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2" r:id="rId3"/>
  </p:sldMasterIdLst>
  <p:notesMasterIdLst>
    <p:notesMasterId r:id="rId19"/>
  </p:notesMasterIdLst>
  <p:sldIdLst>
    <p:sldId id="386" r:id="rId4"/>
    <p:sldId id="387" r:id="rId5"/>
    <p:sldId id="388" r:id="rId6"/>
    <p:sldId id="401" r:id="rId7"/>
    <p:sldId id="373" r:id="rId8"/>
    <p:sldId id="392" r:id="rId9"/>
    <p:sldId id="393" r:id="rId10"/>
    <p:sldId id="391" r:id="rId11"/>
    <p:sldId id="394" r:id="rId12"/>
    <p:sldId id="402" r:id="rId13"/>
    <p:sldId id="403" r:id="rId14"/>
    <p:sldId id="404" r:id="rId15"/>
    <p:sldId id="405" r:id="rId16"/>
    <p:sldId id="406" r:id="rId17"/>
    <p:sldId id="40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66" autoAdjust="0"/>
  </p:normalViewPr>
  <p:slideViewPr>
    <p:cSldViewPr>
      <p:cViewPr>
        <p:scale>
          <a:sx n="90" d="100"/>
          <a:sy n="90" d="100"/>
        </p:scale>
        <p:origin x="-1614"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01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7" tIns="46579" rIns="93157" bIns="46579" rtlCol="0"/>
          <a:lstStyle>
            <a:lvl1pPr algn="l">
              <a:defRPr sz="1200"/>
            </a:lvl1pPr>
          </a:lstStyle>
          <a:p>
            <a:endParaRPr lang="en-US"/>
          </a:p>
        </p:txBody>
      </p:sp>
      <p:sp>
        <p:nvSpPr>
          <p:cNvPr id="3" name="Date Placeholder 2"/>
          <p:cNvSpPr>
            <a:spLocks noGrp="1"/>
          </p:cNvSpPr>
          <p:nvPr>
            <p:ph type="dt" idx="1"/>
          </p:nvPr>
        </p:nvSpPr>
        <p:spPr>
          <a:xfrm>
            <a:off x="3970940" y="2"/>
            <a:ext cx="3037840" cy="464820"/>
          </a:xfrm>
          <a:prstGeom prst="rect">
            <a:avLst/>
          </a:prstGeom>
        </p:spPr>
        <p:txBody>
          <a:bodyPr vert="horz" lIns="93157" tIns="46579" rIns="93157" bIns="46579" rtlCol="0"/>
          <a:lstStyle>
            <a:lvl1pPr algn="r">
              <a:defRPr sz="1200"/>
            </a:lvl1pPr>
          </a:lstStyle>
          <a:p>
            <a:fld id="{51FABC5B-9707-46B7-A8C8-616323173EAA}" type="datetimeFigureOut">
              <a:rPr lang="en-US" smtClean="0"/>
              <a:pPr/>
              <a:t>12/2/2016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7" tIns="46579" rIns="93157" bIns="4657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7" tIns="46579" rIns="93157" bIns="465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7" tIns="46579" rIns="93157"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7" tIns="46579" rIns="93157" bIns="46579" rtlCol="0" anchor="b"/>
          <a:lstStyle>
            <a:lvl1pPr algn="r">
              <a:defRPr sz="1200"/>
            </a:lvl1pPr>
          </a:lstStyle>
          <a:p>
            <a:fld id="{BB25F844-58D7-44AD-95E6-FE3DEC2E3857}" type="slidenum">
              <a:rPr lang="en-US" smtClean="0"/>
              <a:pPr/>
              <a:t>‹#›</a:t>
            </a:fld>
            <a:endParaRPr lang="en-US"/>
          </a:p>
        </p:txBody>
      </p:sp>
    </p:spTree>
    <p:extLst>
      <p:ext uri="{BB962C8B-B14F-4D97-AF65-F5344CB8AC3E}">
        <p14:creationId xmlns="" xmlns:p14="http://schemas.microsoft.com/office/powerpoint/2010/main" val="273920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2F509A-8691-47BC-BFBA-E01557DF7AC3}" type="slidenum">
              <a:rPr lang="en-US" smtClean="0"/>
              <a:pPr>
                <a:defRPr/>
              </a:pPr>
              <a:t>5</a:t>
            </a:fld>
            <a:endParaRPr lang="en-US" dirty="0"/>
          </a:p>
        </p:txBody>
      </p:sp>
    </p:spTree>
    <p:extLst>
      <p:ext uri="{BB962C8B-B14F-4D97-AF65-F5344CB8AC3E}">
        <p14:creationId xmlns="" xmlns:p14="http://schemas.microsoft.com/office/powerpoint/2010/main" val="76584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en-US" sz="1200" kern="0" dirty="0" smtClean="0"/>
              <a:t>The new IR&amp;D rule requires a technical interchange (i.e., government review) of any IR&amp;D project prior to commencing work in order to receive government reimbursement</a:t>
            </a:r>
          </a:p>
          <a:p>
            <a:pPr marL="171450" indent="-171450">
              <a:buFont typeface="Arial" panose="020B0604020202020204" pitchFamily="34" charset="0"/>
              <a:buChar char="•"/>
            </a:pPr>
            <a:r>
              <a:rPr lang="en-US" sz="1200" kern="0" dirty="0" smtClean="0"/>
              <a:t>Industry may be required to provide proof of the government review (i.e., a written statement) prior to the start of work before validating the charges for reimbursement</a:t>
            </a:r>
          </a:p>
          <a:p>
            <a:pPr marL="171450" indent="-171450">
              <a:buFont typeface="Arial" panose="020B0604020202020204" pitchFamily="34" charset="0"/>
              <a:buChar char="•"/>
            </a:pPr>
            <a:r>
              <a:rPr lang="en-US" sz="1200" kern="0" dirty="0" smtClean="0"/>
              <a:t>The rule only requires that a knowledgeable DoD government employee review the project abstract – Acceptable reviewers include a scientist/engineer or other subject matter expert working similar science and technology (S&amp;T) projects, an acquisition official working similar projects, and/or an operator who might use the technology in a future fight, such as a COCOM official</a:t>
            </a:r>
          </a:p>
          <a:p>
            <a:pPr marL="171450" indent="-171450">
              <a:buFont typeface="Arial" panose="020B0604020202020204" pitchFamily="34" charset="0"/>
              <a:buChar char="•"/>
            </a:pPr>
            <a:r>
              <a:rPr lang="en-US" sz="1200" kern="0" dirty="0" smtClean="0"/>
              <a:t>The review is not a determination of </a:t>
            </a:r>
            <a:r>
              <a:rPr lang="en-US" sz="1200" kern="0" dirty="0" err="1" smtClean="0"/>
              <a:t>allowability</a:t>
            </a:r>
            <a:r>
              <a:rPr lang="en-US" sz="1200" kern="0" dirty="0" smtClean="0"/>
              <a:t> – Any work that would have been reimbursed prior to the rule will still be allowable</a:t>
            </a:r>
          </a:p>
          <a:p>
            <a:pPr marL="171450" indent="-171450">
              <a:buFont typeface="Arial" panose="020B0604020202020204" pitchFamily="34" charset="0"/>
              <a:buChar char="•"/>
            </a:pPr>
            <a:r>
              <a:rPr lang="en-US" sz="1200" kern="0" dirty="0" smtClean="0"/>
              <a:t>The review does not include a statement that the costs are reimbursable, that the projects is deemed useful in the view of the government, or that the project costs should be declined – The government reviewer will only state that the project has been reviewed, and will not issue any official declaration stating that the project is or is not allowable</a:t>
            </a:r>
          </a:p>
          <a:p>
            <a:pPr marL="171450" indent="-171450">
              <a:buFont typeface="Arial" panose="020B0604020202020204" pitchFamily="34" charset="0"/>
              <a:buChar char="•"/>
            </a:pPr>
            <a:r>
              <a:rPr lang="en-US" sz="1200" kern="0" dirty="0" smtClean="0"/>
              <a:t>Before January 30, 2017, DoD will initiate an electronic process through the Defense Innovation Marketplace website, which will have the necessary security to ensure protection of proprietary information, to meet the requirement.</a:t>
            </a:r>
          </a:p>
          <a:p>
            <a:pPr marL="171450" indent="-171450">
              <a:buFont typeface="Arial" panose="020B0604020202020204" pitchFamily="34" charset="0"/>
              <a:buChar char="•"/>
            </a:pPr>
            <a:r>
              <a:rPr lang="en-US" sz="1200" kern="0" dirty="0" smtClean="0"/>
              <a:t>Using the electronic process, the contractor will submit the IR&amp;D proposal to a targeted DoD organization, and upon completion of the review, an employee from that organization will send an email to the project point of contact to notify them that the review has been completed.  The email will serve as the documentation of the date of completion of the review and the name of the reviewer.  If submitted through the Defense Innovation Marketplace, the Service/Agency/Command will execute the review and respond with review documentation (i.e., a written statement the date of review and name of the DoD government employee who reviewed the project) within 30 days of submission.</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a:defRPr/>
            </a:pPr>
            <a:fld id="{D31059DF-3C83-4274-B8E7-251153FC810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 xmlns:p14="http://schemas.microsoft.com/office/powerpoint/2010/main" val="3908447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19050" y="6557963"/>
            <a:ext cx="9144000" cy="44450"/>
            <a:chOff x="0" y="741"/>
            <a:chExt cx="5760" cy="28"/>
          </a:xfrm>
        </p:grpSpPr>
        <p:sp>
          <p:nvSpPr>
            <p:cNvPr id="5"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sz="2400" dirty="0">
                <a:solidFill>
                  <a:srgbClr val="000000"/>
                </a:solidFill>
                <a:latin typeface="Arial" charset="0"/>
              </a:endParaRPr>
            </a:p>
          </p:txBody>
        </p:sp>
        <p:sp>
          <p:nvSpPr>
            <p:cNvPr id="6"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sz="2400" dirty="0">
                <a:solidFill>
                  <a:srgbClr val="000000"/>
                </a:solidFill>
                <a:latin typeface="Arial" charset="0"/>
              </a:endParaRPr>
            </a:p>
          </p:txBody>
        </p:sp>
      </p:grpSp>
      <p:pic>
        <p:nvPicPr>
          <p:cNvPr id="7" name="Picture 24" descr="DOD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33750" y="307975"/>
            <a:ext cx="2457450" cy="244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5897" name="Rectangle 2"/>
          <p:cNvSpPr>
            <a:spLocks noGrp="1" noChangeArrowheads="1"/>
          </p:cNvSpPr>
          <p:nvPr>
            <p:ph type="ctrTitle"/>
          </p:nvPr>
        </p:nvSpPr>
        <p:spPr>
          <a:xfrm>
            <a:off x="685800" y="3544888"/>
            <a:ext cx="7772400" cy="1470025"/>
          </a:xfrm>
        </p:spPr>
        <p:txBody>
          <a:bodyPr lIns="91440" tIns="45720" rIns="91440" bIns="45720"/>
          <a:lstStyle>
            <a:lvl1pPr>
              <a:defRPr smtClean="0"/>
            </a:lvl1pPr>
          </a:lstStyle>
          <a:p>
            <a:r>
              <a:rPr lang="en-US" smtClean="0"/>
              <a:t>Click to edit Master title style</a:t>
            </a:r>
          </a:p>
        </p:txBody>
      </p:sp>
      <p:sp>
        <p:nvSpPr>
          <p:cNvPr id="165898" name="Rectangle 3"/>
          <p:cNvSpPr>
            <a:spLocks noGrp="1" noChangeArrowheads="1"/>
          </p:cNvSpPr>
          <p:nvPr>
            <p:ph type="subTitle" idx="1"/>
          </p:nvPr>
        </p:nvSpPr>
        <p:spPr>
          <a:xfrm>
            <a:off x="1371600" y="5172075"/>
            <a:ext cx="6400800" cy="911225"/>
          </a:xfrm>
        </p:spPr>
        <p:txBody>
          <a:bodyPr lIns="91440" tIns="45720" rIns="91440" bIns="45720"/>
          <a:lstStyle>
            <a:lvl1pPr marL="0" indent="0" algn="ctr">
              <a:buFontTx/>
              <a:buNone/>
              <a:defRPr smtClean="0"/>
            </a:lvl1pPr>
          </a:lstStyle>
          <a:p>
            <a:r>
              <a:rPr lang="en-US" smtClean="0"/>
              <a:t>Click to edit Master subtitle style</a:t>
            </a:r>
            <a:endParaRPr lang="en-US" dirty="0" smtClean="0"/>
          </a:p>
        </p:txBody>
      </p:sp>
      <p:sp>
        <p:nvSpPr>
          <p:cNvPr id="11" name="Text Box 28"/>
          <p:cNvSpPr txBox="1">
            <a:spLocks noChangeArrowheads="1"/>
          </p:cNvSpPr>
          <p:nvPr userDrawn="1"/>
        </p:nvSpPr>
        <p:spPr bwMode="auto">
          <a:xfrm>
            <a:off x="7867650" y="6638076"/>
            <a:ext cx="1276350" cy="215444"/>
          </a:xfrm>
          <a:prstGeom prst="rect">
            <a:avLst/>
          </a:prstGeom>
          <a:noFill/>
          <a:ln>
            <a:noFill/>
          </a:ln>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fontAlgn="base" hangingPunct="1">
              <a:spcBef>
                <a:spcPct val="0"/>
              </a:spcBef>
              <a:spcAft>
                <a:spcPct val="0"/>
              </a:spcAft>
              <a:defRPr/>
            </a:pPr>
            <a:fld id="{8442D67A-8027-42EE-8EFF-C5DE8D5D3AE0}" type="slidenum">
              <a:rPr lang="en-US" sz="800" smtClean="0">
                <a:solidFill>
                  <a:schemeClr val="bg1">
                    <a:lumMod val="50000"/>
                  </a:schemeClr>
                </a:solidFill>
              </a:rPr>
              <a:pPr algn="r" eaLnBrk="1" fontAlgn="base" hangingPunct="1">
                <a:spcBef>
                  <a:spcPct val="0"/>
                </a:spcBef>
                <a:spcAft>
                  <a:spcPct val="0"/>
                </a:spcAft>
                <a:defRPr/>
              </a:pPr>
              <a:t>‹#›</a:t>
            </a:fld>
            <a:endParaRPr lang="en-US" sz="800" dirty="0" smtClean="0">
              <a:solidFill>
                <a:schemeClr val="bg1">
                  <a:lumMod val="50000"/>
                </a:schemeClr>
              </a:solidFill>
            </a:endParaRPr>
          </a:p>
        </p:txBody>
      </p:sp>
      <p:sp>
        <p:nvSpPr>
          <p:cNvPr id="14" name="Text Box 32"/>
          <p:cNvSpPr txBox="1">
            <a:spLocks noChangeArrowheads="1"/>
          </p:cNvSpPr>
          <p:nvPr userDrawn="1"/>
        </p:nvSpPr>
        <p:spPr bwMode="auto">
          <a:xfrm>
            <a:off x="1882" y="6638076"/>
            <a:ext cx="1798637" cy="215444"/>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800" b="1" dirty="0" smtClean="0">
                <a:solidFill>
                  <a:schemeClr val="bg1">
                    <a:lumMod val="50000"/>
                  </a:schemeClr>
                </a:solidFill>
                <a:latin typeface="Arial" pitchFamily="34" charset="0"/>
              </a:rPr>
              <a:t>November 2016 </a:t>
            </a:r>
            <a:endParaRPr lang="en-US" sz="800" b="1" dirty="0">
              <a:solidFill>
                <a:schemeClr val="bg1">
                  <a:lumMod val="50000"/>
                </a:schemeClr>
              </a:solidFill>
              <a:latin typeface="Arial" pitchFamily="34" charset="0"/>
            </a:endParaRPr>
          </a:p>
        </p:txBody>
      </p:sp>
      <p:sp>
        <p:nvSpPr>
          <p:cNvPr id="10" name="TextBox 9"/>
          <p:cNvSpPr txBox="1"/>
          <p:nvPr userDrawn="1"/>
        </p:nvSpPr>
        <p:spPr>
          <a:xfrm>
            <a:off x="774700" y="6627150"/>
            <a:ext cx="7531100" cy="230832"/>
          </a:xfrm>
          <a:prstGeom prst="rect">
            <a:avLst/>
          </a:prstGeom>
          <a:noFill/>
        </p:spPr>
        <p:txBody>
          <a:bodyPr wrap="square">
            <a:spAutoFit/>
          </a:bodyPr>
          <a:lstStyle/>
          <a:p>
            <a:pPr algn="ctr" fontAlgn="base">
              <a:spcBef>
                <a:spcPct val="0"/>
              </a:spcBef>
              <a:spcAft>
                <a:spcPct val="0"/>
              </a:spcAft>
              <a:defRPr/>
            </a:pPr>
            <a:r>
              <a:rPr lang="en-US" sz="900" b="1" dirty="0">
                <a:solidFill>
                  <a:schemeClr val="bg1">
                    <a:lumMod val="50000"/>
                  </a:schemeClr>
                </a:solidFill>
                <a:latin typeface="Arial" pitchFamily="34" charset="0"/>
              </a:rPr>
              <a:t>Distribution </a:t>
            </a:r>
            <a:r>
              <a:rPr lang="en-US" sz="900" b="1" dirty="0" smtClean="0">
                <a:solidFill>
                  <a:schemeClr val="bg1">
                    <a:lumMod val="50000"/>
                  </a:schemeClr>
                </a:solidFill>
                <a:latin typeface="Arial" pitchFamily="34" charset="0"/>
              </a:rPr>
              <a:t>A: Approved for public release; distribution</a:t>
            </a:r>
            <a:r>
              <a:rPr lang="en-US" sz="900" b="1" baseline="0" dirty="0" smtClean="0">
                <a:solidFill>
                  <a:schemeClr val="bg1">
                    <a:lumMod val="50000"/>
                  </a:schemeClr>
                </a:solidFill>
                <a:latin typeface="Arial" pitchFamily="34" charset="0"/>
              </a:rPr>
              <a:t> unlimited. </a:t>
            </a:r>
            <a:endParaRPr lang="en-US" sz="900" b="1" dirty="0">
              <a:solidFill>
                <a:schemeClr val="bg1">
                  <a:lumMod val="50000"/>
                </a:schemeClr>
              </a:solidFill>
              <a:latin typeface="Arial" pitchFamily="34" charset="0"/>
            </a:endParaRPr>
          </a:p>
        </p:txBody>
      </p:sp>
    </p:spTree>
    <p:extLst>
      <p:ext uri="{BB962C8B-B14F-4D97-AF65-F5344CB8AC3E}">
        <p14:creationId xmlns="" xmlns:p14="http://schemas.microsoft.com/office/powerpoint/2010/main" val="122853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099153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2108" y="5010325"/>
            <a:ext cx="7772400" cy="325350"/>
          </a:xfrm>
        </p:spPr>
        <p:txBody>
          <a:bodyPr anchor="b" anchorCtr="0"/>
          <a:lstStyle>
            <a:lvl1pPr algn="l">
              <a:defRPr sz="1800">
                <a:solidFill>
                  <a:srgbClr val="616265"/>
                </a:solidFill>
                <a:latin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909" y="5344049"/>
            <a:ext cx="7802827" cy="735202"/>
          </a:xfrm>
        </p:spPr>
        <p:txBody>
          <a:bodyPr anchor="t" anchorCtr="0"/>
          <a:lstStyle>
            <a:lvl1pPr marL="0" indent="0" algn="l">
              <a:lnSpc>
                <a:spcPts val="2400"/>
              </a:lnSpc>
              <a:spcBef>
                <a:spcPts val="0"/>
              </a:spcBef>
              <a:buNone/>
              <a:defRPr sz="3200">
                <a:solidFill>
                  <a:schemeClr val="tx1"/>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485320" y="6299016"/>
            <a:ext cx="1428835" cy="428134"/>
          </a:xfrm>
          <a:prstGeom prst="rect">
            <a:avLst/>
          </a:prstGeom>
        </p:spPr>
      </p:pic>
      <p:cxnSp>
        <p:nvCxnSpPr>
          <p:cNvPr id="6" name="Straight Connector 5"/>
          <p:cNvCxnSpPr/>
          <p:nvPr userDrawn="1"/>
        </p:nvCxnSpPr>
        <p:spPr>
          <a:xfrm>
            <a:off x="0" y="4803112"/>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4803112"/>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395063" y="6122803"/>
            <a:ext cx="672241" cy="6722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TextBox 18"/>
          <p:cNvSpPr txBox="1"/>
          <p:nvPr userDrawn="1"/>
        </p:nvSpPr>
        <p:spPr>
          <a:xfrm>
            <a:off x="1153275" y="6524565"/>
            <a:ext cx="6837450" cy="276999"/>
          </a:xfrm>
          <a:prstGeom prst="rect">
            <a:avLst/>
          </a:prstGeom>
          <a:noFill/>
        </p:spPr>
        <p:txBody>
          <a:bodyPr wrap="square">
            <a:spAutoFit/>
          </a:bodyPr>
          <a:lstStyle/>
          <a:p>
            <a:pPr algn="ctr" fontAlgn="base">
              <a:spcBef>
                <a:spcPct val="0"/>
              </a:spcBef>
              <a:spcAft>
                <a:spcPct val="0"/>
              </a:spcAft>
              <a:defRPr/>
            </a:pPr>
            <a:r>
              <a:rPr lang="en-US" sz="1200" dirty="0" smtClean="0">
                <a:solidFill>
                  <a:prstClr val="white">
                    <a:lumMod val="50000"/>
                  </a:prstClr>
                </a:solidFill>
                <a:latin typeface="Franklin Gothic Book" panose="020B0503020102020204" pitchFamily="34" charset="0"/>
              </a:rPr>
              <a:t>Distribution Statement A: Approved for public release; distribution is unlimited.</a:t>
            </a:r>
            <a:endParaRPr lang="en-US" sz="1200" dirty="0">
              <a:solidFill>
                <a:prstClr val="white">
                  <a:lumMod val="50000"/>
                </a:prstClr>
              </a:solidFill>
              <a:latin typeface="Franklin Gothic Book" panose="020B0503020102020204" pitchFamily="34" charset="0"/>
            </a:endParaRPr>
          </a:p>
        </p:txBody>
      </p:sp>
      <p:pic>
        <p:nvPicPr>
          <p:cNvPr id="1042" name="Picture 18" descr="http://i.telegraph.co.uk/multimedia/archive/03448/troops_3448817b.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743200" y="923925"/>
            <a:ext cx="4019549" cy="2850662"/>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5" name="Picture 2" descr="https://upload.wikimedia.org/wikipedia/commons/1/17/A_U.S._Air_Force_pilot_navigates_an_F-35A_Lightning_II_aircraft_assigned_to_the_58th_Fighter_Squadron,_33rd_Fighter_Wing_into_position_to_refuel_with_a_KC-135_Stratotanker_assigned_to_the_336th_Air_Refueling_130516-F-XL333-496.jp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0" y="923925"/>
            <a:ext cx="2886075" cy="2850661"/>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28" name="Picture 4" descr="http://www.public.navy.mil/airfor/cvn77/PublishingImages/front_page.jp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5953125" y="923925"/>
            <a:ext cx="3200399" cy="2850662"/>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sp>
        <p:nvSpPr>
          <p:cNvPr id="20" name="Rectangle 19"/>
          <p:cNvSpPr/>
          <p:nvPr userDrawn="1"/>
        </p:nvSpPr>
        <p:spPr>
          <a:xfrm>
            <a:off x="-1" y="0"/>
            <a:ext cx="9153524" cy="232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userDrawn="1"/>
        </p:nvSpPr>
        <p:spPr>
          <a:xfrm>
            <a:off x="0" y="232172"/>
            <a:ext cx="9143999" cy="691753"/>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 xmlns:p14="http://schemas.microsoft.com/office/powerpoint/2010/main" val="2644778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600"/>
            </a:lvl1pPr>
            <a:lvl2pPr>
              <a:defRPr sz="1400"/>
            </a:lvl2pPr>
            <a:lvl3pPr marL="682625" indent="-111125">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 xmlns:p14="http://schemas.microsoft.com/office/powerpoint/2010/main" val="6541774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1055" y="4491612"/>
            <a:ext cx="7772400" cy="1186927"/>
          </a:xfrm>
        </p:spPr>
        <p:txBody>
          <a:bodyPr anchor="t"/>
          <a:lstStyle>
            <a:lvl1pPr algn="l">
              <a:lnSpc>
                <a:spcPct val="100000"/>
              </a:lnSpc>
              <a:defRPr sz="3600" b="0" cap="all">
                <a:latin typeface="Franklin Gothic Boo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1055" y="2906713"/>
            <a:ext cx="7772400" cy="1500187"/>
          </a:xfrm>
        </p:spPr>
        <p:txBody>
          <a:bodyPr anchor="b"/>
          <a:lstStyle>
            <a:lvl1pPr marL="0" indent="0">
              <a:buNone/>
              <a:defRPr sz="2000">
                <a:solidFill>
                  <a:srgbClr val="6162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Rectangle 3"/>
          <p:cNvSpPr/>
          <p:nvPr userDrawn="1"/>
        </p:nvSpPr>
        <p:spPr>
          <a:xfrm>
            <a:off x="0" y="-1"/>
            <a:ext cx="8531051" cy="2743201"/>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Rectangle 4"/>
          <p:cNvSpPr/>
          <p:nvPr userDrawn="1"/>
        </p:nvSpPr>
        <p:spPr>
          <a:xfrm>
            <a:off x="8368740" y="-1"/>
            <a:ext cx="775260" cy="27432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cxnSp>
        <p:nvCxnSpPr>
          <p:cNvPr id="6" name="Straight Connector 5"/>
          <p:cNvCxnSpPr/>
          <p:nvPr userDrawn="1"/>
        </p:nvCxnSpPr>
        <p:spPr>
          <a:xfrm>
            <a:off x="0" y="2801990"/>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153275" y="6524565"/>
            <a:ext cx="6837450" cy="276999"/>
          </a:xfrm>
          <a:prstGeom prst="rect">
            <a:avLst/>
          </a:prstGeom>
          <a:noFill/>
        </p:spPr>
        <p:txBody>
          <a:bodyPr wrap="square">
            <a:spAutoFit/>
          </a:bodyPr>
          <a:lstStyle/>
          <a:p>
            <a:pPr algn="ctr" fontAlgn="base">
              <a:spcBef>
                <a:spcPct val="0"/>
              </a:spcBef>
              <a:spcAft>
                <a:spcPct val="0"/>
              </a:spcAft>
              <a:defRPr/>
            </a:pPr>
            <a:r>
              <a:rPr lang="en-US" sz="1200" dirty="0" smtClean="0">
                <a:solidFill>
                  <a:srgbClr val="00B050"/>
                </a:solidFill>
                <a:latin typeface="Franklin Gothic Book" panose="020B0503020102020204" pitchFamily="34" charset="0"/>
              </a:rPr>
              <a:t>Distribution Statement A: Approved for public release; distribution is unlimited; SR Case #16-S-XXXX</a:t>
            </a:r>
            <a:endParaRPr lang="en-US" sz="1200" dirty="0">
              <a:solidFill>
                <a:srgbClr val="00B050"/>
              </a:solidFill>
              <a:latin typeface="Franklin Gothic Book" panose="020B0503020102020204" pitchFamily="34" charset="0"/>
            </a:endParaRPr>
          </a:p>
        </p:txBody>
      </p:sp>
      <p:pic>
        <p:nvPicPr>
          <p:cNvPr id="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395063" y="6122803"/>
            <a:ext cx="672241" cy="6722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16533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648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 xmlns:p14="http://schemas.microsoft.com/office/powerpoint/2010/main" val="8585054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8637"/>
            <a:ext cx="4040188"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60808"/>
            <a:ext cx="4040188"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8637"/>
            <a:ext cx="4041775"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60808"/>
            <a:ext cx="4041775"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5103389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1083860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46470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5284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36213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2108" y="5010325"/>
            <a:ext cx="7772400" cy="325350"/>
          </a:xfrm>
        </p:spPr>
        <p:txBody>
          <a:bodyPr anchor="b" anchorCtr="0"/>
          <a:lstStyle>
            <a:lvl1pPr algn="l">
              <a:defRPr sz="1800">
                <a:solidFill>
                  <a:srgbClr val="616265"/>
                </a:solidFill>
                <a:latin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909" y="5344049"/>
            <a:ext cx="7802827" cy="735202"/>
          </a:xfrm>
        </p:spPr>
        <p:txBody>
          <a:bodyPr anchor="t" anchorCtr="0"/>
          <a:lstStyle>
            <a:lvl1pPr marL="0" indent="0" algn="l">
              <a:lnSpc>
                <a:spcPts val="2400"/>
              </a:lnSpc>
              <a:spcBef>
                <a:spcPts val="0"/>
              </a:spcBef>
              <a:buNone/>
              <a:defRPr sz="3200">
                <a:solidFill>
                  <a:schemeClr val="tx1"/>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485320" y="6299016"/>
            <a:ext cx="1428835" cy="428134"/>
          </a:xfrm>
          <a:prstGeom prst="rect">
            <a:avLst/>
          </a:prstGeom>
        </p:spPr>
      </p:pic>
      <p:cxnSp>
        <p:nvCxnSpPr>
          <p:cNvPr id="6" name="Straight Connector 5"/>
          <p:cNvCxnSpPr/>
          <p:nvPr userDrawn="1"/>
        </p:nvCxnSpPr>
        <p:spPr>
          <a:xfrm>
            <a:off x="0" y="4803112"/>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4803112"/>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395063" y="6122803"/>
            <a:ext cx="672241" cy="6722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TextBox 18"/>
          <p:cNvSpPr txBox="1"/>
          <p:nvPr userDrawn="1"/>
        </p:nvSpPr>
        <p:spPr>
          <a:xfrm>
            <a:off x="1153275" y="6524565"/>
            <a:ext cx="6837450" cy="276999"/>
          </a:xfrm>
          <a:prstGeom prst="rect">
            <a:avLst/>
          </a:prstGeom>
          <a:noFill/>
        </p:spPr>
        <p:txBody>
          <a:bodyPr wrap="square">
            <a:spAutoFit/>
          </a:bodyPr>
          <a:lstStyle/>
          <a:p>
            <a:pPr algn="ctr" fontAlgn="base">
              <a:spcBef>
                <a:spcPct val="0"/>
              </a:spcBef>
              <a:spcAft>
                <a:spcPct val="0"/>
              </a:spcAft>
              <a:defRPr/>
            </a:pPr>
            <a:r>
              <a:rPr lang="en-US" sz="1200" dirty="0" smtClean="0">
                <a:solidFill>
                  <a:prstClr val="white">
                    <a:lumMod val="50000"/>
                  </a:prstClr>
                </a:solidFill>
                <a:latin typeface="Franklin Gothic Book" panose="020B0503020102020204" pitchFamily="34" charset="0"/>
              </a:rPr>
              <a:t>Distribution Statement A: Approved for public release; distribution is unlimited.</a:t>
            </a:r>
            <a:endParaRPr lang="en-US" sz="1200" dirty="0">
              <a:solidFill>
                <a:prstClr val="white">
                  <a:lumMod val="50000"/>
                </a:prstClr>
              </a:solidFill>
              <a:latin typeface="Franklin Gothic Book" panose="020B0503020102020204" pitchFamily="34" charset="0"/>
            </a:endParaRPr>
          </a:p>
        </p:txBody>
      </p:sp>
      <p:pic>
        <p:nvPicPr>
          <p:cNvPr id="1042" name="Picture 18" descr="http://i.telegraph.co.uk/multimedia/archive/03448/troops_3448817b.jp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743200" y="923925"/>
            <a:ext cx="4019549" cy="2850662"/>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5" name="Picture 2" descr="https://upload.wikimedia.org/wikipedia/commons/1/17/A_U.S._Air_Force_pilot_navigates_an_F-35A_Lightning_II_aircraft_assigned_to_the_58th_Fighter_Squadron,_33rd_Fighter_Wing_into_position_to_refuel_with_a_KC-135_Stratotanker_assigned_to_the_336th_Air_Refueling_130516-F-XL333-496.jp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0" y="923925"/>
            <a:ext cx="2886075" cy="2850661"/>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028" name="Picture 4" descr="http://www.public.navy.mil/airfor/cvn77/PublishingImages/front_page.jpg"/>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5953125" y="923925"/>
            <a:ext cx="3200399" cy="2850662"/>
          </a:xfrm>
          <a:prstGeom prst="rect">
            <a:avLst/>
          </a:prstGeom>
          <a:noFill/>
          <a:effectLst>
            <a:reflection blurRad="6350" stA="52000" endA="300" endPos="35000" dir="5400000" sy="-100000" algn="bl" rotWithShape="0"/>
          </a:effectLst>
          <a:extLst>
            <a:ext uri="{909E8E84-426E-40DD-AFC4-6F175D3DCCD1}">
              <a14:hiddenFill xmlns="" xmlns:a14="http://schemas.microsoft.com/office/drawing/2010/main">
                <a:solidFill>
                  <a:srgbClr val="FFFFFF"/>
                </a:solidFill>
              </a14:hiddenFill>
            </a:ext>
          </a:extLst>
        </p:spPr>
      </p:pic>
      <p:sp>
        <p:nvSpPr>
          <p:cNvPr id="20" name="Rectangle 19"/>
          <p:cNvSpPr/>
          <p:nvPr userDrawn="1"/>
        </p:nvSpPr>
        <p:spPr>
          <a:xfrm>
            <a:off x="-1" y="0"/>
            <a:ext cx="9153524" cy="232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userDrawn="1"/>
        </p:nvSpPr>
        <p:spPr>
          <a:xfrm>
            <a:off x="0" y="232172"/>
            <a:ext cx="9143999" cy="691753"/>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 xmlns:p14="http://schemas.microsoft.com/office/powerpoint/2010/main" val="2146132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600"/>
            </a:lvl1pPr>
            <a:lvl2pPr>
              <a:defRPr sz="1400"/>
            </a:lvl2pPr>
            <a:lvl3pPr marL="682625" indent="-111125">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 xmlns:p14="http://schemas.microsoft.com/office/powerpoint/2010/main" val="18646419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1055" y="4491612"/>
            <a:ext cx="7772400" cy="1186927"/>
          </a:xfrm>
        </p:spPr>
        <p:txBody>
          <a:bodyPr anchor="t"/>
          <a:lstStyle>
            <a:lvl1pPr algn="l">
              <a:lnSpc>
                <a:spcPct val="100000"/>
              </a:lnSpc>
              <a:defRPr sz="3600" b="0" cap="all">
                <a:latin typeface="Franklin Gothic Boo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1055" y="2906713"/>
            <a:ext cx="7772400" cy="1500187"/>
          </a:xfrm>
        </p:spPr>
        <p:txBody>
          <a:bodyPr anchor="b"/>
          <a:lstStyle>
            <a:lvl1pPr marL="0" indent="0">
              <a:buNone/>
              <a:defRPr sz="2000">
                <a:solidFill>
                  <a:srgbClr val="6162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Rectangle 3"/>
          <p:cNvSpPr/>
          <p:nvPr userDrawn="1"/>
        </p:nvSpPr>
        <p:spPr>
          <a:xfrm>
            <a:off x="0" y="-1"/>
            <a:ext cx="8531051" cy="2743201"/>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Rectangle 4"/>
          <p:cNvSpPr/>
          <p:nvPr userDrawn="1"/>
        </p:nvSpPr>
        <p:spPr>
          <a:xfrm>
            <a:off x="8368740" y="-1"/>
            <a:ext cx="775260" cy="27432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cxnSp>
        <p:nvCxnSpPr>
          <p:cNvPr id="6" name="Straight Connector 5"/>
          <p:cNvCxnSpPr/>
          <p:nvPr userDrawn="1"/>
        </p:nvCxnSpPr>
        <p:spPr>
          <a:xfrm>
            <a:off x="0" y="2801990"/>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153275" y="6524565"/>
            <a:ext cx="6837450" cy="276999"/>
          </a:xfrm>
          <a:prstGeom prst="rect">
            <a:avLst/>
          </a:prstGeom>
          <a:noFill/>
        </p:spPr>
        <p:txBody>
          <a:bodyPr wrap="square">
            <a:spAutoFit/>
          </a:bodyPr>
          <a:lstStyle/>
          <a:p>
            <a:pPr algn="ctr" fontAlgn="base">
              <a:spcBef>
                <a:spcPct val="0"/>
              </a:spcBef>
              <a:spcAft>
                <a:spcPct val="0"/>
              </a:spcAft>
              <a:defRPr/>
            </a:pPr>
            <a:r>
              <a:rPr lang="en-US" sz="1200" dirty="0" smtClean="0">
                <a:solidFill>
                  <a:srgbClr val="00B050"/>
                </a:solidFill>
                <a:latin typeface="Franklin Gothic Book" panose="020B0503020102020204" pitchFamily="34" charset="0"/>
              </a:rPr>
              <a:t>Distribution Statement A: Approved for public release; distribution is unlimited; SR Case #16-S-XXXX</a:t>
            </a:r>
            <a:endParaRPr lang="en-US" sz="1200" dirty="0">
              <a:solidFill>
                <a:srgbClr val="00B050"/>
              </a:solidFill>
              <a:latin typeface="Franklin Gothic Book" panose="020B0503020102020204" pitchFamily="34" charset="0"/>
            </a:endParaRPr>
          </a:p>
        </p:txBody>
      </p:sp>
      <p:pic>
        <p:nvPicPr>
          <p:cNvPr id="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395063" y="6122803"/>
            <a:ext cx="672241" cy="6722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441255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648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 xmlns:p14="http://schemas.microsoft.com/office/powerpoint/2010/main" val="39333288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8637"/>
            <a:ext cx="4040188"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60808"/>
            <a:ext cx="4040188"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8637"/>
            <a:ext cx="4041775"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60808"/>
            <a:ext cx="4041775"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271312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3088990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1563" y="0"/>
            <a:ext cx="7002462"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254125"/>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052" name="Group 7"/>
          <p:cNvGrpSpPr>
            <a:grpSpLocks/>
          </p:cNvGrpSpPr>
          <p:nvPr/>
        </p:nvGrpSpPr>
        <p:grpSpPr bwMode="auto">
          <a:xfrm>
            <a:off x="0" y="1076325"/>
            <a:ext cx="9144000" cy="44450"/>
            <a:chOff x="0" y="741"/>
            <a:chExt cx="5760" cy="28"/>
          </a:xfrm>
        </p:grpSpPr>
        <p:sp>
          <p:nvSpPr>
            <p:cNvPr id="1035"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p:spPr>
          <p:txBody>
            <a:bodyPr wrap="none" anchor="ctr"/>
            <a:lstStyle/>
            <a:p>
              <a:pPr fontAlgn="base">
                <a:spcBef>
                  <a:spcPct val="0"/>
                </a:spcBef>
                <a:spcAft>
                  <a:spcPct val="0"/>
                </a:spcAft>
                <a:defRPr/>
              </a:pPr>
              <a:endParaRPr lang="en-US" sz="2400" dirty="0">
                <a:solidFill>
                  <a:srgbClr val="000000"/>
                </a:solidFill>
                <a:latin typeface="Arial" charset="0"/>
              </a:endParaRPr>
            </a:p>
          </p:txBody>
        </p:sp>
        <p:sp>
          <p:nvSpPr>
            <p:cNvPr id="1036"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p:spPr>
          <p:txBody>
            <a:bodyPr wrap="none" anchor="ctr"/>
            <a:lstStyle/>
            <a:p>
              <a:pPr fontAlgn="base">
                <a:spcBef>
                  <a:spcPct val="0"/>
                </a:spcBef>
                <a:spcAft>
                  <a:spcPct val="0"/>
                </a:spcAft>
                <a:defRPr/>
              </a:pPr>
              <a:endParaRPr lang="en-US" sz="2400" dirty="0">
                <a:solidFill>
                  <a:srgbClr val="000000"/>
                </a:solidFill>
                <a:latin typeface="Arial" charset="0"/>
              </a:endParaRPr>
            </a:p>
          </p:txBody>
        </p:sp>
      </p:grpSp>
      <p:grpSp>
        <p:nvGrpSpPr>
          <p:cNvPr id="2053" name="Group 7"/>
          <p:cNvGrpSpPr>
            <a:grpSpLocks/>
          </p:cNvGrpSpPr>
          <p:nvPr/>
        </p:nvGrpSpPr>
        <p:grpSpPr bwMode="auto">
          <a:xfrm>
            <a:off x="-4763" y="6532563"/>
            <a:ext cx="9144001" cy="44450"/>
            <a:chOff x="0" y="741"/>
            <a:chExt cx="5760" cy="28"/>
          </a:xfrm>
        </p:grpSpPr>
        <p:sp>
          <p:nvSpPr>
            <p:cNvPr id="1033"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p:spPr>
          <p:txBody>
            <a:bodyPr wrap="none" anchor="ctr"/>
            <a:lstStyle/>
            <a:p>
              <a:pPr fontAlgn="base">
                <a:spcBef>
                  <a:spcPct val="0"/>
                </a:spcBef>
                <a:spcAft>
                  <a:spcPct val="0"/>
                </a:spcAft>
                <a:defRPr/>
              </a:pPr>
              <a:endParaRPr lang="en-US" sz="2400" dirty="0">
                <a:solidFill>
                  <a:srgbClr val="000000"/>
                </a:solidFill>
                <a:latin typeface="Arial" charset="0"/>
              </a:endParaRPr>
            </a:p>
          </p:txBody>
        </p:sp>
        <p:sp>
          <p:nvSpPr>
            <p:cNvPr id="1034"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p:spPr>
          <p:txBody>
            <a:bodyPr wrap="none" anchor="ctr"/>
            <a:lstStyle/>
            <a:p>
              <a:pPr fontAlgn="base">
                <a:spcBef>
                  <a:spcPct val="0"/>
                </a:spcBef>
                <a:spcAft>
                  <a:spcPct val="0"/>
                </a:spcAft>
                <a:defRPr/>
              </a:pPr>
              <a:endParaRPr lang="en-US" sz="2400" dirty="0">
                <a:solidFill>
                  <a:srgbClr val="000000"/>
                </a:solidFill>
                <a:latin typeface="Arial" charset="0"/>
              </a:endParaRPr>
            </a:p>
          </p:txBody>
        </p:sp>
      </p:grpSp>
      <p:pic>
        <p:nvPicPr>
          <p:cNvPr id="2054" name="Picture 28" descr="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7788" y="30163"/>
            <a:ext cx="954087"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6" name="Picture 14" descr="ASD(RE) coin OUTPUT side B.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72438" y="65088"/>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 Box 32"/>
          <p:cNvSpPr txBox="1">
            <a:spLocks noChangeArrowheads="1"/>
          </p:cNvSpPr>
          <p:nvPr userDrawn="1"/>
        </p:nvSpPr>
        <p:spPr bwMode="auto">
          <a:xfrm>
            <a:off x="1882" y="6638076"/>
            <a:ext cx="1798637" cy="215444"/>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800" b="1" dirty="0" smtClean="0">
                <a:solidFill>
                  <a:schemeClr val="bg1">
                    <a:lumMod val="50000"/>
                  </a:schemeClr>
                </a:solidFill>
                <a:latin typeface="Arial" pitchFamily="34" charset="0"/>
              </a:rPr>
              <a:t>November 2016 </a:t>
            </a:r>
            <a:endParaRPr lang="en-US" sz="800" b="1" dirty="0">
              <a:solidFill>
                <a:schemeClr val="bg1">
                  <a:lumMod val="50000"/>
                </a:schemeClr>
              </a:solidFill>
              <a:latin typeface="Arial" pitchFamily="34" charset="0"/>
            </a:endParaRPr>
          </a:p>
        </p:txBody>
      </p:sp>
      <p:sp>
        <p:nvSpPr>
          <p:cNvPr id="15" name="Text Box 28"/>
          <p:cNvSpPr txBox="1">
            <a:spLocks noChangeArrowheads="1"/>
          </p:cNvSpPr>
          <p:nvPr userDrawn="1"/>
        </p:nvSpPr>
        <p:spPr bwMode="auto">
          <a:xfrm>
            <a:off x="7867650" y="6638076"/>
            <a:ext cx="1276350" cy="215444"/>
          </a:xfrm>
          <a:prstGeom prst="rect">
            <a:avLst/>
          </a:prstGeom>
          <a:noFill/>
          <a:ln>
            <a:noFill/>
          </a:ln>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fontAlgn="base" hangingPunct="1">
              <a:spcBef>
                <a:spcPct val="0"/>
              </a:spcBef>
              <a:spcAft>
                <a:spcPct val="0"/>
              </a:spcAft>
              <a:defRPr/>
            </a:pPr>
            <a:fld id="{8442D67A-8027-42EE-8EFF-C5DE8D5D3AE0}" type="slidenum">
              <a:rPr lang="en-US" sz="800" smtClean="0">
                <a:solidFill>
                  <a:schemeClr val="bg1">
                    <a:lumMod val="50000"/>
                  </a:schemeClr>
                </a:solidFill>
              </a:rPr>
              <a:pPr algn="r" eaLnBrk="1" fontAlgn="base" hangingPunct="1">
                <a:spcBef>
                  <a:spcPct val="0"/>
                </a:spcBef>
                <a:spcAft>
                  <a:spcPct val="0"/>
                </a:spcAft>
                <a:defRPr/>
              </a:pPr>
              <a:t>‹#›</a:t>
            </a:fld>
            <a:endParaRPr lang="en-US" sz="800" dirty="0" smtClean="0">
              <a:solidFill>
                <a:schemeClr val="bg1">
                  <a:lumMod val="50000"/>
                </a:schemeClr>
              </a:solidFill>
            </a:endParaRPr>
          </a:p>
        </p:txBody>
      </p:sp>
      <p:sp>
        <p:nvSpPr>
          <p:cNvPr id="16" name="TextBox 15"/>
          <p:cNvSpPr txBox="1"/>
          <p:nvPr userDrawn="1"/>
        </p:nvSpPr>
        <p:spPr>
          <a:xfrm>
            <a:off x="774700" y="6627150"/>
            <a:ext cx="7531100" cy="230832"/>
          </a:xfrm>
          <a:prstGeom prst="rect">
            <a:avLst/>
          </a:prstGeom>
          <a:noFill/>
        </p:spPr>
        <p:txBody>
          <a:bodyPr wrap="square">
            <a:spAutoFit/>
          </a:bodyPr>
          <a:lstStyle/>
          <a:p>
            <a:pPr algn="ctr" fontAlgn="base">
              <a:spcBef>
                <a:spcPct val="0"/>
              </a:spcBef>
              <a:spcAft>
                <a:spcPct val="0"/>
              </a:spcAft>
              <a:defRPr/>
            </a:pPr>
            <a:r>
              <a:rPr lang="en-US" sz="900" b="1" dirty="0">
                <a:solidFill>
                  <a:schemeClr val="bg1">
                    <a:lumMod val="50000"/>
                  </a:schemeClr>
                </a:solidFill>
                <a:latin typeface="Arial" pitchFamily="34" charset="0"/>
              </a:rPr>
              <a:t>Distribution </a:t>
            </a:r>
            <a:r>
              <a:rPr lang="en-US" sz="900" b="1" dirty="0" smtClean="0">
                <a:solidFill>
                  <a:schemeClr val="bg1">
                    <a:lumMod val="50000"/>
                  </a:schemeClr>
                </a:solidFill>
                <a:latin typeface="Arial" pitchFamily="34" charset="0"/>
              </a:rPr>
              <a:t>A: Approved for public release; distribution</a:t>
            </a:r>
            <a:r>
              <a:rPr lang="en-US" sz="900" b="1" baseline="0" dirty="0" smtClean="0">
                <a:solidFill>
                  <a:schemeClr val="bg1">
                    <a:lumMod val="50000"/>
                  </a:schemeClr>
                </a:solidFill>
                <a:latin typeface="Arial" pitchFamily="34" charset="0"/>
              </a:rPr>
              <a:t> unlimited. </a:t>
            </a:r>
            <a:endParaRPr lang="en-US" sz="900" b="1" dirty="0">
              <a:solidFill>
                <a:schemeClr val="bg1">
                  <a:lumMod val="50000"/>
                </a:schemeClr>
              </a:solidFill>
              <a:latin typeface="Arial" pitchFamily="34" charset="0"/>
            </a:endParaRPr>
          </a:p>
        </p:txBody>
      </p:sp>
    </p:spTree>
    <p:extLst>
      <p:ext uri="{BB962C8B-B14F-4D97-AF65-F5344CB8AC3E}">
        <p14:creationId xmlns="" xmlns:p14="http://schemas.microsoft.com/office/powerpoint/2010/main" val="1151303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hf hdr="0" dt="0"/>
  <p:txStyles>
    <p:titleStyle>
      <a:lvl1pPr algn="ctr" rtl="0" eaLnBrk="0" fontAlgn="base" hangingPunct="0">
        <a:lnSpc>
          <a:spcPct val="85000"/>
        </a:lnSpc>
        <a:spcBef>
          <a:spcPct val="0"/>
        </a:spcBef>
        <a:spcAft>
          <a:spcPct val="0"/>
        </a:spcAft>
        <a:defRPr sz="3200" b="1">
          <a:solidFill>
            <a:schemeClr val="tx2"/>
          </a:solidFill>
          <a:latin typeface="+mj-lt"/>
          <a:ea typeface="+mj-ea"/>
          <a:cs typeface="+mj-cs"/>
        </a:defRPr>
      </a:lvl1pPr>
      <a:lvl2pPr algn="ctr" rtl="0" eaLnBrk="0" fontAlgn="base" hangingPunct="0">
        <a:lnSpc>
          <a:spcPct val="85000"/>
        </a:lnSpc>
        <a:spcBef>
          <a:spcPct val="0"/>
        </a:spcBef>
        <a:spcAft>
          <a:spcPct val="0"/>
        </a:spcAft>
        <a:defRPr sz="3200" b="1">
          <a:solidFill>
            <a:schemeClr val="tx2"/>
          </a:solidFill>
          <a:latin typeface="Arial" charset="0"/>
        </a:defRPr>
      </a:lvl2pPr>
      <a:lvl3pPr algn="ctr" rtl="0" eaLnBrk="0" fontAlgn="base" hangingPunct="0">
        <a:lnSpc>
          <a:spcPct val="85000"/>
        </a:lnSpc>
        <a:spcBef>
          <a:spcPct val="0"/>
        </a:spcBef>
        <a:spcAft>
          <a:spcPct val="0"/>
        </a:spcAft>
        <a:defRPr sz="3200" b="1">
          <a:solidFill>
            <a:schemeClr val="tx2"/>
          </a:solidFill>
          <a:latin typeface="Arial" charset="0"/>
        </a:defRPr>
      </a:lvl3pPr>
      <a:lvl4pPr algn="ctr" rtl="0" eaLnBrk="0" fontAlgn="base" hangingPunct="0">
        <a:lnSpc>
          <a:spcPct val="85000"/>
        </a:lnSpc>
        <a:spcBef>
          <a:spcPct val="0"/>
        </a:spcBef>
        <a:spcAft>
          <a:spcPct val="0"/>
        </a:spcAft>
        <a:defRPr sz="3200" b="1">
          <a:solidFill>
            <a:schemeClr val="tx2"/>
          </a:solidFill>
          <a:latin typeface="Arial" charset="0"/>
        </a:defRPr>
      </a:lvl4pPr>
      <a:lvl5pPr algn="ctr" rtl="0" eaLnBrk="0" fontAlgn="base" hangingPunct="0">
        <a:lnSpc>
          <a:spcPct val="85000"/>
        </a:lnSpc>
        <a:spcBef>
          <a:spcPct val="0"/>
        </a:spcBef>
        <a:spcAft>
          <a:spcPct val="0"/>
        </a:spcAft>
        <a:defRPr sz="3200" b="1">
          <a:solidFill>
            <a:schemeClr val="tx2"/>
          </a:solidFill>
          <a:latin typeface="Arial" charset="0"/>
        </a:defRPr>
      </a:lvl5pPr>
      <a:lvl6pPr marL="457200" algn="ctr" rtl="0" fontAlgn="base">
        <a:lnSpc>
          <a:spcPct val="85000"/>
        </a:lnSpc>
        <a:spcBef>
          <a:spcPct val="0"/>
        </a:spcBef>
        <a:spcAft>
          <a:spcPct val="0"/>
        </a:spcAft>
        <a:defRPr sz="3200" b="1">
          <a:solidFill>
            <a:schemeClr val="tx2"/>
          </a:solidFill>
          <a:latin typeface="Arial" charset="0"/>
        </a:defRPr>
      </a:lvl6pPr>
      <a:lvl7pPr marL="914400" algn="ctr" rtl="0" fontAlgn="base">
        <a:lnSpc>
          <a:spcPct val="85000"/>
        </a:lnSpc>
        <a:spcBef>
          <a:spcPct val="0"/>
        </a:spcBef>
        <a:spcAft>
          <a:spcPct val="0"/>
        </a:spcAft>
        <a:defRPr sz="3200" b="1">
          <a:solidFill>
            <a:schemeClr val="tx2"/>
          </a:solidFill>
          <a:latin typeface="Arial" charset="0"/>
        </a:defRPr>
      </a:lvl7pPr>
      <a:lvl8pPr marL="1371600" algn="ctr" rtl="0" fontAlgn="base">
        <a:lnSpc>
          <a:spcPct val="85000"/>
        </a:lnSpc>
        <a:spcBef>
          <a:spcPct val="0"/>
        </a:spcBef>
        <a:spcAft>
          <a:spcPct val="0"/>
        </a:spcAft>
        <a:defRPr sz="3200" b="1">
          <a:solidFill>
            <a:schemeClr val="tx2"/>
          </a:solidFill>
          <a:latin typeface="Arial" charset="0"/>
        </a:defRPr>
      </a:lvl8pPr>
      <a:lvl9pPr marL="1828800" algn="ctr" rtl="0" fontAlgn="base">
        <a:lnSpc>
          <a:spcPct val="85000"/>
        </a:lnSpc>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b="1">
          <a:solidFill>
            <a:srgbClr val="000099"/>
          </a:solidFill>
          <a:latin typeface="Arial" pitchFamily="34" charset="0"/>
          <a:ea typeface="+mn-ea"/>
          <a:cs typeface="+mn-cs"/>
        </a:defRPr>
      </a:lvl1pPr>
      <a:lvl2pPr marL="742950" indent="-285750" algn="l" rtl="0" eaLnBrk="0" fontAlgn="base" hangingPunct="0">
        <a:spcBef>
          <a:spcPct val="20000"/>
        </a:spcBef>
        <a:spcAft>
          <a:spcPct val="0"/>
        </a:spcAft>
        <a:buChar char="–"/>
        <a:defRPr sz="1600">
          <a:solidFill>
            <a:srgbClr val="000000"/>
          </a:solidFill>
          <a:latin typeface="Arial" pitchFamily="34" charset="0"/>
        </a:defRPr>
      </a:lvl2pPr>
      <a:lvl3pPr marL="1143000" indent="-228600" algn="l" rtl="0" eaLnBrk="0" fontAlgn="base" hangingPunct="0">
        <a:spcBef>
          <a:spcPct val="20000"/>
        </a:spcBef>
        <a:spcAft>
          <a:spcPct val="0"/>
        </a:spcAft>
        <a:buFont typeface="Times New Roman" pitchFamily="18" charset="0"/>
        <a:buChar char="−"/>
        <a:defRPr sz="1400">
          <a:solidFill>
            <a:schemeClr val="tx1"/>
          </a:solidFill>
          <a:latin typeface="Arial" pitchFamily="34" charset="0"/>
        </a:defRPr>
      </a:lvl3pPr>
      <a:lvl4pPr marL="1600200" indent="-228600" algn="l" rtl="0" eaLnBrk="0" fontAlgn="base" hangingPunct="0">
        <a:spcBef>
          <a:spcPct val="20000"/>
        </a:spcBef>
        <a:spcAft>
          <a:spcPct val="0"/>
        </a:spcAft>
        <a:buChar char="–"/>
        <a:defRPr sz="1200">
          <a:solidFill>
            <a:schemeClr val="tx1"/>
          </a:solidFill>
          <a:latin typeface="Arial" pitchFamily="34" charset="0"/>
        </a:defRPr>
      </a:lvl4pPr>
      <a:lvl5pPr marL="2057400" indent="-228600" algn="l" rtl="0" eaLnBrk="0" fontAlgn="base" hangingPunct="0">
        <a:spcBef>
          <a:spcPct val="20000"/>
        </a:spcBef>
        <a:spcAft>
          <a:spcPct val="0"/>
        </a:spcAft>
        <a:buChar char="»"/>
        <a:defRPr sz="1000">
          <a:solidFill>
            <a:schemeClr val="tx1"/>
          </a:solidFill>
          <a:latin typeface="Arial" pitchFamily="34" charset="0"/>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5018" y="413146"/>
            <a:ext cx="8093331" cy="80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360354"/>
            <a:ext cx="8229600" cy="4615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p:nvSpPr>
        <p:spPr>
          <a:xfrm>
            <a:off x="8008535" y="6550025"/>
            <a:ext cx="720411" cy="261610"/>
          </a:xfrm>
          <a:prstGeom prst="rect">
            <a:avLst/>
          </a:prstGeom>
          <a:noFill/>
        </p:spPr>
        <p:txBody>
          <a:bodyPr wrap="square">
            <a:spAutoFit/>
          </a:bodyPr>
          <a:lstStyle/>
          <a:p>
            <a:pPr algn="r" fontAlgn="base">
              <a:spcBef>
                <a:spcPct val="0"/>
              </a:spcBef>
              <a:spcAft>
                <a:spcPct val="0"/>
              </a:spcAft>
              <a:defRPr/>
            </a:pPr>
            <a:fld id="{5FF84CA1-BC55-4512-920A-E33489A23423}" type="slidenum">
              <a:rPr lang="en-US" sz="1100" smtClean="0">
                <a:solidFill>
                  <a:prstClr val="black"/>
                </a:solidFill>
                <a:latin typeface="Franklin Gothic Medium" pitchFamily="34" charset="0"/>
              </a:rPr>
              <a:pPr algn="r" fontAlgn="base">
                <a:spcBef>
                  <a:spcPct val="0"/>
                </a:spcBef>
                <a:spcAft>
                  <a:spcPct val="0"/>
                </a:spcAft>
                <a:defRPr/>
              </a:pPr>
              <a:t>‹#›</a:t>
            </a:fld>
            <a:endParaRPr lang="en-US" sz="1100" dirty="0">
              <a:solidFill>
                <a:prstClr val="black"/>
              </a:solidFill>
              <a:latin typeface="Franklin Gothic Medium" pitchFamily="34" charset="0"/>
            </a:endParaRPr>
          </a:p>
        </p:txBody>
      </p:sp>
      <p:sp>
        <p:nvSpPr>
          <p:cNvPr id="3" name="Rectangle 2"/>
          <p:cNvSpPr/>
          <p:nvPr userDrawn="1"/>
        </p:nvSpPr>
        <p:spPr>
          <a:xfrm>
            <a:off x="0"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Rectangle 8"/>
          <p:cNvSpPr/>
          <p:nvPr userDrawn="1"/>
        </p:nvSpPr>
        <p:spPr>
          <a:xfrm>
            <a:off x="8368740"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53275" y="6524565"/>
            <a:ext cx="6837450" cy="276999"/>
          </a:xfrm>
          <a:prstGeom prst="rect">
            <a:avLst/>
          </a:prstGeom>
          <a:noFill/>
        </p:spPr>
        <p:txBody>
          <a:bodyPr wrap="square">
            <a:spAutoFit/>
          </a:bodyPr>
          <a:lstStyle/>
          <a:p>
            <a:pPr algn="ctr" fontAlgn="base">
              <a:spcBef>
                <a:spcPct val="0"/>
              </a:spcBef>
              <a:spcAft>
                <a:spcPct val="0"/>
              </a:spcAft>
              <a:defRPr/>
            </a:pPr>
            <a:r>
              <a:rPr lang="en-US" sz="1200" dirty="0" smtClean="0">
                <a:solidFill>
                  <a:prstClr val="white">
                    <a:lumMod val="50000"/>
                  </a:prstClr>
                </a:solidFill>
                <a:latin typeface="Franklin Gothic Book" panose="020B0503020102020204" pitchFamily="34" charset="0"/>
              </a:rPr>
              <a:t>Distribution Statement A: Approved for public release; distribution is unlimited.</a:t>
            </a:r>
            <a:endParaRPr lang="en-US" sz="1200" dirty="0">
              <a:solidFill>
                <a:prstClr val="white">
                  <a:lumMod val="50000"/>
                </a:prstClr>
              </a:solidFill>
              <a:latin typeface="Franklin Gothic Book" panose="020B0503020102020204" pitchFamily="34" charset="0"/>
            </a:endParaRPr>
          </a:p>
        </p:txBody>
      </p:sp>
    </p:spTree>
    <p:extLst>
      <p:ext uri="{BB962C8B-B14F-4D97-AF65-F5344CB8AC3E}">
        <p14:creationId xmlns="" xmlns:p14="http://schemas.microsoft.com/office/powerpoint/2010/main" val="11523835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txStyles>
    <p:titleStyle>
      <a:lvl1pPr algn="l" rtl="0" fontAlgn="base">
        <a:lnSpc>
          <a:spcPts val="2000"/>
        </a:lnSpc>
        <a:spcBef>
          <a:spcPct val="0"/>
        </a:spcBef>
        <a:spcAft>
          <a:spcPct val="0"/>
        </a:spcAft>
        <a:defRPr sz="1800" b="0" kern="1200">
          <a:solidFill>
            <a:schemeClr val="tx1"/>
          </a:solidFill>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spcBef>
          <a:spcPts val="600"/>
        </a:spcBef>
        <a:spcAft>
          <a:spcPts val="300"/>
        </a:spcAft>
        <a:buClr>
          <a:srgbClr val="002060"/>
        </a:buClr>
        <a:buFont typeface="Wingdings" pitchFamily="2" charset="2"/>
        <a:buChar char="§"/>
        <a:defRPr sz="16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1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12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5018" y="413146"/>
            <a:ext cx="8093331" cy="80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360354"/>
            <a:ext cx="8229600" cy="4615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p:nvSpPr>
        <p:spPr>
          <a:xfrm>
            <a:off x="8008535" y="6550025"/>
            <a:ext cx="720411" cy="261610"/>
          </a:xfrm>
          <a:prstGeom prst="rect">
            <a:avLst/>
          </a:prstGeom>
          <a:noFill/>
        </p:spPr>
        <p:txBody>
          <a:bodyPr wrap="square">
            <a:spAutoFit/>
          </a:bodyPr>
          <a:lstStyle/>
          <a:p>
            <a:pPr algn="r" fontAlgn="base">
              <a:spcBef>
                <a:spcPct val="0"/>
              </a:spcBef>
              <a:spcAft>
                <a:spcPct val="0"/>
              </a:spcAft>
              <a:defRPr/>
            </a:pPr>
            <a:fld id="{5FF84CA1-BC55-4512-920A-E33489A23423}" type="slidenum">
              <a:rPr lang="en-US" sz="1100" smtClean="0">
                <a:solidFill>
                  <a:prstClr val="black"/>
                </a:solidFill>
                <a:latin typeface="Franklin Gothic Medium" pitchFamily="34" charset="0"/>
              </a:rPr>
              <a:pPr algn="r" fontAlgn="base">
                <a:spcBef>
                  <a:spcPct val="0"/>
                </a:spcBef>
                <a:spcAft>
                  <a:spcPct val="0"/>
                </a:spcAft>
                <a:defRPr/>
              </a:pPr>
              <a:t>‹#›</a:t>
            </a:fld>
            <a:endParaRPr lang="en-US" sz="1100" dirty="0">
              <a:solidFill>
                <a:prstClr val="black"/>
              </a:solidFill>
              <a:latin typeface="Franklin Gothic Medium" pitchFamily="34" charset="0"/>
            </a:endParaRPr>
          </a:p>
        </p:txBody>
      </p:sp>
      <p:sp>
        <p:nvSpPr>
          <p:cNvPr id="3" name="Rectangle 2"/>
          <p:cNvSpPr/>
          <p:nvPr userDrawn="1"/>
        </p:nvSpPr>
        <p:spPr>
          <a:xfrm>
            <a:off x="0"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Rectangle 8"/>
          <p:cNvSpPr/>
          <p:nvPr userDrawn="1"/>
        </p:nvSpPr>
        <p:spPr>
          <a:xfrm>
            <a:off x="8368740"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53275" y="6524565"/>
            <a:ext cx="6837450" cy="276999"/>
          </a:xfrm>
          <a:prstGeom prst="rect">
            <a:avLst/>
          </a:prstGeom>
          <a:noFill/>
        </p:spPr>
        <p:txBody>
          <a:bodyPr wrap="square">
            <a:spAutoFit/>
          </a:bodyPr>
          <a:lstStyle/>
          <a:p>
            <a:pPr algn="ctr" fontAlgn="base">
              <a:spcBef>
                <a:spcPct val="0"/>
              </a:spcBef>
              <a:spcAft>
                <a:spcPct val="0"/>
              </a:spcAft>
              <a:defRPr/>
            </a:pPr>
            <a:r>
              <a:rPr lang="en-US" sz="1200" dirty="0" smtClean="0">
                <a:solidFill>
                  <a:prstClr val="white">
                    <a:lumMod val="50000"/>
                  </a:prstClr>
                </a:solidFill>
                <a:latin typeface="Franklin Gothic Book" panose="020B0503020102020204" pitchFamily="34" charset="0"/>
              </a:rPr>
              <a:t>Distribution Statement A: Approved for public release; distribution is unlimited.</a:t>
            </a:r>
            <a:endParaRPr lang="en-US" sz="1200" dirty="0">
              <a:solidFill>
                <a:prstClr val="white">
                  <a:lumMod val="50000"/>
                </a:prstClr>
              </a:solidFill>
              <a:latin typeface="Franklin Gothic Book" panose="020B0503020102020204" pitchFamily="34" charset="0"/>
            </a:endParaRPr>
          </a:p>
        </p:txBody>
      </p:sp>
    </p:spTree>
    <p:extLst>
      <p:ext uri="{BB962C8B-B14F-4D97-AF65-F5344CB8AC3E}">
        <p14:creationId xmlns="" xmlns:p14="http://schemas.microsoft.com/office/powerpoint/2010/main" val="2939916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iming>
    <p:tnLst>
      <p:par>
        <p:cTn id="1" dur="indefinite" restart="never" nodeType="tmRoot"/>
      </p:par>
    </p:tnLst>
  </p:timing>
  <p:txStyles>
    <p:titleStyle>
      <a:lvl1pPr algn="l" rtl="0" fontAlgn="base">
        <a:lnSpc>
          <a:spcPts val="2000"/>
        </a:lnSpc>
        <a:spcBef>
          <a:spcPct val="0"/>
        </a:spcBef>
        <a:spcAft>
          <a:spcPct val="0"/>
        </a:spcAft>
        <a:defRPr sz="1800" b="0" kern="1200">
          <a:solidFill>
            <a:schemeClr val="tx1"/>
          </a:solidFill>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spcBef>
          <a:spcPts val="600"/>
        </a:spcBef>
        <a:spcAft>
          <a:spcPts val="300"/>
        </a:spcAft>
        <a:buClr>
          <a:srgbClr val="002060"/>
        </a:buClr>
        <a:buFont typeface="Wingdings" pitchFamily="2" charset="2"/>
        <a:buChar char="§"/>
        <a:defRPr sz="16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1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12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hyperlink" Target="http://www.defenseinnovationmarketplace.mil/business.html"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DoD Science and Technology </a:t>
            </a:r>
            <a:r>
              <a:rPr lang="en-US" b="1" dirty="0" smtClean="0"/>
              <a:t>Enterprise</a:t>
            </a:r>
            <a:endParaRPr lang="en-US" b="1" dirty="0"/>
          </a:p>
        </p:txBody>
      </p:sp>
      <p:sp>
        <p:nvSpPr>
          <p:cNvPr id="3" name="Subtitle 2"/>
          <p:cNvSpPr>
            <a:spLocks noGrp="1"/>
          </p:cNvSpPr>
          <p:nvPr>
            <p:ph type="subTitle" idx="1"/>
          </p:nvPr>
        </p:nvSpPr>
        <p:spPr/>
        <p:txBody>
          <a:bodyPr/>
          <a:lstStyle/>
          <a:p>
            <a:r>
              <a:rPr lang="en-US" sz="1600" dirty="0"/>
              <a:t>Mr. Dale </a:t>
            </a:r>
            <a:r>
              <a:rPr lang="en-US" sz="1600" dirty="0" smtClean="0"/>
              <a:t>Ormond, Principal Director, </a:t>
            </a:r>
            <a:r>
              <a:rPr lang="en-US" sz="1600" dirty="0"/>
              <a:t>Assistant Secretary of Defense for </a:t>
            </a:r>
            <a:r>
              <a:rPr lang="en-US" sz="1600" dirty="0" smtClean="0"/>
              <a:t>Research</a:t>
            </a:r>
            <a:endParaRPr lang="en-US" sz="1600" dirty="0"/>
          </a:p>
        </p:txBody>
      </p:sp>
      <p:sp>
        <p:nvSpPr>
          <p:cNvPr id="4" name="Text Box 32"/>
          <p:cNvSpPr txBox="1">
            <a:spLocks noChangeArrowheads="1"/>
          </p:cNvSpPr>
          <p:nvPr/>
        </p:nvSpPr>
        <p:spPr bwMode="auto">
          <a:xfrm>
            <a:off x="1882" y="6580926"/>
            <a:ext cx="1798637" cy="215444"/>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800" smtClean="0">
                <a:solidFill>
                  <a:prstClr val="white">
                    <a:lumMod val="50000"/>
                  </a:prstClr>
                </a:solidFill>
                <a:latin typeface="Franklin Gothic Book" panose="020B0503020102020204" pitchFamily="34" charset="0"/>
              </a:rPr>
              <a:t>December 1, </a:t>
            </a:r>
            <a:r>
              <a:rPr lang="en-US" sz="800" dirty="0" smtClean="0">
                <a:solidFill>
                  <a:prstClr val="white">
                    <a:lumMod val="50000"/>
                  </a:prstClr>
                </a:solidFill>
                <a:latin typeface="Franklin Gothic Book" panose="020B0503020102020204" pitchFamily="34" charset="0"/>
              </a:rPr>
              <a:t>2016 </a:t>
            </a:r>
            <a:endParaRPr lang="en-US" sz="800" dirty="0">
              <a:solidFill>
                <a:prstClr val="white">
                  <a:lumMod val="50000"/>
                </a:prstClr>
              </a:solidFill>
              <a:latin typeface="Franklin Gothic Book" panose="020B0503020102020204" pitchFamily="34" charset="0"/>
            </a:endParaRPr>
          </a:p>
        </p:txBody>
      </p:sp>
    </p:spTree>
    <p:extLst>
      <p:ext uri="{BB962C8B-B14F-4D97-AF65-F5344CB8AC3E}">
        <p14:creationId xmlns="" xmlns:p14="http://schemas.microsoft.com/office/powerpoint/2010/main" val="407447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Communities of Interest (COI)</a:t>
            </a:r>
            <a:endParaRPr lang="en-US" sz="2400" dirty="0"/>
          </a:p>
        </p:txBody>
      </p:sp>
      <p:sp>
        <p:nvSpPr>
          <p:cNvPr id="28" name="Rectangle 27"/>
          <p:cNvSpPr/>
          <p:nvPr/>
        </p:nvSpPr>
        <p:spPr>
          <a:xfrm>
            <a:off x="200025" y="1143001"/>
            <a:ext cx="8743950" cy="514350"/>
          </a:xfrm>
          <a:prstGeom prst="rect">
            <a:avLst/>
          </a:prstGeom>
          <a:solidFill>
            <a:schemeClr val="bg1">
              <a:lumMod val="50000"/>
            </a:schemeClr>
          </a:solidFill>
          <a:ln>
            <a:noFill/>
          </a:ln>
        </p:spPr>
        <p:txBody>
          <a:bodyPr wrap="square" rtlCol="0" anchor="ctr">
            <a:noAutofit/>
          </a:bodyPr>
          <a:lstStyle/>
          <a:p>
            <a:pPr algn="ctr" fontAlgn="base">
              <a:spcBef>
                <a:spcPct val="0"/>
              </a:spcBef>
              <a:spcAft>
                <a:spcPct val="0"/>
              </a:spcAft>
            </a:pPr>
            <a:r>
              <a:rPr lang="en-US" sz="1600" b="1" i="1" dirty="0">
                <a:solidFill>
                  <a:prstClr val="white">
                    <a:lumMod val="85000"/>
                  </a:prstClr>
                </a:solidFill>
                <a:latin typeface="Franklin Gothic Book" panose="020B0503020102020204" pitchFamily="34" charset="0"/>
              </a:rPr>
              <a:t>17 cross-cutting, S&amp;T areas staffed with senior leaders and subject matter experts from the Services and Defense Agencies</a:t>
            </a:r>
          </a:p>
        </p:txBody>
      </p:sp>
      <p:sp>
        <p:nvSpPr>
          <p:cNvPr id="29" name="Rounded Rectangle 28"/>
          <p:cNvSpPr/>
          <p:nvPr/>
        </p:nvSpPr>
        <p:spPr>
          <a:xfrm>
            <a:off x="97474" y="5257800"/>
            <a:ext cx="8905667" cy="792525"/>
          </a:xfrm>
          <a:prstGeom prst="roundRect">
            <a:avLst/>
          </a:prstGeom>
          <a:solidFill>
            <a:srgbClr val="808080">
              <a:lumMod val="40000"/>
              <a:lumOff val="60000"/>
            </a:srgbClr>
          </a:solidFill>
          <a:ln w="9525">
            <a:solidFill>
              <a:srgbClr val="808080">
                <a:lumMod val="20000"/>
                <a:lumOff val="80000"/>
              </a:srgbClr>
            </a:solidFill>
          </a:ln>
          <a:effectLst/>
        </p:spPr>
        <p:txBody>
          <a:bodyPr lIns="0" rIns="0" rtlCol="0" anchor="ctr"/>
          <a:lstStyle/>
          <a:p>
            <a:pPr algn="ctr">
              <a:defRPr/>
            </a:pPr>
            <a:endParaRPr lang="en-US" sz="1600" i="1" kern="0" dirty="0" smtClean="0">
              <a:solidFill>
                <a:srgbClr val="000000">
                  <a:hueOff val="0"/>
                  <a:satOff val="0"/>
                  <a:lumOff val="0"/>
                  <a:alphaOff val="0"/>
                </a:srgbClr>
              </a:solidFill>
              <a:latin typeface="Franklin Gothic Book" panose="020B0503020102020204" pitchFamily="34" charset="0"/>
            </a:endParaRPr>
          </a:p>
        </p:txBody>
      </p:sp>
      <p:sp>
        <p:nvSpPr>
          <p:cNvPr id="30" name="TextBox 29"/>
          <p:cNvSpPr txBox="1"/>
          <p:nvPr/>
        </p:nvSpPr>
        <p:spPr bwMode="auto">
          <a:xfrm>
            <a:off x="5577344" y="5378192"/>
            <a:ext cx="1722090" cy="557832"/>
          </a:xfrm>
          <a:prstGeom prst="rect">
            <a:avLst/>
          </a:prstGeom>
          <a:solidFill>
            <a:srgbClr val="3333CC">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algn="ctr">
              <a:defRPr sz="1200" b="1">
                <a:solidFill>
                  <a:schemeClr val="tx2"/>
                </a:solidFill>
                <a:effectLst/>
              </a:defRPr>
            </a:lvl1pPr>
          </a:lstStyle>
          <a:p>
            <a:pPr>
              <a:defRPr/>
            </a:pPr>
            <a:r>
              <a:rPr lang="en-GB" kern="0" dirty="0">
                <a:solidFill>
                  <a:srgbClr val="E36E25"/>
                </a:solidFill>
                <a:latin typeface="Franklin Gothic Book" panose="020B0503020102020204" pitchFamily="34" charset="0"/>
                <a:cs typeface="Arial" panose="020B0604020202020204" pitchFamily="34" charset="0"/>
              </a:rPr>
              <a:t>Materials &amp; </a:t>
            </a:r>
            <a:r>
              <a:rPr lang="en-GB" kern="0" dirty="0" smtClean="0">
                <a:solidFill>
                  <a:srgbClr val="E36E25"/>
                </a:solidFill>
                <a:latin typeface="Franklin Gothic Book" panose="020B0503020102020204" pitchFamily="34" charset="0"/>
                <a:cs typeface="Arial" panose="020B0604020202020204" pitchFamily="34" charset="0"/>
              </a:rPr>
              <a:t>Manufacturing Processes</a:t>
            </a:r>
            <a:endParaRPr lang="en-GB" kern="0" dirty="0">
              <a:solidFill>
                <a:srgbClr val="E36E25"/>
              </a:solidFill>
              <a:latin typeface="Franklin Gothic Book" panose="020B0503020102020204" pitchFamily="34" charset="0"/>
              <a:cs typeface="Arial" panose="020B0604020202020204" pitchFamily="34" charset="0"/>
            </a:endParaRPr>
          </a:p>
        </p:txBody>
      </p:sp>
      <p:sp>
        <p:nvSpPr>
          <p:cNvPr id="31" name="TextBox 30"/>
          <p:cNvSpPr txBox="1"/>
          <p:nvPr/>
        </p:nvSpPr>
        <p:spPr bwMode="auto">
          <a:xfrm>
            <a:off x="2084674" y="5393958"/>
            <a:ext cx="1497607" cy="542068"/>
          </a:xfrm>
          <a:prstGeom prst="rect">
            <a:avLst/>
          </a:prstGeom>
          <a:solidFill>
            <a:srgbClr val="3333CC">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anchor="ctr"/>
          <a:lstStyle>
            <a:defPPr>
              <a:defRPr lang="en-US"/>
            </a:defPPr>
            <a:lvl1pPr marR="0" lvl="0" indent="0" algn="ctr" fontAlgn="auto">
              <a:lnSpc>
                <a:spcPct val="100000"/>
              </a:lnSpc>
              <a:spcBef>
                <a:spcPts val="0"/>
              </a:spcBef>
              <a:spcAft>
                <a:spcPts val="0"/>
              </a:spcAft>
              <a:buClrTx/>
              <a:buSzTx/>
              <a:buFontTx/>
              <a:buNone/>
              <a:tabLst/>
              <a:defRPr kumimoji="0" sz="1100" b="1" i="0" u="none" strike="noStrike" kern="0" cap="none" spc="0" normalizeH="0" baseline="0">
                <a:ln>
                  <a:noFill/>
                </a:ln>
                <a:solidFill>
                  <a:schemeClr val="tx2"/>
                </a:solidFill>
                <a:effectLst/>
                <a:uLnTx/>
                <a:uFillTx/>
                <a:latin typeface="Arial" panose="020B0604020202020204" pitchFamily="34" charset="0"/>
                <a:cs typeface="Arial" panose="020B0604020202020204" pitchFamily="34" charset="0"/>
              </a:defRPr>
            </a:lvl1pPr>
          </a:lstStyle>
          <a:p>
            <a:pPr>
              <a:defRPr/>
            </a:pPr>
            <a:r>
              <a:rPr lang="en-GB" sz="1400" dirty="0">
                <a:solidFill>
                  <a:srgbClr val="E36E25"/>
                </a:solidFill>
                <a:latin typeface="Franklin Gothic Book" panose="020B0503020102020204" pitchFamily="34" charset="0"/>
              </a:rPr>
              <a:t>Advanced Electronics </a:t>
            </a:r>
          </a:p>
        </p:txBody>
      </p:sp>
      <p:sp>
        <p:nvSpPr>
          <p:cNvPr id="32" name="Rounded Rectangle 31"/>
          <p:cNvSpPr/>
          <p:nvPr/>
        </p:nvSpPr>
        <p:spPr>
          <a:xfrm>
            <a:off x="94811" y="2913932"/>
            <a:ext cx="8905667" cy="2293419"/>
          </a:xfrm>
          <a:prstGeom prst="roundRect">
            <a:avLst/>
          </a:prstGeom>
          <a:solidFill>
            <a:srgbClr val="FFFFFF">
              <a:lumMod val="95000"/>
            </a:srgbClr>
          </a:solidFill>
          <a:ln w="9525">
            <a:solidFill>
              <a:srgbClr val="808080">
                <a:lumMod val="20000"/>
                <a:lumOff val="80000"/>
              </a:srgbClr>
            </a:solidFill>
          </a:ln>
          <a:effectLst/>
        </p:spPr>
        <p:txBody>
          <a:bodyPr lIns="0" rIns="0" rtlCol="0" anchor="ctr"/>
          <a:lstStyle/>
          <a:p>
            <a:pPr algn="ctr">
              <a:defRPr/>
            </a:pPr>
            <a:endParaRPr lang="en-US" sz="1600" i="1" kern="0" dirty="0" smtClean="0">
              <a:solidFill>
                <a:srgbClr val="000000">
                  <a:hueOff val="0"/>
                  <a:satOff val="0"/>
                  <a:lumOff val="0"/>
                  <a:alphaOff val="0"/>
                </a:srgbClr>
              </a:solidFill>
              <a:latin typeface="Franklin Gothic Book" panose="020B0503020102020204" pitchFamily="34" charset="0"/>
            </a:endParaRPr>
          </a:p>
        </p:txBody>
      </p:sp>
      <p:sp>
        <p:nvSpPr>
          <p:cNvPr id="33" name="TextBox 32"/>
          <p:cNvSpPr txBox="1"/>
          <p:nvPr/>
        </p:nvSpPr>
        <p:spPr bwMode="auto">
          <a:xfrm>
            <a:off x="5577344" y="4499869"/>
            <a:ext cx="1580201" cy="500859"/>
          </a:xfrm>
          <a:prstGeom prst="rect">
            <a:avLst/>
          </a:prstGeom>
          <a:solidFill>
            <a:srgbClr val="CCFF99">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GB" sz="1400" dirty="0">
                <a:solidFill>
                  <a:srgbClr val="E36E25"/>
                </a:solidFill>
                <a:latin typeface="Franklin Gothic Book" panose="020B0503020102020204" pitchFamily="34" charset="0"/>
                <a:cs typeface="Arial" panose="020B0604020202020204" pitchFamily="34" charset="0"/>
              </a:rPr>
              <a:t>Weapons Technologies </a:t>
            </a:r>
          </a:p>
        </p:txBody>
      </p:sp>
      <p:sp>
        <p:nvSpPr>
          <p:cNvPr id="34" name="TextBox 33"/>
          <p:cNvSpPr txBox="1"/>
          <p:nvPr/>
        </p:nvSpPr>
        <p:spPr bwMode="auto">
          <a:xfrm>
            <a:off x="7394924" y="3812091"/>
            <a:ext cx="1497607" cy="500859"/>
          </a:xfrm>
          <a:prstGeom prst="rect">
            <a:avLst/>
          </a:prstGeom>
          <a:solidFill>
            <a:srgbClr val="CCFF99">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anchor="ctr"/>
          <a:lstStyle>
            <a:defPPr>
              <a:defRPr lang="en-US"/>
            </a:defPPr>
            <a:lvl1pPr marR="0" lvl="0" indent="0" algn="ctr" fontAlgn="auto">
              <a:lnSpc>
                <a:spcPct val="100000"/>
              </a:lnSpc>
              <a:spcBef>
                <a:spcPts val="0"/>
              </a:spcBef>
              <a:spcAft>
                <a:spcPts val="0"/>
              </a:spcAft>
              <a:buClrTx/>
              <a:buSzTx/>
              <a:buFontTx/>
              <a:buNone/>
              <a:tabLst/>
              <a:defRPr kumimoji="0" sz="1100" b="1" i="0" u="none" strike="noStrike" kern="0" cap="none" spc="0" normalizeH="0" baseline="0">
                <a:ln>
                  <a:noFill/>
                </a:ln>
                <a:solidFill>
                  <a:schemeClr val="tx2"/>
                </a:solidFill>
                <a:effectLst/>
                <a:uLnTx/>
                <a:uFillTx/>
                <a:latin typeface="Arial" panose="020B0604020202020204" pitchFamily="34" charset="0"/>
                <a:cs typeface="Arial" panose="020B0604020202020204" pitchFamily="34" charset="0"/>
              </a:defRPr>
            </a:lvl1pPr>
          </a:lstStyle>
          <a:p>
            <a:pPr>
              <a:defRPr/>
            </a:pPr>
            <a:r>
              <a:rPr lang="en-GB" sz="1400" dirty="0" smtClean="0">
                <a:solidFill>
                  <a:srgbClr val="E36E25"/>
                </a:solidFill>
                <a:latin typeface="Franklin Gothic Book" panose="020B0503020102020204" pitchFamily="34" charset="0"/>
              </a:rPr>
              <a:t>Sensors</a:t>
            </a:r>
            <a:endParaRPr lang="en-GB" sz="1400" dirty="0">
              <a:solidFill>
                <a:srgbClr val="E36E25"/>
              </a:solidFill>
              <a:latin typeface="Franklin Gothic Book" panose="020B0503020102020204" pitchFamily="34" charset="0"/>
            </a:endParaRPr>
          </a:p>
        </p:txBody>
      </p:sp>
      <p:sp>
        <p:nvSpPr>
          <p:cNvPr id="35" name="TextBox 34"/>
          <p:cNvSpPr txBox="1"/>
          <p:nvPr/>
        </p:nvSpPr>
        <p:spPr bwMode="auto">
          <a:xfrm>
            <a:off x="2084674" y="3120556"/>
            <a:ext cx="1497607" cy="500859"/>
          </a:xfrm>
          <a:prstGeom prst="rect">
            <a:avLst/>
          </a:prstGeom>
          <a:solidFill>
            <a:srgbClr val="F5FFEB"/>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GB" sz="1100" dirty="0">
                <a:solidFill>
                  <a:srgbClr val="E36E25"/>
                </a:solidFill>
                <a:latin typeface="Franklin Gothic Book" panose="020B0503020102020204" pitchFamily="34" charset="0"/>
                <a:cs typeface="Arial" panose="020B0604020202020204" pitchFamily="34" charset="0"/>
              </a:rPr>
              <a:t>Command, Control, </a:t>
            </a:r>
            <a:r>
              <a:rPr lang="en-GB" sz="1100" dirty="0" smtClean="0">
                <a:solidFill>
                  <a:srgbClr val="E36E25"/>
                </a:solidFill>
                <a:latin typeface="Franklin Gothic Book" panose="020B0503020102020204" pitchFamily="34" charset="0"/>
                <a:cs typeface="Arial" panose="020B0604020202020204" pitchFamily="34" charset="0"/>
              </a:rPr>
              <a:t>Comms</a:t>
            </a:r>
            <a:r>
              <a:rPr lang="en-GB" sz="1100" dirty="0">
                <a:solidFill>
                  <a:srgbClr val="E36E25"/>
                </a:solidFill>
                <a:latin typeface="Franklin Gothic Book" panose="020B0503020102020204" pitchFamily="34" charset="0"/>
                <a:cs typeface="Arial" panose="020B0604020202020204" pitchFamily="34" charset="0"/>
              </a:rPr>
              <a:t>, Computers, and Intelligence (C4I)</a:t>
            </a:r>
          </a:p>
        </p:txBody>
      </p:sp>
      <p:sp>
        <p:nvSpPr>
          <p:cNvPr id="36" name="TextBox 35"/>
          <p:cNvSpPr txBox="1"/>
          <p:nvPr/>
        </p:nvSpPr>
        <p:spPr bwMode="auto">
          <a:xfrm>
            <a:off x="7394926" y="4499869"/>
            <a:ext cx="1497607" cy="500859"/>
          </a:xfrm>
          <a:prstGeom prst="rect">
            <a:avLst/>
          </a:prstGeom>
          <a:solidFill>
            <a:srgbClr val="CCFF99">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GB" sz="1400" dirty="0">
                <a:solidFill>
                  <a:srgbClr val="E36E25"/>
                </a:solidFill>
                <a:latin typeface="Franklin Gothic Book" panose="020B0503020102020204" pitchFamily="34" charset="0"/>
                <a:cs typeface="Arial" panose="020B0604020202020204" pitchFamily="34" charset="0"/>
              </a:rPr>
              <a:t>Space</a:t>
            </a:r>
          </a:p>
        </p:txBody>
      </p:sp>
      <p:sp>
        <p:nvSpPr>
          <p:cNvPr id="37" name="TextBox 36"/>
          <p:cNvSpPr txBox="1"/>
          <p:nvPr/>
        </p:nvSpPr>
        <p:spPr bwMode="auto">
          <a:xfrm>
            <a:off x="5577342" y="3810214"/>
            <a:ext cx="1595967" cy="500859"/>
          </a:xfrm>
          <a:prstGeom prst="rect">
            <a:avLst/>
          </a:prstGeom>
          <a:solidFill>
            <a:srgbClr val="F5FFEB"/>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algn="ctr">
              <a:defRPr sz="1200" b="1">
                <a:solidFill>
                  <a:schemeClr val="tx2"/>
                </a:solidFill>
                <a:effectLst/>
              </a:defRPr>
            </a:lvl1pPr>
          </a:lstStyle>
          <a:p>
            <a:pPr>
              <a:defRPr/>
            </a:pPr>
            <a:r>
              <a:rPr lang="en-US" sz="1400" kern="0" dirty="0">
                <a:solidFill>
                  <a:srgbClr val="E36E25"/>
                </a:solidFill>
                <a:latin typeface="Franklin Gothic Book" panose="020B0503020102020204" pitchFamily="34" charset="0"/>
                <a:cs typeface="Arial" panose="020B0604020202020204" pitchFamily="34" charset="0"/>
              </a:rPr>
              <a:t>Electronic </a:t>
            </a:r>
            <a:r>
              <a:rPr lang="en-US" sz="1400" kern="0" dirty="0" smtClean="0">
                <a:solidFill>
                  <a:srgbClr val="E36E25"/>
                </a:solidFill>
                <a:latin typeface="Franklin Gothic Book" panose="020B0503020102020204" pitchFamily="34" charset="0"/>
                <a:cs typeface="Arial" panose="020B0604020202020204" pitchFamily="34" charset="0"/>
              </a:rPr>
              <a:t>Warfare </a:t>
            </a:r>
            <a:endParaRPr lang="en-GB" sz="1400" kern="0" dirty="0">
              <a:solidFill>
                <a:srgbClr val="E36E25"/>
              </a:solidFill>
              <a:latin typeface="Franklin Gothic Book" panose="020B0503020102020204" pitchFamily="34" charset="0"/>
              <a:cs typeface="Arial" panose="020B0604020202020204" pitchFamily="34" charset="0"/>
            </a:endParaRPr>
          </a:p>
        </p:txBody>
      </p:sp>
      <p:sp>
        <p:nvSpPr>
          <p:cNvPr id="38" name="TextBox 37"/>
          <p:cNvSpPr txBox="1"/>
          <p:nvPr/>
        </p:nvSpPr>
        <p:spPr bwMode="auto">
          <a:xfrm>
            <a:off x="3801504" y="3120555"/>
            <a:ext cx="1558772" cy="500859"/>
          </a:xfrm>
          <a:prstGeom prst="rect">
            <a:avLst/>
          </a:prstGeom>
          <a:solidFill>
            <a:srgbClr val="F5FFEB"/>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GB" sz="1400" dirty="0">
                <a:solidFill>
                  <a:srgbClr val="E36E25"/>
                </a:solidFill>
                <a:latin typeface="Franklin Gothic Book" panose="020B0503020102020204" pitchFamily="34" charset="0"/>
                <a:cs typeface="Arial" panose="020B0604020202020204" pitchFamily="34" charset="0"/>
              </a:rPr>
              <a:t>Human Systems </a:t>
            </a:r>
          </a:p>
        </p:txBody>
      </p:sp>
      <p:sp>
        <p:nvSpPr>
          <p:cNvPr id="39" name="TextBox 38"/>
          <p:cNvSpPr txBox="1"/>
          <p:nvPr/>
        </p:nvSpPr>
        <p:spPr bwMode="auto">
          <a:xfrm>
            <a:off x="3801505" y="4499869"/>
            <a:ext cx="1574536" cy="500859"/>
          </a:xfrm>
          <a:prstGeom prst="rect">
            <a:avLst/>
          </a:prstGeom>
          <a:solidFill>
            <a:srgbClr val="CCFF99">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anchor="ctr"/>
          <a:lstStyle>
            <a:defPPr>
              <a:defRPr lang="en-US"/>
            </a:defPPr>
            <a:lvl1pPr marR="0" lvl="0" indent="0" algn="ctr" fontAlgn="auto">
              <a:lnSpc>
                <a:spcPct val="100000"/>
              </a:lnSpc>
              <a:spcBef>
                <a:spcPts val="0"/>
              </a:spcBef>
              <a:spcAft>
                <a:spcPts val="0"/>
              </a:spcAft>
              <a:buClrTx/>
              <a:buSzTx/>
              <a:buFontTx/>
              <a:buNone/>
              <a:tabLst/>
              <a:defRPr kumimoji="0" sz="1100" b="1" i="0" u="none" strike="noStrike" kern="0" cap="none" spc="0" normalizeH="0" baseline="0">
                <a:ln>
                  <a:noFill/>
                </a:ln>
                <a:solidFill>
                  <a:schemeClr val="tx2"/>
                </a:solidFill>
                <a:effectLst/>
                <a:uLnTx/>
                <a:uFillTx/>
                <a:latin typeface="Arial" panose="020B0604020202020204" pitchFamily="34" charset="0"/>
                <a:cs typeface="Arial" panose="020B0604020202020204" pitchFamily="34" charset="0"/>
              </a:defRPr>
            </a:lvl1pPr>
          </a:lstStyle>
          <a:p>
            <a:pPr>
              <a:defRPr/>
            </a:pPr>
            <a:r>
              <a:rPr lang="en-GB" sz="1400" dirty="0">
                <a:solidFill>
                  <a:srgbClr val="E36E25"/>
                </a:solidFill>
                <a:latin typeface="Franklin Gothic Book" panose="020B0503020102020204" pitchFamily="34" charset="0"/>
              </a:rPr>
              <a:t>Ground &amp; Sea Platforms</a:t>
            </a:r>
          </a:p>
        </p:txBody>
      </p:sp>
      <p:sp>
        <p:nvSpPr>
          <p:cNvPr id="40" name="TextBox 39"/>
          <p:cNvSpPr txBox="1"/>
          <p:nvPr/>
        </p:nvSpPr>
        <p:spPr bwMode="auto">
          <a:xfrm>
            <a:off x="3801505" y="3810214"/>
            <a:ext cx="1590302" cy="500859"/>
          </a:xfrm>
          <a:prstGeom prst="rect">
            <a:avLst/>
          </a:prstGeom>
          <a:solidFill>
            <a:srgbClr val="CCFF99">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tIns="64008" rIns="0" anchor="ctr"/>
          <a:lstStyle>
            <a:defPPr>
              <a:defRPr lang="en-US"/>
            </a:defPPr>
            <a:lvl1pPr algn="ctr">
              <a:defRPr sz="1200" b="1">
                <a:solidFill>
                  <a:schemeClr val="tx2"/>
                </a:solidFill>
                <a:effectLst/>
              </a:defRPr>
            </a:lvl1pPr>
          </a:lstStyle>
          <a:p>
            <a:pPr>
              <a:lnSpc>
                <a:spcPct val="90000"/>
              </a:lnSpc>
              <a:defRPr/>
            </a:pPr>
            <a:r>
              <a:rPr lang="en-US" sz="1400" kern="0" dirty="0" smtClean="0">
                <a:solidFill>
                  <a:srgbClr val="E36E25"/>
                </a:solidFill>
                <a:latin typeface="Franklin Gothic Book" panose="020B0503020102020204" pitchFamily="34" charset="0"/>
                <a:cs typeface="Arial" panose="020B0604020202020204" pitchFamily="34" charset="0"/>
              </a:rPr>
              <a:t>Engineered </a:t>
            </a:r>
            <a:r>
              <a:rPr lang="en-US" sz="1400" kern="0" dirty="0">
                <a:solidFill>
                  <a:srgbClr val="E36E25"/>
                </a:solidFill>
                <a:latin typeface="Franklin Gothic Book" panose="020B0503020102020204" pitchFamily="34" charset="0"/>
                <a:cs typeface="Arial" panose="020B0604020202020204" pitchFamily="34" charset="0"/>
              </a:rPr>
              <a:t>Resilient Systems</a:t>
            </a:r>
            <a:endParaRPr lang="en-GB" sz="1400" kern="0" dirty="0">
              <a:solidFill>
                <a:srgbClr val="E36E25"/>
              </a:solidFill>
              <a:latin typeface="Franklin Gothic Book" panose="020B0503020102020204" pitchFamily="34" charset="0"/>
              <a:cs typeface="Arial" panose="020B0604020202020204" pitchFamily="34" charset="0"/>
            </a:endParaRPr>
          </a:p>
        </p:txBody>
      </p:sp>
      <p:sp>
        <p:nvSpPr>
          <p:cNvPr id="41" name="TextBox 40"/>
          <p:cNvSpPr txBox="1"/>
          <p:nvPr/>
        </p:nvSpPr>
        <p:spPr bwMode="auto">
          <a:xfrm>
            <a:off x="2084674" y="4499867"/>
            <a:ext cx="1497607" cy="500859"/>
          </a:xfrm>
          <a:prstGeom prst="rect">
            <a:avLst/>
          </a:prstGeom>
          <a:solidFill>
            <a:srgbClr val="CCFF99">
              <a:lumMod val="20000"/>
              <a:lumOff val="80000"/>
            </a:srgbClr>
          </a:solidFill>
          <a:effectLst>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algn="ctr">
              <a:defRPr sz="1200" b="1">
                <a:solidFill>
                  <a:schemeClr val="tx2"/>
                </a:solidFill>
                <a:effectLst/>
              </a:defRPr>
            </a:lvl1pPr>
          </a:lstStyle>
          <a:p>
            <a:pPr>
              <a:defRPr/>
            </a:pPr>
            <a:r>
              <a:rPr lang="en-GB" sz="1400" kern="0" dirty="0">
                <a:solidFill>
                  <a:srgbClr val="E36E25"/>
                </a:solidFill>
                <a:latin typeface="Franklin Gothic Book" panose="020B0503020102020204" pitchFamily="34" charset="0"/>
                <a:cs typeface="Arial" panose="020B0604020202020204" pitchFamily="34" charset="0"/>
              </a:rPr>
              <a:t>Air</a:t>
            </a:r>
            <a:r>
              <a:rPr lang="en-GB" sz="1400" b="0" kern="0" dirty="0">
                <a:solidFill>
                  <a:srgbClr val="E36E25"/>
                </a:solidFill>
                <a:latin typeface="Franklin Gothic Book" panose="020B0503020102020204" pitchFamily="34" charset="0"/>
                <a:cs typeface="Arial" panose="020B0604020202020204" pitchFamily="34" charset="0"/>
              </a:rPr>
              <a:t> </a:t>
            </a:r>
            <a:r>
              <a:rPr lang="en-GB" sz="1400" kern="0" dirty="0">
                <a:solidFill>
                  <a:srgbClr val="E36E25"/>
                </a:solidFill>
                <a:latin typeface="Franklin Gothic Book" panose="020B0503020102020204" pitchFamily="34" charset="0"/>
                <a:cs typeface="Arial" panose="020B0604020202020204" pitchFamily="34" charset="0"/>
              </a:rPr>
              <a:t>Platforms</a:t>
            </a:r>
            <a:r>
              <a:rPr lang="en-GB" sz="1400" b="0" kern="0" dirty="0">
                <a:solidFill>
                  <a:srgbClr val="E36E25"/>
                </a:solidFill>
                <a:latin typeface="Franklin Gothic Book" panose="020B0503020102020204" pitchFamily="34" charset="0"/>
                <a:cs typeface="Arial" panose="020B0604020202020204" pitchFamily="34" charset="0"/>
              </a:rPr>
              <a:t> </a:t>
            </a:r>
          </a:p>
        </p:txBody>
      </p:sp>
      <p:sp>
        <p:nvSpPr>
          <p:cNvPr id="42" name="TextBox 41"/>
          <p:cNvSpPr txBox="1"/>
          <p:nvPr/>
        </p:nvSpPr>
        <p:spPr bwMode="auto">
          <a:xfrm>
            <a:off x="3798840" y="5378192"/>
            <a:ext cx="1561436" cy="564400"/>
          </a:xfrm>
          <a:prstGeom prst="rect">
            <a:avLst/>
          </a:prstGeom>
          <a:solidFill>
            <a:srgbClr val="3333CC">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GB" sz="1400" dirty="0">
                <a:solidFill>
                  <a:srgbClr val="E36E25"/>
                </a:solidFill>
                <a:latin typeface="Franklin Gothic Book" panose="020B0503020102020204" pitchFamily="34" charset="0"/>
                <a:cs typeface="Arial" panose="020B0604020202020204" pitchFamily="34" charset="0"/>
              </a:rPr>
              <a:t>Energy &amp; Power </a:t>
            </a:r>
            <a:r>
              <a:rPr lang="en-GB" sz="1400" dirty="0" smtClean="0">
                <a:solidFill>
                  <a:srgbClr val="E36E25"/>
                </a:solidFill>
                <a:latin typeface="Franklin Gothic Book" panose="020B0503020102020204" pitchFamily="34" charset="0"/>
                <a:cs typeface="Arial" panose="020B0604020202020204" pitchFamily="34" charset="0"/>
              </a:rPr>
              <a:t>Technology  </a:t>
            </a:r>
            <a:endParaRPr lang="en-GB" sz="1400" dirty="0">
              <a:solidFill>
                <a:srgbClr val="E36E25"/>
              </a:solidFill>
              <a:latin typeface="Franklin Gothic Book" panose="020B0503020102020204" pitchFamily="34" charset="0"/>
              <a:cs typeface="Arial" panose="020B0604020202020204" pitchFamily="34" charset="0"/>
            </a:endParaRPr>
          </a:p>
        </p:txBody>
      </p:sp>
      <p:sp>
        <p:nvSpPr>
          <p:cNvPr id="43" name="TextBox 42"/>
          <p:cNvSpPr txBox="1"/>
          <p:nvPr/>
        </p:nvSpPr>
        <p:spPr>
          <a:xfrm>
            <a:off x="200025" y="3341976"/>
            <a:ext cx="1802198" cy="1400383"/>
          </a:xfrm>
          <a:prstGeom prst="rect">
            <a:avLst/>
          </a:prstGeom>
          <a:noFill/>
        </p:spPr>
        <p:txBody>
          <a:bodyPr wrap="square" rtlCol="0">
            <a:spAutoFit/>
          </a:bodyPr>
          <a:lstStyle/>
          <a:p>
            <a:pPr algn="ctr" fontAlgn="base">
              <a:spcBef>
                <a:spcPct val="0"/>
              </a:spcBef>
              <a:spcAft>
                <a:spcPct val="0"/>
              </a:spcAft>
            </a:pPr>
            <a:r>
              <a:rPr lang="en-US" sz="1600" b="1" i="1" dirty="0">
                <a:solidFill>
                  <a:srgbClr val="000000"/>
                </a:solidFill>
                <a:latin typeface="Franklin Gothic Book" panose="020B0503020102020204" pitchFamily="34" charset="0"/>
                <a:cs typeface="Arial" charset="0"/>
              </a:rPr>
              <a:t>Systems/  Capability focus</a:t>
            </a:r>
          </a:p>
          <a:p>
            <a:pPr algn="ctr" fontAlgn="base">
              <a:spcBef>
                <a:spcPts val="600"/>
              </a:spcBef>
              <a:spcAft>
                <a:spcPct val="0"/>
              </a:spcAft>
            </a:pPr>
            <a:r>
              <a:rPr lang="en-US" sz="1200" b="1" i="1" dirty="0">
                <a:solidFill>
                  <a:srgbClr val="000000"/>
                </a:solidFill>
                <a:latin typeface="Franklin Gothic Book" panose="020B0503020102020204" pitchFamily="34" charset="0"/>
                <a:cs typeface="Arial" charset="0"/>
              </a:rPr>
              <a:t>Multiple technologies are integrated into complex systems to achieve mission impact</a:t>
            </a:r>
          </a:p>
        </p:txBody>
      </p:sp>
      <p:sp>
        <p:nvSpPr>
          <p:cNvPr id="44" name="TextBox 43"/>
          <p:cNvSpPr txBox="1"/>
          <p:nvPr/>
        </p:nvSpPr>
        <p:spPr>
          <a:xfrm>
            <a:off x="53545" y="5297860"/>
            <a:ext cx="1964440" cy="784830"/>
          </a:xfrm>
          <a:prstGeom prst="rect">
            <a:avLst/>
          </a:prstGeom>
          <a:noFill/>
        </p:spPr>
        <p:txBody>
          <a:bodyPr wrap="square" rtlCol="0">
            <a:spAutoFit/>
          </a:bodyPr>
          <a:lstStyle/>
          <a:p>
            <a:pPr algn="ctr" fontAlgn="base">
              <a:spcBef>
                <a:spcPct val="0"/>
              </a:spcBef>
              <a:spcAft>
                <a:spcPct val="0"/>
              </a:spcAft>
            </a:pPr>
            <a:r>
              <a:rPr lang="en-US" sz="1600" b="1" i="1" dirty="0">
                <a:solidFill>
                  <a:srgbClr val="000000"/>
                </a:solidFill>
                <a:latin typeface="Franklin Gothic Book" panose="020B0503020102020204" pitchFamily="34" charset="0"/>
                <a:cs typeface="Arial" charset="0"/>
              </a:rPr>
              <a:t>Technology focus</a:t>
            </a:r>
          </a:p>
          <a:p>
            <a:pPr algn="ctr" fontAlgn="base">
              <a:spcBef>
                <a:spcPts val="600"/>
              </a:spcBef>
              <a:spcAft>
                <a:spcPct val="0"/>
              </a:spcAft>
            </a:pPr>
            <a:r>
              <a:rPr lang="en-US" sz="1200" b="1" i="1" dirty="0">
                <a:solidFill>
                  <a:srgbClr val="000000"/>
                </a:solidFill>
                <a:latin typeface="Franklin Gothic Book" panose="020B0503020102020204" pitchFamily="34" charset="0"/>
                <a:cs typeface="Arial" charset="0"/>
              </a:rPr>
              <a:t>Technology goals with multiple applications</a:t>
            </a:r>
          </a:p>
        </p:txBody>
      </p:sp>
      <p:sp>
        <p:nvSpPr>
          <p:cNvPr id="45" name="Rounded Rectangle 44"/>
          <p:cNvSpPr/>
          <p:nvPr/>
        </p:nvSpPr>
        <p:spPr>
          <a:xfrm>
            <a:off x="94811" y="1828800"/>
            <a:ext cx="8905667" cy="1047580"/>
          </a:xfrm>
          <a:prstGeom prst="roundRect">
            <a:avLst/>
          </a:prstGeom>
          <a:solidFill>
            <a:srgbClr val="808080">
              <a:lumMod val="40000"/>
              <a:lumOff val="60000"/>
            </a:srgbClr>
          </a:solidFill>
          <a:ln w="9525">
            <a:solidFill>
              <a:srgbClr val="808080">
                <a:lumMod val="20000"/>
                <a:lumOff val="80000"/>
              </a:srgbClr>
            </a:solidFill>
          </a:ln>
          <a:effectLst/>
        </p:spPr>
        <p:txBody>
          <a:bodyPr lIns="0" rIns="0" rtlCol="0" anchor="ctr"/>
          <a:lstStyle/>
          <a:p>
            <a:pPr algn="ctr">
              <a:defRPr/>
            </a:pPr>
            <a:endParaRPr lang="en-US" sz="1600" i="1" kern="0" dirty="0" smtClean="0">
              <a:solidFill>
                <a:srgbClr val="000000">
                  <a:hueOff val="0"/>
                  <a:satOff val="0"/>
                  <a:lumOff val="0"/>
                  <a:alphaOff val="0"/>
                </a:srgbClr>
              </a:solidFill>
              <a:latin typeface="Franklin Gothic Book" panose="020B0503020102020204" pitchFamily="34" charset="0"/>
            </a:endParaRPr>
          </a:p>
        </p:txBody>
      </p:sp>
      <p:sp>
        <p:nvSpPr>
          <p:cNvPr id="46" name="TextBox 45"/>
          <p:cNvSpPr txBox="1"/>
          <p:nvPr/>
        </p:nvSpPr>
        <p:spPr bwMode="auto">
          <a:xfrm>
            <a:off x="2084674" y="2090627"/>
            <a:ext cx="1497607" cy="500859"/>
          </a:xfrm>
          <a:prstGeom prst="rect">
            <a:avLst/>
          </a:prstGeom>
          <a:solidFill>
            <a:srgbClr val="FFFFFF">
              <a:lumMod val="85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algn="ctr">
              <a:defRPr sz="1200" b="1">
                <a:solidFill>
                  <a:schemeClr val="tx2"/>
                </a:solidFill>
                <a:effectLst/>
              </a:defRPr>
            </a:lvl1pPr>
          </a:lstStyle>
          <a:p>
            <a:pPr>
              <a:defRPr/>
            </a:pPr>
            <a:r>
              <a:rPr lang="en-US" sz="1400" kern="0" dirty="0" smtClean="0">
                <a:solidFill>
                  <a:srgbClr val="E36E25"/>
                </a:solidFill>
                <a:latin typeface="Franklin Gothic Book" panose="020B0503020102020204" pitchFamily="34" charset="0"/>
                <a:cs typeface="Arial" panose="020B0604020202020204" pitchFamily="34" charset="0"/>
              </a:rPr>
              <a:t>Counter-IED</a:t>
            </a:r>
            <a:endParaRPr lang="en-GB" sz="1400" kern="0" dirty="0">
              <a:solidFill>
                <a:srgbClr val="E36E25"/>
              </a:solidFill>
              <a:latin typeface="Franklin Gothic Book" panose="020B0503020102020204" pitchFamily="34" charset="0"/>
              <a:cs typeface="Arial" panose="020B0604020202020204" pitchFamily="34" charset="0"/>
            </a:endParaRPr>
          </a:p>
        </p:txBody>
      </p:sp>
      <p:sp>
        <p:nvSpPr>
          <p:cNvPr id="47" name="TextBox 46"/>
          <p:cNvSpPr txBox="1"/>
          <p:nvPr/>
        </p:nvSpPr>
        <p:spPr bwMode="auto">
          <a:xfrm>
            <a:off x="3801505" y="2090627"/>
            <a:ext cx="1590302" cy="500859"/>
          </a:xfrm>
          <a:prstGeom prst="rect">
            <a:avLst/>
          </a:prstGeom>
          <a:solidFill>
            <a:srgbClr val="FFFFFF">
              <a:lumMod val="85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algn="ctr">
              <a:defRPr sz="1200" b="1">
                <a:solidFill>
                  <a:schemeClr val="tx2"/>
                </a:solidFill>
                <a:effectLst/>
              </a:defRPr>
            </a:lvl1pPr>
          </a:lstStyle>
          <a:p>
            <a:pPr>
              <a:defRPr/>
            </a:pPr>
            <a:r>
              <a:rPr lang="en-US" sz="1400" kern="0" dirty="0" smtClean="0">
                <a:solidFill>
                  <a:srgbClr val="E36E25"/>
                </a:solidFill>
                <a:latin typeface="Franklin Gothic Book" panose="020B0503020102020204" pitchFamily="34" charset="0"/>
                <a:cs typeface="Arial" panose="020B0604020202020204" pitchFamily="34" charset="0"/>
              </a:rPr>
              <a:t>Counter-WMD</a:t>
            </a:r>
            <a:endParaRPr lang="en-GB" sz="1400" kern="0" dirty="0">
              <a:solidFill>
                <a:srgbClr val="E36E25"/>
              </a:solidFill>
              <a:latin typeface="Franklin Gothic Book" panose="020B0503020102020204" pitchFamily="34" charset="0"/>
              <a:cs typeface="Arial" panose="020B0604020202020204" pitchFamily="34" charset="0"/>
            </a:endParaRPr>
          </a:p>
        </p:txBody>
      </p:sp>
      <p:sp>
        <p:nvSpPr>
          <p:cNvPr id="48" name="TextBox 47"/>
          <p:cNvSpPr txBox="1"/>
          <p:nvPr/>
        </p:nvSpPr>
        <p:spPr>
          <a:xfrm>
            <a:off x="63064" y="1909029"/>
            <a:ext cx="1970690" cy="969496"/>
          </a:xfrm>
          <a:prstGeom prst="rect">
            <a:avLst/>
          </a:prstGeom>
          <a:noFill/>
        </p:spPr>
        <p:txBody>
          <a:bodyPr wrap="square" rtlCol="0">
            <a:spAutoFit/>
          </a:bodyPr>
          <a:lstStyle/>
          <a:p>
            <a:pPr algn="ctr" fontAlgn="base">
              <a:spcBef>
                <a:spcPct val="0"/>
              </a:spcBef>
              <a:spcAft>
                <a:spcPct val="0"/>
              </a:spcAft>
            </a:pPr>
            <a:r>
              <a:rPr lang="en-US" sz="1600" b="1" i="1" dirty="0">
                <a:solidFill>
                  <a:srgbClr val="000000"/>
                </a:solidFill>
                <a:latin typeface="Franklin Gothic Book" panose="020B0503020102020204" pitchFamily="34" charset="0"/>
                <a:cs typeface="Arial" charset="0"/>
              </a:rPr>
              <a:t>Mission focus</a:t>
            </a:r>
          </a:p>
          <a:p>
            <a:pPr algn="ctr" fontAlgn="base">
              <a:spcBef>
                <a:spcPts val="600"/>
              </a:spcBef>
              <a:spcAft>
                <a:spcPct val="0"/>
              </a:spcAft>
            </a:pPr>
            <a:r>
              <a:rPr lang="en-US" sz="1200" b="1" i="1" dirty="0">
                <a:solidFill>
                  <a:srgbClr val="000000"/>
                </a:solidFill>
                <a:latin typeface="Franklin Gothic Book" panose="020B0503020102020204" pitchFamily="34" charset="0"/>
                <a:cs typeface="Arial" charset="0"/>
              </a:rPr>
              <a:t>Capabilities enabled by advanced technologies and systems</a:t>
            </a:r>
          </a:p>
        </p:txBody>
      </p:sp>
      <p:sp>
        <p:nvSpPr>
          <p:cNvPr id="49" name="TextBox 48"/>
          <p:cNvSpPr txBox="1"/>
          <p:nvPr/>
        </p:nvSpPr>
        <p:spPr bwMode="auto">
          <a:xfrm>
            <a:off x="5577344" y="2085475"/>
            <a:ext cx="1611732" cy="500859"/>
          </a:xfrm>
          <a:prstGeom prst="rect">
            <a:avLst/>
          </a:prstGeom>
          <a:solidFill>
            <a:srgbClr val="FFFFFF">
              <a:lumMod val="85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US" sz="1400" dirty="0" smtClean="0">
                <a:solidFill>
                  <a:srgbClr val="E36E25"/>
                </a:solidFill>
                <a:latin typeface="Franklin Gothic Book" panose="020B0503020102020204" pitchFamily="34" charset="0"/>
                <a:cs typeface="Arial" panose="020B0604020202020204" pitchFamily="34" charset="0"/>
              </a:rPr>
              <a:t>Biomedical  </a:t>
            </a:r>
            <a:r>
              <a:rPr lang="en-US" dirty="0" smtClean="0">
                <a:solidFill>
                  <a:srgbClr val="E36E25"/>
                </a:solidFill>
                <a:latin typeface="Franklin Gothic Book" panose="020B0503020102020204" pitchFamily="34" charset="0"/>
                <a:cs typeface="Arial" panose="020B0604020202020204" pitchFamily="34" charset="0"/>
              </a:rPr>
              <a:t>(ASBREM)</a:t>
            </a:r>
            <a:endParaRPr lang="en-GB" dirty="0">
              <a:solidFill>
                <a:srgbClr val="E36E25"/>
              </a:solidFill>
              <a:latin typeface="Franklin Gothic Book" panose="020B0503020102020204" pitchFamily="34" charset="0"/>
              <a:cs typeface="Arial" panose="020B0604020202020204" pitchFamily="34" charset="0"/>
            </a:endParaRPr>
          </a:p>
        </p:txBody>
      </p:sp>
      <p:sp>
        <p:nvSpPr>
          <p:cNvPr id="50" name="TextBox 49"/>
          <p:cNvSpPr txBox="1"/>
          <p:nvPr/>
        </p:nvSpPr>
        <p:spPr bwMode="auto">
          <a:xfrm>
            <a:off x="5577342" y="3120554"/>
            <a:ext cx="1595968" cy="500859"/>
          </a:xfrm>
          <a:prstGeom prst="rect">
            <a:avLst/>
          </a:prstGeom>
          <a:solidFill>
            <a:srgbClr val="F5FFEB"/>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US" sz="1400" dirty="0" smtClean="0">
                <a:solidFill>
                  <a:srgbClr val="E36E25"/>
                </a:solidFill>
                <a:latin typeface="Franklin Gothic Book" panose="020B0503020102020204" pitchFamily="34" charset="0"/>
                <a:cs typeface="Arial" panose="020B0604020202020204" pitchFamily="34" charset="0"/>
              </a:rPr>
              <a:t>Cyber</a:t>
            </a:r>
            <a:endParaRPr lang="en-GB" sz="1400" dirty="0">
              <a:solidFill>
                <a:srgbClr val="E36E25"/>
              </a:solidFill>
              <a:latin typeface="Franklin Gothic Book" panose="020B0503020102020204" pitchFamily="34" charset="0"/>
              <a:cs typeface="Arial" panose="020B0604020202020204" pitchFamily="34" charset="0"/>
            </a:endParaRPr>
          </a:p>
        </p:txBody>
      </p:sp>
      <p:sp>
        <p:nvSpPr>
          <p:cNvPr id="51" name="TextBox 50"/>
          <p:cNvSpPr txBox="1"/>
          <p:nvPr/>
        </p:nvSpPr>
        <p:spPr bwMode="auto">
          <a:xfrm>
            <a:off x="2084673" y="3812091"/>
            <a:ext cx="1497607" cy="500859"/>
          </a:xfrm>
          <a:prstGeom prst="rect">
            <a:avLst/>
          </a:prstGeom>
          <a:solidFill>
            <a:srgbClr val="CCFF99">
              <a:lumMod val="20000"/>
              <a:lumOff val="80000"/>
            </a:srgbClr>
          </a:solidFill>
          <a:effectLst>
            <a:outerShdw blurRad="38100" dist="25400" dir="2700000" algn="tl" rotWithShape="0">
              <a:prstClr val="black">
                <a:alpha val="40000"/>
              </a:prstClr>
            </a:outerShdw>
            <a:softEdge rad="0"/>
          </a:effectLst>
          <a:scene3d>
            <a:camera prst="orthographicFront"/>
            <a:lightRig rig="threePt" dir="t"/>
          </a:scene3d>
          <a:sp3d extrusionH="76200" contourW="6350" prstMaterial="matte">
            <a:bevelT w="63500" h="19050" prst="softRound"/>
            <a:extrusionClr>
              <a:sysClr val="windowText" lastClr="000000"/>
            </a:extrusionClr>
            <a:contourClr>
              <a:srgbClr val="4F81BD"/>
            </a:contourClr>
          </a:sp3d>
        </p:spPr>
        <p:txBody>
          <a:bodyPr lIns="0" rIns="0" anchor="ct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200" b="1" i="0" u="none" strike="noStrike" kern="0" cap="none" spc="0" normalizeH="0" baseline="0">
                <a:ln>
                  <a:noFill/>
                </a:ln>
                <a:solidFill>
                  <a:srgbClr val="1F497D"/>
                </a:solidFill>
                <a:effectLst/>
                <a:uLnTx/>
                <a:uFillTx/>
                <a:latin typeface="Calibri"/>
                <a:cs typeface="+mn-cs"/>
              </a:defRPr>
            </a:lvl1pPr>
          </a:lstStyle>
          <a:p>
            <a:pPr>
              <a:defRPr/>
            </a:pPr>
            <a:r>
              <a:rPr lang="en-GB" sz="1400" dirty="0" smtClean="0">
                <a:solidFill>
                  <a:srgbClr val="E36E25"/>
                </a:solidFill>
                <a:latin typeface="Franklin Gothic Book" panose="020B0503020102020204" pitchFamily="34" charset="0"/>
                <a:cs typeface="Arial" panose="020B0604020202020204" pitchFamily="34" charset="0"/>
              </a:rPr>
              <a:t>Autonomy</a:t>
            </a:r>
            <a:endParaRPr lang="en-GB" sz="1400" dirty="0">
              <a:solidFill>
                <a:srgbClr val="E36E25"/>
              </a:solidFill>
              <a:latin typeface="Franklin Gothic Book" panose="020B0503020102020204" pitchFamily="34" charset="0"/>
              <a:cs typeface="Arial" panose="020B0604020202020204" pitchFamily="34" charset="0"/>
            </a:endParaRPr>
          </a:p>
        </p:txBody>
      </p:sp>
    </p:spTree>
    <p:extLst>
      <p:ext uri="{BB962C8B-B14F-4D97-AF65-F5344CB8AC3E}">
        <p14:creationId xmlns="" xmlns:p14="http://schemas.microsoft.com/office/powerpoint/2010/main" val="301581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DoD Laboratories and Industry</a:t>
            </a:r>
          </a:p>
        </p:txBody>
      </p:sp>
      <p:sp>
        <p:nvSpPr>
          <p:cNvPr id="3" name="Content Placeholder 2"/>
          <p:cNvSpPr>
            <a:spLocks noGrp="1"/>
          </p:cNvSpPr>
          <p:nvPr>
            <p:ph idx="1"/>
          </p:nvPr>
        </p:nvSpPr>
        <p:spPr>
          <a:xfrm>
            <a:off x="457200" y="1179379"/>
            <a:ext cx="8229600" cy="4615257"/>
          </a:xfrm>
        </p:spPr>
        <p:txBody>
          <a:bodyPr/>
          <a:lstStyle/>
          <a:p>
            <a:pPr marL="228600" indent="-228600"/>
            <a:r>
              <a:rPr lang="en-US" sz="1400" b="1" dirty="0">
                <a:latin typeface="Franklin Gothic Book" panose="020B0503020102020204" pitchFamily="34" charset="0"/>
              </a:rPr>
              <a:t>Entering an era where US technical capability &amp; capacity is being challenged by military technology investments made by increasingly capable and assertive powers </a:t>
            </a:r>
          </a:p>
          <a:p>
            <a:pPr marL="228600" indent="-228600"/>
            <a:endParaRPr lang="en-US" sz="1100" b="1" dirty="0">
              <a:latin typeface="Franklin Gothic Book" panose="020B0503020102020204" pitchFamily="34" charset="0"/>
            </a:endParaRPr>
          </a:p>
          <a:p>
            <a:pPr marL="228600" indent="-228600"/>
            <a:r>
              <a:rPr lang="en-US" sz="1400" b="1" dirty="0">
                <a:latin typeface="Franklin Gothic Book" panose="020B0503020102020204" pitchFamily="34" charset="0"/>
              </a:rPr>
              <a:t>DoD labs and their partners work to develop leap-ahead S&amp;T advances that offer enduring disruptive advantage to U.S. forces and impose prohibitive costs on adversaries</a:t>
            </a:r>
          </a:p>
          <a:p>
            <a:pPr marL="228600" indent="-228600"/>
            <a:endParaRPr lang="en-US" sz="1100" b="1" dirty="0">
              <a:latin typeface="Franklin Gothic Book" panose="020B0503020102020204" pitchFamily="34" charset="0"/>
            </a:endParaRPr>
          </a:p>
          <a:p>
            <a:pPr marL="228600" indent="-228600"/>
            <a:r>
              <a:rPr lang="en-US" sz="1400" b="1" dirty="0">
                <a:latin typeface="Franklin Gothic Book" panose="020B0503020102020204" pitchFamily="34" charset="0"/>
              </a:rPr>
              <a:t>Industry is a key partner and supports DoD by bringing new innovations to market</a:t>
            </a:r>
          </a:p>
          <a:p>
            <a:pPr marL="228600" indent="-228600"/>
            <a:endParaRPr lang="en-US" sz="1100" b="1" dirty="0">
              <a:latin typeface="Franklin Gothic Book" panose="020B0503020102020204" pitchFamily="34" charset="0"/>
            </a:endParaRPr>
          </a:p>
          <a:p>
            <a:pPr marL="228600" indent="-228600"/>
            <a:r>
              <a:rPr lang="en-US" sz="1400" b="1" dirty="0">
                <a:latin typeface="Franklin Gothic Book" panose="020B0503020102020204" pitchFamily="34" charset="0"/>
              </a:rPr>
              <a:t>FY15 Technology Transfer activities by DoD labs and engineering centers:</a:t>
            </a:r>
          </a:p>
          <a:p>
            <a:pPr marL="622300" lvl="1"/>
            <a:r>
              <a:rPr lang="en-US" sz="1200" dirty="0"/>
              <a:t>2,000+ Cooperative Research and Development Agreements</a:t>
            </a:r>
          </a:p>
          <a:p>
            <a:pPr marL="622300" lvl="1"/>
            <a:r>
              <a:rPr lang="en-US" sz="1200" dirty="0"/>
              <a:t>Established nearly 1,500 Material Transfer Agreements</a:t>
            </a:r>
          </a:p>
          <a:p>
            <a:pPr marL="622300" lvl="1"/>
            <a:r>
              <a:rPr lang="en-US" sz="1200" dirty="0"/>
              <a:t>More than 900 patents were filed and 623 issued</a:t>
            </a:r>
          </a:p>
          <a:p>
            <a:pPr marL="228600" indent="-228600"/>
            <a:endParaRPr lang="en-US" sz="1100" dirty="0">
              <a:latin typeface="Franklin Gothic Book" panose="020B0503020102020204" pitchFamily="34" charset="0"/>
            </a:endParaRPr>
          </a:p>
          <a:p>
            <a:pPr marL="228600" indent="-228600"/>
            <a:r>
              <a:rPr lang="en-US" sz="1400" b="1" dirty="0">
                <a:latin typeface="Franklin Gothic Book" panose="020B0503020102020204" pitchFamily="34" charset="0"/>
              </a:rPr>
              <a:t>Example: Partnership between the DoD and Raytheon led to the “biggest invention in semiconductors since silicon”</a:t>
            </a:r>
          </a:p>
          <a:p>
            <a:pPr marL="625475" lvl="1" indent="-228600"/>
            <a:r>
              <a:rPr lang="en-US" sz="1200" dirty="0"/>
              <a:t>Gallium Nitride semiconductors produce five times the power of current technology, and is more reliable and efficient</a:t>
            </a:r>
          </a:p>
          <a:p>
            <a:pPr marL="625475" lvl="1" indent="-228600"/>
            <a:r>
              <a:rPr lang="en-US" sz="1200" dirty="0"/>
              <a:t>Currently being used in Active Electronic Scanned Array radars but potential for use is extensive</a:t>
            </a:r>
          </a:p>
          <a:p>
            <a:pPr marL="1082675" lvl="3"/>
            <a:r>
              <a:rPr lang="en-US" sz="1200" dirty="0"/>
              <a:t>Active Denial System</a:t>
            </a:r>
          </a:p>
          <a:p>
            <a:pPr marL="1082675" lvl="3"/>
            <a:r>
              <a:rPr lang="en-US" sz="1200" dirty="0"/>
              <a:t>Microwave ovens</a:t>
            </a:r>
          </a:p>
          <a:p>
            <a:endParaRPr lang="en-US" sz="1400" dirty="0">
              <a:latin typeface="Franklin Gothic Book" panose="020B0503020102020204" pitchFamily="34" charset="0"/>
            </a:endParaRPr>
          </a:p>
        </p:txBody>
      </p:sp>
    </p:spTree>
    <p:extLst>
      <p:ext uri="{BB962C8B-B14F-4D97-AF65-F5344CB8AC3E}">
        <p14:creationId xmlns="" xmlns:p14="http://schemas.microsoft.com/office/powerpoint/2010/main" val="89694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Basic Research and Industry </a:t>
            </a:r>
            <a:endParaRPr lang="en-US" sz="2400" dirty="0"/>
          </a:p>
        </p:txBody>
      </p:sp>
      <p:sp>
        <p:nvSpPr>
          <p:cNvPr id="3" name="Content Placeholder 2"/>
          <p:cNvSpPr>
            <a:spLocks noGrp="1"/>
          </p:cNvSpPr>
          <p:nvPr>
            <p:ph idx="1"/>
          </p:nvPr>
        </p:nvSpPr>
        <p:spPr>
          <a:xfrm>
            <a:off x="457200" y="1131754"/>
            <a:ext cx="8229600" cy="4615257"/>
          </a:xfrm>
        </p:spPr>
        <p:txBody>
          <a:bodyPr/>
          <a:lstStyle/>
          <a:p>
            <a:r>
              <a:rPr lang="en-US" dirty="0"/>
              <a:t>Service and DARPA Broad Agency Announcements: </a:t>
            </a:r>
            <a:r>
              <a:rPr lang="en-US" dirty="0">
                <a:solidFill>
                  <a:schemeClr val="tx1"/>
                </a:solidFill>
              </a:rPr>
              <a:t>A competitive solicitation procedure used to obtain proposals for basic and applied research and that part of development not related to the development of a specific system or hardware procurement</a:t>
            </a:r>
          </a:p>
          <a:p>
            <a:pPr lvl="1"/>
            <a:r>
              <a:rPr lang="en-US" sz="1200" dirty="0">
                <a:solidFill>
                  <a:schemeClr val="accent2"/>
                </a:solidFill>
              </a:rPr>
              <a:t>http://www.grants.gov/</a:t>
            </a:r>
          </a:p>
          <a:p>
            <a:pPr lvl="1"/>
            <a:r>
              <a:rPr lang="en-US" sz="1200" dirty="0">
                <a:solidFill>
                  <a:schemeClr val="accent2"/>
                </a:solidFill>
              </a:rPr>
              <a:t>https://www.fbo.gov/ </a:t>
            </a:r>
          </a:p>
          <a:p>
            <a:pPr lvl="1"/>
            <a:endParaRPr lang="en-US" sz="1200" dirty="0"/>
          </a:p>
          <a:p>
            <a:r>
              <a:rPr lang="en-US" dirty="0"/>
              <a:t>ARL Open Campus: </a:t>
            </a:r>
            <a:r>
              <a:rPr lang="en-US" dirty="0">
                <a:solidFill>
                  <a:schemeClr val="tx1"/>
                </a:solidFill>
              </a:rPr>
              <a:t>Open sharing of world-class ARL facilities and research opportunities for all partners, including foreign nationals, to enhance synergistic relationships with the international, academic, and entrepreneur communities</a:t>
            </a:r>
          </a:p>
          <a:p>
            <a:pPr lvl="1"/>
            <a:r>
              <a:rPr lang="en-US" sz="1200" dirty="0">
                <a:solidFill>
                  <a:schemeClr val="tx1"/>
                </a:solidFill>
              </a:rPr>
              <a:t>Creation of flexible career paths in defense research that allow easy transition between government, academia and industry </a:t>
            </a:r>
          </a:p>
          <a:p>
            <a:pPr lvl="1"/>
            <a:r>
              <a:rPr lang="en-US" sz="1200" dirty="0">
                <a:solidFill>
                  <a:schemeClr val="tx1"/>
                </a:solidFill>
              </a:rPr>
              <a:t>Increased opportunities for technology advancement and transfer of research knowledge</a:t>
            </a:r>
          </a:p>
          <a:p>
            <a:pPr lvl="1"/>
            <a:r>
              <a:rPr lang="en-US" sz="1200" dirty="0">
                <a:solidFill>
                  <a:schemeClr val="tx1"/>
                </a:solidFill>
              </a:rPr>
              <a:t>Improved public involvement in defense research to create enhanced understanding of the value and importance of defense science, technology, and exploration</a:t>
            </a:r>
          </a:p>
          <a:p>
            <a:pPr lvl="1"/>
            <a:r>
              <a:rPr lang="en-US" sz="1200" dirty="0">
                <a:solidFill>
                  <a:schemeClr val="accent2"/>
                </a:solidFill>
              </a:rPr>
              <a:t>http://www.arl.army.mil/opencampus/ </a:t>
            </a:r>
          </a:p>
          <a:p>
            <a:endParaRPr lang="en-US" sz="1400" dirty="0"/>
          </a:p>
          <a:p>
            <a:r>
              <a:rPr lang="en-US" dirty="0"/>
              <a:t>Defense Enterprise Science Initiative (DESI) Concept:</a:t>
            </a:r>
            <a:r>
              <a:rPr lang="en-US" sz="1800" dirty="0"/>
              <a:t> </a:t>
            </a:r>
            <a:endParaRPr lang="en-US" sz="1800" dirty="0">
              <a:solidFill>
                <a:schemeClr val="tx1"/>
              </a:solidFill>
            </a:endParaRPr>
          </a:p>
          <a:p>
            <a:pPr lvl="1"/>
            <a:r>
              <a:rPr lang="en-US" sz="1200" dirty="0"/>
              <a:t>Focuses on use-inspired basic research with industry participants</a:t>
            </a:r>
          </a:p>
          <a:p>
            <a:pPr lvl="1"/>
            <a:r>
              <a:rPr lang="en-US" sz="1200" dirty="0"/>
              <a:t>Leverages industry IR&amp;D, and other activities at DoD Laboratories</a:t>
            </a:r>
          </a:p>
          <a:p>
            <a:pPr lvl="1"/>
            <a:r>
              <a:rPr lang="en-US" sz="1200" dirty="0"/>
              <a:t>Supports STEM efforts</a:t>
            </a:r>
          </a:p>
          <a:p>
            <a:pPr lvl="1"/>
            <a:r>
              <a:rPr lang="en-US" sz="1200" dirty="0"/>
              <a:t>DESI is the only basic research effort that requires a concurrent industry IR&amp;D or DoD lab 6.2+ program</a:t>
            </a:r>
          </a:p>
          <a:p>
            <a:endParaRPr lang="en-US" dirty="0"/>
          </a:p>
        </p:txBody>
      </p:sp>
    </p:spTree>
    <p:extLst>
      <p:ext uri="{BB962C8B-B14F-4D97-AF65-F5344CB8AC3E}">
        <p14:creationId xmlns="" xmlns:p14="http://schemas.microsoft.com/office/powerpoint/2010/main" val="80745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Independent </a:t>
            </a:r>
            <a:r>
              <a:rPr lang="en-US" sz="2400" dirty="0"/>
              <a:t>Research and Development (IR&amp;D)</a:t>
            </a:r>
          </a:p>
        </p:txBody>
      </p:sp>
      <p:sp>
        <p:nvSpPr>
          <p:cNvPr id="3" name="Content Placeholder 2"/>
          <p:cNvSpPr>
            <a:spLocks noGrp="1"/>
          </p:cNvSpPr>
          <p:nvPr>
            <p:ph idx="1"/>
          </p:nvPr>
        </p:nvSpPr>
        <p:spPr>
          <a:xfrm>
            <a:off x="228600" y="785418"/>
            <a:ext cx="6636488" cy="4615257"/>
          </a:xfrm>
        </p:spPr>
        <p:txBody>
          <a:bodyPr/>
          <a:lstStyle/>
          <a:p>
            <a:pPr lvl="0" fontAlgn="auto">
              <a:defRPr/>
            </a:pPr>
            <a:r>
              <a:rPr lang="en-US" dirty="0"/>
              <a:t>IR&amp;D is important to innovation</a:t>
            </a:r>
          </a:p>
          <a:p>
            <a:pPr lvl="1" fontAlgn="auto">
              <a:defRPr/>
            </a:pPr>
            <a:r>
              <a:rPr lang="en-US" dirty="0">
                <a:solidFill>
                  <a:schemeClr val="tx1"/>
                </a:solidFill>
              </a:rPr>
              <a:t>DoD – and industry – benefit from IR&amp;D efforts to address technical challenges – reduce cost, technical and schedule risk early</a:t>
            </a:r>
          </a:p>
          <a:p>
            <a:pPr lvl="1">
              <a:defRPr/>
            </a:pPr>
            <a:r>
              <a:rPr lang="en-US" dirty="0">
                <a:solidFill>
                  <a:schemeClr val="tx1"/>
                </a:solidFill>
              </a:rPr>
              <a:t>IR&amp;D as Market Research: DoD uses the IR&amp;D Secure Portal to find projects that address, mitigate, or improve a DoD technical challenge (potential transition to a program of record)</a:t>
            </a:r>
          </a:p>
          <a:p>
            <a:pPr lvl="1">
              <a:defRPr/>
            </a:pPr>
            <a:r>
              <a:rPr lang="en-US" dirty="0">
                <a:solidFill>
                  <a:schemeClr val="tx1"/>
                </a:solidFill>
              </a:rPr>
              <a:t>Encourages greater contribution to technology related to future defense systems.</a:t>
            </a:r>
          </a:p>
          <a:p>
            <a:pPr lvl="1">
              <a:defRPr/>
            </a:pPr>
            <a:r>
              <a:rPr lang="en-US" dirty="0">
                <a:solidFill>
                  <a:schemeClr val="tx1"/>
                </a:solidFill>
              </a:rPr>
              <a:t>Translates new ideas and technologies into defense capabilities</a:t>
            </a:r>
          </a:p>
          <a:p>
            <a:r>
              <a:rPr lang="en-US" dirty="0"/>
              <a:t>Defense Federal Acquisition Regulation Supplement (DFARS) at 231.205–18, Independent Research and Development and Bid and Proposal Costs published on November 4, 2016</a:t>
            </a:r>
          </a:p>
          <a:p>
            <a:pPr lvl="1">
              <a:buFont typeface="Arial" panose="020B0604020202020204" pitchFamily="34" charset="0"/>
              <a:buChar char="–"/>
            </a:pPr>
            <a:r>
              <a:rPr lang="en-US" dirty="0"/>
              <a:t>IR&amp;D projects generating the costs must be reported and updated at least annually, and when the project is completed</a:t>
            </a:r>
          </a:p>
          <a:p>
            <a:pPr lvl="1">
              <a:buFont typeface="Arial" panose="020B0604020202020204" pitchFamily="34" charset="0"/>
              <a:buChar char="–"/>
            </a:pPr>
            <a:r>
              <a:rPr lang="en-US" dirty="0"/>
              <a:t>For IR&amp;D projects initiated in the contractor’s fiscal year 2017 and later, major contractors must engage in a documented technical interchange with a technical or operational DoD government employee before IR&amp;D costs are generated</a:t>
            </a:r>
          </a:p>
          <a:p>
            <a:pPr lvl="1">
              <a:buFont typeface="Arial" panose="020B0604020202020204" pitchFamily="34" charset="0"/>
              <a:buChar char="–"/>
            </a:pPr>
            <a:r>
              <a:rPr lang="en-US" dirty="0"/>
              <a:t>This technical interchange (to include the name of the DoD Government employee and the date that the interchange occurred) will be documented through contractors reporting any cost-generating IR&amp;D projects</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65088" y="3267075"/>
            <a:ext cx="1798694"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852356" y="1133475"/>
            <a:ext cx="1768896" cy="1834962"/>
            <a:chOff x="7456063" y="3077901"/>
            <a:chExt cx="1423987" cy="1824038"/>
          </a:xfrm>
        </p:grpSpPr>
        <p:pic>
          <p:nvPicPr>
            <p:cNvPr id="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380" t="2792"/>
            <a:stretch/>
          </p:blipFill>
          <p:spPr bwMode="auto">
            <a:xfrm>
              <a:off x="7456063" y="3077901"/>
              <a:ext cx="1423987" cy="1824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rot="19740000">
              <a:off x="7533019" y="3918479"/>
              <a:ext cx="306020" cy="584775"/>
            </a:xfrm>
            <a:prstGeom prst="rect">
              <a:avLst/>
            </a:prstGeom>
            <a:noFill/>
            <a:scene3d>
              <a:camera prst="isometricOffAxis2Left"/>
              <a:lightRig rig="threePt" dir="t"/>
            </a:scene3d>
            <a:sp3d prstMaterial="flat">
              <a:bevelT/>
              <a:bevelB w="152400" h="50800" prst="softRound"/>
            </a:sp3d>
          </p:spPr>
          <p:txBody>
            <a:bodyPr wrap="square" lIns="91440" tIns="45720" rIns="91440" bIns="45720">
              <a:spAutoFit/>
            </a:bodyPr>
            <a:lstStyle/>
            <a:p>
              <a:pPr algn="ctr" fontAlgn="base">
                <a:spcBef>
                  <a:spcPct val="0"/>
                </a:spcBef>
                <a:spcAft>
                  <a:spcPct val="0"/>
                </a:spcAft>
              </a:pPr>
              <a:r>
                <a:rPr lang="en-US" sz="3200" b="1" spc="50" dirty="0" smtClean="0">
                  <a:ln w="13500">
                    <a:solidFill>
                      <a:srgbClr val="01999A">
                        <a:shade val="2500"/>
                        <a:alpha val="6500"/>
                      </a:srgbClr>
                    </a:solidFill>
                    <a:prstDash val="solid"/>
                  </a:ln>
                  <a:solidFill>
                    <a:srgbClr val="01999A">
                      <a:tint val="3000"/>
                      <a:alpha val="95000"/>
                    </a:srgbClr>
                  </a:solidFill>
                  <a:effectLst>
                    <a:outerShdw blurRad="38100" dist="38100" dir="2700000" algn="tl">
                      <a:srgbClr val="000000">
                        <a:alpha val="43137"/>
                      </a:srgbClr>
                    </a:outerShdw>
                  </a:effectLst>
                  <a:latin typeface="Arial Black" panose="020B0A04020102020204" pitchFamily="34" charset="0"/>
                </a:rPr>
                <a:t>I</a:t>
              </a:r>
              <a:endParaRPr lang="en-US" sz="3200" b="1" spc="50" dirty="0">
                <a:ln w="13500">
                  <a:solidFill>
                    <a:srgbClr val="01999A">
                      <a:shade val="2500"/>
                      <a:alpha val="6500"/>
                    </a:srgbClr>
                  </a:solidFill>
                  <a:prstDash val="solid"/>
                </a:ln>
                <a:solidFill>
                  <a:srgbClr val="01999A">
                    <a:tint val="3000"/>
                    <a:alpha val="95000"/>
                  </a:srgbClr>
                </a:solidFill>
                <a:effectLst>
                  <a:outerShdw blurRad="38100" dist="38100" dir="2700000" algn="tl">
                    <a:srgbClr val="000000">
                      <a:alpha val="43137"/>
                    </a:srgbClr>
                  </a:outerShdw>
                </a:effectLst>
                <a:latin typeface="Arial Black" panose="020B0A04020102020204" pitchFamily="34" charset="0"/>
              </a:endParaRPr>
            </a:p>
          </p:txBody>
        </p:sp>
      </p:grpSp>
      <p:sp>
        <p:nvSpPr>
          <p:cNvPr id="9" name="Rectangle 8"/>
          <p:cNvSpPr/>
          <p:nvPr/>
        </p:nvSpPr>
        <p:spPr bwMode="auto">
          <a:xfrm>
            <a:off x="171449" y="5981701"/>
            <a:ext cx="8810625" cy="529032"/>
          </a:xfrm>
          <a:prstGeom prst="rect">
            <a:avLst/>
          </a:prstGeom>
          <a:solidFill>
            <a:schemeClr val="bg1">
              <a:lumMod val="50000"/>
            </a:schemeClr>
          </a:solidFill>
          <a:ln>
            <a:noFill/>
          </a:ln>
        </p:spPr>
        <p:txBody>
          <a:bodyPr wrap="square" rtlCol="0" anchor="ctr">
            <a:noAutofit/>
          </a:bodyPr>
          <a:lstStyle/>
          <a:p>
            <a:pPr algn="ctr" fontAlgn="base">
              <a:spcBef>
                <a:spcPct val="0"/>
              </a:spcBef>
              <a:spcAft>
                <a:spcPct val="0"/>
              </a:spcAft>
            </a:pPr>
            <a:r>
              <a:rPr lang="en-US" b="1" i="1" dirty="0">
                <a:solidFill>
                  <a:prstClr val="white">
                    <a:lumMod val="85000"/>
                  </a:prstClr>
                </a:solidFill>
                <a:latin typeface="Franklin Gothic Book" panose="020B0503020102020204" pitchFamily="34" charset="0"/>
              </a:rPr>
              <a:t>For the most up-to-date information, visit the Defense Innovation Marketplace:</a:t>
            </a:r>
          </a:p>
          <a:p>
            <a:pPr algn="ctr" fontAlgn="base">
              <a:spcBef>
                <a:spcPct val="0"/>
              </a:spcBef>
              <a:spcAft>
                <a:spcPct val="0"/>
              </a:spcAft>
            </a:pPr>
            <a:r>
              <a:rPr lang="en-US" b="1" i="1" dirty="0">
                <a:solidFill>
                  <a:prstClr val="white">
                    <a:lumMod val="85000"/>
                  </a:prstClr>
                </a:solidFill>
                <a:latin typeface="Franklin Gothic Book" panose="020B0503020102020204" pitchFamily="34" charset="0"/>
              </a:rPr>
              <a:t>http://www.defenseinnovationmarketplace.mil/index.html</a:t>
            </a:r>
          </a:p>
        </p:txBody>
      </p:sp>
    </p:spTree>
    <p:extLst>
      <p:ext uri="{BB962C8B-B14F-4D97-AF65-F5344CB8AC3E}">
        <p14:creationId xmlns="" xmlns:p14="http://schemas.microsoft.com/office/powerpoint/2010/main" val="371225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Opportunities to Engage</a:t>
            </a:r>
            <a:endParaRPr lang="en-US" sz="2400" dirty="0"/>
          </a:p>
        </p:txBody>
      </p:sp>
      <p:sp>
        <p:nvSpPr>
          <p:cNvPr id="3" name="Content Placeholder 2"/>
          <p:cNvSpPr>
            <a:spLocks noGrp="1"/>
          </p:cNvSpPr>
          <p:nvPr>
            <p:ph idx="1"/>
          </p:nvPr>
        </p:nvSpPr>
        <p:spPr/>
        <p:txBody>
          <a:bodyPr/>
          <a:lstStyle/>
          <a:p>
            <a:pPr marL="0" indent="0">
              <a:buNone/>
            </a:pPr>
            <a:r>
              <a:rPr lang="en-US" sz="1800" kern="0" dirty="0"/>
              <a:t>Upcoming events:</a:t>
            </a:r>
          </a:p>
          <a:p>
            <a:r>
              <a:rPr lang="en-US" sz="1800" kern="0" dirty="0"/>
              <a:t>Technology Interchange Meetings</a:t>
            </a:r>
          </a:p>
          <a:p>
            <a:pPr lvl="1"/>
            <a:r>
              <a:rPr lang="en-US" kern="0" dirty="0"/>
              <a:t>Strategic Development Planning and Experimentation (February 2017) </a:t>
            </a:r>
          </a:p>
          <a:p>
            <a:pPr lvl="1"/>
            <a:r>
              <a:rPr lang="en-US" kern="0" dirty="0"/>
              <a:t>Materials and Manufacturing Processes COI (March 2017) </a:t>
            </a:r>
          </a:p>
          <a:p>
            <a:pPr lvl="1"/>
            <a:r>
              <a:rPr lang="en-US" kern="0" dirty="0"/>
              <a:t>Electronic Warfare COI (April 2017) </a:t>
            </a:r>
          </a:p>
          <a:p>
            <a:pPr marL="0" indent="0">
              <a:buNone/>
            </a:pPr>
            <a:endParaRPr lang="en-US" sz="1800" kern="0" dirty="0"/>
          </a:p>
          <a:p>
            <a:pPr marL="0" indent="0">
              <a:buNone/>
            </a:pPr>
            <a:endParaRPr lang="en-US" sz="1800" kern="0" dirty="0"/>
          </a:p>
          <a:p>
            <a:pPr marL="0" indent="0">
              <a:buNone/>
            </a:pPr>
            <a:endParaRPr lang="en-US" sz="1800" kern="0" dirty="0"/>
          </a:p>
          <a:p>
            <a:pPr marL="0" indent="0">
              <a:buNone/>
            </a:pPr>
            <a:r>
              <a:rPr lang="en-US" sz="1800" kern="0" dirty="0"/>
              <a:t>Find out more: Defense Innovation Marketplace </a:t>
            </a:r>
          </a:p>
          <a:p>
            <a:r>
              <a:rPr lang="en-US" sz="1800" kern="0" dirty="0">
                <a:solidFill>
                  <a:schemeClr val="tx1"/>
                </a:solidFill>
              </a:rPr>
              <a:t>Small business resources </a:t>
            </a:r>
          </a:p>
          <a:p>
            <a:r>
              <a:rPr lang="en-US" sz="1800" kern="0" dirty="0">
                <a:solidFill>
                  <a:schemeClr val="tx1"/>
                </a:solidFill>
              </a:rPr>
              <a:t>Rapid Innovation Fund information</a:t>
            </a:r>
          </a:p>
          <a:p>
            <a:r>
              <a:rPr lang="en-US" sz="1800" kern="0" dirty="0">
                <a:solidFill>
                  <a:schemeClr val="tx1"/>
                </a:solidFill>
              </a:rPr>
              <a:t>Broad agency announcements and requests for proposals/information</a:t>
            </a:r>
            <a:endParaRPr lang="en-US" sz="1800" kern="0" dirty="0">
              <a:solidFill>
                <a:schemeClr val="tx1"/>
              </a:solidFill>
              <a:hlinkClick r:id="rId2"/>
            </a:endParaRPr>
          </a:p>
          <a:p>
            <a:pPr marL="0" indent="0">
              <a:buNone/>
            </a:pPr>
            <a:endParaRPr lang="en-US" sz="1800" kern="0" dirty="0">
              <a:solidFill>
                <a:schemeClr val="tx1"/>
              </a:solidFill>
            </a:endParaRPr>
          </a:p>
          <a:p>
            <a:pPr marL="0" indent="0" algn="ctr">
              <a:buNone/>
            </a:pPr>
            <a:r>
              <a:rPr lang="en-US" sz="1800" kern="0" dirty="0">
                <a:solidFill>
                  <a:schemeClr val="accent2"/>
                </a:solidFill>
              </a:rPr>
              <a:t>http://www.defenseinnovationmarketplace.mil/business.html </a:t>
            </a:r>
          </a:p>
          <a:p>
            <a:endParaRPr lang="en-US" dirty="0"/>
          </a:p>
        </p:txBody>
      </p:sp>
    </p:spTree>
    <p:extLst>
      <p:ext uri="{BB962C8B-B14F-4D97-AF65-F5344CB8AC3E}">
        <p14:creationId xmlns="" xmlns:p14="http://schemas.microsoft.com/office/powerpoint/2010/main" val="118700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DoD Research Directorate:</a:t>
            </a:r>
            <a:br>
              <a:rPr lang="en-US" sz="2400" dirty="0"/>
            </a:br>
            <a:r>
              <a:rPr lang="en-US" sz="2400" dirty="0">
                <a:solidFill>
                  <a:schemeClr val="accent2"/>
                </a:solidFill>
              </a:rPr>
              <a:t>Pursuing Sustained Technical Advantage</a:t>
            </a:r>
          </a:p>
        </p:txBody>
      </p:sp>
      <p:cxnSp>
        <p:nvCxnSpPr>
          <p:cNvPr id="5" name="Straight Connector 4"/>
          <p:cNvCxnSpPr/>
          <p:nvPr/>
        </p:nvCxnSpPr>
        <p:spPr bwMode="auto">
          <a:xfrm>
            <a:off x="4632959" y="5931193"/>
            <a:ext cx="0" cy="64633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 name="Rectangle 5"/>
          <p:cNvSpPr/>
          <p:nvPr/>
        </p:nvSpPr>
        <p:spPr>
          <a:xfrm>
            <a:off x="0" y="5977359"/>
            <a:ext cx="4632958" cy="553998"/>
          </a:xfrm>
          <a:prstGeom prst="rect">
            <a:avLst/>
          </a:prstGeom>
        </p:spPr>
        <p:txBody>
          <a:bodyPr wrap="square">
            <a:spAutoFit/>
          </a:bodyPr>
          <a:lstStyle/>
          <a:p>
            <a:pPr algn="ctr" fontAlgn="base">
              <a:spcBef>
                <a:spcPct val="0"/>
              </a:spcBef>
              <a:spcAft>
                <a:spcPct val="0"/>
              </a:spcAft>
              <a:defRPr/>
            </a:pPr>
            <a:r>
              <a:rPr lang="en-US" sz="1600" b="1" i="1" dirty="0" smtClean="0">
                <a:solidFill>
                  <a:prstClr val="black"/>
                </a:solidFill>
                <a:latin typeface="Arial" charset="0"/>
              </a:rPr>
              <a:t>DoD Research Directorate: </a:t>
            </a:r>
            <a:endParaRPr lang="en-US" sz="1600" b="1" i="1" dirty="0">
              <a:solidFill>
                <a:prstClr val="black"/>
              </a:solidFill>
              <a:latin typeface="Arial" charset="0"/>
            </a:endParaRPr>
          </a:p>
          <a:p>
            <a:pPr algn="ctr" fontAlgn="base">
              <a:spcBef>
                <a:spcPct val="0"/>
              </a:spcBef>
              <a:spcAft>
                <a:spcPct val="0"/>
              </a:spcAft>
              <a:defRPr/>
            </a:pPr>
            <a:r>
              <a:rPr lang="en-US" sz="1400" b="1" i="1" dirty="0">
                <a:solidFill>
                  <a:srgbClr val="E36E25"/>
                </a:solidFill>
                <a:latin typeface="Arial" charset="0"/>
              </a:rPr>
              <a:t>http://www.acq.osd.mil/rd/</a:t>
            </a:r>
          </a:p>
        </p:txBody>
      </p:sp>
      <p:sp>
        <p:nvSpPr>
          <p:cNvPr id="7" name="Rectangle 6"/>
          <p:cNvSpPr/>
          <p:nvPr/>
        </p:nvSpPr>
        <p:spPr>
          <a:xfrm>
            <a:off x="4632958" y="6085081"/>
            <a:ext cx="4511042" cy="338554"/>
          </a:xfrm>
          <a:prstGeom prst="rect">
            <a:avLst/>
          </a:prstGeom>
        </p:spPr>
        <p:txBody>
          <a:bodyPr wrap="square">
            <a:spAutoFit/>
          </a:bodyPr>
          <a:lstStyle/>
          <a:p>
            <a:pPr algn="ctr" fontAlgn="base">
              <a:spcBef>
                <a:spcPct val="0"/>
              </a:spcBef>
              <a:spcAft>
                <a:spcPct val="0"/>
              </a:spcAft>
              <a:defRPr/>
            </a:pPr>
            <a:r>
              <a:rPr lang="en-US" sz="1600" b="1" i="1" dirty="0" smtClean="0">
                <a:solidFill>
                  <a:prstClr val="black"/>
                </a:solidFill>
                <a:latin typeface="Arial" charset="0"/>
              </a:rPr>
              <a:t>Twitter: </a:t>
            </a:r>
            <a:r>
              <a:rPr lang="en-US" sz="1600" b="1" i="1" dirty="0" smtClean="0">
                <a:solidFill>
                  <a:srgbClr val="E36E25"/>
                </a:solidFill>
                <a:latin typeface="Arial" charset="0"/>
              </a:rPr>
              <a:t>@DoDInnovation </a:t>
            </a:r>
            <a:endParaRPr lang="en-US" sz="1600" b="1" i="1" dirty="0">
              <a:solidFill>
                <a:srgbClr val="E36E25"/>
              </a:solidFill>
              <a:latin typeface="Arial" charset="0"/>
            </a:endParaRPr>
          </a:p>
        </p:txBody>
      </p:sp>
      <p:grpSp>
        <p:nvGrpSpPr>
          <p:cNvPr id="8" name="Group 7"/>
          <p:cNvGrpSpPr/>
          <p:nvPr/>
        </p:nvGrpSpPr>
        <p:grpSpPr>
          <a:xfrm>
            <a:off x="1707559" y="1463060"/>
            <a:ext cx="1473200" cy="1693333"/>
            <a:chOff x="2688336" y="1185332"/>
            <a:chExt cx="1473200" cy="1693333"/>
          </a:xfrm>
          <a:solidFill>
            <a:schemeClr val="accent2"/>
          </a:solidFill>
        </p:grpSpPr>
        <p:sp>
          <p:nvSpPr>
            <p:cNvPr id="9" name="Hexagon 8"/>
            <p:cNvSpPr/>
            <p:nvPr/>
          </p:nvSpPr>
          <p:spPr>
            <a:xfrm rot="5400000">
              <a:off x="2578269" y="1295399"/>
              <a:ext cx="1693333" cy="1473200"/>
            </a:xfrm>
            <a:prstGeom prst="hexagon">
              <a:avLst>
                <a:gd name="adj" fmla="val 25000"/>
                <a:gd name="vf" fmla="val 115470"/>
              </a:avLst>
            </a:prstGeom>
            <a:grpFill/>
            <a:ln>
              <a:solidFill>
                <a:schemeClr val="tx1"/>
              </a:solidFill>
            </a:ln>
          </p:spPr>
          <p:style>
            <a:lnRef idx="3">
              <a:scrgbClr r="0" g="0" b="0"/>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 name="Hexagon 4"/>
            <p:cNvSpPr/>
            <p:nvPr/>
          </p:nvSpPr>
          <p:spPr>
            <a:xfrm>
              <a:off x="2847270" y="1524627"/>
              <a:ext cx="1159497" cy="10256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fontAlgn="base">
                <a:lnSpc>
                  <a:spcPct val="90000"/>
                </a:lnSpc>
                <a:spcBef>
                  <a:spcPct val="0"/>
                </a:spcBef>
                <a:spcAft>
                  <a:spcPct val="35000"/>
                </a:spcAft>
              </a:pPr>
              <a:r>
                <a:rPr lang="en-US" sz="1400" dirty="0" smtClean="0">
                  <a:solidFill>
                    <a:prstClr val="white"/>
                  </a:solidFill>
                </a:rPr>
                <a:t>Technologies </a:t>
              </a:r>
              <a:endParaRPr lang="en-US" sz="1400" dirty="0">
                <a:solidFill>
                  <a:prstClr val="white"/>
                </a:solidFill>
              </a:endParaRPr>
            </a:p>
          </p:txBody>
        </p:sp>
      </p:grpSp>
      <p:grpSp>
        <p:nvGrpSpPr>
          <p:cNvPr id="11" name="Group 10"/>
          <p:cNvGrpSpPr/>
          <p:nvPr/>
        </p:nvGrpSpPr>
        <p:grpSpPr>
          <a:xfrm>
            <a:off x="3180759" y="1475426"/>
            <a:ext cx="1473200" cy="1693333"/>
            <a:chOff x="2688336" y="1185332"/>
            <a:chExt cx="1473200" cy="1693333"/>
          </a:xfrm>
          <a:solidFill>
            <a:schemeClr val="accent2"/>
          </a:solidFill>
        </p:grpSpPr>
        <p:sp>
          <p:nvSpPr>
            <p:cNvPr id="12" name="Hexagon 11"/>
            <p:cNvSpPr/>
            <p:nvPr/>
          </p:nvSpPr>
          <p:spPr>
            <a:xfrm rot="5400000">
              <a:off x="2578269" y="1295399"/>
              <a:ext cx="1693333" cy="1473200"/>
            </a:xfrm>
            <a:prstGeom prst="hexagon">
              <a:avLst>
                <a:gd name="adj" fmla="val 25000"/>
                <a:gd name="vf" fmla="val 115470"/>
              </a:avLst>
            </a:prstGeom>
            <a:grpFill/>
            <a:ln>
              <a:solidFill>
                <a:schemeClr val="tx1"/>
              </a:solidFill>
            </a:ln>
          </p:spPr>
          <p:style>
            <a:lnRef idx="3">
              <a:scrgbClr r="0" g="0" b="0"/>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3" name="Hexagon 4"/>
            <p:cNvSpPr/>
            <p:nvPr/>
          </p:nvSpPr>
          <p:spPr>
            <a:xfrm>
              <a:off x="2917909" y="1449211"/>
              <a:ext cx="1014052" cy="11655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fontAlgn="base">
                <a:lnSpc>
                  <a:spcPct val="90000"/>
                </a:lnSpc>
                <a:spcBef>
                  <a:spcPct val="0"/>
                </a:spcBef>
                <a:spcAft>
                  <a:spcPct val="35000"/>
                </a:spcAft>
              </a:pPr>
              <a:r>
                <a:rPr lang="en-US" sz="1400" dirty="0" smtClean="0">
                  <a:solidFill>
                    <a:prstClr val="white"/>
                  </a:solidFill>
                </a:rPr>
                <a:t>Basic Research </a:t>
              </a:r>
              <a:endParaRPr lang="en-US" sz="1400" dirty="0">
                <a:solidFill>
                  <a:prstClr val="white"/>
                </a:solidFill>
              </a:endParaRPr>
            </a:p>
          </p:txBody>
        </p:sp>
      </p:grpSp>
      <p:grpSp>
        <p:nvGrpSpPr>
          <p:cNvPr id="14" name="Group 13"/>
          <p:cNvGrpSpPr/>
          <p:nvPr/>
        </p:nvGrpSpPr>
        <p:grpSpPr>
          <a:xfrm>
            <a:off x="4655863" y="1475426"/>
            <a:ext cx="1473200" cy="1693333"/>
            <a:chOff x="2688336" y="1185332"/>
            <a:chExt cx="1473200" cy="1693333"/>
          </a:xfrm>
          <a:solidFill>
            <a:schemeClr val="accent2"/>
          </a:solidFill>
        </p:grpSpPr>
        <p:sp>
          <p:nvSpPr>
            <p:cNvPr id="15" name="Hexagon 14"/>
            <p:cNvSpPr/>
            <p:nvPr/>
          </p:nvSpPr>
          <p:spPr>
            <a:xfrm rot="5400000">
              <a:off x="2578269" y="1295399"/>
              <a:ext cx="1693333" cy="1473200"/>
            </a:xfrm>
            <a:prstGeom prst="hexagon">
              <a:avLst>
                <a:gd name="adj" fmla="val 25000"/>
                <a:gd name="vf" fmla="val 115470"/>
              </a:avLst>
            </a:prstGeom>
            <a:grpFill/>
            <a:ln>
              <a:solidFill>
                <a:schemeClr val="tx1"/>
              </a:solidFill>
            </a:ln>
          </p:spPr>
          <p:style>
            <a:lnRef idx="3">
              <a:scrgbClr r="0" g="0" b="0"/>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Hexagon 4"/>
            <p:cNvSpPr/>
            <p:nvPr/>
          </p:nvSpPr>
          <p:spPr>
            <a:xfrm>
              <a:off x="2830703" y="1515200"/>
              <a:ext cx="1216058" cy="10133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fontAlgn="base">
                <a:lnSpc>
                  <a:spcPct val="90000"/>
                </a:lnSpc>
                <a:spcBef>
                  <a:spcPct val="0"/>
                </a:spcBef>
                <a:spcAft>
                  <a:spcPct val="35000"/>
                </a:spcAft>
              </a:pPr>
              <a:r>
                <a:rPr lang="en-US" sz="1400" dirty="0" smtClean="0">
                  <a:solidFill>
                    <a:prstClr val="white"/>
                  </a:solidFill>
                </a:rPr>
                <a:t>Laboratories</a:t>
              </a:r>
              <a:endParaRPr lang="en-US" sz="1400" dirty="0">
                <a:solidFill>
                  <a:prstClr val="white"/>
                </a:solidFill>
              </a:endParaRPr>
            </a:p>
          </p:txBody>
        </p:sp>
      </p:grpSp>
      <p:grpSp>
        <p:nvGrpSpPr>
          <p:cNvPr id="17" name="Group 16"/>
          <p:cNvGrpSpPr/>
          <p:nvPr/>
        </p:nvGrpSpPr>
        <p:grpSpPr>
          <a:xfrm>
            <a:off x="6129063" y="1475427"/>
            <a:ext cx="1473200" cy="1693333"/>
            <a:chOff x="2688336" y="1185332"/>
            <a:chExt cx="1473200" cy="1693333"/>
          </a:xfrm>
          <a:solidFill>
            <a:schemeClr val="accent2"/>
          </a:solidFill>
        </p:grpSpPr>
        <p:sp>
          <p:nvSpPr>
            <p:cNvPr id="18" name="Hexagon 17"/>
            <p:cNvSpPr/>
            <p:nvPr/>
          </p:nvSpPr>
          <p:spPr>
            <a:xfrm rot="5400000">
              <a:off x="2578269" y="1295399"/>
              <a:ext cx="1693333" cy="1473200"/>
            </a:xfrm>
            <a:prstGeom prst="hexagon">
              <a:avLst>
                <a:gd name="adj" fmla="val 25000"/>
                <a:gd name="vf" fmla="val 115470"/>
              </a:avLst>
            </a:prstGeom>
            <a:grpFill/>
            <a:ln>
              <a:solidFill>
                <a:schemeClr val="tx1"/>
              </a:solidFill>
            </a:ln>
          </p:spPr>
          <p:style>
            <a:lnRef idx="3">
              <a:scrgbClr r="0" g="0" b="0"/>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 name="Hexagon 4"/>
            <p:cNvSpPr/>
            <p:nvPr/>
          </p:nvSpPr>
          <p:spPr>
            <a:xfrm>
              <a:off x="2917909" y="1449211"/>
              <a:ext cx="1014052" cy="11655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fontAlgn="base">
                <a:lnSpc>
                  <a:spcPct val="90000"/>
                </a:lnSpc>
                <a:spcBef>
                  <a:spcPct val="0"/>
                </a:spcBef>
                <a:spcAft>
                  <a:spcPct val="35000"/>
                </a:spcAft>
              </a:pPr>
              <a:r>
                <a:rPr lang="en-US" sz="1400" dirty="0" smtClean="0">
                  <a:solidFill>
                    <a:prstClr val="white"/>
                  </a:solidFill>
                </a:rPr>
                <a:t>DMEA</a:t>
              </a:r>
              <a:endParaRPr lang="en-US" sz="1400" dirty="0">
                <a:solidFill>
                  <a:prstClr val="white"/>
                </a:solidFill>
              </a:endParaRPr>
            </a:p>
          </p:txBody>
        </p:sp>
      </p:grpSp>
      <p:pic>
        <p:nvPicPr>
          <p:cNvPr id="20" name="Picture 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34" y="3225321"/>
            <a:ext cx="2067121" cy="13879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23057" y="3856539"/>
            <a:ext cx="2100438" cy="14002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93018" y="3226305"/>
            <a:ext cx="2100438" cy="14002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50726" y="3856539"/>
            <a:ext cx="2100438" cy="14002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28550" y="3219138"/>
            <a:ext cx="2100438" cy="14002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952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DoD Science and Technology </a:t>
            </a:r>
          </a:p>
        </p:txBody>
      </p:sp>
      <p:sp>
        <p:nvSpPr>
          <p:cNvPr id="3" name="Content Placeholder 2"/>
          <p:cNvSpPr>
            <a:spLocks noGrp="1"/>
          </p:cNvSpPr>
          <p:nvPr>
            <p:ph idx="1"/>
          </p:nvPr>
        </p:nvSpPr>
        <p:spPr/>
        <p:txBody>
          <a:bodyPr/>
          <a:lstStyle/>
          <a:p>
            <a:pPr marL="0" indent="0" algn="ctr">
              <a:buNone/>
            </a:pPr>
            <a:r>
              <a:rPr lang="en-US" b="1" dirty="0">
                <a:solidFill>
                  <a:srgbClr val="FF9900"/>
                </a:solidFill>
              </a:rPr>
              <a:t>Vision</a:t>
            </a:r>
          </a:p>
          <a:p>
            <a:pPr marL="0" indent="0" algn="ctr">
              <a:buNone/>
            </a:pPr>
            <a:r>
              <a:rPr lang="en-US" sz="1400" dirty="0">
                <a:solidFill>
                  <a:schemeClr val="tx1"/>
                </a:solidFill>
              </a:rPr>
              <a:t>Sustaining U.S. technological superiority, preparing for an uncertain future, and accelerating delivery of technical capabilities to the warfighter</a:t>
            </a:r>
          </a:p>
          <a:p>
            <a:pPr marL="0" indent="0" algn="ctr">
              <a:buNone/>
            </a:pPr>
            <a:endParaRPr lang="en-US" sz="1400" dirty="0">
              <a:solidFill>
                <a:schemeClr val="tx1"/>
              </a:solidFill>
            </a:endParaRPr>
          </a:p>
          <a:p>
            <a:pPr marL="0" lvl="0" indent="0" algn="ctr">
              <a:buNone/>
            </a:pPr>
            <a:r>
              <a:rPr lang="en-US" b="1" dirty="0">
                <a:solidFill>
                  <a:srgbClr val="FF9900"/>
                </a:solidFill>
              </a:rPr>
              <a:t>Mission</a:t>
            </a:r>
          </a:p>
          <a:p>
            <a:pPr marL="0" indent="0" algn="ctr">
              <a:buNone/>
            </a:pPr>
            <a:r>
              <a:rPr lang="en-US" sz="1400" dirty="0">
                <a:solidFill>
                  <a:schemeClr val="tx1"/>
                </a:solidFill>
              </a:rPr>
              <a:t>Create technological surprise through science and engineering to ensure technological superiority. </a:t>
            </a:r>
          </a:p>
          <a:p>
            <a:pPr marL="0" indent="0" algn="ctr">
              <a:buNone/>
            </a:pPr>
            <a:r>
              <a:rPr lang="en-US" sz="1400" dirty="0">
                <a:solidFill>
                  <a:schemeClr val="tx1"/>
                </a:solidFill>
              </a:rPr>
              <a:t>Mitigate current and anticipated threats to win the current and future fight. </a:t>
            </a:r>
          </a:p>
          <a:p>
            <a:pPr marL="0" indent="0" algn="ctr">
              <a:buNone/>
            </a:pPr>
            <a:r>
              <a:rPr lang="en-US" sz="1400" dirty="0">
                <a:solidFill>
                  <a:schemeClr val="tx1"/>
                </a:solidFill>
              </a:rPr>
              <a:t>Provide affordable options for new concepts and extended legacy capabilities through basic sciences and applied and advanced technology.</a:t>
            </a:r>
          </a:p>
          <a:p>
            <a:pPr marL="1257300" lvl="2" indent="-342900" algn="ctr">
              <a:buFont typeface="+mj-lt"/>
              <a:buAutoNum type="arabicPeriod"/>
            </a:pPr>
            <a:endParaRPr lang="en-US" dirty="0"/>
          </a:p>
          <a:p>
            <a:endParaRPr lang="en-US" dirty="0"/>
          </a:p>
        </p:txBody>
      </p:sp>
      <p:pic>
        <p:nvPicPr>
          <p:cNvPr id="4" name="Picture 146" descr="C:\WINNT\Profiles\allender\Desktop\DMS Conference\Wafer_2 .jpg"/>
          <p:cNvPicPr>
            <a:picLocks noChangeAspect="1" noChangeArrowheads="1"/>
          </p:cNvPicPr>
          <p:nvPr/>
        </p:nvPicPr>
        <p:blipFill>
          <a:blip r:embed="rId2" cstate="print">
            <a:clrChange>
              <a:clrFrom>
                <a:srgbClr val="21206F"/>
              </a:clrFrom>
              <a:clrTo>
                <a:srgbClr val="21206F">
                  <a:alpha val="0"/>
                </a:srgbClr>
              </a:clrTo>
            </a:clrChange>
          </a:blip>
          <a:srcRect/>
          <a:stretch>
            <a:fillRect/>
          </a:stretch>
        </p:blipFill>
        <p:spPr bwMode="auto">
          <a:xfrm>
            <a:off x="7091468" y="4327567"/>
            <a:ext cx="1626140" cy="1398208"/>
          </a:xfrm>
          <a:prstGeom prst="rect">
            <a:avLst/>
          </a:prstGeom>
          <a:noFill/>
        </p:spPr>
      </p:pic>
      <p:pic>
        <p:nvPicPr>
          <p:cNvPr id="5"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1889" y="4396603"/>
            <a:ext cx="1892813" cy="126013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2" descr="\\rsrcnvfs05\atl_org_0\asd(r&amp;e)_working files\ASD(R&amp;E) FO\102 - Office Admin Files\102-15 - Informational Records\Speeches\2016 01 26 US-UK Stocktake\photos\imagesYEWZQJNL.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38214"/>
          <a:stretch/>
        </p:blipFill>
        <p:spPr bwMode="auto">
          <a:xfrm>
            <a:off x="381000" y="4395735"/>
            <a:ext cx="2632953" cy="1261872"/>
          </a:xfrm>
          <a:prstGeom prst="rect">
            <a:avLst/>
          </a:prstGeom>
          <a:noFill/>
          <a:effectLst/>
          <a:extLst>
            <a:ext uri="{909E8E84-426E-40DD-AFC4-6F175D3DCCD1}">
              <a14:hiddenFill xmlns="" xmlns:a14="http://schemas.microsoft.com/office/drawing/2010/main">
                <a:solidFill>
                  <a:srgbClr val="FFFFFF"/>
                </a:solidFill>
              </a14:hiddenFill>
            </a:ext>
          </a:extLst>
        </p:spPr>
      </p:pic>
      <p:pic>
        <p:nvPicPr>
          <p:cNvPr id="7" name="Picture 2" descr="\\rsrcnvfs05\atl_org_0\asd(r&amp;e)_working files\ASD(R&amp;E) FO\102 - Office Admin Files\102-15 - Informational Records\Speeches\2016 01 26 US-UK Stocktake\photos\imagesYEWZQJNL.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62585"/>
          <a:stretch/>
        </p:blipFill>
        <p:spPr bwMode="auto">
          <a:xfrm>
            <a:off x="3210720" y="4395735"/>
            <a:ext cx="1594402" cy="1261872"/>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8" name="Rectangle 7"/>
          <p:cNvSpPr/>
          <p:nvPr/>
        </p:nvSpPr>
        <p:spPr bwMode="auto">
          <a:xfrm>
            <a:off x="304800" y="5867400"/>
            <a:ext cx="8610600" cy="499848"/>
          </a:xfrm>
          <a:prstGeom prst="rect">
            <a:avLst/>
          </a:prstGeom>
          <a:solidFill>
            <a:schemeClr val="bg1">
              <a:lumMod val="50000"/>
            </a:schemeClr>
          </a:solidFill>
          <a:ln>
            <a:noFill/>
          </a:ln>
        </p:spPr>
        <p:txBody>
          <a:bodyPr wrap="square" rtlCol="0" anchor="ctr">
            <a:noAutofit/>
          </a:bodyPr>
          <a:lstStyle/>
          <a:p>
            <a:pPr algn="ctr" fontAlgn="base">
              <a:spcBef>
                <a:spcPct val="0"/>
              </a:spcBef>
              <a:spcAft>
                <a:spcPct val="0"/>
              </a:spcAft>
            </a:pPr>
            <a:r>
              <a:rPr lang="en-US" sz="1600" b="1" i="1" dirty="0" smtClean="0">
                <a:solidFill>
                  <a:prstClr val="white">
                    <a:lumMod val="85000"/>
                  </a:prstClr>
                </a:solidFill>
                <a:latin typeface="Franklin Gothic Book" panose="020B0503020102020204" pitchFamily="34" charset="0"/>
              </a:rPr>
              <a:t>Science and technology creating revolutionary capabilities to win the fight today and in the future </a:t>
            </a:r>
            <a:endParaRPr lang="en-US" sz="1600" b="1" i="1" dirty="0">
              <a:solidFill>
                <a:prstClr val="white">
                  <a:lumMod val="85000"/>
                </a:prstClr>
              </a:solidFill>
              <a:latin typeface="Franklin Gothic Book" panose="020B0503020102020204" pitchFamily="34" charset="0"/>
            </a:endParaRPr>
          </a:p>
        </p:txBody>
      </p:sp>
    </p:spTree>
    <p:extLst>
      <p:ext uri="{BB962C8B-B14F-4D97-AF65-F5344CB8AC3E}">
        <p14:creationId xmlns="" xmlns:p14="http://schemas.microsoft.com/office/powerpoint/2010/main" val="291928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Landscape </a:t>
            </a:r>
            <a:endParaRPr lang="en-US" sz="2400" dirty="0"/>
          </a:p>
        </p:txBody>
      </p:sp>
      <p:sp>
        <p:nvSpPr>
          <p:cNvPr id="3" name="Content Placeholder 2"/>
          <p:cNvSpPr>
            <a:spLocks noGrp="1"/>
          </p:cNvSpPr>
          <p:nvPr>
            <p:ph idx="1"/>
          </p:nvPr>
        </p:nvSpPr>
        <p:spPr/>
        <p:txBody>
          <a:bodyPr/>
          <a:lstStyle/>
          <a:p>
            <a:pPr marL="0" indent="0">
              <a:buNone/>
            </a:pPr>
            <a:r>
              <a:rPr lang="en-US" sz="2400" i="1" dirty="0">
                <a:solidFill>
                  <a:schemeClr val="accent2"/>
                </a:solidFill>
              </a:rPr>
              <a:t>Technology is global </a:t>
            </a:r>
            <a:r>
              <a:rPr lang="en-US" sz="2400" dirty="0">
                <a:solidFill>
                  <a:schemeClr val="tx1"/>
                </a:solidFill>
              </a:rPr>
              <a:t>– adversaries have equal access to technology</a:t>
            </a:r>
            <a:br>
              <a:rPr lang="en-US" sz="2400" dirty="0">
                <a:solidFill>
                  <a:schemeClr val="tx1"/>
                </a:solidFill>
              </a:rPr>
            </a:br>
            <a:endParaRPr lang="en-US" sz="2400" dirty="0">
              <a:solidFill>
                <a:schemeClr val="tx1"/>
              </a:solidFill>
            </a:endParaRPr>
          </a:p>
          <a:p>
            <a:pPr marL="0" indent="0">
              <a:buNone/>
            </a:pPr>
            <a:r>
              <a:rPr lang="en-US" sz="2400" dirty="0">
                <a:solidFill>
                  <a:schemeClr val="tx1"/>
                </a:solidFill>
              </a:rPr>
              <a:t>Adversaries have watched us for 15 years --studied our methods and </a:t>
            </a:r>
            <a:r>
              <a:rPr lang="en-US" sz="2400" i="1" dirty="0">
                <a:solidFill>
                  <a:schemeClr val="accent2"/>
                </a:solidFill>
              </a:rPr>
              <a:t>assessed our strengths and weaknesses</a:t>
            </a:r>
            <a:r>
              <a:rPr lang="en-US" sz="2400" dirty="0">
                <a:solidFill>
                  <a:srgbClr val="0D4663"/>
                </a:solidFill>
              </a:rPr>
              <a:t/>
            </a:r>
            <a:br>
              <a:rPr lang="en-US" sz="2400" dirty="0">
                <a:solidFill>
                  <a:srgbClr val="0D4663"/>
                </a:solidFill>
              </a:rPr>
            </a:br>
            <a:endParaRPr lang="en-US" sz="2400" dirty="0">
              <a:solidFill>
                <a:srgbClr val="0D4663"/>
              </a:solidFill>
            </a:endParaRPr>
          </a:p>
          <a:p>
            <a:pPr marL="0" indent="0">
              <a:buNone/>
            </a:pPr>
            <a:r>
              <a:rPr lang="en-US" sz="2400" dirty="0">
                <a:solidFill>
                  <a:schemeClr val="tx1"/>
                </a:solidFill>
              </a:rPr>
              <a:t>They’ve </a:t>
            </a:r>
            <a:r>
              <a:rPr lang="en-US" sz="2400" i="1" dirty="0">
                <a:solidFill>
                  <a:schemeClr val="accent2"/>
                </a:solidFill>
              </a:rPr>
              <a:t>invested in capability that mitigates our strengths</a:t>
            </a:r>
          </a:p>
          <a:p>
            <a:pPr marL="225425" indent="-225425"/>
            <a:endParaRPr lang="en-US" sz="2400" dirty="0"/>
          </a:p>
          <a:p>
            <a:pPr marL="225425" indent="-225425"/>
            <a:endParaRPr lang="en-US" sz="2400" dirty="0"/>
          </a:p>
          <a:p>
            <a:pPr marL="0" indent="0">
              <a:buNone/>
            </a:pPr>
            <a:r>
              <a:rPr lang="en-US" sz="2400" dirty="0">
                <a:solidFill>
                  <a:schemeClr val="tx1"/>
                </a:solidFill>
              </a:rPr>
              <a:t>As a result…we are moving towards </a:t>
            </a:r>
            <a:r>
              <a:rPr lang="en-US" sz="2400" i="1" dirty="0">
                <a:solidFill>
                  <a:schemeClr val="accent2"/>
                </a:solidFill>
              </a:rPr>
              <a:t>technology parity</a:t>
            </a:r>
          </a:p>
          <a:p>
            <a:pPr marL="0" indent="0">
              <a:buNone/>
            </a:pPr>
            <a:endParaRPr lang="en-US" sz="2400" dirty="0"/>
          </a:p>
        </p:txBody>
      </p:sp>
    </p:spTree>
    <p:extLst>
      <p:ext uri="{BB962C8B-B14F-4D97-AF65-F5344CB8AC3E}">
        <p14:creationId xmlns="" xmlns:p14="http://schemas.microsoft.com/office/powerpoint/2010/main" val="266286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Basic Research: </a:t>
            </a:r>
            <a:r>
              <a:rPr lang="en-US" sz="2400" dirty="0" smtClean="0"/>
              <a:t>Building </a:t>
            </a:r>
            <a:r>
              <a:rPr lang="en-US" sz="2400" dirty="0"/>
              <a:t>Blocks for National Security</a:t>
            </a:r>
          </a:p>
        </p:txBody>
      </p:sp>
      <p:sp>
        <p:nvSpPr>
          <p:cNvPr id="3" name="Content Placeholder 2"/>
          <p:cNvSpPr>
            <a:spLocks noGrp="1"/>
          </p:cNvSpPr>
          <p:nvPr>
            <p:ph idx="1"/>
          </p:nvPr>
        </p:nvSpPr>
        <p:spPr>
          <a:xfrm>
            <a:off x="457200" y="1360354"/>
            <a:ext cx="4495800" cy="4615257"/>
          </a:xfrm>
        </p:spPr>
        <p:txBody>
          <a:bodyPr/>
          <a:lstStyle/>
          <a:p>
            <a:pPr>
              <a:spcAft>
                <a:spcPts val="1800"/>
              </a:spcAft>
            </a:pPr>
            <a:r>
              <a:rPr lang="en-US" sz="1800" i="1" dirty="0"/>
              <a:t>Asymmetrically compensating </a:t>
            </a:r>
            <a:r>
              <a:rPr lang="en-US" sz="1800" dirty="0">
                <a:solidFill>
                  <a:schemeClr val="tx1"/>
                </a:solidFill>
              </a:rPr>
              <a:t>for a disadvantage</a:t>
            </a:r>
          </a:p>
          <a:p>
            <a:pPr>
              <a:spcAft>
                <a:spcPts val="1800"/>
              </a:spcAft>
            </a:pPr>
            <a:r>
              <a:rPr lang="en-US" sz="1800" i="1" dirty="0"/>
              <a:t>Changing the competition </a:t>
            </a:r>
            <a:r>
              <a:rPr lang="en-US" sz="1800" dirty="0">
                <a:solidFill>
                  <a:schemeClr val="tx1"/>
                </a:solidFill>
              </a:rPr>
              <a:t>to more favorable footing</a:t>
            </a:r>
          </a:p>
          <a:p>
            <a:pPr>
              <a:spcAft>
                <a:spcPts val="1800"/>
              </a:spcAft>
            </a:pPr>
            <a:r>
              <a:rPr lang="en-US" sz="1800" i="1" dirty="0"/>
              <a:t>Enabling the application of strengths </a:t>
            </a:r>
            <a:r>
              <a:rPr lang="en-US" sz="1800" dirty="0">
                <a:solidFill>
                  <a:schemeClr val="tx1"/>
                </a:solidFill>
              </a:rPr>
              <a:t>to problems that are otherwise unwinnable or winnable only at unacceptable cost</a:t>
            </a:r>
          </a:p>
          <a:p>
            <a:pPr>
              <a:spcAft>
                <a:spcPts val="1800"/>
              </a:spcAft>
            </a:pPr>
            <a:r>
              <a:rPr lang="en-US" sz="1800" i="1" dirty="0"/>
              <a:t>Competitive strategy </a:t>
            </a:r>
            <a:r>
              <a:rPr lang="en-US" sz="1800" dirty="0">
                <a:solidFill>
                  <a:schemeClr val="tx1"/>
                </a:solidFill>
              </a:rPr>
              <a:t>that seeks to maintain advantage over potential adversaries</a:t>
            </a:r>
          </a:p>
          <a:p>
            <a:pPr marL="0" indent="0">
              <a:buNone/>
            </a:pPr>
            <a:endParaRPr lang="en-US" sz="2400" dirty="0"/>
          </a:p>
        </p:txBody>
      </p:sp>
      <p:grpSp>
        <p:nvGrpSpPr>
          <p:cNvPr id="4" name="Group 3"/>
          <p:cNvGrpSpPr/>
          <p:nvPr/>
        </p:nvGrpSpPr>
        <p:grpSpPr>
          <a:xfrm>
            <a:off x="5191152" y="1678514"/>
            <a:ext cx="3626272" cy="3722914"/>
            <a:chOff x="5376214" y="2092182"/>
            <a:chExt cx="3626272" cy="3722914"/>
          </a:xfrm>
          <a:solidFill>
            <a:schemeClr val="accent2">
              <a:lumMod val="20000"/>
              <a:lumOff val="80000"/>
            </a:schemeClr>
          </a:solidFill>
        </p:grpSpPr>
        <p:sp>
          <p:nvSpPr>
            <p:cNvPr id="5" name="Isosceles Triangle 4"/>
            <p:cNvSpPr/>
            <p:nvPr/>
          </p:nvSpPr>
          <p:spPr bwMode="auto">
            <a:xfrm>
              <a:off x="5376214" y="2092182"/>
              <a:ext cx="3626272" cy="3722914"/>
            </a:xfrm>
            <a:prstGeom prst="triangle">
              <a:avLst/>
            </a:prstGeom>
            <a:grpFill/>
            <a:ln w="9525" cap="flat" cmpd="sng" algn="ctr">
              <a:solidFill>
                <a:schemeClr val="accent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smtClean="0">
                <a:ln>
                  <a:noFill/>
                </a:ln>
                <a:solidFill>
                  <a:schemeClr val="tx1"/>
                </a:solidFill>
                <a:effectLst/>
                <a:latin typeface="Franklin Gothic Book" panose="020B0503020102020204" pitchFamily="34" charset="0"/>
                <a:cs typeface="Arial" panose="020B0604020202020204" pitchFamily="34" charset="0"/>
              </a:endParaRPr>
            </a:p>
          </p:txBody>
        </p:sp>
        <p:cxnSp>
          <p:nvCxnSpPr>
            <p:cNvPr id="6" name="Straight Connector 5"/>
            <p:cNvCxnSpPr/>
            <p:nvPr/>
          </p:nvCxnSpPr>
          <p:spPr bwMode="auto">
            <a:xfrm flipV="1">
              <a:off x="5845627" y="4865918"/>
              <a:ext cx="2710544" cy="10884"/>
            </a:xfrm>
            <a:prstGeom prst="line">
              <a:avLst/>
            </a:prstGeom>
            <a:grpFill/>
            <a:ln w="9525" cap="flat" cmpd="sng" algn="ctr">
              <a:solidFill>
                <a:schemeClr val="accent6"/>
              </a:solidFill>
              <a:prstDash val="solid"/>
              <a:round/>
              <a:headEnd type="none" w="med" len="med"/>
              <a:tailEnd type="none" w="med" len="med"/>
            </a:ln>
            <a:effectLst/>
          </p:spPr>
        </p:cxnSp>
        <p:cxnSp>
          <p:nvCxnSpPr>
            <p:cNvPr id="7" name="Straight Connector 6"/>
            <p:cNvCxnSpPr/>
            <p:nvPr/>
          </p:nvCxnSpPr>
          <p:spPr bwMode="auto">
            <a:xfrm>
              <a:off x="6334156" y="3831772"/>
              <a:ext cx="1716510" cy="0"/>
            </a:xfrm>
            <a:prstGeom prst="line">
              <a:avLst/>
            </a:prstGeom>
            <a:grpFill/>
            <a:ln w="9525" cap="flat" cmpd="sng" algn="ctr">
              <a:solidFill>
                <a:schemeClr val="accent6"/>
              </a:solidFill>
              <a:prstDash val="solid"/>
              <a:round/>
              <a:headEnd type="none" w="med" len="med"/>
              <a:tailEnd type="none" w="med" len="med"/>
            </a:ln>
            <a:effectLst/>
          </p:spPr>
        </p:cxnSp>
        <p:sp>
          <p:nvSpPr>
            <p:cNvPr id="8" name="TextBox 7"/>
            <p:cNvSpPr txBox="1"/>
            <p:nvPr/>
          </p:nvSpPr>
          <p:spPr>
            <a:xfrm>
              <a:off x="6154543" y="5226631"/>
              <a:ext cx="2069615" cy="307777"/>
            </a:xfrm>
            <a:prstGeom prst="rect">
              <a:avLst/>
            </a:prstGeom>
            <a:noFill/>
          </p:spPr>
          <p:txBody>
            <a:bodyPr wrap="square" rtlCol="0">
              <a:spAutoFit/>
            </a:bodyPr>
            <a:lstStyle/>
            <a:p>
              <a:pPr algn="ctr"/>
              <a:r>
                <a:rPr lang="en-US" sz="1400" dirty="0" smtClean="0">
                  <a:latin typeface="Franklin Gothic Book" panose="020B0503020102020204" pitchFamily="34" charset="0"/>
                  <a:cs typeface="Arial" panose="020B0604020202020204" pitchFamily="34" charset="0"/>
                </a:rPr>
                <a:t>Basic Research</a:t>
              </a:r>
              <a:endParaRPr lang="en-US" sz="1400" dirty="0">
                <a:latin typeface="Franklin Gothic Book" panose="020B0503020102020204" pitchFamily="34" charset="0"/>
                <a:cs typeface="Arial" panose="020B0604020202020204" pitchFamily="34" charset="0"/>
              </a:endParaRPr>
            </a:p>
          </p:txBody>
        </p:sp>
        <p:sp>
          <p:nvSpPr>
            <p:cNvPr id="9" name="TextBox 8"/>
            <p:cNvSpPr txBox="1"/>
            <p:nvPr/>
          </p:nvSpPr>
          <p:spPr>
            <a:xfrm>
              <a:off x="6154543" y="4124632"/>
              <a:ext cx="2069615" cy="523220"/>
            </a:xfrm>
            <a:prstGeom prst="rect">
              <a:avLst/>
            </a:prstGeom>
            <a:noFill/>
          </p:spPr>
          <p:txBody>
            <a:bodyPr wrap="square" rtlCol="0">
              <a:spAutoFit/>
            </a:bodyPr>
            <a:lstStyle/>
            <a:p>
              <a:pPr algn="ctr"/>
              <a:r>
                <a:rPr lang="en-US" sz="1400" dirty="0" smtClean="0">
                  <a:latin typeface="Franklin Gothic Book" panose="020B0503020102020204" pitchFamily="34" charset="0"/>
                  <a:cs typeface="Arial" panose="020B0604020202020204" pitchFamily="34" charset="0"/>
                </a:rPr>
                <a:t>Applied and Advanced Research</a:t>
              </a:r>
              <a:endParaRPr lang="en-US" sz="1400" dirty="0">
                <a:latin typeface="Franklin Gothic Book" panose="020B0503020102020204" pitchFamily="34" charset="0"/>
                <a:cs typeface="Arial" panose="020B0604020202020204" pitchFamily="34" charset="0"/>
              </a:endParaRPr>
            </a:p>
          </p:txBody>
        </p:sp>
        <p:sp>
          <p:nvSpPr>
            <p:cNvPr id="10" name="TextBox 9"/>
            <p:cNvSpPr txBox="1"/>
            <p:nvPr/>
          </p:nvSpPr>
          <p:spPr>
            <a:xfrm>
              <a:off x="6475671" y="3027285"/>
              <a:ext cx="1427359" cy="523220"/>
            </a:xfrm>
            <a:prstGeom prst="rect">
              <a:avLst/>
            </a:prstGeom>
            <a:noFill/>
          </p:spPr>
          <p:txBody>
            <a:bodyPr wrap="square" rtlCol="0">
              <a:spAutoFit/>
            </a:bodyPr>
            <a:lstStyle/>
            <a:p>
              <a:pPr algn="ctr"/>
              <a:r>
                <a:rPr lang="en-US" sz="1400" dirty="0" smtClean="0">
                  <a:latin typeface="Franklin Gothic Book" panose="020B0503020102020204" pitchFamily="34" charset="0"/>
                  <a:cs typeface="Arial" panose="020B0604020202020204" pitchFamily="34" charset="0"/>
                </a:rPr>
                <a:t>Today’s Capabilities </a:t>
              </a:r>
              <a:endParaRPr lang="en-US" sz="1400" dirty="0">
                <a:latin typeface="Franklin Gothic Book" panose="020B0503020102020204" pitchFamily="34" charset="0"/>
                <a:cs typeface="Arial" panose="020B0604020202020204" pitchFamily="34" charset="0"/>
              </a:endParaRPr>
            </a:p>
          </p:txBody>
        </p:sp>
      </p:grpSp>
      <p:cxnSp>
        <p:nvCxnSpPr>
          <p:cNvPr id="11" name="Straight Arrow Connector 10"/>
          <p:cNvCxnSpPr/>
          <p:nvPr/>
        </p:nvCxnSpPr>
        <p:spPr bwMode="auto">
          <a:xfrm flipV="1">
            <a:off x="5050971" y="1839686"/>
            <a:ext cx="1556658" cy="31271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ectangle 11"/>
          <p:cNvSpPr/>
          <p:nvPr/>
        </p:nvSpPr>
        <p:spPr bwMode="auto">
          <a:xfrm rot="17844212">
            <a:off x="5396591" y="3159125"/>
            <a:ext cx="930733" cy="34729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aseline="-25000" dirty="0" smtClean="0">
                <a:latin typeface="Franklin Gothic Book" panose="020B0503020102020204" pitchFamily="34" charset="0"/>
                <a:cs typeface="Arial" panose="020B0604020202020204" pitchFamily="34" charset="0"/>
              </a:rPr>
              <a:t>Funding</a:t>
            </a:r>
            <a:endParaRPr kumimoji="0" lang="en-US" sz="1800" b="0" i="0" u="none" strike="noStrike" cap="none" normalizeH="0" baseline="-25000" dirty="0" smtClean="0">
              <a:ln>
                <a:noFill/>
              </a:ln>
              <a:solidFill>
                <a:schemeClr val="tx1"/>
              </a:solidFill>
              <a:effectLst/>
              <a:latin typeface="Franklin Gothic Book" panose="020B0503020102020204" pitchFamily="34" charset="0"/>
              <a:cs typeface="Arial" panose="020B0604020202020204" pitchFamily="34" charset="0"/>
            </a:endParaRPr>
          </a:p>
        </p:txBody>
      </p:sp>
      <p:cxnSp>
        <p:nvCxnSpPr>
          <p:cNvPr id="13" name="Straight Arrow Connector 12"/>
          <p:cNvCxnSpPr/>
          <p:nvPr/>
        </p:nvCxnSpPr>
        <p:spPr bwMode="auto">
          <a:xfrm>
            <a:off x="7326087" y="1839686"/>
            <a:ext cx="1665514" cy="32810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Rectangle 13"/>
          <p:cNvSpPr/>
          <p:nvPr/>
        </p:nvSpPr>
        <p:spPr bwMode="auto">
          <a:xfrm rot="3842582">
            <a:off x="7276205" y="3246774"/>
            <a:ext cx="1817078" cy="34729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25000" dirty="0" smtClean="0">
                <a:ln>
                  <a:noFill/>
                </a:ln>
                <a:solidFill>
                  <a:schemeClr val="tx1"/>
                </a:solidFill>
                <a:effectLst/>
                <a:latin typeface="Franklin Gothic Book" panose="020B0503020102020204" pitchFamily="34" charset="0"/>
                <a:cs typeface="Arial" panose="020B0604020202020204" pitchFamily="34" charset="0"/>
              </a:rPr>
              <a:t>Potential Impact</a:t>
            </a:r>
          </a:p>
        </p:txBody>
      </p:sp>
      <p:sp>
        <p:nvSpPr>
          <p:cNvPr id="15" name="TextBox 14"/>
          <p:cNvSpPr txBox="1"/>
          <p:nvPr/>
        </p:nvSpPr>
        <p:spPr>
          <a:xfrm>
            <a:off x="353786" y="5710737"/>
            <a:ext cx="8599713" cy="584775"/>
          </a:xfrm>
          <a:prstGeom prst="rect">
            <a:avLst/>
          </a:prstGeom>
          <a:solidFill>
            <a:schemeClr val="bg1">
              <a:lumMod val="50000"/>
            </a:schemeClr>
          </a:solidFill>
          <a:ln>
            <a:noFill/>
          </a:ln>
        </p:spPr>
        <p:txBody>
          <a:bodyPr wrap="square" rtlCol="0" anchor="ctr">
            <a:noAutofit/>
          </a:bodyPr>
          <a:lstStyle>
            <a:defPPr>
              <a:defRPr lang="en-US"/>
            </a:defPPr>
            <a:lvl1pPr algn="ctr" fontAlgn="base">
              <a:spcBef>
                <a:spcPct val="0"/>
              </a:spcBef>
              <a:spcAft>
                <a:spcPct val="0"/>
              </a:spcAft>
              <a:defRPr sz="1600" b="1" i="1">
                <a:solidFill>
                  <a:prstClr val="white">
                    <a:lumMod val="85000"/>
                  </a:prstClr>
                </a:solidFill>
                <a:latin typeface="Franklin Gothic Book" panose="020B0503020102020204" pitchFamily="34" charset="0"/>
              </a:defRPr>
            </a:lvl1pPr>
          </a:lstStyle>
          <a:p>
            <a:r>
              <a:rPr lang="en-US" dirty="0"/>
              <a:t>Basic research provides the greatest potential for fundamentally new ways of defending our nation</a:t>
            </a:r>
          </a:p>
        </p:txBody>
      </p:sp>
    </p:spTree>
    <p:extLst>
      <p:ext uri="{BB962C8B-B14F-4D97-AF65-F5344CB8AC3E}">
        <p14:creationId xmlns="" xmlns:p14="http://schemas.microsoft.com/office/powerpoint/2010/main" val="420375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Challenges</a:t>
            </a:r>
            <a:endParaRPr lang="en-US" sz="2400" dirty="0"/>
          </a:p>
        </p:txBody>
      </p:sp>
      <p:sp>
        <p:nvSpPr>
          <p:cNvPr id="3" name="Content Placeholder 2"/>
          <p:cNvSpPr>
            <a:spLocks noGrp="1"/>
          </p:cNvSpPr>
          <p:nvPr>
            <p:ph idx="1"/>
          </p:nvPr>
        </p:nvSpPr>
        <p:spPr/>
        <p:txBody>
          <a:bodyPr>
            <a:noAutofit/>
          </a:bodyPr>
          <a:lstStyle/>
          <a:p>
            <a:pPr>
              <a:spcAft>
                <a:spcPts val="600"/>
              </a:spcAft>
            </a:pPr>
            <a:r>
              <a:rPr lang="en-US" sz="1800" b="0" dirty="0" smtClean="0">
                <a:solidFill>
                  <a:schemeClr val="tx1"/>
                </a:solidFill>
              </a:rPr>
              <a:t>Offset - sustainable </a:t>
            </a:r>
            <a:r>
              <a:rPr lang="en-US" sz="1800" dirty="0">
                <a:solidFill>
                  <a:schemeClr val="accent2"/>
                </a:solidFill>
              </a:rPr>
              <a:t>disruptive advantage</a:t>
            </a:r>
            <a:endParaRPr lang="en-US" sz="1800" b="0" dirty="0" smtClean="0">
              <a:solidFill>
                <a:schemeClr val="accent2"/>
              </a:solidFill>
            </a:endParaRPr>
          </a:p>
          <a:p>
            <a:pPr>
              <a:spcAft>
                <a:spcPts val="600"/>
              </a:spcAft>
            </a:pPr>
            <a:endParaRPr lang="en-US" sz="1800" dirty="0" smtClean="0"/>
          </a:p>
          <a:p>
            <a:pPr>
              <a:spcAft>
                <a:spcPts val="600"/>
              </a:spcAft>
            </a:pPr>
            <a:r>
              <a:rPr lang="en-US" sz="1800" dirty="0" smtClean="0">
                <a:solidFill>
                  <a:schemeClr val="accent2"/>
                </a:solidFill>
              </a:rPr>
              <a:t>Opportunities </a:t>
            </a:r>
            <a:r>
              <a:rPr lang="en-US" sz="1800" dirty="0" smtClean="0"/>
              <a:t>- </a:t>
            </a:r>
            <a:r>
              <a:rPr lang="en-US" sz="1800" b="0" dirty="0" smtClean="0">
                <a:solidFill>
                  <a:schemeClr val="tx1"/>
                </a:solidFill>
              </a:rPr>
              <a:t>investing in the art of the possible</a:t>
            </a:r>
            <a:endParaRPr lang="en-US" sz="1800" b="0" dirty="0">
              <a:solidFill>
                <a:schemeClr val="tx1"/>
              </a:solidFill>
            </a:endParaRPr>
          </a:p>
          <a:p>
            <a:pPr>
              <a:spcAft>
                <a:spcPts val="600"/>
              </a:spcAft>
            </a:pPr>
            <a:endParaRPr lang="en-US" sz="1800" b="0" dirty="0" smtClean="0">
              <a:solidFill>
                <a:schemeClr val="tx1"/>
              </a:solidFill>
            </a:endParaRPr>
          </a:p>
          <a:p>
            <a:pPr>
              <a:spcAft>
                <a:spcPts val="600"/>
              </a:spcAft>
            </a:pPr>
            <a:r>
              <a:rPr lang="en-US" sz="1800" b="0" dirty="0" smtClean="0">
                <a:solidFill>
                  <a:schemeClr val="tx1"/>
                </a:solidFill>
              </a:rPr>
              <a:t>Sustaining advantage - both</a:t>
            </a:r>
            <a:r>
              <a:rPr lang="en-US" sz="1800" dirty="0" smtClean="0">
                <a:solidFill>
                  <a:srgbClr val="0D4663"/>
                </a:solidFill>
              </a:rPr>
              <a:t> </a:t>
            </a:r>
            <a:r>
              <a:rPr lang="en-US" sz="1800" dirty="0">
                <a:solidFill>
                  <a:schemeClr val="accent2"/>
                </a:solidFill>
              </a:rPr>
              <a:t>internally (labs) and externally (industry, academia</a:t>
            </a:r>
            <a:r>
              <a:rPr lang="en-US" sz="1800" dirty="0" smtClean="0">
                <a:solidFill>
                  <a:schemeClr val="accent2"/>
                </a:solidFill>
              </a:rPr>
              <a:t>)</a:t>
            </a:r>
          </a:p>
          <a:p>
            <a:pPr>
              <a:spcAft>
                <a:spcPts val="600"/>
              </a:spcAft>
            </a:pPr>
            <a:endParaRPr lang="en-US" sz="1800" dirty="0" smtClean="0"/>
          </a:p>
          <a:p>
            <a:pPr>
              <a:spcAft>
                <a:spcPts val="600"/>
              </a:spcAft>
            </a:pPr>
            <a:r>
              <a:rPr lang="en-US" sz="1800" dirty="0" smtClean="0">
                <a:solidFill>
                  <a:schemeClr val="accent2"/>
                </a:solidFill>
              </a:rPr>
              <a:t>Opening the aperture </a:t>
            </a:r>
            <a:r>
              <a:rPr lang="en-US" sz="1800" b="0" dirty="0" smtClean="0">
                <a:solidFill>
                  <a:schemeClr val="tx1"/>
                </a:solidFill>
              </a:rPr>
              <a:t>- engaging </a:t>
            </a:r>
            <a:r>
              <a:rPr lang="en-US" sz="1800" b="0" dirty="0">
                <a:solidFill>
                  <a:schemeClr val="tx1"/>
                </a:solidFill>
              </a:rPr>
              <a:t>with allies and </a:t>
            </a:r>
            <a:r>
              <a:rPr lang="en-US" sz="1800" b="0" dirty="0" smtClean="0">
                <a:solidFill>
                  <a:schemeClr val="tx1"/>
                </a:solidFill>
              </a:rPr>
              <a:t>partners</a:t>
            </a:r>
            <a:endParaRPr lang="en-US" sz="1800" dirty="0" smtClean="0"/>
          </a:p>
          <a:p>
            <a:pPr>
              <a:spcAft>
                <a:spcPts val="600"/>
              </a:spcAft>
            </a:pPr>
            <a:endParaRPr lang="en-US" sz="1800" b="0" dirty="0" smtClean="0">
              <a:solidFill>
                <a:schemeClr val="tx1"/>
              </a:solidFill>
            </a:endParaRPr>
          </a:p>
          <a:p>
            <a:pPr>
              <a:spcAft>
                <a:spcPts val="600"/>
              </a:spcAft>
            </a:pPr>
            <a:r>
              <a:rPr lang="en-US" sz="1800" b="0" dirty="0" smtClean="0">
                <a:solidFill>
                  <a:schemeClr val="tx1"/>
                </a:solidFill>
              </a:rPr>
              <a:t>Adding </a:t>
            </a:r>
            <a:r>
              <a:rPr lang="en-US" sz="1800" dirty="0">
                <a:solidFill>
                  <a:schemeClr val="accent2"/>
                </a:solidFill>
              </a:rPr>
              <a:t>cost-effective capabilities </a:t>
            </a:r>
            <a:r>
              <a:rPr lang="en-US" sz="1800" b="0" dirty="0">
                <a:solidFill>
                  <a:schemeClr val="tx1"/>
                </a:solidFill>
              </a:rPr>
              <a:t>for the warfighter</a:t>
            </a:r>
            <a:r>
              <a:rPr lang="en-US" sz="1800" dirty="0">
                <a:solidFill>
                  <a:srgbClr val="0D4663"/>
                </a:solidFill>
              </a:rPr>
              <a:t/>
            </a:r>
            <a:br>
              <a:rPr lang="en-US" sz="1800" dirty="0">
                <a:solidFill>
                  <a:srgbClr val="0D4663"/>
                </a:solidFill>
              </a:rPr>
            </a:br>
            <a:endParaRPr lang="en-US" sz="1800" dirty="0" smtClean="0">
              <a:solidFill>
                <a:srgbClr val="0D4663"/>
              </a:solidFill>
            </a:endParaRPr>
          </a:p>
          <a:p>
            <a:pPr>
              <a:spcAft>
                <a:spcPts val="600"/>
              </a:spcAft>
            </a:pPr>
            <a:r>
              <a:rPr lang="en-US" sz="1800" b="0" dirty="0" smtClean="0">
                <a:solidFill>
                  <a:schemeClr val="tx1"/>
                </a:solidFill>
              </a:rPr>
              <a:t>Operational constructs</a:t>
            </a:r>
            <a:r>
              <a:rPr lang="en-US" sz="1800" dirty="0"/>
              <a:t> - </a:t>
            </a:r>
            <a:r>
              <a:rPr lang="en-US" sz="1800" dirty="0">
                <a:solidFill>
                  <a:schemeClr val="accent2"/>
                </a:solidFill>
              </a:rPr>
              <a:t>its not just about </a:t>
            </a:r>
            <a:r>
              <a:rPr lang="en-US" sz="1800" dirty="0" smtClean="0">
                <a:solidFill>
                  <a:schemeClr val="accent2"/>
                </a:solidFill>
              </a:rPr>
              <a:t>technology</a:t>
            </a:r>
          </a:p>
        </p:txBody>
      </p:sp>
    </p:spTree>
    <p:extLst>
      <p:ext uri="{BB962C8B-B14F-4D97-AF65-F5344CB8AC3E}">
        <p14:creationId xmlns="" xmlns:p14="http://schemas.microsoft.com/office/powerpoint/2010/main" val="541967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Opportunities</a:t>
            </a:r>
            <a:endParaRPr lang="en-US" sz="2400" dirty="0"/>
          </a:p>
        </p:txBody>
      </p:sp>
      <p:sp>
        <p:nvSpPr>
          <p:cNvPr id="3" name="Content Placeholder 2"/>
          <p:cNvSpPr>
            <a:spLocks noGrp="1"/>
          </p:cNvSpPr>
          <p:nvPr>
            <p:ph idx="1"/>
          </p:nvPr>
        </p:nvSpPr>
        <p:spPr>
          <a:xfrm>
            <a:off x="457200" y="1236529"/>
            <a:ext cx="8229600" cy="4615257"/>
          </a:xfrm>
        </p:spPr>
        <p:txBody>
          <a:bodyPr/>
          <a:lstStyle/>
          <a:p>
            <a:pPr>
              <a:spcAft>
                <a:spcPts val="600"/>
              </a:spcAft>
            </a:pPr>
            <a:r>
              <a:rPr lang="en-US" sz="1800" dirty="0">
                <a:solidFill>
                  <a:schemeClr val="accent2"/>
                </a:solidFill>
                <a:latin typeface="Franklin Gothic Book" panose="020B0503020102020204" pitchFamily="34" charset="0"/>
              </a:rPr>
              <a:t>Autonomous Learning Systems</a:t>
            </a:r>
          </a:p>
          <a:p>
            <a:pPr lvl="1">
              <a:spcAft>
                <a:spcPts val="600"/>
              </a:spcAft>
            </a:pPr>
            <a:r>
              <a:rPr lang="en-US" sz="1600" dirty="0"/>
              <a:t>Delegating decisions to machines in applications that require faster-than-human reaction times   (</a:t>
            </a:r>
            <a:r>
              <a:rPr lang="en-US" sz="1600" i="1" dirty="0"/>
              <a:t>e.g., Cyber Defense, Electronic Warfare, Missile Defense</a:t>
            </a:r>
            <a:r>
              <a:rPr lang="en-US" sz="1600" dirty="0"/>
              <a:t>)</a:t>
            </a:r>
          </a:p>
          <a:p>
            <a:pPr>
              <a:spcAft>
                <a:spcPts val="600"/>
              </a:spcAft>
            </a:pPr>
            <a:r>
              <a:rPr lang="en-US" sz="1800" dirty="0">
                <a:solidFill>
                  <a:schemeClr val="accent2"/>
                </a:solidFill>
                <a:latin typeface="Franklin Gothic Book" panose="020B0503020102020204" pitchFamily="34" charset="0"/>
              </a:rPr>
              <a:t>Human-Machine Collaborative Decision Making</a:t>
            </a:r>
          </a:p>
          <a:p>
            <a:pPr lvl="1">
              <a:spcAft>
                <a:spcPts val="600"/>
              </a:spcAft>
            </a:pPr>
            <a:r>
              <a:rPr lang="en-US" sz="1600" dirty="0"/>
              <a:t>Exploiting the advantages of both humans and machines for better and faster human decisions (</a:t>
            </a:r>
            <a:r>
              <a:rPr lang="en-US" sz="1600" i="1" dirty="0"/>
              <a:t>e.g., “Human strategic guidance combined with the tactical acuity of a computer”)</a:t>
            </a:r>
          </a:p>
          <a:p>
            <a:pPr>
              <a:spcAft>
                <a:spcPts val="600"/>
              </a:spcAft>
            </a:pPr>
            <a:r>
              <a:rPr lang="en-US" sz="1800" dirty="0">
                <a:solidFill>
                  <a:schemeClr val="accent2"/>
                </a:solidFill>
                <a:latin typeface="Franklin Gothic Book" panose="020B0503020102020204" pitchFamily="34" charset="0"/>
              </a:rPr>
              <a:t>Assisted Human Operations</a:t>
            </a:r>
          </a:p>
          <a:p>
            <a:pPr lvl="1">
              <a:spcAft>
                <a:spcPts val="600"/>
              </a:spcAft>
            </a:pPr>
            <a:r>
              <a:rPr lang="en-US" sz="1600" dirty="0"/>
              <a:t>Helping humans perform better in combat</a:t>
            </a:r>
          </a:p>
          <a:p>
            <a:pPr>
              <a:spcAft>
                <a:spcPts val="600"/>
              </a:spcAft>
            </a:pPr>
            <a:r>
              <a:rPr lang="en-US" sz="1800" dirty="0">
                <a:solidFill>
                  <a:schemeClr val="accent2"/>
                </a:solidFill>
                <a:latin typeface="Franklin Gothic Book" panose="020B0503020102020204" pitchFamily="34" charset="0"/>
              </a:rPr>
              <a:t>Advanced Manned-Unmanned System Operations</a:t>
            </a:r>
          </a:p>
          <a:p>
            <a:pPr lvl="1">
              <a:spcAft>
                <a:spcPts val="600"/>
              </a:spcAft>
            </a:pPr>
            <a:r>
              <a:rPr lang="en-US" sz="1600" dirty="0"/>
              <a:t>Employing innovative cooperative operations between manned and unmanned platforms (</a:t>
            </a:r>
            <a:r>
              <a:rPr lang="en-US" sz="1600" i="1" dirty="0"/>
              <a:t>e.g., “Smart swarm” operations and tactics)</a:t>
            </a:r>
          </a:p>
          <a:p>
            <a:pPr>
              <a:spcAft>
                <a:spcPts val="600"/>
              </a:spcAft>
            </a:pPr>
            <a:r>
              <a:rPr lang="en-US" sz="1800" dirty="0">
                <a:solidFill>
                  <a:schemeClr val="accent2"/>
                </a:solidFill>
                <a:latin typeface="Franklin Gothic Book" panose="020B0503020102020204" pitchFamily="34" charset="0"/>
              </a:rPr>
              <a:t>Network-enabled, autonomous weapons hardened to operate in a future Cyber/EW Environment</a:t>
            </a:r>
          </a:p>
          <a:p>
            <a:pPr lvl="1">
              <a:spcAft>
                <a:spcPts val="600"/>
              </a:spcAft>
            </a:pPr>
            <a:r>
              <a:rPr lang="en-US" sz="1600" dirty="0"/>
              <a:t>Allowing for cooperative weapon concepts in communications-denied environments</a:t>
            </a:r>
          </a:p>
        </p:txBody>
      </p:sp>
    </p:spTree>
    <p:extLst>
      <p:ext uri="{BB962C8B-B14F-4D97-AF65-F5344CB8AC3E}">
        <p14:creationId xmlns="" xmlns:p14="http://schemas.microsoft.com/office/powerpoint/2010/main" val="141344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R&amp;D Creating the Future</a:t>
            </a:r>
          </a:p>
        </p:txBody>
      </p:sp>
      <p:sp>
        <p:nvSpPr>
          <p:cNvPr id="3" name="Content Placeholder 2"/>
          <p:cNvSpPr>
            <a:spLocks noGrp="1"/>
          </p:cNvSpPr>
          <p:nvPr>
            <p:ph idx="1"/>
          </p:nvPr>
        </p:nvSpPr>
        <p:spPr>
          <a:xfrm>
            <a:off x="457200" y="950779"/>
            <a:ext cx="4143375" cy="4615257"/>
          </a:xfrm>
        </p:spPr>
        <p:txBody>
          <a:bodyPr/>
          <a:lstStyle/>
          <a:p>
            <a:r>
              <a:rPr lang="en-US" dirty="0"/>
              <a:t>Autonomy &amp; Robotics</a:t>
            </a:r>
          </a:p>
          <a:p>
            <a:endParaRPr lang="en-US" sz="900" dirty="0"/>
          </a:p>
          <a:p>
            <a:r>
              <a:rPr lang="en-US" dirty="0"/>
              <a:t>Electronic Warfare / Cyber</a:t>
            </a:r>
          </a:p>
          <a:p>
            <a:endParaRPr lang="en-US" sz="900" dirty="0"/>
          </a:p>
          <a:p>
            <a:r>
              <a:rPr lang="en-US" dirty="0"/>
              <a:t>Micro-electronics</a:t>
            </a:r>
          </a:p>
          <a:p>
            <a:endParaRPr lang="en-US" sz="900" dirty="0"/>
          </a:p>
          <a:p>
            <a:r>
              <a:rPr lang="en-US" dirty="0" err="1"/>
              <a:t>Hypersonics</a:t>
            </a:r>
            <a:endParaRPr lang="en-US" dirty="0"/>
          </a:p>
          <a:p>
            <a:endParaRPr lang="en-US" sz="900" dirty="0"/>
          </a:p>
          <a:p>
            <a:r>
              <a:rPr lang="en-US" dirty="0"/>
              <a:t>Directed Energy</a:t>
            </a:r>
          </a:p>
          <a:p>
            <a:endParaRPr lang="en-US" sz="900" dirty="0"/>
          </a:p>
          <a:p>
            <a:r>
              <a:rPr lang="en-US" dirty="0"/>
              <a:t>Manufacturing</a:t>
            </a:r>
          </a:p>
          <a:p>
            <a:endParaRPr lang="en-US" dirty="0"/>
          </a:p>
        </p:txBody>
      </p:sp>
      <p:sp>
        <p:nvSpPr>
          <p:cNvPr id="4" name="Content Placeholder 2"/>
          <p:cNvSpPr txBox="1">
            <a:spLocks/>
          </p:cNvSpPr>
          <p:nvPr/>
        </p:nvSpPr>
        <p:spPr bwMode="auto">
          <a:xfrm>
            <a:off x="4210050" y="865054"/>
            <a:ext cx="4933949" cy="4615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fontAlgn="base">
              <a:spcBef>
                <a:spcPts val="600"/>
              </a:spcBef>
              <a:spcAft>
                <a:spcPts val="300"/>
              </a:spcAft>
              <a:buClr>
                <a:srgbClr val="002060"/>
              </a:buClr>
              <a:buFont typeface="Wingdings" pitchFamily="2" charset="2"/>
              <a:buChar char="§"/>
              <a:defRPr sz="16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1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12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kern="0" dirty="0">
                <a:solidFill>
                  <a:prstClr val="black">
                    <a:lumMod val="75000"/>
                    <a:lumOff val="25000"/>
                  </a:prstClr>
                </a:solidFill>
              </a:rPr>
              <a:t>Artificial Intelligence / Man-Machine Interface</a:t>
            </a:r>
          </a:p>
          <a:p>
            <a:endParaRPr lang="en-US" sz="900" kern="0" dirty="0">
              <a:solidFill>
                <a:prstClr val="black">
                  <a:lumMod val="75000"/>
                  <a:lumOff val="25000"/>
                </a:prstClr>
              </a:solidFill>
            </a:endParaRPr>
          </a:p>
          <a:p>
            <a:r>
              <a:rPr lang="en-US" kern="0" dirty="0">
                <a:solidFill>
                  <a:prstClr val="black">
                    <a:lumMod val="75000"/>
                    <a:lumOff val="25000"/>
                  </a:prstClr>
                </a:solidFill>
              </a:rPr>
              <a:t>Future of Computing</a:t>
            </a:r>
          </a:p>
          <a:p>
            <a:endParaRPr lang="en-US" sz="900" kern="0" dirty="0">
              <a:solidFill>
                <a:prstClr val="black">
                  <a:lumMod val="75000"/>
                  <a:lumOff val="25000"/>
                </a:prstClr>
              </a:solidFill>
            </a:endParaRPr>
          </a:p>
          <a:p>
            <a:r>
              <a:rPr lang="en-US" kern="0" dirty="0">
                <a:solidFill>
                  <a:prstClr val="black">
                    <a:lumMod val="75000"/>
                    <a:lumOff val="25000"/>
                  </a:prstClr>
                </a:solidFill>
              </a:rPr>
              <a:t>Novel Engineered Materials </a:t>
            </a:r>
          </a:p>
          <a:p>
            <a:endParaRPr lang="en-US" sz="900" kern="0" dirty="0">
              <a:solidFill>
                <a:prstClr val="black">
                  <a:lumMod val="75000"/>
                  <a:lumOff val="25000"/>
                </a:prstClr>
              </a:solidFill>
            </a:endParaRPr>
          </a:p>
          <a:p>
            <a:r>
              <a:rPr lang="en-US" kern="0" dirty="0">
                <a:solidFill>
                  <a:prstClr val="black">
                    <a:lumMod val="75000"/>
                    <a:lumOff val="25000"/>
                  </a:prstClr>
                </a:solidFill>
              </a:rPr>
              <a:t>Precision Sensing: Time, Space, Gravity, Electromagnetism</a:t>
            </a:r>
          </a:p>
          <a:p>
            <a:endParaRPr lang="en-US" sz="900" kern="0" dirty="0">
              <a:solidFill>
                <a:prstClr val="black">
                  <a:lumMod val="75000"/>
                  <a:lumOff val="25000"/>
                </a:prstClr>
              </a:solidFill>
            </a:endParaRPr>
          </a:p>
          <a:p>
            <a:r>
              <a:rPr lang="en-US" kern="0" dirty="0">
                <a:solidFill>
                  <a:prstClr val="black">
                    <a:lumMod val="75000"/>
                    <a:lumOff val="25000"/>
                  </a:prstClr>
                </a:solidFill>
              </a:rPr>
              <a:t>Emerging Biosciences</a:t>
            </a:r>
          </a:p>
          <a:p>
            <a:endParaRPr lang="en-US" sz="900" kern="0" dirty="0">
              <a:solidFill>
                <a:prstClr val="black">
                  <a:lumMod val="75000"/>
                  <a:lumOff val="25000"/>
                </a:prstClr>
              </a:solidFill>
            </a:endParaRPr>
          </a:p>
          <a:p>
            <a:r>
              <a:rPr lang="en-US" kern="0" dirty="0">
                <a:solidFill>
                  <a:prstClr val="black">
                    <a:lumMod val="75000"/>
                    <a:lumOff val="25000"/>
                  </a:prstClr>
                </a:solidFill>
              </a:rPr>
              <a:t>Understanding Human and Social Behavior</a:t>
            </a:r>
          </a:p>
          <a:p>
            <a:endParaRPr lang="en-US" dirty="0">
              <a:solidFill>
                <a:prstClr val="black">
                  <a:lumMod val="75000"/>
                  <a:lumOff val="25000"/>
                </a:prstClr>
              </a:solidFill>
            </a:endParaRPr>
          </a:p>
        </p:txBody>
      </p:sp>
      <p:grpSp>
        <p:nvGrpSpPr>
          <p:cNvPr id="6" name="Group 5"/>
          <p:cNvGrpSpPr/>
          <p:nvPr/>
        </p:nvGrpSpPr>
        <p:grpSpPr>
          <a:xfrm>
            <a:off x="582591" y="4574480"/>
            <a:ext cx="7951809" cy="1798228"/>
            <a:chOff x="381000" y="4694748"/>
            <a:chExt cx="7951809" cy="1798228"/>
          </a:xfrm>
        </p:grpSpPr>
        <p:pic>
          <p:nvPicPr>
            <p:cNvPr id="7"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4522" t="7586" r="28574" b="83729"/>
            <a:stretch/>
          </p:blipFill>
          <p:spPr bwMode="auto">
            <a:xfrm>
              <a:off x="6595870" y="4711932"/>
              <a:ext cx="1736939" cy="17478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4522" t="39082" r="28720" b="51913"/>
            <a:stretch/>
          </p:blipFill>
          <p:spPr bwMode="auto">
            <a:xfrm>
              <a:off x="4953000" y="4718098"/>
              <a:ext cx="1664991" cy="17748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97" r="1359" b="5391"/>
            <a:stretch/>
          </p:blipFill>
          <p:spPr bwMode="auto">
            <a:xfrm>
              <a:off x="381000" y="4694748"/>
              <a:ext cx="4727896" cy="17429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9738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DoD R&amp;E Ecosystem </a:t>
            </a:r>
            <a:endParaRPr lang="en-US" sz="2400" dirty="0"/>
          </a:p>
        </p:txBody>
      </p:sp>
      <p:sp>
        <p:nvSpPr>
          <p:cNvPr id="4" name="Content Placeholder 2"/>
          <p:cNvSpPr txBox="1">
            <a:spLocks/>
          </p:cNvSpPr>
          <p:nvPr/>
        </p:nvSpPr>
        <p:spPr>
          <a:xfrm>
            <a:off x="356739" y="1371600"/>
            <a:ext cx="8333347" cy="457200"/>
          </a:xfrm>
          <a:prstGeom prst="rect">
            <a:avLst/>
          </a:prstGeom>
          <a:solidFill>
            <a:schemeClr val="bg1">
              <a:lumMod val="50000"/>
            </a:schemeClr>
          </a:solidFill>
          <a:ln>
            <a:noFill/>
          </a:ln>
        </p:spPr>
        <p:txBody>
          <a:bodyPr wrap="square" rtlCol="0" anchor="ctr">
            <a:noAutofit/>
          </a:bodyPr>
          <a:lstStyle>
            <a:defPPr>
              <a:defRPr lang="en-US"/>
            </a:defPPr>
            <a:lvl1pPr algn="ctr">
              <a:defRPr sz="1600" b="1" i="1">
                <a:solidFill>
                  <a:schemeClr val="bg1">
                    <a:lumMod val="85000"/>
                  </a:schemeClr>
                </a:solidFill>
                <a:latin typeface="Franklin Gothic Book" panose="020B0503020102020204" pitchFamily="34" charset="0"/>
              </a:defRPr>
            </a:lvl1pPr>
          </a:lstStyle>
          <a:p>
            <a:pPr fontAlgn="base">
              <a:spcBef>
                <a:spcPct val="0"/>
              </a:spcBef>
              <a:spcAft>
                <a:spcPct val="0"/>
              </a:spcAft>
            </a:pPr>
            <a:r>
              <a:rPr lang="en-US" dirty="0">
                <a:solidFill>
                  <a:prstClr val="white">
                    <a:lumMod val="85000"/>
                  </a:prstClr>
                </a:solidFill>
              </a:rPr>
              <a:t>Engaging with all partners to ensure technological superiority</a:t>
            </a:r>
          </a:p>
        </p:txBody>
      </p:sp>
      <p:grpSp>
        <p:nvGrpSpPr>
          <p:cNvPr id="5" name="Group 4"/>
          <p:cNvGrpSpPr/>
          <p:nvPr/>
        </p:nvGrpSpPr>
        <p:grpSpPr>
          <a:xfrm>
            <a:off x="2371762" y="1996687"/>
            <a:ext cx="4181438" cy="3870713"/>
            <a:chOff x="1600200" y="1730975"/>
            <a:chExt cx="4495800" cy="4746025"/>
          </a:xfrm>
        </p:grpSpPr>
        <p:sp>
          <p:nvSpPr>
            <p:cNvPr id="6" name="Rectangle 5"/>
            <p:cNvSpPr/>
            <p:nvPr/>
          </p:nvSpPr>
          <p:spPr bwMode="auto">
            <a:xfrm>
              <a:off x="1600200" y="1905000"/>
              <a:ext cx="4495800" cy="4572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smtClean="0">
                <a:solidFill>
                  <a:prstClr val="black"/>
                </a:solidFill>
                <a:latin typeface="Franklin Gothic Book" panose="020B0503020102020204" pitchFamily="34" charset="0"/>
              </a:endParaRPr>
            </a:p>
          </p:txBody>
        </p:sp>
        <p:sp>
          <p:nvSpPr>
            <p:cNvPr id="7" name="Rectangle 6"/>
            <p:cNvSpPr/>
            <p:nvPr/>
          </p:nvSpPr>
          <p:spPr bwMode="auto">
            <a:xfrm>
              <a:off x="1916312" y="2315196"/>
              <a:ext cx="3863578" cy="372229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smtClean="0">
                <a:solidFill>
                  <a:prstClr val="black"/>
                </a:solidFill>
                <a:latin typeface="Franklin Gothic Book" panose="020B0503020102020204" pitchFamily="34" charset="0"/>
              </a:endParaRPr>
            </a:p>
          </p:txBody>
        </p:sp>
        <p:sp>
          <p:nvSpPr>
            <p:cNvPr id="8" name="Rectangle 7"/>
            <p:cNvSpPr/>
            <p:nvPr/>
          </p:nvSpPr>
          <p:spPr bwMode="auto">
            <a:xfrm>
              <a:off x="2247247" y="3064356"/>
              <a:ext cx="3201708" cy="250877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smtClean="0">
                <a:solidFill>
                  <a:prstClr val="black"/>
                </a:solidFill>
                <a:latin typeface="Franklin Gothic Book" panose="020B0503020102020204" pitchFamily="34" charset="0"/>
              </a:endParaRPr>
            </a:p>
          </p:txBody>
        </p:sp>
        <p:sp>
          <p:nvSpPr>
            <p:cNvPr id="9" name="Rectangle 8"/>
            <p:cNvSpPr/>
            <p:nvPr/>
          </p:nvSpPr>
          <p:spPr bwMode="auto">
            <a:xfrm>
              <a:off x="2924120" y="3629145"/>
              <a:ext cx="1847961" cy="142057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smtClean="0">
                <a:solidFill>
                  <a:prstClr val="black"/>
                </a:solidFill>
                <a:latin typeface="Franklin Gothic Book" panose="020B0503020102020204" pitchFamily="34" charset="0"/>
              </a:endParaRPr>
            </a:p>
          </p:txBody>
        </p:sp>
        <p:sp>
          <p:nvSpPr>
            <p:cNvPr id="10" name="Oval 6"/>
            <p:cNvSpPr/>
            <p:nvPr/>
          </p:nvSpPr>
          <p:spPr>
            <a:xfrm>
              <a:off x="2937176" y="3943700"/>
              <a:ext cx="1821849" cy="7914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defTabSz="488950" fontAlgn="base">
                <a:lnSpc>
                  <a:spcPct val="90000"/>
                </a:lnSpc>
                <a:spcBef>
                  <a:spcPct val="0"/>
                </a:spcBef>
                <a:spcAft>
                  <a:spcPct val="35000"/>
                </a:spcAft>
              </a:pPr>
              <a:r>
                <a:rPr lang="en-US" sz="1400" b="1" dirty="0" smtClean="0">
                  <a:solidFill>
                    <a:prstClr val="black"/>
                  </a:solidFill>
                  <a:latin typeface="Franklin Gothic Book" panose="020B0503020102020204" pitchFamily="34" charset="0"/>
                </a:rPr>
                <a:t>DoD Laboratories, </a:t>
              </a:r>
              <a:r>
                <a:rPr lang="en-US" sz="1400" b="1" dirty="0">
                  <a:solidFill>
                    <a:prstClr val="black"/>
                  </a:solidFill>
                  <a:latin typeface="Franklin Gothic Book" panose="020B0503020102020204" pitchFamily="34" charset="0"/>
                </a:rPr>
                <a:t>Engineering </a:t>
              </a:r>
              <a:r>
                <a:rPr lang="en-US" sz="1400" b="1" dirty="0" smtClean="0">
                  <a:solidFill>
                    <a:prstClr val="black"/>
                  </a:solidFill>
                  <a:latin typeface="Franklin Gothic Book" panose="020B0503020102020204" pitchFamily="34" charset="0"/>
                </a:rPr>
                <a:t>and </a:t>
              </a:r>
              <a:r>
                <a:rPr lang="en-US" sz="1400" b="1" dirty="0">
                  <a:solidFill>
                    <a:prstClr val="black"/>
                  </a:solidFill>
                  <a:latin typeface="Franklin Gothic Book" panose="020B0503020102020204" pitchFamily="34" charset="0"/>
                </a:rPr>
                <a:t>Warfare Centers </a:t>
              </a:r>
            </a:p>
          </p:txBody>
        </p:sp>
        <p:sp>
          <p:nvSpPr>
            <p:cNvPr id="11" name="Oval 8"/>
            <p:cNvSpPr/>
            <p:nvPr/>
          </p:nvSpPr>
          <p:spPr>
            <a:xfrm>
              <a:off x="2849651" y="2960611"/>
              <a:ext cx="1996898" cy="7914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defTabSz="488950" fontAlgn="base">
                <a:lnSpc>
                  <a:spcPct val="90000"/>
                </a:lnSpc>
                <a:spcBef>
                  <a:spcPct val="0"/>
                </a:spcBef>
                <a:spcAft>
                  <a:spcPct val="35000"/>
                </a:spcAft>
              </a:pPr>
              <a:r>
                <a:rPr lang="en-US" sz="1400" b="1" dirty="0" smtClean="0">
                  <a:solidFill>
                    <a:prstClr val="black"/>
                  </a:solidFill>
                  <a:latin typeface="Franklin Gothic Book" panose="020B0503020102020204" pitchFamily="34" charset="0"/>
                </a:rPr>
                <a:t>FFRDCs and UARCs</a:t>
              </a:r>
              <a:endParaRPr lang="en-US" sz="1400" b="1" dirty="0">
                <a:solidFill>
                  <a:prstClr val="black"/>
                </a:solidFill>
                <a:latin typeface="Franklin Gothic Book" panose="020B0503020102020204" pitchFamily="34" charset="0"/>
              </a:endParaRPr>
            </a:p>
          </p:txBody>
        </p:sp>
        <p:sp>
          <p:nvSpPr>
            <p:cNvPr id="12" name="Oval 10"/>
            <p:cNvSpPr/>
            <p:nvPr/>
          </p:nvSpPr>
          <p:spPr>
            <a:xfrm>
              <a:off x="2131092" y="2341265"/>
              <a:ext cx="3434017" cy="7914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defTabSz="488950" fontAlgn="base">
                <a:lnSpc>
                  <a:spcPct val="90000"/>
                </a:lnSpc>
                <a:spcBef>
                  <a:spcPct val="0"/>
                </a:spcBef>
                <a:spcAft>
                  <a:spcPct val="35000"/>
                </a:spcAft>
              </a:pPr>
              <a:r>
                <a:rPr lang="en-US" sz="1400" b="1" dirty="0" smtClean="0">
                  <a:solidFill>
                    <a:prstClr val="black"/>
                  </a:solidFill>
                  <a:latin typeface="Franklin Gothic Book" panose="020B0503020102020204" pitchFamily="34" charset="0"/>
                </a:rPr>
                <a:t>Academia and Industry Partners</a:t>
              </a:r>
              <a:endParaRPr lang="en-US" sz="1400" b="1" dirty="0">
                <a:solidFill>
                  <a:prstClr val="black"/>
                </a:solidFill>
                <a:latin typeface="Franklin Gothic Book" panose="020B0503020102020204" pitchFamily="34" charset="0"/>
              </a:endParaRPr>
            </a:p>
          </p:txBody>
        </p:sp>
        <p:sp>
          <p:nvSpPr>
            <p:cNvPr id="13" name="Oval 12"/>
            <p:cNvSpPr/>
            <p:nvPr/>
          </p:nvSpPr>
          <p:spPr>
            <a:xfrm>
              <a:off x="2047152" y="1730975"/>
              <a:ext cx="3601895" cy="7914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defTabSz="488950" fontAlgn="base">
                <a:lnSpc>
                  <a:spcPct val="90000"/>
                </a:lnSpc>
                <a:spcBef>
                  <a:spcPct val="0"/>
                </a:spcBef>
                <a:spcAft>
                  <a:spcPct val="35000"/>
                </a:spcAft>
              </a:pPr>
              <a:r>
                <a:rPr lang="en-US" sz="1400" b="1" dirty="0" smtClean="0">
                  <a:solidFill>
                    <a:prstClr val="white"/>
                  </a:solidFill>
                  <a:latin typeface="Franklin Gothic Book" panose="020B0503020102020204" pitchFamily="34" charset="0"/>
                </a:rPr>
                <a:t>Global Partners</a:t>
              </a:r>
              <a:endParaRPr lang="en-US" sz="1400" b="1" dirty="0">
                <a:solidFill>
                  <a:prstClr val="white"/>
                </a:solidFill>
                <a:latin typeface="Franklin Gothic Book" panose="020B0503020102020204" pitchFamily="34" charset="0"/>
              </a:endParaRPr>
            </a:p>
          </p:txBody>
        </p:sp>
      </p:grpSp>
      <p:grpSp>
        <p:nvGrpSpPr>
          <p:cNvPr id="14" name="Group 13"/>
          <p:cNvGrpSpPr/>
          <p:nvPr/>
        </p:nvGrpSpPr>
        <p:grpSpPr>
          <a:xfrm>
            <a:off x="6778016" y="2951913"/>
            <a:ext cx="2101086" cy="2001087"/>
            <a:chOff x="6778016" y="3131019"/>
            <a:chExt cx="2101086" cy="2001087"/>
          </a:xfrm>
        </p:grpSpPr>
        <p:pic>
          <p:nvPicPr>
            <p:cNvPr id="1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14159" y="3131019"/>
              <a:ext cx="1828800" cy="14493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Content Placeholder 2"/>
            <p:cNvSpPr txBox="1">
              <a:spLocks/>
            </p:cNvSpPr>
            <p:nvPr/>
          </p:nvSpPr>
          <p:spPr>
            <a:xfrm>
              <a:off x="6778016" y="4578108"/>
              <a:ext cx="2101086" cy="553998"/>
            </a:xfrm>
            <a:prstGeom prst="rect">
              <a:avLst/>
            </a:prstGeom>
          </p:spPr>
          <p:txBody>
            <a:bodyPr wrap="square" lIns="0" tIns="0" rIns="0" bIns="0" anchor="ctr" anchorCtr="0">
              <a:spAutoFit/>
            </a:bodyPr>
            <a:lstStyle>
              <a:lvl1pPr marL="342900" indent="-342900" algn="l" rtl="0" eaLnBrk="0" fontAlgn="base" hangingPunct="0">
                <a:spcBef>
                  <a:spcPct val="20000"/>
                </a:spcBef>
                <a:spcAft>
                  <a:spcPct val="0"/>
                </a:spcAft>
                <a:buChar char="•"/>
                <a:defRPr sz="2000" b="1">
                  <a:solidFill>
                    <a:srgbClr val="000099"/>
                  </a:solidFill>
                  <a:latin typeface="Arial" pitchFamily="34" charset="0"/>
                  <a:ea typeface="+mn-ea"/>
                  <a:cs typeface="+mn-cs"/>
                </a:defRPr>
              </a:lvl1pPr>
              <a:lvl2pPr marL="742950" indent="-285750" algn="l" rtl="0" eaLnBrk="0" fontAlgn="base" hangingPunct="0">
                <a:spcBef>
                  <a:spcPct val="20000"/>
                </a:spcBef>
                <a:spcAft>
                  <a:spcPct val="0"/>
                </a:spcAft>
                <a:buChar char="–"/>
                <a:defRPr sz="1600">
                  <a:solidFill>
                    <a:srgbClr val="000000"/>
                  </a:solidFill>
                  <a:latin typeface="Arial" pitchFamily="34" charset="0"/>
                </a:defRPr>
              </a:lvl2pPr>
              <a:lvl3pPr marL="1143000" indent="-228600" algn="l" rtl="0" eaLnBrk="0" fontAlgn="base" hangingPunct="0">
                <a:spcBef>
                  <a:spcPct val="20000"/>
                </a:spcBef>
                <a:spcAft>
                  <a:spcPct val="0"/>
                </a:spcAft>
                <a:buFont typeface="Times New Roman" pitchFamily="18" charset="0"/>
                <a:buChar char="−"/>
                <a:defRPr sz="1400">
                  <a:solidFill>
                    <a:schemeClr val="tx1"/>
                  </a:solidFill>
                  <a:latin typeface="Arial" pitchFamily="34" charset="0"/>
                </a:defRPr>
              </a:lvl3pPr>
              <a:lvl4pPr marL="1600200" indent="-228600" algn="l" rtl="0" eaLnBrk="0" fontAlgn="base" hangingPunct="0">
                <a:spcBef>
                  <a:spcPct val="20000"/>
                </a:spcBef>
                <a:spcAft>
                  <a:spcPct val="0"/>
                </a:spcAft>
                <a:buChar char="–"/>
                <a:defRPr sz="1200">
                  <a:solidFill>
                    <a:schemeClr val="tx1"/>
                  </a:solidFill>
                  <a:latin typeface="Arial" pitchFamily="34" charset="0"/>
                </a:defRPr>
              </a:lvl4pPr>
              <a:lvl5pPr marL="2057400" indent="-228600" algn="l" rtl="0" eaLnBrk="0" fontAlgn="base" hangingPunct="0">
                <a:spcBef>
                  <a:spcPct val="20000"/>
                </a:spcBef>
                <a:spcAft>
                  <a:spcPct val="0"/>
                </a:spcAft>
                <a:buChar char="»"/>
                <a:defRPr sz="1000">
                  <a:solidFill>
                    <a:schemeClr val="tx1"/>
                  </a:solidFill>
                  <a:latin typeface="Arial" pitchFamily="34" charset="0"/>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pPr marL="0" indent="0" algn="ctr">
                <a:buFontTx/>
                <a:buNone/>
              </a:pPr>
              <a:r>
                <a:rPr lang="en-US" sz="1200" kern="0" dirty="0">
                  <a:solidFill>
                    <a:srgbClr val="E36E25"/>
                  </a:solidFill>
                  <a:latin typeface="Franklin Gothic Book" panose="020B0503020102020204" pitchFamily="34" charset="0"/>
                </a:rPr>
                <a:t>Force acceleration of science and engineering – driving ideas to capability </a:t>
              </a:r>
            </a:p>
          </p:txBody>
        </p:sp>
      </p:grpSp>
      <p:grpSp>
        <p:nvGrpSpPr>
          <p:cNvPr id="17" name="Group 16"/>
          <p:cNvGrpSpPr/>
          <p:nvPr/>
        </p:nvGrpSpPr>
        <p:grpSpPr>
          <a:xfrm>
            <a:off x="-1" y="4104227"/>
            <a:ext cx="2407909" cy="1763173"/>
            <a:chOff x="94858" y="1761779"/>
            <a:chExt cx="2651750" cy="1763173"/>
          </a:xfrm>
        </p:grpSpPr>
        <p:pic>
          <p:nvPicPr>
            <p:cNvPr id="18"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052" y="1761779"/>
              <a:ext cx="1828800" cy="11704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Content Placeholder 2"/>
            <p:cNvSpPr txBox="1">
              <a:spLocks/>
            </p:cNvSpPr>
            <p:nvPr/>
          </p:nvSpPr>
          <p:spPr>
            <a:xfrm>
              <a:off x="94858" y="2970954"/>
              <a:ext cx="2651750" cy="553998"/>
            </a:xfrm>
            <a:prstGeom prst="rect">
              <a:avLst/>
            </a:prstGeom>
          </p:spPr>
          <p:txBody>
            <a:bodyPr wrap="square" lIns="0" tIns="0" rIns="0" bIns="0" anchor="t" anchorCtr="0">
              <a:spAutoFit/>
            </a:bodyPr>
            <a:lstStyle>
              <a:lvl1pPr marL="342900" indent="-342900" algn="l" rtl="0" eaLnBrk="0" fontAlgn="base" hangingPunct="0">
                <a:spcBef>
                  <a:spcPct val="20000"/>
                </a:spcBef>
                <a:spcAft>
                  <a:spcPct val="0"/>
                </a:spcAft>
                <a:buChar char="•"/>
                <a:defRPr sz="2000" b="1">
                  <a:solidFill>
                    <a:srgbClr val="000099"/>
                  </a:solidFill>
                  <a:latin typeface="Arial" pitchFamily="34" charset="0"/>
                  <a:ea typeface="+mn-ea"/>
                  <a:cs typeface="+mn-cs"/>
                </a:defRPr>
              </a:lvl1pPr>
              <a:lvl2pPr marL="742950" indent="-285750" algn="l" rtl="0" eaLnBrk="0" fontAlgn="base" hangingPunct="0">
                <a:spcBef>
                  <a:spcPct val="20000"/>
                </a:spcBef>
                <a:spcAft>
                  <a:spcPct val="0"/>
                </a:spcAft>
                <a:buChar char="–"/>
                <a:defRPr sz="1600">
                  <a:solidFill>
                    <a:srgbClr val="000000"/>
                  </a:solidFill>
                  <a:latin typeface="Arial" pitchFamily="34" charset="0"/>
                </a:defRPr>
              </a:lvl2pPr>
              <a:lvl3pPr marL="1143000" indent="-228600" algn="l" rtl="0" eaLnBrk="0" fontAlgn="base" hangingPunct="0">
                <a:spcBef>
                  <a:spcPct val="20000"/>
                </a:spcBef>
                <a:spcAft>
                  <a:spcPct val="0"/>
                </a:spcAft>
                <a:buFont typeface="Times New Roman" pitchFamily="18" charset="0"/>
                <a:buChar char="−"/>
                <a:defRPr sz="1400">
                  <a:solidFill>
                    <a:schemeClr val="tx1"/>
                  </a:solidFill>
                  <a:latin typeface="Arial" pitchFamily="34" charset="0"/>
                </a:defRPr>
              </a:lvl3pPr>
              <a:lvl4pPr marL="1600200" indent="-228600" algn="l" rtl="0" eaLnBrk="0" fontAlgn="base" hangingPunct="0">
                <a:spcBef>
                  <a:spcPct val="20000"/>
                </a:spcBef>
                <a:spcAft>
                  <a:spcPct val="0"/>
                </a:spcAft>
                <a:buChar char="–"/>
                <a:defRPr sz="1200">
                  <a:solidFill>
                    <a:schemeClr val="tx1"/>
                  </a:solidFill>
                  <a:latin typeface="Arial" pitchFamily="34" charset="0"/>
                </a:defRPr>
              </a:lvl4pPr>
              <a:lvl5pPr marL="2057400" indent="-228600" algn="l" rtl="0" eaLnBrk="0" fontAlgn="base" hangingPunct="0">
                <a:spcBef>
                  <a:spcPct val="20000"/>
                </a:spcBef>
                <a:spcAft>
                  <a:spcPct val="0"/>
                </a:spcAft>
                <a:buChar char="»"/>
                <a:defRPr sz="1000">
                  <a:solidFill>
                    <a:schemeClr val="tx1"/>
                  </a:solidFill>
                  <a:latin typeface="Arial" pitchFamily="34" charset="0"/>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pPr marL="0" indent="0" algn="ctr">
                <a:spcBef>
                  <a:spcPts val="0"/>
                </a:spcBef>
                <a:buFontTx/>
                <a:buNone/>
              </a:pPr>
              <a:r>
                <a:rPr lang="en-US" sz="1200" kern="0" dirty="0">
                  <a:solidFill>
                    <a:srgbClr val="E36E25"/>
                  </a:solidFill>
                  <a:latin typeface="Franklin Gothic Book" panose="020B0503020102020204" pitchFamily="34" charset="0"/>
                </a:rPr>
                <a:t>Global technology outreach, </a:t>
              </a:r>
            </a:p>
            <a:p>
              <a:pPr marL="0" indent="0" algn="ctr">
                <a:spcBef>
                  <a:spcPts val="0"/>
                </a:spcBef>
                <a:buFontTx/>
                <a:buNone/>
              </a:pPr>
              <a:r>
                <a:rPr lang="en-US" sz="1200" kern="0" dirty="0">
                  <a:solidFill>
                    <a:srgbClr val="E36E25"/>
                  </a:solidFill>
                  <a:latin typeface="Franklin Gothic Book" panose="020B0503020102020204" pitchFamily="34" charset="0"/>
                </a:rPr>
                <a:t>and strong coalition</a:t>
              </a:r>
            </a:p>
            <a:p>
              <a:pPr marL="0" indent="0" algn="ctr">
                <a:spcBef>
                  <a:spcPts val="0"/>
                </a:spcBef>
                <a:buFontTx/>
                <a:buNone/>
              </a:pPr>
              <a:r>
                <a:rPr lang="en-US" sz="1200" kern="0" dirty="0">
                  <a:solidFill>
                    <a:srgbClr val="E36E25"/>
                  </a:solidFill>
                  <a:latin typeface="Franklin Gothic Book" panose="020B0503020102020204" pitchFamily="34" charset="0"/>
                </a:rPr>
                <a:t> partnerships</a:t>
              </a:r>
            </a:p>
          </p:txBody>
        </p:sp>
      </p:grpSp>
      <p:grpSp>
        <p:nvGrpSpPr>
          <p:cNvPr id="20" name="Group 19"/>
          <p:cNvGrpSpPr/>
          <p:nvPr/>
        </p:nvGrpSpPr>
        <p:grpSpPr>
          <a:xfrm>
            <a:off x="268546" y="2346612"/>
            <a:ext cx="1886416" cy="1586610"/>
            <a:chOff x="887969" y="2589656"/>
            <a:chExt cx="2077447" cy="1586610"/>
          </a:xfrm>
        </p:grpSpPr>
        <p:sp>
          <p:nvSpPr>
            <p:cNvPr id="21" name="Content Placeholder 2"/>
            <p:cNvSpPr txBox="1">
              <a:spLocks/>
            </p:cNvSpPr>
            <p:nvPr/>
          </p:nvSpPr>
          <p:spPr>
            <a:xfrm>
              <a:off x="887969" y="3806934"/>
              <a:ext cx="2077447" cy="369332"/>
            </a:xfrm>
            <a:prstGeom prst="rect">
              <a:avLst/>
            </a:prstGeom>
          </p:spPr>
          <p:txBody>
            <a:bodyPr wrap="square" lIns="0" tIns="0" rIns="0" bIns="0" anchor="ctr" anchorCtr="0">
              <a:spAutoFit/>
            </a:bodyPr>
            <a:lstStyle>
              <a:lvl1pPr marL="342900" indent="-342900" algn="l" rtl="0" eaLnBrk="0" fontAlgn="base" hangingPunct="0">
                <a:spcBef>
                  <a:spcPct val="20000"/>
                </a:spcBef>
                <a:spcAft>
                  <a:spcPct val="0"/>
                </a:spcAft>
                <a:buChar char="•"/>
                <a:defRPr sz="2000" b="1">
                  <a:solidFill>
                    <a:srgbClr val="000099"/>
                  </a:solidFill>
                  <a:latin typeface="Arial" pitchFamily="34" charset="0"/>
                  <a:ea typeface="+mn-ea"/>
                  <a:cs typeface="+mn-cs"/>
                </a:defRPr>
              </a:lvl1pPr>
              <a:lvl2pPr marL="742950" indent="-285750" algn="l" rtl="0" eaLnBrk="0" fontAlgn="base" hangingPunct="0">
                <a:spcBef>
                  <a:spcPct val="20000"/>
                </a:spcBef>
                <a:spcAft>
                  <a:spcPct val="0"/>
                </a:spcAft>
                <a:buChar char="–"/>
                <a:defRPr sz="1600">
                  <a:solidFill>
                    <a:srgbClr val="000000"/>
                  </a:solidFill>
                  <a:latin typeface="Arial" pitchFamily="34" charset="0"/>
                </a:defRPr>
              </a:lvl2pPr>
              <a:lvl3pPr marL="1143000" indent="-228600" algn="l" rtl="0" eaLnBrk="0" fontAlgn="base" hangingPunct="0">
                <a:spcBef>
                  <a:spcPct val="20000"/>
                </a:spcBef>
                <a:spcAft>
                  <a:spcPct val="0"/>
                </a:spcAft>
                <a:buFont typeface="Times New Roman" pitchFamily="18" charset="0"/>
                <a:buChar char="−"/>
                <a:defRPr sz="1400">
                  <a:solidFill>
                    <a:schemeClr val="tx1"/>
                  </a:solidFill>
                  <a:latin typeface="Arial" pitchFamily="34" charset="0"/>
                </a:defRPr>
              </a:lvl3pPr>
              <a:lvl4pPr marL="1600200" indent="-228600" algn="l" rtl="0" eaLnBrk="0" fontAlgn="base" hangingPunct="0">
                <a:spcBef>
                  <a:spcPct val="20000"/>
                </a:spcBef>
                <a:spcAft>
                  <a:spcPct val="0"/>
                </a:spcAft>
                <a:buChar char="–"/>
                <a:defRPr sz="1200">
                  <a:solidFill>
                    <a:schemeClr val="tx1"/>
                  </a:solidFill>
                  <a:latin typeface="Arial" pitchFamily="34" charset="0"/>
                </a:defRPr>
              </a:lvl4pPr>
              <a:lvl5pPr marL="2057400" indent="-228600" algn="l" rtl="0" eaLnBrk="0" fontAlgn="base" hangingPunct="0">
                <a:spcBef>
                  <a:spcPct val="20000"/>
                </a:spcBef>
                <a:spcAft>
                  <a:spcPct val="0"/>
                </a:spcAft>
                <a:buChar char="»"/>
                <a:defRPr sz="1000">
                  <a:solidFill>
                    <a:schemeClr val="tx1"/>
                  </a:solidFill>
                  <a:latin typeface="Arial" pitchFamily="34" charset="0"/>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pPr marL="0" indent="0" algn="ctr">
                <a:buFontTx/>
                <a:buNone/>
              </a:pPr>
              <a:r>
                <a:rPr lang="en-US" sz="1200" kern="0" dirty="0" smtClean="0">
                  <a:solidFill>
                    <a:srgbClr val="E36E25"/>
                  </a:solidFill>
                  <a:latin typeface="Franklin Gothic Book" panose="020B0503020102020204" pitchFamily="34" charset="0"/>
                </a:rPr>
                <a:t>A foundation built on our organic S&amp;T enterprise</a:t>
              </a:r>
              <a:endParaRPr lang="en-US" sz="1200" kern="0" dirty="0">
                <a:solidFill>
                  <a:srgbClr val="E36E25"/>
                </a:solidFill>
                <a:latin typeface="Franklin Gothic Book" panose="020B0503020102020204" pitchFamily="34" charset="0"/>
              </a:endParaRPr>
            </a:p>
          </p:txBody>
        </p:sp>
        <p:pic>
          <p:nvPicPr>
            <p:cNvPr id="22"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5637" y="2589656"/>
              <a:ext cx="1824027" cy="1080778"/>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 xmlns:p14="http://schemas.microsoft.com/office/powerpoint/2010/main" val="50780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DoD Laboratories and Centers</a:t>
            </a:r>
          </a:p>
        </p:txBody>
      </p:sp>
      <p:sp>
        <p:nvSpPr>
          <p:cNvPr id="4" name="Rectangle 3"/>
          <p:cNvSpPr/>
          <p:nvPr/>
        </p:nvSpPr>
        <p:spPr bwMode="auto">
          <a:xfrm>
            <a:off x="66773" y="914400"/>
            <a:ext cx="9020665" cy="611879"/>
          </a:xfrm>
          <a:prstGeom prst="rect">
            <a:avLst/>
          </a:prstGeom>
          <a:solidFill>
            <a:schemeClr val="bg1">
              <a:lumMod val="50000"/>
            </a:schemeClr>
          </a:solidFill>
          <a:ln>
            <a:noFill/>
          </a:ln>
        </p:spPr>
        <p:txBody>
          <a:bodyPr wrap="square" rtlCol="0" anchor="ctr">
            <a:noAutofit/>
          </a:bodyPr>
          <a:lstStyle/>
          <a:p>
            <a:pPr algn="ctr" fontAlgn="base">
              <a:spcBef>
                <a:spcPct val="0"/>
              </a:spcBef>
              <a:spcAft>
                <a:spcPct val="0"/>
              </a:spcAft>
            </a:pPr>
            <a:r>
              <a:rPr lang="en-US" sz="1600" b="1" i="1" dirty="0">
                <a:solidFill>
                  <a:prstClr val="white">
                    <a:lumMod val="85000"/>
                  </a:prstClr>
                </a:solidFill>
                <a:latin typeface="Franklin Gothic Book" panose="020B0503020102020204" pitchFamily="34" charset="0"/>
              </a:rPr>
              <a:t>63 Defense laboratories and engineering centers with ~40,000 scientists and engineers in 22 states and the District of Columbia </a:t>
            </a:r>
          </a:p>
        </p:txBody>
      </p:sp>
      <p:grpSp>
        <p:nvGrpSpPr>
          <p:cNvPr id="5" name="Group 4"/>
          <p:cNvGrpSpPr/>
          <p:nvPr/>
        </p:nvGrpSpPr>
        <p:grpSpPr>
          <a:xfrm>
            <a:off x="0" y="1529299"/>
            <a:ext cx="9144000" cy="4821400"/>
            <a:chOff x="0" y="1624549"/>
            <a:chExt cx="9144000" cy="4821400"/>
          </a:xfrm>
        </p:grpSpPr>
        <p:pic>
          <p:nvPicPr>
            <p:cNvPr id="6" name="Picture 2" descr="H:\Labs Story\DoDLABSfinalFORdistroEM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995" r="2319" b="32061"/>
            <a:stretch/>
          </p:blipFill>
          <p:spPr bwMode="auto">
            <a:xfrm>
              <a:off x="0" y="1624549"/>
              <a:ext cx="9144000" cy="4821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Isosceles Triangle 6"/>
            <p:cNvSpPr/>
            <p:nvPr/>
          </p:nvSpPr>
          <p:spPr bwMode="auto">
            <a:xfrm>
              <a:off x="4577106" y="5105399"/>
              <a:ext cx="4566894" cy="1340549"/>
            </a:xfrm>
            <a:prstGeom prst="triangle">
              <a:avLst>
                <a:gd name="adj" fmla="val 10000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smtClean="0">
                <a:solidFill>
                  <a:prstClr val="black"/>
                </a:solidFill>
                <a:latin typeface="Arial" charset="0"/>
              </a:endParaRPr>
            </a:p>
          </p:txBody>
        </p:sp>
      </p:grpSp>
    </p:spTree>
    <p:extLst>
      <p:ext uri="{BB962C8B-B14F-4D97-AF65-F5344CB8AC3E}">
        <p14:creationId xmlns="" xmlns:p14="http://schemas.microsoft.com/office/powerpoint/2010/main" val="629814582"/>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7030A0"/>
      </a:hlink>
      <a:folHlink>
        <a:srgbClr val="7030A0"/>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ject Connect 110510">
  <a:themeElements>
    <a:clrScheme name="Custom 9">
      <a:dk1>
        <a:sysClr val="windowText" lastClr="000000"/>
      </a:dk1>
      <a:lt1>
        <a:sysClr val="window" lastClr="FFFFFF"/>
      </a:lt1>
      <a:dk2>
        <a:srgbClr val="01999A"/>
      </a:dk2>
      <a:lt2>
        <a:srgbClr val="F2F2F2"/>
      </a:lt2>
      <a:accent1>
        <a:srgbClr val="01999A"/>
      </a:accent1>
      <a:accent2>
        <a:srgbClr val="E36E25"/>
      </a:accent2>
      <a:accent3>
        <a:srgbClr val="9CBB59"/>
      </a:accent3>
      <a:accent4>
        <a:srgbClr val="6F1513"/>
      </a:accent4>
      <a:accent5>
        <a:srgbClr val="016363"/>
      </a:accent5>
      <a:accent6>
        <a:srgbClr val="4B5C26"/>
      </a:accent6>
      <a:hlink>
        <a:srgbClr val="6F1513"/>
      </a:hlink>
      <a:folHlink>
        <a:srgbClr val="6F15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oject Connect 110510">
  <a:themeElements>
    <a:clrScheme name="Custom 9">
      <a:dk1>
        <a:sysClr val="windowText" lastClr="000000"/>
      </a:dk1>
      <a:lt1>
        <a:sysClr val="window" lastClr="FFFFFF"/>
      </a:lt1>
      <a:dk2>
        <a:srgbClr val="01999A"/>
      </a:dk2>
      <a:lt2>
        <a:srgbClr val="F2F2F2"/>
      </a:lt2>
      <a:accent1>
        <a:srgbClr val="01999A"/>
      </a:accent1>
      <a:accent2>
        <a:srgbClr val="E36E25"/>
      </a:accent2>
      <a:accent3>
        <a:srgbClr val="9CBB59"/>
      </a:accent3>
      <a:accent4>
        <a:srgbClr val="6F1513"/>
      </a:accent4>
      <a:accent5>
        <a:srgbClr val="016363"/>
      </a:accent5>
      <a:accent6>
        <a:srgbClr val="4B5C26"/>
      </a:accent6>
      <a:hlink>
        <a:srgbClr val="6F1513"/>
      </a:hlink>
      <a:folHlink>
        <a:srgbClr val="6F15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3852</TotalTime>
  <Words>1581</Words>
  <Application>Microsoft Office PowerPoint</Application>
  <PresentationFormat>On-screen Show (4:3)</PresentationFormat>
  <Paragraphs>191</Paragraphs>
  <Slides>15</Slides>
  <Notes>2</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Blank Presentation</vt:lpstr>
      <vt:lpstr>Project Connect 110510</vt:lpstr>
      <vt:lpstr>1_Project Connect 110510</vt:lpstr>
      <vt:lpstr>DoD Science and Technology Enterprise</vt:lpstr>
      <vt:lpstr>DoD Science and Technology </vt:lpstr>
      <vt:lpstr>The Landscape </vt:lpstr>
      <vt:lpstr>Basic Research: Building Blocks for National Security</vt:lpstr>
      <vt:lpstr>Challenges</vt:lpstr>
      <vt:lpstr>Opportunities</vt:lpstr>
      <vt:lpstr>R&amp;D Creating the Future</vt:lpstr>
      <vt:lpstr>DoD R&amp;E Ecosystem </vt:lpstr>
      <vt:lpstr>DoD Laboratories and Centers</vt:lpstr>
      <vt:lpstr>Communities of Interest (COI)</vt:lpstr>
      <vt:lpstr>DoD Laboratories and Industry</vt:lpstr>
      <vt:lpstr>Basic Research and Industry </vt:lpstr>
      <vt:lpstr>Independent Research and Development (IR&amp;D)</vt:lpstr>
      <vt:lpstr>Opportunities to Engage</vt:lpstr>
      <vt:lpstr>DoD Research Directorate: Pursuing Sustained Technical Advantage</vt:lpstr>
    </vt:vector>
  </TitlesOfParts>
  <Company>EITSD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Directorate: Technologies</dc:title>
  <dc:creator>Emily VanSice</dc:creator>
  <cp:lastModifiedBy>ROuimette</cp:lastModifiedBy>
  <cp:revision>296</cp:revision>
  <cp:lastPrinted>2016-11-15T16:39:22Z</cp:lastPrinted>
  <dcterms:created xsi:type="dcterms:W3CDTF">2016-03-14T14:27:02Z</dcterms:created>
  <dcterms:modified xsi:type="dcterms:W3CDTF">2016-12-02T14:41:44Z</dcterms:modified>
</cp:coreProperties>
</file>