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9" r:id="rId2"/>
    <p:sldId id="283" r:id="rId3"/>
    <p:sldId id="418" r:id="rId4"/>
    <p:sldId id="374" r:id="rId5"/>
    <p:sldId id="403" r:id="rId6"/>
    <p:sldId id="380" r:id="rId7"/>
    <p:sldId id="405" r:id="rId8"/>
    <p:sldId id="413" r:id="rId9"/>
    <p:sldId id="394" r:id="rId10"/>
    <p:sldId id="379" r:id="rId11"/>
    <p:sldId id="407" r:id="rId12"/>
    <p:sldId id="395" r:id="rId13"/>
    <p:sldId id="346" r:id="rId14"/>
    <p:sldId id="368" r:id="rId15"/>
    <p:sldId id="419" r:id="rId16"/>
    <p:sldId id="363" r:id="rId17"/>
    <p:sldId id="416" r:id="rId18"/>
    <p:sldId id="400" r:id="rId19"/>
    <p:sldId id="397" r:id="rId20"/>
    <p:sldId id="415" r:id="rId21"/>
    <p:sldId id="396" r:id="rId22"/>
    <p:sldId id="398" r:id="rId23"/>
    <p:sldId id="401" r:id="rId24"/>
    <p:sldId id="311" r:id="rId25"/>
    <p:sldId id="321" r:id="rId26"/>
    <p:sldId id="286"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D528D"/>
    <a:srgbClr val="000000"/>
    <a:srgbClr val="99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8046" autoAdjust="0"/>
  </p:normalViewPr>
  <p:slideViewPr>
    <p:cSldViewPr snapToGrid="0">
      <p:cViewPr varScale="1">
        <p:scale>
          <a:sx n="115" d="100"/>
          <a:sy n="115" d="100"/>
        </p:scale>
        <p:origin x="-810" y="-11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84" d="100"/>
          <a:sy n="84" d="100"/>
        </p:scale>
        <p:origin x="-3132"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A70C6-A868-47F3-9362-D0481B2A25CE}"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F42855B-D5B1-4DB3-984B-48DE44E32FA8}">
      <dgm:prSet phldrT="[Text]"/>
      <dgm:spPr>
        <a:gradFill flip="none" rotWithShape="1">
          <a:gsLst>
            <a:gs pos="0">
              <a:schemeClr val="accent1">
                <a:shade val="80000"/>
                <a:hueOff val="0"/>
                <a:satOff val="0"/>
                <a:lumOff val="0"/>
                <a:shade val="30000"/>
                <a:satMod val="115000"/>
              </a:schemeClr>
            </a:gs>
            <a:gs pos="50000">
              <a:schemeClr val="accent1">
                <a:shade val="80000"/>
                <a:hueOff val="0"/>
                <a:satOff val="0"/>
                <a:lumOff val="0"/>
                <a:shade val="67500"/>
                <a:satMod val="115000"/>
              </a:schemeClr>
            </a:gs>
            <a:gs pos="100000">
              <a:schemeClr val="accent1">
                <a:shade val="80000"/>
                <a:hueOff val="0"/>
                <a:satOff val="0"/>
                <a:lumOff val="0"/>
                <a:shade val="100000"/>
                <a:satMod val="115000"/>
              </a:schemeClr>
            </a:gs>
          </a:gsLst>
          <a:lin ang="5400000" scaled="1"/>
          <a:tileRect/>
        </a:gradFill>
        <a:effectLst>
          <a:outerShdw blurRad="50800" dist="38100" dir="2700000" algn="tl" rotWithShape="0">
            <a:prstClr val="black">
              <a:alpha val="40000"/>
            </a:prstClr>
          </a:outerShdw>
        </a:effectLst>
      </dgm:spPr>
      <dgm:t>
        <a:bodyPr/>
        <a:lstStyle/>
        <a:p>
          <a:r>
            <a:rPr lang="en-US" dirty="0" smtClean="0"/>
            <a:t>Executive departments and agencies apply their own ad-hoc policies and markings to unclassified information that requires safeguarding or dissemination controls, resulting in:</a:t>
          </a:r>
          <a:endParaRPr lang="en-US" dirty="0"/>
        </a:p>
      </dgm:t>
    </dgm:pt>
    <dgm:pt modelId="{3C537E95-8EFC-4D42-BBF6-7892C716F003}" type="parTrans" cxnId="{DE8D0963-2532-4DD0-A619-EA10140B0C3E}">
      <dgm:prSet/>
      <dgm:spPr/>
      <dgm:t>
        <a:bodyPr/>
        <a:lstStyle/>
        <a:p>
          <a:endParaRPr lang="en-US"/>
        </a:p>
      </dgm:t>
    </dgm:pt>
    <dgm:pt modelId="{D1A0974C-0CB6-46EF-8D03-419454D74596}" type="sibTrans" cxnId="{DE8D0963-2532-4DD0-A619-EA10140B0C3E}">
      <dgm:prSet/>
      <dgm:spPr/>
      <dgm:t>
        <a:bodyPr/>
        <a:lstStyle/>
        <a:p>
          <a:endParaRPr lang="en-US"/>
        </a:p>
      </dgm:t>
    </dgm:pt>
    <dgm:pt modelId="{E9A54811-6792-4BCD-A689-FC105A079309}">
      <dgm:prSet phldrT="[Text]"/>
      <dgm:spPr>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a:solidFill>
            <a:schemeClr val="bg1"/>
          </a:solidFill>
        </a:ln>
        <a:effectLst>
          <a:outerShdw blurRad="50800" dist="38100" dir="2700000" algn="tl" rotWithShape="0">
            <a:prstClr val="black">
              <a:alpha val="40000"/>
            </a:prstClr>
          </a:outerShdw>
        </a:effectLst>
      </dgm:spPr>
      <dgm:t>
        <a:bodyPr/>
        <a:lstStyle/>
        <a:p>
          <a:r>
            <a:rPr lang="en-US" dirty="0" smtClean="0"/>
            <a:t>An inefficient patchwork system with </a:t>
          </a:r>
          <a:r>
            <a:rPr lang="en-US" b="1" dirty="0" smtClean="0"/>
            <a:t>more than 100 different policies and markings</a:t>
          </a:r>
          <a:r>
            <a:rPr lang="en-US" dirty="0" smtClean="0"/>
            <a:t> across the executive branch</a:t>
          </a:r>
          <a:endParaRPr lang="en-US" dirty="0"/>
        </a:p>
      </dgm:t>
    </dgm:pt>
    <dgm:pt modelId="{1C8DAE55-25C5-41F4-B891-C886EC683FBC}" type="parTrans" cxnId="{95A9A597-DFC1-4C0B-A8DA-7DE3273AA3BA}">
      <dgm:prSet/>
      <dgm:spPr/>
      <dgm:t>
        <a:bodyPr/>
        <a:lstStyle/>
        <a:p>
          <a:endParaRPr lang="en-US"/>
        </a:p>
      </dgm:t>
    </dgm:pt>
    <dgm:pt modelId="{4B2DBBB5-9189-4774-9269-B240F4335B71}" type="sibTrans" cxnId="{95A9A597-DFC1-4C0B-A8DA-7DE3273AA3BA}">
      <dgm:prSet/>
      <dgm:spPr/>
      <dgm:t>
        <a:bodyPr/>
        <a:lstStyle/>
        <a:p>
          <a:endParaRPr lang="en-US"/>
        </a:p>
      </dgm:t>
    </dgm:pt>
    <dgm:pt modelId="{097D13AC-079A-45E9-8C4F-4160D86D4B05}">
      <dgm:prSet phldrT="[Text]"/>
      <dgm:spPr>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a:solidFill>
            <a:schemeClr val="bg1"/>
          </a:solidFill>
        </a:ln>
        <a:effectLst>
          <a:outerShdw blurRad="50800" dist="38100" dir="2700000" algn="tl" rotWithShape="0">
            <a:prstClr val="black">
              <a:alpha val="40000"/>
            </a:prstClr>
          </a:outerShdw>
        </a:effectLst>
      </dgm:spPr>
      <dgm:t>
        <a:bodyPr/>
        <a:lstStyle/>
        <a:p>
          <a:r>
            <a:rPr lang="en-US" dirty="0" smtClean="0"/>
            <a:t>Inconsistent marking and safeguarding of documents</a:t>
          </a:r>
          <a:endParaRPr lang="en-US" dirty="0"/>
        </a:p>
      </dgm:t>
    </dgm:pt>
    <dgm:pt modelId="{52137ED3-84DF-449B-A276-9D58DE53CDC7}" type="parTrans" cxnId="{4F7CCB6E-DB63-4E51-8AE6-1951C64D0BFE}">
      <dgm:prSet/>
      <dgm:spPr/>
      <dgm:t>
        <a:bodyPr/>
        <a:lstStyle/>
        <a:p>
          <a:endParaRPr lang="en-US"/>
        </a:p>
      </dgm:t>
    </dgm:pt>
    <dgm:pt modelId="{60BC6C4E-BBFF-4BE9-9B4E-1E1B51C7E23A}" type="sibTrans" cxnId="{4F7CCB6E-DB63-4E51-8AE6-1951C64D0BFE}">
      <dgm:prSet/>
      <dgm:spPr/>
      <dgm:t>
        <a:bodyPr/>
        <a:lstStyle/>
        <a:p>
          <a:endParaRPr lang="en-US"/>
        </a:p>
      </dgm:t>
    </dgm:pt>
    <dgm:pt modelId="{3D995820-E1EE-4BA2-97A8-72C7838A7E26}">
      <dgm:prSet phldrT="[Text]"/>
      <dgm:spPr>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a:solidFill>
            <a:schemeClr val="bg1"/>
          </a:solidFill>
        </a:ln>
        <a:effectLst>
          <a:outerShdw blurRad="50800" dist="38100" dir="2700000" algn="tl" rotWithShape="0">
            <a:prstClr val="black">
              <a:alpha val="40000"/>
            </a:prstClr>
          </a:outerShdw>
        </a:effectLst>
      </dgm:spPr>
      <dgm:t>
        <a:bodyPr/>
        <a:lstStyle/>
        <a:p>
          <a:r>
            <a:rPr lang="en-US" dirty="0" smtClean="0"/>
            <a:t>Impediments to authorized information sharing</a:t>
          </a:r>
          <a:endParaRPr lang="en-US" dirty="0"/>
        </a:p>
      </dgm:t>
    </dgm:pt>
    <dgm:pt modelId="{560575DB-4AE5-49D0-9D78-7E522F4F5D0C}" type="parTrans" cxnId="{0751EC2D-4EC5-44E1-ADF8-4A143370FDAA}">
      <dgm:prSet/>
      <dgm:spPr/>
      <dgm:t>
        <a:bodyPr/>
        <a:lstStyle/>
        <a:p>
          <a:endParaRPr lang="en-US"/>
        </a:p>
      </dgm:t>
    </dgm:pt>
    <dgm:pt modelId="{FAD7A4F7-DEE9-4392-9EE4-A8854C4A4E2D}" type="sibTrans" cxnId="{0751EC2D-4EC5-44E1-ADF8-4A143370FDAA}">
      <dgm:prSet/>
      <dgm:spPr/>
      <dgm:t>
        <a:bodyPr/>
        <a:lstStyle/>
        <a:p>
          <a:endParaRPr lang="en-US"/>
        </a:p>
      </dgm:t>
    </dgm:pt>
    <dgm:pt modelId="{15526ECC-4021-4B9E-8DDB-0653F1EB32D5}">
      <dgm:prSet phldrT="[Text]"/>
      <dgm:spPr>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a:solidFill>
            <a:schemeClr val="bg1"/>
          </a:solidFill>
        </a:ln>
        <a:effectLst>
          <a:outerShdw blurRad="50800" dist="38100" dir="2700000" algn="tl" rotWithShape="0">
            <a:prstClr val="black">
              <a:alpha val="40000"/>
            </a:prstClr>
          </a:outerShdw>
        </a:effectLst>
      </dgm:spPr>
      <dgm:t>
        <a:bodyPr/>
        <a:lstStyle/>
        <a:p>
          <a:r>
            <a:rPr lang="en-US" dirty="0" smtClean="0"/>
            <a:t>Unclear or unnecessarily restrictive dissemination policies</a:t>
          </a:r>
          <a:endParaRPr lang="en-US" dirty="0"/>
        </a:p>
      </dgm:t>
    </dgm:pt>
    <dgm:pt modelId="{688B4207-1E2A-47E8-982C-068CCC6B75C2}" type="parTrans" cxnId="{4CE5F059-CFE2-4AA1-A9E1-BB4AB9EC3A16}">
      <dgm:prSet/>
      <dgm:spPr/>
      <dgm:t>
        <a:bodyPr/>
        <a:lstStyle/>
        <a:p>
          <a:endParaRPr lang="en-US"/>
        </a:p>
      </dgm:t>
    </dgm:pt>
    <dgm:pt modelId="{BF6594D1-E842-47DF-8448-0F8A0CCE90FF}" type="sibTrans" cxnId="{4CE5F059-CFE2-4AA1-A9E1-BB4AB9EC3A16}">
      <dgm:prSet/>
      <dgm:spPr/>
      <dgm:t>
        <a:bodyPr/>
        <a:lstStyle/>
        <a:p>
          <a:endParaRPr lang="en-US"/>
        </a:p>
      </dgm:t>
    </dgm:pt>
    <dgm:pt modelId="{FC9E1FCD-BF28-4F81-9389-80B9B213D717}" type="pres">
      <dgm:prSet presAssocID="{A31A70C6-A868-47F3-9362-D0481B2A25CE}" presName="composite" presStyleCnt="0">
        <dgm:presLayoutVars>
          <dgm:chMax val="1"/>
          <dgm:dir/>
          <dgm:resizeHandles val="exact"/>
        </dgm:presLayoutVars>
      </dgm:prSet>
      <dgm:spPr/>
      <dgm:t>
        <a:bodyPr/>
        <a:lstStyle/>
        <a:p>
          <a:endParaRPr lang="en-US"/>
        </a:p>
      </dgm:t>
    </dgm:pt>
    <dgm:pt modelId="{C8B1A195-E0A8-40E2-BB10-4E4CEC3D11A8}" type="pres">
      <dgm:prSet presAssocID="{FF42855B-D5B1-4DB3-984B-48DE44E32FA8}" presName="roof" presStyleLbl="dkBgShp" presStyleIdx="0" presStyleCnt="2" custLinFactNeighborY="-616"/>
      <dgm:spPr/>
      <dgm:t>
        <a:bodyPr/>
        <a:lstStyle/>
        <a:p>
          <a:endParaRPr lang="en-US"/>
        </a:p>
      </dgm:t>
    </dgm:pt>
    <dgm:pt modelId="{96666656-5129-49EB-8EF7-DB2F80C43D7C}" type="pres">
      <dgm:prSet presAssocID="{FF42855B-D5B1-4DB3-984B-48DE44E32FA8}" presName="pillars" presStyleCnt="0"/>
      <dgm:spPr/>
    </dgm:pt>
    <dgm:pt modelId="{23E109C6-A129-4D5B-9CBA-0173F760D0F3}" type="pres">
      <dgm:prSet presAssocID="{FF42855B-D5B1-4DB3-984B-48DE44E32FA8}" presName="pillar1" presStyleLbl="node1" presStyleIdx="0" presStyleCnt="4">
        <dgm:presLayoutVars>
          <dgm:bulletEnabled val="1"/>
        </dgm:presLayoutVars>
      </dgm:prSet>
      <dgm:spPr/>
      <dgm:t>
        <a:bodyPr/>
        <a:lstStyle/>
        <a:p>
          <a:endParaRPr lang="en-US"/>
        </a:p>
      </dgm:t>
    </dgm:pt>
    <dgm:pt modelId="{D51E796B-D1CE-4A85-A182-2C011EA8B745}" type="pres">
      <dgm:prSet presAssocID="{097D13AC-079A-45E9-8C4F-4160D86D4B05}" presName="pillarX" presStyleLbl="node1" presStyleIdx="1" presStyleCnt="4">
        <dgm:presLayoutVars>
          <dgm:bulletEnabled val="1"/>
        </dgm:presLayoutVars>
      </dgm:prSet>
      <dgm:spPr/>
      <dgm:t>
        <a:bodyPr/>
        <a:lstStyle/>
        <a:p>
          <a:endParaRPr lang="en-US"/>
        </a:p>
      </dgm:t>
    </dgm:pt>
    <dgm:pt modelId="{1183D7BC-145B-4F32-BCD6-346B56A1D81D}" type="pres">
      <dgm:prSet presAssocID="{15526ECC-4021-4B9E-8DDB-0653F1EB32D5}" presName="pillarX" presStyleLbl="node1" presStyleIdx="2" presStyleCnt="4">
        <dgm:presLayoutVars>
          <dgm:bulletEnabled val="1"/>
        </dgm:presLayoutVars>
      </dgm:prSet>
      <dgm:spPr/>
      <dgm:t>
        <a:bodyPr/>
        <a:lstStyle/>
        <a:p>
          <a:endParaRPr lang="en-US"/>
        </a:p>
      </dgm:t>
    </dgm:pt>
    <dgm:pt modelId="{2AAFDF83-59E8-46E4-B06A-AADF89BC0D82}" type="pres">
      <dgm:prSet presAssocID="{3D995820-E1EE-4BA2-97A8-72C7838A7E26}" presName="pillarX" presStyleLbl="node1" presStyleIdx="3" presStyleCnt="4">
        <dgm:presLayoutVars>
          <dgm:bulletEnabled val="1"/>
        </dgm:presLayoutVars>
      </dgm:prSet>
      <dgm:spPr/>
      <dgm:t>
        <a:bodyPr/>
        <a:lstStyle/>
        <a:p>
          <a:endParaRPr lang="en-US"/>
        </a:p>
      </dgm:t>
    </dgm:pt>
    <dgm:pt modelId="{E882A250-09B4-4C0E-A121-0A15C5443C38}" type="pres">
      <dgm:prSet presAssocID="{FF42855B-D5B1-4DB3-984B-48DE44E32FA8}" presName="base" presStyleLbl="dkBgShp" presStyleIdx="1" presStyleCnt="2" custLinFactNeighborX="159"/>
      <dgm:spPr>
        <a:effectLst>
          <a:outerShdw blurRad="50800" dist="38100" dir="2700000" algn="tl" rotWithShape="0">
            <a:prstClr val="black">
              <a:alpha val="40000"/>
            </a:prstClr>
          </a:outerShdw>
        </a:effectLst>
      </dgm:spPr>
      <dgm:t>
        <a:bodyPr/>
        <a:lstStyle/>
        <a:p>
          <a:endParaRPr lang="en-US"/>
        </a:p>
      </dgm:t>
    </dgm:pt>
  </dgm:ptLst>
  <dgm:cxnLst>
    <dgm:cxn modelId="{4CE5F059-CFE2-4AA1-A9E1-BB4AB9EC3A16}" srcId="{FF42855B-D5B1-4DB3-984B-48DE44E32FA8}" destId="{15526ECC-4021-4B9E-8DDB-0653F1EB32D5}" srcOrd="2" destOrd="0" parTransId="{688B4207-1E2A-47E8-982C-068CCC6B75C2}" sibTransId="{BF6594D1-E842-47DF-8448-0F8A0CCE90FF}"/>
    <dgm:cxn modelId="{95A9A597-DFC1-4C0B-A8DA-7DE3273AA3BA}" srcId="{FF42855B-D5B1-4DB3-984B-48DE44E32FA8}" destId="{E9A54811-6792-4BCD-A689-FC105A079309}" srcOrd="0" destOrd="0" parTransId="{1C8DAE55-25C5-41F4-B891-C886EC683FBC}" sibTransId="{4B2DBBB5-9189-4774-9269-B240F4335B71}"/>
    <dgm:cxn modelId="{DE8D0963-2532-4DD0-A619-EA10140B0C3E}" srcId="{A31A70C6-A868-47F3-9362-D0481B2A25CE}" destId="{FF42855B-D5B1-4DB3-984B-48DE44E32FA8}" srcOrd="0" destOrd="0" parTransId="{3C537E95-8EFC-4D42-BBF6-7892C716F003}" sibTransId="{D1A0974C-0CB6-46EF-8D03-419454D74596}"/>
    <dgm:cxn modelId="{4E200387-5C7A-4926-A796-AFBF1AFBB18A}" type="presOf" srcId="{15526ECC-4021-4B9E-8DDB-0653F1EB32D5}" destId="{1183D7BC-145B-4F32-BCD6-346B56A1D81D}" srcOrd="0" destOrd="0" presId="urn:microsoft.com/office/officeart/2005/8/layout/hList3"/>
    <dgm:cxn modelId="{D5BB93A0-3F6B-483B-AC1C-4C2DA64B3CD3}" type="presOf" srcId="{3D995820-E1EE-4BA2-97A8-72C7838A7E26}" destId="{2AAFDF83-59E8-46E4-B06A-AADF89BC0D82}" srcOrd="0" destOrd="0" presId="urn:microsoft.com/office/officeart/2005/8/layout/hList3"/>
    <dgm:cxn modelId="{F0BD4AE8-B6F5-4C73-A495-7ED9E100B160}" type="presOf" srcId="{A31A70C6-A868-47F3-9362-D0481B2A25CE}" destId="{FC9E1FCD-BF28-4F81-9389-80B9B213D717}" srcOrd="0" destOrd="0" presId="urn:microsoft.com/office/officeart/2005/8/layout/hList3"/>
    <dgm:cxn modelId="{4F7CCB6E-DB63-4E51-8AE6-1951C64D0BFE}" srcId="{FF42855B-D5B1-4DB3-984B-48DE44E32FA8}" destId="{097D13AC-079A-45E9-8C4F-4160D86D4B05}" srcOrd="1" destOrd="0" parTransId="{52137ED3-84DF-449B-A276-9D58DE53CDC7}" sibTransId="{60BC6C4E-BBFF-4BE9-9B4E-1E1B51C7E23A}"/>
    <dgm:cxn modelId="{0751EC2D-4EC5-44E1-ADF8-4A143370FDAA}" srcId="{FF42855B-D5B1-4DB3-984B-48DE44E32FA8}" destId="{3D995820-E1EE-4BA2-97A8-72C7838A7E26}" srcOrd="3" destOrd="0" parTransId="{560575DB-4AE5-49D0-9D78-7E522F4F5D0C}" sibTransId="{FAD7A4F7-DEE9-4392-9EE4-A8854C4A4E2D}"/>
    <dgm:cxn modelId="{21694656-B494-4283-9806-50E23B2A085F}" type="presOf" srcId="{FF42855B-D5B1-4DB3-984B-48DE44E32FA8}" destId="{C8B1A195-E0A8-40E2-BB10-4E4CEC3D11A8}" srcOrd="0" destOrd="0" presId="urn:microsoft.com/office/officeart/2005/8/layout/hList3"/>
    <dgm:cxn modelId="{ED593934-A13A-4703-83D5-91EAF714E7A7}" type="presOf" srcId="{097D13AC-079A-45E9-8C4F-4160D86D4B05}" destId="{D51E796B-D1CE-4A85-A182-2C011EA8B745}" srcOrd="0" destOrd="0" presId="urn:microsoft.com/office/officeart/2005/8/layout/hList3"/>
    <dgm:cxn modelId="{3DD2B115-BFBE-4D80-B37C-C433DA1624F2}" type="presOf" srcId="{E9A54811-6792-4BCD-A689-FC105A079309}" destId="{23E109C6-A129-4D5B-9CBA-0173F760D0F3}" srcOrd="0" destOrd="0" presId="urn:microsoft.com/office/officeart/2005/8/layout/hList3"/>
    <dgm:cxn modelId="{8EB2B39F-C0BE-432E-B662-E94BB4EABB4F}" type="presParOf" srcId="{FC9E1FCD-BF28-4F81-9389-80B9B213D717}" destId="{C8B1A195-E0A8-40E2-BB10-4E4CEC3D11A8}" srcOrd="0" destOrd="0" presId="urn:microsoft.com/office/officeart/2005/8/layout/hList3"/>
    <dgm:cxn modelId="{8065684F-314F-4A58-B9B8-000F62FDD36B}" type="presParOf" srcId="{FC9E1FCD-BF28-4F81-9389-80B9B213D717}" destId="{96666656-5129-49EB-8EF7-DB2F80C43D7C}" srcOrd="1" destOrd="0" presId="urn:microsoft.com/office/officeart/2005/8/layout/hList3"/>
    <dgm:cxn modelId="{5735BB2D-B906-4589-9B37-DE6CA1BA69D0}" type="presParOf" srcId="{96666656-5129-49EB-8EF7-DB2F80C43D7C}" destId="{23E109C6-A129-4D5B-9CBA-0173F760D0F3}" srcOrd="0" destOrd="0" presId="urn:microsoft.com/office/officeart/2005/8/layout/hList3"/>
    <dgm:cxn modelId="{123EAA05-72E2-4B0A-A924-EE6F719CD629}" type="presParOf" srcId="{96666656-5129-49EB-8EF7-DB2F80C43D7C}" destId="{D51E796B-D1CE-4A85-A182-2C011EA8B745}" srcOrd="1" destOrd="0" presId="urn:microsoft.com/office/officeart/2005/8/layout/hList3"/>
    <dgm:cxn modelId="{39F68B3C-8189-4CC8-9549-8672DCCA7606}" type="presParOf" srcId="{96666656-5129-49EB-8EF7-DB2F80C43D7C}" destId="{1183D7BC-145B-4F32-BCD6-346B56A1D81D}" srcOrd="2" destOrd="0" presId="urn:microsoft.com/office/officeart/2005/8/layout/hList3"/>
    <dgm:cxn modelId="{5816DC94-42A2-4EE9-A69C-3FF5BCFCFB7F}" type="presParOf" srcId="{96666656-5129-49EB-8EF7-DB2F80C43D7C}" destId="{2AAFDF83-59E8-46E4-B06A-AADF89BC0D82}" srcOrd="3" destOrd="0" presId="urn:microsoft.com/office/officeart/2005/8/layout/hList3"/>
    <dgm:cxn modelId="{2DA45BBD-07DA-4414-A40E-D862A1FEAF90}" type="presParOf" srcId="{FC9E1FCD-BF28-4F81-9389-80B9B213D717}" destId="{E882A250-09B4-4C0E-A121-0A15C5443C38}" srcOrd="2" destOrd="0" presId="urn:microsoft.com/office/officeart/2005/8/layout/hList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3E643-B157-49D0-96E7-13FA377E4E59}" type="doc">
      <dgm:prSet loTypeId="urn:microsoft.com/office/officeart/2005/8/layout/hProcess9" loCatId="process" qsTypeId="urn:microsoft.com/office/officeart/2005/8/quickstyle/3d1" qsCatId="3D" csTypeId="urn:microsoft.com/office/officeart/2005/8/colors/accent4_2" csCatId="accent4" phldr="1"/>
      <dgm:spPr/>
    </dgm:pt>
    <dgm:pt modelId="{51F1A477-8412-4131-BC76-3122F2B83925}">
      <dgm:prSet phldrT="[Text]" custT="1"/>
      <dgm:spPr/>
      <dgm:t>
        <a:bodyPr/>
        <a:lstStyle/>
        <a:p>
          <a:r>
            <a:rPr lang="en-US" sz="1600" b="1" dirty="0"/>
            <a:t>E.O. 13556</a:t>
          </a:r>
        </a:p>
      </dgm:t>
    </dgm:pt>
    <dgm:pt modelId="{BA014418-886E-41E5-BE95-05A965D27E16}" type="parTrans" cxnId="{0EDE4F1D-5ED4-4CC3-81EA-DA68567AD0BE}">
      <dgm:prSet/>
      <dgm:spPr/>
      <dgm:t>
        <a:bodyPr/>
        <a:lstStyle/>
        <a:p>
          <a:endParaRPr lang="en-US"/>
        </a:p>
      </dgm:t>
    </dgm:pt>
    <dgm:pt modelId="{D69807CB-274E-4055-948D-AFDE26EF9C4D}" type="sibTrans" cxnId="{0EDE4F1D-5ED4-4CC3-81EA-DA68567AD0BE}">
      <dgm:prSet/>
      <dgm:spPr/>
      <dgm:t>
        <a:bodyPr/>
        <a:lstStyle/>
        <a:p>
          <a:endParaRPr lang="en-US"/>
        </a:p>
      </dgm:t>
    </dgm:pt>
    <dgm:pt modelId="{C8890E0A-CF95-47EA-B551-58A5807CC168}">
      <dgm:prSet phldrT="[Text]" custT="1"/>
      <dgm:spPr/>
      <dgm:t>
        <a:bodyPr/>
        <a:lstStyle/>
        <a:p>
          <a:r>
            <a:rPr lang="en-US" sz="1800" b="1" dirty="0"/>
            <a:t>Registry</a:t>
          </a:r>
        </a:p>
      </dgm:t>
    </dgm:pt>
    <dgm:pt modelId="{50415294-69A4-44E8-8D81-08057C34EACF}" type="parTrans" cxnId="{B9CE9008-D29E-4330-961A-65BDD10891EB}">
      <dgm:prSet/>
      <dgm:spPr/>
      <dgm:t>
        <a:bodyPr/>
        <a:lstStyle/>
        <a:p>
          <a:endParaRPr lang="en-US"/>
        </a:p>
      </dgm:t>
    </dgm:pt>
    <dgm:pt modelId="{A35B5FF8-8FCB-4FC9-B34F-12A574A28CAE}" type="sibTrans" cxnId="{B9CE9008-D29E-4330-961A-65BDD10891EB}">
      <dgm:prSet/>
      <dgm:spPr/>
      <dgm:t>
        <a:bodyPr/>
        <a:lstStyle/>
        <a:p>
          <a:endParaRPr lang="en-US"/>
        </a:p>
      </dgm:t>
    </dgm:pt>
    <dgm:pt modelId="{16196D59-1AAA-44A0-AD9F-D2194A00B598}">
      <dgm:prSet phldrT="[Text]" custT="1"/>
      <dgm:spPr/>
      <dgm:t>
        <a:bodyPr anchor="ctr"/>
        <a:lstStyle/>
        <a:p>
          <a:r>
            <a:rPr lang="en-US" sz="2800" b="1" dirty="0"/>
            <a:t>FAR</a:t>
          </a:r>
        </a:p>
      </dgm:t>
    </dgm:pt>
    <dgm:pt modelId="{DA298BFA-C0B6-4A5D-981A-16B312E410D5}" type="sibTrans" cxnId="{F73A8161-01B3-4F11-865C-0C964BD9EF51}">
      <dgm:prSet/>
      <dgm:spPr/>
      <dgm:t>
        <a:bodyPr/>
        <a:lstStyle/>
        <a:p>
          <a:endParaRPr lang="en-US"/>
        </a:p>
      </dgm:t>
    </dgm:pt>
    <dgm:pt modelId="{EC0131B2-A353-47C5-8DE8-378669140E7E}" type="parTrans" cxnId="{F73A8161-01B3-4F11-865C-0C964BD9EF51}">
      <dgm:prSet/>
      <dgm:spPr/>
      <dgm:t>
        <a:bodyPr/>
        <a:lstStyle/>
        <a:p>
          <a:endParaRPr lang="en-US"/>
        </a:p>
      </dgm:t>
    </dgm:pt>
    <dgm:pt modelId="{69A70D89-F8E8-45EA-BF27-FB99CE2A2A29}">
      <dgm:prSet phldrT="[Text]"/>
      <dgm:spPr/>
      <dgm:t>
        <a:bodyPr/>
        <a:lstStyle/>
        <a:p>
          <a:r>
            <a:rPr lang="en-US" b="1" dirty="0" smtClean="0"/>
            <a:t>Implementing Directive      (32 </a:t>
          </a:r>
          <a:r>
            <a:rPr lang="en-US" b="1" dirty="0" err="1" smtClean="0"/>
            <a:t>CFR</a:t>
          </a:r>
          <a:r>
            <a:rPr lang="en-US" b="1" dirty="0" smtClean="0"/>
            <a:t> 2002)</a:t>
          </a:r>
          <a:endParaRPr lang="en-US" b="1" dirty="0"/>
        </a:p>
      </dgm:t>
    </dgm:pt>
    <dgm:pt modelId="{E2257B88-19F0-4B3A-9F03-0ED6A2812A92}" type="parTrans" cxnId="{7E1D14A6-768D-49D3-AEA1-18202589F4A2}">
      <dgm:prSet/>
      <dgm:spPr/>
      <dgm:t>
        <a:bodyPr/>
        <a:lstStyle/>
        <a:p>
          <a:endParaRPr lang="en-US"/>
        </a:p>
      </dgm:t>
    </dgm:pt>
    <dgm:pt modelId="{626F23AC-4F20-4A8E-AA81-E80FA8640209}" type="sibTrans" cxnId="{7E1D14A6-768D-49D3-AEA1-18202589F4A2}">
      <dgm:prSet/>
      <dgm:spPr/>
      <dgm:t>
        <a:bodyPr/>
        <a:lstStyle/>
        <a:p>
          <a:endParaRPr lang="en-US"/>
        </a:p>
      </dgm:t>
    </dgm:pt>
    <dgm:pt modelId="{9495F270-87F1-43D0-A119-E9F1BB858D99}" type="pres">
      <dgm:prSet presAssocID="{6303E643-B157-49D0-96E7-13FA377E4E59}" presName="CompostProcess" presStyleCnt="0">
        <dgm:presLayoutVars>
          <dgm:dir/>
          <dgm:resizeHandles val="exact"/>
        </dgm:presLayoutVars>
      </dgm:prSet>
      <dgm:spPr/>
    </dgm:pt>
    <dgm:pt modelId="{72E28389-9FE2-493C-9EAC-2AA5B3CE542D}" type="pres">
      <dgm:prSet presAssocID="{6303E643-B157-49D0-96E7-13FA377E4E59}" presName="arrow" presStyleLbl="bgShp" presStyleIdx="0" presStyleCnt="1"/>
      <dgm:spPr/>
    </dgm:pt>
    <dgm:pt modelId="{6FEE48B0-94EE-46BE-B3D9-99AC0C7B0FC4}" type="pres">
      <dgm:prSet presAssocID="{6303E643-B157-49D0-96E7-13FA377E4E59}" presName="linearProcess" presStyleCnt="0"/>
      <dgm:spPr/>
    </dgm:pt>
    <dgm:pt modelId="{735787D3-B494-4DFC-A899-0A6DBA456859}" type="pres">
      <dgm:prSet presAssocID="{51F1A477-8412-4131-BC76-3122F2B83925}" presName="textNode" presStyleLbl="node1" presStyleIdx="0" presStyleCnt="4">
        <dgm:presLayoutVars>
          <dgm:bulletEnabled val="1"/>
        </dgm:presLayoutVars>
      </dgm:prSet>
      <dgm:spPr/>
      <dgm:t>
        <a:bodyPr/>
        <a:lstStyle/>
        <a:p>
          <a:endParaRPr lang="en-US"/>
        </a:p>
      </dgm:t>
    </dgm:pt>
    <dgm:pt modelId="{521DEAE6-2C5E-48DD-96EA-E93F7BB6BDC0}" type="pres">
      <dgm:prSet presAssocID="{D69807CB-274E-4055-948D-AFDE26EF9C4D}" presName="sibTrans" presStyleCnt="0"/>
      <dgm:spPr/>
    </dgm:pt>
    <dgm:pt modelId="{92E8F2DD-0FC9-4FA3-986E-F5DBC3E4C024}" type="pres">
      <dgm:prSet presAssocID="{C8890E0A-CF95-47EA-B551-58A5807CC168}" presName="textNode" presStyleLbl="node1" presStyleIdx="1" presStyleCnt="4">
        <dgm:presLayoutVars>
          <dgm:bulletEnabled val="1"/>
        </dgm:presLayoutVars>
      </dgm:prSet>
      <dgm:spPr/>
      <dgm:t>
        <a:bodyPr/>
        <a:lstStyle/>
        <a:p>
          <a:endParaRPr lang="en-US"/>
        </a:p>
      </dgm:t>
    </dgm:pt>
    <dgm:pt modelId="{BBACD112-F8C9-42FB-8E56-7BCEE4ECC3AA}" type="pres">
      <dgm:prSet presAssocID="{A35B5FF8-8FCB-4FC9-B34F-12A574A28CAE}" presName="sibTrans" presStyleCnt="0"/>
      <dgm:spPr/>
    </dgm:pt>
    <dgm:pt modelId="{8ADA8897-C66C-4E8B-9AD9-5390F14F9B15}" type="pres">
      <dgm:prSet presAssocID="{69A70D89-F8E8-45EA-BF27-FB99CE2A2A29}" presName="textNode" presStyleLbl="node1" presStyleIdx="2" presStyleCnt="4">
        <dgm:presLayoutVars>
          <dgm:bulletEnabled val="1"/>
        </dgm:presLayoutVars>
      </dgm:prSet>
      <dgm:spPr/>
      <dgm:t>
        <a:bodyPr/>
        <a:lstStyle/>
        <a:p>
          <a:endParaRPr lang="en-US"/>
        </a:p>
      </dgm:t>
    </dgm:pt>
    <dgm:pt modelId="{12837E14-F17D-4FC6-85FF-434B00A72BD6}" type="pres">
      <dgm:prSet presAssocID="{626F23AC-4F20-4A8E-AA81-E80FA8640209}" presName="sibTrans" presStyleCnt="0"/>
      <dgm:spPr/>
    </dgm:pt>
    <dgm:pt modelId="{92BDABA1-6773-4F31-B780-351D6C524112}" type="pres">
      <dgm:prSet presAssocID="{16196D59-1AAA-44A0-AD9F-D2194A00B598}" presName="textNode" presStyleLbl="node1" presStyleIdx="3" presStyleCnt="4">
        <dgm:presLayoutVars>
          <dgm:bulletEnabled val="1"/>
        </dgm:presLayoutVars>
      </dgm:prSet>
      <dgm:spPr/>
      <dgm:t>
        <a:bodyPr/>
        <a:lstStyle/>
        <a:p>
          <a:endParaRPr lang="en-US"/>
        </a:p>
      </dgm:t>
    </dgm:pt>
  </dgm:ptLst>
  <dgm:cxnLst>
    <dgm:cxn modelId="{7E1D14A6-768D-49D3-AEA1-18202589F4A2}" srcId="{6303E643-B157-49D0-96E7-13FA377E4E59}" destId="{69A70D89-F8E8-45EA-BF27-FB99CE2A2A29}" srcOrd="2" destOrd="0" parTransId="{E2257B88-19F0-4B3A-9F03-0ED6A2812A92}" sibTransId="{626F23AC-4F20-4A8E-AA81-E80FA8640209}"/>
    <dgm:cxn modelId="{8AF160C2-FBCA-414E-9853-137153DFDA1C}" type="presOf" srcId="{51F1A477-8412-4131-BC76-3122F2B83925}" destId="{735787D3-B494-4DFC-A899-0A6DBA456859}" srcOrd="0" destOrd="0" presId="urn:microsoft.com/office/officeart/2005/8/layout/hProcess9"/>
    <dgm:cxn modelId="{92BE6E67-1134-4025-8537-9C3BDED3BFE9}" type="presOf" srcId="{6303E643-B157-49D0-96E7-13FA377E4E59}" destId="{9495F270-87F1-43D0-A119-E9F1BB858D99}" srcOrd="0" destOrd="0" presId="urn:microsoft.com/office/officeart/2005/8/layout/hProcess9"/>
    <dgm:cxn modelId="{C210730F-FEB2-4E98-88BE-505D134D2944}" type="presOf" srcId="{C8890E0A-CF95-47EA-B551-58A5807CC168}" destId="{92E8F2DD-0FC9-4FA3-986E-F5DBC3E4C024}" srcOrd="0" destOrd="0" presId="urn:microsoft.com/office/officeart/2005/8/layout/hProcess9"/>
    <dgm:cxn modelId="{F32CBF62-0C55-42B9-80E5-ADD8DDA2675F}" type="presOf" srcId="{69A70D89-F8E8-45EA-BF27-FB99CE2A2A29}" destId="{8ADA8897-C66C-4E8B-9AD9-5390F14F9B15}" srcOrd="0" destOrd="0" presId="urn:microsoft.com/office/officeart/2005/8/layout/hProcess9"/>
    <dgm:cxn modelId="{F73A8161-01B3-4F11-865C-0C964BD9EF51}" srcId="{6303E643-B157-49D0-96E7-13FA377E4E59}" destId="{16196D59-1AAA-44A0-AD9F-D2194A00B598}" srcOrd="3" destOrd="0" parTransId="{EC0131B2-A353-47C5-8DE8-378669140E7E}" sibTransId="{DA298BFA-C0B6-4A5D-981A-16B312E410D5}"/>
    <dgm:cxn modelId="{74161226-E5E9-46DB-94C6-937757CDAB36}" type="presOf" srcId="{16196D59-1AAA-44A0-AD9F-D2194A00B598}" destId="{92BDABA1-6773-4F31-B780-351D6C524112}" srcOrd="0" destOrd="0" presId="urn:microsoft.com/office/officeart/2005/8/layout/hProcess9"/>
    <dgm:cxn modelId="{0EDE4F1D-5ED4-4CC3-81EA-DA68567AD0BE}" srcId="{6303E643-B157-49D0-96E7-13FA377E4E59}" destId="{51F1A477-8412-4131-BC76-3122F2B83925}" srcOrd="0" destOrd="0" parTransId="{BA014418-886E-41E5-BE95-05A965D27E16}" sibTransId="{D69807CB-274E-4055-948D-AFDE26EF9C4D}"/>
    <dgm:cxn modelId="{B9CE9008-D29E-4330-961A-65BDD10891EB}" srcId="{6303E643-B157-49D0-96E7-13FA377E4E59}" destId="{C8890E0A-CF95-47EA-B551-58A5807CC168}" srcOrd="1" destOrd="0" parTransId="{50415294-69A4-44E8-8D81-08057C34EACF}" sibTransId="{A35B5FF8-8FCB-4FC9-B34F-12A574A28CAE}"/>
    <dgm:cxn modelId="{B7E4AB2F-2A72-418A-8C0F-1E673910BC29}" type="presParOf" srcId="{9495F270-87F1-43D0-A119-E9F1BB858D99}" destId="{72E28389-9FE2-493C-9EAC-2AA5B3CE542D}" srcOrd="0" destOrd="0" presId="urn:microsoft.com/office/officeart/2005/8/layout/hProcess9"/>
    <dgm:cxn modelId="{1D1F1834-D802-479B-9B2C-14ED0CFB9E45}" type="presParOf" srcId="{9495F270-87F1-43D0-A119-E9F1BB858D99}" destId="{6FEE48B0-94EE-46BE-B3D9-99AC0C7B0FC4}" srcOrd="1" destOrd="0" presId="urn:microsoft.com/office/officeart/2005/8/layout/hProcess9"/>
    <dgm:cxn modelId="{BC2D17C0-88B9-439D-8681-AF7B30D6F45C}" type="presParOf" srcId="{6FEE48B0-94EE-46BE-B3D9-99AC0C7B0FC4}" destId="{735787D3-B494-4DFC-A899-0A6DBA456859}" srcOrd="0" destOrd="0" presId="urn:microsoft.com/office/officeart/2005/8/layout/hProcess9"/>
    <dgm:cxn modelId="{3C2F8C77-9E76-41C6-9E44-D7BC93A30484}" type="presParOf" srcId="{6FEE48B0-94EE-46BE-B3D9-99AC0C7B0FC4}" destId="{521DEAE6-2C5E-48DD-96EA-E93F7BB6BDC0}" srcOrd="1" destOrd="0" presId="urn:microsoft.com/office/officeart/2005/8/layout/hProcess9"/>
    <dgm:cxn modelId="{298C4FB3-7A4E-442E-82CD-EB33A9C072E2}" type="presParOf" srcId="{6FEE48B0-94EE-46BE-B3D9-99AC0C7B0FC4}" destId="{92E8F2DD-0FC9-4FA3-986E-F5DBC3E4C024}" srcOrd="2" destOrd="0" presId="urn:microsoft.com/office/officeart/2005/8/layout/hProcess9"/>
    <dgm:cxn modelId="{AC4CCD5D-A5AD-4BEB-8037-89813B22826B}" type="presParOf" srcId="{6FEE48B0-94EE-46BE-B3D9-99AC0C7B0FC4}" destId="{BBACD112-F8C9-42FB-8E56-7BCEE4ECC3AA}" srcOrd="3" destOrd="0" presId="urn:microsoft.com/office/officeart/2005/8/layout/hProcess9"/>
    <dgm:cxn modelId="{1A556CF4-7C26-4D67-8AB5-4EEEE2CFEDA0}" type="presParOf" srcId="{6FEE48B0-94EE-46BE-B3D9-99AC0C7B0FC4}" destId="{8ADA8897-C66C-4E8B-9AD9-5390F14F9B15}" srcOrd="4" destOrd="0" presId="urn:microsoft.com/office/officeart/2005/8/layout/hProcess9"/>
    <dgm:cxn modelId="{6709CBEE-3E1A-4890-A460-063E046ECDAD}" type="presParOf" srcId="{6FEE48B0-94EE-46BE-B3D9-99AC0C7B0FC4}" destId="{12837E14-F17D-4FC6-85FF-434B00A72BD6}" srcOrd="5" destOrd="0" presId="urn:microsoft.com/office/officeart/2005/8/layout/hProcess9"/>
    <dgm:cxn modelId="{08578810-E28E-456D-85B0-C5895F1C56F5}" type="presParOf" srcId="{6FEE48B0-94EE-46BE-B3D9-99AC0C7B0FC4}" destId="{92BDABA1-6773-4F31-B780-351D6C524112}"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B1A195-E0A8-40E2-BB10-4E4CEC3D11A8}">
      <dsp:nvSpPr>
        <dsp:cNvPr id="0" name=""/>
        <dsp:cNvSpPr/>
      </dsp:nvSpPr>
      <dsp:spPr>
        <a:xfrm>
          <a:off x="0" y="0"/>
          <a:ext cx="4907561" cy="1361533"/>
        </a:xfrm>
        <a:prstGeom prst="rect">
          <a:avLst/>
        </a:prstGeom>
        <a:gradFill flip="none" rotWithShape="1">
          <a:gsLst>
            <a:gs pos="0">
              <a:schemeClr val="accent1">
                <a:shade val="80000"/>
                <a:hueOff val="0"/>
                <a:satOff val="0"/>
                <a:lumOff val="0"/>
                <a:shade val="30000"/>
                <a:satMod val="115000"/>
              </a:schemeClr>
            </a:gs>
            <a:gs pos="50000">
              <a:schemeClr val="accent1">
                <a:shade val="80000"/>
                <a:hueOff val="0"/>
                <a:satOff val="0"/>
                <a:lumOff val="0"/>
                <a:shade val="67500"/>
                <a:satMod val="115000"/>
              </a:schemeClr>
            </a:gs>
            <a:gs pos="100000">
              <a:schemeClr val="accent1">
                <a:shade val="80000"/>
                <a:hueOff val="0"/>
                <a:satOff val="0"/>
                <a:lumOff val="0"/>
                <a:shade val="100000"/>
                <a:satMod val="115000"/>
              </a:schemeClr>
            </a:gs>
          </a:gsLst>
          <a:lin ang="5400000" scaled="1"/>
          <a:tileRect/>
        </a:gra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Executive departments and agencies apply their own ad-hoc policies and markings to unclassified information that requires safeguarding or dissemination controls, resulting in:</a:t>
          </a:r>
          <a:endParaRPr lang="en-US" sz="1800" kern="1200" dirty="0"/>
        </a:p>
      </dsp:txBody>
      <dsp:txXfrm>
        <a:off x="0" y="0"/>
        <a:ext cx="4907561" cy="1361533"/>
      </dsp:txXfrm>
    </dsp:sp>
    <dsp:sp modelId="{23E109C6-A129-4D5B-9CBA-0173F760D0F3}">
      <dsp:nvSpPr>
        <dsp:cNvPr id="0" name=""/>
        <dsp:cNvSpPr/>
      </dsp:nvSpPr>
      <dsp:spPr>
        <a:xfrm>
          <a:off x="0" y="1361533"/>
          <a:ext cx="1226890" cy="2859220"/>
        </a:xfrm>
        <a:prstGeom prst="rect">
          <a:avLst/>
        </a:prstGeom>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An inefficient patchwork system with </a:t>
          </a:r>
          <a:r>
            <a:rPr lang="en-US" sz="1400" b="1" kern="1200" dirty="0" smtClean="0"/>
            <a:t>more than 100 different policies and markings</a:t>
          </a:r>
          <a:r>
            <a:rPr lang="en-US" sz="1400" kern="1200" dirty="0" smtClean="0"/>
            <a:t> across the executive branch</a:t>
          </a:r>
          <a:endParaRPr lang="en-US" sz="1400" kern="1200" dirty="0"/>
        </a:p>
      </dsp:txBody>
      <dsp:txXfrm>
        <a:off x="0" y="1361533"/>
        <a:ext cx="1226890" cy="2859220"/>
      </dsp:txXfrm>
    </dsp:sp>
    <dsp:sp modelId="{D51E796B-D1CE-4A85-A182-2C011EA8B745}">
      <dsp:nvSpPr>
        <dsp:cNvPr id="0" name=""/>
        <dsp:cNvSpPr/>
      </dsp:nvSpPr>
      <dsp:spPr>
        <a:xfrm>
          <a:off x="1226890" y="1361533"/>
          <a:ext cx="1226890" cy="2859220"/>
        </a:xfrm>
        <a:prstGeom prst="rect">
          <a:avLst/>
        </a:prstGeom>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Inconsistent marking and safeguarding of documents</a:t>
          </a:r>
          <a:endParaRPr lang="en-US" sz="1400" kern="1200" dirty="0"/>
        </a:p>
      </dsp:txBody>
      <dsp:txXfrm>
        <a:off x="1226890" y="1361533"/>
        <a:ext cx="1226890" cy="2859220"/>
      </dsp:txXfrm>
    </dsp:sp>
    <dsp:sp modelId="{1183D7BC-145B-4F32-BCD6-346B56A1D81D}">
      <dsp:nvSpPr>
        <dsp:cNvPr id="0" name=""/>
        <dsp:cNvSpPr/>
      </dsp:nvSpPr>
      <dsp:spPr>
        <a:xfrm>
          <a:off x="2453780" y="1361533"/>
          <a:ext cx="1226890" cy="2859220"/>
        </a:xfrm>
        <a:prstGeom prst="rect">
          <a:avLst/>
        </a:prstGeom>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Unclear or unnecessarily restrictive dissemination policies</a:t>
          </a:r>
          <a:endParaRPr lang="en-US" sz="1400" kern="1200" dirty="0"/>
        </a:p>
      </dsp:txBody>
      <dsp:txXfrm>
        <a:off x="2453780" y="1361533"/>
        <a:ext cx="1226890" cy="2859220"/>
      </dsp:txXfrm>
    </dsp:sp>
    <dsp:sp modelId="{2AAFDF83-59E8-46E4-B06A-AADF89BC0D82}">
      <dsp:nvSpPr>
        <dsp:cNvPr id="0" name=""/>
        <dsp:cNvSpPr/>
      </dsp:nvSpPr>
      <dsp:spPr>
        <a:xfrm>
          <a:off x="3680670" y="1361533"/>
          <a:ext cx="1226890" cy="2859220"/>
        </a:xfrm>
        <a:prstGeom prst="rect">
          <a:avLst/>
        </a:prstGeom>
        <a:gradFill flip="none" rotWithShape="0">
          <a:gsLst>
            <a:gs pos="0">
              <a:schemeClr val="accent1">
                <a:hueOff val="0"/>
                <a:satOff val="0"/>
                <a:lumOff val="0"/>
                <a:shade val="30000"/>
                <a:satMod val="115000"/>
              </a:schemeClr>
            </a:gs>
            <a:gs pos="17000">
              <a:schemeClr val="accent1">
                <a:hueOff val="0"/>
                <a:satOff val="0"/>
                <a:lumOff val="0"/>
                <a:shade val="100000"/>
                <a:satMod val="115000"/>
              </a:schemeClr>
            </a:gs>
          </a:gsLst>
          <a:lin ang="16200000" scaled="1"/>
          <a:tileRect/>
        </a:gradFill>
        <a:ln w="12700" cap="flat" cmpd="sng" algn="ctr">
          <a:solidFill>
            <a:schemeClr val="bg1"/>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Impediments to authorized information sharing</a:t>
          </a:r>
          <a:endParaRPr lang="en-US" sz="1400" kern="1200" dirty="0"/>
        </a:p>
      </dsp:txBody>
      <dsp:txXfrm>
        <a:off x="3680670" y="1361533"/>
        <a:ext cx="1226890" cy="2859220"/>
      </dsp:txXfrm>
    </dsp:sp>
    <dsp:sp modelId="{E882A250-09B4-4C0E-A121-0A15C5443C38}">
      <dsp:nvSpPr>
        <dsp:cNvPr id="0" name=""/>
        <dsp:cNvSpPr/>
      </dsp:nvSpPr>
      <dsp:spPr>
        <a:xfrm>
          <a:off x="0" y="4220754"/>
          <a:ext cx="4907561" cy="317691"/>
        </a:xfrm>
        <a:prstGeom prst="rect">
          <a:avLst/>
        </a:prstGeom>
        <a:solidFill>
          <a:schemeClr val="accent1">
            <a:shade val="8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72421" cy="465138"/>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sz="quarter" idx="1"/>
          </p:nvPr>
        </p:nvSpPr>
        <p:spPr>
          <a:xfrm>
            <a:off x="3884029" y="0"/>
            <a:ext cx="2972421" cy="465138"/>
          </a:xfrm>
          <a:prstGeom prst="rect">
            <a:avLst/>
          </a:prstGeom>
        </p:spPr>
        <p:txBody>
          <a:bodyPr vert="horz" lIns="91413" tIns="45706" rIns="91413" bIns="45706" rtlCol="0"/>
          <a:lstStyle>
            <a:lvl1pPr algn="r">
              <a:defRPr sz="1200"/>
            </a:lvl1pPr>
          </a:lstStyle>
          <a:p>
            <a:fld id="{A934D681-4398-4FA9-B9C5-B596F1CF9311}" type="datetimeFigureOut">
              <a:rPr lang="en-US" smtClean="0"/>
              <a:pPr/>
              <a:t>11/22/2016</a:t>
            </a:fld>
            <a:endParaRPr lang="en-US"/>
          </a:p>
        </p:txBody>
      </p:sp>
      <p:sp>
        <p:nvSpPr>
          <p:cNvPr id="4" name="Footer Placeholder 3"/>
          <p:cNvSpPr>
            <a:spLocks noGrp="1"/>
          </p:cNvSpPr>
          <p:nvPr>
            <p:ph type="ftr" sz="quarter" idx="2"/>
          </p:nvPr>
        </p:nvSpPr>
        <p:spPr>
          <a:xfrm>
            <a:off x="3" y="8829675"/>
            <a:ext cx="2972421" cy="465138"/>
          </a:xfrm>
          <a:prstGeom prst="rect">
            <a:avLst/>
          </a:prstGeom>
        </p:spPr>
        <p:txBody>
          <a:bodyPr vert="horz" lIns="91413" tIns="45706" rIns="91413" bIns="45706" rtlCol="0" anchor="b"/>
          <a:lstStyle>
            <a:lvl1pPr algn="l">
              <a:defRPr sz="1200"/>
            </a:lvl1pPr>
          </a:lstStyle>
          <a:p>
            <a:endParaRPr lang="en-US"/>
          </a:p>
        </p:txBody>
      </p:sp>
      <p:sp>
        <p:nvSpPr>
          <p:cNvPr id="5" name="Slide Number Placeholder 4"/>
          <p:cNvSpPr>
            <a:spLocks noGrp="1"/>
          </p:cNvSpPr>
          <p:nvPr>
            <p:ph type="sldNum" sz="quarter" idx="3"/>
          </p:nvPr>
        </p:nvSpPr>
        <p:spPr>
          <a:xfrm>
            <a:off x="3884029" y="8829675"/>
            <a:ext cx="2972421" cy="465138"/>
          </a:xfrm>
          <a:prstGeom prst="rect">
            <a:avLst/>
          </a:prstGeom>
        </p:spPr>
        <p:txBody>
          <a:bodyPr vert="horz" lIns="91413" tIns="45706" rIns="91413" bIns="45706" rtlCol="0" anchor="b"/>
          <a:lstStyle>
            <a:lvl1pPr algn="r">
              <a:defRPr sz="1200"/>
            </a:lvl1pPr>
          </a:lstStyle>
          <a:p>
            <a:fld id="{4F85FAEC-7280-47E5-91D4-42341BF6A2B1}" type="slidenum">
              <a:rPr lang="en-US" smtClean="0"/>
              <a:pPr/>
              <a:t>‹#›</a:t>
            </a:fld>
            <a:endParaRPr lang="en-US"/>
          </a:p>
        </p:txBody>
      </p:sp>
    </p:spTree>
    <p:extLst>
      <p:ext uri="{BB962C8B-B14F-4D97-AF65-F5344CB8AC3E}">
        <p14:creationId xmlns:p14="http://schemas.microsoft.com/office/powerpoint/2010/main" xmlns="" val="291759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50" tIns="46576" rIns="93150" bIns="46576" rtlCol="0"/>
          <a:lstStyle>
            <a:lvl1pPr algn="r">
              <a:defRPr sz="1200"/>
            </a:lvl1pPr>
          </a:lstStyle>
          <a:p>
            <a:fld id="{63F9CDB7-3F64-4992-AAA5-AB6AB398F4F0}" type="datetimeFigureOut">
              <a:rPr lang="en-US" smtClean="0"/>
              <a:pPr/>
              <a:t>11/22/2016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50" tIns="46576" rIns="93150" bIns="465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50" tIns="46576" rIns="93150" bIns="46576" rtlCol="0" anchor="b"/>
          <a:lstStyle>
            <a:lvl1pPr algn="r">
              <a:defRPr sz="1200"/>
            </a:lvl1pPr>
          </a:lstStyle>
          <a:p>
            <a:fld id="{E09FF976-E004-476F-9E31-84CAE0F9AA40}" type="slidenum">
              <a:rPr lang="en-US" smtClean="0"/>
              <a:pPr/>
              <a:t>‹#›</a:t>
            </a:fld>
            <a:endParaRPr lang="en-US"/>
          </a:p>
        </p:txBody>
      </p:sp>
    </p:spTree>
    <p:extLst>
      <p:ext uri="{BB962C8B-B14F-4D97-AF65-F5344CB8AC3E}">
        <p14:creationId xmlns:p14="http://schemas.microsoft.com/office/powerpoint/2010/main" xmlns="" val="286002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FF976-E004-476F-9E31-84CAE0F9AA40}" type="slidenum">
              <a:rPr lang="en-US" smtClean="0"/>
              <a:pPr/>
              <a:t>1</a:t>
            </a:fld>
            <a:endParaRPr lang="en-US"/>
          </a:p>
        </p:txBody>
      </p:sp>
    </p:spTree>
    <p:extLst>
      <p:ext uri="{BB962C8B-B14F-4D97-AF65-F5344CB8AC3E}">
        <p14:creationId xmlns:p14="http://schemas.microsoft.com/office/powerpoint/2010/main" xmlns="" val="107878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FF976-E004-476F-9E31-84CAE0F9AA40}" type="slidenum">
              <a:rPr lang="en-US" smtClean="0"/>
              <a:pPr/>
              <a:t>2</a:t>
            </a:fld>
            <a:endParaRPr lang="en-US"/>
          </a:p>
        </p:txBody>
      </p:sp>
    </p:spTree>
    <p:extLst>
      <p:ext uri="{BB962C8B-B14F-4D97-AF65-F5344CB8AC3E}">
        <p14:creationId xmlns:p14="http://schemas.microsoft.com/office/powerpoint/2010/main" xmlns="" val="3933081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FF976-E004-476F-9E31-84CAE0F9AA40}" type="slidenum">
              <a:rPr lang="en-US" smtClean="0"/>
              <a:pPr/>
              <a:t>4</a:t>
            </a:fld>
            <a:endParaRPr lang="en-US"/>
          </a:p>
        </p:txBody>
      </p:sp>
    </p:spTree>
    <p:extLst>
      <p:ext uri="{BB962C8B-B14F-4D97-AF65-F5344CB8AC3E}">
        <p14:creationId xmlns:p14="http://schemas.microsoft.com/office/powerpoint/2010/main" xmlns="" val="1254362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10" indent="-228510">
              <a:buAutoNum type="arabicParenR"/>
            </a:pPr>
            <a:endParaRPr lang="en-US" dirty="0"/>
          </a:p>
        </p:txBody>
      </p:sp>
      <p:sp>
        <p:nvSpPr>
          <p:cNvPr id="4" name="Slide Number Placeholder 3"/>
          <p:cNvSpPr>
            <a:spLocks noGrp="1"/>
          </p:cNvSpPr>
          <p:nvPr>
            <p:ph type="sldNum" sz="quarter" idx="10"/>
          </p:nvPr>
        </p:nvSpPr>
        <p:spPr/>
        <p:txBody>
          <a:bodyPr/>
          <a:lstStyle/>
          <a:p>
            <a:fld id="{E09FF976-E004-476F-9E31-84CAE0F9AA40}" type="slidenum">
              <a:rPr lang="en-US" smtClean="0"/>
              <a:pPr/>
              <a:t>5</a:t>
            </a:fld>
            <a:endParaRPr lang="en-US"/>
          </a:p>
        </p:txBody>
      </p:sp>
    </p:spTree>
    <p:extLst>
      <p:ext uri="{BB962C8B-B14F-4D97-AF65-F5344CB8AC3E}">
        <p14:creationId xmlns:p14="http://schemas.microsoft.com/office/powerpoint/2010/main" xmlns="" val="219850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FF976-E004-476F-9E31-84CAE0F9AA40}" type="slidenum">
              <a:rPr lang="en-US" smtClean="0"/>
              <a:pPr/>
              <a:t>6</a:t>
            </a:fld>
            <a:endParaRPr lang="en-US"/>
          </a:p>
        </p:txBody>
      </p:sp>
    </p:spTree>
    <p:extLst>
      <p:ext uri="{BB962C8B-B14F-4D97-AF65-F5344CB8AC3E}">
        <p14:creationId xmlns:p14="http://schemas.microsoft.com/office/powerpoint/2010/main" xmlns="" val="1254362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2B7AE1-8540-4B47-95A2-7DE0D93C240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1808887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FF976-E004-476F-9E31-84CAE0F9AA4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1484364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2B7AE1-8540-4B47-95A2-7DE0D93C2402}" type="slidenum">
              <a:rPr lang="en-US" smtClean="0"/>
              <a:pPr/>
              <a:t>11</a:t>
            </a:fld>
            <a:endParaRPr lang="en-US"/>
          </a:p>
        </p:txBody>
      </p:sp>
    </p:spTree>
    <p:extLst>
      <p:ext uri="{BB962C8B-B14F-4D97-AF65-F5344CB8AC3E}">
        <p14:creationId xmlns:p14="http://schemas.microsoft.com/office/powerpoint/2010/main" xmlns="" val="256257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074" name="Picture 2" descr="C:\Users\EleanorSmith\Documents\work\NARA\1805_NARA_CUI_new_front_cvr_final.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604001"/>
            <a:ext cx="21336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B38C93-A007-49C2-B728-A62744C84497}" type="slidenum">
              <a:rPr lang="en-US"/>
              <a:pPr/>
              <a:t>‹#›</a:t>
            </a:fld>
            <a:endParaRPr lang="en-US"/>
          </a:p>
        </p:txBody>
      </p:sp>
    </p:spTree>
    <p:extLst>
      <p:ext uri="{BB962C8B-B14F-4D97-AF65-F5344CB8AC3E}">
        <p14:creationId xmlns:p14="http://schemas.microsoft.com/office/powerpoint/2010/main" xmlns="" val="2227010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3975"/>
            <a:ext cx="2057400" cy="4933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23975"/>
            <a:ext cx="6019800" cy="4933950"/>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604001"/>
            <a:ext cx="21336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CA29E0-CEA7-487A-882A-AA039D1606B1}" type="slidenum">
              <a:rPr lang="en-US"/>
              <a:pPr/>
              <a:t>‹#›</a:t>
            </a:fld>
            <a:endParaRPr lang="en-US"/>
          </a:p>
        </p:txBody>
      </p:sp>
    </p:spTree>
    <p:extLst>
      <p:ext uri="{BB962C8B-B14F-4D97-AF65-F5344CB8AC3E}">
        <p14:creationId xmlns:p14="http://schemas.microsoft.com/office/powerpoint/2010/main" xmlns="" val="1361464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477000"/>
            <a:ext cx="2133600" cy="244475"/>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477000"/>
            <a:ext cx="28956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477000"/>
            <a:ext cx="2133600" cy="244475"/>
          </a:xfrm>
        </p:spPr>
        <p:txBody>
          <a:bodyPr/>
          <a:lstStyle>
            <a:lvl1pPr>
              <a:defRPr/>
            </a:lvl1pPr>
          </a:lstStyle>
          <a:p>
            <a:fld id="{FA37067A-17BF-48BD-9A64-1CA5DB7988EA}" type="slidenum">
              <a:rPr lang="en-US"/>
              <a:pPr/>
              <a:t>‹#›</a:t>
            </a:fld>
            <a:endParaRPr lang="en-US"/>
          </a:p>
        </p:txBody>
      </p:sp>
    </p:spTree>
    <p:extLst>
      <p:ext uri="{BB962C8B-B14F-4D97-AF65-F5344CB8AC3E}">
        <p14:creationId xmlns:p14="http://schemas.microsoft.com/office/powerpoint/2010/main" xmlns="" val="2031775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4" name="Picture 2" descr="C:\Users\esmith\AppData\Local\Microsoft\Windows\Temporary Internet Files\Content.Outlook\4KZZ3KAQ\1805_NARA_CUI_new_back_cover_V2 (3).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538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lvl1pPr>
              <a:defRPr/>
            </a:lvl1pPr>
          </a:lstStyle>
          <a:p>
            <a:fld id="{35310C42-D73C-4CED-9A03-7422DEE441D8}" type="slidenum">
              <a:rPr lang="en-US"/>
              <a:pPr/>
              <a:t>‹#›</a:t>
            </a:fld>
            <a:endParaRPr lang="en-US"/>
          </a:p>
        </p:txBody>
      </p:sp>
    </p:spTree>
    <p:extLst>
      <p:ext uri="{BB962C8B-B14F-4D97-AF65-F5344CB8AC3E}">
        <p14:creationId xmlns:p14="http://schemas.microsoft.com/office/powerpoint/2010/main" xmlns="" val="2068464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FC0D52-411F-44E7-BEF3-ADD559262F88}" type="slidenum">
              <a:rPr lang="en-US"/>
              <a:pPr/>
              <a:t>‹#›</a:t>
            </a:fld>
            <a:endParaRPr lang="en-US"/>
          </a:p>
        </p:txBody>
      </p:sp>
    </p:spTree>
    <p:extLst>
      <p:ext uri="{BB962C8B-B14F-4D97-AF65-F5344CB8AC3E}">
        <p14:creationId xmlns:p14="http://schemas.microsoft.com/office/powerpoint/2010/main" xmlns="" val="275623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0D2D5F-B533-4B8A-8837-4F3E2A470578}" type="slidenum">
              <a:rPr lang="en-US"/>
              <a:pPr/>
              <a:t>‹#›</a:t>
            </a:fld>
            <a:endParaRPr lang="en-US"/>
          </a:p>
        </p:txBody>
      </p:sp>
    </p:spTree>
    <p:extLst>
      <p:ext uri="{BB962C8B-B14F-4D97-AF65-F5344CB8AC3E}">
        <p14:creationId xmlns:p14="http://schemas.microsoft.com/office/powerpoint/2010/main" xmlns="" val="308122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71650" y="274638"/>
            <a:ext cx="691515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54AE5BB-7A65-403F-AAAA-4B3C42D3935B}" type="slidenum">
              <a:rPr lang="en-US"/>
              <a:pPr/>
              <a:t>‹#›</a:t>
            </a:fld>
            <a:endParaRPr lang="en-US"/>
          </a:p>
        </p:txBody>
      </p:sp>
    </p:spTree>
    <p:extLst>
      <p:ext uri="{BB962C8B-B14F-4D97-AF65-F5344CB8AC3E}">
        <p14:creationId xmlns:p14="http://schemas.microsoft.com/office/powerpoint/2010/main" xmlns="" val="49901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3596863-62CC-435F-82BC-797E06406FA3}" type="slidenum">
              <a:rPr lang="en-US"/>
              <a:pPr/>
              <a:t>‹#›</a:t>
            </a:fld>
            <a:endParaRPr lang="en-US"/>
          </a:p>
        </p:txBody>
      </p:sp>
    </p:spTree>
    <p:extLst>
      <p:ext uri="{BB962C8B-B14F-4D97-AF65-F5344CB8AC3E}">
        <p14:creationId xmlns:p14="http://schemas.microsoft.com/office/powerpoint/2010/main" xmlns="" val="323117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604001"/>
            <a:ext cx="2133600" cy="244475"/>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92888D7-0D22-4B17-97AF-09A76383490D}" type="slidenum">
              <a:rPr lang="en-US"/>
              <a:pPr/>
              <a:t>‹#›</a:t>
            </a:fld>
            <a:endParaRPr lang="en-US"/>
          </a:p>
        </p:txBody>
      </p:sp>
    </p:spTree>
    <p:extLst>
      <p:ext uri="{BB962C8B-B14F-4D97-AF65-F5344CB8AC3E}">
        <p14:creationId xmlns:p14="http://schemas.microsoft.com/office/powerpoint/2010/main" xmlns="" val="163896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5450" y="273050"/>
            <a:ext cx="7296150" cy="7270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2"/>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2254479"/>
            <a:ext cx="3008313" cy="38716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604001"/>
            <a:ext cx="21336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5FDDA-9580-4C8D-AF80-8C8F240D968D}" type="slidenum">
              <a:rPr lang="en-US"/>
              <a:pPr/>
              <a:t>‹#›</a:t>
            </a:fld>
            <a:endParaRPr lang="en-US"/>
          </a:p>
        </p:txBody>
      </p:sp>
    </p:spTree>
    <p:extLst>
      <p:ext uri="{BB962C8B-B14F-4D97-AF65-F5344CB8AC3E}">
        <p14:creationId xmlns:p14="http://schemas.microsoft.com/office/powerpoint/2010/main" xmlns="" val="100528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604001"/>
            <a:ext cx="2133600" cy="244475"/>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604001"/>
            <a:ext cx="2895600" cy="244475"/>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C1F35D-3161-46BA-A51A-4F7A8A25BDDC}" type="slidenum">
              <a:rPr lang="en-US"/>
              <a:pPr/>
              <a:t>‹#›</a:t>
            </a:fld>
            <a:endParaRPr lang="en-US"/>
          </a:p>
        </p:txBody>
      </p:sp>
    </p:spTree>
    <p:extLst>
      <p:ext uri="{BB962C8B-B14F-4D97-AF65-F5344CB8AC3E}">
        <p14:creationId xmlns:p14="http://schemas.microsoft.com/office/powerpoint/2010/main" xmlns="" val="260444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cstate="print"/>
          <a:stretch>
            <a:fillRect/>
          </a:stretch>
        </a:blip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0"/>
            <a:ext cx="9156700" cy="695975"/>
            <a:chOff x="-1" y="196"/>
            <a:chExt cx="5768" cy="485"/>
          </a:xfrm>
        </p:grpSpPr>
        <p:sp>
          <p:nvSpPr>
            <p:cNvPr id="1036" name="Rectangle 12"/>
            <p:cNvSpPr>
              <a:spLocks noChangeArrowheads="1"/>
            </p:cNvSpPr>
            <p:nvPr userDrawn="1"/>
          </p:nvSpPr>
          <p:spPr bwMode="gray">
            <a:xfrm>
              <a:off x="1" y="196"/>
              <a:ext cx="5766" cy="485"/>
            </a:xfrm>
            <a:prstGeom prst="rect">
              <a:avLst/>
            </a:prstGeom>
            <a:gradFill rotWithShape="1">
              <a:gsLst>
                <a:gs pos="0">
                  <a:schemeClr val="accent1"/>
                </a:gs>
                <a:gs pos="100000">
                  <a:schemeClr val="tx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Freeform 13"/>
            <p:cNvSpPr>
              <a:spLocks/>
            </p:cNvSpPr>
            <p:nvPr userDrawn="1"/>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tx1"/>
                </a:gs>
                <a:gs pos="100000">
                  <a:schemeClr val="tx1">
                    <a:gamma/>
                    <a:shade val="46275"/>
                    <a:invGamma/>
                  </a:schemeClr>
                </a:gs>
              </a:gsLst>
              <a:lin ang="189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38" name="Freeform 14"/>
            <p:cNvSpPr>
              <a:spLocks/>
            </p:cNvSpPr>
            <p:nvPr userDrawn="1"/>
          </p:nvSpPr>
          <p:spPr bwMode="gray">
            <a:xfrm>
              <a:off x="-1" y="367"/>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adFill rotWithShape="1">
              <a:gsLst>
                <a:gs pos="0">
                  <a:schemeClr val="accent1"/>
                </a:gs>
                <a:gs pos="100000">
                  <a:schemeClr val="accent1">
                    <a:gamma/>
                    <a:shade val="46275"/>
                    <a:invGamma/>
                  </a:schemeClr>
                </a:gs>
              </a:gsLst>
              <a:lin ang="189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sp>
        <p:nvSpPr>
          <p:cNvPr id="1040" name="Rectangle 16"/>
          <p:cNvSpPr>
            <a:spLocks noChangeArrowheads="1"/>
          </p:cNvSpPr>
          <p:nvPr/>
        </p:nvSpPr>
        <p:spPr bwMode="gray">
          <a:xfrm>
            <a:off x="4749" y="698449"/>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gray">
          <a:xfrm>
            <a:off x="0" y="-11112"/>
            <a:ext cx="9144000" cy="706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90499" y="1038225"/>
            <a:ext cx="8791575" cy="5143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6870700" y="6381751"/>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Franklin Gothic Demi Cond" pitchFamily="34" charset="0"/>
              </a:defRPr>
            </a:lvl1pPr>
          </a:lstStyle>
          <a:p>
            <a:fld id="{08DC2CA7-E12F-46CA-9AD7-5BC1108C26D2}" type="slidenum">
              <a:rPr lang="en-US" smtClean="0"/>
              <a:pPr/>
              <a:t>‹#›</a:t>
            </a:fld>
            <a:endParaRPr lang="en-US"/>
          </a:p>
        </p:txBody>
      </p:sp>
      <p:sp>
        <p:nvSpPr>
          <p:cNvPr id="12" name="Rectangle 15"/>
          <p:cNvSpPr>
            <a:spLocks noChangeArrowheads="1"/>
          </p:cNvSpPr>
          <p:nvPr userDrawn="1"/>
        </p:nvSpPr>
        <p:spPr bwMode="gray">
          <a:xfrm>
            <a:off x="1588" y="2"/>
            <a:ext cx="9144000" cy="61911"/>
          </a:xfrm>
          <a:prstGeom prst="rect">
            <a:avLst/>
          </a:prstGeom>
          <a:gradFill rotWithShape="0">
            <a:gsLst>
              <a:gs pos="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1" fontAlgn="base" hangingPunct="1">
        <a:lnSpc>
          <a:spcPct val="85000"/>
        </a:lnSpc>
        <a:spcBef>
          <a:spcPct val="0"/>
        </a:spcBef>
        <a:spcAft>
          <a:spcPct val="0"/>
        </a:spcAft>
        <a:defRPr sz="3400">
          <a:solidFill>
            <a:schemeClr val="bg1"/>
          </a:solidFill>
          <a:effectLst>
            <a:outerShdw blurRad="38100" dist="38100" dir="2700000" algn="tl">
              <a:srgbClr val="000000">
                <a:alpha val="43137"/>
              </a:srgbClr>
            </a:outerShdw>
          </a:effectLst>
          <a:latin typeface="Franklin Gothic Demi Cond" pitchFamily="34" charset="0"/>
          <a:ea typeface="+mj-ea"/>
          <a:cs typeface="+mj-cs"/>
        </a:defRPr>
      </a:lvl1pPr>
      <a:lvl2pPr algn="l" rtl="0" eaLnBrk="1" fontAlgn="base" hangingPunct="1">
        <a:spcBef>
          <a:spcPct val="0"/>
        </a:spcBef>
        <a:spcAft>
          <a:spcPct val="0"/>
        </a:spcAft>
        <a:defRPr sz="4000">
          <a:solidFill>
            <a:schemeClr val="bg1"/>
          </a:solidFill>
          <a:latin typeface="Arial" pitchFamily="34" charset="0"/>
        </a:defRPr>
      </a:lvl2pPr>
      <a:lvl3pPr algn="l" rtl="0" eaLnBrk="1" fontAlgn="base" hangingPunct="1">
        <a:spcBef>
          <a:spcPct val="0"/>
        </a:spcBef>
        <a:spcAft>
          <a:spcPct val="0"/>
        </a:spcAft>
        <a:defRPr sz="4000">
          <a:solidFill>
            <a:schemeClr val="bg1"/>
          </a:solidFill>
          <a:latin typeface="Arial" pitchFamily="34" charset="0"/>
        </a:defRPr>
      </a:lvl3pPr>
      <a:lvl4pPr algn="l" rtl="0" eaLnBrk="1" fontAlgn="base" hangingPunct="1">
        <a:spcBef>
          <a:spcPct val="0"/>
        </a:spcBef>
        <a:spcAft>
          <a:spcPct val="0"/>
        </a:spcAft>
        <a:defRPr sz="4000">
          <a:solidFill>
            <a:schemeClr val="bg1"/>
          </a:solidFill>
          <a:latin typeface="Arial" pitchFamily="34" charset="0"/>
        </a:defRPr>
      </a:lvl4pPr>
      <a:lvl5pPr algn="l" rtl="0" eaLnBrk="1" fontAlgn="base" hangingPunct="1">
        <a:spcBef>
          <a:spcPct val="0"/>
        </a:spcBef>
        <a:spcAft>
          <a:spcPct val="0"/>
        </a:spcAft>
        <a:defRPr sz="4000">
          <a:solidFill>
            <a:schemeClr val="bg1"/>
          </a:solidFill>
          <a:latin typeface="Arial" pitchFamily="34" charset="0"/>
        </a:defRPr>
      </a:lvl5pPr>
      <a:lvl6pPr marL="457200" algn="l" rtl="0" eaLnBrk="1" fontAlgn="base" hangingPunct="1">
        <a:spcBef>
          <a:spcPct val="0"/>
        </a:spcBef>
        <a:spcAft>
          <a:spcPct val="0"/>
        </a:spcAft>
        <a:defRPr sz="4000">
          <a:solidFill>
            <a:schemeClr val="bg1"/>
          </a:solidFill>
          <a:latin typeface="Arial" pitchFamily="34" charset="0"/>
        </a:defRPr>
      </a:lvl6pPr>
      <a:lvl7pPr marL="914400" algn="l" rtl="0" eaLnBrk="1" fontAlgn="base" hangingPunct="1">
        <a:spcBef>
          <a:spcPct val="0"/>
        </a:spcBef>
        <a:spcAft>
          <a:spcPct val="0"/>
        </a:spcAft>
        <a:defRPr sz="4000">
          <a:solidFill>
            <a:schemeClr val="bg1"/>
          </a:solidFill>
          <a:latin typeface="Arial" pitchFamily="34" charset="0"/>
        </a:defRPr>
      </a:lvl7pPr>
      <a:lvl8pPr marL="1371600" algn="l" rtl="0" eaLnBrk="1" fontAlgn="base" hangingPunct="1">
        <a:spcBef>
          <a:spcPct val="0"/>
        </a:spcBef>
        <a:spcAft>
          <a:spcPct val="0"/>
        </a:spcAft>
        <a:defRPr sz="4000">
          <a:solidFill>
            <a:schemeClr val="bg1"/>
          </a:solidFill>
          <a:latin typeface="Arial" pitchFamily="34" charset="0"/>
        </a:defRPr>
      </a:lvl8pPr>
      <a:lvl9pPr marL="1828800" algn="l" rtl="0" eaLnBrk="1" fontAlgn="base" hangingPunct="1">
        <a:spcBef>
          <a:spcPct val="0"/>
        </a:spcBef>
        <a:spcAft>
          <a:spcPct val="0"/>
        </a:spcAft>
        <a:defRPr sz="4000">
          <a:solidFill>
            <a:schemeClr val="bg1"/>
          </a:solidFill>
          <a:latin typeface="Arial" pitchFamily="34" charset="0"/>
        </a:defRPr>
      </a:lvl9pPr>
    </p:titleStyle>
    <p:bodyStyle>
      <a:lvl1pPr marL="342900" indent="-342900" algn="l" rtl="0" eaLnBrk="1" fontAlgn="base" hangingPunct="1">
        <a:lnSpc>
          <a:spcPct val="95000"/>
        </a:lnSpc>
        <a:spcBef>
          <a:spcPct val="20000"/>
        </a:spcBef>
        <a:spcAft>
          <a:spcPct val="0"/>
        </a:spcAft>
        <a:buFont typeface="Wingdings" pitchFamily="2" charset="2"/>
        <a:buChar char="§"/>
        <a:defRPr sz="2800">
          <a:solidFill>
            <a:schemeClr val="tx1"/>
          </a:solidFill>
          <a:latin typeface="Franklin Gothic Medium Cond" pitchFamily="34" charset="0"/>
          <a:ea typeface="+mn-ea"/>
          <a:cs typeface="+mn-cs"/>
        </a:defRPr>
      </a:lvl1pPr>
      <a:lvl2pPr marL="742950" indent="-285750" algn="l" rtl="0" eaLnBrk="1" fontAlgn="base" hangingPunct="1">
        <a:spcBef>
          <a:spcPts val="300"/>
        </a:spcBef>
        <a:spcAft>
          <a:spcPct val="0"/>
        </a:spcAft>
        <a:buChar char="–"/>
        <a:defRPr sz="2400">
          <a:solidFill>
            <a:schemeClr val="tx1"/>
          </a:solidFill>
          <a:latin typeface="Franklin Gothic Medium Cond" pitchFamily="34" charset="0"/>
        </a:defRPr>
      </a:lvl2pPr>
      <a:lvl3pPr marL="1143000" indent="-228600" algn="l" rtl="0" eaLnBrk="1" fontAlgn="base" hangingPunct="1">
        <a:spcBef>
          <a:spcPct val="20000"/>
        </a:spcBef>
        <a:spcAft>
          <a:spcPct val="0"/>
        </a:spcAft>
        <a:buChar char="•"/>
        <a:defRPr sz="2000">
          <a:solidFill>
            <a:schemeClr val="tx1"/>
          </a:solidFill>
          <a:latin typeface="Franklin Gothic Medium Cond" pitchFamily="34" charset="0"/>
        </a:defRPr>
      </a:lvl3pPr>
      <a:lvl4pPr marL="1600200" indent="-228600" algn="l" rtl="0" eaLnBrk="1" fontAlgn="base" hangingPunct="1">
        <a:spcBef>
          <a:spcPct val="20000"/>
        </a:spcBef>
        <a:spcAft>
          <a:spcPct val="0"/>
        </a:spcAft>
        <a:buChar char="–"/>
        <a:defRPr sz="1800">
          <a:solidFill>
            <a:schemeClr val="tx1"/>
          </a:solidFill>
          <a:latin typeface="Franklin Gothic Medium Cond" pitchFamily="34" charset="0"/>
        </a:defRPr>
      </a:lvl4pPr>
      <a:lvl5pPr marL="2057400" indent="-228600" algn="l" rtl="0" eaLnBrk="1" fontAlgn="base" hangingPunct="1">
        <a:spcBef>
          <a:spcPct val="20000"/>
        </a:spcBef>
        <a:spcAft>
          <a:spcPct val="0"/>
        </a:spcAft>
        <a:buChar char="»"/>
        <a:defRPr sz="1800">
          <a:solidFill>
            <a:schemeClr val="tx1"/>
          </a:solidFill>
          <a:latin typeface="Franklin Gothic Medium Cond"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patrick.viscuso@nara.gov"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hyperlink" Target="mailto:bryan.oklin@nara.gov" TargetMode="External"/><Relationship Id="rId4" Type="http://schemas.openxmlformats.org/officeDocument/2006/relationships/hyperlink" Target="mailto:mark.riddle@nara.gov"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4013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8" name="Elbow Connector 97"/>
          <p:cNvCxnSpPr/>
          <p:nvPr/>
        </p:nvCxnSpPr>
        <p:spPr>
          <a:xfrm flipV="1">
            <a:off x="2761976" y="1754669"/>
            <a:ext cx="213352" cy="1"/>
          </a:xfrm>
          <a:prstGeom prst="bentConnector3">
            <a:avLst>
              <a:gd name="adj1" fmla="val 50000"/>
            </a:avLst>
          </a:prstGeom>
          <a:ln w="47625">
            <a:solidFill>
              <a:srgbClr val="1D528D"/>
            </a:solidFill>
          </a:ln>
        </p:spPr>
        <p:style>
          <a:lnRef idx="1">
            <a:schemeClr val="accent1"/>
          </a:lnRef>
          <a:fillRef idx="0">
            <a:schemeClr val="accent1"/>
          </a:fillRef>
          <a:effectRef idx="0">
            <a:schemeClr val="accent1"/>
          </a:effectRef>
          <a:fontRef idx="minor">
            <a:schemeClr val="tx1"/>
          </a:fontRef>
        </p:style>
      </p:cxnSp>
      <p:cxnSp>
        <p:nvCxnSpPr>
          <p:cNvPr id="99" name="Elbow Connector 98"/>
          <p:cNvCxnSpPr/>
          <p:nvPr/>
        </p:nvCxnSpPr>
        <p:spPr>
          <a:xfrm flipV="1">
            <a:off x="2759108" y="2467759"/>
            <a:ext cx="213352" cy="1"/>
          </a:xfrm>
          <a:prstGeom prst="bentConnector3">
            <a:avLst>
              <a:gd name="adj1" fmla="val 50000"/>
            </a:avLst>
          </a:prstGeom>
          <a:ln w="47625">
            <a:solidFill>
              <a:srgbClr val="1D528D"/>
            </a:solidFill>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9710" y="3132368"/>
            <a:ext cx="841761" cy="535163"/>
          </a:xfrm>
          <a:prstGeom prst="ellipse">
            <a:avLst/>
          </a:pr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6" name="Oval 75"/>
          <p:cNvSpPr/>
          <p:nvPr/>
        </p:nvSpPr>
        <p:spPr>
          <a:xfrm>
            <a:off x="26779" y="4970921"/>
            <a:ext cx="841761" cy="535163"/>
          </a:xfrm>
          <a:prstGeom prst="ellipse">
            <a:avLst/>
          </a:pr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7" name="Oval 76"/>
          <p:cNvSpPr/>
          <p:nvPr/>
        </p:nvSpPr>
        <p:spPr>
          <a:xfrm>
            <a:off x="14630" y="4047988"/>
            <a:ext cx="841761" cy="535163"/>
          </a:xfrm>
          <a:prstGeom prst="ellipse">
            <a:avLst/>
          </a:pr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9" name="Oval 78"/>
          <p:cNvSpPr/>
          <p:nvPr/>
        </p:nvSpPr>
        <p:spPr>
          <a:xfrm>
            <a:off x="14630" y="2216750"/>
            <a:ext cx="841761" cy="535163"/>
          </a:xfrm>
          <a:prstGeom prst="ellipse">
            <a:avLst/>
          </a:pr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4" name="Oval 73"/>
          <p:cNvSpPr/>
          <p:nvPr/>
        </p:nvSpPr>
        <p:spPr>
          <a:xfrm>
            <a:off x="13365" y="1299911"/>
            <a:ext cx="841761" cy="535163"/>
          </a:xfrm>
          <a:prstGeom prst="ellipse">
            <a:avLst/>
          </a:prstGeom>
          <a:solidFill>
            <a:schemeClr val="tx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4" name="Rectangle 8"/>
          <p:cNvSpPr>
            <a:spLocks noChangeArrowheads="1"/>
          </p:cNvSpPr>
          <p:nvPr/>
        </p:nvSpPr>
        <p:spPr bwMode="gray">
          <a:xfrm>
            <a:off x="314326" y="-76200"/>
            <a:ext cx="8520113" cy="600075"/>
          </a:xfrm>
          <a:prstGeom prst="rect">
            <a:avLst/>
          </a:prstGeom>
          <a:noFill/>
          <a:ln w="9525">
            <a:noFill/>
            <a:miter lim="800000"/>
            <a:headEnd/>
            <a:tailEnd/>
          </a:ln>
        </p:spPr>
        <p:txBody>
          <a:bodyPr lIns="0" rIns="0" anchor="ctr"/>
          <a:lstStyle/>
          <a:p>
            <a:pPr>
              <a:defRPr/>
            </a:pPr>
            <a:endParaRPr lang="de-DE" sz="1600" kern="0" dirty="0">
              <a:solidFill>
                <a:sysClr val="windowText" lastClr="000000"/>
              </a:solidFill>
              <a:latin typeface="Calibri"/>
            </a:endParaRPr>
          </a:p>
        </p:txBody>
      </p:sp>
      <p:cxnSp>
        <p:nvCxnSpPr>
          <p:cNvPr id="166" name="Lige forbindelse 17"/>
          <p:cNvCxnSpPr/>
          <p:nvPr/>
        </p:nvCxnSpPr>
        <p:spPr>
          <a:xfrm flipH="1">
            <a:off x="2729552" y="1033310"/>
            <a:ext cx="6187" cy="5142302"/>
          </a:xfrm>
          <a:prstGeom prst="line">
            <a:avLst/>
          </a:prstGeom>
          <a:solidFill>
            <a:schemeClr val="bg1"/>
          </a:solidFill>
          <a:ln w="254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237" name="Oval 6"/>
          <p:cNvSpPr/>
          <p:nvPr/>
        </p:nvSpPr>
        <p:spPr>
          <a:xfrm>
            <a:off x="162614" y="1375284"/>
            <a:ext cx="573245" cy="373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pPr>
            <a:r>
              <a:rPr lang="en-US" sz="800" b="1" dirty="0" smtClean="0">
                <a:solidFill>
                  <a:prstClr val="white"/>
                </a:solidFill>
              </a:rPr>
              <a:t>Policy</a:t>
            </a:r>
            <a:endParaRPr lang="en-US" sz="800" b="1" dirty="0">
              <a:solidFill>
                <a:prstClr val="white"/>
              </a:solidFill>
            </a:endParaRPr>
          </a:p>
        </p:txBody>
      </p:sp>
      <p:sp>
        <p:nvSpPr>
          <p:cNvPr id="47" name="Oval 6"/>
          <p:cNvSpPr/>
          <p:nvPr/>
        </p:nvSpPr>
        <p:spPr>
          <a:xfrm>
            <a:off x="142142" y="2273917"/>
            <a:ext cx="573245" cy="373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pPr>
            <a:r>
              <a:rPr lang="en-US" sz="800" b="1" dirty="0" smtClean="0">
                <a:solidFill>
                  <a:prstClr val="white"/>
                </a:solidFill>
              </a:rPr>
              <a:t>Training</a:t>
            </a:r>
            <a:endParaRPr lang="en-US" sz="800" b="1" dirty="0">
              <a:solidFill>
                <a:prstClr val="white"/>
              </a:solidFill>
            </a:endParaRPr>
          </a:p>
        </p:txBody>
      </p:sp>
      <p:sp>
        <p:nvSpPr>
          <p:cNvPr id="53" name="Oval 6"/>
          <p:cNvSpPr/>
          <p:nvPr/>
        </p:nvSpPr>
        <p:spPr>
          <a:xfrm>
            <a:off x="81887" y="3183509"/>
            <a:ext cx="723331" cy="373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pPr>
            <a:r>
              <a:rPr lang="en-US" sz="800" b="1" dirty="0" smtClean="0">
                <a:solidFill>
                  <a:prstClr val="white"/>
                </a:solidFill>
              </a:rPr>
              <a:t>Physical Safeguarding </a:t>
            </a:r>
            <a:endParaRPr lang="en-US" sz="800" b="1" dirty="0">
              <a:solidFill>
                <a:prstClr val="white"/>
              </a:solidFill>
            </a:endParaRPr>
          </a:p>
        </p:txBody>
      </p:sp>
      <p:sp>
        <p:nvSpPr>
          <p:cNvPr id="56" name="Oval 6"/>
          <p:cNvSpPr/>
          <p:nvPr/>
        </p:nvSpPr>
        <p:spPr>
          <a:xfrm>
            <a:off x="148966" y="4098925"/>
            <a:ext cx="573245" cy="373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pPr>
            <a:r>
              <a:rPr lang="en-US" sz="800" b="1" dirty="0" smtClean="0">
                <a:solidFill>
                  <a:prstClr val="white"/>
                </a:solidFill>
              </a:rPr>
              <a:t>Systems</a:t>
            </a:r>
            <a:endParaRPr lang="en-US" sz="800" b="1" dirty="0">
              <a:solidFill>
                <a:prstClr val="white"/>
              </a:solidFill>
            </a:endParaRPr>
          </a:p>
        </p:txBody>
      </p:sp>
      <p:sp>
        <p:nvSpPr>
          <p:cNvPr id="59" name="Oval 6"/>
          <p:cNvSpPr/>
          <p:nvPr/>
        </p:nvSpPr>
        <p:spPr>
          <a:xfrm>
            <a:off x="161649" y="5013274"/>
            <a:ext cx="573245" cy="37302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algn="ctr" defTabSz="311150">
              <a:lnSpc>
                <a:spcPct val="90000"/>
              </a:lnSpc>
              <a:spcBef>
                <a:spcPct val="0"/>
              </a:spcBef>
              <a:spcAft>
                <a:spcPct val="35000"/>
              </a:spcAft>
            </a:pPr>
            <a:r>
              <a:rPr lang="en-US" sz="800" b="1" dirty="0" smtClean="0">
                <a:solidFill>
                  <a:prstClr val="white"/>
                </a:solidFill>
              </a:rPr>
              <a:t>Self-Inspection</a:t>
            </a:r>
            <a:endParaRPr lang="en-US" sz="800" b="1" dirty="0">
              <a:solidFill>
                <a:prstClr val="white"/>
              </a:solidFill>
            </a:endParaRPr>
          </a:p>
        </p:txBody>
      </p:sp>
      <p:cxnSp>
        <p:nvCxnSpPr>
          <p:cNvPr id="62" name="Straight Connector 61"/>
          <p:cNvCxnSpPr/>
          <p:nvPr/>
        </p:nvCxnSpPr>
        <p:spPr>
          <a:xfrm>
            <a:off x="2735046" y="449958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Lige forbindelse 17"/>
          <p:cNvCxnSpPr/>
          <p:nvPr/>
        </p:nvCxnSpPr>
        <p:spPr>
          <a:xfrm flipH="1">
            <a:off x="4558352" y="1039660"/>
            <a:ext cx="6187" cy="5135952"/>
          </a:xfrm>
          <a:prstGeom prst="line">
            <a:avLst/>
          </a:prstGeom>
          <a:solidFill>
            <a:schemeClr val="bg1"/>
          </a:solidFill>
          <a:ln w="254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66" name="Lige forbindelse 17"/>
          <p:cNvCxnSpPr/>
          <p:nvPr/>
        </p:nvCxnSpPr>
        <p:spPr>
          <a:xfrm>
            <a:off x="6399689" y="1039660"/>
            <a:ext cx="1111" cy="5129128"/>
          </a:xfrm>
          <a:prstGeom prst="line">
            <a:avLst/>
          </a:prstGeom>
          <a:solidFill>
            <a:schemeClr val="bg1"/>
          </a:solidFill>
          <a:ln w="254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cxnSp>
        <p:nvCxnSpPr>
          <p:cNvPr id="67" name="Lige forbindelse 17"/>
          <p:cNvCxnSpPr/>
          <p:nvPr/>
        </p:nvCxnSpPr>
        <p:spPr>
          <a:xfrm flipH="1">
            <a:off x="8215952" y="1039660"/>
            <a:ext cx="6187" cy="5129128"/>
          </a:xfrm>
          <a:prstGeom prst="line">
            <a:avLst/>
          </a:prstGeom>
          <a:solidFill>
            <a:schemeClr val="bg1"/>
          </a:solidFill>
          <a:ln w="25400">
            <a:solidFill>
              <a:schemeClr val="tx1">
                <a:alpha val="32000"/>
              </a:schemeClr>
            </a:solidFill>
          </a:ln>
        </p:spPr>
        <p:style>
          <a:lnRef idx="1">
            <a:schemeClr val="accent1"/>
          </a:lnRef>
          <a:fillRef idx="0">
            <a:schemeClr val="accent1"/>
          </a:fillRef>
          <a:effectRef idx="0">
            <a:schemeClr val="accent1"/>
          </a:effectRef>
          <a:fontRef idx="minor">
            <a:schemeClr val="tx1"/>
          </a:fontRef>
        </p:style>
      </p:cxnSp>
      <p:sp>
        <p:nvSpPr>
          <p:cNvPr id="81" name="Bent Arrow 80"/>
          <p:cNvSpPr/>
          <p:nvPr/>
        </p:nvSpPr>
        <p:spPr>
          <a:xfrm rot="5400000">
            <a:off x="4570735" y="2444784"/>
            <a:ext cx="179227" cy="186530"/>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1D528D"/>
              </a:solidFill>
            </a:endParaRPr>
          </a:p>
        </p:txBody>
      </p:sp>
      <p:sp>
        <p:nvSpPr>
          <p:cNvPr id="82" name="Rectangular Callout 81"/>
          <p:cNvSpPr/>
          <p:nvPr/>
        </p:nvSpPr>
        <p:spPr>
          <a:xfrm>
            <a:off x="1286852" y="1692532"/>
            <a:ext cx="1389861" cy="475488"/>
          </a:xfrm>
          <a:prstGeom prst="wedgeRectCallout">
            <a:avLst>
              <a:gd name="adj1" fmla="val 20900"/>
              <a:gd name="adj2" fmla="val -69911"/>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Develop and Publish Policy</a:t>
            </a:r>
            <a:endParaRPr lang="en-US" sz="1050" dirty="0">
              <a:solidFill>
                <a:srgbClr val="1D528D"/>
              </a:solidFill>
            </a:endParaRPr>
          </a:p>
        </p:txBody>
      </p:sp>
      <p:sp>
        <p:nvSpPr>
          <p:cNvPr id="83" name="Rectangular Callout 82"/>
          <p:cNvSpPr/>
          <p:nvPr/>
        </p:nvSpPr>
        <p:spPr>
          <a:xfrm>
            <a:off x="3128608" y="3534697"/>
            <a:ext cx="1389861" cy="475488"/>
          </a:xfrm>
          <a:prstGeom prst="wedgeRectCallout">
            <a:avLst>
              <a:gd name="adj1" fmla="val 22373"/>
              <a:gd name="adj2" fmla="val -7134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Implement Physical Safeguarding</a:t>
            </a:r>
            <a:endParaRPr lang="en-US" sz="1050" dirty="0">
              <a:solidFill>
                <a:srgbClr val="1D528D"/>
              </a:solidFill>
            </a:endParaRPr>
          </a:p>
        </p:txBody>
      </p:sp>
      <p:sp>
        <p:nvSpPr>
          <p:cNvPr id="84" name="Rectangular Callout 83"/>
          <p:cNvSpPr/>
          <p:nvPr/>
        </p:nvSpPr>
        <p:spPr>
          <a:xfrm>
            <a:off x="3127393" y="2611792"/>
            <a:ext cx="1389861" cy="475488"/>
          </a:xfrm>
          <a:prstGeom prst="wedgeRectCallout">
            <a:avLst>
              <a:gd name="adj1" fmla="val 19918"/>
              <a:gd name="adj2" fmla="val -69911"/>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Develop and Deploy Training</a:t>
            </a:r>
            <a:endParaRPr lang="en-US" sz="1050" dirty="0">
              <a:solidFill>
                <a:srgbClr val="1D528D"/>
              </a:solidFill>
            </a:endParaRPr>
          </a:p>
        </p:txBody>
      </p:sp>
      <p:sp>
        <p:nvSpPr>
          <p:cNvPr id="85" name="Rectangular Callout 84"/>
          <p:cNvSpPr/>
          <p:nvPr/>
        </p:nvSpPr>
        <p:spPr>
          <a:xfrm>
            <a:off x="4960775" y="2822730"/>
            <a:ext cx="1389861" cy="475488"/>
          </a:xfrm>
          <a:prstGeom prst="wedgeRectCallout">
            <a:avLst>
              <a:gd name="adj1" fmla="val 21391"/>
              <a:gd name="adj2" fmla="val -7134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Complete CUI Training</a:t>
            </a:r>
            <a:endParaRPr lang="en-US" sz="1050" dirty="0">
              <a:solidFill>
                <a:srgbClr val="1D528D"/>
              </a:solidFill>
            </a:endParaRPr>
          </a:p>
        </p:txBody>
      </p:sp>
      <p:sp>
        <p:nvSpPr>
          <p:cNvPr id="86" name="Rectangular Callout 85"/>
          <p:cNvSpPr/>
          <p:nvPr/>
        </p:nvSpPr>
        <p:spPr>
          <a:xfrm>
            <a:off x="3130756" y="1907112"/>
            <a:ext cx="1389861" cy="475488"/>
          </a:xfrm>
          <a:prstGeom prst="wedgeRectCallout">
            <a:avLst>
              <a:gd name="adj1" fmla="val 21882"/>
              <a:gd name="adj2" fmla="val -7134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Develop and Publish Component Policy</a:t>
            </a:r>
            <a:endParaRPr lang="en-US" sz="1050" dirty="0">
              <a:solidFill>
                <a:srgbClr val="1D528D"/>
              </a:solidFill>
            </a:endParaRPr>
          </a:p>
        </p:txBody>
      </p:sp>
      <p:sp>
        <p:nvSpPr>
          <p:cNvPr id="87" name="Rectangular Callout 86"/>
          <p:cNvSpPr/>
          <p:nvPr/>
        </p:nvSpPr>
        <p:spPr>
          <a:xfrm>
            <a:off x="1298070" y="4447857"/>
            <a:ext cx="1389861" cy="475488"/>
          </a:xfrm>
          <a:prstGeom prst="wedgeRectCallout">
            <a:avLst>
              <a:gd name="adj1" fmla="val 21882"/>
              <a:gd name="adj2" fmla="val -71346"/>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Assessment of Systems</a:t>
            </a:r>
            <a:endParaRPr lang="en-US" sz="1050" dirty="0">
              <a:solidFill>
                <a:srgbClr val="1D528D"/>
              </a:solidFill>
            </a:endParaRPr>
          </a:p>
        </p:txBody>
      </p:sp>
      <p:sp>
        <p:nvSpPr>
          <p:cNvPr id="88" name="Rectangular Callout 87"/>
          <p:cNvSpPr/>
          <p:nvPr/>
        </p:nvSpPr>
        <p:spPr>
          <a:xfrm>
            <a:off x="6782860" y="5375156"/>
            <a:ext cx="1389861" cy="475488"/>
          </a:xfrm>
          <a:prstGeom prst="wedgeRectCallout">
            <a:avLst>
              <a:gd name="adj1" fmla="val 22373"/>
              <a:gd name="adj2" fmla="val -74215"/>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Initiate Internal Oversight</a:t>
            </a:r>
            <a:endParaRPr lang="en-US" sz="1050" dirty="0">
              <a:solidFill>
                <a:srgbClr val="1D528D"/>
              </a:solidFill>
            </a:endParaRPr>
          </a:p>
        </p:txBody>
      </p:sp>
      <p:sp>
        <p:nvSpPr>
          <p:cNvPr id="89" name="Rectangular Callout 88"/>
          <p:cNvSpPr/>
          <p:nvPr/>
        </p:nvSpPr>
        <p:spPr>
          <a:xfrm>
            <a:off x="3124190" y="4651950"/>
            <a:ext cx="1389861" cy="475488"/>
          </a:xfrm>
          <a:prstGeom prst="wedgeRectCallout">
            <a:avLst>
              <a:gd name="adj1" fmla="val 21391"/>
              <a:gd name="adj2" fmla="val -72781"/>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50" dirty="0" smtClean="0">
                <a:solidFill>
                  <a:srgbClr val="1D528D"/>
                </a:solidFill>
              </a:rPr>
              <a:t>Develop Systems Transition Strategy </a:t>
            </a:r>
            <a:endParaRPr lang="en-US" sz="1050" dirty="0">
              <a:solidFill>
                <a:srgbClr val="1D528D"/>
              </a:solidFill>
            </a:endParaRPr>
          </a:p>
        </p:txBody>
      </p:sp>
      <p:sp>
        <p:nvSpPr>
          <p:cNvPr id="90" name="Bent Arrow 89"/>
          <p:cNvSpPr/>
          <p:nvPr/>
        </p:nvSpPr>
        <p:spPr>
          <a:xfrm rot="5400000">
            <a:off x="2740770" y="4265004"/>
            <a:ext cx="179227" cy="186530"/>
          </a:xfrm>
          <a:prstGeom prst="ben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1D528D"/>
              </a:solidFill>
            </a:endParaRPr>
          </a:p>
        </p:txBody>
      </p:sp>
      <p:sp>
        <p:nvSpPr>
          <p:cNvPr id="91" name="TextBox 90"/>
          <p:cNvSpPr txBox="1"/>
          <p:nvPr/>
        </p:nvSpPr>
        <p:spPr>
          <a:xfrm>
            <a:off x="2420402" y="729391"/>
            <a:ext cx="636423" cy="369332"/>
          </a:xfrm>
          <a:prstGeom prst="rect">
            <a:avLst/>
          </a:prstGeom>
          <a:noFill/>
        </p:spPr>
        <p:txBody>
          <a:bodyPr wrap="square" rtlCol="0">
            <a:spAutoFit/>
          </a:bodyPr>
          <a:lstStyle/>
          <a:p>
            <a:pPr fontAlgn="base">
              <a:spcBef>
                <a:spcPct val="0"/>
              </a:spcBef>
              <a:spcAft>
                <a:spcPct val="0"/>
              </a:spcAft>
            </a:pPr>
            <a:r>
              <a:rPr lang="en-US" dirty="0" smtClean="0">
                <a:solidFill>
                  <a:srgbClr val="1D528D"/>
                </a:solidFill>
              </a:rPr>
              <a:t>180</a:t>
            </a:r>
            <a:endParaRPr lang="en-US" dirty="0">
              <a:solidFill>
                <a:srgbClr val="1D528D"/>
              </a:solidFill>
            </a:endParaRPr>
          </a:p>
        </p:txBody>
      </p:sp>
      <p:sp>
        <p:nvSpPr>
          <p:cNvPr id="92" name="TextBox 91"/>
          <p:cNvSpPr txBox="1"/>
          <p:nvPr/>
        </p:nvSpPr>
        <p:spPr>
          <a:xfrm>
            <a:off x="4105116" y="741330"/>
            <a:ext cx="915619" cy="646331"/>
          </a:xfrm>
          <a:prstGeom prst="rect">
            <a:avLst/>
          </a:prstGeom>
          <a:noFill/>
        </p:spPr>
        <p:txBody>
          <a:bodyPr wrap="square" rtlCol="0">
            <a:spAutoFit/>
          </a:bodyPr>
          <a:lstStyle/>
          <a:p>
            <a:pPr fontAlgn="base">
              <a:spcBef>
                <a:spcPct val="0"/>
              </a:spcBef>
              <a:spcAft>
                <a:spcPct val="0"/>
              </a:spcAft>
            </a:pPr>
            <a:r>
              <a:rPr lang="en-US" dirty="0" smtClean="0">
                <a:solidFill>
                  <a:srgbClr val="1D528D"/>
                </a:solidFill>
              </a:rPr>
              <a:t>Year 1</a:t>
            </a:r>
          </a:p>
          <a:p>
            <a:pPr fontAlgn="base">
              <a:spcBef>
                <a:spcPct val="0"/>
              </a:spcBef>
              <a:spcAft>
                <a:spcPct val="0"/>
              </a:spcAft>
            </a:pPr>
            <a:endParaRPr lang="en-US" dirty="0">
              <a:solidFill>
                <a:srgbClr val="1D528D"/>
              </a:solidFill>
            </a:endParaRPr>
          </a:p>
        </p:txBody>
      </p:sp>
      <p:sp>
        <p:nvSpPr>
          <p:cNvPr id="93" name="TextBox 92"/>
          <p:cNvSpPr txBox="1"/>
          <p:nvPr/>
        </p:nvSpPr>
        <p:spPr>
          <a:xfrm>
            <a:off x="6085519" y="740348"/>
            <a:ext cx="636423" cy="369332"/>
          </a:xfrm>
          <a:prstGeom prst="rect">
            <a:avLst/>
          </a:prstGeom>
          <a:noFill/>
        </p:spPr>
        <p:txBody>
          <a:bodyPr wrap="square" rtlCol="0">
            <a:spAutoFit/>
          </a:bodyPr>
          <a:lstStyle/>
          <a:p>
            <a:pPr fontAlgn="base">
              <a:spcBef>
                <a:spcPct val="0"/>
              </a:spcBef>
              <a:spcAft>
                <a:spcPct val="0"/>
              </a:spcAft>
            </a:pPr>
            <a:r>
              <a:rPr lang="en-US" dirty="0" smtClean="0">
                <a:solidFill>
                  <a:srgbClr val="1D528D"/>
                </a:solidFill>
              </a:rPr>
              <a:t>180</a:t>
            </a:r>
            <a:endParaRPr lang="en-US" dirty="0">
              <a:solidFill>
                <a:srgbClr val="1D528D"/>
              </a:solidFill>
            </a:endParaRPr>
          </a:p>
        </p:txBody>
      </p:sp>
      <p:sp>
        <p:nvSpPr>
          <p:cNvPr id="94" name="TextBox 93"/>
          <p:cNvSpPr txBox="1"/>
          <p:nvPr/>
        </p:nvSpPr>
        <p:spPr>
          <a:xfrm>
            <a:off x="7792908" y="725718"/>
            <a:ext cx="842466" cy="369332"/>
          </a:xfrm>
          <a:prstGeom prst="rect">
            <a:avLst/>
          </a:prstGeom>
          <a:noFill/>
        </p:spPr>
        <p:txBody>
          <a:bodyPr wrap="square" rtlCol="0">
            <a:spAutoFit/>
          </a:bodyPr>
          <a:lstStyle/>
          <a:p>
            <a:pPr fontAlgn="base">
              <a:spcBef>
                <a:spcPct val="0"/>
              </a:spcBef>
              <a:spcAft>
                <a:spcPct val="0"/>
              </a:spcAft>
            </a:pPr>
            <a:r>
              <a:rPr lang="en-US" dirty="0" smtClean="0">
                <a:solidFill>
                  <a:srgbClr val="1D528D"/>
                </a:solidFill>
              </a:rPr>
              <a:t>Year 2</a:t>
            </a:r>
            <a:endParaRPr lang="en-US" dirty="0">
              <a:solidFill>
                <a:srgbClr val="1D528D"/>
              </a:solidFill>
            </a:endParaRPr>
          </a:p>
        </p:txBody>
      </p:sp>
      <p:sp>
        <p:nvSpPr>
          <p:cNvPr id="114" name="Title 113"/>
          <p:cNvSpPr>
            <a:spLocks noGrp="1"/>
          </p:cNvSpPr>
          <p:nvPr>
            <p:ph type="title"/>
          </p:nvPr>
        </p:nvSpPr>
        <p:spPr/>
        <p:txBody>
          <a:bodyPr/>
          <a:lstStyle/>
          <a:p>
            <a:r>
              <a:rPr lang="de-DE" sz="3600" b="1" dirty="0" smtClean="0">
                <a:latin typeface="Franklin Gothic Book" pitchFamily="34" charset="0"/>
              </a:rPr>
              <a:t>Implementation of the CUI Program</a:t>
            </a:r>
            <a:endParaRPr lang="en-US" dirty="0">
              <a:latin typeface="Franklin Gothic Book" pitchFamily="34" charset="0"/>
            </a:endParaRPr>
          </a:p>
        </p:txBody>
      </p:sp>
      <p:cxnSp>
        <p:nvCxnSpPr>
          <p:cNvPr id="153" name="Straight Connector 152"/>
          <p:cNvCxnSpPr/>
          <p:nvPr/>
        </p:nvCxnSpPr>
        <p:spPr>
          <a:xfrm>
            <a:off x="912596" y="154490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563846" y="267520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912596" y="429638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3" name="5-Point Star 122"/>
          <p:cNvSpPr/>
          <p:nvPr/>
        </p:nvSpPr>
        <p:spPr>
          <a:xfrm>
            <a:off x="6295876" y="2586046"/>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5" name="5-Point Star 124"/>
          <p:cNvSpPr/>
          <p:nvPr/>
        </p:nvSpPr>
        <p:spPr>
          <a:xfrm>
            <a:off x="2638276" y="4210130"/>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6" name="5-Point Star 125"/>
          <p:cNvSpPr/>
          <p:nvPr/>
        </p:nvSpPr>
        <p:spPr>
          <a:xfrm>
            <a:off x="4469352" y="4403473"/>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8" name="TextBox 127"/>
          <p:cNvSpPr txBox="1"/>
          <p:nvPr/>
        </p:nvSpPr>
        <p:spPr>
          <a:xfrm>
            <a:off x="463653" y="729956"/>
            <a:ext cx="2476627" cy="646331"/>
          </a:xfrm>
          <a:prstGeom prst="rect">
            <a:avLst/>
          </a:prstGeom>
          <a:noFill/>
        </p:spPr>
        <p:txBody>
          <a:bodyPr wrap="square" rtlCol="0">
            <a:spAutoFit/>
          </a:bodyPr>
          <a:lstStyle/>
          <a:p>
            <a:pPr fontAlgn="base">
              <a:spcBef>
                <a:spcPct val="0"/>
              </a:spcBef>
              <a:spcAft>
                <a:spcPct val="0"/>
              </a:spcAft>
            </a:pPr>
            <a:r>
              <a:rPr lang="en-US" dirty="0" smtClean="0">
                <a:solidFill>
                  <a:srgbClr val="1D528D"/>
                </a:solidFill>
              </a:rPr>
              <a:t>Day 0 </a:t>
            </a:r>
            <a:r>
              <a:rPr lang="en-US" sz="1400" dirty="0" smtClean="0">
                <a:solidFill>
                  <a:srgbClr val="C00000"/>
                </a:solidFill>
              </a:rPr>
              <a:t>(14 Nov ‘16)</a:t>
            </a:r>
          </a:p>
          <a:p>
            <a:pPr fontAlgn="base">
              <a:spcBef>
                <a:spcPct val="0"/>
              </a:spcBef>
              <a:spcAft>
                <a:spcPct val="0"/>
              </a:spcAft>
            </a:pPr>
            <a:endParaRPr lang="en-US" dirty="0">
              <a:solidFill>
                <a:srgbClr val="1D528D"/>
              </a:solidFill>
            </a:endParaRPr>
          </a:p>
        </p:txBody>
      </p:sp>
      <p:cxnSp>
        <p:nvCxnSpPr>
          <p:cNvPr id="63" name="Lige forbindelse 17"/>
          <p:cNvCxnSpPr/>
          <p:nvPr/>
        </p:nvCxnSpPr>
        <p:spPr>
          <a:xfrm flipH="1">
            <a:off x="914400" y="1033310"/>
            <a:ext cx="5239" cy="5149126"/>
          </a:xfrm>
          <a:prstGeom prst="line">
            <a:avLst/>
          </a:prstGeom>
          <a:solidFill>
            <a:schemeClr val="bg1"/>
          </a:solidFill>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41"/>
          <p:cNvGrpSpPr/>
          <p:nvPr/>
        </p:nvGrpSpPr>
        <p:grpSpPr>
          <a:xfrm>
            <a:off x="912596" y="5214239"/>
            <a:ext cx="7291604" cy="1076"/>
            <a:chOff x="912596" y="2183324"/>
            <a:chExt cx="7291604" cy="1076"/>
          </a:xfrm>
        </p:grpSpPr>
        <p:grpSp>
          <p:nvGrpSpPr>
            <p:cNvPr id="3" name="Group 35"/>
            <p:cNvGrpSpPr/>
            <p:nvPr/>
          </p:nvGrpSpPr>
          <p:grpSpPr>
            <a:xfrm>
              <a:off x="4557496" y="2183324"/>
              <a:ext cx="3646704" cy="1076"/>
              <a:chOff x="1674596" y="1878524"/>
              <a:chExt cx="3646704" cy="1076"/>
            </a:xfrm>
          </p:grpSpPr>
          <p:cxnSp>
            <p:nvCxnSpPr>
              <p:cNvPr id="37" name="Straight Connector 36"/>
              <p:cNvCxnSpPr/>
              <p:nvPr/>
            </p:nvCxnSpPr>
            <p:spPr>
              <a:xfrm>
                <a:off x="1674596" y="187852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97046" y="187852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8"/>
            <p:cNvGrpSpPr/>
            <p:nvPr/>
          </p:nvGrpSpPr>
          <p:grpSpPr>
            <a:xfrm>
              <a:off x="912596" y="2183324"/>
              <a:ext cx="3646704" cy="1076"/>
              <a:chOff x="1674596" y="1878524"/>
              <a:chExt cx="3646704" cy="1076"/>
            </a:xfrm>
          </p:grpSpPr>
          <p:cxnSp>
            <p:nvCxnSpPr>
              <p:cNvPr id="40" name="Straight Connector 39"/>
              <p:cNvCxnSpPr/>
              <p:nvPr/>
            </p:nvCxnSpPr>
            <p:spPr>
              <a:xfrm>
                <a:off x="1674596" y="187852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97046" y="187852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127" name="5-Point Star 126"/>
          <p:cNvSpPr/>
          <p:nvPr/>
        </p:nvSpPr>
        <p:spPr>
          <a:xfrm>
            <a:off x="8122402" y="5122255"/>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8" name="Slide Number Placeholder 7"/>
          <p:cNvSpPr>
            <a:spLocks noGrp="1"/>
          </p:cNvSpPr>
          <p:nvPr>
            <p:ph type="sldNum" sz="quarter" idx="12"/>
          </p:nvPr>
        </p:nvSpPr>
        <p:spPr/>
        <p:txBody>
          <a:bodyPr/>
          <a:lstStyle/>
          <a:p>
            <a:fld id="{35310C42-D73C-4CED-9A03-7422DEE441D8}" type="slidenum">
              <a:rPr lang="en-US" smtClean="0">
                <a:solidFill>
                  <a:srgbClr val="FFFFFF"/>
                </a:solidFill>
              </a:rPr>
              <a:pPr/>
              <a:t>10</a:t>
            </a:fld>
            <a:endParaRPr lang="en-US">
              <a:solidFill>
                <a:srgbClr val="FFFFFF"/>
              </a:solidFill>
            </a:endParaRPr>
          </a:p>
        </p:txBody>
      </p:sp>
      <p:grpSp>
        <p:nvGrpSpPr>
          <p:cNvPr id="5" name="Group 13"/>
          <p:cNvGrpSpPr/>
          <p:nvPr/>
        </p:nvGrpSpPr>
        <p:grpSpPr>
          <a:xfrm>
            <a:off x="2918764" y="1754454"/>
            <a:ext cx="1653962" cy="1607366"/>
            <a:chOff x="2741396" y="1754454"/>
            <a:chExt cx="1831330" cy="1607366"/>
          </a:xfrm>
        </p:grpSpPr>
        <p:cxnSp>
          <p:nvCxnSpPr>
            <p:cNvPr id="29" name="Straight Connector 28"/>
            <p:cNvCxnSpPr/>
            <p:nvPr/>
          </p:nvCxnSpPr>
          <p:spPr>
            <a:xfrm>
              <a:off x="2741396" y="1754454"/>
              <a:ext cx="1824254" cy="1076"/>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44934" y="2470452"/>
              <a:ext cx="1824254" cy="978"/>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748472" y="3360245"/>
              <a:ext cx="1824254" cy="1575"/>
            </a:xfrm>
            <a:prstGeom prst="line">
              <a:avLst/>
            </a:prstGeom>
            <a:ln w="1016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24" name="5-Point Star 123"/>
          <p:cNvSpPr/>
          <p:nvPr/>
        </p:nvSpPr>
        <p:spPr>
          <a:xfrm>
            <a:off x="4462527" y="3291180"/>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2" name="5-Point Star 121"/>
          <p:cNvSpPr/>
          <p:nvPr/>
        </p:nvSpPr>
        <p:spPr>
          <a:xfrm>
            <a:off x="4464802" y="2385879"/>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21" name="5-Point Star 120"/>
          <p:cNvSpPr/>
          <p:nvPr/>
        </p:nvSpPr>
        <p:spPr>
          <a:xfrm>
            <a:off x="4469351" y="1667096"/>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19" name="Elbow Connector 18"/>
          <p:cNvCxnSpPr/>
          <p:nvPr/>
        </p:nvCxnSpPr>
        <p:spPr>
          <a:xfrm rot="16200000" flipH="1">
            <a:off x="1943237" y="2383565"/>
            <a:ext cx="1795613" cy="165211"/>
          </a:xfrm>
          <a:prstGeom prst="bentConnector4">
            <a:avLst>
              <a:gd name="adj1" fmla="val 21385"/>
              <a:gd name="adj2" fmla="val -1575"/>
            </a:avLst>
          </a:prstGeom>
          <a:ln w="47625">
            <a:solidFill>
              <a:srgbClr val="1D528D"/>
            </a:solidFill>
          </a:ln>
        </p:spPr>
        <p:style>
          <a:lnRef idx="1">
            <a:schemeClr val="accent1"/>
          </a:lnRef>
          <a:fillRef idx="0">
            <a:schemeClr val="accent1"/>
          </a:fillRef>
          <a:effectRef idx="0">
            <a:schemeClr val="accent1"/>
          </a:effectRef>
          <a:fontRef idx="minor">
            <a:schemeClr val="tx1"/>
          </a:fontRef>
        </p:style>
      </p:cxnSp>
      <p:sp>
        <p:nvSpPr>
          <p:cNvPr id="95" name="5-Point Star 94"/>
          <p:cNvSpPr/>
          <p:nvPr/>
        </p:nvSpPr>
        <p:spPr>
          <a:xfrm>
            <a:off x="2641881" y="1453281"/>
            <a:ext cx="204826" cy="168249"/>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100" name="Elbow Connector 99"/>
          <p:cNvCxnSpPr/>
          <p:nvPr/>
        </p:nvCxnSpPr>
        <p:spPr>
          <a:xfrm rot="10800000">
            <a:off x="921246" y="2466169"/>
            <a:ext cx="1840730" cy="1"/>
          </a:xfrm>
          <a:prstGeom prst="bentConnector3">
            <a:avLst>
              <a:gd name="adj1" fmla="val 50000"/>
            </a:avLst>
          </a:prstGeom>
          <a:ln w="47625">
            <a:solidFill>
              <a:srgbClr val="1D528D"/>
            </a:solidFill>
            <a:prstDash val="sysDot"/>
          </a:ln>
        </p:spPr>
        <p:style>
          <a:lnRef idx="1">
            <a:schemeClr val="accent1"/>
          </a:lnRef>
          <a:fillRef idx="0">
            <a:schemeClr val="accent1"/>
          </a:fillRef>
          <a:effectRef idx="0">
            <a:schemeClr val="accent1"/>
          </a:effectRef>
          <a:fontRef idx="minor">
            <a:schemeClr val="tx1"/>
          </a:fontRef>
        </p:style>
      </p:cxnSp>
      <p:cxnSp>
        <p:nvCxnSpPr>
          <p:cNvPr id="101" name="Elbow Connector 100"/>
          <p:cNvCxnSpPr/>
          <p:nvPr/>
        </p:nvCxnSpPr>
        <p:spPr>
          <a:xfrm rot="10800000">
            <a:off x="918378" y="3351779"/>
            <a:ext cx="1840730" cy="1"/>
          </a:xfrm>
          <a:prstGeom prst="bentConnector3">
            <a:avLst>
              <a:gd name="adj1" fmla="val 50000"/>
            </a:avLst>
          </a:prstGeom>
          <a:ln w="47625">
            <a:solidFill>
              <a:srgbClr val="1D528D"/>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08528" y="2441761"/>
            <a:ext cx="801823" cy="253916"/>
          </a:xfrm>
          <a:prstGeom prst="rect">
            <a:avLst/>
          </a:prstGeom>
        </p:spPr>
        <p:txBody>
          <a:bodyPr wrap="none">
            <a:spAutoFit/>
          </a:bodyPr>
          <a:lstStyle/>
          <a:p>
            <a:pPr algn="ctr" fontAlgn="base">
              <a:spcBef>
                <a:spcPct val="0"/>
              </a:spcBef>
              <a:spcAft>
                <a:spcPct val="0"/>
              </a:spcAft>
            </a:pPr>
            <a:r>
              <a:rPr lang="en-US" sz="1050" dirty="0" smtClean="0">
                <a:solidFill>
                  <a:srgbClr val="1D528D"/>
                </a:solidFill>
              </a:rPr>
              <a:t>(Planning)</a:t>
            </a:r>
            <a:endParaRPr lang="en-US" sz="1050" dirty="0">
              <a:solidFill>
                <a:srgbClr val="1D528D"/>
              </a:solidFill>
            </a:endParaRPr>
          </a:p>
        </p:txBody>
      </p:sp>
      <p:sp>
        <p:nvSpPr>
          <p:cNvPr id="224" name="Rectangle 223"/>
          <p:cNvSpPr/>
          <p:nvPr/>
        </p:nvSpPr>
        <p:spPr>
          <a:xfrm>
            <a:off x="1399732" y="3323749"/>
            <a:ext cx="801822" cy="253916"/>
          </a:xfrm>
          <a:prstGeom prst="rect">
            <a:avLst/>
          </a:prstGeom>
        </p:spPr>
        <p:txBody>
          <a:bodyPr wrap="none">
            <a:spAutoFit/>
          </a:bodyPr>
          <a:lstStyle/>
          <a:p>
            <a:pPr algn="ctr" fontAlgn="base">
              <a:spcBef>
                <a:spcPct val="0"/>
              </a:spcBef>
              <a:spcAft>
                <a:spcPct val="0"/>
              </a:spcAft>
            </a:pPr>
            <a:r>
              <a:rPr lang="en-US" sz="1050" dirty="0">
                <a:solidFill>
                  <a:srgbClr val="1D528D"/>
                </a:solidFill>
              </a:rPr>
              <a:t>(Planning)</a:t>
            </a:r>
          </a:p>
        </p:txBody>
      </p:sp>
    </p:spTree>
    <p:extLst>
      <p:ext uri="{BB962C8B-B14F-4D97-AF65-F5344CB8AC3E}">
        <p14:creationId xmlns:p14="http://schemas.microsoft.com/office/powerpoint/2010/main" xmlns="" val="1169387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Implementation Concerns</a:t>
            </a:r>
            <a:endParaRPr lang="en-US" dirty="0"/>
          </a:p>
        </p:txBody>
      </p:sp>
      <p:sp>
        <p:nvSpPr>
          <p:cNvPr id="3" name="Content Placeholder 2"/>
          <p:cNvSpPr>
            <a:spLocks noGrp="1"/>
          </p:cNvSpPr>
          <p:nvPr>
            <p:ph idx="1"/>
          </p:nvPr>
        </p:nvSpPr>
        <p:spPr>
          <a:xfrm>
            <a:off x="190499" y="727832"/>
            <a:ext cx="8791575" cy="5143501"/>
          </a:xfrm>
        </p:spPr>
        <p:txBody>
          <a:bodyPr/>
          <a:lstStyle/>
          <a:p>
            <a:endParaRPr lang="en-US" dirty="0" smtClean="0"/>
          </a:p>
          <a:p>
            <a:r>
              <a:rPr lang="en-US" dirty="0" smtClean="0"/>
              <a:t>Program Management</a:t>
            </a:r>
            <a:endParaRPr lang="en-US" dirty="0"/>
          </a:p>
          <a:p>
            <a:pPr lvl="1"/>
            <a:r>
              <a:rPr lang="en-US" dirty="0" smtClean="0"/>
              <a:t>Senior Agency Official, Program Manager, internal planning teams </a:t>
            </a:r>
            <a:endParaRPr lang="en-US" dirty="0"/>
          </a:p>
          <a:p>
            <a:endParaRPr lang="en-US" dirty="0" smtClean="0"/>
          </a:p>
          <a:p>
            <a:r>
              <a:rPr lang="en-US" dirty="0" smtClean="0"/>
              <a:t>Incident Management</a:t>
            </a:r>
          </a:p>
          <a:p>
            <a:pPr lvl="1"/>
            <a:r>
              <a:rPr lang="en-US" dirty="0" smtClean="0"/>
              <a:t>Reporting, Mitigation, and Preventing Recurrence </a:t>
            </a:r>
          </a:p>
          <a:p>
            <a:endParaRPr lang="en-US" dirty="0"/>
          </a:p>
          <a:p>
            <a:r>
              <a:rPr lang="en-US" dirty="0" smtClean="0"/>
              <a:t>Contracts &amp; Agreements (agencies and non-federals)</a:t>
            </a:r>
          </a:p>
          <a:p>
            <a:pPr lvl="1"/>
            <a:r>
              <a:rPr lang="en-US" dirty="0" smtClean="0"/>
              <a:t>Guidance given to external entities on how to handle CUI</a:t>
            </a:r>
          </a:p>
          <a:p>
            <a:pPr lvl="1"/>
            <a:r>
              <a:rPr lang="en-US" dirty="0" smtClean="0"/>
              <a:t>Limitations on Applicability of Agency Policies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solidFill>
                  <a:srgbClr val="FFFFFF"/>
                </a:solidFill>
              </a:rPr>
              <a:pPr/>
              <a:t>11</a:t>
            </a:fld>
            <a:endParaRPr lang="en-US">
              <a:solidFill>
                <a:srgbClr val="FFFFFF"/>
              </a:solidFill>
            </a:endParaRPr>
          </a:p>
        </p:txBody>
      </p:sp>
    </p:spTree>
    <p:extLst>
      <p:ext uri="{BB962C8B-B14F-4D97-AF65-F5344CB8AC3E}">
        <p14:creationId xmlns:p14="http://schemas.microsoft.com/office/powerpoint/2010/main" xmlns="" val="1876652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CUI Program</a:t>
            </a:r>
            <a:endParaRPr lang="en-US" dirty="0"/>
          </a:p>
        </p:txBody>
      </p:sp>
      <p:sp>
        <p:nvSpPr>
          <p:cNvPr id="3" name="Content Placeholder 2"/>
          <p:cNvSpPr>
            <a:spLocks noGrp="1"/>
          </p:cNvSpPr>
          <p:nvPr>
            <p:ph idx="1"/>
          </p:nvPr>
        </p:nvSpPr>
        <p:spPr>
          <a:xfrm>
            <a:off x="106609" y="786555"/>
            <a:ext cx="8791575" cy="5143501"/>
          </a:xfrm>
        </p:spPr>
        <p:txBody>
          <a:bodyPr/>
          <a:lstStyle/>
          <a:p>
            <a:r>
              <a:rPr lang="en-US" sz="2400" dirty="0" smtClean="0"/>
              <a:t>CUI Basic versus CUI Specified </a:t>
            </a:r>
          </a:p>
          <a:p>
            <a:r>
              <a:rPr lang="en-US" sz="2400" dirty="0" smtClean="0"/>
              <a:t>Limitations of Agency Policy</a:t>
            </a:r>
          </a:p>
          <a:p>
            <a:r>
              <a:rPr lang="en-US" sz="2400" dirty="0" smtClean="0"/>
              <a:t>Controlled </a:t>
            </a:r>
            <a:r>
              <a:rPr lang="en-US" sz="2400" dirty="0"/>
              <a:t>Environments </a:t>
            </a:r>
          </a:p>
          <a:p>
            <a:r>
              <a:rPr lang="en-US" sz="2400" dirty="0" smtClean="0"/>
              <a:t>Systems Requirements: Moderate</a:t>
            </a:r>
            <a:endParaRPr lang="en-US" sz="2400" dirty="0"/>
          </a:p>
          <a:p>
            <a:r>
              <a:rPr lang="en-US" sz="2400" dirty="0" smtClean="0"/>
              <a:t>Marking CUI </a:t>
            </a:r>
          </a:p>
          <a:p>
            <a:pPr lvl="1"/>
            <a:r>
              <a:rPr lang="en-US" sz="2000" dirty="0"/>
              <a:t>Banner, Designator, Specified, Portion, Limited Dissemination Control Markings</a:t>
            </a:r>
          </a:p>
          <a:p>
            <a:pPr lvl="1"/>
            <a:r>
              <a:rPr lang="en-US" sz="2000" dirty="0" smtClean="0"/>
              <a:t>Bulk &amp; Systems (splash screens)</a:t>
            </a:r>
          </a:p>
          <a:p>
            <a:pPr lvl="1"/>
            <a:r>
              <a:rPr lang="en-US" sz="2000" dirty="0"/>
              <a:t>Legacy </a:t>
            </a:r>
            <a:r>
              <a:rPr lang="en-US" sz="2000" dirty="0" smtClean="0"/>
              <a:t>Information, derivative use.  </a:t>
            </a:r>
            <a:endParaRPr lang="en-US" sz="2000" dirty="0"/>
          </a:p>
          <a:p>
            <a:pPr lvl="1"/>
            <a:r>
              <a:rPr lang="en-US" sz="2000" dirty="0" smtClean="0"/>
              <a:t>Handbook &amp; Coversheets</a:t>
            </a:r>
          </a:p>
          <a:p>
            <a:r>
              <a:rPr lang="en-US" sz="2400" dirty="0" smtClean="0"/>
              <a:t>Destruction</a:t>
            </a:r>
          </a:p>
          <a:p>
            <a:pPr lvl="3"/>
            <a:endParaRPr lang="en-US" sz="105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CUI:  Basic and Specified</a:t>
            </a:r>
            <a:endParaRPr lang="en-US" dirty="0"/>
          </a:p>
        </p:txBody>
      </p:sp>
      <p:sp>
        <p:nvSpPr>
          <p:cNvPr id="3" name="Content Placeholder 2"/>
          <p:cNvSpPr>
            <a:spLocks noGrp="1"/>
          </p:cNvSpPr>
          <p:nvPr>
            <p:ph idx="1"/>
          </p:nvPr>
        </p:nvSpPr>
        <p:spPr>
          <a:xfrm>
            <a:off x="190499" y="1038225"/>
            <a:ext cx="8953501" cy="5143501"/>
          </a:xfrm>
        </p:spPr>
        <p:txBody>
          <a:bodyPr/>
          <a:lstStyle/>
          <a:p>
            <a:r>
              <a:rPr lang="en-US" sz="2200" dirty="0" smtClean="0"/>
              <a:t>CUI Basic = </a:t>
            </a:r>
            <a:r>
              <a:rPr lang="en-US" sz="2200" dirty="0" err="1" smtClean="0"/>
              <a:t>LRGWP</a:t>
            </a:r>
            <a:r>
              <a:rPr lang="en-US" sz="2200" dirty="0" smtClean="0"/>
              <a:t> identifies an information type and says protect it. </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endParaRPr lang="en-US" sz="1600" dirty="0" smtClean="0"/>
          </a:p>
          <a:p>
            <a:endParaRPr lang="en-US" sz="1000" dirty="0" smtClean="0"/>
          </a:p>
          <a:p>
            <a:r>
              <a:rPr lang="en-US" sz="2200" dirty="0" smtClean="0"/>
              <a:t>CUI Specified = </a:t>
            </a:r>
            <a:r>
              <a:rPr lang="en-US" sz="2200" dirty="0" err="1" smtClean="0"/>
              <a:t>LRGWP</a:t>
            </a:r>
            <a:r>
              <a:rPr lang="en-US" sz="2200" dirty="0" smtClean="0"/>
              <a:t> </a:t>
            </a:r>
            <a:r>
              <a:rPr lang="en-US" sz="2200" dirty="0"/>
              <a:t>identifies an information type and says to protect it, and also includes one or more specific handling standards for that information. </a:t>
            </a:r>
            <a:endParaRPr lang="en-US" sz="2200" dirty="0" smtClean="0"/>
          </a:p>
          <a:p>
            <a:pPr lvl="1">
              <a:buNone/>
            </a:pPr>
            <a:endParaRPr lang="en-US" sz="18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13</a:t>
            </a:fld>
            <a:endParaRPr lang="en-US"/>
          </a:p>
        </p:txBody>
      </p:sp>
      <p:cxnSp>
        <p:nvCxnSpPr>
          <p:cNvPr id="6" name="Straight Connector 5"/>
          <p:cNvCxnSpPr/>
          <p:nvPr/>
        </p:nvCxnSpPr>
        <p:spPr>
          <a:xfrm>
            <a:off x="161924" y="3343276"/>
            <a:ext cx="879157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1475" y="1590675"/>
            <a:ext cx="8201025" cy="14382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Examples include:  </a:t>
            </a:r>
            <a:r>
              <a:rPr lang="en-US" dirty="0" smtClean="0">
                <a:solidFill>
                  <a:schemeClr val="tx2"/>
                </a:solidFill>
              </a:rPr>
              <a:t>Agriculture, Ammonium Nitrate, Water Assessments, Emergency Management, Bank Secrecy, Budget, Comptroller General, Geodetic Product Information, </a:t>
            </a:r>
            <a:r>
              <a:rPr lang="en-US" dirty="0" err="1" smtClean="0">
                <a:solidFill>
                  <a:schemeClr val="tx2"/>
                </a:solidFill>
              </a:rPr>
              <a:t>Asylee</a:t>
            </a:r>
            <a:r>
              <a:rPr lang="en-US" dirty="0" smtClean="0">
                <a:solidFill>
                  <a:schemeClr val="tx2"/>
                </a:solidFill>
              </a:rPr>
              <a:t>, Visas, Information Systems Vulnerabilities, Terrorist Screening, Informant, Privilege, Victim, Death Records  </a:t>
            </a:r>
            <a:endParaRPr lang="en-US" dirty="0">
              <a:solidFill>
                <a:schemeClr val="tx2"/>
              </a:solidFill>
            </a:endParaRPr>
          </a:p>
        </p:txBody>
      </p:sp>
      <p:sp>
        <p:nvSpPr>
          <p:cNvPr id="9" name="Rectangle 8"/>
          <p:cNvSpPr/>
          <p:nvPr/>
        </p:nvSpPr>
        <p:spPr>
          <a:xfrm>
            <a:off x="381000" y="4467225"/>
            <a:ext cx="8201025" cy="17145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Examples include:  </a:t>
            </a:r>
            <a:r>
              <a:rPr lang="en-US" dirty="0" smtClean="0">
                <a:solidFill>
                  <a:schemeClr val="tx2"/>
                </a:solidFill>
              </a:rPr>
              <a:t>Sensitive Security Information, Student Records, Personnel, Source Selection, Nuclear, Safeguards Information, NATO Restricted, NATO Unclassified, Federal Grand Jury, Witness Protection, DNA, Criminal History Records, Financial Records, Export Control, Protected Critical Infrastructure Information, Controlled Technical Information</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on applicability</a:t>
            </a:r>
            <a:endParaRPr lang="en-US" dirty="0"/>
          </a:p>
        </p:txBody>
      </p:sp>
      <p:sp>
        <p:nvSpPr>
          <p:cNvPr id="3" name="Content Placeholder 2"/>
          <p:cNvSpPr>
            <a:spLocks noGrp="1"/>
          </p:cNvSpPr>
          <p:nvPr>
            <p:ph idx="1"/>
          </p:nvPr>
        </p:nvSpPr>
        <p:spPr/>
        <p:txBody>
          <a:bodyPr/>
          <a:lstStyle/>
          <a:p>
            <a:pPr>
              <a:buNone/>
            </a:pPr>
            <a:r>
              <a:rPr lang="en-US" dirty="0" smtClean="0"/>
              <a:t>Limitations on applicability of agency CUI policies</a:t>
            </a:r>
          </a:p>
          <a:p>
            <a:pPr>
              <a:buNone/>
            </a:pPr>
            <a:endParaRPr lang="en-US" dirty="0" smtClean="0"/>
          </a:p>
          <a:p>
            <a:pPr lvl="1"/>
            <a:r>
              <a:rPr lang="en-US" dirty="0" smtClean="0"/>
              <a:t>Agency policies pertaining to CUI do not apply to entities outside that agency unless the CUI Executive Agent approves their application and publishes them in the CUI Registry.</a:t>
            </a:r>
          </a:p>
          <a:p>
            <a:pPr lvl="1"/>
            <a:endParaRPr lang="en-US" dirty="0" smtClean="0"/>
          </a:p>
          <a:p>
            <a:pPr lvl="1"/>
            <a:r>
              <a:rPr lang="en-US" dirty="0" smtClean="0"/>
              <a:t>Agencies may not levy any requirements in addition to those contained in the Order, this Part, or the CUI Registry when entering into contracts, treaties, or other agreements about handling CUI by entities outside of that agency.</a:t>
            </a:r>
          </a:p>
          <a:p>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Safeguarding Policy</a:t>
            </a:r>
            <a:endParaRPr lang="en-US" dirty="0"/>
          </a:p>
        </p:txBody>
      </p:sp>
      <p:sp>
        <p:nvSpPr>
          <p:cNvPr id="3" name="Content Placeholder 2"/>
          <p:cNvSpPr>
            <a:spLocks noGrp="1"/>
          </p:cNvSpPr>
          <p:nvPr>
            <p:ph idx="1"/>
          </p:nvPr>
        </p:nvSpPr>
        <p:spPr/>
        <p:txBody>
          <a:bodyPr/>
          <a:lstStyle/>
          <a:p>
            <a:r>
              <a:rPr lang="en-US" dirty="0" smtClean="0"/>
              <a:t>Agencies must safeguard CUI at all times in a manner that minimizes the risk of unauthorized disclosure while allowing for access by authorized holders.</a:t>
            </a:r>
          </a:p>
          <a:p>
            <a:pPr lvl="1"/>
            <a:r>
              <a:rPr lang="en-US" dirty="0" smtClean="0"/>
              <a:t>For categories designated as CUI Specified, personnel must also follow the procedures in the underlying law, regulation, or Government-wide policy that established the specific category or subcategory involved.</a:t>
            </a:r>
          </a:p>
          <a:p>
            <a:pPr lvl="1"/>
            <a:endParaRPr lang="en-US" dirty="0" smtClean="0"/>
          </a:p>
          <a:p>
            <a:r>
              <a:rPr lang="en-US" dirty="0" smtClean="0"/>
              <a:t>Safeguarding measures that are authorized or accredited for classified information are sufficient for safeguarding CUI.</a:t>
            </a:r>
          </a:p>
          <a:p>
            <a:endParaRPr lang="en-US" sz="32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15</a:t>
            </a:fld>
            <a:endParaRPr lang="en-US"/>
          </a:p>
        </p:txBody>
      </p:sp>
    </p:spTree>
    <p:extLst>
      <p:ext uri="{BB962C8B-B14F-4D97-AF65-F5344CB8AC3E}">
        <p14:creationId xmlns:p14="http://schemas.microsoft.com/office/powerpoint/2010/main" xmlns="" val="2241984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Controlled Environments</a:t>
            </a:r>
            <a:endParaRPr lang="en-US" dirty="0"/>
          </a:p>
        </p:txBody>
      </p:sp>
      <p:sp>
        <p:nvSpPr>
          <p:cNvPr id="3" name="Content Placeholder 2"/>
          <p:cNvSpPr>
            <a:spLocks noGrp="1"/>
          </p:cNvSpPr>
          <p:nvPr>
            <p:ph idx="1"/>
          </p:nvPr>
        </p:nvSpPr>
        <p:spPr/>
        <p:txBody>
          <a:bodyPr/>
          <a:lstStyle/>
          <a:p>
            <a:pPr marL="0" indent="0">
              <a:buNone/>
            </a:pPr>
            <a:r>
              <a:rPr lang="en-US" sz="2400" u="sng" dirty="0" smtClean="0"/>
              <a:t>Controlled environment</a:t>
            </a:r>
            <a:r>
              <a:rPr lang="en-US" sz="2400" dirty="0" smtClean="0"/>
              <a:t> is any area or space an authorized holder deems to have adequate physical or procedural controls (</a:t>
            </a:r>
            <a:r>
              <a:rPr lang="en-US" sz="2400" i="1" dirty="0" smtClean="0"/>
              <a:t>e.g.</a:t>
            </a:r>
            <a:r>
              <a:rPr lang="en-US" sz="2400" dirty="0" smtClean="0"/>
              <a:t>, barriers and managed access controls) for protecting CUI from unauthorized access or disclosure.  </a:t>
            </a:r>
          </a:p>
          <a:p>
            <a:endParaRPr lang="en-US" sz="24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16</a:t>
            </a:fld>
            <a:endParaRPr lang="en-US"/>
          </a:p>
        </p:txBody>
      </p:sp>
      <p:grpSp>
        <p:nvGrpSpPr>
          <p:cNvPr id="5" name="Group 4"/>
          <p:cNvGrpSpPr/>
          <p:nvPr/>
        </p:nvGrpSpPr>
        <p:grpSpPr>
          <a:xfrm>
            <a:off x="3580063" y="2996918"/>
            <a:ext cx="5400031" cy="3132958"/>
            <a:chOff x="533400" y="1316765"/>
            <a:chExt cx="7689382" cy="5541235"/>
          </a:xfrm>
        </p:grpSpPr>
        <p:grpSp>
          <p:nvGrpSpPr>
            <p:cNvPr id="6" name="Group 5"/>
            <p:cNvGrpSpPr/>
            <p:nvPr/>
          </p:nvGrpSpPr>
          <p:grpSpPr>
            <a:xfrm>
              <a:off x="533400" y="1316765"/>
              <a:ext cx="7689382" cy="5541235"/>
              <a:chOff x="685800" y="1469165"/>
              <a:chExt cx="7689382" cy="5541235"/>
            </a:xfrm>
          </p:grpSpPr>
          <p:pic>
            <p:nvPicPr>
              <p:cNvPr id="8" name="Picture 2" descr="Open Office Layout"/>
              <p:cNvPicPr>
                <a:picLocks noChangeAspect="1" noChangeArrowheads="1"/>
              </p:cNvPicPr>
              <p:nvPr/>
            </p:nvPicPr>
            <p:blipFill>
              <a:blip r:embed="rId2" cstate="print"/>
              <a:srcRect/>
              <a:stretch>
                <a:fillRect/>
              </a:stretch>
            </p:blipFill>
            <p:spPr bwMode="auto">
              <a:xfrm>
                <a:off x="685800" y="1600200"/>
                <a:ext cx="6402159" cy="5256749"/>
              </a:xfrm>
              <a:prstGeom prst="rect">
                <a:avLst/>
              </a:prstGeom>
              <a:noFill/>
            </p:spPr>
          </p:pic>
          <p:sp>
            <p:nvSpPr>
              <p:cNvPr id="9" name="Oval 8"/>
              <p:cNvSpPr/>
              <p:nvPr/>
            </p:nvSpPr>
            <p:spPr>
              <a:xfrm>
                <a:off x="5486400" y="5334000"/>
                <a:ext cx="1676400" cy="167640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stCxn id="11" idx="2"/>
              </p:cNvCxnSpPr>
              <p:nvPr/>
            </p:nvCxnSpPr>
            <p:spPr>
              <a:xfrm flipH="1">
                <a:off x="6532642" y="2938942"/>
                <a:ext cx="459568" cy="2399336"/>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09236" y="1469165"/>
                <a:ext cx="2765946" cy="1469777"/>
              </a:xfrm>
              <a:prstGeom prst="rect">
                <a:avLst/>
              </a:prstGeom>
              <a:noFill/>
              <a:ln w="34925">
                <a:solidFill>
                  <a:schemeClr val="tx2"/>
                </a:solidFill>
              </a:ln>
            </p:spPr>
            <p:txBody>
              <a:bodyPr wrap="square" rtlCol="0">
                <a:spAutoFit/>
              </a:bodyPr>
              <a:lstStyle/>
              <a:p>
                <a:pPr marL="228600" lvl="0" indent="-228600"/>
                <a:r>
                  <a:rPr lang="en-US" sz="1600" dirty="0" smtClean="0">
                    <a:latin typeface="Times New Roman" pitchFamily="18" charset="0"/>
                    <a:cs typeface="Times New Roman" pitchFamily="18" charset="0"/>
                  </a:rPr>
                  <a:t>Reception Area used to control access to workspace.</a:t>
                </a:r>
                <a:endParaRPr lang="en-US" dirty="0" smtClean="0">
                  <a:latin typeface="Times New Roman" pitchFamily="18" charset="0"/>
                  <a:cs typeface="Times New Roman" pitchFamily="18" charset="0"/>
                </a:endParaRPr>
              </a:p>
            </p:txBody>
          </p:sp>
        </p:grpSp>
        <p:pic>
          <p:nvPicPr>
            <p:cNvPr id="7" name="Picture 2" descr="Open Office Layout"/>
            <p:cNvPicPr>
              <a:picLocks noChangeAspect="1" noChangeArrowheads="1"/>
            </p:cNvPicPr>
            <p:nvPr/>
          </p:nvPicPr>
          <p:blipFill>
            <a:blip r:embed="rId2" cstate="print"/>
            <a:srcRect l="33326" t="11234" r="59532" b="82243"/>
            <a:stretch>
              <a:fillRect/>
            </a:stretch>
          </p:blipFill>
          <p:spPr bwMode="auto">
            <a:xfrm rot="5400000">
              <a:off x="2819400" y="1515374"/>
              <a:ext cx="457200" cy="457200"/>
            </a:xfrm>
            <a:prstGeom prst="rect">
              <a:avLst/>
            </a:prstGeom>
            <a:noFill/>
          </p:spPr>
        </p:pic>
      </p:grpSp>
      <p:sp>
        <p:nvSpPr>
          <p:cNvPr id="16385" name="Rectangle 1"/>
          <p:cNvSpPr>
            <a:spLocks noChangeArrowheads="1"/>
          </p:cNvSpPr>
          <p:nvPr/>
        </p:nvSpPr>
        <p:spPr bwMode="auto">
          <a:xfrm>
            <a:off x="307315" y="2291539"/>
            <a:ext cx="4649637" cy="1934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defTabSz="914400" latinLnBrk="0">
              <a:lnSpc>
                <a:spcPct val="95000"/>
              </a:lnSpc>
              <a:spcBef>
                <a:spcPct val="20000"/>
              </a:spcBef>
              <a:buClrTx/>
              <a:buSzTx/>
              <a:buFont typeface="Wingdings" pitchFamily="2" charset="2"/>
              <a:buChar char="§"/>
              <a:tabLst>
                <a:tab pos="0" algn="l"/>
                <a:tab pos="457200" algn="l"/>
              </a:tabLst>
            </a:pPr>
            <a:r>
              <a:rPr lang="en-US" dirty="0" smtClean="0">
                <a:latin typeface="Franklin Gothic Medium Cond" pitchFamily="34" charset="0"/>
              </a:rPr>
              <a:t>When outside a controlled environment, you must keep the CUI under your direct control or protect it with </a:t>
            </a:r>
            <a:r>
              <a:rPr lang="en-US" u="sng" dirty="0" smtClean="0">
                <a:solidFill>
                  <a:srgbClr val="FF0000"/>
                </a:solidFill>
                <a:latin typeface="Franklin Gothic Medium Cond" pitchFamily="34" charset="0"/>
              </a:rPr>
              <a:t>at least one physical barrier</a:t>
            </a:r>
            <a:r>
              <a:rPr lang="en-US" dirty="0" smtClean="0">
                <a:latin typeface="Franklin Gothic Medium Cond" pitchFamily="34" charset="0"/>
              </a:rPr>
              <a:t>.  You or the physical barrier must reasonably protect the CUI from unauthorized access or observation.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Requirements: Moderate </a:t>
            </a:r>
            <a:endParaRPr lang="en-US" dirty="0"/>
          </a:p>
        </p:txBody>
      </p:sp>
      <p:sp>
        <p:nvSpPr>
          <p:cNvPr id="3" name="Content Placeholder 2"/>
          <p:cNvSpPr>
            <a:spLocks noGrp="1"/>
          </p:cNvSpPr>
          <p:nvPr>
            <p:ph idx="1"/>
          </p:nvPr>
        </p:nvSpPr>
        <p:spPr>
          <a:xfrm>
            <a:off x="190499" y="878834"/>
            <a:ext cx="8791575" cy="5143501"/>
          </a:xfrm>
        </p:spPr>
        <p:txBody>
          <a:bodyPr/>
          <a:lstStyle/>
          <a:p>
            <a:r>
              <a:rPr lang="en-US" sz="2400" dirty="0" smtClean="0"/>
              <a:t>Systems that store or process CUI must be protected at the Moderate Confidentiality Impact Value. </a:t>
            </a:r>
          </a:p>
          <a:p>
            <a:pPr lvl="1"/>
            <a:r>
              <a:rPr lang="en-US" sz="2000" dirty="0" err="1" smtClean="0"/>
              <a:t>FIPS</a:t>
            </a:r>
            <a:r>
              <a:rPr lang="en-US" sz="2000" dirty="0" smtClean="0"/>
              <a:t> PUB 199 &amp; 200</a:t>
            </a:r>
          </a:p>
          <a:p>
            <a:pPr lvl="1"/>
            <a:r>
              <a:rPr lang="en-US" sz="2000" dirty="0" err="1" smtClean="0"/>
              <a:t>NIST</a:t>
            </a:r>
            <a:r>
              <a:rPr lang="en-US" sz="2000" dirty="0" smtClean="0"/>
              <a:t> SP-800-53 (Risk Based Tailoring)</a:t>
            </a:r>
          </a:p>
          <a:p>
            <a:pPr lvl="1"/>
            <a:endParaRPr lang="en-US" sz="2000" dirty="0"/>
          </a:p>
          <a:p>
            <a:pPr marL="342900" lvl="1" indent="-342900">
              <a:lnSpc>
                <a:spcPct val="95000"/>
              </a:lnSpc>
              <a:spcBef>
                <a:spcPct val="20000"/>
              </a:spcBef>
              <a:buFont typeface="Wingdings" pitchFamily="2" charset="2"/>
              <a:buChar char="§"/>
            </a:pPr>
            <a:r>
              <a:rPr lang="en-US" dirty="0">
                <a:ea typeface="+mn-ea"/>
                <a:cs typeface="+mn-cs"/>
              </a:rPr>
              <a:t>Moderate = The loss of confidentiality, integrity, or availability could be expected to have a </a:t>
            </a:r>
            <a:r>
              <a:rPr lang="en-US" dirty="0">
                <a:solidFill>
                  <a:srgbClr val="C00000"/>
                </a:solidFill>
                <a:ea typeface="+mn-ea"/>
                <a:cs typeface="+mn-cs"/>
              </a:rPr>
              <a:t>serious adverse effect </a:t>
            </a:r>
            <a:r>
              <a:rPr lang="en-US" dirty="0">
                <a:ea typeface="+mn-ea"/>
                <a:cs typeface="+mn-cs"/>
              </a:rPr>
              <a:t>on organizational operations, organizational assets, or individuals.  (</a:t>
            </a:r>
            <a:r>
              <a:rPr lang="en-US" dirty="0" err="1">
                <a:ea typeface="+mn-ea"/>
                <a:cs typeface="+mn-cs"/>
              </a:rPr>
              <a:t>FIPS</a:t>
            </a:r>
            <a:r>
              <a:rPr lang="en-US" dirty="0">
                <a:ea typeface="+mn-ea"/>
                <a:cs typeface="+mn-cs"/>
              </a:rPr>
              <a:t> PUB 199</a:t>
            </a:r>
            <a:r>
              <a:rPr lang="en-US" dirty="0" smtClean="0">
                <a:ea typeface="+mn-ea"/>
                <a:cs typeface="+mn-cs"/>
              </a:rPr>
              <a:t>)</a:t>
            </a:r>
          </a:p>
          <a:p>
            <a:pPr marL="742950" lvl="2" indent="-342900">
              <a:lnSpc>
                <a:spcPct val="95000"/>
              </a:lnSpc>
              <a:buFont typeface="Wingdings" pitchFamily="2" charset="2"/>
              <a:buChar char="§"/>
            </a:pPr>
            <a:r>
              <a:rPr lang="en-US" sz="1800" dirty="0"/>
              <a:t>A serious adverse </a:t>
            </a:r>
            <a:r>
              <a:rPr lang="en-US" sz="1800" dirty="0" smtClean="0"/>
              <a:t>effect means that, for example, the loss of confidentiality might: (</a:t>
            </a:r>
            <a:r>
              <a:rPr lang="en-US" sz="1800" dirty="0" err="1"/>
              <a:t>i</a:t>
            </a:r>
            <a:r>
              <a:rPr lang="en-US" sz="1800" dirty="0"/>
              <a:t>) cause a significant degradation in mission capability to an extent and duration that the organization is able to perform its primary functions, but the effectiveness of the functions is significantly reduced; (ii) result in significant damage to organizational assets; (iii) result in significant financial loss; or (iv) result in significant harm to individuals that does not involve loss of life or serious life threatening injuries</a:t>
            </a:r>
            <a:endParaRPr lang="en-US" sz="1800" dirty="0">
              <a:ea typeface="+mn-ea"/>
              <a:cs typeface="+mn-cs"/>
            </a:endParaRPr>
          </a:p>
        </p:txBody>
      </p:sp>
      <p:sp>
        <p:nvSpPr>
          <p:cNvPr id="4" name="Slide Number Placeholder 3"/>
          <p:cNvSpPr>
            <a:spLocks noGrp="1"/>
          </p:cNvSpPr>
          <p:nvPr>
            <p:ph type="sldNum" sz="quarter" idx="12"/>
          </p:nvPr>
        </p:nvSpPr>
        <p:spPr/>
        <p:txBody>
          <a:bodyPr/>
          <a:lstStyle/>
          <a:p>
            <a:fld id="{35310C42-D73C-4CED-9A03-7422DEE441D8}" type="slidenum">
              <a:rPr lang="en-US" smtClean="0"/>
              <a:pPr/>
              <a:t>17</a:t>
            </a:fld>
            <a:endParaRPr lang="en-US"/>
          </a:p>
        </p:txBody>
      </p:sp>
    </p:spTree>
    <p:extLst>
      <p:ext uri="{BB962C8B-B14F-4D97-AF65-F5344CB8AC3E}">
        <p14:creationId xmlns:p14="http://schemas.microsoft.com/office/powerpoint/2010/main" xmlns="" val="239954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3808" y="938440"/>
            <a:ext cx="4945977" cy="4767459"/>
          </a:xfrm>
          <a:prstGeom prst="rect">
            <a:avLst/>
          </a:prstGeom>
        </p:spPr>
        <p:txBody>
          <a:bodyPr wrap="square">
            <a:spAutoFit/>
          </a:bodyPr>
          <a:lstStyle/>
          <a:p>
            <a:pPr marL="342900" indent="-342900">
              <a:lnSpc>
                <a:spcPct val="95000"/>
              </a:lnSpc>
              <a:spcBef>
                <a:spcPct val="20000"/>
              </a:spcBef>
              <a:buFont typeface="Wingdings" pitchFamily="2" charset="2"/>
              <a:buChar char="§"/>
            </a:pPr>
            <a:r>
              <a:rPr lang="en-US" sz="2800" dirty="0">
                <a:latin typeface="Franklin Gothic Medium Cond" pitchFamily="34" charset="0"/>
              </a:rPr>
              <a:t>Agencies must uniformly and conspicuously apply CUI markings to all CUI prior to disseminating it unless otherwise specifically permitted by the CUI Executive Agent.</a:t>
            </a:r>
          </a:p>
          <a:p>
            <a:pPr marL="342900" indent="-342900">
              <a:lnSpc>
                <a:spcPct val="95000"/>
              </a:lnSpc>
              <a:spcBef>
                <a:spcPct val="20000"/>
              </a:spcBef>
              <a:buFont typeface="Wingdings" pitchFamily="2" charset="2"/>
              <a:buChar char="§"/>
            </a:pPr>
            <a:endParaRPr lang="en-US" sz="2800" dirty="0">
              <a:latin typeface="Franklin Gothic Medium Cond" pitchFamily="34" charset="0"/>
            </a:endParaRPr>
          </a:p>
          <a:p>
            <a:pPr marL="342900" indent="-342900">
              <a:lnSpc>
                <a:spcPct val="95000"/>
              </a:lnSpc>
              <a:spcBef>
                <a:spcPct val="20000"/>
              </a:spcBef>
              <a:buFont typeface="Wingdings" pitchFamily="2" charset="2"/>
              <a:buChar char="§"/>
            </a:pPr>
            <a:r>
              <a:rPr lang="en-US" sz="2800" dirty="0">
                <a:latin typeface="Franklin Gothic Medium Cond" pitchFamily="34" charset="0"/>
              </a:rPr>
              <a:t>The CUI banner marking must appear, at a minimum, at the top center of each page containing CUI</a:t>
            </a:r>
          </a:p>
        </p:txBody>
      </p:sp>
      <p:sp>
        <p:nvSpPr>
          <p:cNvPr id="2" name="Title 1"/>
          <p:cNvSpPr>
            <a:spLocks noGrp="1"/>
          </p:cNvSpPr>
          <p:nvPr>
            <p:ph type="title"/>
          </p:nvPr>
        </p:nvSpPr>
        <p:spPr/>
        <p:txBody>
          <a:bodyPr/>
          <a:lstStyle/>
          <a:p>
            <a:r>
              <a:rPr lang="en-US" dirty="0" smtClean="0"/>
              <a:t>Marking CUI</a:t>
            </a:r>
            <a:endParaRPr lang="en-US" dirty="0"/>
          </a:p>
        </p:txBody>
      </p:sp>
      <p:sp>
        <p:nvSpPr>
          <p:cNvPr id="4" name="Slide Number Placeholder 3"/>
          <p:cNvSpPr>
            <a:spLocks noGrp="1"/>
          </p:cNvSpPr>
          <p:nvPr>
            <p:ph type="sldNum" sz="quarter" idx="12"/>
          </p:nvPr>
        </p:nvSpPr>
        <p:spPr>
          <a:xfrm>
            <a:off x="5682149" y="4590646"/>
            <a:ext cx="2133600" cy="244475"/>
          </a:xfrm>
        </p:spPr>
        <p:txBody>
          <a:bodyPr/>
          <a:lstStyle/>
          <a:p>
            <a:fld id="{35310C42-D73C-4CED-9A03-7422DEE441D8}" type="slidenum">
              <a:rPr lang="en-US" smtClean="0"/>
              <a:pPr/>
              <a:t>18</a:t>
            </a:fld>
            <a:endParaRPr lang="en-US"/>
          </a:p>
        </p:txBody>
      </p:sp>
      <p:grpSp>
        <p:nvGrpSpPr>
          <p:cNvPr id="5" name="Group 13"/>
          <p:cNvGrpSpPr/>
          <p:nvPr/>
        </p:nvGrpSpPr>
        <p:grpSpPr>
          <a:xfrm>
            <a:off x="5723187" y="906037"/>
            <a:ext cx="3061330" cy="4495800"/>
            <a:chOff x="3429000" y="1066800"/>
            <a:chExt cx="3332480" cy="4876800"/>
          </a:xfrm>
        </p:grpSpPr>
        <p:grpSp>
          <p:nvGrpSpPr>
            <p:cNvPr id="6" name="Group 47"/>
            <p:cNvGrpSpPr/>
            <p:nvPr/>
          </p:nvGrpSpPr>
          <p:grpSpPr>
            <a:xfrm>
              <a:off x="3429000" y="1066800"/>
              <a:ext cx="3332480" cy="4876800"/>
              <a:chOff x="3694176" y="4002024"/>
              <a:chExt cx="3332480" cy="4876800"/>
            </a:xfrm>
          </p:grpSpPr>
          <p:sp>
            <p:nvSpPr>
              <p:cNvPr id="18" name="Rectangle 17"/>
              <p:cNvSpPr/>
              <p:nvPr/>
            </p:nvSpPr>
            <p:spPr>
              <a:xfrm>
                <a:off x="3694176" y="4002024"/>
                <a:ext cx="3332480" cy="4876800"/>
              </a:xfrm>
              <a:prstGeom prst="rect">
                <a:avLst/>
              </a:prstGeom>
              <a:solidFill>
                <a:schemeClr val="tx2">
                  <a:lumMod val="20000"/>
                  <a:lumOff val="8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tx2">
                        <a:lumMod val="20000"/>
                        <a:lumOff val="80000"/>
                        <a:alpha val="60000"/>
                      </a:schemeClr>
                    </a:glow>
                  </a:effectLst>
                </a:endParaRPr>
              </a:p>
            </p:txBody>
          </p:sp>
          <p:sp>
            <p:nvSpPr>
              <p:cNvPr id="19" name="TextBox 18"/>
              <p:cNvSpPr txBox="1"/>
              <p:nvPr/>
            </p:nvSpPr>
            <p:spPr>
              <a:xfrm>
                <a:off x="3791712" y="4096512"/>
                <a:ext cx="3169920" cy="4678204"/>
              </a:xfrm>
              <a:prstGeom prst="rect">
                <a:avLst/>
              </a:prstGeom>
              <a:solidFill>
                <a:schemeClr val="bg1"/>
              </a:solidFill>
            </p:spPr>
            <p:txBody>
              <a:bodyPr wrap="square" rtlCol="0">
                <a:spAutoFit/>
              </a:bodyPr>
              <a:lstStyle/>
              <a:p>
                <a:pPr lvl="0" fontAlgn="base">
                  <a:spcBef>
                    <a:spcPct val="0"/>
                  </a:spcBef>
                  <a:spcAft>
                    <a:spcPct val="0"/>
                  </a:spcAft>
                </a:pPr>
                <a:endParaRPr lang="en-US" sz="9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900" dirty="0" smtClean="0">
                    <a:latin typeface="Times New Roman" pitchFamily="18" charset="0"/>
                    <a:ea typeface="Times New Roman" pitchFamily="18" charset="0"/>
                    <a:cs typeface="Times New Roman" pitchFamily="18" charset="0"/>
                  </a:rPr>
                  <a:t>                     </a:t>
                </a:r>
              </a:p>
              <a:p>
                <a:pPr lvl="0" fontAlgn="base">
                  <a:spcBef>
                    <a:spcPct val="0"/>
                  </a:spcBef>
                  <a:spcAft>
                    <a:spcPct val="0"/>
                  </a:spcAft>
                </a:pPr>
                <a:endParaRPr lang="en-US" sz="9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900" dirty="0" smtClean="0">
                    <a:latin typeface="Times New Roman" pitchFamily="18" charset="0"/>
                    <a:ea typeface="Times New Roman" pitchFamily="18" charset="0"/>
                    <a:cs typeface="Times New Roman" pitchFamily="18" charset="0"/>
                  </a:rPr>
                  <a:t>                      </a:t>
                </a:r>
                <a:r>
                  <a:rPr lang="en-US" sz="1000" dirty="0" smtClean="0">
                    <a:latin typeface="Times New Roman" pitchFamily="18" charset="0"/>
                    <a:ea typeface="Times New Roman" pitchFamily="18" charset="0"/>
                    <a:cs typeface="Times New Roman" pitchFamily="18" charset="0"/>
                  </a:rPr>
                  <a:t>Department of  Good Works</a:t>
                </a:r>
              </a:p>
              <a:p>
                <a:pPr lvl="0" fontAlgn="base">
                  <a:spcBef>
                    <a:spcPct val="0"/>
                  </a:spcBef>
                  <a:spcAft>
                    <a:spcPct val="0"/>
                  </a:spcAft>
                </a:pPr>
                <a:r>
                  <a:rPr lang="en-US" sz="1000" dirty="0" smtClean="0">
                    <a:latin typeface="Times New Roman" pitchFamily="18" charset="0"/>
                    <a:ea typeface="Times New Roman" pitchFamily="18" charset="0"/>
                    <a:cs typeface="Times New Roman" pitchFamily="18" charset="0"/>
                  </a:rPr>
                  <a:t>                     Washington, D.C. 20006</a:t>
                </a:r>
              </a:p>
              <a:p>
                <a:pPr lvl="0" fontAlgn="base">
                  <a:spcBef>
                    <a:spcPct val="0"/>
                  </a:spcBef>
                  <a:spcAft>
                    <a:spcPct val="0"/>
                  </a:spcAft>
                </a:pPr>
                <a:endParaRPr lang="en-US" sz="1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1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1000" dirty="0" smtClean="0">
                    <a:latin typeface="Times New Roman" pitchFamily="18" charset="0"/>
                    <a:ea typeface="Times New Roman" pitchFamily="18" charset="0"/>
                    <a:cs typeface="Times New Roman" pitchFamily="18" charset="0"/>
                  </a:rPr>
                  <a:t>June 27, 2013</a:t>
                </a:r>
              </a:p>
              <a:p>
                <a:pPr lvl="0" fontAlgn="base">
                  <a:spcBef>
                    <a:spcPct val="0"/>
                  </a:spcBef>
                  <a:spcAft>
                    <a:spcPct val="0"/>
                  </a:spcAft>
                </a:pPr>
                <a:endParaRPr lang="en-US" sz="1000" dirty="0" smtClean="0">
                  <a:latin typeface="Times New Roman" pitchFamily="18" charset="0"/>
                  <a:cs typeface="Times New Roman" pitchFamily="18" charset="0"/>
                </a:endParaRPr>
              </a:p>
              <a:p>
                <a:pPr lvl="0" eaLnBrk="0" fontAlgn="base" hangingPunct="0">
                  <a:spcBef>
                    <a:spcPct val="0"/>
                  </a:spcBef>
                  <a:spcAft>
                    <a:spcPct val="0"/>
                  </a:spcAft>
                </a:pPr>
                <a:r>
                  <a:rPr lang="en-US" sz="1000" dirty="0" smtClean="0">
                    <a:latin typeface="Times New Roman" pitchFamily="18" charset="0"/>
                    <a:ea typeface="Times New Roman" pitchFamily="18" charset="0"/>
                    <a:cs typeface="Times New Roman" pitchFamily="18" charset="0"/>
                  </a:rPr>
                  <a:t>MEMORANDUM FOR THE DIRECTOR</a:t>
                </a:r>
              </a:p>
              <a:p>
                <a:pPr lvl="0" eaLnBrk="0" fontAlgn="base" hangingPunct="0">
                  <a:spcBef>
                    <a:spcPct val="0"/>
                  </a:spcBef>
                  <a:spcAft>
                    <a:spcPct val="0"/>
                  </a:spcAft>
                </a:pPr>
                <a:endParaRPr lang="en-US" sz="1000" dirty="0" smtClean="0">
                  <a:latin typeface="Times New Roman" pitchFamily="18" charset="0"/>
                  <a:cs typeface="Times New Roman" pitchFamily="18" charset="0"/>
                </a:endParaRPr>
              </a:p>
              <a:p>
                <a:pPr lvl="0" eaLnBrk="0" fontAlgn="base" hangingPunct="0">
                  <a:spcBef>
                    <a:spcPct val="0"/>
                  </a:spcBef>
                  <a:spcAft>
                    <a:spcPct val="0"/>
                  </a:spcAft>
                </a:pPr>
                <a:r>
                  <a:rPr lang="en-US" sz="1000" dirty="0" smtClean="0">
                    <a:latin typeface="Times New Roman" pitchFamily="18" charset="0"/>
                    <a:ea typeface="Times New Roman" pitchFamily="18" charset="0"/>
                    <a:cs typeface="Times New Roman" pitchFamily="18" charset="0"/>
                  </a:rPr>
                  <a:t>From:  John E. Doe, Chief Division 5</a:t>
                </a:r>
              </a:p>
              <a:p>
                <a:pPr lvl="0" eaLnBrk="0" fontAlgn="base" hangingPunct="0">
                  <a:spcBef>
                    <a:spcPct val="0"/>
                  </a:spcBef>
                  <a:spcAft>
                    <a:spcPct val="0"/>
                  </a:spcAft>
                </a:pPr>
                <a:endParaRPr lang="en-US" sz="1000" dirty="0" smtClean="0">
                  <a:latin typeface="Times New Roman" pitchFamily="18" charset="0"/>
                  <a:cs typeface="Times New Roman" pitchFamily="18" charset="0"/>
                </a:endParaRPr>
              </a:p>
              <a:p>
                <a:pPr lvl="0" eaLnBrk="0" fontAlgn="base" hangingPunct="0">
                  <a:spcBef>
                    <a:spcPct val="0"/>
                  </a:spcBef>
                  <a:spcAft>
                    <a:spcPct val="0"/>
                  </a:spcAft>
                </a:pPr>
                <a:r>
                  <a:rPr lang="en-US" sz="1000" dirty="0" smtClean="0">
                    <a:latin typeface="Times New Roman" pitchFamily="18" charset="0"/>
                    <a:ea typeface="Times New Roman" pitchFamily="18" charset="0"/>
                    <a:cs typeface="Times New Roman" pitchFamily="18" charset="0"/>
                  </a:rPr>
                  <a:t>Subject: </a:t>
                </a:r>
                <a:r>
                  <a:rPr lang="en-US" sz="1000" b="1" dirty="0" smtClean="0">
                    <a:solidFill>
                      <a:srgbClr val="FF0000"/>
                    </a:solidFill>
                    <a:latin typeface="Times New Roman" pitchFamily="18" charset="0"/>
                    <a:ea typeface="Times New Roman" pitchFamily="18" charset="0"/>
                    <a:cs typeface="Times New Roman" pitchFamily="18" charset="0"/>
                  </a:rPr>
                  <a:t> (U) </a:t>
                </a:r>
                <a:r>
                  <a:rPr lang="en-US" sz="1000" dirty="0" smtClean="0">
                    <a:latin typeface="Times New Roman" pitchFamily="18" charset="0"/>
                    <a:ea typeface="Times New Roman" pitchFamily="18" charset="0"/>
                    <a:cs typeface="Times New Roman" pitchFamily="18" charset="0"/>
                  </a:rPr>
                  <a:t>Examples</a:t>
                </a:r>
              </a:p>
              <a:p>
                <a:pPr lvl="0" eaLnBrk="0" fontAlgn="base" hangingPunct="0">
                  <a:spcBef>
                    <a:spcPct val="0"/>
                  </a:spcBef>
                  <a:spcAft>
                    <a:spcPct val="0"/>
                  </a:spcAft>
                </a:pPr>
                <a:endParaRPr lang="en-US" sz="1000" dirty="0" smtClean="0">
                  <a:latin typeface="Times New Roman" pitchFamily="18" charset="0"/>
                  <a:cs typeface="Times New Roman" pitchFamily="18" charset="0"/>
                </a:endParaRPr>
              </a:p>
              <a:p>
                <a:pPr eaLnBrk="0" fontAlgn="base" hangingPunct="0">
                  <a:spcBef>
                    <a:spcPct val="0"/>
                  </a:spcBef>
                  <a:spcAft>
                    <a:spcPct val="0"/>
                  </a:spcAft>
                  <a:tabLst>
                    <a:tab pos="176213" algn="l"/>
                  </a:tabLst>
                </a:pPr>
                <a:r>
                  <a:rPr lang="en-US" sz="1000" b="1" dirty="0" smtClean="0">
                    <a:solidFill>
                      <a:srgbClr val="FF0000"/>
                    </a:solidFill>
                    <a:latin typeface="Times New Roman" pitchFamily="18" charset="0"/>
                    <a:ea typeface="Times New Roman" pitchFamily="18" charset="0"/>
                    <a:cs typeface="Times New Roman" pitchFamily="18" charset="0"/>
                  </a:rPr>
                  <a:t>(U) </a:t>
                </a:r>
                <a:r>
                  <a:rPr lang="en-US" sz="1000" dirty="0" smtClean="0">
                    <a:latin typeface="Times New Roman" pitchFamily="18" charset="0"/>
                    <a:ea typeface="Times New Roman" pitchFamily="18" charset="0"/>
                    <a:cs typeface="Times New Roman" pitchFamily="18" charset="0"/>
                  </a:rPr>
                  <a:t>We support the President by ensuring that the Government protects and provides proper access to information to advance the national and public interest. </a:t>
                </a:r>
              </a:p>
              <a:p>
                <a:pPr eaLnBrk="0" fontAlgn="base" hangingPunct="0">
                  <a:spcBef>
                    <a:spcPct val="0"/>
                  </a:spcBef>
                  <a:spcAft>
                    <a:spcPct val="0"/>
                  </a:spcAft>
                  <a:tabLst>
                    <a:tab pos="176213" algn="l"/>
                  </a:tabLst>
                </a:pPr>
                <a:endParaRPr lang="en-US" sz="1000"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tabLst>
                    <a:tab pos="176213" algn="l"/>
                  </a:tabLst>
                </a:pPr>
                <a:r>
                  <a:rPr lang="en-US" sz="1000" b="1" dirty="0" smtClean="0">
                    <a:solidFill>
                      <a:srgbClr val="FF0000"/>
                    </a:solidFill>
                    <a:latin typeface="Times New Roman" pitchFamily="18" charset="0"/>
                    <a:ea typeface="Times New Roman" pitchFamily="18" charset="0"/>
                    <a:cs typeface="Times New Roman" pitchFamily="18" charset="0"/>
                  </a:rPr>
                  <a:t>(CUI) </a:t>
                </a:r>
                <a:r>
                  <a:rPr lang="en-US" sz="1000" dirty="0" smtClean="0">
                    <a:latin typeface="Times New Roman" pitchFamily="18" charset="0"/>
                    <a:ea typeface="Times New Roman" pitchFamily="18" charset="0"/>
                    <a:cs typeface="Times New Roman" pitchFamily="18" charset="0"/>
                  </a:rPr>
                  <a:t>We lead efforts to standardize and assess the management of classified and controlled unclassified information through oversight, policy development, guidance, education, and reporting. </a:t>
                </a:r>
              </a:p>
              <a:p>
                <a:pPr lvl="0" eaLnBrk="0" fontAlgn="base" hangingPunct="0">
                  <a:spcBef>
                    <a:spcPct val="0"/>
                  </a:spcBef>
                  <a:spcAft>
                    <a:spcPct val="0"/>
                  </a:spcAft>
                  <a:tabLst>
                    <a:tab pos="176213" algn="l"/>
                  </a:tabLst>
                </a:pPr>
                <a:endParaRPr lang="en-US" sz="1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1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1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9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1100" dirty="0" smtClean="0">
                  <a:latin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1100" dirty="0" smtClean="0">
                  <a:latin typeface="Times New Roman" pitchFamily="18" charset="0"/>
                  <a:cs typeface="Times New Roman" pitchFamily="18" charset="0"/>
                </a:endParaRPr>
              </a:p>
            </p:txBody>
          </p:sp>
          <p:grpSp>
            <p:nvGrpSpPr>
              <p:cNvPr id="7" name="Group 24"/>
              <p:cNvGrpSpPr/>
              <p:nvPr/>
            </p:nvGrpSpPr>
            <p:grpSpPr>
              <a:xfrm>
                <a:off x="3885958" y="4376065"/>
                <a:ext cx="2988007" cy="576935"/>
                <a:chOff x="3885958" y="4376065"/>
                <a:chExt cx="2988007" cy="576935"/>
              </a:xfrm>
            </p:grpSpPr>
            <p:pic>
              <p:nvPicPr>
                <p:cNvPr id="21" name="Picture 20" descr="scrpt_02.jpg"/>
                <p:cNvPicPr>
                  <a:picLocks noChangeAspect="1"/>
                </p:cNvPicPr>
                <p:nvPr/>
              </p:nvPicPr>
              <p:blipFill>
                <a:blip r:embed="rId2" cstate="print">
                  <a:grayscl/>
                </a:blip>
                <a:srcRect l="58696" t="58276" r="21014" b="5862"/>
                <a:stretch>
                  <a:fillRect/>
                </a:stretch>
              </p:blipFill>
              <p:spPr>
                <a:xfrm>
                  <a:off x="3885958" y="4376065"/>
                  <a:ext cx="562707" cy="489857"/>
                </a:xfrm>
                <a:prstGeom prst="rect">
                  <a:avLst/>
                </a:prstGeom>
              </p:spPr>
            </p:pic>
            <p:cxnSp>
              <p:nvCxnSpPr>
                <p:cNvPr id="22" name="Straight Connector 21"/>
                <p:cNvCxnSpPr/>
                <p:nvPr/>
              </p:nvCxnSpPr>
              <p:spPr>
                <a:xfrm>
                  <a:off x="3947885" y="4953000"/>
                  <a:ext cx="2926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6" name="TextBox 15"/>
            <p:cNvSpPr txBox="1"/>
            <p:nvPr/>
          </p:nvSpPr>
          <p:spPr>
            <a:xfrm>
              <a:off x="4190999" y="1143000"/>
              <a:ext cx="1989836" cy="367245"/>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CONTROLLED</a:t>
              </a:r>
              <a:endParaRPr lang="en-US" sz="1600" b="1" dirty="0">
                <a:latin typeface="Times New Roman" pitchFamily="18" charset="0"/>
                <a:cs typeface="Times New Roman" pitchFamily="18" charset="0"/>
              </a:endParaRPr>
            </a:p>
          </p:txBody>
        </p:sp>
        <p:sp>
          <p:nvSpPr>
            <p:cNvPr id="17" name="TextBox 16"/>
            <p:cNvSpPr txBox="1"/>
            <p:nvPr/>
          </p:nvSpPr>
          <p:spPr>
            <a:xfrm>
              <a:off x="4251959" y="5410200"/>
              <a:ext cx="1928876" cy="367245"/>
            </a:xfrm>
            <a:prstGeom prst="rect">
              <a:avLst/>
            </a:prstGeom>
            <a:noFill/>
          </p:spPr>
          <p:txBody>
            <a:bodyPr wrap="square" rtlCol="0">
              <a:spAutoFit/>
            </a:bodyPr>
            <a:lstStyle/>
            <a:p>
              <a:pPr algn="ctr"/>
              <a:r>
                <a:rPr lang="en-US" sz="1600" b="1" dirty="0" smtClean="0">
                  <a:latin typeface="Times New Roman" pitchFamily="18" charset="0"/>
                  <a:cs typeface="Times New Roman" pitchFamily="18" charset="0"/>
                </a:rPr>
                <a:t>CONTROLLED</a:t>
              </a:r>
              <a:endParaRPr lang="en-US" sz="1600" b="1" dirty="0">
                <a:latin typeface="Times New Roman" pitchFamily="18" charset="0"/>
                <a:cs typeface="Times New Roman" pitchFamily="18" charset="0"/>
              </a:endParaRPr>
            </a:p>
          </p:txBody>
        </p:sp>
      </p:grpSp>
      <p:sp>
        <p:nvSpPr>
          <p:cNvPr id="25" name="TextBox 24"/>
          <p:cNvSpPr txBox="1"/>
          <p:nvPr/>
        </p:nvSpPr>
        <p:spPr>
          <a:xfrm>
            <a:off x="5662331" y="5678040"/>
            <a:ext cx="3275838" cy="369332"/>
          </a:xfrm>
          <a:prstGeom prst="rect">
            <a:avLst/>
          </a:prstGeom>
          <a:solidFill>
            <a:schemeClr val="accent1">
              <a:lumMod val="75000"/>
            </a:schemeClr>
          </a:solidFill>
          <a:ln w="66675">
            <a:solidFill>
              <a:srgbClr val="C00000"/>
            </a:solidFill>
          </a:ln>
        </p:spPr>
        <p:txBody>
          <a:bodyPr wrap="square" rtlCol="0">
            <a:spAutoFit/>
          </a:bodyPr>
          <a:lstStyle/>
          <a:p>
            <a:pPr algn="ctr"/>
            <a:r>
              <a:rPr lang="en-US" dirty="0" smtClean="0">
                <a:solidFill>
                  <a:schemeClr val="bg1"/>
                </a:solidFill>
                <a:latin typeface="Times New Roman" pitchFamily="18" charset="0"/>
                <a:cs typeface="Times New Roman" pitchFamily="18" charset="0"/>
              </a:rPr>
              <a:t>Portion Marking = Best Practice</a:t>
            </a:r>
            <a:endParaRPr lang="en-US" dirty="0">
              <a:solidFill>
                <a:schemeClr val="bg1"/>
              </a:solidFill>
              <a:latin typeface="Times New Roman" pitchFamily="18" charset="0"/>
              <a:cs typeface="Times New Roman" pitchFamily="18" charset="0"/>
            </a:endParaRPr>
          </a:p>
        </p:txBody>
      </p:sp>
      <p:sp>
        <p:nvSpPr>
          <p:cNvPr id="15" name="Slide Number Placeholder 3"/>
          <p:cNvSpPr txBox="1">
            <a:spLocks/>
          </p:cNvSpPr>
          <p:nvPr/>
        </p:nvSpPr>
        <p:spPr bwMode="auto">
          <a:xfrm>
            <a:off x="6751093" y="6415115"/>
            <a:ext cx="213360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kern="1200">
                <a:solidFill>
                  <a:schemeClr val="bg1"/>
                </a:solidFill>
                <a:latin typeface="Franklin Gothic Demi Cond"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dirty="0" smtClean="0"/>
              <a:t>18</a:t>
            </a:r>
            <a:endParaRPr lang="en-US" dirty="0"/>
          </a:p>
        </p:txBody>
      </p:sp>
    </p:spTree>
    <p:extLst>
      <p:ext uri="{BB962C8B-B14F-4D97-AF65-F5344CB8AC3E}">
        <p14:creationId xmlns:p14="http://schemas.microsoft.com/office/powerpoint/2010/main" xmlns="" val="4194595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CUI: Banner Marking</a:t>
            </a:r>
            <a:endParaRPr lang="en-US" dirty="0"/>
          </a:p>
        </p:txBody>
      </p:sp>
      <p:sp>
        <p:nvSpPr>
          <p:cNvPr id="4" name="Slide Number Placeholder 3"/>
          <p:cNvSpPr>
            <a:spLocks noGrp="1"/>
          </p:cNvSpPr>
          <p:nvPr>
            <p:ph type="sldNum" sz="quarter" idx="12"/>
          </p:nvPr>
        </p:nvSpPr>
        <p:spPr>
          <a:xfrm>
            <a:off x="6751093" y="6415115"/>
            <a:ext cx="2133600" cy="244475"/>
          </a:xfrm>
        </p:spPr>
        <p:txBody>
          <a:bodyPr/>
          <a:lstStyle/>
          <a:p>
            <a:fld id="{35310C42-D73C-4CED-9A03-7422DEE441D8}" type="slidenum">
              <a:rPr lang="en-US" smtClean="0"/>
              <a:pPr/>
              <a:t>19</a:t>
            </a:fld>
            <a:endParaRPr lang="en-US" dirty="0"/>
          </a:p>
        </p:txBody>
      </p:sp>
      <p:sp>
        <p:nvSpPr>
          <p:cNvPr id="8" name="Rectangle 7"/>
          <p:cNvSpPr/>
          <p:nvPr/>
        </p:nvSpPr>
        <p:spPr>
          <a:xfrm>
            <a:off x="-188718" y="889456"/>
            <a:ext cx="6388182" cy="4678204"/>
          </a:xfrm>
          <a:prstGeom prst="rect">
            <a:avLst/>
          </a:prstGeom>
        </p:spPr>
        <p:txBody>
          <a:bodyPr wrap="square">
            <a:spAutoFit/>
          </a:bodyPr>
          <a:lstStyle/>
          <a:p>
            <a:pPr lvl="1" indent="-457200"/>
            <a:r>
              <a:rPr lang="en-US" sz="2000" b="1" dirty="0" smtClean="0">
                <a:latin typeface="Franklin Gothic Book" panose="020B0503020102020204" pitchFamily="34" charset="0"/>
                <a:cs typeface="Times New Roman" panose="02020603050405020304" pitchFamily="18" charset="0"/>
              </a:rPr>
              <a:t>	The </a:t>
            </a:r>
            <a:r>
              <a:rPr lang="en-US" sz="2000" b="1" dirty="0">
                <a:latin typeface="Franklin Gothic Book" panose="020B0503020102020204" pitchFamily="34" charset="0"/>
                <a:cs typeface="Times New Roman" panose="02020603050405020304" pitchFamily="18" charset="0"/>
              </a:rPr>
              <a:t>CUI Banner Marking may include up to three elements:</a:t>
            </a:r>
          </a:p>
          <a:p>
            <a:pPr marL="743006" lvl="1" indent="-285771">
              <a:buFont typeface="Arial" panose="020B0604020202020204" pitchFamily="34" charset="0"/>
              <a:buChar char="•"/>
            </a:pPr>
            <a:endParaRPr lang="en-US" sz="2000" dirty="0">
              <a:latin typeface="Franklin Gothic Book" panose="020B0503020102020204" pitchFamily="34" charset="0"/>
              <a:cs typeface="Times New Roman" panose="02020603050405020304" pitchFamily="18" charset="0"/>
            </a:endParaRPr>
          </a:p>
          <a:p>
            <a:pPr marL="747713" lvl="2" indent="-290513">
              <a:buSzPct val="80000"/>
              <a:buFont typeface="Wingdings" panose="05000000000000000000" pitchFamily="2" charset="2"/>
              <a:buChar char="Ø"/>
            </a:pPr>
            <a:r>
              <a:rPr lang="en-US" dirty="0">
                <a:latin typeface="Franklin Gothic Book" panose="020B0503020102020204" pitchFamily="34" charset="0"/>
                <a:cs typeface="Times New Roman" panose="02020603050405020304" pitchFamily="18" charset="0"/>
              </a:rPr>
              <a:t>The CUI Control Marking (mandatory) </a:t>
            </a:r>
            <a:r>
              <a:rPr lang="en-US" dirty="0">
                <a:latin typeface="Franklin Gothic Book" panose="020B0503020102020204" pitchFamily="34" charset="0"/>
                <a:ea typeface="Times New Roman" panose="02020603050405020304" pitchFamily="18" charset="0"/>
                <a:cs typeface="Times New Roman" panose="02020603050405020304" pitchFamily="18" charset="0"/>
              </a:rPr>
              <a:t>may consist of either the word “CONTROLLED” or the acronym “CUI.” </a:t>
            </a:r>
          </a:p>
          <a:p>
            <a:pPr marL="747713" lvl="2" indent="-290513">
              <a:buSzPct val="80000"/>
              <a:buFont typeface="Arial" panose="020B0604020202020204" pitchFamily="34" charset="0"/>
              <a:buChar char="•"/>
            </a:pPr>
            <a:endParaRPr lang="en-US" sz="1000" dirty="0">
              <a:latin typeface="Franklin Gothic Book" panose="020B0503020102020204" pitchFamily="34" charset="0"/>
              <a:cs typeface="Times New Roman" panose="02020603050405020304" pitchFamily="18" charset="0"/>
            </a:endParaRPr>
          </a:p>
          <a:p>
            <a:pPr marL="747713" lvl="2" indent="-290513">
              <a:buSzPct val="80000"/>
              <a:buFont typeface="Wingdings" panose="05000000000000000000" pitchFamily="2" charset="2"/>
              <a:buChar char="Ø"/>
            </a:pPr>
            <a:r>
              <a:rPr lang="en-US" dirty="0">
                <a:latin typeface="Franklin Gothic Book" panose="020B0503020102020204" pitchFamily="34" charset="0"/>
                <a:cs typeface="Times New Roman" panose="02020603050405020304" pitchFamily="18" charset="0"/>
              </a:rPr>
              <a:t>CUI Category or Subcategory Markings (mandatory for CUI Specified). CUI Control Markings and Category Markings are separated by two forward slashes (//). When including multiple categories or subcategories in a Banner Marking they are separated by a single forward slash (/).</a:t>
            </a:r>
          </a:p>
          <a:p>
            <a:pPr marL="747713" lvl="2" indent="-290513">
              <a:buSzPct val="80000"/>
              <a:buFont typeface="Wingdings" panose="05000000000000000000" pitchFamily="2" charset="2"/>
              <a:buChar char="Ø"/>
            </a:pPr>
            <a:endParaRPr lang="en-US" sz="1000" dirty="0">
              <a:latin typeface="Franklin Gothic Book" panose="020B0503020102020204" pitchFamily="34" charset="0"/>
              <a:cs typeface="Times New Roman" panose="02020603050405020304" pitchFamily="18" charset="0"/>
            </a:endParaRPr>
          </a:p>
          <a:p>
            <a:pPr marL="747713" lvl="2" indent="-290513">
              <a:buSzPct val="80000"/>
              <a:buFont typeface="Wingdings" panose="05000000000000000000" pitchFamily="2" charset="2"/>
              <a:buChar char="Ø"/>
            </a:pPr>
            <a:r>
              <a:rPr lang="en-US" dirty="0">
                <a:latin typeface="Franklin Gothic Book" panose="020B0503020102020204" pitchFamily="34" charset="0"/>
                <a:cs typeface="Times New Roman" panose="02020603050405020304" pitchFamily="18" charset="0"/>
              </a:rPr>
              <a:t>Limited Dissemination Control Markings. CUI Control Markings and Category Markings are separated from Limited Dissemination Controls Markings by a double forward slash (//).</a:t>
            </a:r>
            <a:endParaRPr lang="en-US" sz="1200" b="1" dirty="0">
              <a:latin typeface="Franklin Gothic Book" panose="020B0503020102020204" pitchFamily="34" charset="0"/>
            </a:endParaRPr>
          </a:p>
        </p:txBody>
      </p:sp>
      <p:pic>
        <p:nvPicPr>
          <p:cNvPr id="9" name="Picture 8"/>
          <p:cNvPicPr>
            <a:picLocks noChangeAspect="1"/>
          </p:cNvPicPr>
          <p:nvPr/>
        </p:nvPicPr>
        <p:blipFill>
          <a:blip r:embed="rId2" cstate="print"/>
          <a:stretch>
            <a:fillRect/>
          </a:stretch>
        </p:blipFill>
        <p:spPr>
          <a:xfrm>
            <a:off x="6392411" y="1093331"/>
            <a:ext cx="2618117" cy="3787914"/>
          </a:xfrm>
          <a:prstGeom prst="rect">
            <a:avLst/>
          </a:prstGeom>
        </p:spPr>
      </p:pic>
    </p:spTree>
    <p:extLst>
      <p:ext uri="{BB962C8B-B14F-4D97-AF65-F5344CB8AC3E}">
        <p14:creationId xmlns:p14="http://schemas.microsoft.com/office/powerpoint/2010/main" xmlns="" val="3003385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Briefing Outline</a:t>
            </a:r>
            <a:endParaRPr lang="en-US" dirty="0"/>
          </a:p>
        </p:txBody>
      </p:sp>
      <p:sp>
        <p:nvSpPr>
          <p:cNvPr id="3" name="Content Placeholder 2"/>
          <p:cNvSpPr>
            <a:spLocks noGrp="1"/>
          </p:cNvSpPr>
          <p:nvPr>
            <p:ph idx="1"/>
          </p:nvPr>
        </p:nvSpPr>
        <p:spPr>
          <a:xfrm>
            <a:off x="190499" y="839827"/>
            <a:ext cx="8791575" cy="5143501"/>
          </a:xfrm>
        </p:spPr>
        <p:txBody>
          <a:bodyPr/>
          <a:lstStyle/>
          <a:p>
            <a:r>
              <a:rPr lang="en-US" sz="2400" dirty="0" smtClean="0"/>
              <a:t>Executive Order 13556</a:t>
            </a:r>
          </a:p>
          <a:p>
            <a:r>
              <a:rPr lang="en-US" sz="2400" dirty="0" smtClean="0"/>
              <a:t>32CFR2002 (implementing directive)</a:t>
            </a:r>
          </a:p>
          <a:p>
            <a:r>
              <a:rPr lang="en-US" sz="2400" dirty="0" smtClean="0"/>
              <a:t>Approach to Contractor Environment</a:t>
            </a:r>
          </a:p>
          <a:p>
            <a:r>
              <a:rPr lang="en-US" sz="2400" dirty="0" smtClean="0"/>
              <a:t>Phased Implementation</a:t>
            </a:r>
          </a:p>
          <a:p>
            <a:r>
              <a:rPr lang="en-US" sz="2400" dirty="0" smtClean="0"/>
              <a:t>Understanding the CUI Program</a:t>
            </a:r>
          </a:p>
          <a:p>
            <a:endParaRPr lang="en-US" sz="24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a:t>
            </a:fld>
            <a:endParaRPr lang="en-US"/>
          </a:p>
        </p:txBody>
      </p:sp>
      <p:pic>
        <p:nvPicPr>
          <p:cNvPr id="5" name="Picture 2" descr="V:\00-Active\1805-NARA CUI\F-HC Tasks\02_CUI Program Graphic\Version 4\BinderFi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16323" y="3187817"/>
            <a:ext cx="5127677" cy="29400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7410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&amp; System Markings</a:t>
            </a: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20</a:t>
            </a:fld>
            <a:endParaRPr lang="en-US"/>
          </a:p>
        </p:txBody>
      </p:sp>
      <p:sp>
        <p:nvSpPr>
          <p:cNvPr id="7" name="Rectangle 6"/>
          <p:cNvSpPr/>
          <p:nvPr/>
        </p:nvSpPr>
        <p:spPr>
          <a:xfrm>
            <a:off x="4200236" y="885626"/>
            <a:ext cx="4572000" cy="2031325"/>
          </a:xfrm>
          <a:prstGeom prst="rect">
            <a:avLst/>
          </a:prstGeom>
        </p:spPr>
        <p:txBody>
          <a:bodyPr>
            <a:spAutoFit/>
          </a:bodyPr>
          <a:lstStyle/>
          <a:p>
            <a:pPr marL="0" indent="0">
              <a:buFont typeface="Arial" pitchFamily="34" charset="0"/>
              <a:buNone/>
            </a:pPr>
            <a:r>
              <a:rPr lang="en-US" dirty="0">
                <a:latin typeface="Franklin Gothic Book" panose="020B0503020102020204" pitchFamily="34" charset="0"/>
                <a:cs typeface="Times New Roman" pitchFamily="18" charset="0"/>
              </a:rPr>
              <a:t>Agencies may authorize or require the use of alternate CUI indicators on IT systems, websites, browsers, or databases through agency CUI policy. These may be used to alert users of the presence of CUI where use of markings has been waived by the agency head.</a:t>
            </a:r>
          </a:p>
        </p:txBody>
      </p:sp>
      <p:pic>
        <p:nvPicPr>
          <p:cNvPr id="9" name="Picture 8"/>
          <p:cNvPicPr>
            <a:picLocks noChangeAspect="1"/>
          </p:cNvPicPr>
          <p:nvPr/>
        </p:nvPicPr>
        <p:blipFill>
          <a:blip r:embed="rId2" cstate="print"/>
          <a:stretch>
            <a:fillRect/>
          </a:stretch>
        </p:blipFill>
        <p:spPr>
          <a:xfrm>
            <a:off x="173355" y="760347"/>
            <a:ext cx="8797290" cy="5303980"/>
          </a:xfrm>
          <a:prstGeom prst="rect">
            <a:avLst/>
          </a:prstGeom>
        </p:spPr>
      </p:pic>
    </p:spTree>
    <p:extLst>
      <p:ext uri="{BB962C8B-B14F-4D97-AF65-F5344CB8AC3E}">
        <p14:creationId xmlns:p14="http://schemas.microsoft.com/office/powerpoint/2010/main" xmlns="" val="79624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CUI Specified </a:t>
            </a: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21</a:t>
            </a:fld>
            <a:endParaRPr lang="en-US"/>
          </a:p>
        </p:txBody>
      </p:sp>
      <p:sp>
        <p:nvSpPr>
          <p:cNvPr id="33" name="TextBox 32"/>
          <p:cNvSpPr txBox="1"/>
          <p:nvPr/>
        </p:nvSpPr>
        <p:spPr>
          <a:xfrm>
            <a:off x="5070662" y="1735305"/>
            <a:ext cx="3800475" cy="3139321"/>
          </a:xfrm>
          <a:prstGeom prst="rect">
            <a:avLst/>
          </a:prstGeom>
          <a:noFill/>
          <a:ln w="28575">
            <a:solidFill>
              <a:schemeClr val="tx1"/>
            </a:solidFill>
          </a:ln>
        </p:spPr>
        <p:txBody>
          <a:bodyPr wrap="square" rtlCol="0">
            <a:spAutoFit/>
          </a:bodyPr>
          <a:lstStyle/>
          <a:p>
            <a:r>
              <a:rPr lang="en-US" dirty="0" smtClean="0"/>
              <a:t>In the CUI Registry, if the authority that relates to the information is indicated to be specified,  documents </a:t>
            </a:r>
            <a:r>
              <a:rPr lang="en-US" b="1" dirty="0" smtClean="0">
                <a:solidFill>
                  <a:srgbClr val="C00000"/>
                </a:solidFill>
              </a:rPr>
              <a:t>must</a:t>
            </a:r>
            <a:r>
              <a:rPr lang="en-US" dirty="0" smtClean="0"/>
              <a:t> be marked to indicate that CUI Specified is present in the document. </a:t>
            </a:r>
          </a:p>
          <a:p>
            <a:endParaRPr lang="en-US" dirty="0" smtClean="0"/>
          </a:p>
          <a:p>
            <a:r>
              <a:rPr lang="en-US" dirty="0" smtClean="0"/>
              <a:t>Add “SP-” before any category/subcategory markings where the authority is followed by an asterisk.</a:t>
            </a:r>
          </a:p>
        </p:txBody>
      </p:sp>
      <p:pic>
        <p:nvPicPr>
          <p:cNvPr id="9" name="Content Placeholder 8"/>
          <p:cNvPicPr>
            <a:picLocks noGrp="1" noChangeAspect="1"/>
          </p:cNvPicPr>
          <p:nvPr>
            <p:ph idx="1"/>
          </p:nvPr>
        </p:nvPicPr>
        <p:blipFill rotWithShape="1">
          <a:blip r:embed="rId2" cstate="print"/>
          <a:srcRect l="34389" t="11185" r="25384" b="4103"/>
          <a:stretch/>
        </p:blipFill>
        <p:spPr>
          <a:xfrm>
            <a:off x="174530" y="832186"/>
            <a:ext cx="4578445" cy="5222558"/>
          </a:xfrm>
          <a:prstGeom prst="rect">
            <a:avLst/>
          </a:prstGeom>
          <a:solidFill>
            <a:schemeClr val="tx2"/>
          </a:solidFill>
          <a:ln>
            <a:solidFill>
              <a:schemeClr val="tx2"/>
            </a:solidFill>
          </a:ln>
        </p:spPr>
      </p:pic>
      <p:sp>
        <p:nvSpPr>
          <p:cNvPr id="23" name="Oval 22"/>
          <p:cNvSpPr/>
          <p:nvPr/>
        </p:nvSpPr>
        <p:spPr>
          <a:xfrm>
            <a:off x="2097248" y="5279091"/>
            <a:ext cx="545284" cy="49530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CUI Specified </a:t>
            </a: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22</a:t>
            </a:fld>
            <a:endParaRPr lang="en-US"/>
          </a:p>
        </p:txBody>
      </p:sp>
      <p:grpSp>
        <p:nvGrpSpPr>
          <p:cNvPr id="5" name="Group 4"/>
          <p:cNvGrpSpPr/>
          <p:nvPr/>
        </p:nvGrpSpPr>
        <p:grpSpPr>
          <a:xfrm>
            <a:off x="760662" y="1172388"/>
            <a:ext cx="3061330" cy="4495800"/>
            <a:chOff x="3429000" y="1066800"/>
            <a:chExt cx="3332480" cy="4876800"/>
          </a:xfrm>
        </p:grpSpPr>
        <p:grpSp>
          <p:nvGrpSpPr>
            <p:cNvPr id="6" name="Group 47"/>
            <p:cNvGrpSpPr/>
            <p:nvPr/>
          </p:nvGrpSpPr>
          <p:grpSpPr>
            <a:xfrm>
              <a:off x="3429000" y="1066800"/>
              <a:ext cx="3332480" cy="4876800"/>
              <a:chOff x="3694176" y="4002024"/>
              <a:chExt cx="3332480" cy="4876800"/>
            </a:xfrm>
          </p:grpSpPr>
          <p:sp>
            <p:nvSpPr>
              <p:cNvPr id="9" name="Rectangle 8"/>
              <p:cNvSpPr/>
              <p:nvPr/>
            </p:nvSpPr>
            <p:spPr>
              <a:xfrm>
                <a:off x="3694176" y="4002024"/>
                <a:ext cx="3332480" cy="4876800"/>
              </a:xfrm>
              <a:prstGeom prst="rect">
                <a:avLst/>
              </a:prstGeom>
              <a:solidFill>
                <a:schemeClr val="tx2">
                  <a:lumMod val="20000"/>
                  <a:lumOff val="80000"/>
                </a:schemeClr>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tx2">
                        <a:lumMod val="20000"/>
                        <a:lumOff val="80000"/>
                        <a:alpha val="60000"/>
                      </a:schemeClr>
                    </a:glow>
                  </a:effectLst>
                </a:endParaRPr>
              </a:p>
            </p:txBody>
          </p:sp>
          <p:sp>
            <p:nvSpPr>
              <p:cNvPr id="10" name="TextBox 9"/>
              <p:cNvSpPr txBox="1"/>
              <p:nvPr/>
            </p:nvSpPr>
            <p:spPr>
              <a:xfrm>
                <a:off x="3791712" y="4096512"/>
                <a:ext cx="3169920" cy="4740802"/>
              </a:xfrm>
              <a:prstGeom prst="rect">
                <a:avLst/>
              </a:prstGeom>
              <a:solidFill>
                <a:schemeClr val="bg1"/>
              </a:solidFill>
            </p:spPr>
            <p:txBody>
              <a:bodyPr wrap="square" rtlCol="0">
                <a:spAutoFit/>
              </a:bodyPr>
              <a:lstStyle/>
              <a:p>
                <a:pPr lvl="0" fontAlgn="base">
                  <a:spcBef>
                    <a:spcPct val="0"/>
                  </a:spcBef>
                  <a:spcAft>
                    <a:spcPct val="0"/>
                  </a:spcAft>
                </a:pPr>
                <a:endParaRPr lang="en-US" sz="9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900" dirty="0" smtClean="0">
                    <a:latin typeface="Times New Roman" pitchFamily="18" charset="0"/>
                    <a:ea typeface="Times New Roman" pitchFamily="18" charset="0"/>
                    <a:cs typeface="Times New Roman" pitchFamily="18" charset="0"/>
                  </a:rPr>
                  <a:t>                     </a:t>
                </a:r>
              </a:p>
              <a:p>
                <a:pPr lvl="0" fontAlgn="base">
                  <a:spcBef>
                    <a:spcPct val="0"/>
                  </a:spcBef>
                  <a:spcAft>
                    <a:spcPct val="0"/>
                  </a:spcAft>
                </a:pPr>
                <a:endParaRPr lang="en-US" sz="9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900" dirty="0" smtClean="0">
                    <a:latin typeface="Times New Roman" pitchFamily="18" charset="0"/>
                    <a:ea typeface="Times New Roman" pitchFamily="18" charset="0"/>
                    <a:cs typeface="Times New Roman" pitchFamily="18" charset="0"/>
                  </a:rPr>
                  <a:t>                      </a:t>
                </a:r>
                <a:r>
                  <a:rPr lang="en-US" sz="1000" dirty="0" smtClean="0">
                    <a:latin typeface="Times New Roman" pitchFamily="18" charset="0"/>
                    <a:ea typeface="Times New Roman" pitchFamily="18" charset="0"/>
                    <a:cs typeface="Times New Roman" pitchFamily="18" charset="0"/>
                  </a:rPr>
                  <a:t>Department of  Good Works</a:t>
                </a:r>
              </a:p>
              <a:p>
                <a:pPr lvl="0" fontAlgn="base">
                  <a:spcBef>
                    <a:spcPct val="0"/>
                  </a:spcBef>
                  <a:spcAft>
                    <a:spcPct val="0"/>
                  </a:spcAft>
                </a:pPr>
                <a:r>
                  <a:rPr lang="en-US" sz="1000" dirty="0" smtClean="0">
                    <a:latin typeface="Times New Roman" pitchFamily="18" charset="0"/>
                    <a:ea typeface="Times New Roman" pitchFamily="18" charset="0"/>
                    <a:cs typeface="Times New Roman" pitchFamily="18" charset="0"/>
                  </a:rPr>
                  <a:t>                     Washington, D.C. 20006</a:t>
                </a:r>
              </a:p>
              <a:p>
                <a:pPr lvl="0" fontAlgn="base">
                  <a:spcBef>
                    <a:spcPct val="0"/>
                  </a:spcBef>
                  <a:spcAft>
                    <a:spcPct val="0"/>
                  </a:spcAft>
                </a:pPr>
                <a:endParaRPr lang="en-US" sz="1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1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1000" dirty="0" smtClean="0">
                    <a:latin typeface="Times New Roman" pitchFamily="18" charset="0"/>
                    <a:ea typeface="Times New Roman" pitchFamily="18" charset="0"/>
                    <a:cs typeface="Times New Roman" pitchFamily="18" charset="0"/>
                  </a:rPr>
                  <a:t>June 27, 2013</a:t>
                </a:r>
              </a:p>
              <a:p>
                <a:pPr lvl="0" fontAlgn="base">
                  <a:spcBef>
                    <a:spcPct val="0"/>
                  </a:spcBef>
                  <a:spcAft>
                    <a:spcPct val="0"/>
                  </a:spcAft>
                </a:pPr>
                <a:endParaRPr lang="en-US" sz="1000" dirty="0" smtClean="0">
                  <a:latin typeface="Times New Roman" pitchFamily="18" charset="0"/>
                  <a:cs typeface="Times New Roman" pitchFamily="18" charset="0"/>
                </a:endParaRPr>
              </a:p>
              <a:p>
                <a:pPr lvl="0" eaLnBrk="0" fontAlgn="base" hangingPunct="0">
                  <a:spcBef>
                    <a:spcPct val="0"/>
                  </a:spcBef>
                  <a:spcAft>
                    <a:spcPct val="0"/>
                  </a:spcAft>
                </a:pPr>
                <a:r>
                  <a:rPr lang="en-US" sz="1000" dirty="0" smtClean="0">
                    <a:latin typeface="Times New Roman" pitchFamily="18" charset="0"/>
                    <a:ea typeface="Times New Roman" pitchFamily="18" charset="0"/>
                    <a:cs typeface="Times New Roman" pitchFamily="18" charset="0"/>
                  </a:rPr>
                  <a:t>MEMORANDUM FOR THE DIRECTOR</a:t>
                </a:r>
              </a:p>
              <a:p>
                <a:pPr lvl="0" eaLnBrk="0" fontAlgn="base" hangingPunct="0">
                  <a:spcBef>
                    <a:spcPct val="0"/>
                  </a:spcBef>
                  <a:spcAft>
                    <a:spcPct val="0"/>
                  </a:spcAft>
                </a:pPr>
                <a:endParaRPr lang="en-US" sz="1000" dirty="0" smtClean="0">
                  <a:latin typeface="Times New Roman" pitchFamily="18" charset="0"/>
                  <a:cs typeface="Times New Roman" pitchFamily="18" charset="0"/>
                </a:endParaRPr>
              </a:p>
              <a:p>
                <a:pPr lvl="0" eaLnBrk="0" fontAlgn="base" hangingPunct="0">
                  <a:spcBef>
                    <a:spcPct val="0"/>
                  </a:spcBef>
                  <a:spcAft>
                    <a:spcPct val="0"/>
                  </a:spcAft>
                </a:pPr>
                <a:r>
                  <a:rPr lang="en-US" sz="1000" dirty="0" smtClean="0">
                    <a:latin typeface="Times New Roman" pitchFamily="18" charset="0"/>
                    <a:ea typeface="Times New Roman" pitchFamily="18" charset="0"/>
                    <a:cs typeface="Times New Roman" pitchFamily="18" charset="0"/>
                  </a:rPr>
                  <a:t>From:  John E. Doe, Chief Division 5</a:t>
                </a:r>
              </a:p>
              <a:p>
                <a:pPr lvl="0" eaLnBrk="0" fontAlgn="base" hangingPunct="0">
                  <a:spcBef>
                    <a:spcPct val="0"/>
                  </a:spcBef>
                  <a:spcAft>
                    <a:spcPct val="0"/>
                  </a:spcAft>
                </a:pPr>
                <a:endParaRPr lang="en-US" sz="1000" dirty="0" smtClean="0">
                  <a:latin typeface="Times New Roman" pitchFamily="18" charset="0"/>
                  <a:cs typeface="Times New Roman" pitchFamily="18" charset="0"/>
                </a:endParaRPr>
              </a:p>
              <a:p>
                <a:pPr lvl="0" eaLnBrk="0" fontAlgn="base" hangingPunct="0">
                  <a:spcBef>
                    <a:spcPct val="0"/>
                  </a:spcBef>
                  <a:spcAft>
                    <a:spcPct val="0"/>
                  </a:spcAft>
                </a:pPr>
                <a:r>
                  <a:rPr lang="en-US" sz="1000" dirty="0" smtClean="0">
                    <a:latin typeface="Times New Roman" pitchFamily="18" charset="0"/>
                    <a:ea typeface="Times New Roman" pitchFamily="18" charset="0"/>
                    <a:cs typeface="Times New Roman" pitchFamily="18" charset="0"/>
                  </a:rPr>
                  <a:t>Subject: </a:t>
                </a:r>
                <a:r>
                  <a:rPr lang="en-US" sz="1000" b="1" dirty="0" smtClean="0">
                    <a:solidFill>
                      <a:srgbClr val="FF0000"/>
                    </a:solidFill>
                    <a:latin typeface="Times New Roman" pitchFamily="18" charset="0"/>
                    <a:ea typeface="Times New Roman" pitchFamily="18" charset="0"/>
                    <a:cs typeface="Times New Roman" pitchFamily="18" charset="0"/>
                  </a:rPr>
                  <a:t> </a:t>
                </a:r>
                <a:r>
                  <a:rPr lang="en-US" sz="1000" dirty="0" smtClean="0">
                    <a:latin typeface="Times New Roman" pitchFamily="18" charset="0"/>
                    <a:ea typeface="Times New Roman" pitchFamily="18" charset="0"/>
                    <a:cs typeface="Times New Roman" pitchFamily="18" charset="0"/>
                  </a:rPr>
                  <a:t>Examples</a:t>
                </a:r>
              </a:p>
              <a:p>
                <a:pPr lvl="0" eaLnBrk="0" fontAlgn="base" hangingPunct="0">
                  <a:spcBef>
                    <a:spcPct val="0"/>
                  </a:spcBef>
                  <a:spcAft>
                    <a:spcPct val="0"/>
                  </a:spcAft>
                </a:pPr>
                <a:endParaRPr lang="en-US" sz="1000" dirty="0" smtClean="0">
                  <a:latin typeface="Times New Roman" pitchFamily="18" charset="0"/>
                  <a:cs typeface="Times New Roman" pitchFamily="18" charset="0"/>
                </a:endParaRPr>
              </a:p>
              <a:p>
                <a:pPr eaLnBrk="0" fontAlgn="base" hangingPunct="0">
                  <a:spcBef>
                    <a:spcPct val="0"/>
                  </a:spcBef>
                  <a:spcAft>
                    <a:spcPct val="0"/>
                  </a:spcAft>
                  <a:tabLst>
                    <a:tab pos="176213" algn="l"/>
                  </a:tabLst>
                </a:pPr>
                <a:r>
                  <a:rPr lang="en-US" sz="1000" dirty="0" smtClean="0">
                    <a:latin typeface="Times New Roman" pitchFamily="18" charset="0"/>
                    <a:ea typeface="Times New Roman" pitchFamily="18" charset="0"/>
                    <a:cs typeface="Times New Roman" pitchFamily="18" charset="0"/>
                  </a:rPr>
                  <a:t>We support the President by ensuring that the Government protects and provides proper access to information to advance the national and public interest. </a:t>
                </a:r>
              </a:p>
              <a:p>
                <a:pPr eaLnBrk="0" fontAlgn="base" hangingPunct="0">
                  <a:spcBef>
                    <a:spcPct val="0"/>
                  </a:spcBef>
                  <a:spcAft>
                    <a:spcPct val="0"/>
                  </a:spcAft>
                  <a:tabLst>
                    <a:tab pos="176213" algn="l"/>
                  </a:tabLst>
                </a:pPr>
                <a:endParaRPr lang="en-US" sz="1000"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tabLst>
                    <a:tab pos="176213" algn="l"/>
                  </a:tabLst>
                </a:pPr>
                <a:r>
                  <a:rPr lang="en-US" sz="1000" dirty="0" smtClean="0">
                    <a:latin typeface="Times New Roman" pitchFamily="18" charset="0"/>
                    <a:ea typeface="Times New Roman" pitchFamily="18" charset="0"/>
                    <a:cs typeface="Times New Roman" pitchFamily="18" charset="0"/>
                  </a:rPr>
                  <a:t>We lead efforts to standardize and assess the management of classified and controlled unclassified information through oversight, policy development, guidance, education, and reporting. </a:t>
                </a:r>
              </a:p>
              <a:p>
                <a:pPr lvl="0" eaLnBrk="0" fontAlgn="base" hangingPunct="0">
                  <a:spcBef>
                    <a:spcPct val="0"/>
                  </a:spcBef>
                  <a:spcAft>
                    <a:spcPct val="0"/>
                  </a:spcAft>
                  <a:tabLst>
                    <a:tab pos="176213" algn="l"/>
                  </a:tabLst>
                </a:pPr>
                <a:endParaRPr lang="en-US" sz="1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9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1100" dirty="0" smtClean="0">
                  <a:latin typeface="Times New Roman" pitchFamily="18" charset="0"/>
                  <a:cs typeface="Times New Roman" pitchFamily="18" charset="0"/>
                </a:endParaRPr>
              </a:p>
              <a:p>
                <a:pPr lvl="0" eaLnBrk="0" fontAlgn="base" hangingPunct="0">
                  <a:spcBef>
                    <a:spcPct val="0"/>
                  </a:spcBef>
                  <a:spcAft>
                    <a:spcPct val="0"/>
                  </a:spcAft>
                  <a:tabLst>
                    <a:tab pos="176213" algn="l"/>
                  </a:tabLst>
                </a:pPr>
                <a:endParaRPr lang="en-US" sz="1100" dirty="0" smtClean="0">
                  <a:latin typeface="Times New Roman" pitchFamily="18" charset="0"/>
                  <a:cs typeface="Times New Roman" pitchFamily="18" charset="0"/>
                </a:endParaRPr>
              </a:p>
            </p:txBody>
          </p:sp>
          <p:grpSp>
            <p:nvGrpSpPr>
              <p:cNvPr id="11" name="Group 24"/>
              <p:cNvGrpSpPr/>
              <p:nvPr/>
            </p:nvGrpSpPr>
            <p:grpSpPr>
              <a:xfrm>
                <a:off x="3885958" y="4376065"/>
                <a:ext cx="2988007" cy="576935"/>
                <a:chOff x="3885958" y="4376065"/>
                <a:chExt cx="2988007" cy="576935"/>
              </a:xfrm>
            </p:grpSpPr>
            <p:pic>
              <p:nvPicPr>
                <p:cNvPr id="12" name="Picture 11" descr="scrpt_02.jpg"/>
                <p:cNvPicPr>
                  <a:picLocks noChangeAspect="1"/>
                </p:cNvPicPr>
                <p:nvPr/>
              </p:nvPicPr>
              <p:blipFill>
                <a:blip r:embed="rId2" cstate="print">
                  <a:grayscl/>
                </a:blip>
                <a:srcRect l="58696" t="58276" r="21014" b="5862"/>
                <a:stretch>
                  <a:fillRect/>
                </a:stretch>
              </p:blipFill>
              <p:spPr>
                <a:xfrm>
                  <a:off x="3885958" y="4376065"/>
                  <a:ext cx="562707" cy="489857"/>
                </a:xfrm>
                <a:prstGeom prst="rect">
                  <a:avLst/>
                </a:prstGeom>
              </p:spPr>
            </p:pic>
            <p:cxnSp>
              <p:nvCxnSpPr>
                <p:cNvPr id="13" name="Straight Connector 12"/>
                <p:cNvCxnSpPr/>
                <p:nvPr/>
              </p:nvCxnSpPr>
              <p:spPr>
                <a:xfrm>
                  <a:off x="3947885" y="4953000"/>
                  <a:ext cx="2926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TextBox 6"/>
            <p:cNvSpPr txBox="1"/>
            <p:nvPr/>
          </p:nvSpPr>
          <p:spPr>
            <a:xfrm>
              <a:off x="3824465" y="1143000"/>
              <a:ext cx="2695850" cy="333860"/>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CONTROLLED//</a:t>
              </a:r>
              <a:r>
                <a:rPr lang="en-US" sz="1400" b="1" dirty="0" err="1" smtClean="0">
                  <a:latin typeface="Times New Roman" pitchFamily="18" charset="0"/>
                  <a:cs typeface="Times New Roman" pitchFamily="18" charset="0"/>
                </a:rPr>
                <a:t>SP</a:t>
              </a:r>
              <a:r>
                <a:rPr lang="en-US" sz="1400" b="1" dirty="0" smtClean="0">
                  <a:latin typeface="Times New Roman" pitchFamily="18" charset="0"/>
                  <a:cs typeface="Times New Roman" pitchFamily="18" charset="0"/>
                </a:rPr>
                <a:t>-XXX</a:t>
              </a:r>
              <a:endParaRPr lang="en-US" sz="1400" b="1" dirty="0">
                <a:latin typeface="Times New Roman" pitchFamily="18" charset="0"/>
                <a:cs typeface="Times New Roman" pitchFamily="18" charset="0"/>
              </a:endParaRPr>
            </a:p>
          </p:txBody>
        </p:sp>
      </p:grpSp>
      <p:sp>
        <p:nvSpPr>
          <p:cNvPr id="32" name="TextBox 31"/>
          <p:cNvSpPr txBox="1"/>
          <p:nvPr/>
        </p:nvSpPr>
        <p:spPr>
          <a:xfrm>
            <a:off x="4143375" y="1227555"/>
            <a:ext cx="4829175" cy="2554545"/>
          </a:xfrm>
          <a:prstGeom prst="rect">
            <a:avLst/>
          </a:prstGeom>
          <a:noFill/>
          <a:ln>
            <a:noFill/>
          </a:ln>
        </p:spPr>
        <p:txBody>
          <a:bodyPr wrap="square" rtlCol="0">
            <a:spAutoFit/>
          </a:bodyPr>
          <a:lstStyle/>
          <a:p>
            <a:r>
              <a:rPr lang="en-US" sz="2000" b="1" dirty="0" smtClean="0"/>
              <a:t>“SP-” Indicates that an authority contains specific safeguarding or dissemination measures.   </a:t>
            </a:r>
          </a:p>
          <a:p>
            <a:endParaRPr lang="en-US" sz="2000" dirty="0" smtClean="0"/>
          </a:p>
          <a:p>
            <a:r>
              <a:rPr lang="en-US" sz="2000" b="1" dirty="0" smtClean="0"/>
              <a:t>Recipients are encouraged to reference the underlying, “specified,” authority(s) for specific handling guidance.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Marking Handbook &amp; Cover Sheets</a:t>
            </a: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23</a:t>
            </a:fld>
            <a:endParaRPr lang="en-US"/>
          </a:p>
        </p:txBody>
      </p:sp>
      <p:pic>
        <p:nvPicPr>
          <p:cNvPr id="5" name="Picture 4"/>
          <p:cNvPicPr>
            <a:picLocks noChangeAspect="1"/>
          </p:cNvPicPr>
          <p:nvPr/>
        </p:nvPicPr>
        <p:blipFill>
          <a:blip r:embed="rId2" cstate="print"/>
          <a:stretch>
            <a:fillRect/>
          </a:stretch>
        </p:blipFill>
        <p:spPr>
          <a:xfrm>
            <a:off x="682367" y="1157865"/>
            <a:ext cx="2940576" cy="3800995"/>
          </a:xfrm>
          <a:prstGeom prst="rect">
            <a:avLst/>
          </a:prstGeom>
          <a:ln>
            <a:solidFill>
              <a:schemeClr val="tx2"/>
            </a:solidFill>
          </a:ln>
        </p:spPr>
      </p:pic>
      <p:pic>
        <p:nvPicPr>
          <p:cNvPr id="31" name="Picture 2"/>
          <p:cNvPicPr>
            <a:picLocks noChangeAspect="1" noChangeArrowheads="1"/>
          </p:cNvPicPr>
          <p:nvPr/>
        </p:nvPicPr>
        <p:blipFill>
          <a:blip r:embed="rId3" cstate="print"/>
          <a:srcRect/>
          <a:stretch>
            <a:fillRect/>
          </a:stretch>
        </p:blipFill>
        <p:spPr bwMode="auto">
          <a:xfrm>
            <a:off x="4572000" y="1989636"/>
            <a:ext cx="1766514" cy="2284742"/>
          </a:xfrm>
          <a:prstGeom prst="rect">
            <a:avLst/>
          </a:prstGeom>
          <a:noFill/>
          <a:ln w="9525">
            <a:solidFill>
              <a:schemeClr val="tx2"/>
            </a:solidFill>
            <a:miter lim="800000"/>
            <a:headEnd/>
            <a:tailEnd/>
          </a:ln>
        </p:spPr>
      </p:pic>
      <p:pic>
        <p:nvPicPr>
          <p:cNvPr id="34" name="Picture 4"/>
          <p:cNvPicPr>
            <a:picLocks noChangeAspect="1" noChangeArrowheads="1"/>
          </p:cNvPicPr>
          <p:nvPr/>
        </p:nvPicPr>
        <p:blipFill>
          <a:blip r:embed="rId4" cstate="print"/>
          <a:srcRect/>
          <a:stretch>
            <a:fillRect/>
          </a:stretch>
        </p:blipFill>
        <p:spPr bwMode="auto">
          <a:xfrm>
            <a:off x="6687533" y="847265"/>
            <a:ext cx="1766514" cy="2284742"/>
          </a:xfrm>
          <a:prstGeom prst="rect">
            <a:avLst/>
          </a:prstGeom>
          <a:noFill/>
          <a:ln w="9525">
            <a:solidFill>
              <a:schemeClr val="tx2"/>
            </a:solidFill>
            <a:miter lim="800000"/>
            <a:headEnd/>
            <a:tailEnd/>
          </a:ln>
        </p:spPr>
      </p:pic>
      <p:pic>
        <p:nvPicPr>
          <p:cNvPr id="37" name="Picture 3"/>
          <p:cNvPicPr>
            <a:picLocks noChangeAspect="1" noChangeArrowheads="1"/>
          </p:cNvPicPr>
          <p:nvPr/>
        </p:nvPicPr>
        <p:blipFill>
          <a:blip r:embed="rId5" cstate="print"/>
          <a:srcRect/>
          <a:stretch>
            <a:fillRect/>
          </a:stretch>
        </p:blipFill>
        <p:spPr bwMode="auto">
          <a:xfrm>
            <a:off x="6687533" y="3410746"/>
            <a:ext cx="1766514" cy="2284742"/>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 Information and Markings</a:t>
            </a: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24</a:t>
            </a:fld>
            <a:endParaRPr lang="en-US"/>
          </a:p>
        </p:txBody>
      </p:sp>
      <p:sp>
        <p:nvSpPr>
          <p:cNvPr id="29" name="TextBox 28"/>
          <p:cNvSpPr txBox="1"/>
          <p:nvPr/>
        </p:nvSpPr>
        <p:spPr>
          <a:xfrm>
            <a:off x="3646206" y="2625417"/>
            <a:ext cx="2377946" cy="1569660"/>
          </a:xfrm>
          <a:prstGeom prst="rect">
            <a:avLst/>
          </a:prstGeom>
          <a:solidFill>
            <a:schemeClr val="bg1"/>
          </a:solidFill>
          <a:ln w="28575">
            <a:solidFill>
              <a:schemeClr val="accent1"/>
            </a:solidFill>
          </a:ln>
        </p:spPr>
        <p:txBody>
          <a:bodyPr wrap="square" rtlCol="0">
            <a:spAutoFit/>
          </a:bodyPr>
          <a:lstStyle/>
          <a:p>
            <a:pPr algn="ctr" fontAlgn="auto">
              <a:spcBef>
                <a:spcPts val="0"/>
              </a:spcBef>
              <a:spcAft>
                <a:spcPts val="0"/>
              </a:spcAft>
            </a:pPr>
            <a:r>
              <a:rPr lang="en-US" sz="1600" b="1" dirty="0">
                <a:solidFill>
                  <a:prstClr val="black"/>
                </a:solidFill>
                <a:latin typeface="Times New Roman" pitchFamily="18" charset="0"/>
                <a:cs typeface="Times New Roman" pitchFamily="18" charset="0"/>
              </a:rPr>
              <a:t>All legacy information is not automatically CUI. Agencies must examine and determine what legacy information qualifies as CUI</a:t>
            </a:r>
          </a:p>
        </p:txBody>
      </p:sp>
      <p:pic>
        <p:nvPicPr>
          <p:cNvPr id="24" name="Picture 3" descr="C:\Users\esmith\AppData\Local\Microsoft\Windows\Temporary Internet Files\Content.Outlook\4KZZ3KAQ\NARA_cui_ppr_stacks_v2 (2).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6936"/>
          <a:stretch/>
        </p:blipFill>
        <p:spPr bwMode="auto">
          <a:xfrm>
            <a:off x="156782" y="755890"/>
            <a:ext cx="3127394" cy="4995643"/>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44"/>
          <p:cNvPicPr>
            <a:picLocks noChangeAspect="1"/>
          </p:cNvPicPr>
          <p:nvPr/>
        </p:nvPicPr>
        <p:blipFill>
          <a:blip r:embed="rId3" cstate="print"/>
          <a:stretch>
            <a:fillRect/>
          </a:stretch>
        </p:blipFill>
        <p:spPr>
          <a:xfrm>
            <a:off x="6386183" y="2302466"/>
            <a:ext cx="2618117" cy="3787914"/>
          </a:xfrm>
          <a:prstGeom prst="rect">
            <a:avLst/>
          </a:prstGeom>
        </p:spPr>
      </p:pic>
      <p:sp>
        <p:nvSpPr>
          <p:cNvPr id="3" name="Rectangle 2"/>
          <p:cNvSpPr/>
          <p:nvPr/>
        </p:nvSpPr>
        <p:spPr>
          <a:xfrm>
            <a:off x="3365500" y="898731"/>
            <a:ext cx="5638800" cy="1200329"/>
          </a:xfrm>
          <a:prstGeom prst="rect">
            <a:avLst/>
          </a:prstGeom>
        </p:spPr>
        <p:txBody>
          <a:bodyPr wrap="square">
            <a:spAutoFit/>
          </a:bodyPr>
          <a:lstStyle/>
          <a:p>
            <a:r>
              <a:rPr lang="en-US" b="1" u="sng" dirty="0">
                <a:latin typeface="Franklin Gothic Book" panose="020B0503020102020204" pitchFamily="34" charset="0"/>
                <a:ea typeface="MS Mincho" panose="02020609040205080304" pitchFamily="49" charset="-128"/>
              </a:rPr>
              <a:t>Legacy </a:t>
            </a:r>
            <a:r>
              <a:rPr lang="en-US" b="1" u="sng" dirty="0" smtClean="0">
                <a:latin typeface="Franklin Gothic Book" panose="020B0503020102020204" pitchFamily="34" charset="0"/>
                <a:ea typeface="MS Mincho" panose="02020609040205080304" pitchFamily="49" charset="-128"/>
              </a:rPr>
              <a:t>Information </a:t>
            </a:r>
            <a:r>
              <a:rPr lang="en-US" b="1" dirty="0" smtClean="0">
                <a:latin typeface="Franklin Gothic Book" panose="020B0503020102020204" pitchFamily="34" charset="0"/>
                <a:ea typeface="MS Mincho" panose="02020609040205080304" pitchFamily="49" charset="-128"/>
              </a:rPr>
              <a:t>is </a:t>
            </a:r>
            <a:r>
              <a:rPr lang="en-US" b="1" dirty="0">
                <a:latin typeface="Franklin Gothic Book" panose="020B0503020102020204" pitchFamily="34" charset="0"/>
                <a:ea typeface="MS Mincho" panose="02020609040205080304" pitchFamily="49" charset="-128"/>
              </a:rPr>
              <a:t>unclassified information that an agency marked as restricted from access or dissemination in some way, or otherwise controlled, prior to the CUI Program.</a:t>
            </a:r>
            <a:endParaRPr lang="en-US" b="1" dirty="0">
              <a:latin typeface="Franklin Gothic Book" panose="020B0503020102020204" pitchFamily="34" charset="0"/>
            </a:endParaRPr>
          </a:p>
        </p:txBody>
      </p:sp>
      <p:sp>
        <p:nvSpPr>
          <p:cNvPr id="46" name="TextBox 45"/>
          <p:cNvSpPr txBox="1"/>
          <p:nvPr/>
        </p:nvSpPr>
        <p:spPr>
          <a:xfrm>
            <a:off x="4241366" y="5041306"/>
            <a:ext cx="1943534" cy="584775"/>
          </a:xfrm>
          <a:prstGeom prst="rect">
            <a:avLst/>
          </a:prstGeom>
          <a:solidFill>
            <a:schemeClr val="bg1"/>
          </a:solidFill>
          <a:ln w="28575">
            <a:solidFill>
              <a:schemeClr val="accent1"/>
            </a:solidFill>
          </a:ln>
        </p:spPr>
        <p:txBody>
          <a:bodyPr wrap="square" rtlCol="0">
            <a:spAutoFit/>
          </a:bodyPr>
          <a:lstStyle/>
          <a:p>
            <a:pPr algn="ctr" fontAlgn="auto">
              <a:spcBef>
                <a:spcPts val="0"/>
              </a:spcBef>
              <a:spcAft>
                <a:spcPts val="0"/>
              </a:spcAft>
            </a:pPr>
            <a:r>
              <a:rPr lang="en-US" sz="1600" b="1" dirty="0">
                <a:solidFill>
                  <a:prstClr val="black"/>
                </a:solidFill>
                <a:latin typeface="Times New Roman" pitchFamily="18" charset="0"/>
                <a:cs typeface="Times New Roman" pitchFamily="18" charset="0"/>
              </a:rPr>
              <a:t>Discontinue all use of legacy </a:t>
            </a:r>
            <a:r>
              <a:rPr lang="en-US" sz="1600" b="1" dirty="0" smtClean="0">
                <a:solidFill>
                  <a:prstClr val="black"/>
                </a:solidFill>
                <a:latin typeface="Times New Roman" pitchFamily="18" charset="0"/>
                <a:cs typeface="Times New Roman" pitchFamily="18" charset="0"/>
              </a:rPr>
              <a:t>markings</a:t>
            </a:r>
            <a:endParaRPr lang="en-US" sz="16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978247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Destruction</a:t>
            </a:r>
            <a:endParaRPr lang="en-US" dirty="0"/>
          </a:p>
        </p:txBody>
      </p:sp>
      <p:sp>
        <p:nvSpPr>
          <p:cNvPr id="3" name="Content Placeholder 2"/>
          <p:cNvSpPr>
            <a:spLocks noGrp="1"/>
          </p:cNvSpPr>
          <p:nvPr>
            <p:ph idx="1"/>
          </p:nvPr>
        </p:nvSpPr>
        <p:spPr>
          <a:xfrm>
            <a:off x="176213" y="727832"/>
            <a:ext cx="5293409" cy="5143501"/>
          </a:xfrm>
        </p:spPr>
        <p:txBody>
          <a:bodyPr/>
          <a:lstStyle/>
          <a:p>
            <a:r>
              <a:rPr lang="en-US" sz="2400" dirty="0" smtClean="0"/>
              <a:t>When destroying CUI, including in electronic form, you must do so in a manner that makes it unreadable, indecipherable, and irrecoverable, using any of the following:</a:t>
            </a:r>
          </a:p>
          <a:p>
            <a:pPr lvl="1"/>
            <a:r>
              <a:rPr lang="en-US" sz="2000" dirty="0" smtClean="0"/>
              <a:t>Guidance for destruction in </a:t>
            </a:r>
            <a:r>
              <a:rPr lang="en-US" sz="2000" dirty="0" err="1" smtClean="0"/>
              <a:t>NIST</a:t>
            </a:r>
            <a:r>
              <a:rPr lang="en-US" sz="2000" dirty="0" smtClean="0"/>
              <a:t> SP 800-53, Security and Privacy Controls for Federal Information Systems and Organizations, and </a:t>
            </a:r>
            <a:r>
              <a:rPr lang="en-US" sz="2000" dirty="0" err="1" smtClean="0">
                <a:solidFill>
                  <a:srgbClr val="C00000"/>
                </a:solidFill>
              </a:rPr>
              <a:t>NIST</a:t>
            </a:r>
            <a:r>
              <a:rPr lang="en-US" sz="2000" dirty="0" smtClean="0">
                <a:solidFill>
                  <a:srgbClr val="C00000"/>
                </a:solidFill>
              </a:rPr>
              <a:t> SP 800-88, Guidelines for Media Sanitization;</a:t>
            </a:r>
          </a:p>
          <a:p>
            <a:pPr lvl="1"/>
            <a:r>
              <a:rPr lang="en-US" sz="2000" dirty="0" smtClean="0"/>
              <a:t>Any method of destruction approved for Classified National Security Information</a:t>
            </a:r>
          </a:p>
          <a:p>
            <a:pPr lvl="1"/>
            <a:r>
              <a:rPr lang="en-US" sz="2000" dirty="0" smtClean="0"/>
              <a:t>Any specific destruction methods required by law, regulation, or Government-wide policy for that item.</a:t>
            </a:r>
          </a:p>
          <a:p>
            <a:endParaRPr lang="en-US" sz="24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25</a:t>
            </a:fld>
            <a:endParaRPr lang="en-US"/>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3214" r="3305" b="1"/>
          <a:stretch/>
        </p:blipFill>
        <p:spPr>
          <a:xfrm>
            <a:off x="5914236" y="824700"/>
            <a:ext cx="2944537" cy="2210498"/>
          </a:xfrm>
          <a:prstGeom prst="rect">
            <a:avLst/>
          </a:prstGeom>
          <a:ln w="22225">
            <a:solidFill>
              <a:schemeClr val="tx2"/>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0800000">
            <a:off x="5914236" y="3802922"/>
            <a:ext cx="2944537" cy="2208403"/>
          </a:xfrm>
          <a:prstGeom prst="rect">
            <a:avLst/>
          </a:prstGeom>
          <a:ln w="22225">
            <a:solidFill>
              <a:schemeClr val="tx2"/>
            </a:solidFill>
          </a:ln>
        </p:spPr>
      </p:pic>
      <p:sp>
        <p:nvSpPr>
          <p:cNvPr id="7" name="TextBox 6"/>
          <p:cNvSpPr txBox="1"/>
          <p:nvPr/>
        </p:nvSpPr>
        <p:spPr>
          <a:xfrm>
            <a:off x="5788401" y="3035198"/>
            <a:ext cx="2944537" cy="738664"/>
          </a:xfrm>
          <a:prstGeom prst="rect">
            <a:avLst/>
          </a:prstGeom>
          <a:noFill/>
        </p:spPr>
        <p:txBody>
          <a:bodyPr wrap="square" rtlCol="0">
            <a:spAutoFit/>
          </a:bodyPr>
          <a:lstStyle/>
          <a:p>
            <a:r>
              <a:rPr lang="en-US" sz="1400" b="1" dirty="0" smtClean="0">
                <a:latin typeface="Franklin Gothic Book" panose="020B0503020102020204" pitchFamily="34" charset="0"/>
              </a:rPr>
              <a:t>Destroy paper using cross cut shredders that produce particles that are 1mm by 5 mm.  </a:t>
            </a:r>
            <a:endParaRPr lang="en-US" sz="1400" b="1" dirty="0">
              <a:latin typeface="Franklin Gothic Book" panose="020B0503020102020204" pitchFamily="34" charset="0"/>
            </a:endParaRPr>
          </a:p>
        </p:txBody>
      </p:sp>
    </p:spTree>
    <p:extLst>
      <p:ext uri="{BB962C8B-B14F-4D97-AF65-F5344CB8AC3E}">
        <p14:creationId xmlns:p14="http://schemas.microsoft.com/office/powerpoint/2010/main" xmlns="" val="1674660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26</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405930" y="2861434"/>
            <a:ext cx="5072658" cy="3073079"/>
          </a:xfrm>
          <a:prstGeom prst="rect">
            <a:avLst/>
          </a:prstGeom>
          <a:noFill/>
          <a:ln w="9525">
            <a:noFill/>
            <a:miter lim="800000"/>
            <a:headEnd/>
            <a:tailEnd/>
          </a:ln>
        </p:spPr>
      </p:pic>
      <p:sp>
        <p:nvSpPr>
          <p:cNvPr id="3" name="Rectangle 2"/>
          <p:cNvSpPr/>
          <p:nvPr/>
        </p:nvSpPr>
        <p:spPr>
          <a:xfrm>
            <a:off x="302004" y="797937"/>
            <a:ext cx="6300132" cy="4278094"/>
          </a:xfrm>
          <a:prstGeom prst="rect">
            <a:avLst/>
          </a:prstGeom>
        </p:spPr>
        <p:txBody>
          <a:bodyPr wrap="square">
            <a:spAutoFit/>
          </a:bodyPr>
          <a:lstStyle/>
          <a:p>
            <a:r>
              <a:rPr lang="en-US" sz="2000" dirty="0">
                <a:latin typeface="Franklin Gothic Medium Cond" pitchFamily="34" charset="0"/>
              </a:rPr>
              <a:t>Patrick </a:t>
            </a:r>
            <a:r>
              <a:rPr lang="en-US" sz="2000" dirty="0" err="1">
                <a:latin typeface="Franklin Gothic Medium Cond" pitchFamily="34" charset="0"/>
              </a:rPr>
              <a:t>Viscuso</a:t>
            </a:r>
            <a:r>
              <a:rPr lang="en-US" sz="2000" dirty="0">
                <a:latin typeface="Franklin Gothic Medium Cond" pitchFamily="34" charset="0"/>
              </a:rPr>
              <a:t>, Ph.D</a:t>
            </a:r>
            <a:r>
              <a:rPr lang="en-US" sz="2000" dirty="0" smtClean="0">
                <a:latin typeface="Franklin Gothic Medium Cond" pitchFamily="34" charset="0"/>
              </a:rPr>
              <a:t>.</a:t>
            </a:r>
          </a:p>
          <a:p>
            <a:r>
              <a:rPr lang="en-US" sz="2000" dirty="0" smtClean="0">
                <a:latin typeface="Franklin Gothic Medium Cond" pitchFamily="34" charset="0"/>
              </a:rPr>
              <a:t>Associate Director, Controlled </a:t>
            </a:r>
            <a:r>
              <a:rPr lang="en-US" sz="2000" smtClean="0">
                <a:latin typeface="Franklin Gothic Medium Cond" pitchFamily="34" charset="0"/>
              </a:rPr>
              <a:t>Unclassified Information </a:t>
            </a:r>
            <a:endParaRPr lang="en-US" sz="2000" dirty="0">
              <a:latin typeface="Franklin Gothic Medium Cond" pitchFamily="34" charset="0"/>
            </a:endParaRPr>
          </a:p>
          <a:p>
            <a:r>
              <a:rPr lang="en-US" sz="2000" dirty="0" smtClean="0">
                <a:latin typeface="Franklin Gothic Medium Cond" pitchFamily="34" charset="0"/>
                <a:hlinkClick r:id="rId3"/>
              </a:rPr>
              <a:t>patrick.viscuso@nara.gov</a:t>
            </a:r>
            <a:endParaRPr lang="en-US" sz="2000" dirty="0">
              <a:latin typeface="Franklin Gothic Medium Cond" pitchFamily="34" charset="0"/>
            </a:endParaRPr>
          </a:p>
          <a:p>
            <a:endParaRPr lang="en-US" sz="2000" dirty="0" smtClean="0">
              <a:latin typeface="Franklin Gothic Medium Cond" pitchFamily="34" charset="0"/>
            </a:endParaRPr>
          </a:p>
          <a:p>
            <a:r>
              <a:rPr lang="en-US" sz="2000" dirty="0" smtClean="0">
                <a:latin typeface="Franklin Gothic Medium Cond" pitchFamily="34" charset="0"/>
              </a:rPr>
              <a:t>Mark </a:t>
            </a:r>
            <a:r>
              <a:rPr lang="en-US" sz="2000" dirty="0">
                <a:latin typeface="Franklin Gothic Medium Cond" pitchFamily="34" charset="0"/>
              </a:rPr>
              <a:t>Riddle </a:t>
            </a:r>
          </a:p>
          <a:p>
            <a:r>
              <a:rPr lang="en-US" sz="2000" dirty="0" smtClean="0">
                <a:latin typeface="Franklin Gothic Medium Cond" pitchFamily="34" charset="0"/>
              </a:rPr>
              <a:t>Lead </a:t>
            </a:r>
            <a:r>
              <a:rPr lang="en-US" sz="2000" dirty="0">
                <a:latin typeface="Franklin Gothic Medium Cond" pitchFamily="34" charset="0"/>
              </a:rPr>
              <a:t>for Implementation and Oversight </a:t>
            </a:r>
          </a:p>
          <a:p>
            <a:r>
              <a:rPr lang="en-US" sz="2000" dirty="0" smtClean="0">
                <a:latin typeface="Franklin Gothic Medium Cond" pitchFamily="34" charset="0"/>
                <a:hlinkClick r:id="rId4"/>
              </a:rPr>
              <a:t>mark.riddle@nara.gov</a:t>
            </a:r>
            <a:endParaRPr lang="en-US" sz="2000" dirty="0" smtClean="0">
              <a:latin typeface="Franklin Gothic Medium Cond" pitchFamily="34" charset="0"/>
            </a:endParaRPr>
          </a:p>
          <a:p>
            <a:endParaRPr lang="en-US" sz="2000" dirty="0" smtClean="0">
              <a:latin typeface="Franklin Gothic Medium Cond" pitchFamily="34" charset="0"/>
            </a:endParaRPr>
          </a:p>
          <a:p>
            <a:r>
              <a:rPr lang="en-US" sz="2000" dirty="0">
                <a:latin typeface="Franklin Gothic Medium Cond" pitchFamily="34" charset="0"/>
              </a:rPr>
              <a:t>Bryan M. </a:t>
            </a:r>
            <a:r>
              <a:rPr lang="en-US" sz="2000" dirty="0" err="1">
                <a:latin typeface="Franklin Gothic Medium Cond" pitchFamily="34" charset="0"/>
              </a:rPr>
              <a:t>Oklin</a:t>
            </a:r>
            <a:endParaRPr lang="en-US" sz="2000" dirty="0">
              <a:latin typeface="Franklin Gothic Medium Cond" pitchFamily="34" charset="0"/>
            </a:endParaRPr>
          </a:p>
          <a:p>
            <a:r>
              <a:rPr lang="en-US" sz="2000" dirty="0">
                <a:latin typeface="Franklin Gothic Medium Cond" pitchFamily="34" charset="0"/>
              </a:rPr>
              <a:t>Attorney </a:t>
            </a:r>
            <a:r>
              <a:rPr lang="en-US" sz="2000" dirty="0" smtClean="0">
                <a:latin typeface="Franklin Gothic Medium Cond" pitchFamily="34" charset="0"/>
              </a:rPr>
              <a:t>Advisor</a:t>
            </a:r>
          </a:p>
          <a:p>
            <a:r>
              <a:rPr lang="en-US" sz="2000" dirty="0" smtClean="0">
                <a:latin typeface="Franklin Gothic Medium Cond" pitchFamily="34" charset="0"/>
                <a:hlinkClick r:id="rId5"/>
              </a:rPr>
              <a:t>bryan.oklin@nara.gov</a:t>
            </a:r>
            <a:endParaRPr lang="en-US" sz="2000" dirty="0" smtClean="0">
              <a:latin typeface="Franklin Gothic Medium Cond" pitchFamily="34" charset="0"/>
            </a:endParaRPr>
          </a:p>
          <a:p>
            <a:endParaRPr lang="en-US" sz="2000" dirty="0">
              <a:latin typeface="Franklin Gothic Medium Cond" pitchFamily="34" charset="0"/>
            </a:endParaRPr>
          </a:p>
          <a:p>
            <a:endParaRPr lang="en-US" sz="1600" dirty="0">
              <a:solidFill>
                <a:srgbClr val="888888"/>
              </a:solidFill>
              <a:latin typeface="arial" panose="020B0604020202020204" pitchFamily="34" charset="0"/>
            </a:endParaRPr>
          </a:p>
          <a:p>
            <a:endParaRPr lang="en-US" sz="1600" b="0" i="0" dirty="0">
              <a:solidFill>
                <a:srgbClr val="888888"/>
              </a:solidFill>
              <a:effectLst/>
              <a:latin typeface="arial" panose="020B0604020202020204" pitchFamily="34" charset="0"/>
            </a:endParaRPr>
          </a:p>
        </p:txBody>
      </p:sp>
    </p:spTree>
    <p:extLst>
      <p:ext uri="{BB962C8B-B14F-4D97-AF65-F5344CB8AC3E}">
        <p14:creationId xmlns:p14="http://schemas.microsoft.com/office/powerpoint/2010/main" xmlns="" val="361855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esmith\AppData\Local\Microsoft\Windows\Temporary Internet Files\Content.Outlook\4KZZ3KAQ\NARA_cui_ppr_stacks_v2 (2).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4038" y="912974"/>
            <a:ext cx="6660857" cy="499564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dirty="0" smtClean="0"/>
              <a:t>Why is the CUI Program necessary?</a:t>
            </a:r>
            <a:endParaRPr lang="en-US" dirty="0"/>
          </a:p>
        </p:txBody>
      </p:sp>
      <p:graphicFrame>
        <p:nvGraphicFramePr>
          <p:cNvPr id="6" name="Content Placeholder 5"/>
          <p:cNvGraphicFramePr>
            <a:graphicFrameLocks noGrp="1"/>
          </p:cNvGraphicFramePr>
          <p:nvPr>
            <p:ph sz="half" idx="1"/>
            <p:extLst/>
          </p:nvPr>
        </p:nvGraphicFramePr>
        <p:xfrm>
          <a:off x="570449" y="1266737"/>
          <a:ext cx="4907561" cy="4538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100D2D5F-B533-4B8A-8837-4F3E2A470578}" type="slidenum">
              <a:rPr lang="en-US" smtClean="0"/>
              <a:pPr/>
              <a:t>3</a:t>
            </a:fld>
            <a:endParaRPr lang="en-US"/>
          </a:p>
        </p:txBody>
      </p:sp>
      <p:sp>
        <p:nvSpPr>
          <p:cNvPr id="7" name="Down Arrow 6"/>
          <p:cNvSpPr/>
          <p:nvPr/>
        </p:nvSpPr>
        <p:spPr>
          <a:xfrm flipV="1">
            <a:off x="4457700" y="4667250"/>
            <a:ext cx="790575" cy="140017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flipV="1">
            <a:off x="2038350" y="4676775"/>
            <a:ext cx="790575" cy="140017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3704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par>
                                <p:cTn id="8" presetID="5" presetClass="entr" presetSubtype="5"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Order 13556</a:t>
            </a:r>
            <a:endParaRPr lang="en-US" dirty="0"/>
          </a:p>
        </p:txBody>
      </p:sp>
      <p:sp>
        <p:nvSpPr>
          <p:cNvPr id="3" name="Content Placeholder 2"/>
          <p:cNvSpPr>
            <a:spLocks noGrp="1"/>
          </p:cNvSpPr>
          <p:nvPr>
            <p:ph idx="1"/>
          </p:nvPr>
        </p:nvSpPr>
        <p:spPr>
          <a:xfrm>
            <a:off x="2544399" y="838200"/>
            <a:ext cx="6599601" cy="5143501"/>
          </a:xfrm>
        </p:spPr>
        <p:txBody>
          <a:bodyPr/>
          <a:lstStyle/>
          <a:p>
            <a:pPr>
              <a:spcAft>
                <a:spcPts val="600"/>
              </a:spcAft>
            </a:pPr>
            <a:r>
              <a:rPr lang="en-US" sz="2400" dirty="0" smtClean="0"/>
              <a:t>Established CUI Program</a:t>
            </a:r>
          </a:p>
          <a:p>
            <a:pPr lvl="1">
              <a:spcBef>
                <a:spcPts val="0"/>
              </a:spcBef>
            </a:pPr>
            <a:r>
              <a:rPr lang="en-US" sz="2000" dirty="0" smtClean="0"/>
              <a:t>In consultation with affected agencies                                      (CUI Advisory Council)</a:t>
            </a:r>
          </a:p>
          <a:p>
            <a:pPr lvl="1">
              <a:spcBef>
                <a:spcPts val="0"/>
              </a:spcBef>
            </a:pPr>
            <a:endParaRPr lang="en-US" sz="2000" dirty="0" smtClean="0"/>
          </a:p>
          <a:p>
            <a:pPr>
              <a:spcBef>
                <a:spcPts val="0"/>
              </a:spcBef>
            </a:pPr>
            <a:r>
              <a:rPr lang="en-US" sz="2400" dirty="0" smtClean="0"/>
              <a:t>Designated an Executive Agent (EA) to implement the E.O. and oversee department and agency actions to ensure compliance.  </a:t>
            </a:r>
          </a:p>
          <a:p>
            <a:pPr lvl="1">
              <a:spcBef>
                <a:spcPts val="0"/>
              </a:spcBef>
            </a:pPr>
            <a:r>
              <a:rPr lang="en-US" sz="2000" dirty="0" smtClean="0"/>
              <a:t>National Archives and Records Administration</a:t>
            </a:r>
          </a:p>
          <a:p>
            <a:pPr lvl="1">
              <a:spcBef>
                <a:spcPts val="0"/>
              </a:spcBef>
            </a:pPr>
            <a:r>
              <a:rPr lang="en-US" sz="2000" b="1" dirty="0" smtClean="0"/>
              <a:t>Information Security Oversight Office</a:t>
            </a:r>
          </a:p>
          <a:p>
            <a:pPr lvl="1">
              <a:spcBef>
                <a:spcPts val="0"/>
              </a:spcBef>
            </a:pPr>
            <a:endParaRPr lang="en-US" sz="2000" b="1" dirty="0" smtClean="0"/>
          </a:p>
          <a:p>
            <a:pPr>
              <a:spcAft>
                <a:spcPts val="600"/>
              </a:spcAft>
            </a:pPr>
            <a:r>
              <a:rPr lang="en-US" sz="2400" dirty="0" smtClean="0"/>
              <a:t>An open and uniform program to manage all unclassified information within the executive branch that requires safeguarding and dissemination controls as required by law, regulation, and Government-wide policy</a:t>
            </a:r>
          </a:p>
          <a:p>
            <a:endParaRPr lang="en-US" sz="26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4</a:t>
            </a:fld>
            <a:endParaRPr lang="en-US"/>
          </a:p>
        </p:txBody>
      </p:sp>
      <p:pic>
        <p:nvPicPr>
          <p:cNvPr id="1026" name="Picture 2" descr="C:\Users\esmith\Documents\NARA ISOO\National_Archives_DC_pho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0944" y="2636222"/>
            <a:ext cx="1949887" cy="1211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pic>
        <p:nvPicPr>
          <p:cNvPr id="7" name="Picture 4" descr="https://docs.google.com/gview?url=http%3A%2F%2Fwww.archives.gov%2Fcui%2Fdocuments%2F2010-EO-13556-cui.pdf&amp;docid=417efb2ef8ce8f7dc0984177f9bbbe46&amp;a=bi&amp;pagenumber=1&amp;w=880"/>
          <p:cNvPicPr>
            <a:picLocks noChangeAspect="1" noChangeArrowheads="1"/>
          </p:cNvPicPr>
          <p:nvPr/>
        </p:nvPicPr>
        <p:blipFill>
          <a:blip r:embed="rId4" cstate="print"/>
          <a:srcRect/>
          <a:stretch>
            <a:fillRect/>
          </a:stretch>
        </p:blipFill>
        <p:spPr bwMode="auto">
          <a:xfrm>
            <a:off x="280944" y="884957"/>
            <a:ext cx="1047750" cy="1356122"/>
          </a:xfrm>
          <a:prstGeom prst="rect">
            <a:avLst/>
          </a:prstGeom>
          <a:noFill/>
          <a:ln>
            <a:solidFill>
              <a:schemeClr val="tx1"/>
            </a:solidFill>
          </a:ln>
          <a:effectLst>
            <a:outerShdw blurRad="50800" dist="38100" dir="2700000" algn="tl" rotWithShape="0">
              <a:prstClr val="black">
                <a:alpha val="40000"/>
              </a:prstClr>
            </a:outerShdw>
          </a:effectLst>
        </p:spPr>
      </p:pic>
      <p:pic>
        <p:nvPicPr>
          <p:cNvPr id="5" name="Picture 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74181" y="1027424"/>
            <a:ext cx="1304831" cy="978680"/>
          </a:xfrm>
          <a:prstGeom prst="rect">
            <a:avLst/>
          </a:prstGeom>
          <a:effectLst>
            <a:outerShdw blurRad="50800" dist="38100" dir="2700000" algn="tl" rotWithShape="0">
              <a:prstClr val="black">
                <a:alpha val="40000"/>
              </a:prstClr>
            </a:outerShdw>
          </a:effectLst>
        </p:spPr>
      </p:pic>
      <p:pic>
        <p:nvPicPr>
          <p:cNvPr id="10" name="6f46290e-340e-4a0a-9226-31ac780f6448" descr="C7FA24F8-02CB-4371-B5C9-DFCB5314B264@okc"/>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8041" y="4352925"/>
            <a:ext cx="1519637" cy="1695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2129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CUI Registry</a:t>
            </a:r>
            <a:endParaRPr lang="en-US" dirty="0"/>
          </a:p>
        </p:txBody>
      </p:sp>
      <p:sp>
        <p:nvSpPr>
          <p:cNvPr id="3" name="Slide Number Placeholder 2"/>
          <p:cNvSpPr>
            <a:spLocks noGrp="1"/>
          </p:cNvSpPr>
          <p:nvPr>
            <p:ph type="sldNum" sz="quarter" idx="12"/>
          </p:nvPr>
        </p:nvSpPr>
        <p:spPr/>
        <p:txBody>
          <a:bodyPr/>
          <a:lstStyle/>
          <a:p>
            <a:fld id="{A3596863-62CC-435F-82BC-797E06406FA3}" type="slidenum">
              <a:rPr lang="en-US" smtClean="0"/>
              <a:pPr/>
              <a:t>5</a:t>
            </a:fld>
            <a:endParaRPr lang="en-US"/>
          </a:p>
        </p:txBody>
      </p:sp>
      <p:sp>
        <p:nvSpPr>
          <p:cNvPr id="6" name="Content Placeholder 2"/>
          <p:cNvSpPr txBox="1">
            <a:spLocks/>
          </p:cNvSpPr>
          <p:nvPr/>
        </p:nvSpPr>
        <p:spPr>
          <a:xfrm>
            <a:off x="167780" y="928981"/>
            <a:ext cx="3448147" cy="5085926"/>
          </a:xfrm>
          <a:prstGeom prst="rect">
            <a:avLst/>
          </a:prstGeom>
        </p:spPr>
        <p:txBody>
          <a:bodyPr anchor="t"/>
          <a:lstStyle/>
          <a:p>
            <a:r>
              <a:rPr lang="en-US" sz="2000" dirty="0" err="1">
                <a:latin typeface="Franklin Gothic Medium Cond" pitchFamily="34" charset="0"/>
              </a:rPr>
              <a:t>EO</a:t>
            </a:r>
            <a:r>
              <a:rPr lang="en-US" sz="2000" dirty="0">
                <a:latin typeface="Franklin Gothic Medium Cond" pitchFamily="34" charset="0"/>
              </a:rPr>
              <a:t> 13556 called for a review of the categories, subcategories, and markings currently used by agencies.</a:t>
            </a:r>
          </a:p>
          <a:p>
            <a:endParaRPr lang="en-US" dirty="0">
              <a:latin typeface="Franklin Gothic Medium Cond" pitchFamily="34" charset="0"/>
            </a:endParaRPr>
          </a:p>
          <a:p>
            <a:pPr lvl="1"/>
            <a:r>
              <a:rPr lang="en-US" dirty="0">
                <a:latin typeface="Franklin Gothic Medium Cond" pitchFamily="34" charset="0"/>
              </a:rPr>
              <a:t>Agencies submitted over 2,200 authorities for controlling many types of information.</a:t>
            </a:r>
            <a:endParaRPr lang="en-US" dirty="0" smtClean="0">
              <a:latin typeface="Franklin Gothic Medium Cond" pitchFamily="34" charset="0"/>
            </a:endParaRPr>
          </a:p>
          <a:p>
            <a:pPr lvl="1"/>
            <a:endParaRPr lang="en-US" dirty="0">
              <a:latin typeface="Franklin Gothic Medium Cond" pitchFamily="34" charset="0"/>
            </a:endParaRPr>
          </a:p>
          <a:p>
            <a:pPr lvl="1"/>
            <a:r>
              <a:rPr lang="en-US" dirty="0">
                <a:latin typeface="Franklin Gothic Medium Cond" pitchFamily="34" charset="0"/>
              </a:rPr>
              <a:t>Information types were grouped together, legal authorities were examined, and a CUI Registry was published. </a:t>
            </a:r>
            <a:r>
              <a:rPr lang="en-US" dirty="0" smtClean="0">
                <a:latin typeface="Franklin Gothic Medium Cond" pitchFamily="34" charset="0"/>
              </a:rPr>
              <a:t> </a:t>
            </a:r>
          </a:p>
          <a:p>
            <a:pPr lvl="1"/>
            <a:endParaRPr lang="en-US" dirty="0" smtClean="0">
              <a:latin typeface="Franklin Gothic Medium Cond" pitchFamily="34" charset="0"/>
            </a:endParaRPr>
          </a:p>
          <a:p>
            <a:pPr marL="855663" lvl="1" indent="-168275">
              <a:buFont typeface="Arial" panose="020B0604020202020204" pitchFamily="34" charset="0"/>
              <a:buChar char="•"/>
            </a:pPr>
            <a:r>
              <a:rPr lang="en-US" sz="1600" dirty="0" smtClean="0">
                <a:latin typeface="Franklin Gothic Medium Cond" pitchFamily="34" charset="0"/>
              </a:rPr>
              <a:t>23 Categories</a:t>
            </a:r>
          </a:p>
          <a:p>
            <a:pPr marL="855663" lvl="1" indent="-168275">
              <a:buFont typeface="Arial" panose="020B0604020202020204" pitchFamily="34" charset="0"/>
              <a:buChar char="•"/>
            </a:pPr>
            <a:r>
              <a:rPr lang="en-US" sz="1600" dirty="0" smtClean="0">
                <a:latin typeface="Franklin Gothic Medium Cond" pitchFamily="34" charset="0"/>
              </a:rPr>
              <a:t>84 Sub-categories</a:t>
            </a:r>
          </a:p>
          <a:p>
            <a:pPr marL="855663" lvl="1" indent="-168275">
              <a:buFont typeface="Arial" panose="020B0604020202020204" pitchFamily="34" charset="0"/>
              <a:buChar char="•"/>
            </a:pPr>
            <a:r>
              <a:rPr lang="en-US" sz="1600" dirty="0" smtClean="0">
                <a:latin typeface="Franklin Gothic Medium Cond" pitchFamily="34" charset="0"/>
              </a:rPr>
              <a:t>315 </a:t>
            </a:r>
            <a:r>
              <a:rPr lang="en-US" sz="1600" dirty="0">
                <a:latin typeface="Franklin Gothic Medium Cond" pitchFamily="34" charset="0"/>
              </a:rPr>
              <a:t>Control </a:t>
            </a:r>
            <a:r>
              <a:rPr lang="en-US" sz="1600" dirty="0" smtClean="0">
                <a:latin typeface="Franklin Gothic Medium Cond" pitchFamily="34" charset="0"/>
              </a:rPr>
              <a:t>citations</a:t>
            </a:r>
          </a:p>
          <a:p>
            <a:pPr marL="855663" lvl="1" indent="-168275">
              <a:buFont typeface="Arial" panose="020B0604020202020204" pitchFamily="34" charset="0"/>
              <a:buChar char="•"/>
            </a:pPr>
            <a:r>
              <a:rPr lang="en-US" sz="1600" dirty="0" smtClean="0">
                <a:latin typeface="Franklin Gothic Medium Cond" pitchFamily="34" charset="0"/>
              </a:rPr>
              <a:t>106 </a:t>
            </a:r>
            <a:r>
              <a:rPr lang="en-US" sz="1600" dirty="0">
                <a:latin typeface="Franklin Gothic Medium Cond" pitchFamily="34" charset="0"/>
              </a:rPr>
              <a:t>Sanction </a:t>
            </a:r>
            <a:r>
              <a:rPr lang="en-US" sz="1600" dirty="0" smtClean="0">
                <a:latin typeface="Franklin Gothic Medium Cond" pitchFamily="34" charset="0"/>
              </a:rPr>
              <a:t>citations</a:t>
            </a:r>
          </a:p>
          <a:p>
            <a:pPr marL="855663" lvl="1" indent="-168275">
              <a:buFont typeface="Arial" panose="020B0604020202020204" pitchFamily="34" charset="0"/>
              <a:buChar char="•"/>
            </a:pPr>
            <a:endParaRPr lang="en-US" sz="1600" dirty="0">
              <a:latin typeface="Franklin Gothic Medium Cond" pitchFamily="34" charset="0"/>
            </a:endParaRPr>
          </a:p>
        </p:txBody>
      </p:sp>
      <p:grpSp>
        <p:nvGrpSpPr>
          <p:cNvPr id="5" name="Group 4"/>
          <p:cNvGrpSpPr/>
          <p:nvPr/>
        </p:nvGrpSpPr>
        <p:grpSpPr>
          <a:xfrm>
            <a:off x="3864850" y="1004481"/>
            <a:ext cx="4927084" cy="4830581"/>
            <a:chOff x="3705459" y="1004481"/>
            <a:chExt cx="4927084" cy="4830581"/>
          </a:xfrm>
        </p:grpSpPr>
        <p:sp>
          <p:nvSpPr>
            <p:cNvPr id="8" name="Rectangle 7"/>
            <p:cNvSpPr/>
            <p:nvPr/>
          </p:nvSpPr>
          <p:spPr>
            <a:xfrm>
              <a:off x="3705459" y="1004481"/>
              <a:ext cx="4927084" cy="501676"/>
            </a:xfrm>
            <a:prstGeom prst="rect">
              <a:avLst/>
            </a:prstGeom>
            <a:noFill/>
          </p:spPr>
          <p:txBody>
            <a:bodyPr wrap="square">
              <a:spAutoFit/>
            </a:bodyPr>
            <a:lstStyle/>
            <a:p>
              <a:pPr marL="342900" lvl="0" indent="-342900" algn="ctr">
                <a:lnSpc>
                  <a:spcPct val="95000"/>
                </a:lnSpc>
                <a:spcBef>
                  <a:spcPct val="20000"/>
                </a:spcBef>
              </a:pPr>
              <a:r>
                <a:rPr lang="en-US" sz="2800" b="1" kern="0" dirty="0" smtClean="0">
                  <a:latin typeface="Franklin Gothic Medium Cond" pitchFamily="34" charset="0"/>
                </a:rPr>
                <a:t>www.archives.gov/cui</a:t>
              </a:r>
            </a:p>
          </p:txBody>
        </p:sp>
        <p:pic>
          <p:nvPicPr>
            <p:cNvPr id="4" name="Picture 3"/>
            <p:cNvPicPr>
              <a:picLocks noChangeAspect="1"/>
            </p:cNvPicPr>
            <p:nvPr/>
          </p:nvPicPr>
          <p:blipFill rotWithShape="1">
            <a:blip r:embed="rId3" cstate="print"/>
            <a:srcRect l="22111" t="12719" r="22833" b="10873"/>
            <a:stretch/>
          </p:blipFill>
          <p:spPr>
            <a:xfrm>
              <a:off x="3705459" y="1506157"/>
              <a:ext cx="4927084" cy="4328905"/>
            </a:xfrm>
            <a:prstGeom prst="rect">
              <a:avLst/>
            </a:prstGeom>
            <a:ln>
              <a:solidFill>
                <a:schemeClr val="tx2"/>
              </a:solidFill>
            </a:ln>
          </p:spPr>
        </p:pic>
      </p:grpSp>
      <p:sp>
        <p:nvSpPr>
          <p:cNvPr id="9" name="Rounded Rectangle 8"/>
          <p:cNvSpPr/>
          <p:nvPr/>
        </p:nvSpPr>
        <p:spPr>
          <a:xfrm>
            <a:off x="3733101" y="914400"/>
            <a:ext cx="5176007" cy="5033394"/>
          </a:xfrm>
          <a:prstGeom prst="roundRect">
            <a:avLst>
              <a:gd name="adj" fmla="val 31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95407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399815" y="940001"/>
            <a:ext cx="3027071" cy="3915212"/>
          </a:xfrm>
          <a:prstGeom prst="rect">
            <a:avLst/>
          </a:prstGeom>
          <a:ln>
            <a:solidFill>
              <a:schemeClr val="tx2"/>
            </a:solidFill>
          </a:ln>
        </p:spPr>
      </p:pic>
      <p:sp>
        <p:nvSpPr>
          <p:cNvPr id="2" name="Title 1"/>
          <p:cNvSpPr>
            <a:spLocks noGrp="1"/>
          </p:cNvSpPr>
          <p:nvPr>
            <p:ph type="title"/>
          </p:nvPr>
        </p:nvSpPr>
        <p:spPr/>
        <p:txBody>
          <a:bodyPr/>
          <a:lstStyle/>
          <a:p>
            <a:r>
              <a:rPr lang="en-US" dirty="0" smtClean="0"/>
              <a:t>32 </a:t>
            </a:r>
            <a:r>
              <a:rPr lang="en-US" dirty="0" err="1" smtClean="0"/>
              <a:t>CFR</a:t>
            </a:r>
            <a:r>
              <a:rPr lang="en-US" dirty="0" smtClean="0"/>
              <a:t> 2002 (September 14, 2016)</a:t>
            </a:r>
            <a:endParaRPr lang="en-US" dirty="0"/>
          </a:p>
        </p:txBody>
      </p:sp>
      <p:sp>
        <p:nvSpPr>
          <p:cNvPr id="3" name="Content Placeholder 2"/>
          <p:cNvSpPr>
            <a:spLocks noGrp="1"/>
          </p:cNvSpPr>
          <p:nvPr>
            <p:ph idx="1"/>
          </p:nvPr>
        </p:nvSpPr>
        <p:spPr>
          <a:xfrm>
            <a:off x="3741489" y="725735"/>
            <a:ext cx="5546871" cy="5143501"/>
          </a:xfrm>
        </p:spPr>
        <p:txBody>
          <a:bodyPr/>
          <a:lstStyle/>
          <a:p>
            <a:pPr>
              <a:spcAft>
                <a:spcPts val="600"/>
              </a:spcAft>
            </a:pPr>
            <a:r>
              <a:rPr lang="en-US" sz="2000" dirty="0" smtClean="0"/>
              <a:t>Implements the CUI Program</a:t>
            </a:r>
          </a:p>
          <a:p>
            <a:pPr lvl="1">
              <a:spcAft>
                <a:spcPts val="600"/>
              </a:spcAft>
            </a:pPr>
            <a:r>
              <a:rPr lang="en-US" sz="1800" dirty="0" smtClean="0"/>
              <a:t>Establishes policy for designating, handling, and decontrolling information that qualifies as CUI</a:t>
            </a:r>
          </a:p>
          <a:p>
            <a:pPr lvl="1">
              <a:spcAft>
                <a:spcPts val="600"/>
              </a:spcAft>
            </a:pPr>
            <a:r>
              <a:rPr lang="en-US" sz="1800" dirty="0">
                <a:solidFill>
                  <a:srgbClr val="C00000"/>
                </a:solidFill>
              </a:rPr>
              <a:t>Effective :  November 14, </a:t>
            </a:r>
            <a:r>
              <a:rPr lang="en-US" sz="1800" dirty="0" smtClean="0">
                <a:solidFill>
                  <a:srgbClr val="C00000"/>
                </a:solidFill>
              </a:rPr>
              <a:t>2016 (Day 0)</a:t>
            </a:r>
            <a:endParaRPr lang="en-US" sz="1800" dirty="0">
              <a:solidFill>
                <a:srgbClr val="C00000"/>
              </a:solidFill>
            </a:endParaRPr>
          </a:p>
          <a:p>
            <a:pPr lvl="1">
              <a:spcBef>
                <a:spcPts val="0"/>
              </a:spcBef>
            </a:pPr>
            <a:endParaRPr lang="en-US" sz="1800" dirty="0" smtClean="0"/>
          </a:p>
          <a:p>
            <a:pPr>
              <a:spcBef>
                <a:spcPts val="0"/>
              </a:spcBef>
            </a:pPr>
            <a:r>
              <a:rPr lang="en-US" sz="2000" dirty="0" smtClean="0"/>
              <a:t>Describes, defines, and provides guidance on the minimum protections (derived from existing agency practices) for CUI</a:t>
            </a:r>
          </a:p>
          <a:p>
            <a:pPr lvl="1">
              <a:spcBef>
                <a:spcPts val="0"/>
              </a:spcBef>
            </a:pPr>
            <a:r>
              <a:rPr lang="en-US" sz="1800" dirty="0" smtClean="0"/>
              <a:t>Physical and Electronic Environments</a:t>
            </a:r>
          </a:p>
          <a:p>
            <a:pPr lvl="1">
              <a:spcBef>
                <a:spcPts val="0"/>
              </a:spcBef>
            </a:pPr>
            <a:r>
              <a:rPr lang="en-US" sz="1800" dirty="0"/>
              <a:t>Marking</a:t>
            </a:r>
          </a:p>
          <a:p>
            <a:pPr lvl="1">
              <a:spcBef>
                <a:spcPts val="0"/>
              </a:spcBef>
            </a:pPr>
            <a:r>
              <a:rPr lang="en-US" sz="1800" dirty="0"/>
              <a:t>Sharing</a:t>
            </a:r>
          </a:p>
          <a:p>
            <a:pPr lvl="1">
              <a:spcBef>
                <a:spcPts val="0"/>
              </a:spcBef>
            </a:pPr>
            <a:r>
              <a:rPr lang="en-US" sz="1800" dirty="0" smtClean="0"/>
              <a:t>Destruction</a:t>
            </a:r>
          </a:p>
          <a:p>
            <a:pPr lvl="1">
              <a:spcBef>
                <a:spcPts val="0"/>
              </a:spcBef>
            </a:pPr>
            <a:r>
              <a:rPr lang="en-US" sz="1800" dirty="0" smtClean="0"/>
              <a:t>Decontrol</a:t>
            </a:r>
          </a:p>
          <a:p>
            <a:pPr>
              <a:spcBef>
                <a:spcPts val="0"/>
              </a:spcBef>
            </a:pPr>
            <a:endParaRPr lang="en-US" sz="2000" b="1" dirty="0" smtClean="0"/>
          </a:p>
          <a:p>
            <a:pPr>
              <a:spcBef>
                <a:spcPts val="0"/>
              </a:spcBef>
            </a:pPr>
            <a:r>
              <a:rPr lang="en-US" sz="2000" dirty="0" smtClean="0"/>
              <a:t>Emphasizes unique protections described in law, regulation, and/or Government-wide policies (authorities)</a:t>
            </a:r>
          </a:p>
          <a:p>
            <a:pPr lvl="1">
              <a:spcBef>
                <a:spcPts val="0"/>
              </a:spcBef>
            </a:pPr>
            <a:endParaRPr lang="en-US" sz="1800" b="1" dirty="0" smtClean="0"/>
          </a:p>
          <a:p>
            <a:endParaRPr lang="en-US" sz="24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6</a:t>
            </a:fld>
            <a:endParaRPr lang="en-US"/>
          </a:p>
        </p:txBody>
      </p:sp>
      <p:pic>
        <p:nvPicPr>
          <p:cNvPr id="6" name="Picture 5"/>
          <p:cNvPicPr>
            <a:picLocks noChangeAspect="1"/>
          </p:cNvPicPr>
          <p:nvPr/>
        </p:nvPicPr>
        <p:blipFill>
          <a:blip r:embed="rId4" cstate="print"/>
          <a:stretch>
            <a:fillRect/>
          </a:stretch>
        </p:blipFill>
        <p:spPr>
          <a:xfrm>
            <a:off x="85212" y="1904300"/>
            <a:ext cx="3027071" cy="3915212"/>
          </a:xfrm>
          <a:prstGeom prst="rect">
            <a:avLst/>
          </a:prstGeom>
          <a:ln>
            <a:solidFill>
              <a:schemeClr val="tx2"/>
            </a:solidFill>
          </a:ln>
        </p:spPr>
      </p:pic>
      <p:pic>
        <p:nvPicPr>
          <p:cNvPr id="5" name="Picture 4"/>
          <p:cNvPicPr>
            <a:picLocks noChangeAspect="1"/>
          </p:cNvPicPr>
          <p:nvPr/>
        </p:nvPicPr>
        <p:blipFill>
          <a:blip r:embed="rId5" cstate="print"/>
          <a:stretch>
            <a:fillRect/>
          </a:stretch>
        </p:blipFill>
        <p:spPr>
          <a:xfrm>
            <a:off x="714419" y="1450508"/>
            <a:ext cx="3027070" cy="3915212"/>
          </a:xfrm>
          <a:prstGeom prst="rect">
            <a:avLst/>
          </a:prstGeom>
          <a:ln>
            <a:solidFill>
              <a:schemeClr val="tx2"/>
            </a:solidFill>
          </a:ln>
        </p:spPr>
      </p:pic>
    </p:spTree>
    <p:extLst>
      <p:ext uri="{BB962C8B-B14F-4D97-AF65-F5344CB8AC3E}">
        <p14:creationId xmlns:p14="http://schemas.microsoft.com/office/powerpoint/2010/main" xmlns="" val="2521294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143500" y="1007449"/>
            <a:ext cx="3535484" cy="4498790"/>
          </a:xfrm>
          <a:prstGeom prst="rect">
            <a:avLst/>
          </a:prstGeom>
          <a:noFill/>
          <a:ln w="9525">
            <a:solidFill>
              <a:schemeClr val="tx2"/>
            </a:solidFill>
            <a:miter lim="800000"/>
            <a:headEnd/>
            <a:tailEnd/>
          </a:ln>
        </p:spPr>
      </p:pic>
      <p:sp>
        <p:nvSpPr>
          <p:cNvPr id="2" name="Title 1"/>
          <p:cNvSpPr>
            <a:spLocks noGrp="1"/>
          </p:cNvSpPr>
          <p:nvPr>
            <p:ph type="title"/>
          </p:nvPr>
        </p:nvSpPr>
        <p:spPr/>
        <p:txBody>
          <a:bodyPr/>
          <a:lstStyle/>
          <a:p>
            <a:r>
              <a:rPr lang="en-US" dirty="0" err="1"/>
              <a:t>NIST</a:t>
            </a:r>
            <a:r>
              <a:rPr lang="en-US" dirty="0"/>
              <a:t> Special Publication 800-171</a:t>
            </a:r>
          </a:p>
        </p:txBody>
      </p:sp>
      <p:sp>
        <p:nvSpPr>
          <p:cNvPr id="4" name="Slide Number Placeholder 3"/>
          <p:cNvSpPr>
            <a:spLocks noGrp="1"/>
          </p:cNvSpPr>
          <p:nvPr>
            <p:ph type="sldNum" sz="quarter" idx="12"/>
          </p:nvPr>
        </p:nvSpPr>
        <p:spPr/>
        <p:txBody>
          <a:bodyPr/>
          <a:lstStyle/>
          <a:p>
            <a:fld id="{35310C42-D73C-4CED-9A03-7422DEE441D8}" type="slidenum">
              <a:rPr lang="en-US" smtClean="0"/>
              <a:pPr/>
              <a:t>7</a:t>
            </a:fld>
            <a:endParaRPr lang="en-US"/>
          </a:p>
        </p:txBody>
      </p:sp>
      <p:sp>
        <p:nvSpPr>
          <p:cNvPr id="6" name="Rectangle 5"/>
          <p:cNvSpPr/>
          <p:nvPr/>
        </p:nvSpPr>
        <p:spPr>
          <a:xfrm>
            <a:off x="98960" y="804289"/>
            <a:ext cx="4965410" cy="6401753"/>
          </a:xfrm>
          <a:prstGeom prst="rect">
            <a:avLst/>
          </a:prstGeom>
        </p:spPr>
        <p:txBody>
          <a:bodyPr wrap="square">
            <a:spAutoFit/>
          </a:bodyPr>
          <a:lstStyle/>
          <a:p>
            <a:pPr marL="285750" indent="-285750">
              <a:buFont typeface="Arial" panose="020B0604020202020204" pitchFamily="34" charset="0"/>
              <a:buChar char="•"/>
            </a:pPr>
            <a:r>
              <a:rPr lang="en-US" b="1" dirty="0">
                <a:latin typeface="Franklin Gothic Book" panose="020B0503020102020204" pitchFamily="34" charset="0"/>
              </a:rPr>
              <a:t>Agencies must use </a:t>
            </a:r>
            <a:r>
              <a:rPr lang="en-US" b="1" dirty="0" err="1">
                <a:latin typeface="Franklin Gothic Book" panose="020B0503020102020204" pitchFamily="34" charset="0"/>
              </a:rPr>
              <a:t>NIST</a:t>
            </a:r>
            <a:r>
              <a:rPr lang="en-US" b="1" dirty="0">
                <a:latin typeface="Franklin Gothic Book" panose="020B0503020102020204" pitchFamily="34" charset="0"/>
              </a:rPr>
              <a:t> </a:t>
            </a:r>
            <a:r>
              <a:rPr lang="en-US" b="1" dirty="0" err="1">
                <a:latin typeface="Franklin Gothic Book" panose="020B0503020102020204" pitchFamily="34" charset="0"/>
              </a:rPr>
              <a:t>SP</a:t>
            </a:r>
            <a:r>
              <a:rPr lang="en-US" b="1" dirty="0">
                <a:latin typeface="Franklin Gothic Book" panose="020B0503020102020204" pitchFamily="34" charset="0"/>
              </a:rPr>
              <a:t> 800-171 when establishing security requirements to protect </a:t>
            </a:r>
            <a:r>
              <a:rPr lang="en-US" b="1" dirty="0" err="1">
                <a:latin typeface="Franklin Gothic Book" panose="020B0503020102020204" pitchFamily="34" charset="0"/>
              </a:rPr>
              <a:t>CUI’s</a:t>
            </a:r>
            <a:r>
              <a:rPr lang="en-US" b="1" dirty="0">
                <a:latin typeface="Franklin Gothic Book" panose="020B0503020102020204" pitchFamily="34" charset="0"/>
              </a:rPr>
              <a:t> confidentiality on non-Federal information </a:t>
            </a:r>
            <a:r>
              <a:rPr lang="en-US" b="1" dirty="0" smtClean="0">
                <a:latin typeface="Franklin Gothic Book" panose="020B0503020102020204" pitchFamily="34" charset="0"/>
              </a:rPr>
              <a:t>systems.</a:t>
            </a:r>
          </a:p>
          <a:p>
            <a:pPr marL="742950" lvl="1" indent="-285750">
              <a:buFont typeface="Arial" panose="020B0604020202020204" pitchFamily="34" charset="0"/>
              <a:buChar char="•"/>
            </a:pPr>
            <a:endParaRPr lang="en-US" b="1" dirty="0">
              <a:latin typeface="Franklin Gothic Book" panose="020B0503020102020204" pitchFamily="34" charset="0"/>
            </a:endParaRPr>
          </a:p>
          <a:p>
            <a:pPr marL="285750" indent="-285750">
              <a:buFont typeface="Arial" panose="020B0604020202020204" pitchFamily="34" charset="0"/>
              <a:buChar char="•"/>
            </a:pPr>
            <a:r>
              <a:rPr lang="en-US" b="1" dirty="0">
                <a:latin typeface="Franklin Gothic Book" panose="020B0503020102020204" pitchFamily="34" charset="0"/>
              </a:rPr>
              <a:t>The </a:t>
            </a:r>
            <a:r>
              <a:rPr lang="en-US" b="1" dirty="0" err="1" smtClean="0">
                <a:latin typeface="Franklin Gothic Book" panose="020B0503020102020204" pitchFamily="34" charset="0"/>
              </a:rPr>
              <a:t>NIST</a:t>
            </a:r>
            <a:r>
              <a:rPr lang="en-US" b="1" dirty="0" smtClean="0">
                <a:latin typeface="Franklin Gothic Book" panose="020B0503020102020204" pitchFamily="34" charset="0"/>
              </a:rPr>
              <a:t> 800-171 is </a:t>
            </a:r>
            <a:r>
              <a:rPr lang="en-US" b="1" dirty="0">
                <a:latin typeface="Franklin Gothic Book" panose="020B0503020102020204" pitchFamily="34" charset="0"/>
              </a:rPr>
              <a:t>intended for use by federal agencies in appropriate contractual vehicles or other agreements established between those agencies and nonfederal organizations. </a:t>
            </a:r>
            <a:endParaRPr lang="en-US" b="1" dirty="0" smtClean="0">
              <a:latin typeface="Franklin Gothic Book" panose="020B0503020102020204" pitchFamily="34" charset="0"/>
            </a:endParaRPr>
          </a:p>
          <a:p>
            <a:pPr marL="285750" indent="-285750">
              <a:buFont typeface="Arial" panose="020B0604020202020204" pitchFamily="34" charset="0"/>
              <a:buChar char="•"/>
            </a:pPr>
            <a:endParaRPr lang="en-US" b="1" dirty="0">
              <a:latin typeface="Franklin Gothic Book" panose="020B0503020102020204" pitchFamily="34" charset="0"/>
            </a:endParaRPr>
          </a:p>
          <a:p>
            <a:pPr marL="285750" indent="-285750">
              <a:buFont typeface="Arial" panose="020B0604020202020204" pitchFamily="34" charset="0"/>
              <a:buChar char="•"/>
            </a:pPr>
            <a:r>
              <a:rPr lang="en-US" b="1" dirty="0" smtClean="0">
                <a:latin typeface="Franklin Gothic Book" panose="020B0503020102020204" pitchFamily="34" charset="0"/>
              </a:rPr>
              <a:t>Establishes requirements for protecting CUI at the Moderate Confidentiality Impact Value. </a:t>
            </a:r>
            <a:r>
              <a:rPr lang="en-US" b="1" dirty="0">
                <a:latin typeface="Franklin Gothic Book" panose="020B0503020102020204" pitchFamily="34" charset="0"/>
              </a:rPr>
              <a:t> </a:t>
            </a:r>
            <a:endParaRPr lang="en-US" b="1" dirty="0" smtClean="0">
              <a:latin typeface="Franklin Gothic Book" panose="020B0503020102020204" pitchFamily="34" charset="0"/>
            </a:endParaRPr>
          </a:p>
          <a:p>
            <a:pPr marL="285750" indent="-285750">
              <a:buFont typeface="Arial" panose="020B0604020202020204" pitchFamily="34" charset="0"/>
              <a:buChar char="•"/>
            </a:pPr>
            <a:endParaRPr lang="en-US" b="1" dirty="0">
              <a:latin typeface="Franklin Gothic Book" panose="020B0503020102020204" pitchFamily="34" charset="0"/>
            </a:endParaRPr>
          </a:p>
          <a:p>
            <a:pPr marL="285750" indent="-285750">
              <a:buFont typeface="Arial" panose="020B0604020202020204" pitchFamily="34" charset="0"/>
              <a:buChar char="•"/>
            </a:pPr>
            <a:r>
              <a:rPr lang="en-US" b="1" dirty="0" smtClean="0">
                <a:latin typeface="Franklin Gothic Book" panose="020B0503020102020204" pitchFamily="34" charset="0"/>
              </a:rPr>
              <a:t>Non-tailorable requirements</a:t>
            </a:r>
          </a:p>
          <a:p>
            <a:pPr marL="285750" indent="-285750">
              <a:buFont typeface="Arial" panose="020B0604020202020204" pitchFamily="34" charset="0"/>
              <a:buChar char="•"/>
            </a:pPr>
            <a:endParaRPr lang="en-US" b="1" dirty="0">
              <a:latin typeface="Franklin Gothic Book" panose="020B0503020102020204" pitchFamily="34" charset="0"/>
            </a:endParaRPr>
          </a:p>
          <a:p>
            <a:pPr marL="285750" indent="-285750">
              <a:buFont typeface="Arial" panose="020B0604020202020204" pitchFamily="34" charset="0"/>
              <a:buChar char="•"/>
            </a:pPr>
            <a:r>
              <a:rPr lang="en-US" b="1" dirty="0" smtClean="0">
                <a:latin typeface="Franklin Gothic Book" panose="020B0503020102020204" pitchFamily="34" charset="0"/>
              </a:rPr>
              <a:t>Flexibility in how to meet requirements</a:t>
            </a:r>
          </a:p>
          <a:p>
            <a:endParaRPr lang="en-US" b="1" dirty="0" smtClean="0">
              <a:latin typeface="Franklin Gothic Book" panose="020B0503020102020204" pitchFamily="34" charset="0"/>
            </a:endParaRPr>
          </a:p>
          <a:p>
            <a:endParaRPr lang="en-US" b="1" dirty="0" smtClean="0">
              <a:latin typeface="Franklin Gothic Book" panose="020B0503020102020204" pitchFamily="34" charset="0"/>
            </a:endParaRPr>
          </a:p>
          <a:p>
            <a:pPr marL="285750" indent="-285750"/>
            <a:endParaRPr lang="en-US" sz="1600" b="1" dirty="0" smtClean="0">
              <a:latin typeface="Franklin Gothic Book" panose="020B0503020102020204" pitchFamily="34" charset="0"/>
            </a:endParaRPr>
          </a:p>
          <a:p>
            <a:pPr marL="285750" indent="-285750"/>
            <a:endParaRPr lang="en-US" sz="1600" b="1" dirty="0" smtClean="0">
              <a:latin typeface="Franklin Gothic Book" panose="020B0503020102020204" pitchFamily="34" charset="0"/>
            </a:endParaRPr>
          </a:p>
          <a:p>
            <a:r>
              <a:rPr lang="en-US" sz="1600" b="1" dirty="0" smtClean="0">
                <a:latin typeface="Franklin Gothic Book" panose="020B0503020102020204" pitchFamily="34" charset="0"/>
              </a:rPr>
              <a:t/>
            </a:r>
            <a:br>
              <a:rPr lang="en-US" sz="1600" b="1" dirty="0" smtClean="0">
                <a:latin typeface="Franklin Gothic Book" panose="020B0503020102020204" pitchFamily="34" charset="0"/>
              </a:rPr>
            </a:br>
            <a:endParaRPr lang="en-US" sz="1200" b="1" i="1" dirty="0" smtClean="0">
              <a:solidFill>
                <a:schemeClr val="tx2"/>
              </a:solidFill>
              <a:latin typeface="Franklin Gothic Book" panose="020B0503020102020204" pitchFamily="34" charset="0"/>
            </a:endParaRPr>
          </a:p>
        </p:txBody>
      </p:sp>
    </p:spTree>
    <p:extLst>
      <p:ext uri="{BB962C8B-B14F-4D97-AF65-F5344CB8AC3E}">
        <p14:creationId xmlns:p14="http://schemas.microsoft.com/office/powerpoint/2010/main" xmlns="" val="1134995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the </a:t>
            </a:r>
            <a:r>
              <a:rPr lang="en-US" dirty="0" err="1" smtClean="0"/>
              <a:t>NIST</a:t>
            </a:r>
            <a:r>
              <a:rPr lang="en-US" dirty="0" smtClean="0"/>
              <a:t> </a:t>
            </a:r>
            <a:r>
              <a:rPr lang="en-US" dirty="0" err="1" smtClean="0"/>
              <a:t>SP</a:t>
            </a:r>
            <a:r>
              <a:rPr lang="en-US" dirty="0" smtClean="0"/>
              <a:t> 800-171</a:t>
            </a:r>
            <a:endParaRPr lang="en-US" dirty="0"/>
          </a:p>
        </p:txBody>
      </p:sp>
      <p:sp>
        <p:nvSpPr>
          <p:cNvPr id="3" name="Content Placeholder 2"/>
          <p:cNvSpPr>
            <a:spLocks noGrp="1"/>
          </p:cNvSpPr>
          <p:nvPr>
            <p:ph idx="1"/>
          </p:nvPr>
        </p:nvSpPr>
        <p:spPr>
          <a:xfrm>
            <a:off x="190499" y="895351"/>
            <a:ext cx="8791575" cy="5286376"/>
          </a:xfrm>
        </p:spPr>
        <p:txBody>
          <a:bodyPr/>
          <a:lstStyle/>
          <a:p>
            <a:r>
              <a:rPr lang="en-US" sz="2000" dirty="0" smtClean="0"/>
              <a:t>Use the </a:t>
            </a:r>
            <a:r>
              <a:rPr lang="en-US" sz="2000" dirty="0" err="1" smtClean="0"/>
              <a:t>NIST</a:t>
            </a:r>
            <a:r>
              <a:rPr lang="en-US" sz="2000" dirty="0" smtClean="0"/>
              <a:t> </a:t>
            </a:r>
            <a:r>
              <a:rPr lang="en-US" sz="2000" dirty="0" err="1" smtClean="0"/>
              <a:t>SP</a:t>
            </a:r>
            <a:r>
              <a:rPr lang="en-US" sz="2000" dirty="0" smtClean="0"/>
              <a:t> 800-171 when a non-Federal entity: </a:t>
            </a:r>
          </a:p>
          <a:p>
            <a:pPr lvl="1"/>
            <a:r>
              <a:rPr lang="en-US" sz="1800" dirty="0"/>
              <a:t>Receives CUI incidental to providing a service or product to the Government outside or processing </a:t>
            </a:r>
            <a:r>
              <a:rPr lang="en-US" sz="1800" dirty="0" smtClean="0"/>
              <a:t>services.  Examples</a:t>
            </a:r>
            <a:r>
              <a:rPr lang="en-US" sz="1800" dirty="0"/>
              <a:t>: producing a study, conducting research, creating a training program, building an aircraft or ship, </a:t>
            </a:r>
            <a:r>
              <a:rPr lang="en-US" sz="1800" dirty="0" smtClean="0"/>
              <a:t>etc. </a:t>
            </a:r>
          </a:p>
          <a:p>
            <a:pPr lvl="1"/>
            <a:r>
              <a:rPr lang="en-US" sz="1800" dirty="0"/>
              <a:t>In these instances, the Government is only concerned with the confidentiality of the information and the CUI is regarded as the asset requiring protection.</a:t>
            </a:r>
          </a:p>
          <a:p>
            <a:endParaRPr lang="en-US" sz="2000" dirty="0" smtClean="0"/>
          </a:p>
          <a:p>
            <a:r>
              <a:rPr lang="en-US" sz="2000" dirty="0" smtClean="0"/>
              <a:t>Do NOT use the </a:t>
            </a:r>
            <a:r>
              <a:rPr lang="en-US" sz="2000" dirty="0" err="1" smtClean="0"/>
              <a:t>NIST</a:t>
            </a:r>
            <a:r>
              <a:rPr lang="en-US" sz="2000" dirty="0" smtClean="0"/>
              <a:t> </a:t>
            </a:r>
            <a:r>
              <a:rPr lang="en-US" sz="2000" dirty="0" err="1" smtClean="0"/>
              <a:t>SP</a:t>
            </a:r>
            <a:r>
              <a:rPr lang="en-US" sz="2000" dirty="0" smtClean="0"/>
              <a:t> 800-171 when a non-Federal entity: </a:t>
            </a:r>
          </a:p>
          <a:p>
            <a:pPr lvl="1"/>
            <a:r>
              <a:rPr lang="en-US" sz="1800" dirty="0"/>
              <a:t>Collects or maintains CUI as part of a Government function (e.g., census takers or records storage).</a:t>
            </a:r>
          </a:p>
          <a:p>
            <a:pPr lvl="1"/>
            <a:r>
              <a:rPr lang="en-US" sz="1800" dirty="0"/>
              <a:t>Builds an information system or operates an information system for the Government (an email provider, or payroll system).</a:t>
            </a:r>
          </a:p>
          <a:p>
            <a:pPr lvl="1"/>
            <a:r>
              <a:rPr lang="en-US" sz="1800" dirty="0"/>
              <a:t>Provides processing services for the Government (a cloud service provider) </a:t>
            </a:r>
            <a:endParaRPr lang="en-US" sz="1800" dirty="0" smtClean="0"/>
          </a:p>
          <a:p>
            <a:pPr lvl="1"/>
            <a:r>
              <a:rPr lang="en-US" sz="1800" dirty="0"/>
              <a:t>In these instances, the Government has a concern in the confidentiality, integrity, and availability of the information system and the system is the asset requiring protection.</a:t>
            </a:r>
          </a:p>
          <a:p>
            <a:pPr lvl="1"/>
            <a:r>
              <a:rPr lang="en-US" sz="1800" dirty="0"/>
              <a:t>Agencies may require these systems to meet additional requirements the agency sets for its own internal systems.</a:t>
            </a:r>
          </a:p>
          <a:p>
            <a:pPr lvl="1"/>
            <a:endParaRPr lang="en-US" sz="1800" dirty="0"/>
          </a:p>
          <a:p>
            <a:endParaRPr lang="en-US" sz="2000" dirty="0"/>
          </a:p>
        </p:txBody>
      </p:sp>
      <p:sp>
        <p:nvSpPr>
          <p:cNvPr id="4" name="Slide Number Placeholder 3"/>
          <p:cNvSpPr>
            <a:spLocks noGrp="1"/>
          </p:cNvSpPr>
          <p:nvPr>
            <p:ph type="sldNum" sz="quarter" idx="12"/>
          </p:nvPr>
        </p:nvSpPr>
        <p:spPr/>
        <p:txBody>
          <a:bodyPr/>
          <a:lstStyle/>
          <a:p>
            <a:fld id="{35310C42-D73C-4CED-9A03-7422DEE441D8}" type="slidenum">
              <a:rPr lang="en-US" smtClean="0"/>
              <a:pPr/>
              <a:t>8</a:t>
            </a:fld>
            <a:endParaRPr lang="en-US"/>
          </a:p>
        </p:txBody>
      </p:sp>
      <p:sp>
        <p:nvSpPr>
          <p:cNvPr id="6" name="Rectangle 5"/>
          <p:cNvSpPr/>
          <p:nvPr/>
        </p:nvSpPr>
        <p:spPr>
          <a:xfrm>
            <a:off x="140677" y="3015762"/>
            <a:ext cx="8863623" cy="312126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0364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Acquisition Regulation</a:t>
            </a:r>
            <a:endParaRPr lang="en-US" b="1" dirty="0"/>
          </a:p>
        </p:txBody>
      </p:sp>
      <p:sp>
        <p:nvSpPr>
          <p:cNvPr id="4" name="Slide Number Placeholder 3"/>
          <p:cNvSpPr>
            <a:spLocks noGrp="1"/>
          </p:cNvSpPr>
          <p:nvPr>
            <p:ph type="sldNum" sz="quarter" idx="12"/>
          </p:nvPr>
        </p:nvSpPr>
        <p:spPr/>
        <p:txBody>
          <a:bodyPr/>
          <a:lstStyle/>
          <a:p>
            <a:fld id="{35310C42-D73C-4CED-9A03-7422DEE441D8}" type="slidenum">
              <a:rPr lang="en-US">
                <a:solidFill>
                  <a:srgbClr val="FFFFFF"/>
                </a:solidFill>
              </a:rPr>
              <a:pPr/>
              <a:t>9</a:t>
            </a:fld>
            <a:endParaRPr lang="en-US">
              <a:solidFill>
                <a:srgbClr val="FFFFFF"/>
              </a:solidFill>
            </a:endParaRPr>
          </a:p>
        </p:txBody>
      </p:sp>
      <p:graphicFrame>
        <p:nvGraphicFramePr>
          <p:cNvPr id="60" name="Diagram 59"/>
          <p:cNvGraphicFramePr/>
          <p:nvPr>
            <p:extLst>
              <p:ext uri="{D42A27DB-BD31-4B8C-83A1-F6EECF244321}">
                <p14:modId xmlns:p14="http://schemas.microsoft.com/office/powerpoint/2010/main" xmlns="" val="3222958558"/>
              </p:ext>
            </p:extLst>
          </p:nvPr>
        </p:nvGraphicFramePr>
        <p:xfrm>
          <a:off x="2309853" y="776822"/>
          <a:ext cx="5334000" cy="2986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9"/>
          <p:cNvGrpSpPr/>
          <p:nvPr/>
        </p:nvGrpSpPr>
        <p:grpSpPr>
          <a:xfrm>
            <a:off x="266700" y="1377408"/>
            <a:ext cx="1866900" cy="1417082"/>
            <a:chOff x="381000" y="2667000"/>
            <a:chExt cx="1866900" cy="1417082"/>
          </a:xfrm>
        </p:grpSpPr>
        <p:pic>
          <p:nvPicPr>
            <p:cNvPr id="11" name="Picture 3" descr="C:\Users\emolitors\Desktop\the_white_house_0.jpg"/>
            <p:cNvPicPr>
              <a:picLocks noChangeAspect="1" noChangeArrowheads="1"/>
            </p:cNvPicPr>
            <p:nvPr/>
          </p:nvPicPr>
          <p:blipFill>
            <a:blip r:embed="rId8" cstate="print"/>
            <a:srcRect/>
            <a:stretch>
              <a:fillRect/>
            </a:stretch>
          </p:blipFill>
          <p:spPr bwMode="auto">
            <a:xfrm>
              <a:off x="381000" y="2667000"/>
              <a:ext cx="1866900" cy="1052253"/>
            </a:xfrm>
            <a:prstGeom prst="rect">
              <a:avLst/>
            </a:prstGeom>
            <a:noFill/>
          </p:spPr>
        </p:pic>
        <p:sp>
          <p:nvSpPr>
            <p:cNvPr id="12" name="TextBox 11"/>
            <p:cNvSpPr txBox="1"/>
            <p:nvPr/>
          </p:nvSpPr>
          <p:spPr>
            <a:xfrm>
              <a:off x="514350" y="3714750"/>
              <a:ext cx="1600199" cy="369332"/>
            </a:xfrm>
            <a:prstGeom prst="rect">
              <a:avLst/>
            </a:prstGeom>
            <a:noFill/>
          </p:spPr>
          <p:txBody>
            <a:bodyPr wrap="square" rtlCol="0">
              <a:spAutoFit/>
            </a:bodyPr>
            <a:lstStyle/>
            <a:p>
              <a:pPr algn="ctr" fontAlgn="base">
                <a:spcBef>
                  <a:spcPct val="0"/>
                </a:spcBef>
                <a:spcAft>
                  <a:spcPct val="0"/>
                </a:spcAft>
              </a:pPr>
              <a:r>
                <a:rPr lang="en-US" b="1" i="1" dirty="0">
                  <a:solidFill>
                    <a:srgbClr val="1D528D"/>
                  </a:solidFill>
                </a:rPr>
                <a:t>Government</a:t>
              </a:r>
            </a:p>
          </p:txBody>
        </p:sp>
      </p:grpSp>
      <p:grpSp>
        <p:nvGrpSpPr>
          <p:cNvPr id="5" name="Group 12"/>
          <p:cNvGrpSpPr/>
          <p:nvPr/>
        </p:nvGrpSpPr>
        <p:grpSpPr>
          <a:xfrm>
            <a:off x="7658100" y="1280015"/>
            <a:ext cx="1295400" cy="1664732"/>
            <a:chOff x="7315200" y="2514600"/>
            <a:chExt cx="1295400" cy="1664732"/>
          </a:xfrm>
        </p:grpSpPr>
        <p:pic>
          <p:nvPicPr>
            <p:cNvPr id="14" name="Picture 4" descr="C:\Users\emolitors\Desktop\office-building-icon.png"/>
            <p:cNvPicPr>
              <a:picLocks noChangeAspect="1" noChangeArrowheads="1"/>
            </p:cNvPicPr>
            <p:nvPr/>
          </p:nvPicPr>
          <p:blipFill>
            <a:blip r:embed="rId9" cstate="print"/>
            <a:srcRect/>
            <a:stretch>
              <a:fillRect/>
            </a:stretch>
          </p:blipFill>
          <p:spPr bwMode="auto">
            <a:xfrm>
              <a:off x="7315200" y="2514600"/>
              <a:ext cx="1295400" cy="1295400"/>
            </a:xfrm>
            <a:prstGeom prst="rect">
              <a:avLst/>
            </a:prstGeom>
            <a:noFill/>
          </p:spPr>
        </p:pic>
        <p:sp>
          <p:nvSpPr>
            <p:cNvPr id="15" name="TextBox 14"/>
            <p:cNvSpPr txBox="1"/>
            <p:nvPr/>
          </p:nvSpPr>
          <p:spPr>
            <a:xfrm>
              <a:off x="7391400" y="3810000"/>
              <a:ext cx="1143000" cy="369332"/>
            </a:xfrm>
            <a:prstGeom prst="rect">
              <a:avLst/>
            </a:prstGeom>
            <a:noFill/>
          </p:spPr>
          <p:txBody>
            <a:bodyPr wrap="square" rtlCol="0">
              <a:spAutoFit/>
            </a:bodyPr>
            <a:lstStyle/>
            <a:p>
              <a:pPr algn="ctr" fontAlgn="base">
                <a:spcBef>
                  <a:spcPct val="0"/>
                </a:spcBef>
                <a:spcAft>
                  <a:spcPct val="0"/>
                </a:spcAft>
              </a:pPr>
              <a:r>
                <a:rPr lang="en-US" b="1" i="1" dirty="0">
                  <a:solidFill>
                    <a:srgbClr val="1D528D"/>
                  </a:solidFill>
                </a:rPr>
                <a:t>Industry</a:t>
              </a:r>
            </a:p>
          </p:txBody>
        </p:sp>
      </p:grpSp>
      <p:grpSp>
        <p:nvGrpSpPr>
          <p:cNvPr id="6" name="Group 22"/>
          <p:cNvGrpSpPr/>
          <p:nvPr/>
        </p:nvGrpSpPr>
        <p:grpSpPr>
          <a:xfrm>
            <a:off x="5587068" y="2881752"/>
            <a:ext cx="1409349" cy="1926645"/>
            <a:chOff x="4951565" y="4097549"/>
            <a:chExt cx="2182480" cy="1926645"/>
          </a:xfrm>
        </p:grpSpPr>
        <p:sp>
          <p:nvSpPr>
            <p:cNvPr id="21" name="Right Brace 20"/>
            <p:cNvSpPr/>
            <p:nvPr/>
          </p:nvSpPr>
          <p:spPr>
            <a:xfrm rot="5400000">
              <a:off x="5300934" y="3748180"/>
              <a:ext cx="1483741" cy="218248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srgbClr val="1D528D"/>
                </a:solidFill>
              </a:endParaRPr>
            </a:p>
          </p:txBody>
        </p:sp>
        <p:sp>
          <p:nvSpPr>
            <p:cNvPr id="22" name="TextBox 21"/>
            <p:cNvSpPr txBox="1"/>
            <p:nvPr/>
          </p:nvSpPr>
          <p:spPr>
            <a:xfrm>
              <a:off x="5205143" y="5624084"/>
              <a:ext cx="1690618" cy="400110"/>
            </a:xfrm>
            <a:prstGeom prst="rect">
              <a:avLst/>
            </a:prstGeom>
            <a:noFill/>
          </p:spPr>
          <p:txBody>
            <a:bodyPr wrap="square" rtlCol="0">
              <a:spAutoFit/>
            </a:bodyPr>
            <a:lstStyle/>
            <a:p>
              <a:pPr algn="ctr" fontAlgn="base">
                <a:spcBef>
                  <a:spcPct val="0"/>
                </a:spcBef>
                <a:spcAft>
                  <a:spcPct val="0"/>
                </a:spcAft>
              </a:pPr>
              <a:r>
                <a:rPr lang="en-US" sz="2000" b="1" dirty="0" smtClean="0">
                  <a:solidFill>
                    <a:srgbClr val="1D528D"/>
                  </a:solidFill>
                </a:rPr>
                <a:t>1 Year </a:t>
              </a:r>
              <a:endParaRPr lang="en-US" sz="2000" b="1" dirty="0">
                <a:solidFill>
                  <a:srgbClr val="1D528D"/>
                </a:solidFill>
              </a:endParaRPr>
            </a:p>
          </p:txBody>
        </p:sp>
      </p:grpSp>
      <p:sp>
        <p:nvSpPr>
          <p:cNvPr id="8" name="Rectangle 7"/>
          <p:cNvSpPr/>
          <p:nvPr/>
        </p:nvSpPr>
        <p:spPr>
          <a:xfrm>
            <a:off x="266964" y="3802061"/>
            <a:ext cx="5320104" cy="1631216"/>
          </a:xfrm>
          <a:prstGeom prst="rect">
            <a:avLst/>
          </a:prstGeom>
        </p:spPr>
        <p:txBody>
          <a:bodyPr wrap="square">
            <a:spAutoFit/>
          </a:bodyPr>
          <a:lstStyle/>
          <a:p>
            <a:r>
              <a:rPr lang="en-US" sz="2000" b="1" dirty="0" smtClean="0">
                <a:latin typeface="Franklin Gothic Book" panose="020B0503020102020204" pitchFamily="34" charset="0"/>
              </a:rPr>
              <a:t>To promote standardization, the </a:t>
            </a:r>
            <a:r>
              <a:rPr lang="en-US" sz="2000" b="1" dirty="0">
                <a:latin typeface="Franklin Gothic Book" panose="020B0503020102020204" pitchFamily="34" charset="0"/>
              </a:rPr>
              <a:t>CUI Executive </a:t>
            </a:r>
            <a:r>
              <a:rPr lang="en-US" sz="2000" b="1" dirty="0" smtClean="0">
                <a:latin typeface="Franklin Gothic Book" panose="020B0503020102020204" pitchFamily="34" charset="0"/>
              </a:rPr>
              <a:t>Agent plans to sponsor a Federal </a:t>
            </a:r>
            <a:r>
              <a:rPr lang="en-US" sz="2000" b="1" dirty="0">
                <a:latin typeface="Franklin Gothic Book" panose="020B0503020102020204" pitchFamily="34" charset="0"/>
              </a:rPr>
              <a:t>Acquisition Regulation (FAR) clause that will apply the requirements contained in the </a:t>
            </a:r>
            <a:r>
              <a:rPr lang="en-US" sz="2000" b="1" dirty="0" smtClean="0">
                <a:latin typeface="Franklin Gothic Book" panose="020B0503020102020204" pitchFamily="34" charset="0"/>
              </a:rPr>
              <a:t>32 </a:t>
            </a:r>
            <a:r>
              <a:rPr lang="en-US" sz="2000" b="1" dirty="0" err="1" smtClean="0">
                <a:latin typeface="Franklin Gothic Book" panose="020B0503020102020204" pitchFamily="34" charset="0"/>
              </a:rPr>
              <a:t>CFR</a:t>
            </a:r>
            <a:r>
              <a:rPr lang="en-US" sz="2000" b="1" dirty="0" smtClean="0">
                <a:latin typeface="Franklin Gothic Book" panose="020B0503020102020204" pitchFamily="34" charset="0"/>
              </a:rPr>
              <a:t> Part 2002 and </a:t>
            </a:r>
            <a:r>
              <a:rPr lang="en-US" sz="2000" b="1" dirty="0" err="1" smtClean="0">
                <a:latin typeface="Franklin Gothic Book" panose="020B0503020102020204" pitchFamily="34" charset="0"/>
              </a:rPr>
              <a:t>NIST</a:t>
            </a:r>
            <a:r>
              <a:rPr lang="en-US" sz="2000" b="1" dirty="0" smtClean="0">
                <a:latin typeface="Franklin Gothic Book" panose="020B0503020102020204" pitchFamily="34" charset="0"/>
              </a:rPr>
              <a:t> </a:t>
            </a:r>
            <a:r>
              <a:rPr lang="en-US" sz="2000" b="1" dirty="0" err="1" smtClean="0">
                <a:latin typeface="Franklin Gothic Book" panose="020B0503020102020204" pitchFamily="34" charset="0"/>
              </a:rPr>
              <a:t>SP</a:t>
            </a:r>
            <a:r>
              <a:rPr lang="en-US" sz="2000" b="1" dirty="0" smtClean="0">
                <a:latin typeface="Franklin Gothic Book" panose="020B0503020102020204" pitchFamily="34" charset="0"/>
              </a:rPr>
              <a:t> </a:t>
            </a:r>
            <a:r>
              <a:rPr lang="en-US" sz="2000" b="1" dirty="0">
                <a:latin typeface="Franklin Gothic Book" panose="020B0503020102020204" pitchFamily="34" charset="0"/>
              </a:rPr>
              <a:t>800-171 to </a:t>
            </a:r>
            <a:r>
              <a:rPr lang="en-US" sz="2000" b="1" dirty="0" smtClean="0">
                <a:latin typeface="Franklin Gothic Book" panose="020B0503020102020204" pitchFamily="34" charset="0"/>
              </a:rPr>
              <a:t>industry. </a:t>
            </a:r>
          </a:p>
        </p:txBody>
      </p:sp>
    </p:spTree>
    <p:extLst>
      <p:ext uri="{BB962C8B-B14F-4D97-AF65-F5344CB8AC3E}">
        <p14:creationId xmlns:p14="http://schemas.microsoft.com/office/powerpoint/2010/main" xmlns="" val="211929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presentation slides(2)">
  <a:themeElements>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s01_1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ms01_1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ms01_1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slides(2)</Template>
  <TotalTime>7805</TotalTime>
  <Words>1938</Words>
  <Application>Microsoft Office PowerPoint</Application>
  <PresentationFormat>On-screen Show (4:3)</PresentationFormat>
  <Paragraphs>283</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Sample presentation slides(2)</vt:lpstr>
      <vt:lpstr>Slide 1</vt:lpstr>
      <vt:lpstr>Briefing Outline</vt:lpstr>
      <vt:lpstr>Why is the CUI Program necessary?</vt:lpstr>
      <vt:lpstr>Executive Order 13556</vt:lpstr>
      <vt:lpstr>CUI Registry</vt:lpstr>
      <vt:lpstr>32 CFR 2002 (September 14, 2016)</vt:lpstr>
      <vt:lpstr>NIST Special Publication 800-171</vt:lpstr>
      <vt:lpstr>When to use the NIST SP 800-171</vt:lpstr>
      <vt:lpstr>Federal Acquisition Regulation</vt:lpstr>
      <vt:lpstr>Implementation of the CUI Program</vt:lpstr>
      <vt:lpstr>Additional Implementation Concerns</vt:lpstr>
      <vt:lpstr>Understanding the CUI Program</vt:lpstr>
      <vt:lpstr>Two types of CUI:  Basic and Specified</vt:lpstr>
      <vt:lpstr>Limitations on applicability</vt:lpstr>
      <vt:lpstr>General Safeguarding Policy</vt:lpstr>
      <vt:lpstr>Controlled Environments</vt:lpstr>
      <vt:lpstr>System Requirements: Moderate </vt:lpstr>
      <vt:lpstr>Marking CUI</vt:lpstr>
      <vt:lpstr>Marking CUI: Banner Marking</vt:lpstr>
      <vt:lpstr>Bulk &amp; System Markings</vt:lpstr>
      <vt:lpstr>CUI Specified </vt:lpstr>
      <vt:lpstr>Marking CUI Specified </vt:lpstr>
      <vt:lpstr>Marking Handbook &amp; Cover Sheets</vt:lpstr>
      <vt:lpstr>Legacy Information and Markings</vt:lpstr>
      <vt:lpstr>Destruction</vt:lpstr>
      <vt:lpstr>Questions?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Controlled Unclassified Information (CUI) Program</dc:title>
  <dc:creator>C² Technologies, Inc.</dc:creator>
  <cp:lastModifiedBy>ROuimette</cp:lastModifiedBy>
  <cp:revision>519</cp:revision>
  <cp:lastPrinted>2016-11-01T13:34:12Z</cp:lastPrinted>
  <dcterms:created xsi:type="dcterms:W3CDTF">2013-05-15T19:54:24Z</dcterms:created>
  <dcterms:modified xsi:type="dcterms:W3CDTF">2016-11-22T14:11:33Z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