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37.xml" ContentType="application/vnd.openxmlformats-officedocument.presentationml.slideLayout+xml"/>
  <Override PartName="/ppt/drawings/drawing2.xml" ContentType="application/vnd.openxmlformats-officedocument.drawingml.chartshapes+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charts/colors2.xml" ContentType="application/vnd.ms-office.chartcolorstyl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commentAuthors.xml" ContentType="application/vnd.openxmlformats-officedocument.presentationml.commentAuthors+xml"/>
  <Override PartName="/ppt/slideMasters/slideMaster6.xml" ContentType="application/vnd.openxmlformats-officedocument.presentationml.slideMaster+xml"/>
  <Override PartName="/ppt/theme/theme8.xml" ContentType="application/vnd.openxmlformats-officedocument.theme+xml"/>
  <Default Extension="xlsx" ContentType="application/vnd.openxmlformats-officedocument.spreadsheetml.sheet"/>
  <Override PartName="/ppt/charts/chart3.xml" ContentType="application/vnd.openxmlformats-officedocument.drawingml.char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Default Extension="png" ContentType="image/png"/>
  <Default Extension="bin" ContentType="application/vnd.openxmlformats-officedocument.oleObject"/>
  <Override PartName="/ppt/slideLayouts/slideLayout7.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drawings/drawing3.xml" ContentType="application/vnd.openxmlformats-officedocument.drawingml.chartshapes+xml"/>
  <Override PartName="/ppt/charts/style1.xml" ContentType="application/vnd.ms-office.chartstyl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drawings/drawing1.xml" ContentType="application/vnd.openxmlformats-officedocument.drawingml.chartshapes+xml"/>
  <Override PartName="/ppt/slides/slide1.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charts/colors1.xml" ContentType="application/vnd.ms-office.chartcolorstyle+xml"/>
  <Default Extension="vml" ContentType="application/vnd.openxmlformats-officedocument.vmlDrawing"/>
  <Override PartName="/ppt/slideLayouts/slideLayout10.xml" ContentType="application/vnd.openxmlformats-officedocument.presentationml.slideLayout+xml"/>
  <Override PartName="/ppt/slideMasters/slideMaster7.xml" ContentType="application/vnd.openxmlformats-officedocument.presentationml.slideMaster+xml"/>
  <Override PartName="/ppt/theme/theme9.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7967" r:id="rId2"/>
    <p:sldMasterId id="2147487980" r:id="rId3"/>
    <p:sldMasterId id="2147487995" r:id="rId4"/>
    <p:sldMasterId id="2147487997" r:id="rId5"/>
    <p:sldMasterId id="2147488011" r:id="rId6"/>
    <p:sldMasterId id="2147488030" r:id="rId7"/>
  </p:sldMasterIdLst>
  <p:notesMasterIdLst>
    <p:notesMasterId r:id="rId21"/>
  </p:notesMasterIdLst>
  <p:handoutMasterIdLst>
    <p:handoutMasterId r:id="rId22"/>
  </p:handoutMasterIdLst>
  <p:sldIdLst>
    <p:sldId id="534" r:id="rId8"/>
    <p:sldId id="638" r:id="rId9"/>
    <p:sldId id="667" r:id="rId10"/>
    <p:sldId id="587" r:id="rId11"/>
    <p:sldId id="640" r:id="rId12"/>
    <p:sldId id="687" r:id="rId13"/>
    <p:sldId id="688" r:id="rId14"/>
    <p:sldId id="685" r:id="rId15"/>
    <p:sldId id="645" r:id="rId16"/>
    <p:sldId id="684" r:id="rId17"/>
    <p:sldId id="689" r:id="rId18"/>
    <p:sldId id="671" r:id="rId19"/>
    <p:sldId id="656" r:id="rId2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berly.M.Bemah" initials="K" lastIdx="1" clrIdx="0">
    <p:extLst>
      <p:ext uri="{19B8F6BF-5375-455C-9EA6-DF929625EA0E}">
        <p15:presenceInfo xmlns:p15="http://schemas.microsoft.com/office/powerpoint/2012/main" xmlns="" userId="Kimberly.M.Bema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8000"/>
    <a:srgbClr val="00487E"/>
    <a:srgbClr val="FFFF66"/>
    <a:srgbClr val="A50021"/>
    <a:srgbClr val="0060A8"/>
    <a:srgbClr val="007E39"/>
    <a:srgbClr val="000066"/>
    <a:srgbClr val="FF9900"/>
    <a:srgbClr val="0996FF"/>
    <a:srgbClr val="28765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455" autoAdjust="0"/>
  </p:normalViewPr>
  <p:slideViewPr>
    <p:cSldViewPr>
      <p:cViewPr varScale="1">
        <p:scale>
          <a:sx n="101" d="100"/>
          <a:sy n="101" d="100"/>
        </p:scale>
        <p:origin x="-120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82" d="100"/>
          <a:sy n="82" d="100"/>
        </p:scale>
        <p:origin x="-2016" y="-90"/>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2.xml"/><Relationship Id="rId1" Type="http://schemas.openxmlformats.org/officeDocument/2006/relationships/oleObject" Target="file:///P:\_DODCAF_POP_MandA\Stats\BACKLOG\Derived%20Products\Industry%20Backlog%20Slides\New%20IRPTA%20Slide.xlsx" TargetMode="External"/><Relationship Id="rId4" Type="http://schemas.microsoft.com/office/2011/relationships/chartStyle" Target="style1.xml"/></Relationships>
</file>

<file path=ppt/charts/_rels/chart3.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chartUserShapes" Target="../drawings/drawing3.xml"/><Relationship Id="rId1" Type="http://schemas.openxmlformats.org/officeDocument/2006/relationships/oleObject" Target="file:///P:\_DODCAF_POP_MandA\Stats\BACKLOG\Derived%20Products\Industry%20Backlog%20Slides\New%20IRPTA%20Slide.xlsx" TargetMode="External"/><Relationship Id="rId4"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lang val="en-US"/>
  <c:chart>
    <c:view3D>
      <c:rAngAx val="1"/>
    </c:view3D>
    <c:backWall>
      <c:spPr>
        <a:noFill/>
        <a:ln w="25400">
          <a:noFill/>
        </a:ln>
      </c:spPr>
    </c:backWall>
    <c:plotArea>
      <c:layout>
        <c:manualLayout>
          <c:layoutTarget val="inner"/>
          <c:xMode val="edge"/>
          <c:yMode val="edge"/>
          <c:x val="5.1435258092738412E-2"/>
          <c:y val="1.7843624810056791E-2"/>
          <c:w val="0.9152314085739286"/>
          <c:h val="0.78938733352775348"/>
        </c:manualLayout>
      </c:layout>
      <c:bar3DChart>
        <c:barDir val="col"/>
        <c:grouping val="stacked"/>
        <c:ser>
          <c:idx val="0"/>
          <c:order val="0"/>
          <c:tx>
            <c:strRef>
              <c:f>Sheet1!$B$2</c:f>
              <c:strCache>
                <c:ptCount val="1"/>
                <c:pt idx="0">
                  <c:v>Industry Work (Steady State)</c:v>
                </c:pt>
              </c:strCache>
            </c:strRef>
          </c:tx>
          <c:spPr>
            <a:solidFill>
              <a:schemeClr val="accent1"/>
            </a:solidFill>
            <a:scene3d>
              <a:camera prst="orthographicFront"/>
              <a:lightRig rig="threePt" dir="t"/>
            </a:scene3d>
            <a:sp3d/>
          </c:spPr>
          <c:dLbls>
            <c:numFmt formatCode="#,##0" sourceLinked="0"/>
            <c:spPr>
              <a:noFill/>
              <a:ln>
                <a:noFill/>
              </a:ln>
              <a:effectLst/>
            </c:spPr>
            <c:txPr>
              <a:bodyPr/>
              <a:lstStyle/>
              <a:p>
                <a:pPr>
                  <a:defRPr sz="1100" b="1">
                    <a:solidFill>
                      <a:schemeClr val="bg1"/>
                    </a:solidFill>
                  </a:defRPr>
                </a:pPr>
                <a:endParaRPr lang="en-US"/>
              </a:p>
            </c:txPr>
            <c:showVal val="1"/>
            <c:extLst>
              <c:ext xmlns:c15="http://schemas.microsoft.com/office/drawing/2012/chart" uri="{CE6537A1-D6FC-4f65-9D91-7224C49458BB}">
                <c15:showLeaderLines val="0"/>
              </c:ext>
            </c:extLst>
          </c:dLbls>
          <c:cat>
            <c:strRef>
              <c:f>Sheet1!$A$3:$A$11</c:f>
              <c:strCache>
                <c:ptCount val="9"/>
                <c:pt idx="0">
                  <c:v>CAF Consolidation 2QTR FY13</c:v>
                </c:pt>
                <c:pt idx="1">
                  <c:v>2QTR FY15</c:v>
                </c:pt>
                <c:pt idx="2">
                  <c:v>3QTR FY15</c:v>
                </c:pt>
                <c:pt idx="3">
                  <c:v>4QTR FY15</c:v>
                </c:pt>
                <c:pt idx="4">
                  <c:v>1QTR FY16</c:v>
                </c:pt>
                <c:pt idx="5">
                  <c:v>2QTR FY16</c:v>
                </c:pt>
                <c:pt idx="6">
                  <c:v>3QTR FY16</c:v>
                </c:pt>
                <c:pt idx="7">
                  <c:v>4QTR FY16</c:v>
                </c:pt>
                <c:pt idx="8">
                  <c:v>25 October 2016</c:v>
                </c:pt>
              </c:strCache>
            </c:strRef>
          </c:cat>
          <c:val>
            <c:numRef>
              <c:f>Sheet1!$B$3:$B$11</c:f>
              <c:numCache>
                <c:formatCode>#,##0</c:formatCode>
                <c:ptCount val="9"/>
                <c:pt idx="0">
                  <c:v>14005</c:v>
                </c:pt>
                <c:pt idx="1">
                  <c:v>17860</c:v>
                </c:pt>
                <c:pt idx="2">
                  <c:v>15176</c:v>
                </c:pt>
                <c:pt idx="3">
                  <c:v>11695</c:v>
                </c:pt>
                <c:pt idx="4">
                  <c:v>12894</c:v>
                </c:pt>
                <c:pt idx="5">
                  <c:v>12134</c:v>
                </c:pt>
                <c:pt idx="6">
                  <c:v>12030</c:v>
                </c:pt>
                <c:pt idx="7">
                  <c:v>13789</c:v>
                </c:pt>
                <c:pt idx="8">
                  <c:v>12649</c:v>
                </c:pt>
              </c:numCache>
            </c:numRef>
          </c:val>
        </c:ser>
        <c:ser>
          <c:idx val="1"/>
          <c:order val="1"/>
          <c:tx>
            <c:strRef>
              <c:f>Sheet1!$C$2</c:f>
              <c:strCache>
                <c:ptCount val="1"/>
                <c:pt idx="0">
                  <c:v>All Industry Backlog*</c:v>
                </c:pt>
              </c:strCache>
            </c:strRef>
          </c:tx>
          <c:spPr>
            <a:solidFill>
              <a:srgbClr val="C00000"/>
            </a:solidFill>
            <a:scene3d>
              <a:camera prst="orthographicFront"/>
              <a:lightRig rig="threePt" dir="t"/>
            </a:scene3d>
            <a:sp3d/>
          </c:spPr>
          <c:dLbls>
            <c:numFmt formatCode="#,##0" sourceLinked="0"/>
            <c:spPr>
              <a:noFill/>
              <a:ln>
                <a:noFill/>
              </a:ln>
              <a:effectLst/>
            </c:spPr>
            <c:txPr>
              <a:bodyPr/>
              <a:lstStyle/>
              <a:p>
                <a:pPr>
                  <a:defRPr sz="1100" b="1">
                    <a:solidFill>
                      <a:schemeClr val="bg1"/>
                    </a:solidFill>
                  </a:defRPr>
                </a:pPr>
                <a:endParaRPr lang="en-US"/>
              </a:p>
            </c:txPr>
            <c:showVal val="1"/>
            <c:extLst>
              <c:ext xmlns:c15="http://schemas.microsoft.com/office/drawing/2012/chart" uri="{CE6537A1-D6FC-4f65-9D91-7224C49458BB}">
                <c15:showLeaderLines val="0"/>
              </c:ext>
            </c:extLst>
          </c:dLbls>
          <c:cat>
            <c:strRef>
              <c:f>Sheet1!$A$3:$A$11</c:f>
              <c:strCache>
                <c:ptCount val="9"/>
                <c:pt idx="0">
                  <c:v>CAF Consolidation 2QTR FY13</c:v>
                </c:pt>
                <c:pt idx="1">
                  <c:v>2QTR FY15</c:v>
                </c:pt>
                <c:pt idx="2">
                  <c:v>3QTR FY15</c:v>
                </c:pt>
                <c:pt idx="3">
                  <c:v>4QTR FY15</c:v>
                </c:pt>
                <c:pt idx="4">
                  <c:v>1QTR FY16</c:v>
                </c:pt>
                <c:pt idx="5">
                  <c:v>2QTR FY16</c:v>
                </c:pt>
                <c:pt idx="6">
                  <c:v>3QTR FY16</c:v>
                </c:pt>
                <c:pt idx="7">
                  <c:v>4QTR FY16</c:v>
                </c:pt>
                <c:pt idx="8">
                  <c:v>25 October 2016</c:v>
                </c:pt>
              </c:strCache>
            </c:strRef>
          </c:cat>
          <c:val>
            <c:numRef>
              <c:f>Sheet1!$C$3:$C$11</c:f>
              <c:numCache>
                <c:formatCode>#,##0</c:formatCode>
                <c:ptCount val="9"/>
                <c:pt idx="0">
                  <c:v>14702</c:v>
                </c:pt>
                <c:pt idx="1">
                  <c:v>2815</c:v>
                </c:pt>
                <c:pt idx="2">
                  <c:v>3876</c:v>
                </c:pt>
                <c:pt idx="3">
                  <c:v>3465</c:v>
                </c:pt>
                <c:pt idx="4">
                  <c:v>1951</c:v>
                </c:pt>
                <c:pt idx="5">
                  <c:v>1331</c:v>
                </c:pt>
                <c:pt idx="6">
                  <c:v>1253</c:v>
                </c:pt>
                <c:pt idx="7">
                  <c:v>1332</c:v>
                </c:pt>
                <c:pt idx="8">
                  <c:v>1560</c:v>
                </c:pt>
              </c:numCache>
            </c:numRef>
          </c:val>
        </c:ser>
        <c:dLbls/>
        <c:gapWidth val="85"/>
        <c:gapDepth val="0"/>
        <c:shape val="box"/>
        <c:axId val="121221888"/>
        <c:axId val="121223424"/>
        <c:axId val="0"/>
      </c:bar3DChart>
      <c:catAx>
        <c:axId val="121221888"/>
        <c:scaling>
          <c:orientation val="minMax"/>
        </c:scaling>
        <c:axPos val="b"/>
        <c:numFmt formatCode="General" sourceLinked="1"/>
        <c:tickLblPos val="nextTo"/>
        <c:txPr>
          <a:bodyPr/>
          <a:lstStyle/>
          <a:p>
            <a:pPr>
              <a:defRPr sz="1000" b="1"/>
            </a:pPr>
            <a:endParaRPr lang="en-US"/>
          </a:p>
        </c:txPr>
        <c:crossAx val="121223424"/>
        <c:crosses val="autoZero"/>
        <c:lblAlgn val="ctr"/>
        <c:lblOffset val="100"/>
      </c:catAx>
      <c:valAx>
        <c:axId val="121223424"/>
        <c:scaling>
          <c:orientation val="minMax"/>
          <c:max val="35000"/>
        </c:scaling>
        <c:axPos val="l"/>
        <c:majorGridlines/>
        <c:numFmt formatCode="#,##0" sourceLinked="0"/>
        <c:tickLblPos val="nextTo"/>
        <c:txPr>
          <a:bodyPr/>
          <a:lstStyle/>
          <a:p>
            <a:pPr>
              <a:defRPr sz="1000" b="1"/>
            </a:pPr>
            <a:endParaRPr lang="en-US"/>
          </a:p>
        </c:txPr>
        <c:crossAx val="121221888"/>
        <c:crosses val="autoZero"/>
        <c:crossBetween val="between"/>
      </c:valAx>
    </c:plotArea>
    <c:legend>
      <c:legendPos val="b"/>
      <c:layout>
        <c:manualLayout>
          <c:xMode val="edge"/>
          <c:yMode val="edge"/>
          <c:x val="0.29236023622047247"/>
          <c:y val="0.87190264411393037"/>
          <c:w val="0.42246019247594058"/>
          <c:h val="6.3282541071254986E-2"/>
        </c:manualLayout>
      </c:layout>
      <c:txPr>
        <a:bodyPr/>
        <a:lstStyle/>
        <a:p>
          <a:pPr>
            <a:defRPr sz="1200" b="1"/>
          </a:pPr>
          <a:endParaRPr lang="en-US"/>
        </a:p>
      </c:txPr>
    </c:legend>
    <c:plotVisOnly val="1"/>
    <c:dispBlanksAs val="gap"/>
  </c:chart>
  <c:spPr>
    <a:noFill/>
  </c:spPr>
  <c:txPr>
    <a:bodyPr/>
    <a:lstStyle/>
    <a:p>
      <a:pPr>
        <a:defRPr sz="1800"/>
      </a:pPr>
      <a:endParaRPr lang="en-US"/>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4.2144247594050742E-2"/>
          <c:y val="3.8218277486085153E-2"/>
          <c:w val="0.70951388836656548"/>
          <c:h val="0.61926194875723872"/>
        </c:manualLayout>
      </c:layout>
      <c:lineChart>
        <c:grouping val="standard"/>
        <c:ser>
          <c:idx val="1"/>
          <c:order val="0"/>
          <c:tx>
            <c:strRef>
              <c:f>Sheet1!$C$7</c:f>
              <c:strCache>
                <c:ptCount val="1"/>
                <c:pt idx="0">
                  <c:v>Industry PR (SSBI PR/PPR)</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cat>
            <c:numRef>
              <c:f>Sheet1!$A$40:$A$55</c:f>
              <c:numCache>
                <c:formatCode>mmm\-yy</c:formatCode>
                <c:ptCount val="16"/>
                <c:pt idx="0">
                  <c:v>42156</c:v>
                </c:pt>
                <c:pt idx="1">
                  <c:v>42186</c:v>
                </c:pt>
                <c:pt idx="2">
                  <c:v>42217</c:v>
                </c:pt>
                <c:pt idx="3">
                  <c:v>42248</c:v>
                </c:pt>
                <c:pt idx="4">
                  <c:v>42278</c:v>
                </c:pt>
                <c:pt idx="5">
                  <c:v>42309</c:v>
                </c:pt>
                <c:pt idx="6">
                  <c:v>42339</c:v>
                </c:pt>
                <c:pt idx="7">
                  <c:v>42370</c:v>
                </c:pt>
                <c:pt idx="8">
                  <c:v>42401</c:v>
                </c:pt>
                <c:pt idx="9">
                  <c:v>42430</c:v>
                </c:pt>
                <c:pt idx="10">
                  <c:v>42461</c:v>
                </c:pt>
                <c:pt idx="11">
                  <c:v>42491</c:v>
                </c:pt>
                <c:pt idx="12">
                  <c:v>42522</c:v>
                </c:pt>
                <c:pt idx="13">
                  <c:v>42552</c:v>
                </c:pt>
                <c:pt idx="14">
                  <c:v>42583</c:v>
                </c:pt>
                <c:pt idx="15">
                  <c:v>42614</c:v>
                </c:pt>
              </c:numCache>
            </c:numRef>
          </c:cat>
          <c:val>
            <c:numRef>
              <c:f>Sheet1!$C$40:$C$55</c:f>
              <c:numCache>
                <c:formatCode>General</c:formatCode>
                <c:ptCount val="16"/>
                <c:pt idx="0">
                  <c:v>31</c:v>
                </c:pt>
                <c:pt idx="1">
                  <c:v>41</c:v>
                </c:pt>
                <c:pt idx="2">
                  <c:v>25</c:v>
                </c:pt>
                <c:pt idx="3">
                  <c:v>27</c:v>
                </c:pt>
                <c:pt idx="4">
                  <c:v>39</c:v>
                </c:pt>
                <c:pt idx="5">
                  <c:v>22</c:v>
                </c:pt>
                <c:pt idx="6">
                  <c:v>23</c:v>
                </c:pt>
                <c:pt idx="7">
                  <c:v>42</c:v>
                </c:pt>
                <c:pt idx="8">
                  <c:v>61</c:v>
                </c:pt>
                <c:pt idx="9">
                  <c:v>94</c:v>
                </c:pt>
                <c:pt idx="10">
                  <c:v>50</c:v>
                </c:pt>
                <c:pt idx="11">
                  <c:v>49</c:v>
                </c:pt>
                <c:pt idx="12">
                  <c:v>111</c:v>
                </c:pt>
                <c:pt idx="13">
                  <c:v>81</c:v>
                </c:pt>
                <c:pt idx="14">
                  <c:v>120</c:v>
                </c:pt>
                <c:pt idx="15">
                  <c:v>50</c:v>
                </c:pt>
              </c:numCache>
            </c:numRef>
          </c:val>
        </c:ser>
        <c:dLbls/>
        <c:marker val="1"/>
        <c:axId val="71760512"/>
        <c:axId val="71769088"/>
        <c:extLst>
          <c:ext xmlns:c15="http://schemas.microsoft.com/office/drawing/2012/chart" uri="{02D57815-91ED-43cb-92C2-25804820EDAC}">
            <c15:filteredLineSeries>
              <c15:ser>
                <c:idx val="3"/>
                <c:order val="0"/>
                <c:tx>
                  <c:strRef>
                    <c:extLst>
                      <c:ext uri="{02D57815-91ED-43cb-92C2-25804820EDAC}">
                        <c15:formulaRef>
                          <c15:sqref>Sheet1!$E$7</c15:sqref>
                        </c15:formulaRef>
                      </c:ext>
                    </c:extLst>
                    <c:strCache>
                      <c:ptCount val="1"/>
                      <c:pt idx="0">
                        <c:v>Average Industry PR (SSBI PR/PPR)</c:v>
                      </c:pt>
                    </c:strCache>
                  </c:strRef>
                </c:tx>
                <c:spPr>
                  <a:ln w="50800" cap="rnd">
                    <a:solidFill>
                      <a:srgbClr val="7030A0"/>
                    </a:solidFill>
                    <a:round/>
                  </a:ln>
                  <a:effectLst/>
                </c:spPr>
                <c:marker>
                  <c:symbol val="circle"/>
                  <c:size val="8"/>
                  <c:spPr>
                    <a:solidFill>
                      <a:schemeClr val="bg1"/>
                    </a:solidFill>
                    <a:ln w="9525">
                      <a:solidFill>
                        <a:srgbClr val="7030A0"/>
                      </a:solidFill>
                    </a:ln>
                    <a:effectLst/>
                  </c:spPr>
                </c:marker>
                <c:cat>
                  <c:numRef>
                    <c:extLst>
                      <c:ext uri="{02D57815-91ED-43cb-92C2-25804820EDAC}">
                        <c15:formulaRef>
                          <c15:sqref>Sheet1!$A$40:$A$55</c15:sqref>
                        </c15:formulaRef>
                      </c:ext>
                    </c:extLst>
                    <c:numCache>
                      <c:formatCode>mmm\-yy</c:formatCode>
                      <c:ptCount val="16"/>
                      <c:pt idx="0">
                        <c:v>42156</c:v>
                      </c:pt>
                      <c:pt idx="1">
                        <c:v>42186</c:v>
                      </c:pt>
                      <c:pt idx="2">
                        <c:v>42217</c:v>
                      </c:pt>
                      <c:pt idx="3">
                        <c:v>42248</c:v>
                      </c:pt>
                      <c:pt idx="4">
                        <c:v>42278</c:v>
                      </c:pt>
                      <c:pt idx="5">
                        <c:v>42309</c:v>
                      </c:pt>
                      <c:pt idx="6">
                        <c:v>42339</c:v>
                      </c:pt>
                      <c:pt idx="7">
                        <c:v>42370</c:v>
                      </c:pt>
                      <c:pt idx="8">
                        <c:v>42401</c:v>
                      </c:pt>
                      <c:pt idx="9">
                        <c:v>42430</c:v>
                      </c:pt>
                      <c:pt idx="10">
                        <c:v>42461</c:v>
                      </c:pt>
                      <c:pt idx="11">
                        <c:v>42491</c:v>
                      </c:pt>
                      <c:pt idx="12">
                        <c:v>42522</c:v>
                      </c:pt>
                      <c:pt idx="13">
                        <c:v>42552</c:v>
                      </c:pt>
                      <c:pt idx="14">
                        <c:v>42583</c:v>
                      </c:pt>
                      <c:pt idx="15">
                        <c:v>42614</c:v>
                      </c:pt>
                    </c:numCache>
                  </c:numRef>
                </c:cat>
                <c:val>
                  <c:numRef>
                    <c:extLst>
                      <c:ext uri="{02D57815-91ED-43cb-92C2-25804820EDAC}">
                        <c15:formulaRef>
                          <c15:sqref>Sheet1!$E$8:$E$55</c15:sqref>
                        </c15:formulaRef>
                      </c:ext>
                    </c:extLst>
                    <c:numCache>
                      <c:formatCode>0</c:formatCode>
                      <c:ptCount val="48"/>
                      <c:pt idx="0">
                        <c:v>30.333333333333332</c:v>
                      </c:pt>
                      <c:pt idx="1">
                        <c:v>30.333333333333332</c:v>
                      </c:pt>
                      <c:pt idx="2">
                        <c:v>30.333333333333332</c:v>
                      </c:pt>
                      <c:pt idx="3">
                        <c:v>44</c:v>
                      </c:pt>
                      <c:pt idx="4">
                        <c:v>44</c:v>
                      </c:pt>
                      <c:pt idx="5">
                        <c:v>44</c:v>
                      </c:pt>
                      <c:pt idx="6">
                        <c:v>44.666666666666664</c:v>
                      </c:pt>
                      <c:pt idx="7">
                        <c:v>44.666666666666664</c:v>
                      </c:pt>
                      <c:pt idx="8">
                        <c:v>44.666666666666664</c:v>
                      </c:pt>
                      <c:pt idx="9">
                        <c:v>30.666666666666668</c:v>
                      </c:pt>
                      <c:pt idx="10">
                        <c:v>30.666666666666668</c:v>
                      </c:pt>
                      <c:pt idx="11">
                        <c:v>30.666666666666668</c:v>
                      </c:pt>
                      <c:pt idx="12">
                        <c:v>24.333333333333332</c:v>
                      </c:pt>
                      <c:pt idx="13">
                        <c:v>24.333333333333332</c:v>
                      </c:pt>
                      <c:pt idx="14">
                        <c:v>24.333333333333332</c:v>
                      </c:pt>
                      <c:pt idx="15">
                        <c:v>26.333333333333332</c:v>
                      </c:pt>
                      <c:pt idx="16">
                        <c:v>26.333333333333332</c:v>
                      </c:pt>
                      <c:pt idx="17">
                        <c:v>26.333333333333332</c:v>
                      </c:pt>
                      <c:pt idx="18">
                        <c:v>19.333333333333332</c:v>
                      </c:pt>
                      <c:pt idx="19">
                        <c:v>19.333333333333332</c:v>
                      </c:pt>
                      <c:pt idx="20">
                        <c:v>19.333333333333332</c:v>
                      </c:pt>
                      <c:pt idx="21">
                        <c:v>56.333333333333336</c:v>
                      </c:pt>
                      <c:pt idx="22">
                        <c:v>56.333333333333336</c:v>
                      </c:pt>
                      <c:pt idx="23">
                        <c:v>56.333333333333336</c:v>
                      </c:pt>
                      <c:pt idx="24">
                        <c:v>52.666666666666664</c:v>
                      </c:pt>
                      <c:pt idx="25">
                        <c:v>52.666666666666664</c:v>
                      </c:pt>
                      <c:pt idx="26">
                        <c:v>52.666666666666664</c:v>
                      </c:pt>
                      <c:pt idx="27">
                        <c:v>30</c:v>
                      </c:pt>
                      <c:pt idx="28">
                        <c:v>30</c:v>
                      </c:pt>
                      <c:pt idx="29">
                        <c:v>30</c:v>
                      </c:pt>
                      <c:pt idx="30">
                        <c:v>32.666666666666664</c:v>
                      </c:pt>
                      <c:pt idx="31">
                        <c:v>32.666666666666664</c:v>
                      </c:pt>
                      <c:pt idx="32">
                        <c:v>32.666666666666664</c:v>
                      </c:pt>
                      <c:pt idx="33">
                        <c:v>31</c:v>
                      </c:pt>
                      <c:pt idx="34">
                        <c:v>31</c:v>
                      </c:pt>
                      <c:pt idx="35">
                        <c:v>31</c:v>
                      </c:pt>
                      <c:pt idx="36">
                        <c:v>28</c:v>
                      </c:pt>
                      <c:pt idx="37">
                        <c:v>28</c:v>
                      </c:pt>
                      <c:pt idx="38">
                        <c:v>28</c:v>
                      </c:pt>
                      <c:pt idx="39">
                        <c:v>65.666666666666671</c:v>
                      </c:pt>
                      <c:pt idx="40">
                        <c:v>65.666666666666671</c:v>
                      </c:pt>
                      <c:pt idx="41">
                        <c:v>65.666666666666671</c:v>
                      </c:pt>
                      <c:pt idx="42">
                        <c:v>70</c:v>
                      </c:pt>
                      <c:pt idx="43">
                        <c:v>70</c:v>
                      </c:pt>
                      <c:pt idx="44">
                        <c:v>70</c:v>
                      </c:pt>
                      <c:pt idx="45">
                        <c:v>83.666666666666671</c:v>
                      </c:pt>
                      <c:pt idx="46">
                        <c:v>83.666666666666671</c:v>
                      </c:pt>
                      <c:pt idx="47">
                        <c:v>83.666666666666671</c:v>
                      </c:pt>
                    </c:numCache>
                  </c:numRef>
                </c:val>
                <c:smooth val="0"/>
              </c15:ser>
            </c15:filteredLineSeries>
            <c15:filteredLineSeries>
              <c15:ser>
                <c:idx val="2"/>
                <c:order val="1"/>
                <c:tx>
                  <c:strRef>
                    <c:extLst xmlns:c15="http://schemas.microsoft.com/office/drawing/2012/chart">
                      <c:ext xmlns:c15="http://schemas.microsoft.com/office/drawing/2012/chart" uri="{02D57815-91ED-43cb-92C2-25804820EDAC}">
                        <c15:formulaRef>
                          <c15:sqref>Sheet1!$D$7</c15:sqref>
                        </c15:formulaRef>
                      </c:ext>
                    </c:extLst>
                    <c:strCache>
                      <c:ptCount val="1"/>
                      <c:pt idx="0">
                        <c:v>Average Industry Initial (SSBI/NACLC/Tier 3I)</c:v>
                      </c:pt>
                    </c:strCache>
                  </c:strRef>
                </c:tx>
                <c:spPr>
                  <a:ln w="50800" cap="rnd">
                    <a:solidFill>
                      <a:schemeClr val="accent1">
                        <a:lumMod val="75000"/>
                      </a:schemeClr>
                    </a:solidFill>
                    <a:round/>
                  </a:ln>
                  <a:effectLst/>
                </c:spPr>
                <c:marker>
                  <c:symbol val="circle"/>
                  <c:size val="8"/>
                  <c:spPr>
                    <a:solidFill>
                      <a:schemeClr val="bg1"/>
                    </a:solidFill>
                    <a:ln w="9525">
                      <a:solidFill>
                        <a:schemeClr val="accent1">
                          <a:lumMod val="75000"/>
                        </a:schemeClr>
                      </a:solidFill>
                    </a:ln>
                    <a:effectLst/>
                  </c:spPr>
                </c:marker>
                <c:cat>
                  <c:numRef>
                    <c:extLst xmlns:c15="http://schemas.microsoft.com/office/drawing/2012/chart">
                      <c:ext xmlns:c15="http://schemas.microsoft.com/office/drawing/2012/chart" uri="{02D57815-91ED-43cb-92C2-25804820EDAC}">
                        <c15:formulaRef>
                          <c15:sqref>Sheet1!$A$40:$A$55</c15:sqref>
                        </c15:formulaRef>
                      </c:ext>
                    </c:extLst>
                    <c:numCache>
                      <c:formatCode>mmm\-yy</c:formatCode>
                      <c:ptCount val="16"/>
                      <c:pt idx="0">
                        <c:v>42156</c:v>
                      </c:pt>
                      <c:pt idx="1">
                        <c:v>42186</c:v>
                      </c:pt>
                      <c:pt idx="2">
                        <c:v>42217</c:v>
                      </c:pt>
                      <c:pt idx="3">
                        <c:v>42248</c:v>
                      </c:pt>
                      <c:pt idx="4">
                        <c:v>42278</c:v>
                      </c:pt>
                      <c:pt idx="5">
                        <c:v>42309</c:v>
                      </c:pt>
                      <c:pt idx="6">
                        <c:v>42339</c:v>
                      </c:pt>
                      <c:pt idx="7">
                        <c:v>42370</c:v>
                      </c:pt>
                      <c:pt idx="8">
                        <c:v>42401</c:v>
                      </c:pt>
                      <c:pt idx="9">
                        <c:v>42430</c:v>
                      </c:pt>
                      <c:pt idx="10">
                        <c:v>42461</c:v>
                      </c:pt>
                      <c:pt idx="11">
                        <c:v>42491</c:v>
                      </c:pt>
                      <c:pt idx="12">
                        <c:v>42522</c:v>
                      </c:pt>
                      <c:pt idx="13">
                        <c:v>42552</c:v>
                      </c:pt>
                      <c:pt idx="14">
                        <c:v>42583</c:v>
                      </c:pt>
                      <c:pt idx="15">
                        <c:v>42614</c:v>
                      </c:pt>
                    </c:numCache>
                  </c:numRef>
                </c:cat>
                <c:val>
                  <c:numRef>
                    <c:extLst xmlns:c15="http://schemas.microsoft.com/office/drawing/2012/chart">
                      <c:ext xmlns:c15="http://schemas.microsoft.com/office/drawing/2012/chart" uri="{02D57815-91ED-43cb-92C2-25804820EDAC}">
                        <c15:formulaRef>
                          <c15:sqref>Sheet1!$D$8:$D$55</c15:sqref>
                        </c15:formulaRef>
                      </c:ext>
                    </c:extLst>
                    <c:numCache>
                      <c:formatCode>0</c:formatCode>
                      <c:ptCount val="48"/>
                      <c:pt idx="0">
                        <c:v>7.333333333333333</c:v>
                      </c:pt>
                      <c:pt idx="1">
                        <c:v>7.333333333333333</c:v>
                      </c:pt>
                      <c:pt idx="2">
                        <c:v>7.333333333333333</c:v>
                      </c:pt>
                      <c:pt idx="3">
                        <c:v>8.3333333333333339</c:v>
                      </c:pt>
                      <c:pt idx="4">
                        <c:v>8.3333333333333339</c:v>
                      </c:pt>
                      <c:pt idx="5">
                        <c:v>8.3333333333333339</c:v>
                      </c:pt>
                      <c:pt idx="6">
                        <c:v>20.666666666666668</c:v>
                      </c:pt>
                      <c:pt idx="7">
                        <c:v>20.666666666666668</c:v>
                      </c:pt>
                      <c:pt idx="8">
                        <c:v>20.666666666666668</c:v>
                      </c:pt>
                      <c:pt idx="9">
                        <c:v>14.333333333333334</c:v>
                      </c:pt>
                      <c:pt idx="10">
                        <c:v>14.333333333333334</c:v>
                      </c:pt>
                      <c:pt idx="11">
                        <c:v>14.333333333333334</c:v>
                      </c:pt>
                      <c:pt idx="12">
                        <c:v>7</c:v>
                      </c:pt>
                      <c:pt idx="13">
                        <c:v>7</c:v>
                      </c:pt>
                      <c:pt idx="14">
                        <c:v>7</c:v>
                      </c:pt>
                      <c:pt idx="15">
                        <c:v>11.666666666666666</c:v>
                      </c:pt>
                      <c:pt idx="16">
                        <c:v>11.666666666666666</c:v>
                      </c:pt>
                      <c:pt idx="17">
                        <c:v>11.666666666666666</c:v>
                      </c:pt>
                      <c:pt idx="18">
                        <c:v>25</c:v>
                      </c:pt>
                      <c:pt idx="19">
                        <c:v>25</c:v>
                      </c:pt>
                      <c:pt idx="20">
                        <c:v>25</c:v>
                      </c:pt>
                      <c:pt idx="21">
                        <c:v>25.333333333333332</c:v>
                      </c:pt>
                      <c:pt idx="22">
                        <c:v>25.333333333333332</c:v>
                      </c:pt>
                      <c:pt idx="23">
                        <c:v>25.333333333333332</c:v>
                      </c:pt>
                      <c:pt idx="24">
                        <c:v>26.666666666666668</c:v>
                      </c:pt>
                      <c:pt idx="25">
                        <c:v>26.666666666666668</c:v>
                      </c:pt>
                      <c:pt idx="26">
                        <c:v>26.666666666666668</c:v>
                      </c:pt>
                      <c:pt idx="27">
                        <c:v>27</c:v>
                      </c:pt>
                      <c:pt idx="28">
                        <c:v>27</c:v>
                      </c:pt>
                      <c:pt idx="29">
                        <c:v>27</c:v>
                      </c:pt>
                      <c:pt idx="30">
                        <c:v>20.666666666666668</c:v>
                      </c:pt>
                      <c:pt idx="31">
                        <c:v>20.666666666666668</c:v>
                      </c:pt>
                      <c:pt idx="32">
                        <c:v>20.666666666666668</c:v>
                      </c:pt>
                      <c:pt idx="33">
                        <c:v>8.6666666666666661</c:v>
                      </c:pt>
                      <c:pt idx="34">
                        <c:v>8.6666666666666661</c:v>
                      </c:pt>
                      <c:pt idx="35">
                        <c:v>8.6666666666666661</c:v>
                      </c:pt>
                      <c:pt idx="36">
                        <c:v>8.3333333333333339</c:v>
                      </c:pt>
                      <c:pt idx="37">
                        <c:v>8.3333333333333339</c:v>
                      </c:pt>
                      <c:pt idx="38">
                        <c:v>8.3333333333333339</c:v>
                      </c:pt>
                      <c:pt idx="39">
                        <c:v>19.333333333333332</c:v>
                      </c:pt>
                      <c:pt idx="40">
                        <c:v>19.333333333333332</c:v>
                      </c:pt>
                      <c:pt idx="41">
                        <c:v>19.333333333333332</c:v>
                      </c:pt>
                      <c:pt idx="42">
                        <c:v>18.666666666666668</c:v>
                      </c:pt>
                      <c:pt idx="43">
                        <c:v>18.666666666666668</c:v>
                      </c:pt>
                      <c:pt idx="44">
                        <c:v>18.666666666666668</c:v>
                      </c:pt>
                      <c:pt idx="45">
                        <c:v>26</c:v>
                      </c:pt>
                      <c:pt idx="46">
                        <c:v>26</c:v>
                      </c:pt>
                      <c:pt idx="47">
                        <c:v>26</c:v>
                      </c:pt>
                    </c:numCache>
                  </c:numRef>
                </c:val>
                <c:smooth val="0"/>
              </c15:ser>
            </c15:filteredLineSeries>
            <c15:filteredLineSeries>
              <c15:ser>
                <c:idx val="0"/>
                <c:order val="2"/>
                <c:tx>
                  <c:strRef>
                    <c:extLst xmlns:c15="http://schemas.microsoft.com/office/drawing/2012/chart">
                      <c:ext xmlns:c15="http://schemas.microsoft.com/office/drawing/2012/chart" uri="{02D57815-91ED-43cb-92C2-25804820EDAC}">
                        <c15:formulaRef>
                          <c15:sqref>Sheet1!$B$7</c15:sqref>
                        </c15:formulaRef>
                      </c:ext>
                    </c:extLst>
                    <c:strCache>
                      <c:ptCount val="1"/>
                      <c:pt idx="0">
                        <c:v>Industry Initial (SSBI/NACLC/Tier 3I)</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xmlns:c15="http://schemas.microsoft.com/office/drawing/2012/chart">
                      <c:ext xmlns:c15="http://schemas.microsoft.com/office/drawing/2012/chart" uri="{02D57815-91ED-43cb-92C2-25804820EDAC}">
                        <c15:formulaRef>
                          <c15:sqref>Sheet1!$A$40:$A$55</c15:sqref>
                        </c15:formulaRef>
                      </c:ext>
                    </c:extLst>
                    <c:numCache>
                      <c:formatCode>mmm\-yy</c:formatCode>
                      <c:ptCount val="16"/>
                      <c:pt idx="0">
                        <c:v>42156</c:v>
                      </c:pt>
                      <c:pt idx="1">
                        <c:v>42186</c:v>
                      </c:pt>
                      <c:pt idx="2">
                        <c:v>42217</c:v>
                      </c:pt>
                      <c:pt idx="3">
                        <c:v>42248</c:v>
                      </c:pt>
                      <c:pt idx="4">
                        <c:v>42278</c:v>
                      </c:pt>
                      <c:pt idx="5">
                        <c:v>42309</c:v>
                      </c:pt>
                      <c:pt idx="6">
                        <c:v>42339</c:v>
                      </c:pt>
                      <c:pt idx="7">
                        <c:v>42370</c:v>
                      </c:pt>
                      <c:pt idx="8">
                        <c:v>42401</c:v>
                      </c:pt>
                      <c:pt idx="9">
                        <c:v>42430</c:v>
                      </c:pt>
                      <c:pt idx="10">
                        <c:v>42461</c:v>
                      </c:pt>
                      <c:pt idx="11">
                        <c:v>42491</c:v>
                      </c:pt>
                      <c:pt idx="12">
                        <c:v>42522</c:v>
                      </c:pt>
                      <c:pt idx="13">
                        <c:v>42552</c:v>
                      </c:pt>
                      <c:pt idx="14">
                        <c:v>42583</c:v>
                      </c:pt>
                      <c:pt idx="15">
                        <c:v>42614</c:v>
                      </c:pt>
                    </c:numCache>
                  </c:numRef>
                </c:cat>
                <c:val>
                  <c:numRef>
                    <c:extLst xmlns:c15="http://schemas.microsoft.com/office/drawing/2012/chart">
                      <c:ext xmlns:c15="http://schemas.microsoft.com/office/drawing/2012/chart" uri="{02D57815-91ED-43cb-92C2-25804820EDAC}">
                        <c15:formulaRef>
                          <c15:sqref>Sheet1!$B$40:$B$55</c15:sqref>
                        </c15:formulaRef>
                      </c:ext>
                    </c:extLst>
                    <c:numCache>
                      <c:formatCode>General</c:formatCode>
                      <c:ptCount val="16"/>
                      <c:pt idx="0">
                        <c:v>17</c:v>
                      </c:pt>
                      <c:pt idx="1">
                        <c:v>14</c:v>
                      </c:pt>
                      <c:pt idx="2">
                        <c:v>6</c:v>
                      </c:pt>
                      <c:pt idx="3">
                        <c:v>6</c:v>
                      </c:pt>
                      <c:pt idx="4">
                        <c:v>4</c:v>
                      </c:pt>
                      <c:pt idx="5">
                        <c:v>8</c:v>
                      </c:pt>
                      <c:pt idx="6">
                        <c:v>13</c:v>
                      </c:pt>
                      <c:pt idx="7">
                        <c:v>14</c:v>
                      </c:pt>
                      <c:pt idx="8">
                        <c:v>30</c:v>
                      </c:pt>
                      <c:pt idx="9">
                        <c:v>14</c:v>
                      </c:pt>
                      <c:pt idx="10">
                        <c:v>17</c:v>
                      </c:pt>
                      <c:pt idx="11">
                        <c:v>19</c:v>
                      </c:pt>
                      <c:pt idx="12">
                        <c:v>20</c:v>
                      </c:pt>
                      <c:pt idx="13">
                        <c:v>25</c:v>
                      </c:pt>
                      <c:pt idx="14">
                        <c:v>22</c:v>
                      </c:pt>
                      <c:pt idx="15">
                        <c:v>31</c:v>
                      </c:pt>
                    </c:numCache>
                  </c:numRef>
                </c:val>
                <c:smooth val="0"/>
              </c15:ser>
            </c15:filteredLineSeries>
          </c:ext>
        </c:extLst>
      </c:lineChart>
      <c:dateAx>
        <c:axId val="71760512"/>
        <c:scaling>
          <c:orientation val="minMax"/>
          <c:max val="42644"/>
          <c:min val="42156"/>
        </c:scaling>
        <c:delete val="1"/>
        <c:axPos val="b"/>
        <c:numFmt formatCode="mmm\-yy" sourceLinked="1"/>
        <c:tickLblPos val="none"/>
        <c:crossAx val="71769088"/>
        <c:crosses val="autoZero"/>
        <c:auto val="1"/>
        <c:lblOffset val="100"/>
        <c:baseTimeUnit val="months"/>
      </c:dateAx>
      <c:valAx>
        <c:axId val="71769088"/>
        <c:scaling>
          <c:orientation val="minMax"/>
          <c:max val="130"/>
          <c:min val="20"/>
        </c:scaling>
        <c:axPos val="l"/>
        <c:majorGridlines>
          <c:spPr>
            <a:ln w="9525" cap="flat" cmpd="sng" algn="ctr">
              <a:solidFill>
                <a:schemeClr val="bg1">
                  <a:lumMod val="6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71760512"/>
        <c:crosses val="autoZero"/>
        <c:crossBetween val="midCat"/>
        <c:majorUnit val="10"/>
      </c:valAx>
      <c:spPr>
        <a:noFill/>
        <a:ln>
          <a:noFill/>
        </a:ln>
        <a:effectLst/>
      </c:spPr>
    </c:plotArea>
    <c:legend>
      <c:legendPos val="r"/>
      <c:layout>
        <c:manualLayout>
          <c:xMode val="edge"/>
          <c:yMode val="edge"/>
          <c:x val="0.77615791776027998"/>
          <c:y val="0.28531068790819758"/>
          <c:w val="0.18660476815398072"/>
          <c:h val="6.2787893700787412E-2"/>
        </c:manualLayout>
      </c:layout>
      <c:overlay val="1"/>
      <c:spPr>
        <a:noFill/>
        <a:ln w="25400">
          <a:solidFill>
            <a:schemeClr val="tx1"/>
          </a:solid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solidFill>
        <a:schemeClr val="tx1">
          <a:lumMod val="15000"/>
          <a:lumOff val="85000"/>
        </a:schemeClr>
      </a:solidFill>
      <a:round/>
    </a:ln>
    <a:effectLst/>
  </c:spPr>
  <c:txPr>
    <a:bodyPr/>
    <a:lstStyle/>
    <a:p>
      <a:pPr>
        <a:defRPr/>
      </a:pPr>
      <a:endParaRPr lang="en-US"/>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4.2144247594050735E-2"/>
          <c:y val="3.8218277486085153E-2"/>
          <c:w val="0.70951388836656548"/>
          <c:h val="0.61926194875723872"/>
        </c:manualLayout>
      </c:layout>
      <c:lineChart>
        <c:grouping val="standard"/>
        <c:ser>
          <c:idx val="0"/>
          <c:order val="0"/>
          <c:tx>
            <c:strRef>
              <c:f>Sheet1!$B$7</c:f>
              <c:strCache>
                <c:ptCount val="1"/>
                <c:pt idx="0">
                  <c:v>Industry Initial (SSBI/NACLC/Tier 3I)</c:v>
                </c:pt>
              </c:strCache>
              <c:extLst xmlns:c15="http://schemas.microsoft.com/office/drawing/2012/chart"/>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Sheet1!$A$40:$A$55</c:f>
              <c:numCache>
                <c:formatCode>mmm\-yy</c:formatCode>
                <c:ptCount val="16"/>
                <c:pt idx="0">
                  <c:v>42156</c:v>
                </c:pt>
                <c:pt idx="1">
                  <c:v>42186</c:v>
                </c:pt>
                <c:pt idx="2">
                  <c:v>42217</c:v>
                </c:pt>
                <c:pt idx="3">
                  <c:v>42248</c:v>
                </c:pt>
                <c:pt idx="4">
                  <c:v>42278</c:v>
                </c:pt>
                <c:pt idx="5">
                  <c:v>42309</c:v>
                </c:pt>
                <c:pt idx="6">
                  <c:v>42339</c:v>
                </c:pt>
                <c:pt idx="7">
                  <c:v>42370</c:v>
                </c:pt>
                <c:pt idx="8">
                  <c:v>42401</c:v>
                </c:pt>
                <c:pt idx="9">
                  <c:v>42430</c:v>
                </c:pt>
                <c:pt idx="10">
                  <c:v>42461</c:v>
                </c:pt>
                <c:pt idx="11">
                  <c:v>42491</c:v>
                </c:pt>
                <c:pt idx="12">
                  <c:v>42522</c:v>
                </c:pt>
                <c:pt idx="13">
                  <c:v>42552</c:v>
                </c:pt>
                <c:pt idx="14">
                  <c:v>42583</c:v>
                </c:pt>
                <c:pt idx="15">
                  <c:v>42614</c:v>
                </c:pt>
              </c:numCache>
              <c:extLst xmlns:c15="http://schemas.microsoft.com/office/drawing/2012/chart"/>
            </c:numRef>
          </c:cat>
          <c:val>
            <c:numRef>
              <c:f>Sheet1!$B$40:$B$55</c:f>
              <c:numCache>
                <c:formatCode>General</c:formatCode>
                <c:ptCount val="16"/>
                <c:pt idx="0">
                  <c:v>17</c:v>
                </c:pt>
                <c:pt idx="1">
                  <c:v>14</c:v>
                </c:pt>
                <c:pt idx="2">
                  <c:v>6</c:v>
                </c:pt>
                <c:pt idx="3">
                  <c:v>6</c:v>
                </c:pt>
                <c:pt idx="4">
                  <c:v>4</c:v>
                </c:pt>
                <c:pt idx="5">
                  <c:v>8</c:v>
                </c:pt>
                <c:pt idx="6">
                  <c:v>13</c:v>
                </c:pt>
                <c:pt idx="7">
                  <c:v>14</c:v>
                </c:pt>
                <c:pt idx="8">
                  <c:v>30</c:v>
                </c:pt>
                <c:pt idx="9">
                  <c:v>14</c:v>
                </c:pt>
                <c:pt idx="10">
                  <c:v>17</c:v>
                </c:pt>
                <c:pt idx="11">
                  <c:v>19</c:v>
                </c:pt>
                <c:pt idx="12">
                  <c:v>20</c:v>
                </c:pt>
                <c:pt idx="13">
                  <c:v>25</c:v>
                </c:pt>
                <c:pt idx="14">
                  <c:v>22</c:v>
                </c:pt>
                <c:pt idx="15">
                  <c:v>31</c:v>
                </c:pt>
              </c:numCache>
              <c:extLst xmlns:c15="http://schemas.microsoft.com/office/drawing/2012/chart"/>
            </c:numRef>
          </c:val>
        </c:ser>
        <c:dLbls/>
        <c:marker val="1"/>
        <c:axId val="72635136"/>
        <c:axId val="72636672"/>
        <c:extLst>
          <c:ext xmlns:c15="http://schemas.microsoft.com/office/drawing/2012/chart" uri="{02D57815-91ED-43cb-92C2-25804820EDAC}">
            <c15:filteredLineSeries>
              <c15:ser>
                <c:idx val="3"/>
                <c:order val="0"/>
                <c:tx>
                  <c:strRef>
                    <c:extLst>
                      <c:ext uri="{02D57815-91ED-43cb-92C2-25804820EDAC}">
                        <c15:formulaRef>
                          <c15:sqref>Sheet1!$E$7</c15:sqref>
                        </c15:formulaRef>
                      </c:ext>
                    </c:extLst>
                    <c:strCache>
                      <c:ptCount val="1"/>
                      <c:pt idx="0">
                        <c:v>Average Industry PR (SSBI PR/PPR)</c:v>
                      </c:pt>
                    </c:strCache>
                  </c:strRef>
                </c:tx>
                <c:spPr>
                  <a:ln w="50800" cap="rnd">
                    <a:solidFill>
                      <a:srgbClr val="7030A0"/>
                    </a:solidFill>
                    <a:round/>
                  </a:ln>
                  <a:effectLst/>
                </c:spPr>
                <c:marker>
                  <c:symbol val="circle"/>
                  <c:size val="8"/>
                  <c:spPr>
                    <a:solidFill>
                      <a:schemeClr val="bg1"/>
                    </a:solidFill>
                    <a:ln w="9525">
                      <a:solidFill>
                        <a:srgbClr val="7030A0"/>
                      </a:solidFill>
                    </a:ln>
                    <a:effectLst/>
                  </c:spPr>
                </c:marker>
                <c:cat>
                  <c:numRef>
                    <c:extLst>
                      <c:ext uri="{02D57815-91ED-43cb-92C2-25804820EDAC}">
                        <c15:formulaRef>
                          <c15:sqref>Sheet1!$A$40:$A$55</c15:sqref>
                        </c15:formulaRef>
                      </c:ext>
                    </c:extLst>
                    <c:numCache>
                      <c:formatCode>mmm\-yy</c:formatCode>
                      <c:ptCount val="16"/>
                      <c:pt idx="0">
                        <c:v>42156</c:v>
                      </c:pt>
                      <c:pt idx="1">
                        <c:v>42186</c:v>
                      </c:pt>
                      <c:pt idx="2">
                        <c:v>42217</c:v>
                      </c:pt>
                      <c:pt idx="3">
                        <c:v>42248</c:v>
                      </c:pt>
                      <c:pt idx="4">
                        <c:v>42278</c:v>
                      </c:pt>
                      <c:pt idx="5">
                        <c:v>42309</c:v>
                      </c:pt>
                      <c:pt idx="6">
                        <c:v>42339</c:v>
                      </c:pt>
                      <c:pt idx="7">
                        <c:v>42370</c:v>
                      </c:pt>
                      <c:pt idx="8">
                        <c:v>42401</c:v>
                      </c:pt>
                      <c:pt idx="9">
                        <c:v>42430</c:v>
                      </c:pt>
                      <c:pt idx="10">
                        <c:v>42461</c:v>
                      </c:pt>
                      <c:pt idx="11">
                        <c:v>42491</c:v>
                      </c:pt>
                      <c:pt idx="12">
                        <c:v>42522</c:v>
                      </c:pt>
                      <c:pt idx="13">
                        <c:v>42552</c:v>
                      </c:pt>
                      <c:pt idx="14">
                        <c:v>42583</c:v>
                      </c:pt>
                      <c:pt idx="15">
                        <c:v>42614</c:v>
                      </c:pt>
                    </c:numCache>
                  </c:numRef>
                </c:cat>
                <c:val>
                  <c:numRef>
                    <c:extLst>
                      <c:ext uri="{02D57815-91ED-43cb-92C2-25804820EDAC}">
                        <c15:formulaRef>
                          <c15:sqref>Sheet1!$E$8:$E$55</c15:sqref>
                        </c15:formulaRef>
                      </c:ext>
                    </c:extLst>
                    <c:numCache>
                      <c:formatCode>0</c:formatCode>
                      <c:ptCount val="48"/>
                      <c:pt idx="0">
                        <c:v>30.333333333333332</c:v>
                      </c:pt>
                      <c:pt idx="1">
                        <c:v>30.333333333333332</c:v>
                      </c:pt>
                      <c:pt idx="2">
                        <c:v>30.333333333333332</c:v>
                      </c:pt>
                      <c:pt idx="3">
                        <c:v>44</c:v>
                      </c:pt>
                      <c:pt idx="4">
                        <c:v>44</c:v>
                      </c:pt>
                      <c:pt idx="5">
                        <c:v>44</c:v>
                      </c:pt>
                      <c:pt idx="6">
                        <c:v>44.666666666666664</c:v>
                      </c:pt>
                      <c:pt idx="7">
                        <c:v>44.666666666666664</c:v>
                      </c:pt>
                      <c:pt idx="8">
                        <c:v>44.666666666666664</c:v>
                      </c:pt>
                      <c:pt idx="9">
                        <c:v>30.666666666666668</c:v>
                      </c:pt>
                      <c:pt idx="10">
                        <c:v>30.666666666666668</c:v>
                      </c:pt>
                      <c:pt idx="11">
                        <c:v>30.666666666666668</c:v>
                      </c:pt>
                      <c:pt idx="12">
                        <c:v>24.333333333333332</c:v>
                      </c:pt>
                      <c:pt idx="13">
                        <c:v>24.333333333333332</c:v>
                      </c:pt>
                      <c:pt idx="14">
                        <c:v>24.333333333333332</c:v>
                      </c:pt>
                      <c:pt idx="15">
                        <c:v>26.333333333333332</c:v>
                      </c:pt>
                      <c:pt idx="16">
                        <c:v>26.333333333333332</c:v>
                      </c:pt>
                      <c:pt idx="17">
                        <c:v>26.333333333333332</c:v>
                      </c:pt>
                      <c:pt idx="18">
                        <c:v>19.333333333333332</c:v>
                      </c:pt>
                      <c:pt idx="19">
                        <c:v>19.333333333333332</c:v>
                      </c:pt>
                      <c:pt idx="20">
                        <c:v>19.333333333333332</c:v>
                      </c:pt>
                      <c:pt idx="21">
                        <c:v>56.333333333333336</c:v>
                      </c:pt>
                      <c:pt idx="22">
                        <c:v>56.333333333333336</c:v>
                      </c:pt>
                      <c:pt idx="23">
                        <c:v>56.333333333333336</c:v>
                      </c:pt>
                      <c:pt idx="24">
                        <c:v>52.666666666666664</c:v>
                      </c:pt>
                      <c:pt idx="25">
                        <c:v>52.666666666666664</c:v>
                      </c:pt>
                      <c:pt idx="26">
                        <c:v>52.666666666666664</c:v>
                      </c:pt>
                      <c:pt idx="27">
                        <c:v>30</c:v>
                      </c:pt>
                      <c:pt idx="28">
                        <c:v>30</c:v>
                      </c:pt>
                      <c:pt idx="29">
                        <c:v>30</c:v>
                      </c:pt>
                      <c:pt idx="30">
                        <c:v>32.666666666666664</c:v>
                      </c:pt>
                      <c:pt idx="31">
                        <c:v>32.666666666666664</c:v>
                      </c:pt>
                      <c:pt idx="32">
                        <c:v>32.666666666666664</c:v>
                      </c:pt>
                      <c:pt idx="33">
                        <c:v>31</c:v>
                      </c:pt>
                      <c:pt idx="34">
                        <c:v>31</c:v>
                      </c:pt>
                      <c:pt idx="35">
                        <c:v>31</c:v>
                      </c:pt>
                      <c:pt idx="36">
                        <c:v>28</c:v>
                      </c:pt>
                      <c:pt idx="37">
                        <c:v>28</c:v>
                      </c:pt>
                      <c:pt idx="38">
                        <c:v>28</c:v>
                      </c:pt>
                      <c:pt idx="39">
                        <c:v>65.666666666666671</c:v>
                      </c:pt>
                      <c:pt idx="40">
                        <c:v>65.666666666666671</c:v>
                      </c:pt>
                      <c:pt idx="41">
                        <c:v>65.666666666666671</c:v>
                      </c:pt>
                      <c:pt idx="42">
                        <c:v>70</c:v>
                      </c:pt>
                      <c:pt idx="43">
                        <c:v>70</c:v>
                      </c:pt>
                      <c:pt idx="44">
                        <c:v>70</c:v>
                      </c:pt>
                      <c:pt idx="45">
                        <c:v>83.666666666666671</c:v>
                      </c:pt>
                      <c:pt idx="46">
                        <c:v>83.666666666666671</c:v>
                      </c:pt>
                      <c:pt idx="47">
                        <c:v>83.666666666666671</c:v>
                      </c:pt>
                    </c:numCache>
                  </c:numRef>
                </c:val>
                <c:smooth val="0"/>
              </c15:ser>
            </c15:filteredLineSeries>
            <c15:filteredLineSeries>
              <c15:ser>
                <c:idx val="2"/>
                <c:order val="1"/>
                <c:tx>
                  <c:strRef>
                    <c:extLst xmlns:c15="http://schemas.microsoft.com/office/drawing/2012/chart">
                      <c:ext xmlns:c15="http://schemas.microsoft.com/office/drawing/2012/chart" uri="{02D57815-91ED-43cb-92C2-25804820EDAC}">
                        <c15:formulaRef>
                          <c15:sqref>Sheet1!$D$7</c15:sqref>
                        </c15:formulaRef>
                      </c:ext>
                    </c:extLst>
                    <c:strCache>
                      <c:ptCount val="1"/>
                      <c:pt idx="0">
                        <c:v>Average Industry Initial (SSBI/NACLC/Tier 3I)</c:v>
                      </c:pt>
                    </c:strCache>
                  </c:strRef>
                </c:tx>
                <c:spPr>
                  <a:ln w="50800" cap="rnd">
                    <a:solidFill>
                      <a:schemeClr val="accent1">
                        <a:lumMod val="75000"/>
                      </a:schemeClr>
                    </a:solidFill>
                    <a:round/>
                  </a:ln>
                  <a:effectLst/>
                </c:spPr>
                <c:marker>
                  <c:symbol val="circle"/>
                  <c:size val="8"/>
                  <c:spPr>
                    <a:solidFill>
                      <a:schemeClr val="bg1"/>
                    </a:solidFill>
                    <a:ln w="9525">
                      <a:solidFill>
                        <a:schemeClr val="accent1">
                          <a:lumMod val="75000"/>
                        </a:schemeClr>
                      </a:solidFill>
                    </a:ln>
                    <a:effectLst/>
                  </c:spPr>
                </c:marker>
                <c:cat>
                  <c:numRef>
                    <c:extLst xmlns:c15="http://schemas.microsoft.com/office/drawing/2012/chart">
                      <c:ext xmlns:c15="http://schemas.microsoft.com/office/drawing/2012/chart" uri="{02D57815-91ED-43cb-92C2-25804820EDAC}">
                        <c15:formulaRef>
                          <c15:sqref>Sheet1!$A$40:$A$55</c15:sqref>
                        </c15:formulaRef>
                      </c:ext>
                    </c:extLst>
                    <c:numCache>
                      <c:formatCode>mmm\-yy</c:formatCode>
                      <c:ptCount val="16"/>
                      <c:pt idx="0">
                        <c:v>42156</c:v>
                      </c:pt>
                      <c:pt idx="1">
                        <c:v>42186</c:v>
                      </c:pt>
                      <c:pt idx="2">
                        <c:v>42217</c:v>
                      </c:pt>
                      <c:pt idx="3">
                        <c:v>42248</c:v>
                      </c:pt>
                      <c:pt idx="4">
                        <c:v>42278</c:v>
                      </c:pt>
                      <c:pt idx="5">
                        <c:v>42309</c:v>
                      </c:pt>
                      <c:pt idx="6">
                        <c:v>42339</c:v>
                      </c:pt>
                      <c:pt idx="7">
                        <c:v>42370</c:v>
                      </c:pt>
                      <c:pt idx="8">
                        <c:v>42401</c:v>
                      </c:pt>
                      <c:pt idx="9">
                        <c:v>42430</c:v>
                      </c:pt>
                      <c:pt idx="10">
                        <c:v>42461</c:v>
                      </c:pt>
                      <c:pt idx="11">
                        <c:v>42491</c:v>
                      </c:pt>
                      <c:pt idx="12">
                        <c:v>42522</c:v>
                      </c:pt>
                      <c:pt idx="13">
                        <c:v>42552</c:v>
                      </c:pt>
                      <c:pt idx="14">
                        <c:v>42583</c:v>
                      </c:pt>
                      <c:pt idx="15">
                        <c:v>42614</c:v>
                      </c:pt>
                    </c:numCache>
                  </c:numRef>
                </c:cat>
                <c:val>
                  <c:numRef>
                    <c:extLst xmlns:c15="http://schemas.microsoft.com/office/drawing/2012/chart">
                      <c:ext xmlns:c15="http://schemas.microsoft.com/office/drawing/2012/chart" uri="{02D57815-91ED-43cb-92C2-25804820EDAC}">
                        <c15:formulaRef>
                          <c15:sqref>Sheet1!$D$8:$D$55</c15:sqref>
                        </c15:formulaRef>
                      </c:ext>
                    </c:extLst>
                    <c:numCache>
                      <c:formatCode>0</c:formatCode>
                      <c:ptCount val="48"/>
                      <c:pt idx="0">
                        <c:v>7.333333333333333</c:v>
                      </c:pt>
                      <c:pt idx="1">
                        <c:v>7.333333333333333</c:v>
                      </c:pt>
                      <c:pt idx="2">
                        <c:v>7.333333333333333</c:v>
                      </c:pt>
                      <c:pt idx="3">
                        <c:v>8.3333333333333339</c:v>
                      </c:pt>
                      <c:pt idx="4">
                        <c:v>8.3333333333333339</c:v>
                      </c:pt>
                      <c:pt idx="5">
                        <c:v>8.3333333333333339</c:v>
                      </c:pt>
                      <c:pt idx="6">
                        <c:v>20.666666666666668</c:v>
                      </c:pt>
                      <c:pt idx="7">
                        <c:v>20.666666666666668</c:v>
                      </c:pt>
                      <c:pt idx="8">
                        <c:v>20.666666666666668</c:v>
                      </c:pt>
                      <c:pt idx="9">
                        <c:v>14.333333333333334</c:v>
                      </c:pt>
                      <c:pt idx="10">
                        <c:v>14.333333333333334</c:v>
                      </c:pt>
                      <c:pt idx="11">
                        <c:v>14.333333333333334</c:v>
                      </c:pt>
                      <c:pt idx="12">
                        <c:v>7</c:v>
                      </c:pt>
                      <c:pt idx="13">
                        <c:v>7</c:v>
                      </c:pt>
                      <c:pt idx="14">
                        <c:v>7</c:v>
                      </c:pt>
                      <c:pt idx="15">
                        <c:v>11.666666666666666</c:v>
                      </c:pt>
                      <c:pt idx="16">
                        <c:v>11.666666666666666</c:v>
                      </c:pt>
                      <c:pt idx="17">
                        <c:v>11.666666666666666</c:v>
                      </c:pt>
                      <c:pt idx="18">
                        <c:v>25</c:v>
                      </c:pt>
                      <c:pt idx="19">
                        <c:v>25</c:v>
                      </c:pt>
                      <c:pt idx="20">
                        <c:v>25</c:v>
                      </c:pt>
                      <c:pt idx="21">
                        <c:v>25.333333333333332</c:v>
                      </c:pt>
                      <c:pt idx="22">
                        <c:v>25.333333333333332</c:v>
                      </c:pt>
                      <c:pt idx="23">
                        <c:v>25.333333333333332</c:v>
                      </c:pt>
                      <c:pt idx="24">
                        <c:v>26.666666666666668</c:v>
                      </c:pt>
                      <c:pt idx="25">
                        <c:v>26.666666666666668</c:v>
                      </c:pt>
                      <c:pt idx="26">
                        <c:v>26.666666666666668</c:v>
                      </c:pt>
                      <c:pt idx="27">
                        <c:v>27</c:v>
                      </c:pt>
                      <c:pt idx="28">
                        <c:v>27</c:v>
                      </c:pt>
                      <c:pt idx="29">
                        <c:v>27</c:v>
                      </c:pt>
                      <c:pt idx="30">
                        <c:v>20.666666666666668</c:v>
                      </c:pt>
                      <c:pt idx="31">
                        <c:v>20.666666666666668</c:v>
                      </c:pt>
                      <c:pt idx="32">
                        <c:v>20.666666666666668</c:v>
                      </c:pt>
                      <c:pt idx="33">
                        <c:v>8.6666666666666661</c:v>
                      </c:pt>
                      <c:pt idx="34">
                        <c:v>8.6666666666666661</c:v>
                      </c:pt>
                      <c:pt idx="35">
                        <c:v>8.6666666666666661</c:v>
                      </c:pt>
                      <c:pt idx="36">
                        <c:v>8.3333333333333339</c:v>
                      </c:pt>
                      <c:pt idx="37">
                        <c:v>8.3333333333333339</c:v>
                      </c:pt>
                      <c:pt idx="38">
                        <c:v>8.3333333333333339</c:v>
                      </c:pt>
                      <c:pt idx="39">
                        <c:v>19.333333333333332</c:v>
                      </c:pt>
                      <c:pt idx="40">
                        <c:v>19.333333333333332</c:v>
                      </c:pt>
                      <c:pt idx="41">
                        <c:v>19.333333333333332</c:v>
                      </c:pt>
                      <c:pt idx="42">
                        <c:v>18.666666666666668</c:v>
                      </c:pt>
                      <c:pt idx="43">
                        <c:v>18.666666666666668</c:v>
                      </c:pt>
                      <c:pt idx="44">
                        <c:v>18.666666666666668</c:v>
                      </c:pt>
                      <c:pt idx="45">
                        <c:v>26</c:v>
                      </c:pt>
                      <c:pt idx="46">
                        <c:v>26</c:v>
                      </c:pt>
                      <c:pt idx="47">
                        <c:v>26</c:v>
                      </c:pt>
                    </c:numCache>
                  </c:numRef>
                </c:val>
                <c:smooth val="0"/>
              </c15:ser>
            </c15:filteredLineSeries>
            <c15:filteredLineSeries>
              <c15:ser>
                <c:idx val="1"/>
                <c:order val="3"/>
                <c:tx>
                  <c:strRef>
                    <c:extLst xmlns:c15="http://schemas.microsoft.com/office/drawing/2012/chart">
                      <c:ext xmlns:c15="http://schemas.microsoft.com/office/drawing/2012/chart" uri="{02D57815-91ED-43cb-92C2-25804820EDAC}">
                        <c15:formulaRef>
                          <c15:sqref>Sheet1!$C$7</c15:sqref>
                        </c15:formulaRef>
                      </c:ext>
                    </c:extLst>
                    <c:strCache>
                      <c:ptCount val="1"/>
                      <c:pt idx="0">
                        <c:v>Industry PR (SSBI PR/PPR)</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cat>
                  <c:numRef>
                    <c:extLst xmlns:c15="http://schemas.microsoft.com/office/drawing/2012/chart">
                      <c:ext xmlns:c15="http://schemas.microsoft.com/office/drawing/2012/chart" uri="{02D57815-91ED-43cb-92C2-25804820EDAC}">
                        <c15:formulaRef>
                          <c15:sqref>Sheet1!$A$40:$A$55</c15:sqref>
                        </c15:formulaRef>
                      </c:ext>
                    </c:extLst>
                    <c:numCache>
                      <c:formatCode>mmm\-yy</c:formatCode>
                      <c:ptCount val="16"/>
                      <c:pt idx="0">
                        <c:v>42156</c:v>
                      </c:pt>
                      <c:pt idx="1">
                        <c:v>42186</c:v>
                      </c:pt>
                      <c:pt idx="2">
                        <c:v>42217</c:v>
                      </c:pt>
                      <c:pt idx="3">
                        <c:v>42248</c:v>
                      </c:pt>
                      <c:pt idx="4">
                        <c:v>42278</c:v>
                      </c:pt>
                      <c:pt idx="5">
                        <c:v>42309</c:v>
                      </c:pt>
                      <c:pt idx="6">
                        <c:v>42339</c:v>
                      </c:pt>
                      <c:pt idx="7">
                        <c:v>42370</c:v>
                      </c:pt>
                      <c:pt idx="8">
                        <c:v>42401</c:v>
                      </c:pt>
                      <c:pt idx="9">
                        <c:v>42430</c:v>
                      </c:pt>
                      <c:pt idx="10">
                        <c:v>42461</c:v>
                      </c:pt>
                      <c:pt idx="11">
                        <c:v>42491</c:v>
                      </c:pt>
                      <c:pt idx="12">
                        <c:v>42522</c:v>
                      </c:pt>
                      <c:pt idx="13">
                        <c:v>42552</c:v>
                      </c:pt>
                      <c:pt idx="14">
                        <c:v>42583</c:v>
                      </c:pt>
                      <c:pt idx="15">
                        <c:v>42614</c:v>
                      </c:pt>
                    </c:numCache>
                  </c:numRef>
                </c:cat>
                <c:val>
                  <c:numRef>
                    <c:extLst xmlns:c15="http://schemas.microsoft.com/office/drawing/2012/chart">
                      <c:ext xmlns:c15="http://schemas.microsoft.com/office/drawing/2012/chart" uri="{02D57815-91ED-43cb-92C2-25804820EDAC}">
                        <c15:formulaRef>
                          <c15:sqref>Sheet1!$C$40:$C$55</c15:sqref>
                        </c15:formulaRef>
                      </c:ext>
                    </c:extLst>
                    <c:numCache>
                      <c:formatCode>General</c:formatCode>
                      <c:ptCount val="16"/>
                      <c:pt idx="0">
                        <c:v>31</c:v>
                      </c:pt>
                      <c:pt idx="1">
                        <c:v>41</c:v>
                      </c:pt>
                      <c:pt idx="2">
                        <c:v>25</c:v>
                      </c:pt>
                      <c:pt idx="3">
                        <c:v>27</c:v>
                      </c:pt>
                      <c:pt idx="4">
                        <c:v>39</c:v>
                      </c:pt>
                      <c:pt idx="5">
                        <c:v>22</c:v>
                      </c:pt>
                      <c:pt idx="6">
                        <c:v>23</c:v>
                      </c:pt>
                      <c:pt idx="7">
                        <c:v>42</c:v>
                      </c:pt>
                      <c:pt idx="8">
                        <c:v>61</c:v>
                      </c:pt>
                      <c:pt idx="9">
                        <c:v>94</c:v>
                      </c:pt>
                      <c:pt idx="10">
                        <c:v>50</c:v>
                      </c:pt>
                      <c:pt idx="11">
                        <c:v>49</c:v>
                      </c:pt>
                      <c:pt idx="12">
                        <c:v>111</c:v>
                      </c:pt>
                      <c:pt idx="13">
                        <c:v>81</c:v>
                      </c:pt>
                      <c:pt idx="14">
                        <c:v>120</c:v>
                      </c:pt>
                      <c:pt idx="15">
                        <c:v>50</c:v>
                      </c:pt>
                    </c:numCache>
                  </c:numRef>
                </c:val>
                <c:smooth val="0"/>
              </c15:ser>
            </c15:filteredLineSeries>
          </c:ext>
        </c:extLst>
      </c:lineChart>
      <c:dateAx>
        <c:axId val="72635136"/>
        <c:scaling>
          <c:orientation val="minMax"/>
          <c:max val="42644"/>
          <c:min val="42156"/>
        </c:scaling>
        <c:axPos val="b"/>
        <c:numFmt formatCode="mmm\-yy" sourceLinked="1"/>
        <c:tickLblPos val="nextTo"/>
        <c:spPr>
          <a:noFill/>
          <a:ln w="9525" cap="flat" cmpd="sng" algn="ctr">
            <a:solidFill>
              <a:schemeClr val="tx1">
                <a:lumMod val="15000"/>
                <a:lumOff val="85000"/>
              </a:schemeClr>
            </a:solidFill>
            <a:round/>
          </a:ln>
          <a:effectLst/>
        </c:spPr>
        <c:txPr>
          <a:bodyPr rot="-2700000" spcFirstLastPara="1" vertOverflow="ellipsis" wrap="square" anchor="b" anchorCtr="1"/>
          <a:lstStyle/>
          <a:p>
            <a:pPr>
              <a:defRPr sz="800" b="1" i="0" u="none" strike="noStrike" kern="1200" baseline="0">
                <a:solidFill>
                  <a:schemeClr val="tx1"/>
                </a:solidFill>
                <a:latin typeface="+mn-lt"/>
                <a:ea typeface="+mn-ea"/>
                <a:cs typeface="+mn-cs"/>
              </a:defRPr>
            </a:pPr>
            <a:endParaRPr lang="en-US"/>
          </a:p>
        </c:txPr>
        <c:crossAx val="72636672"/>
        <c:crosses val="autoZero"/>
        <c:auto val="1"/>
        <c:lblOffset val="100"/>
        <c:baseTimeUnit val="months"/>
      </c:dateAx>
      <c:valAx>
        <c:axId val="72636672"/>
        <c:scaling>
          <c:orientation val="minMax"/>
          <c:max val="40"/>
          <c:min val="0"/>
        </c:scaling>
        <c:axPos val="l"/>
        <c:majorGridlines>
          <c:spPr>
            <a:ln w="9525" cap="flat" cmpd="sng" algn="ctr">
              <a:solidFill>
                <a:schemeClr val="bg1">
                  <a:lumMod val="6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72635136"/>
        <c:crosses val="autoZero"/>
        <c:crossBetween val="midCat"/>
        <c:majorUnit val="10"/>
      </c:valAx>
      <c:spPr>
        <a:noFill/>
        <a:ln>
          <a:noFill/>
        </a:ln>
        <a:effectLst/>
      </c:spPr>
    </c:plotArea>
    <c:legend>
      <c:legendPos val="r"/>
      <c:layout>
        <c:manualLayout>
          <c:xMode val="edge"/>
          <c:yMode val="edge"/>
          <c:x val="0.7747690288713911"/>
          <c:y val="0.45308122399050532"/>
          <c:w val="0.18104921259842524"/>
          <c:h val="0.25746857612908908"/>
        </c:manualLayout>
      </c:layout>
      <c:overlay val="1"/>
      <c:spPr>
        <a:noFill/>
        <a:ln w="25400">
          <a:solidFill>
            <a:schemeClr val="tx1"/>
          </a:solid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solidFill>
      <a:schemeClr val="accent1">
        <a:lumMod val="40000"/>
        <a:lumOff val="60000"/>
      </a:schemeClr>
    </a:solidFill>
    <a:ln w="9525" cap="flat" cmpd="sng" algn="ctr">
      <a:solidFill>
        <a:schemeClr val="tx1">
          <a:lumMod val="15000"/>
          <a:lumOff val="85000"/>
        </a:schemeClr>
      </a:solidFill>
      <a:round/>
    </a:ln>
    <a:effectLst/>
  </c:spPr>
  <c:txPr>
    <a:bodyPr/>
    <a:lstStyle/>
    <a:p>
      <a:pPr>
        <a:defRPr/>
      </a:pPr>
      <a:endParaRPr lang="en-US"/>
    </a:p>
  </c:txPr>
  <c:externalData r:id="rId1"/>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drawing1.xml><?xml version="1.0" encoding="utf-8"?>
<c:userShapes xmlns:c="http://schemas.openxmlformats.org/drawingml/2006/chart">
  <cdr:relSizeAnchor xmlns:cdr="http://schemas.openxmlformats.org/drawingml/2006/chartDrawing">
    <cdr:from>
      <cdr:x>0.93333</cdr:x>
      <cdr:y>0.56897</cdr:y>
    </cdr:from>
    <cdr:to>
      <cdr:x>1</cdr:x>
      <cdr:y>0.63793</cdr:y>
    </cdr:to>
    <cdr:sp macro="" textlink="">
      <cdr:nvSpPr>
        <cdr:cNvPr id="25" name="TextBox 24"/>
        <cdr:cNvSpPr txBox="1"/>
      </cdr:nvSpPr>
      <cdr:spPr>
        <a:xfrm xmlns:a="http://schemas.openxmlformats.org/drawingml/2006/main">
          <a:off x="8534400" y="2514600"/>
          <a:ext cx="6096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0.38676</cdr:x>
      <cdr:y>0.35279</cdr:y>
    </cdr:from>
    <cdr:to>
      <cdr:x>0.45342</cdr:x>
      <cdr:y>0.4173</cdr:y>
    </cdr:to>
    <cdr:sp macro="" textlink="">
      <cdr:nvSpPr>
        <cdr:cNvPr id="17" name="TextBox 1"/>
        <cdr:cNvSpPr txBox="1">
          <a:spLocks xmlns:a="http://schemas.openxmlformats.org/drawingml/2006/main" noChangeArrowheads="1"/>
        </cdr:cNvSpPr>
      </cdr:nvSpPr>
      <cdr:spPr bwMode="auto">
        <a:xfrm xmlns:a="http://schemas.openxmlformats.org/drawingml/2006/main">
          <a:off x="3468958" y="1401423"/>
          <a:ext cx="597886" cy="256257"/>
        </a:xfrm>
        <a:prstGeom xmlns:a="http://schemas.openxmlformats.org/drawingml/2006/main" prst="rect">
          <a:avLst/>
        </a:prstGeom>
        <a:solidFill xmlns:a="http://schemas.openxmlformats.org/drawingml/2006/main">
          <a:schemeClr val="bg1">
            <a:lumMod val="85000"/>
          </a:schemeClr>
        </a:solidFill>
        <a:ln xmlns:a="http://schemas.openxmlformats.org/drawingml/2006/main" w="9525">
          <a:noFill/>
          <a:miter lim="800000"/>
          <a:headEnd/>
          <a:tailEnd/>
        </a:ln>
      </cdr:spPr>
      <cdr:txBody>
        <a:bodyPr xmlns:a="http://schemas.openxmlformats.org/drawingml/2006/main" wrap="none"/>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b="1" dirty="0" smtClean="0">
              <a:latin typeface="Calibri" pitchFamily="34" charset="0"/>
            </a:rPr>
            <a:t>15,160</a:t>
          </a:r>
        </a:p>
        <a:p xmlns:a="http://schemas.openxmlformats.org/drawingml/2006/main">
          <a:pPr algn="ctr"/>
          <a:endParaRPr lang="en-US" sz="1100" b="1" dirty="0">
            <a:effectLst/>
            <a:latin typeface="Calibri" pitchFamily="34" charset="0"/>
          </a:endParaRPr>
        </a:p>
      </cdr:txBody>
    </cdr:sp>
  </cdr:relSizeAnchor>
  <cdr:relSizeAnchor xmlns:cdr="http://schemas.openxmlformats.org/drawingml/2006/chartDrawing">
    <cdr:from>
      <cdr:x>0.57409</cdr:x>
      <cdr:y>0.39961</cdr:y>
    </cdr:from>
    <cdr:to>
      <cdr:x>0.64075</cdr:x>
      <cdr:y>0.46413</cdr:y>
    </cdr:to>
    <cdr:sp macro="" textlink="">
      <cdr:nvSpPr>
        <cdr:cNvPr id="19" name="TextBox 1"/>
        <cdr:cNvSpPr txBox="1">
          <a:spLocks xmlns:a="http://schemas.openxmlformats.org/drawingml/2006/main" noChangeArrowheads="1"/>
        </cdr:cNvSpPr>
      </cdr:nvSpPr>
      <cdr:spPr bwMode="auto">
        <a:xfrm xmlns:a="http://schemas.openxmlformats.org/drawingml/2006/main">
          <a:off x="5149157" y="1587409"/>
          <a:ext cx="597886" cy="256297"/>
        </a:xfrm>
        <a:prstGeom xmlns:a="http://schemas.openxmlformats.org/drawingml/2006/main" prst="rect">
          <a:avLst/>
        </a:prstGeom>
        <a:solidFill xmlns:a="http://schemas.openxmlformats.org/drawingml/2006/main">
          <a:sysClr val="window" lastClr="FFFFFF">
            <a:lumMod val="85000"/>
          </a:sysClr>
        </a:solidFill>
        <a:ln xmlns:a="http://schemas.openxmlformats.org/drawingml/2006/main" w="9525">
          <a:noFill/>
          <a:miter lim="800000"/>
          <a:headEnd/>
          <a:tailEnd/>
        </a:ln>
      </cdr:spPr>
      <cdr:txBody>
        <a:bodyPr xmlns:a="http://schemas.openxmlformats.org/drawingml/2006/main" wrap="none"/>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b="1" dirty="0" smtClean="0">
              <a:latin typeface="Calibri" pitchFamily="34" charset="0"/>
            </a:rPr>
            <a:t>13,465</a:t>
          </a:r>
          <a:endParaRPr lang="en-US" sz="1100" b="1" dirty="0">
            <a:effectLst/>
            <a:latin typeface="Calibri" pitchFamily="34" charset="0"/>
          </a:endParaRPr>
        </a:p>
      </cdr:txBody>
    </cdr:sp>
  </cdr:relSizeAnchor>
  <cdr:relSizeAnchor xmlns:cdr="http://schemas.openxmlformats.org/drawingml/2006/chartDrawing">
    <cdr:from>
      <cdr:x>0.48043</cdr:x>
      <cdr:y>0.37192</cdr:y>
    </cdr:from>
    <cdr:to>
      <cdr:x>0.54709</cdr:x>
      <cdr:y>0.43644</cdr:y>
    </cdr:to>
    <cdr:sp macro="" textlink="">
      <cdr:nvSpPr>
        <cdr:cNvPr id="23" name="TextBox 1"/>
        <cdr:cNvSpPr txBox="1">
          <a:spLocks xmlns:a="http://schemas.openxmlformats.org/drawingml/2006/main" noChangeArrowheads="1"/>
        </cdr:cNvSpPr>
      </cdr:nvSpPr>
      <cdr:spPr bwMode="auto">
        <a:xfrm xmlns:a="http://schemas.openxmlformats.org/drawingml/2006/main">
          <a:off x="4309102" y="1477414"/>
          <a:ext cx="597886" cy="256297"/>
        </a:xfrm>
        <a:prstGeom xmlns:a="http://schemas.openxmlformats.org/drawingml/2006/main" prst="rect">
          <a:avLst/>
        </a:prstGeom>
        <a:solidFill xmlns:a="http://schemas.openxmlformats.org/drawingml/2006/main">
          <a:sysClr val="window" lastClr="FFFFFF">
            <a:lumMod val="85000"/>
          </a:sysClr>
        </a:solidFill>
        <a:ln xmlns:a="http://schemas.openxmlformats.org/drawingml/2006/main" w="9525">
          <a:noFill/>
          <a:miter lim="800000"/>
          <a:headEnd/>
          <a:tailEnd/>
        </a:ln>
      </cdr:spPr>
      <cdr:txBody>
        <a:bodyPr xmlns:a="http://schemas.openxmlformats.org/drawingml/2006/main" wrap="none"/>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b="1" dirty="0" smtClean="0">
              <a:latin typeface="Calibri" pitchFamily="34" charset="0"/>
            </a:rPr>
            <a:t>14</a:t>
          </a:r>
          <a:r>
            <a:rPr lang="en-US" sz="1100" b="1" dirty="0" smtClean="0">
              <a:effectLst/>
              <a:latin typeface="Calibri" pitchFamily="34" charset="0"/>
            </a:rPr>
            <a:t>,845</a:t>
          </a:r>
          <a:endParaRPr lang="en-US" sz="1100" b="1" dirty="0">
            <a:effectLst/>
            <a:latin typeface="Calibri" pitchFamily="34" charset="0"/>
          </a:endParaRPr>
        </a:p>
      </cdr:txBody>
    </cdr:sp>
  </cdr:relSizeAnchor>
  <cdr:relSizeAnchor xmlns:cdr="http://schemas.openxmlformats.org/drawingml/2006/chartDrawing">
    <cdr:from>
      <cdr:x>0.19268</cdr:x>
      <cdr:y>0.25627</cdr:y>
    </cdr:from>
    <cdr:to>
      <cdr:x>0.25934</cdr:x>
      <cdr:y>0.32079</cdr:y>
    </cdr:to>
    <cdr:sp macro="" textlink="">
      <cdr:nvSpPr>
        <cdr:cNvPr id="24" name="TextBox 1"/>
        <cdr:cNvSpPr txBox="1">
          <a:spLocks xmlns:a="http://schemas.openxmlformats.org/drawingml/2006/main" noChangeArrowheads="1"/>
        </cdr:cNvSpPr>
      </cdr:nvSpPr>
      <cdr:spPr bwMode="auto">
        <a:xfrm xmlns:a="http://schemas.openxmlformats.org/drawingml/2006/main">
          <a:off x="1728217" y="1018010"/>
          <a:ext cx="597887" cy="256297"/>
        </a:xfrm>
        <a:prstGeom xmlns:a="http://schemas.openxmlformats.org/drawingml/2006/main" prst="rect">
          <a:avLst/>
        </a:prstGeom>
        <a:solidFill xmlns:a="http://schemas.openxmlformats.org/drawingml/2006/main">
          <a:sysClr val="window" lastClr="FFFFFF">
            <a:lumMod val="85000"/>
          </a:sysClr>
        </a:solidFill>
        <a:ln xmlns:a="http://schemas.openxmlformats.org/drawingml/2006/main" w="9525">
          <a:noFill/>
          <a:miter lim="800000"/>
          <a:headEnd/>
          <a:tailEnd/>
        </a:ln>
      </cdr:spPr>
      <cdr:txBody>
        <a:bodyPr xmlns:a="http://schemas.openxmlformats.org/drawingml/2006/main" wrap="none"/>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100" b="1" dirty="0" smtClean="0">
              <a:effectLst/>
              <a:latin typeface="Calibri" pitchFamily="34" charset="0"/>
            </a:rPr>
            <a:t>20,675</a:t>
          </a:r>
          <a:endParaRPr lang="en-US" sz="1100" b="1" dirty="0">
            <a:effectLst/>
            <a:latin typeface="Calibri" pitchFamily="34" charset="0"/>
          </a:endParaRPr>
        </a:p>
      </cdr:txBody>
    </cdr:sp>
  </cdr:relSizeAnchor>
  <cdr:relSizeAnchor xmlns:cdr="http://schemas.openxmlformats.org/drawingml/2006/chartDrawing">
    <cdr:from>
      <cdr:x>0.2924</cdr:x>
      <cdr:y>0.27786</cdr:y>
    </cdr:from>
    <cdr:to>
      <cdr:x>0.35906</cdr:x>
      <cdr:y>0.34237</cdr:y>
    </cdr:to>
    <cdr:sp macro="" textlink="">
      <cdr:nvSpPr>
        <cdr:cNvPr id="26" name="TextBox 1"/>
        <cdr:cNvSpPr txBox="1">
          <a:spLocks xmlns:a="http://schemas.openxmlformats.org/drawingml/2006/main" noChangeArrowheads="1"/>
        </cdr:cNvSpPr>
      </cdr:nvSpPr>
      <cdr:spPr bwMode="auto">
        <a:xfrm xmlns:a="http://schemas.openxmlformats.org/drawingml/2006/main">
          <a:off x="2622625" y="1103774"/>
          <a:ext cx="597886" cy="256257"/>
        </a:xfrm>
        <a:prstGeom xmlns:a="http://schemas.openxmlformats.org/drawingml/2006/main" prst="rect">
          <a:avLst/>
        </a:prstGeom>
        <a:solidFill xmlns:a="http://schemas.openxmlformats.org/drawingml/2006/main">
          <a:sysClr val="window" lastClr="FFFFFF">
            <a:lumMod val="85000"/>
          </a:sysClr>
        </a:solidFill>
        <a:ln xmlns:a="http://schemas.openxmlformats.org/drawingml/2006/main" w="9525">
          <a:noFill/>
          <a:miter lim="800000"/>
          <a:headEnd/>
          <a:tailEnd/>
        </a:ln>
      </cdr:spPr>
      <cdr:txBody>
        <a:bodyPr xmlns:a="http://schemas.openxmlformats.org/drawingml/2006/main" wrap="none"/>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100" b="1" dirty="0" smtClean="0">
              <a:effectLst/>
              <a:latin typeface="Calibri" pitchFamily="34" charset="0"/>
            </a:rPr>
            <a:t>19,052</a:t>
          </a:r>
          <a:endParaRPr lang="en-US" sz="1100" b="1" dirty="0">
            <a:effectLst/>
            <a:latin typeface="Calibri" pitchFamily="34" charset="0"/>
          </a:endParaRPr>
        </a:p>
      </cdr:txBody>
    </cdr:sp>
  </cdr:relSizeAnchor>
  <cdr:relSizeAnchor xmlns:cdr="http://schemas.openxmlformats.org/drawingml/2006/chartDrawing">
    <cdr:from>
      <cdr:x>0.08875</cdr:x>
      <cdr:y>0.08709</cdr:y>
    </cdr:from>
    <cdr:to>
      <cdr:x>0.15541</cdr:x>
      <cdr:y>0.15161</cdr:y>
    </cdr:to>
    <cdr:sp macro="" textlink="">
      <cdr:nvSpPr>
        <cdr:cNvPr id="12" name="TextBox 1"/>
        <cdr:cNvSpPr txBox="1">
          <a:spLocks xmlns:a="http://schemas.openxmlformats.org/drawingml/2006/main" noChangeArrowheads="1"/>
        </cdr:cNvSpPr>
      </cdr:nvSpPr>
      <cdr:spPr bwMode="auto">
        <a:xfrm xmlns:a="http://schemas.openxmlformats.org/drawingml/2006/main">
          <a:off x="811491" y="358354"/>
          <a:ext cx="609539" cy="265487"/>
        </a:xfrm>
        <a:prstGeom xmlns:a="http://schemas.openxmlformats.org/drawingml/2006/main" prst="rect">
          <a:avLst/>
        </a:prstGeom>
        <a:solidFill xmlns:a="http://schemas.openxmlformats.org/drawingml/2006/main">
          <a:sysClr val="window" lastClr="FFFFFF">
            <a:lumMod val="85000"/>
          </a:sysClr>
        </a:solidFill>
        <a:ln xmlns:a="http://schemas.openxmlformats.org/drawingml/2006/main" w="9525">
          <a:noFill/>
          <a:miter lim="800000"/>
          <a:headEnd/>
          <a:tailEnd/>
        </a:ln>
      </cdr:spPr>
      <cdr:txBody>
        <a:bodyPr xmlns:a="http://schemas.openxmlformats.org/drawingml/2006/main" wrap="none"/>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b="1" dirty="0" smtClean="0">
              <a:latin typeface="Calibri" pitchFamily="34" charset="0"/>
            </a:rPr>
            <a:t>28,707</a:t>
          </a:r>
          <a:endParaRPr lang="en-US" sz="1100" b="1" dirty="0">
            <a:effectLst/>
            <a:latin typeface="Calibri" pitchFamily="34" charset="0"/>
          </a:endParaRPr>
        </a:p>
      </cdr:txBody>
    </cdr:sp>
  </cdr:relSizeAnchor>
  <cdr:relSizeAnchor xmlns:cdr="http://schemas.openxmlformats.org/drawingml/2006/chartDrawing">
    <cdr:from>
      <cdr:x>0.67178</cdr:x>
      <cdr:y>0.40168</cdr:y>
    </cdr:from>
    <cdr:to>
      <cdr:x>0.73844</cdr:x>
      <cdr:y>0.4662</cdr:y>
    </cdr:to>
    <cdr:sp macro="" textlink="">
      <cdr:nvSpPr>
        <cdr:cNvPr id="13" name="TextBox 1"/>
        <cdr:cNvSpPr txBox="1">
          <a:spLocks xmlns:a="http://schemas.openxmlformats.org/drawingml/2006/main" noChangeArrowheads="1"/>
        </cdr:cNvSpPr>
      </cdr:nvSpPr>
      <cdr:spPr bwMode="auto">
        <a:xfrm xmlns:a="http://schemas.openxmlformats.org/drawingml/2006/main">
          <a:off x="6025357" y="1595632"/>
          <a:ext cx="597886" cy="256296"/>
        </a:xfrm>
        <a:prstGeom xmlns:a="http://schemas.openxmlformats.org/drawingml/2006/main" prst="rect">
          <a:avLst/>
        </a:prstGeom>
        <a:solidFill xmlns:a="http://schemas.openxmlformats.org/drawingml/2006/main">
          <a:sysClr val="window" lastClr="FFFFFF">
            <a:lumMod val="85000"/>
          </a:sysClr>
        </a:solidFill>
        <a:ln xmlns:a="http://schemas.openxmlformats.org/drawingml/2006/main" w="9525">
          <a:noFill/>
          <a:miter lim="800000"/>
          <a:headEnd/>
          <a:tailEnd/>
        </a:ln>
      </cdr:spPr>
      <cdr:txBody>
        <a:bodyPr xmlns:a="http://schemas.openxmlformats.org/drawingml/2006/main" wrap="none"/>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b="1" dirty="0" smtClean="0">
              <a:latin typeface="Calibri" pitchFamily="34" charset="0"/>
            </a:rPr>
            <a:t>13,283</a:t>
          </a:r>
          <a:endParaRPr lang="en-US" sz="1100" b="1" dirty="0">
            <a:effectLst/>
            <a:latin typeface="Calibri" pitchFamily="34" charset="0"/>
          </a:endParaRPr>
        </a:p>
      </cdr:txBody>
    </cdr:sp>
  </cdr:relSizeAnchor>
  <cdr:relSizeAnchor xmlns:cdr="http://schemas.openxmlformats.org/drawingml/2006/chartDrawing">
    <cdr:from>
      <cdr:x>0.7662</cdr:x>
      <cdr:y>0.37073</cdr:y>
    </cdr:from>
    <cdr:to>
      <cdr:x>0.83286</cdr:x>
      <cdr:y>0.44001</cdr:y>
    </cdr:to>
    <cdr:sp macro="" textlink="">
      <cdr:nvSpPr>
        <cdr:cNvPr id="14" name="TextBox 1"/>
        <cdr:cNvSpPr txBox="1">
          <a:spLocks xmlns:a="http://schemas.openxmlformats.org/drawingml/2006/main" noChangeArrowheads="1"/>
        </cdr:cNvSpPr>
      </cdr:nvSpPr>
      <cdr:spPr bwMode="auto">
        <a:xfrm xmlns:a="http://schemas.openxmlformats.org/drawingml/2006/main">
          <a:off x="6872200" y="1472679"/>
          <a:ext cx="597886" cy="275205"/>
        </a:xfrm>
        <a:prstGeom xmlns:a="http://schemas.openxmlformats.org/drawingml/2006/main" prst="rect">
          <a:avLst/>
        </a:prstGeom>
        <a:solidFill xmlns:a="http://schemas.openxmlformats.org/drawingml/2006/main">
          <a:sysClr val="window" lastClr="FFFFFF">
            <a:lumMod val="85000"/>
          </a:sysClr>
        </a:solidFill>
        <a:ln xmlns:a="http://schemas.openxmlformats.org/drawingml/2006/main" w="9525">
          <a:noFill/>
          <a:miter lim="800000"/>
          <a:headEnd/>
          <a:tailEnd/>
        </a:ln>
      </cdr:spPr>
      <cdr:txBody>
        <a:bodyPr xmlns:a="http://schemas.openxmlformats.org/drawingml/2006/main" wrap="none"/>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b="1" dirty="0" smtClean="0">
              <a:latin typeface="Calibri" pitchFamily="34" charset="0"/>
            </a:rPr>
            <a:t>15,121</a:t>
          </a:r>
          <a:endParaRPr lang="en-US" sz="1100" b="1" dirty="0">
            <a:effectLst/>
            <a:latin typeface="Calibri" pitchFamily="34" charset="0"/>
          </a:endParaRPr>
        </a:p>
      </cdr:txBody>
    </cdr:sp>
  </cdr:relSizeAnchor>
  <cdr:relSizeAnchor xmlns:cdr="http://schemas.openxmlformats.org/drawingml/2006/chartDrawing">
    <cdr:from>
      <cdr:x>0.86343</cdr:x>
      <cdr:y>0.39681</cdr:y>
    </cdr:from>
    <cdr:to>
      <cdr:x>0.93009</cdr:x>
      <cdr:y>0.46609</cdr:y>
    </cdr:to>
    <cdr:sp macro="" textlink="">
      <cdr:nvSpPr>
        <cdr:cNvPr id="15" name="TextBox 1"/>
        <cdr:cNvSpPr txBox="1">
          <a:spLocks xmlns:a="http://schemas.openxmlformats.org/drawingml/2006/main" noChangeArrowheads="1"/>
        </cdr:cNvSpPr>
      </cdr:nvSpPr>
      <cdr:spPr bwMode="auto">
        <a:xfrm xmlns:a="http://schemas.openxmlformats.org/drawingml/2006/main">
          <a:off x="7744261" y="1576264"/>
          <a:ext cx="597886" cy="275205"/>
        </a:xfrm>
        <a:prstGeom xmlns:a="http://schemas.openxmlformats.org/drawingml/2006/main" prst="rect">
          <a:avLst/>
        </a:prstGeom>
        <a:solidFill xmlns:a="http://schemas.openxmlformats.org/drawingml/2006/main">
          <a:sysClr val="window" lastClr="FFFFFF">
            <a:lumMod val="85000"/>
          </a:sysClr>
        </a:solidFill>
        <a:ln xmlns:a="http://schemas.openxmlformats.org/drawingml/2006/main" w="9525">
          <a:noFill/>
          <a:miter lim="800000"/>
          <a:headEnd/>
          <a:tailEnd/>
        </a:ln>
      </cdr:spPr>
      <cdr:txBody>
        <a:bodyPr xmlns:a="http://schemas.openxmlformats.org/drawingml/2006/main" wrap="none"/>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b="1" dirty="0" smtClean="0">
              <a:latin typeface="Calibri" pitchFamily="34" charset="0"/>
            </a:rPr>
            <a:t>14,209</a:t>
          </a:r>
          <a:endParaRPr lang="en-US" sz="1100" b="1" dirty="0">
            <a:effectLst/>
            <a:latin typeface="Calibri"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0.79242</cdr:x>
      <cdr:y>0.57222</cdr:y>
    </cdr:from>
    <cdr:to>
      <cdr:x>0.99394</cdr:x>
      <cdr:y>0.62682</cdr:y>
    </cdr:to>
    <cdr:sp macro="" textlink="">
      <cdr:nvSpPr>
        <cdr:cNvPr id="10" name="TextBox 9"/>
        <cdr:cNvSpPr txBox="1"/>
      </cdr:nvSpPr>
      <cdr:spPr>
        <a:xfrm xmlns:a="http://schemas.openxmlformats.org/drawingml/2006/main">
          <a:off x="7245929" y="1874947"/>
          <a:ext cx="1842699" cy="17890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000" i="1" dirty="0">
              <a:solidFill>
                <a:schemeClr val="tx1"/>
              </a:solidFill>
            </a:rPr>
            <a:t> </a:t>
          </a:r>
          <a:r>
            <a:rPr lang="en-US" sz="1000" i="1" dirty="0" smtClean="0">
              <a:solidFill>
                <a:schemeClr val="tx1"/>
              </a:solidFill>
            </a:rPr>
            <a:t>30 </a:t>
          </a:r>
          <a:r>
            <a:rPr lang="en-US" sz="1000" i="1" dirty="0">
              <a:solidFill>
                <a:schemeClr val="tx1"/>
              </a:solidFill>
            </a:rPr>
            <a:t>day requirement for PR</a:t>
          </a:r>
        </a:p>
      </cdr:txBody>
    </cdr:sp>
  </cdr:relSizeAnchor>
  <cdr:relSizeAnchor xmlns:cdr="http://schemas.openxmlformats.org/drawingml/2006/chartDrawing">
    <cdr:from>
      <cdr:x>0.78386</cdr:x>
      <cdr:y>0.60708</cdr:y>
    </cdr:from>
    <cdr:to>
      <cdr:x>0.82514</cdr:x>
      <cdr:y>0.60708</cdr:y>
    </cdr:to>
    <cdr:cxnSp macro="">
      <cdr:nvCxnSpPr>
        <cdr:cNvPr id="11" name="Straight Connector 10"/>
        <cdr:cNvCxnSpPr/>
      </cdr:nvCxnSpPr>
      <cdr:spPr>
        <a:xfrm xmlns:a="http://schemas.openxmlformats.org/drawingml/2006/main">
          <a:off x="7167657" y="1989170"/>
          <a:ext cx="377464" cy="0"/>
        </a:xfrm>
        <a:prstGeom xmlns:a="http://schemas.openxmlformats.org/drawingml/2006/main" prst="line">
          <a:avLst/>
        </a:prstGeom>
        <a:ln xmlns:a="http://schemas.openxmlformats.org/drawingml/2006/main" w="31750">
          <a:solidFill>
            <a:srgbClr val="7030A0">
              <a:alpha val="75000"/>
            </a:srgb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0.775</cdr:x>
      <cdr:y>0.40698</cdr:y>
    </cdr:from>
    <cdr:to>
      <cdr:x>0.93861</cdr:x>
      <cdr:y>0.48017</cdr:y>
    </cdr:to>
    <cdr:sp macro="" textlink="">
      <cdr:nvSpPr>
        <cdr:cNvPr id="2" name="Line Callout 1 1"/>
        <cdr:cNvSpPr/>
      </cdr:nvSpPr>
      <cdr:spPr>
        <a:xfrm xmlns:a="http://schemas.openxmlformats.org/drawingml/2006/main">
          <a:off x="7086601" y="1333500"/>
          <a:ext cx="1496038" cy="239812"/>
        </a:xfrm>
        <a:prstGeom xmlns:a="http://schemas.openxmlformats.org/drawingml/2006/main" prst="borderCallout1">
          <a:avLst>
            <a:gd name="adj1" fmla="val 45066"/>
            <a:gd name="adj2" fmla="val 782"/>
            <a:gd name="adj3" fmla="val 89751"/>
            <a:gd name="adj4" fmla="val -36724"/>
          </a:avLst>
        </a:prstGeom>
        <a:solidFill xmlns:a="http://schemas.openxmlformats.org/drawingml/2006/main">
          <a:srgbClr val="FFE389"/>
        </a:solidFill>
        <a:ln xmlns:a="http://schemas.openxmlformats.org/drawingml/2006/main" w="15875"/>
      </cdr:spPr>
      <cdr:style>
        <a:lnRef xmlns:a="http://schemas.openxmlformats.org/drawingml/2006/main" idx="1">
          <a:schemeClr val="accent6"/>
        </a:lnRef>
        <a:fillRef xmlns:a="http://schemas.openxmlformats.org/drawingml/2006/main" idx="2">
          <a:schemeClr val="accent6"/>
        </a:fillRef>
        <a:effectRef xmlns:a="http://schemas.openxmlformats.org/drawingml/2006/main" idx="1">
          <a:schemeClr val="accent6"/>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r>
            <a:rPr lang="en-US" i="1" dirty="0" smtClean="0"/>
            <a:t>Sep 16: 50 days PR</a:t>
          </a:r>
          <a:endParaRPr lang="en-US" i="1" dirty="0"/>
        </a:p>
      </cdr:txBody>
    </cdr:sp>
  </cdr:relSizeAnchor>
</c:userShapes>
</file>

<file path=ppt/drawings/drawing3.xml><?xml version="1.0" encoding="utf-8"?>
<c:userShapes xmlns:c="http://schemas.openxmlformats.org/drawingml/2006/chart">
  <cdr:relSizeAnchor xmlns:cdr="http://schemas.openxmlformats.org/drawingml/2006/chartDrawing">
    <cdr:from>
      <cdr:x>0.79103</cdr:x>
      <cdr:y>0.26448</cdr:y>
    </cdr:from>
    <cdr:to>
      <cdr:x>0.99255</cdr:x>
      <cdr:y>0.41573</cdr:y>
    </cdr:to>
    <cdr:sp macro="" textlink="">
      <cdr:nvSpPr>
        <cdr:cNvPr id="4" name="TextBox 3"/>
        <cdr:cNvSpPr txBox="1"/>
      </cdr:nvSpPr>
      <cdr:spPr>
        <a:xfrm xmlns:a="http://schemas.openxmlformats.org/drawingml/2006/main">
          <a:off x="7233182" y="348533"/>
          <a:ext cx="1842699" cy="19931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000" i="1" dirty="0">
              <a:solidFill>
                <a:schemeClr val="tx1"/>
              </a:solidFill>
            </a:rPr>
            <a:t> 2</a:t>
          </a:r>
          <a:r>
            <a:rPr lang="en-US" sz="1000" i="1" dirty="0" smtClean="0">
              <a:solidFill>
                <a:schemeClr val="tx1"/>
              </a:solidFill>
            </a:rPr>
            <a:t>0 </a:t>
          </a:r>
          <a:r>
            <a:rPr lang="en-US" sz="1000" i="1" dirty="0">
              <a:solidFill>
                <a:schemeClr val="tx1"/>
              </a:solidFill>
            </a:rPr>
            <a:t>day requirement for PR</a:t>
          </a:r>
        </a:p>
      </cdr:txBody>
    </cdr:sp>
  </cdr:relSizeAnchor>
  <cdr:relSizeAnchor xmlns:cdr="http://schemas.openxmlformats.org/drawingml/2006/chartDrawing">
    <cdr:from>
      <cdr:x>0.7869</cdr:x>
      <cdr:y>0.35971</cdr:y>
    </cdr:from>
    <cdr:to>
      <cdr:x>0.82818</cdr:x>
      <cdr:y>0.35971</cdr:y>
    </cdr:to>
    <cdr:cxnSp macro="">
      <cdr:nvCxnSpPr>
        <cdr:cNvPr id="7" name="Straight Connector 6"/>
        <cdr:cNvCxnSpPr/>
      </cdr:nvCxnSpPr>
      <cdr:spPr>
        <a:xfrm xmlns:a="http://schemas.openxmlformats.org/drawingml/2006/main">
          <a:off x="7195453" y="474027"/>
          <a:ext cx="377464" cy="0"/>
        </a:xfrm>
        <a:prstGeom xmlns:a="http://schemas.openxmlformats.org/drawingml/2006/main" prst="line">
          <a:avLst/>
        </a:prstGeom>
        <a:ln xmlns:a="http://schemas.openxmlformats.org/drawingml/2006/main" w="31750">
          <a:solidFill>
            <a:srgbClr val="0070C0">
              <a:alpha val="75000"/>
            </a:srgb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0.04167</cdr:x>
      <cdr:y>0.36514</cdr:y>
    </cdr:from>
    <cdr:to>
      <cdr:x>0.75</cdr:x>
      <cdr:y>0.36514</cdr:y>
    </cdr:to>
    <cdr:cxnSp macro="">
      <cdr:nvCxnSpPr>
        <cdr:cNvPr id="10" name="Straight Connector 9"/>
        <cdr:cNvCxnSpPr/>
      </cdr:nvCxnSpPr>
      <cdr:spPr>
        <a:xfrm xmlns:a="http://schemas.openxmlformats.org/drawingml/2006/main">
          <a:off x="381000" y="534596"/>
          <a:ext cx="6477000" cy="0"/>
        </a:xfrm>
        <a:prstGeom xmlns:a="http://schemas.openxmlformats.org/drawingml/2006/main" prst="line">
          <a:avLst/>
        </a:prstGeom>
        <a:ln xmlns:a="http://schemas.openxmlformats.org/drawingml/2006/main" w="34925">
          <a:solidFill>
            <a:schemeClr val="accent1">
              <a:shade val="95000"/>
              <a:satMod val="105000"/>
              <a:alpha val="75000"/>
            </a:scheme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0.775</cdr:x>
      <cdr:y>0.05082</cdr:y>
    </cdr:from>
    <cdr:to>
      <cdr:x>0.94167</cdr:x>
      <cdr:y>0.22429</cdr:y>
    </cdr:to>
    <cdr:sp macro="" textlink="">
      <cdr:nvSpPr>
        <cdr:cNvPr id="2" name="Line Callout 1 1"/>
        <cdr:cNvSpPr/>
      </cdr:nvSpPr>
      <cdr:spPr>
        <a:xfrm xmlns:a="http://schemas.openxmlformats.org/drawingml/2006/main">
          <a:off x="7086600" y="66965"/>
          <a:ext cx="1524000" cy="228600"/>
        </a:xfrm>
        <a:prstGeom xmlns:a="http://schemas.openxmlformats.org/drawingml/2006/main" prst="borderCallout1">
          <a:avLst>
            <a:gd name="adj1" fmla="val 46820"/>
            <a:gd name="adj2" fmla="val 439"/>
            <a:gd name="adj3" fmla="val 63378"/>
            <a:gd name="adj4" fmla="val -35789"/>
          </a:avLst>
        </a:prstGeom>
        <a:solidFill xmlns:a="http://schemas.openxmlformats.org/drawingml/2006/main">
          <a:srgbClr val="FFE389"/>
        </a:solidFill>
        <a:ln xmlns:a="http://schemas.openxmlformats.org/drawingml/2006/main" w="15875">
          <a:solidFill>
            <a:srgbClr val="FF9900"/>
          </a:solidFill>
          <a:prstDash val="solid"/>
        </a:ln>
      </cdr:spPr>
      <cdr:style>
        <a:lnRef xmlns:a="http://schemas.openxmlformats.org/drawingml/2006/main" idx="1">
          <a:schemeClr val="accent1"/>
        </a:lnRef>
        <a:fillRef xmlns:a="http://schemas.openxmlformats.org/drawingml/2006/main" idx="2">
          <a:schemeClr val="accent1"/>
        </a:fillRef>
        <a:effectRef xmlns:a="http://schemas.openxmlformats.org/drawingml/2006/main" idx="1">
          <a:schemeClr val="accent1"/>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r>
            <a:rPr lang="en-US" i="1" dirty="0" smtClean="0"/>
            <a:t>Sep 16: 31 days Initial</a:t>
          </a:r>
          <a:endParaRPr lang="en-US" i="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dirty="0"/>
          </a:p>
        </p:txBody>
      </p:sp>
      <p:sp>
        <p:nvSpPr>
          <p:cNvPr id="3" name="Date Placeholder 2"/>
          <p:cNvSpPr>
            <a:spLocks noGrp="1"/>
          </p:cNvSpPr>
          <p:nvPr>
            <p:ph type="dt" sz="quarter" idx="1"/>
          </p:nvPr>
        </p:nvSpPr>
        <p:spPr>
          <a:xfrm>
            <a:off x="3970339" y="1"/>
            <a:ext cx="3038475" cy="466725"/>
          </a:xfrm>
          <a:prstGeom prst="rect">
            <a:avLst/>
          </a:prstGeom>
        </p:spPr>
        <p:txBody>
          <a:bodyPr vert="horz" lIns="91427" tIns="45713" rIns="91427" bIns="45713" rtlCol="0"/>
          <a:lstStyle>
            <a:lvl1pPr algn="r">
              <a:defRPr sz="1200"/>
            </a:lvl1pPr>
          </a:lstStyle>
          <a:p>
            <a:fld id="{C59BA992-895D-4364-B120-3ADB8E4011BA}" type="datetimeFigureOut">
              <a:rPr lang="en-US" smtClean="0"/>
              <a:pPr/>
              <a:t>11/22/2016</a:t>
            </a:fld>
            <a:endParaRPr lang="en-US" dirty="0"/>
          </a:p>
        </p:txBody>
      </p:sp>
      <p:sp>
        <p:nvSpPr>
          <p:cNvPr id="4" name="Footer Placeholder 3"/>
          <p:cNvSpPr>
            <a:spLocks noGrp="1"/>
          </p:cNvSpPr>
          <p:nvPr>
            <p:ph type="ftr" sz="quarter" idx="2"/>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676"/>
            <a:ext cx="3038475" cy="466725"/>
          </a:xfrm>
          <a:prstGeom prst="rect">
            <a:avLst/>
          </a:prstGeom>
        </p:spPr>
        <p:txBody>
          <a:bodyPr vert="horz" lIns="91427" tIns="45713" rIns="91427" bIns="45713" rtlCol="0" anchor="b"/>
          <a:lstStyle>
            <a:lvl1pPr algn="r">
              <a:defRPr sz="1200"/>
            </a:lvl1pPr>
          </a:lstStyle>
          <a:p>
            <a:fld id="{DE4A1CC5-8054-4A7A-B3A8-A3B6610DC4A4}" type="slidenum">
              <a:rPr lang="en-US" smtClean="0"/>
              <a:pPr/>
              <a:t>‹#›</a:t>
            </a:fld>
            <a:endParaRPr lang="en-US" dirty="0"/>
          </a:p>
        </p:txBody>
      </p:sp>
    </p:spTree>
    <p:extLst>
      <p:ext uri="{BB962C8B-B14F-4D97-AF65-F5344CB8AC3E}">
        <p14:creationId xmlns:p14="http://schemas.microsoft.com/office/powerpoint/2010/main" xmlns="" val="25956075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1" cy="464980"/>
          </a:xfrm>
          <a:prstGeom prst="rect">
            <a:avLst/>
          </a:prstGeom>
        </p:spPr>
        <p:txBody>
          <a:bodyPr vert="horz" lIns="92341" tIns="46171" rIns="92341" bIns="46171" rtlCol="0"/>
          <a:lstStyle>
            <a:lvl1pPr algn="l">
              <a:defRPr sz="1200" dirty="0">
                <a:latin typeface="Arial" charset="0"/>
                <a:cs typeface="+mn-cs"/>
              </a:defRPr>
            </a:lvl1pPr>
          </a:lstStyle>
          <a:p>
            <a:pPr>
              <a:defRPr/>
            </a:pPr>
            <a:endParaRPr lang="en-US" dirty="0"/>
          </a:p>
        </p:txBody>
      </p:sp>
      <p:sp>
        <p:nvSpPr>
          <p:cNvPr id="3" name="Date Placeholder 2"/>
          <p:cNvSpPr>
            <a:spLocks noGrp="1"/>
          </p:cNvSpPr>
          <p:nvPr>
            <p:ph type="dt" idx="1"/>
          </p:nvPr>
        </p:nvSpPr>
        <p:spPr>
          <a:xfrm>
            <a:off x="3970939" y="1"/>
            <a:ext cx="3037841" cy="464980"/>
          </a:xfrm>
          <a:prstGeom prst="rect">
            <a:avLst/>
          </a:prstGeom>
        </p:spPr>
        <p:txBody>
          <a:bodyPr vert="horz" lIns="92341" tIns="46171" rIns="92341" bIns="46171" rtlCol="0"/>
          <a:lstStyle>
            <a:lvl1pPr algn="r">
              <a:defRPr sz="1200">
                <a:latin typeface="Arial" charset="0"/>
                <a:cs typeface="+mn-cs"/>
              </a:defRPr>
            </a:lvl1pPr>
          </a:lstStyle>
          <a:p>
            <a:pPr>
              <a:defRPr/>
            </a:pPr>
            <a:fld id="{8EC3F5CD-FE64-4DF3-9B21-7C5B3C7FB343}" type="datetimeFigureOut">
              <a:rPr lang="en-US"/>
              <a:pPr>
                <a:defRPr/>
              </a:pPr>
              <a:t>11/22/2016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341" tIns="46171" rIns="92341" bIns="46171" rtlCol="0" anchor="ctr"/>
          <a:lstStyle/>
          <a:p>
            <a:pPr lvl="0"/>
            <a:endParaRPr lang="en-US" noProof="0" dirty="0" smtClean="0"/>
          </a:p>
        </p:txBody>
      </p:sp>
      <p:sp>
        <p:nvSpPr>
          <p:cNvPr id="5" name="Notes Placeholder 4"/>
          <p:cNvSpPr>
            <a:spLocks noGrp="1"/>
          </p:cNvSpPr>
          <p:nvPr>
            <p:ph type="body" sz="quarter" idx="3"/>
          </p:nvPr>
        </p:nvSpPr>
        <p:spPr>
          <a:xfrm>
            <a:off x="701041" y="4416510"/>
            <a:ext cx="5608320" cy="4183220"/>
          </a:xfrm>
          <a:prstGeom prst="rect">
            <a:avLst/>
          </a:prstGeom>
        </p:spPr>
        <p:txBody>
          <a:bodyPr vert="horz" lIns="92341" tIns="46171" rIns="92341" bIns="4617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2" y="8829824"/>
            <a:ext cx="3037841" cy="464980"/>
          </a:xfrm>
          <a:prstGeom prst="rect">
            <a:avLst/>
          </a:prstGeom>
        </p:spPr>
        <p:txBody>
          <a:bodyPr vert="horz" lIns="92341" tIns="46171" rIns="92341" bIns="46171" rtlCol="0" anchor="b"/>
          <a:lstStyle>
            <a:lvl1pPr algn="l">
              <a:defRPr sz="1200" dirty="0">
                <a:latin typeface="Arial" charset="0"/>
                <a:cs typeface="+mn-cs"/>
              </a:defRPr>
            </a:lvl1pPr>
          </a:lstStyle>
          <a:p>
            <a:pPr>
              <a:defRPr/>
            </a:pPr>
            <a:endParaRPr lang="en-US" dirty="0"/>
          </a:p>
        </p:txBody>
      </p:sp>
      <p:sp>
        <p:nvSpPr>
          <p:cNvPr id="7" name="Slide Number Placeholder 6"/>
          <p:cNvSpPr>
            <a:spLocks noGrp="1"/>
          </p:cNvSpPr>
          <p:nvPr>
            <p:ph type="sldNum" sz="quarter" idx="5"/>
          </p:nvPr>
        </p:nvSpPr>
        <p:spPr>
          <a:xfrm>
            <a:off x="3970939" y="8829824"/>
            <a:ext cx="3037841" cy="464980"/>
          </a:xfrm>
          <a:prstGeom prst="rect">
            <a:avLst/>
          </a:prstGeom>
        </p:spPr>
        <p:txBody>
          <a:bodyPr vert="horz" lIns="92341" tIns="46171" rIns="92341" bIns="46171" rtlCol="0" anchor="b"/>
          <a:lstStyle>
            <a:lvl1pPr algn="r">
              <a:defRPr sz="1200">
                <a:latin typeface="Arial" charset="0"/>
                <a:cs typeface="+mn-cs"/>
              </a:defRPr>
            </a:lvl1pPr>
          </a:lstStyle>
          <a:p>
            <a:pPr>
              <a:defRPr/>
            </a:pPr>
            <a:fld id="{A7ED7302-F1FD-49FA-BB21-97D502FF8235}" type="slidenum">
              <a:rPr lang="en-US"/>
              <a:pPr>
                <a:defRPr/>
              </a:pPr>
              <a:t>‹#›</a:t>
            </a:fld>
            <a:endParaRPr lang="en-US" dirty="0"/>
          </a:p>
        </p:txBody>
      </p:sp>
    </p:spTree>
    <p:extLst>
      <p:ext uri="{BB962C8B-B14F-4D97-AF65-F5344CB8AC3E}">
        <p14:creationId xmlns:p14="http://schemas.microsoft.com/office/powerpoint/2010/main" xmlns="" val="8221360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xmlns="" val="1867140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u="none" dirty="0" smtClean="0"/>
              <a:t>Definition</a:t>
            </a:r>
            <a:r>
              <a:rPr lang="en-US" altLang="en-US" b="1" u="none" baseline="0" dirty="0" smtClean="0"/>
              <a:t> Notes:</a:t>
            </a:r>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u="sng" dirty="0" smtClean="0"/>
              <a:t>Industry backlog</a:t>
            </a:r>
            <a:r>
              <a:rPr lang="en-US" altLang="en-US" u="none" dirty="0" smtClean="0"/>
              <a:t>: I</a:t>
            </a:r>
            <a:r>
              <a:rPr lang="en-US" altLang="en-US" sz="1200" dirty="0" smtClean="0">
                <a:latin typeface="Arial" panose="020B0604020202020204" pitchFamily="34" charset="0"/>
              </a:rPr>
              <a:t>ncludes Div A (IND Division) Personal Security Investigations, Incident Reports, Reconsiderations, etc. (does not include SACs)</a:t>
            </a:r>
            <a:r>
              <a:rPr lang="en-US" altLang="en-US" sz="1200" baseline="0" dirty="0" smtClean="0">
                <a:latin typeface="Arial" panose="020B0604020202020204" pitchFamily="34" charset="0"/>
              </a:rPr>
              <a:t> and </a:t>
            </a:r>
            <a:r>
              <a:rPr lang="en-US" altLang="en-US" sz="1200" u="sng" baseline="0" dirty="0" smtClean="0">
                <a:latin typeface="Arial" panose="020B0604020202020204" pitchFamily="34" charset="0"/>
              </a:rPr>
              <a:t>ANY</a:t>
            </a:r>
            <a:r>
              <a:rPr lang="en-US" altLang="en-US" sz="1200" u="none" baseline="0" dirty="0" smtClean="0">
                <a:latin typeface="Arial" panose="020B0604020202020204" pitchFamily="34" charset="0"/>
              </a:rPr>
              <a:t> backlogged industry cases assigned to Div B (Army), Div C (Navy), Div D (USAF) and the 4</a:t>
            </a:r>
            <a:r>
              <a:rPr lang="en-US" altLang="en-US" sz="1200" u="none" baseline="30000" dirty="0" smtClean="0">
                <a:latin typeface="Arial" panose="020B0604020202020204" pitchFamily="34" charset="0"/>
              </a:rPr>
              <a:t>th</a:t>
            </a:r>
            <a:r>
              <a:rPr lang="en-US" altLang="en-US" sz="1200" u="none" baseline="0" dirty="0" smtClean="0">
                <a:latin typeface="Arial" panose="020B0604020202020204" pitchFamily="34" charset="0"/>
              </a:rPr>
              <a:t> Estate</a:t>
            </a:r>
            <a:endParaRPr lang="en-US" altLang="en-US" sz="1200" u="sng" dirty="0" smtClean="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u="sng" dirty="0" smtClean="0">
                <a:latin typeface="Arial" panose="020B0604020202020204" pitchFamily="34" charset="0"/>
              </a:rPr>
              <a:t>Industry Work (Steady State)</a:t>
            </a:r>
            <a:r>
              <a:rPr lang="en-US" altLang="en-US" sz="1200" u="none" dirty="0" smtClean="0">
                <a:latin typeface="Arial" panose="020B0604020202020204" pitchFamily="34" charset="0"/>
              </a:rPr>
              <a:t>: </a:t>
            </a:r>
            <a:r>
              <a:rPr lang="en-US" altLang="en-US" sz="1200" baseline="0" dirty="0" smtClean="0">
                <a:latin typeface="Arial" panose="020B0604020202020204" pitchFamily="34" charset="0"/>
              </a:rPr>
              <a:t> includes </a:t>
            </a:r>
            <a:r>
              <a:rPr lang="en-US" altLang="en-US" sz="1200" u="sng" kern="1200" baseline="0" dirty="0" smtClean="0">
                <a:solidFill>
                  <a:schemeClr val="tx1"/>
                </a:solidFill>
                <a:effectLst/>
                <a:latin typeface="+mn-lt"/>
                <a:ea typeface="+mn-ea"/>
                <a:cs typeface="+mn-cs"/>
              </a:rPr>
              <a:t>all</a:t>
            </a:r>
            <a:r>
              <a:rPr lang="en-US" altLang="en-US" sz="1200" kern="1200" baseline="0" dirty="0" smtClean="0">
                <a:solidFill>
                  <a:schemeClr val="tx1"/>
                </a:solidFill>
                <a:effectLst/>
                <a:latin typeface="+mn-lt"/>
                <a:ea typeface="+mn-ea"/>
                <a:cs typeface="+mn-cs"/>
              </a:rPr>
              <a:t> Industry cases (PSIs, IR, Reconsiderations, etc) </a:t>
            </a:r>
            <a:r>
              <a:rPr lang="en-US" altLang="en-US" sz="1200" u="sng" kern="1200" baseline="0" dirty="0" smtClean="0">
                <a:solidFill>
                  <a:schemeClr val="tx1"/>
                </a:solidFill>
                <a:effectLst/>
                <a:latin typeface="+mn-lt"/>
                <a:ea typeface="+mn-ea"/>
                <a:cs typeface="+mn-cs"/>
              </a:rPr>
              <a:t>to include</a:t>
            </a:r>
            <a:r>
              <a:rPr lang="en-US" sz="1200" kern="1200" dirty="0" smtClean="0">
                <a:solidFill>
                  <a:schemeClr val="tx1"/>
                </a:solidFill>
                <a:effectLst/>
                <a:latin typeface="+mn-lt"/>
                <a:ea typeface="+mn-ea"/>
                <a:cs typeface="+mn-cs"/>
              </a:rPr>
              <a:t> SCI contractor cases in the other Divisions (</a:t>
            </a:r>
            <a:r>
              <a:rPr lang="en-US" altLang="en-US" sz="1200" u="none" baseline="0" dirty="0" smtClean="0">
                <a:latin typeface="Arial" panose="020B0604020202020204" pitchFamily="34" charset="0"/>
              </a:rPr>
              <a:t>Div B (Army), Div C (Navy), Div D (USAF) and the 4</a:t>
            </a:r>
            <a:r>
              <a:rPr lang="en-US" altLang="en-US" sz="1200" u="none" baseline="30000" dirty="0" smtClean="0">
                <a:latin typeface="Arial" panose="020B0604020202020204" pitchFamily="34" charset="0"/>
              </a:rPr>
              <a:t>th</a:t>
            </a:r>
            <a:r>
              <a:rPr lang="en-US" altLang="en-US" sz="1200" u="none" baseline="0" dirty="0" smtClean="0">
                <a:latin typeface="Arial" panose="020B0604020202020204" pitchFamily="34" charset="0"/>
              </a:rPr>
              <a:t> Estate</a:t>
            </a:r>
            <a:r>
              <a:rPr lang="en-US" altLang="en-US" sz="1200" u="sng" baseline="0" dirty="0" smtClean="0">
                <a:latin typeface="Arial" panose="020B0604020202020204" pitchFamily="34" charset="0"/>
              </a:rPr>
              <a:t>)</a:t>
            </a:r>
            <a:r>
              <a:rPr lang="en-US" sz="1200" kern="1200" dirty="0" smtClean="0">
                <a:solidFill>
                  <a:schemeClr val="tx1"/>
                </a:solidFill>
                <a:effectLst/>
                <a:latin typeface="+mn-lt"/>
                <a:ea typeface="+mn-ea"/>
                <a:cs typeface="+mn-cs"/>
              </a:rPr>
              <a:t>. </a:t>
            </a:r>
            <a:endParaRPr lang="en-US" altLang="en-US" sz="1200" dirty="0" smtClean="0">
              <a:latin typeface="Arial" panose="020B0604020202020204" pitchFamily="34" charset="0"/>
            </a:endParaRPr>
          </a:p>
          <a:p>
            <a:pPr eaLnBrk="1" hangingPunct="1">
              <a:spcBef>
                <a:spcPct val="0"/>
              </a:spcBef>
            </a:pPr>
            <a:endParaRPr lang="en-US" altLang="en-US" u="sng" dirty="0" smtClean="0"/>
          </a:p>
          <a:p>
            <a:pPr eaLnBrk="1" hangingPunct="1">
              <a:spcBef>
                <a:spcPct val="0"/>
              </a:spcBef>
            </a:pPr>
            <a:r>
              <a:rPr lang="en-US" altLang="en-US" b="1" u="none" dirty="0" smtClean="0"/>
              <a:t>Calculation</a:t>
            </a:r>
            <a:r>
              <a:rPr lang="en-US" altLang="en-US" b="1" u="none" baseline="0" dirty="0" smtClean="0"/>
              <a:t> Notes:</a:t>
            </a:r>
            <a:endParaRPr lang="en-US" altLang="en-US" b="1" u="none" dirty="0" smtClean="0"/>
          </a:p>
          <a:p>
            <a:pPr eaLnBrk="1" hangingPunct="1">
              <a:spcBef>
                <a:spcPct val="0"/>
              </a:spcBef>
            </a:pPr>
            <a:r>
              <a:rPr lang="en-US" altLang="en-US" u="sng" dirty="0" smtClean="0"/>
              <a:t>Backlog Reduction Calculation</a:t>
            </a:r>
            <a:r>
              <a:rPr lang="en-US" altLang="en-US" dirty="0" smtClean="0"/>
              <a:t>:  %</a:t>
            </a:r>
            <a:r>
              <a:rPr lang="en-US" altLang="en-US" baseline="0" dirty="0" smtClean="0"/>
              <a:t> Diff </a:t>
            </a:r>
            <a:r>
              <a:rPr lang="en-US" altLang="en-US" baseline="0" dirty="0" err="1" smtClean="0"/>
              <a:t>btwn</a:t>
            </a:r>
            <a:r>
              <a:rPr lang="en-US" altLang="en-US" baseline="0" dirty="0" smtClean="0"/>
              <a:t> </a:t>
            </a:r>
            <a:r>
              <a:rPr lang="en-US" altLang="en-US" dirty="0" smtClean="0"/>
              <a:t>Dec 13 Industry </a:t>
            </a:r>
            <a:r>
              <a:rPr lang="en-US" altLang="en-US" dirty="0" err="1" smtClean="0"/>
              <a:t>Bklog</a:t>
            </a:r>
            <a:r>
              <a:rPr lang="en-US" altLang="en-US" dirty="0" smtClean="0"/>
              <a:t>: 14,702 and current backlog</a:t>
            </a:r>
            <a:r>
              <a:rPr lang="en-US" altLang="en-US" baseline="0" dirty="0" smtClean="0"/>
              <a:t> (1,255, as of 7/26/16) = 91%</a:t>
            </a:r>
            <a:endParaRPr lang="en-US" alt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sz="1200" b="0" i="0" u="sng" strike="noStrike" kern="1200" baseline="0" dirty="0" smtClean="0">
                <a:solidFill>
                  <a:srgbClr val="000000"/>
                </a:solidFill>
                <a:effectLst/>
                <a:latin typeface="Calibri" panose="020F0502020204030204" pitchFamily="34" charset="0"/>
                <a:ea typeface="+mn-ea"/>
                <a:cs typeface="+mn-cs"/>
              </a:rPr>
              <a:t>Age of </a:t>
            </a:r>
            <a:r>
              <a:rPr lang="en-US" sz="1200" b="0" i="0" u="sng" strike="noStrike" kern="1200" baseline="0" dirty="0" err="1" smtClean="0">
                <a:solidFill>
                  <a:srgbClr val="000000"/>
                </a:solidFill>
                <a:effectLst/>
                <a:latin typeface="Calibri" panose="020F0502020204030204" pitchFamily="34" charset="0"/>
                <a:ea typeface="+mn-ea"/>
                <a:cs typeface="+mn-cs"/>
              </a:rPr>
              <a:t>Bklog</a:t>
            </a:r>
            <a:r>
              <a:rPr lang="en-US" sz="1200" b="0" i="0" u="sng" strike="noStrike" kern="1200" baseline="0" dirty="0" smtClean="0">
                <a:solidFill>
                  <a:srgbClr val="000000"/>
                </a:solidFill>
                <a:effectLst/>
                <a:latin typeface="Calibri" panose="020F0502020204030204" pitchFamily="34" charset="0"/>
                <a:ea typeface="+mn-ea"/>
                <a:cs typeface="+mn-cs"/>
              </a:rPr>
              <a:t> Cases Calculation</a:t>
            </a:r>
            <a:r>
              <a:rPr lang="en-US" sz="1200" b="0" i="0" u="none" strike="noStrike" kern="1200" baseline="0" dirty="0" smtClean="0">
                <a:solidFill>
                  <a:srgbClr val="000000"/>
                </a:solidFill>
                <a:effectLst/>
                <a:latin typeface="Calibri" panose="020F0502020204030204" pitchFamily="34" charset="0"/>
                <a:ea typeface="+mn-ea"/>
                <a:cs typeface="+mn-cs"/>
              </a:rPr>
              <a:t>: </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200" b="0" i="0" u="none" strike="noStrike" kern="1200" baseline="0" dirty="0" smtClean="0">
                <a:solidFill>
                  <a:srgbClr val="000000"/>
                </a:solidFill>
                <a:effectLst/>
                <a:latin typeface="Calibri" panose="020F0502020204030204" pitchFamily="34" charset="0"/>
                <a:ea typeface="+mn-ea"/>
                <a:cs typeface="+mn-cs"/>
              </a:rPr>
              <a:t>2</a:t>
            </a:r>
            <a:r>
              <a:rPr lang="en-US" sz="1200" b="0" i="0" u="none" strike="noStrike" kern="1200" baseline="30000" dirty="0" smtClean="0">
                <a:solidFill>
                  <a:srgbClr val="000000"/>
                </a:solidFill>
                <a:effectLst/>
                <a:latin typeface="Calibri" panose="020F0502020204030204" pitchFamily="34" charset="0"/>
                <a:ea typeface="+mn-ea"/>
                <a:cs typeface="+mn-cs"/>
              </a:rPr>
              <a:t>nd</a:t>
            </a:r>
            <a:r>
              <a:rPr lang="en-US" sz="1200" b="0" i="0" u="none" strike="noStrike" kern="1200" baseline="0" dirty="0" smtClean="0">
                <a:solidFill>
                  <a:srgbClr val="000000"/>
                </a:solidFill>
                <a:effectLst/>
                <a:latin typeface="Calibri" panose="020F0502020204030204" pitchFamily="34" charset="0"/>
                <a:ea typeface="+mn-ea"/>
                <a:cs typeface="+mn-cs"/>
              </a:rPr>
              <a:t> Rev: Open data pull, use IND only; Determine: what is backlogged (use Assigned date); what is Case Age (Target Date) and create </a:t>
            </a:r>
            <a:r>
              <a:rPr lang="en-US" sz="1200" b="0" i="0" u="none" strike="noStrike" kern="1200" baseline="0" dirty="0" err="1" smtClean="0">
                <a:solidFill>
                  <a:srgbClr val="000000"/>
                </a:solidFill>
                <a:effectLst/>
                <a:latin typeface="Calibri" panose="020F0502020204030204" pitchFamily="34" charset="0"/>
                <a:ea typeface="+mn-ea"/>
                <a:cs typeface="+mn-cs"/>
              </a:rPr>
              <a:t>pvtble</a:t>
            </a:r>
            <a:r>
              <a:rPr lang="en-US" sz="1200" b="0" i="0" u="none" strike="noStrike" kern="1200" baseline="0" dirty="0" smtClean="0">
                <a:solidFill>
                  <a:srgbClr val="000000"/>
                </a:solidFill>
                <a:effectLst/>
                <a:latin typeface="Calibri" panose="020F0502020204030204" pitchFamily="34" charset="0"/>
                <a:ea typeface="+mn-ea"/>
                <a:cs typeface="+mn-cs"/>
              </a:rPr>
              <a:t> to sort out 0-1yr, 1-2 </a:t>
            </a:r>
            <a:r>
              <a:rPr lang="en-US" sz="1200" b="0" i="0" u="none" strike="noStrike" kern="1200" baseline="0" dirty="0" err="1" smtClean="0">
                <a:solidFill>
                  <a:srgbClr val="000000"/>
                </a:solidFill>
                <a:effectLst/>
                <a:latin typeface="Calibri" panose="020F0502020204030204" pitchFamily="34" charset="0"/>
                <a:ea typeface="+mn-ea"/>
                <a:cs typeface="+mn-cs"/>
              </a:rPr>
              <a:t>yrs</a:t>
            </a:r>
            <a:r>
              <a:rPr lang="en-US" sz="1200" b="0" i="0" u="none" strike="noStrike" kern="1200" baseline="0" dirty="0" smtClean="0">
                <a:solidFill>
                  <a:srgbClr val="000000"/>
                </a:solidFill>
                <a:effectLst/>
                <a:latin typeface="Calibri" panose="020F0502020204030204" pitchFamily="34" charset="0"/>
                <a:ea typeface="+mn-ea"/>
                <a:cs typeface="+mn-cs"/>
              </a:rPr>
              <a:t>, &gt;2yrs</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200" b="0" i="0" u="none" strike="noStrike" kern="1200" baseline="0" dirty="0" err="1" smtClean="0">
                <a:solidFill>
                  <a:srgbClr val="000000"/>
                </a:solidFill>
                <a:effectLst/>
                <a:latin typeface="Calibri" panose="020F0502020204030204" pitchFamily="34" charset="0"/>
                <a:ea typeface="+mn-ea"/>
                <a:cs typeface="+mn-cs"/>
              </a:rPr>
              <a:t>Supsense</a:t>
            </a:r>
            <a:r>
              <a:rPr lang="en-US" sz="1200" b="0" i="0" u="none" strike="noStrike" kern="1200" baseline="0" dirty="0" smtClean="0">
                <a:solidFill>
                  <a:srgbClr val="000000"/>
                </a:solidFill>
                <a:effectLst/>
                <a:latin typeface="Calibri" panose="020F0502020204030204" pitchFamily="34" charset="0"/>
                <a:ea typeface="+mn-ea"/>
                <a:cs typeface="+mn-cs"/>
              </a:rPr>
              <a:t>: Open WAR, isolate Susp Data, filter out Susp Pop Null Data; ; Determine: what is backlogged (use Susp Pop date); what is Case Age (Initiated Date) and create </a:t>
            </a:r>
            <a:r>
              <a:rPr lang="en-US" sz="1200" b="0" i="0" u="none" strike="noStrike" kern="1200" baseline="0" dirty="0" err="1" smtClean="0">
                <a:solidFill>
                  <a:srgbClr val="000000"/>
                </a:solidFill>
                <a:effectLst/>
                <a:latin typeface="Calibri" panose="020F0502020204030204" pitchFamily="34" charset="0"/>
                <a:ea typeface="+mn-ea"/>
                <a:cs typeface="+mn-cs"/>
              </a:rPr>
              <a:t>pvtble</a:t>
            </a:r>
            <a:r>
              <a:rPr lang="en-US" sz="1200" b="0" i="0" u="none" strike="noStrike" kern="1200" baseline="0" dirty="0" smtClean="0">
                <a:solidFill>
                  <a:srgbClr val="000000"/>
                </a:solidFill>
                <a:effectLst/>
                <a:latin typeface="Calibri" panose="020F0502020204030204" pitchFamily="34" charset="0"/>
                <a:ea typeface="+mn-ea"/>
                <a:cs typeface="+mn-cs"/>
              </a:rPr>
              <a:t> to sort out 0-1yr, 1-2 </a:t>
            </a:r>
            <a:r>
              <a:rPr lang="en-US" sz="1200" b="0" i="0" u="none" strike="noStrike" kern="1200" baseline="0" dirty="0" err="1" smtClean="0">
                <a:solidFill>
                  <a:srgbClr val="000000"/>
                </a:solidFill>
                <a:effectLst/>
                <a:latin typeface="Calibri" panose="020F0502020204030204" pitchFamily="34" charset="0"/>
                <a:ea typeface="+mn-ea"/>
                <a:cs typeface="+mn-cs"/>
              </a:rPr>
              <a:t>yrs</a:t>
            </a:r>
            <a:r>
              <a:rPr lang="en-US" sz="1200" b="0" i="0" u="none" strike="noStrike" kern="1200" baseline="0" dirty="0" smtClean="0">
                <a:solidFill>
                  <a:srgbClr val="000000"/>
                </a:solidFill>
                <a:effectLst/>
                <a:latin typeface="Calibri" panose="020F0502020204030204" pitchFamily="34" charset="0"/>
                <a:ea typeface="+mn-ea"/>
                <a:cs typeface="+mn-cs"/>
              </a:rPr>
              <a:t>, &gt;2yrs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u="sng" kern="1200" dirty="0" smtClean="0">
                <a:solidFill>
                  <a:schemeClr val="tx1"/>
                </a:solidFill>
                <a:latin typeface="+mn-lt"/>
                <a:ea typeface="+mn-ea"/>
                <a:cs typeface="+mn-cs"/>
              </a:rPr>
              <a:t>In Due Process Calculation</a:t>
            </a:r>
            <a:r>
              <a:rPr lang="en-US" sz="1200" kern="1200" dirty="0" smtClean="0">
                <a:solidFill>
                  <a:schemeClr val="tx1"/>
                </a:solidFill>
                <a:latin typeface="+mn-lt"/>
                <a:ea typeface="+mn-ea"/>
                <a:cs typeface="+mn-cs"/>
              </a:rPr>
              <a:t>:   LSRs + DP Referrals + Final</a:t>
            </a:r>
            <a:r>
              <a:rPr lang="en-US" sz="1200" kern="1200" baseline="0" dirty="0" smtClean="0">
                <a:solidFill>
                  <a:schemeClr val="tx1"/>
                </a:solidFill>
                <a:latin typeface="+mn-lt"/>
                <a:ea typeface="+mn-ea"/>
                <a:cs typeface="+mn-cs"/>
              </a:rPr>
              <a:t> SOR to Prep (s</a:t>
            </a:r>
            <a:r>
              <a:rPr lang="en-US" sz="1200" b="0" i="0" u="none" strike="noStrike" baseline="0" dirty="0" smtClean="0">
                <a:solidFill>
                  <a:srgbClr val="000000"/>
                </a:solidFill>
                <a:effectLst/>
                <a:latin typeface="Calibri" panose="020F0502020204030204" pitchFamily="34" charset="0"/>
              </a:rPr>
              <a:t>ee DISCO WAR, WIP worksheet, LSR (AY13) + DP Referrals (BK6) + Final SOR to Prep (BU6))</a:t>
            </a:r>
          </a:p>
          <a:p>
            <a:endParaRPr lang="en-US" dirty="0"/>
          </a:p>
        </p:txBody>
      </p:sp>
      <p:sp>
        <p:nvSpPr>
          <p:cNvPr id="4" name="Slide Number Placeholder 3"/>
          <p:cNvSpPr>
            <a:spLocks noGrp="1"/>
          </p:cNvSpPr>
          <p:nvPr>
            <p:ph type="sldNum" sz="quarter" idx="10"/>
          </p:nvPr>
        </p:nvSpPr>
        <p:spPr/>
        <p:txBody>
          <a:bodyPr/>
          <a:lstStyle/>
          <a:p>
            <a:pPr>
              <a:defRPr/>
            </a:pPr>
            <a:fld id="{A7ED7302-F1FD-49FA-BB21-97D502FF8235}"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xmlns="" val="1521791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ED7302-F1FD-49FA-BB21-97D502FF8235}" type="slidenum">
              <a:rPr lang="en-US" smtClean="0">
                <a:solidFill>
                  <a:prstClr val="black"/>
                </a:solidFill>
              </a:rPr>
              <a:pPr>
                <a:defRPr/>
              </a:pPr>
              <a:t>7</a:t>
            </a:fld>
            <a:endParaRPr lang="en-US" dirty="0">
              <a:solidFill>
                <a:prstClr val="black"/>
              </a:solidFill>
            </a:endParaRPr>
          </a:p>
        </p:txBody>
      </p:sp>
    </p:spTree>
    <p:extLst>
      <p:ext uri="{BB962C8B-B14F-4D97-AF65-F5344CB8AC3E}">
        <p14:creationId xmlns:p14="http://schemas.microsoft.com/office/powerpoint/2010/main" xmlns="" val="34731628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15875" y="3175"/>
            <a:ext cx="9159875" cy="6854825"/>
            <a:chOff x="0" y="2"/>
            <a:chExt cx="5770" cy="4318"/>
          </a:xfrm>
        </p:grpSpPr>
        <p:graphicFrame>
          <p:nvGraphicFramePr>
            <p:cNvPr id="5" name="Object 8"/>
            <p:cNvGraphicFramePr>
              <a:graphicFrameLocks noChangeAspect="1"/>
            </p:cNvGraphicFramePr>
            <p:nvPr/>
          </p:nvGraphicFramePr>
          <p:xfrm>
            <a:off x="0" y="2"/>
            <a:ext cx="5770" cy="4318"/>
          </p:xfrm>
          <a:graphic>
            <a:graphicData uri="http://schemas.openxmlformats.org/presentationml/2006/ole">
              <p:oleObj spid="_x0000_s50509" name="Bitmap Image" r:id="rId3" imgW="6133333" imgH="4590476" progId="PBrush">
                <p:embed/>
              </p:oleObj>
            </a:graphicData>
          </a:graphic>
        </p:graphicFrame>
        <p:sp>
          <p:nvSpPr>
            <p:cNvPr id="6" name="Text Box 4"/>
            <p:cNvSpPr txBox="1">
              <a:spLocks noChangeArrowheads="1"/>
            </p:cNvSpPr>
            <p:nvPr/>
          </p:nvSpPr>
          <p:spPr bwMode="auto">
            <a:xfrm>
              <a:off x="1296" y="3984"/>
              <a:ext cx="4272" cy="231"/>
            </a:xfrm>
            <a:prstGeom prst="rect">
              <a:avLst/>
            </a:prstGeom>
            <a:noFill/>
            <a:ln w="9525">
              <a:noFill/>
              <a:miter lim="800000"/>
              <a:headEnd/>
              <a:tailEnd/>
            </a:ln>
            <a:effectLst/>
          </p:spPr>
          <p:txBody>
            <a:bodyPr>
              <a:spAutoFit/>
            </a:bodyPr>
            <a:lstStyle/>
            <a:p>
              <a:pPr eaLnBrk="0" fontAlgn="auto" hangingPunct="0">
                <a:spcBef>
                  <a:spcPct val="50000"/>
                </a:spcBef>
                <a:spcAft>
                  <a:spcPts val="0"/>
                </a:spcAft>
                <a:defRPr/>
              </a:pPr>
              <a:endParaRPr lang="en-US" b="1" dirty="0">
                <a:solidFill>
                  <a:schemeClr val="bg1"/>
                </a:solidFill>
                <a:latin typeface="+mn-lt"/>
                <a:cs typeface="+mn-cs"/>
              </a:endParaRPr>
            </a:p>
          </p:txBody>
        </p:sp>
      </p:grpSp>
      <p:sp>
        <p:nvSpPr>
          <p:cNvPr id="7" name="Text Box 10"/>
          <p:cNvSpPr txBox="1">
            <a:spLocks noChangeArrowheads="1"/>
          </p:cNvSpPr>
          <p:nvPr/>
        </p:nvSpPr>
        <p:spPr bwMode="auto">
          <a:xfrm>
            <a:off x="3200400" y="6248400"/>
            <a:ext cx="4419600" cy="519113"/>
          </a:xfrm>
          <a:prstGeom prst="rect">
            <a:avLst/>
          </a:prstGeom>
          <a:noFill/>
          <a:ln w="9525">
            <a:noFill/>
            <a:miter lim="800000"/>
            <a:headEnd/>
            <a:tailEnd/>
          </a:ln>
          <a:effectLst/>
        </p:spPr>
        <p:txBody>
          <a:bodyPr>
            <a:spAutoFit/>
          </a:bodyPr>
          <a:lstStyle/>
          <a:p>
            <a:pPr eaLnBrk="0" fontAlgn="auto" hangingPunct="0">
              <a:spcBef>
                <a:spcPct val="50000"/>
              </a:spcBef>
              <a:spcAft>
                <a:spcPts val="0"/>
              </a:spcAft>
              <a:defRPr/>
            </a:pPr>
            <a:r>
              <a:rPr lang="en-US" sz="2800" b="1" i="1" dirty="0">
                <a:solidFill>
                  <a:srgbClr val="FFFFCC"/>
                </a:solidFill>
                <a:latin typeface="Times New Roman" pitchFamily="18" charset="0"/>
                <a:cs typeface="+mn-cs"/>
              </a:rPr>
              <a:t>   </a:t>
            </a:r>
            <a:r>
              <a:rPr lang="en-US" sz="2400" b="1" i="1" dirty="0">
                <a:solidFill>
                  <a:schemeClr val="bg1"/>
                </a:solidFill>
                <a:latin typeface="Times New Roman" pitchFamily="18" charset="0"/>
                <a:cs typeface="+mn-cs"/>
              </a:rPr>
              <a:t>Personnel and Readiness</a:t>
            </a:r>
          </a:p>
        </p:txBody>
      </p:sp>
      <p:sp>
        <p:nvSpPr>
          <p:cNvPr id="38917" name="Rectangle 5"/>
          <p:cNvSpPr>
            <a:spLocks noGrp="1" noChangeArrowheads="1"/>
          </p:cNvSpPr>
          <p:nvPr>
            <p:ph type="ctrTitle"/>
          </p:nvPr>
        </p:nvSpPr>
        <p:spPr>
          <a:xfrm>
            <a:off x="2286000" y="2286000"/>
            <a:ext cx="6477000" cy="1143000"/>
          </a:xfrm>
        </p:spPr>
        <p:txBody>
          <a:bodyPr/>
          <a:lstStyle>
            <a:lvl1pPr>
              <a:defRPr>
                <a:solidFill>
                  <a:srgbClr val="000066"/>
                </a:solidFill>
              </a:defRPr>
            </a:lvl1pPr>
          </a:lstStyle>
          <a:p>
            <a:r>
              <a:rPr lang="en-US"/>
              <a:t>Click to edit Master title style</a:t>
            </a:r>
          </a:p>
        </p:txBody>
      </p:sp>
      <p:sp>
        <p:nvSpPr>
          <p:cNvPr id="38918" name="Rectangle 6"/>
          <p:cNvSpPr>
            <a:spLocks noGrp="1" noChangeArrowheads="1"/>
          </p:cNvSpPr>
          <p:nvPr>
            <p:ph type="subTitle" idx="1"/>
          </p:nvPr>
        </p:nvSpPr>
        <p:spPr>
          <a:xfrm>
            <a:off x="2362200" y="3886200"/>
            <a:ext cx="6400800" cy="1752600"/>
          </a:xfrm>
        </p:spPr>
        <p:txBody>
          <a:bodyPr/>
          <a:lstStyle>
            <a:lvl1pPr marL="0" indent="0" algn="ctr">
              <a:buFontTx/>
              <a:buNone/>
              <a:defRPr b="0"/>
            </a:lvl1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fld id="{EEDBE642-8492-46D3-A8C4-EF8140B644F7}" type="slidenum">
              <a:rPr lang="en-US" sz="1000" smtClean="0">
                <a:solidFill>
                  <a:schemeClr val="tx1"/>
                </a:solidFill>
              </a:rPr>
              <a:pPr>
                <a:defRPr/>
              </a:pPr>
              <a:t>‹#›</a:t>
            </a:fld>
            <a:endParaRPr lang="en-US" sz="1000" dirty="0">
              <a:solidFill>
                <a:schemeClr val="tx1"/>
              </a:solidFill>
            </a:endParaRPr>
          </a:p>
        </p:txBody>
      </p:sp>
    </p:spTree>
    <p:extLst>
      <p:ext uri="{BB962C8B-B14F-4D97-AF65-F5344CB8AC3E}">
        <p14:creationId xmlns:p14="http://schemas.microsoft.com/office/powerpoint/2010/main" xmlns="" val="2310667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fld id="{EEDBE642-8492-46D3-A8C4-EF8140B644F7}" type="slidenum">
              <a:rPr lang="en-US" sz="1000" smtClean="0">
                <a:solidFill>
                  <a:schemeClr val="tx1"/>
                </a:solidFill>
              </a:rPr>
              <a:pPr>
                <a:defRPr/>
              </a:pPr>
              <a:t>‹#›</a:t>
            </a:fld>
            <a:endParaRPr lang="en-US" sz="1000" dirty="0">
              <a:solidFill>
                <a:schemeClr val="tx1"/>
              </a:solidFill>
            </a:endParaRPr>
          </a:p>
        </p:txBody>
      </p:sp>
    </p:spTree>
    <p:extLst>
      <p:ext uri="{BB962C8B-B14F-4D97-AF65-F5344CB8AC3E}">
        <p14:creationId xmlns:p14="http://schemas.microsoft.com/office/powerpoint/2010/main" xmlns="" val="1001830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title" preserve="1">
  <p:cSld name="Title Slide">
    <p:spTree>
      <p:nvGrpSpPr>
        <p:cNvPr id="1" name=""/>
        <p:cNvGrpSpPr/>
        <p:nvPr/>
      </p:nvGrpSpPr>
      <p:grpSpPr>
        <a:xfrm>
          <a:off x="0" y="0"/>
          <a:ext cx="0" cy="0"/>
          <a:chOff x="0" y="0"/>
          <a:chExt cx="0" cy="0"/>
        </a:xfrm>
      </p:grpSpPr>
      <p:sp>
        <p:nvSpPr>
          <p:cNvPr id="2217012" name="Rectangle 52"/>
          <p:cNvSpPr>
            <a:spLocks noGrp="1" noChangeArrowheads="1"/>
          </p:cNvSpPr>
          <p:nvPr>
            <p:ph type="ctrTitle"/>
          </p:nvPr>
        </p:nvSpPr>
        <p:spPr>
          <a:xfrm>
            <a:off x="1359017" y="1644650"/>
            <a:ext cx="7550092" cy="1143000"/>
          </a:xfrm>
          <a:prstGeom prst="rect">
            <a:avLst/>
          </a:prstGeom>
          <a:extLst/>
        </p:spPr>
        <p:txBody>
          <a:bodyPr/>
          <a:lstStyle>
            <a:lvl1pPr>
              <a:defRPr sz="4000">
                <a:latin typeface="Cambria" pitchFamily="18" charset="0"/>
              </a:defRPr>
            </a:lvl1pPr>
          </a:lstStyle>
          <a:p>
            <a:pPr lvl="0"/>
            <a:r>
              <a:rPr lang="en-US" noProof="0" dirty="0" smtClean="0"/>
              <a:t>Click to edit Master title style</a:t>
            </a:r>
          </a:p>
        </p:txBody>
      </p:sp>
      <p:sp>
        <p:nvSpPr>
          <p:cNvPr id="2217016" name="Rectangle 56"/>
          <p:cNvSpPr>
            <a:spLocks noGrp="1" noChangeArrowheads="1"/>
          </p:cNvSpPr>
          <p:nvPr>
            <p:ph type="subTitle" idx="1"/>
          </p:nvPr>
        </p:nvSpPr>
        <p:spPr>
          <a:xfrm>
            <a:off x="1938651" y="2993881"/>
            <a:ext cx="6400800" cy="1155700"/>
          </a:xfrm>
          <a:extLst/>
        </p:spPr>
        <p:txBody>
          <a:bodyPr/>
          <a:lstStyle>
            <a:lvl1pPr marL="0" indent="0" algn="ctr">
              <a:spcAft>
                <a:spcPct val="0"/>
              </a:spcAft>
              <a:buFont typeface="Wingdings" pitchFamily="2" charset="2"/>
              <a:buNone/>
              <a:defRPr sz="2400" b="1">
                <a:solidFill>
                  <a:srgbClr val="002060"/>
                </a:solidFill>
                <a:latin typeface="Calibri" pitchFamily="34" charset="0"/>
                <a:cs typeface="Calibri" pitchFamily="34" charset="0"/>
              </a:defRPr>
            </a:lvl1pPr>
          </a:lstStyle>
          <a:p>
            <a:pPr lvl="0"/>
            <a:r>
              <a:rPr lang="en-US" noProof="0" dirty="0" smtClean="0"/>
              <a:t>Click to edit Master subtitle style</a:t>
            </a:r>
          </a:p>
        </p:txBody>
      </p:sp>
      <p:sp>
        <p:nvSpPr>
          <p:cNvPr id="4"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fld id="{EEDBE642-8492-46D3-A8C4-EF8140B644F7}" type="slidenum">
              <a:rPr lang="en-US" sz="1000" smtClean="0">
                <a:solidFill>
                  <a:schemeClr val="tx1"/>
                </a:solidFill>
              </a:rPr>
              <a:pPr>
                <a:defRPr/>
              </a:pPr>
              <a:t>‹#›</a:t>
            </a:fld>
            <a:endParaRPr lang="en-US" sz="1000" dirty="0">
              <a:solidFill>
                <a:schemeClr val="tx1"/>
              </a:solidFill>
            </a:endParaRPr>
          </a:p>
        </p:txBody>
      </p:sp>
    </p:spTree>
    <p:extLst>
      <p:ext uri="{BB962C8B-B14F-4D97-AF65-F5344CB8AC3E}">
        <p14:creationId xmlns:p14="http://schemas.microsoft.com/office/powerpoint/2010/main" xmlns="" val="280844846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38710" y="1568741"/>
            <a:ext cx="7160674" cy="3481431"/>
          </a:xfrm>
        </p:spPr>
        <p:txBody>
          <a:bodyPr/>
          <a:lstStyle>
            <a:lvl1pPr marL="282575" indent="-282575">
              <a:buClr>
                <a:srgbClr val="002060"/>
              </a:buClr>
              <a:buFont typeface="Arial" pitchFamily="34" charset="0"/>
              <a:buChar char="•"/>
              <a:defRPr sz="2400">
                <a:solidFill>
                  <a:schemeClr val="tx1"/>
                </a:solidFill>
                <a:latin typeface="Calibri" pitchFamily="34" charset="0"/>
                <a:cs typeface="Calibri" pitchFamily="34" charset="0"/>
              </a:defRPr>
            </a:lvl1pPr>
            <a:lvl2pPr marL="628650" indent="-231775">
              <a:buClr>
                <a:srgbClr val="002060"/>
              </a:buClr>
              <a:buFont typeface="Arial" pitchFamily="34" charset="0"/>
              <a:buChar char="•"/>
              <a:defRPr sz="2200">
                <a:solidFill>
                  <a:schemeClr val="tx1"/>
                </a:solidFill>
                <a:latin typeface="Calibri" pitchFamily="34" charset="0"/>
                <a:cs typeface="Calibri" pitchFamily="34" charset="0"/>
              </a:defRPr>
            </a:lvl2pPr>
            <a:lvl3pPr marL="971550" indent="-228600">
              <a:buClr>
                <a:srgbClr val="002060"/>
              </a:buClr>
              <a:buFont typeface="Arial" pitchFamily="34" charset="0"/>
              <a:buChar char="•"/>
              <a:defRPr sz="1800">
                <a:solidFill>
                  <a:schemeClr val="tx1"/>
                </a:solidFill>
                <a:latin typeface="Calibri" pitchFamily="34" charset="0"/>
                <a:cs typeface="Calibri" pitchFamily="34" charset="0"/>
              </a:defRPr>
            </a:lvl3pPr>
            <a:lvl4pPr marL="1314450" indent="-228600">
              <a:buClr>
                <a:srgbClr val="002060"/>
              </a:buClr>
              <a:buFont typeface="Arial" pitchFamily="34" charset="0"/>
              <a:buChar char="•"/>
              <a:defRPr sz="1600">
                <a:solidFill>
                  <a:schemeClr val="tx1"/>
                </a:solidFill>
                <a:latin typeface="Calibri" pitchFamily="34" charset="0"/>
                <a:cs typeface="Calibri" pitchFamily="34" charset="0"/>
              </a:defRPr>
            </a:lvl4pPr>
            <a:lvl5pPr marL="1657350" indent="-228600">
              <a:buClr>
                <a:srgbClr val="002060"/>
              </a:buClr>
              <a:buFont typeface="Arial" pitchFamily="34" charset="0"/>
              <a:buChar char="•"/>
              <a:defRPr sz="1400">
                <a:solidFill>
                  <a:schemeClr val="tx1"/>
                </a:solidFill>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itle 1"/>
          <p:cNvSpPr>
            <a:spLocks noGrp="1"/>
          </p:cNvSpPr>
          <p:nvPr>
            <p:ph type="title"/>
          </p:nvPr>
        </p:nvSpPr>
        <p:spPr>
          <a:xfrm>
            <a:off x="1392570" y="461394"/>
            <a:ext cx="7474593" cy="713065"/>
          </a:xfrm>
          <a:prstGeom prst="rect">
            <a:avLst/>
          </a:prstGeom>
        </p:spPr>
        <p:txBody>
          <a:bodyPr/>
          <a:lstStyle>
            <a:lvl1pPr>
              <a:defRPr sz="4000">
                <a:latin typeface="Cambria" pitchFamily="18" charset="0"/>
              </a:defRPr>
            </a:lvl1pPr>
          </a:lstStyle>
          <a:p>
            <a:r>
              <a:rPr lang="en-US" dirty="0" smtClean="0"/>
              <a:t>Click to edit Master title style</a:t>
            </a:r>
            <a:endParaRPr lang="en-US" dirty="0"/>
          </a:p>
        </p:txBody>
      </p:sp>
      <p:sp>
        <p:nvSpPr>
          <p:cNvPr id="5"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fld id="{EEDBE642-8492-46D3-A8C4-EF8140B644F7}" type="slidenum">
              <a:rPr lang="en-US" sz="1000" smtClean="0">
                <a:solidFill>
                  <a:schemeClr val="tx1"/>
                </a:solidFill>
              </a:rPr>
              <a:pPr>
                <a:defRPr/>
              </a:pPr>
              <a:t>‹#›</a:t>
            </a:fld>
            <a:endParaRPr lang="en-US" sz="1000" dirty="0">
              <a:solidFill>
                <a:schemeClr val="tx1"/>
              </a:solidFill>
            </a:endParaRPr>
          </a:p>
        </p:txBody>
      </p:sp>
    </p:spTree>
    <p:extLst>
      <p:ext uri="{BB962C8B-B14F-4D97-AF65-F5344CB8AC3E}">
        <p14:creationId xmlns:p14="http://schemas.microsoft.com/office/powerpoint/2010/main" xmlns="" val="40695611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46202" y="2777067"/>
            <a:ext cx="6400800" cy="1752600"/>
          </a:xfrm>
        </p:spPr>
        <p:txBody>
          <a:bodyPr/>
          <a:lstStyle>
            <a:lvl1pPr marL="0" indent="0" algn="ctr">
              <a:buNone/>
              <a:defRPr sz="2400" b="1">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itle 8"/>
          <p:cNvSpPr>
            <a:spLocks noGrp="1"/>
          </p:cNvSpPr>
          <p:nvPr>
            <p:ph type="title"/>
          </p:nvPr>
        </p:nvSpPr>
        <p:spPr>
          <a:xfrm>
            <a:off x="465667" y="1256771"/>
            <a:ext cx="8229600" cy="1143000"/>
          </a:xfrm>
        </p:spPr>
        <p:txBody>
          <a:bodyPr/>
          <a:lstStyle>
            <a:lvl1pPr algn="ctr" rtl="0" eaLnBrk="1" fontAlgn="base" hangingPunct="1">
              <a:spcBef>
                <a:spcPct val="0"/>
              </a:spcBef>
              <a:spcAft>
                <a:spcPct val="0"/>
              </a:spcAft>
              <a:defRPr lang="en-US" sz="4400" b="1" kern="1200" dirty="0">
                <a:solidFill>
                  <a:srgbClr val="002060"/>
                </a:solidFill>
                <a:latin typeface="Adobe Caslon Pro" pitchFamily="18" charset="0"/>
                <a:ea typeface="+mj-ea"/>
                <a:cs typeface="Calibr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93024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5CF5834-97C8-46CF-BAD6-80233E4A0113}" type="datetime1">
              <a:rPr lang="en-US">
                <a:solidFill>
                  <a:prstClr val="black">
                    <a:tint val="75000"/>
                  </a:prstClr>
                </a:solidFill>
              </a:rPr>
              <a:pPr>
                <a:defRPr/>
              </a:pPr>
              <a:t>11/22/2016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pt-BR">
                <a:solidFill>
                  <a:prstClr val="black">
                    <a:tint val="75000"/>
                  </a:prstClr>
                </a:solidFill>
              </a:rPr>
              <a:t>D R A F T</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5865CE-0935-456F-BD62-650290951476}" type="slidenum">
              <a:rPr lang="en-US" altLang="en-US"/>
              <a:pPr>
                <a:defRPr/>
              </a:pPr>
              <a:t>‹#›</a:t>
            </a:fld>
            <a:endParaRPr lang="en-US" altLang="en-US" dirty="0"/>
          </a:p>
        </p:txBody>
      </p:sp>
    </p:spTree>
    <p:extLst>
      <p:ext uri="{BB962C8B-B14F-4D97-AF65-F5344CB8AC3E}">
        <p14:creationId xmlns:p14="http://schemas.microsoft.com/office/powerpoint/2010/main" xmlns="" val="1444358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55055A9-B764-43AF-8396-2027F61064C2}" type="datetime1">
              <a:rPr lang="en-US">
                <a:solidFill>
                  <a:prstClr val="black">
                    <a:tint val="75000"/>
                  </a:prstClr>
                </a:solidFill>
              </a:rPr>
              <a:pPr>
                <a:defRPr/>
              </a:pPr>
              <a:t>11/22/2016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pt-BR">
                <a:solidFill>
                  <a:prstClr val="black">
                    <a:tint val="75000"/>
                  </a:prstClr>
                </a:solidFill>
              </a:rPr>
              <a:t>D R A F T</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658BDD2-3EE5-4BC1-A12B-ED1147DC2813}" type="slidenum">
              <a:rPr lang="en-US" altLang="en-US"/>
              <a:pPr>
                <a:defRPr/>
              </a:pPr>
              <a:t>‹#›</a:t>
            </a:fld>
            <a:endParaRPr lang="en-US" altLang="en-US" dirty="0"/>
          </a:p>
        </p:txBody>
      </p:sp>
    </p:spTree>
    <p:extLst>
      <p:ext uri="{BB962C8B-B14F-4D97-AF65-F5344CB8AC3E}">
        <p14:creationId xmlns:p14="http://schemas.microsoft.com/office/powerpoint/2010/main" xmlns="" val="4071564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7334239-D08D-472A-8D25-C90FB69850A3}" type="datetime1">
              <a:rPr lang="en-US">
                <a:solidFill>
                  <a:prstClr val="black">
                    <a:tint val="75000"/>
                  </a:prstClr>
                </a:solidFill>
              </a:rPr>
              <a:pPr>
                <a:defRPr/>
              </a:pPr>
              <a:t>11/22/2016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pt-BR">
                <a:solidFill>
                  <a:prstClr val="black">
                    <a:tint val="75000"/>
                  </a:prstClr>
                </a:solidFill>
              </a:rPr>
              <a:t>D R A F T</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7932F43-ECE9-4D26-B8EA-8610D913BCBC}" type="slidenum">
              <a:rPr lang="en-US" altLang="en-US"/>
              <a:pPr>
                <a:defRPr/>
              </a:pPr>
              <a:t>‹#›</a:t>
            </a:fld>
            <a:endParaRPr lang="en-US" altLang="en-US" dirty="0"/>
          </a:p>
        </p:txBody>
      </p:sp>
    </p:spTree>
    <p:extLst>
      <p:ext uri="{BB962C8B-B14F-4D97-AF65-F5344CB8AC3E}">
        <p14:creationId xmlns:p14="http://schemas.microsoft.com/office/powerpoint/2010/main" xmlns="" val="1902002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93C31E8-5FEE-4357-B5AE-435B9455E388}" type="datetime1">
              <a:rPr lang="en-US">
                <a:solidFill>
                  <a:prstClr val="black">
                    <a:tint val="75000"/>
                  </a:prstClr>
                </a:solidFill>
              </a:rPr>
              <a:pPr>
                <a:defRPr/>
              </a:pPr>
              <a:t>11/22/2016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pt-BR">
                <a:solidFill>
                  <a:prstClr val="black">
                    <a:tint val="75000"/>
                  </a:prstClr>
                </a:solidFill>
              </a:rPr>
              <a:t>D R A F T</a:t>
            </a: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0C10D05-47DD-4562-B16D-558DFB16D3AA}" type="slidenum">
              <a:rPr lang="en-US" altLang="en-US"/>
              <a:pPr>
                <a:defRPr/>
              </a:pPr>
              <a:t>‹#›</a:t>
            </a:fld>
            <a:endParaRPr lang="en-US" altLang="en-US" dirty="0"/>
          </a:p>
        </p:txBody>
      </p:sp>
    </p:spTree>
    <p:extLst>
      <p:ext uri="{BB962C8B-B14F-4D97-AF65-F5344CB8AC3E}">
        <p14:creationId xmlns:p14="http://schemas.microsoft.com/office/powerpoint/2010/main" xmlns="" val="1871492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0B628F1-56C3-4134-BA13-805805F72E2F}" type="datetime1">
              <a:rPr lang="en-US">
                <a:solidFill>
                  <a:prstClr val="black">
                    <a:tint val="75000"/>
                  </a:prstClr>
                </a:solidFill>
              </a:rPr>
              <a:pPr>
                <a:defRPr/>
              </a:pPr>
              <a:t>11/22/2016</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pt-BR">
                <a:solidFill>
                  <a:prstClr val="black">
                    <a:tint val="75000"/>
                  </a:prstClr>
                </a:solidFill>
              </a:rPr>
              <a:t>D R A F T</a:t>
            </a: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DDA5768-E5D0-4A27-A489-51BBE286C36D}" type="slidenum">
              <a:rPr lang="en-US" altLang="en-US"/>
              <a:pPr>
                <a:defRPr/>
              </a:pPr>
              <a:t>‹#›</a:t>
            </a:fld>
            <a:endParaRPr lang="en-US" altLang="en-US" dirty="0"/>
          </a:p>
        </p:txBody>
      </p:sp>
    </p:spTree>
    <p:extLst>
      <p:ext uri="{BB962C8B-B14F-4D97-AF65-F5344CB8AC3E}">
        <p14:creationId xmlns:p14="http://schemas.microsoft.com/office/powerpoint/2010/main" xmlns="" val="2239204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fld id="{EEDBE642-8492-46D3-A8C4-EF8140B644F7}" type="slidenum">
              <a:rPr lang="en-US" sz="1000" smtClean="0">
                <a:solidFill>
                  <a:schemeClr val="tx1"/>
                </a:solidFill>
              </a:rPr>
              <a:pPr>
                <a:defRPr/>
              </a:pPr>
              <a:t>‹#›</a:t>
            </a:fld>
            <a:endParaRPr lang="en-US" sz="1000" dirty="0">
              <a:solidFill>
                <a:schemeClr val="tx1"/>
              </a:solidFill>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6DCA0C1-DECE-41DD-9A7F-667099AF1AED}" type="datetime1">
              <a:rPr lang="en-US">
                <a:solidFill>
                  <a:prstClr val="black">
                    <a:tint val="75000"/>
                  </a:prstClr>
                </a:solidFill>
              </a:rPr>
              <a:pPr>
                <a:defRPr/>
              </a:pPr>
              <a:t>11/22/2016</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pt-BR">
                <a:solidFill>
                  <a:prstClr val="black">
                    <a:tint val="75000"/>
                  </a:prstClr>
                </a:solidFill>
              </a:rPr>
              <a:t>D R A F T</a:t>
            </a: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E047514-F1A2-4118-939A-1D7A6F68AE45}" type="slidenum">
              <a:rPr lang="en-US" altLang="en-US"/>
              <a:pPr>
                <a:defRPr/>
              </a:pPr>
              <a:t>‹#›</a:t>
            </a:fld>
            <a:endParaRPr lang="en-US" altLang="en-US" dirty="0"/>
          </a:p>
        </p:txBody>
      </p:sp>
    </p:spTree>
    <p:extLst>
      <p:ext uri="{BB962C8B-B14F-4D97-AF65-F5344CB8AC3E}">
        <p14:creationId xmlns:p14="http://schemas.microsoft.com/office/powerpoint/2010/main" xmlns="" val="1632505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C0D54C-EA6E-4AB1-9A8A-876137AD2440}" type="datetime1">
              <a:rPr lang="en-US">
                <a:solidFill>
                  <a:prstClr val="black">
                    <a:tint val="75000"/>
                  </a:prstClr>
                </a:solidFill>
              </a:rPr>
              <a:pPr>
                <a:defRPr/>
              </a:pPr>
              <a:t>11/22/2016</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pt-BR">
                <a:solidFill>
                  <a:prstClr val="black">
                    <a:tint val="75000"/>
                  </a:prstClr>
                </a:solidFill>
              </a:rPr>
              <a:t>D R A F T</a:t>
            </a: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6F10294-CFB9-4C8F-8334-94226FE155FF}" type="slidenum">
              <a:rPr lang="en-US" altLang="en-US"/>
              <a:pPr>
                <a:defRPr/>
              </a:pPr>
              <a:t>‹#›</a:t>
            </a:fld>
            <a:endParaRPr lang="en-US" altLang="en-US" dirty="0"/>
          </a:p>
        </p:txBody>
      </p:sp>
    </p:spTree>
    <p:extLst>
      <p:ext uri="{BB962C8B-B14F-4D97-AF65-F5344CB8AC3E}">
        <p14:creationId xmlns:p14="http://schemas.microsoft.com/office/powerpoint/2010/main" xmlns="" val="25840086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0E2F6EF-29FA-4D62-8A56-DC668E16722F}" type="datetime1">
              <a:rPr lang="en-US">
                <a:solidFill>
                  <a:prstClr val="black">
                    <a:tint val="75000"/>
                  </a:prstClr>
                </a:solidFill>
              </a:rPr>
              <a:pPr>
                <a:defRPr/>
              </a:pPr>
              <a:t>11/22/2016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pt-BR">
                <a:solidFill>
                  <a:prstClr val="black">
                    <a:tint val="75000"/>
                  </a:prstClr>
                </a:solidFill>
              </a:rPr>
              <a:t>D R A F T</a:t>
            </a: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3F2F893-3616-487F-AB77-84A020D4A087}" type="slidenum">
              <a:rPr lang="en-US" altLang="en-US"/>
              <a:pPr>
                <a:defRPr/>
              </a:pPr>
              <a:t>‹#›</a:t>
            </a:fld>
            <a:endParaRPr lang="en-US" altLang="en-US" dirty="0"/>
          </a:p>
        </p:txBody>
      </p:sp>
    </p:spTree>
    <p:extLst>
      <p:ext uri="{BB962C8B-B14F-4D97-AF65-F5344CB8AC3E}">
        <p14:creationId xmlns:p14="http://schemas.microsoft.com/office/powerpoint/2010/main" xmlns="" val="10014623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9E83110-F94A-4B1A-BA3B-8A5C755FFCD9}" type="datetime1">
              <a:rPr lang="en-US">
                <a:solidFill>
                  <a:prstClr val="black">
                    <a:tint val="75000"/>
                  </a:prstClr>
                </a:solidFill>
              </a:rPr>
              <a:pPr>
                <a:defRPr/>
              </a:pPr>
              <a:t>11/22/2016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pt-BR">
                <a:solidFill>
                  <a:prstClr val="black">
                    <a:tint val="75000"/>
                  </a:prstClr>
                </a:solidFill>
              </a:rPr>
              <a:t>D R A F T</a:t>
            </a: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AC2B89-8373-460B-9B7B-817D635A3261}" type="slidenum">
              <a:rPr lang="en-US" altLang="en-US"/>
              <a:pPr>
                <a:defRPr/>
              </a:pPr>
              <a:t>‹#›</a:t>
            </a:fld>
            <a:endParaRPr lang="en-US" altLang="en-US" dirty="0"/>
          </a:p>
        </p:txBody>
      </p:sp>
    </p:spTree>
    <p:extLst>
      <p:ext uri="{BB962C8B-B14F-4D97-AF65-F5344CB8AC3E}">
        <p14:creationId xmlns:p14="http://schemas.microsoft.com/office/powerpoint/2010/main" xmlns="" val="4234392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EA25DA0-16E2-4623-AE5E-1BEDB5E96A18}" type="datetime1">
              <a:rPr lang="en-US">
                <a:solidFill>
                  <a:prstClr val="black">
                    <a:tint val="75000"/>
                  </a:prstClr>
                </a:solidFill>
              </a:rPr>
              <a:pPr>
                <a:defRPr/>
              </a:pPr>
              <a:t>11/22/2016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pt-BR">
                <a:solidFill>
                  <a:prstClr val="black">
                    <a:tint val="75000"/>
                  </a:prstClr>
                </a:solidFill>
              </a:rPr>
              <a:t>D R A F T</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192DF6-F9DF-46C7-8428-9C298A5123A1}" type="slidenum">
              <a:rPr lang="en-US" altLang="en-US"/>
              <a:pPr>
                <a:defRPr/>
              </a:pPr>
              <a:t>‹#›</a:t>
            </a:fld>
            <a:endParaRPr lang="en-US" altLang="en-US" dirty="0"/>
          </a:p>
        </p:txBody>
      </p:sp>
    </p:spTree>
    <p:extLst>
      <p:ext uri="{BB962C8B-B14F-4D97-AF65-F5344CB8AC3E}">
        <p14:creationId xmlns:p14="http://schemas.microsoft.com/office/powerpoint/2010/main" xmlns="" val="17604175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E6005E3-0A41-4C87-BB85-120306C07353}" type="datetime1">
              <a:rPr lang="en-US">
                <a:solidFill>
                  <a:prstClr val="black">
                    <a:tint val="75000"/>
                  </a:prstClr>
                </a:solidFill>
              </a:rPr>
              <a:pPr>
                <a:defRPr/>
              </a:pPr>
              <a:t>11/22/2016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pt-BR">
                <a:solidFill>
                  <a:prstClr val="black">
                    <a:tint val="75000"/>
                  </a:prstClr>
                </a:solidFill>
              </a:rPr>
              <a:t>D R A F T</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2571CA1-2A3B-40C7-BB73-DC02544C1D62}" type="slidenum">
              <a:rPr lang="en-US" altLang="en-US"/>
              <a:pPr>
                <a:defRPr/>
              </a:pPr>
              <a:t>‹#›</a:t>
            </a:fld>
            <a:endParaRPr lang="en-US" altLang="en-US" dirty="0"/>
          </a:p>
        </p:txBody>
      </p:sp>
    </p:spTree>
    <p:extLst>
      <p:ext uri="{BB962C8B-B14F-4D97-AF65-F5344CB8AC3E}">
        <p14:creationId xmlns:p14="http://schemas.microsoft.com/office/powerpoint/2010/main" xmlns="" val="3458969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1_Title Only">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269041-E0CE-4BB6-938F-DD8476CE8477}" type="datetime1">
              <a:rPr lang="en-US">
                <a:solidFill>
                  <a:prstClr val="black">
                    <a:tint val="75000"/>
                  </a:prstClr>
                </a:solidFill>
              </a:rPr>
              <a:pPr>
                <a:defRPr/>
              </a:pPr>
              <a:t>11/22/2016</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pt-BR">
                <a:solidFill>
                  <a:prstClr val="black">
                    <a:tint val="75000"/>
                  </a:prstClr>
                </a:solidFill>
              </a:rPr>
              <a:t>D R A F T</a:t>
            </a: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BA7A651-7DB4-4FB6-B586-51D9E49A3ED3}" type="slidenum">
              <a:rPr lang="en-US" altLang="en-US"/>
              <a:pPr>
                <a:defRPr/>
              </a:pPr>
              <a:t>‹#›</a:t>
            </a:fld>
            <a:endParaRPr lang="en-US" altLang="en-US" dirty="0"/>
          </a:p>
        </p:txBody>
      </p:sp>
    </p:spTree>
    <p:extLst>
      <p:ext uri="{BB962C8B-B14F-4D97-AF65-F5344CB8AC3E}">
        <p14:creationId xmlns:p14="http://schemas.microsoft.com/office/powerpoint/2010/main" xmlns="" val="752704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2B53173-790C-4A9E-87F8-8F89D8972534}" type="datetime1">
              <a:rPr lang="en-US">
                <a:solidFill>
                  <a:prstClr val="black">
                    <a:tint val="75000"/>
                  </a:prstClr>
                </a:solidFill>
              </a:rPr>
              <a:pPr>
                <a:defRPr/>
              </a:pPr>
              <a:t>11/22/2016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UNLASSIFIED</a:t>
            </a:r>
          </a:p>
        </p:txBody>
      </p:sp>
      <p:sp>
        <p:nvSpPr>
          <p:cNvPr id="6" name="Slide Number Placeholder 5"/>
          <p:cNvSpPr>
            <a:spLocks noGrp="1"/>
          </p:cNvSpPr>
          <p:nvPr>
            <p:ph type="sldNum" sz="quarter" idx="12"/>
          </p:nvPr>
        </p:nvSpPr>
        <p:spPr/>
        <p:txBody>
          <a:bodyPr/>
          <a:lstStyle>
            <a:lvl1pPr>
              <a:defRPr/>
            </a:lvl1pPr>
          </a:lstStyle>
          <a:p>
            <a:pPr>
              <a:defRPr/>
            </a:pPr>
            <a:fld id="{D3D08DA7-6385-4AE3-84CC-350FCE510A25}" type="slidenum">
              <a:rPr lang="en-US" altLang="en-US"/>
              <a:pPr>
                <a:defRPr/>
              </a:pPr>
              <a:t>‹#›</a:t>
            </a:fld>
            <a:endParaRPr lang="en-US" altLang="en-US" dirty="0"/>
          </a:p>
        </p:txBody>
      </p:sp>
    </p:spTree>
    <p:extLst>
      <p:ext uri="{BB962C8B-B14F-4D97-AF65-F5344CB8AC3E}">
        <p14:creationId xmlns:p14="http://schemas.microsoft.com/office/powerpoint/2010/main" xmlns="" val="3983103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39C7C1-BFFC-4E43-B945-FCEDEA06BDB6}" type="datetime1">
              <a:rPr lang="en-US">
                <a:solidFill>
                  <a:prstClr val="black">
                    <a:tint val="75000"/>
                  </a:prstClr>
                </a:solidFill>
              </a:rPr>
              <a:pPr>
                <a:defRPr/>
              </a:pPr>
              <a:t>11/22/2016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UNLASSIFIED</a:t>
            </a:r>
          </a:p>
        </p:txBody>
      </p:sp>
      <p:sp>
        <p:nvSpPr>
          <p:cNvPr id="6" name="Slide Number Placeholder 5"/>
          <p:cNvSpPr>
            <a:spLocks noGrp="1"/>
          </p:cNvSpPr>
          <p:nvPr>
            <p:ph type="sldNum" sz="quarter" idx="12"/>
          </p:nvPr>
        </p:nvSpPr>
        <p:spPr/>
        <p:txBody>
          <a:bodyPr/>
          <a:lstStyle>
            <a:lvl1pPr>
              <a:defRPr/>
            </a:lvl1pPr>
          </a:lstStyle>
          <a:p>
            <a:pPr>
              <a:defRPr/>
            </a:pPr>
            <a:fld id="{08F0896B-B780-4F92-B2FA-C2EE41D64670}" type="slidenum">
              <a:rPr lang="en-US" altLang="en-US"/>
              <a:pPr>
                <a:defRPr/>
              </a:pPr>
              <a:t>‹#›</a:t>
            </a:fld>
            <a:endParaRPr lang="en-US" altLang="en-US" dirty="0"/>
          </a:p>
        </p:txBody>
      </p:sp>
    </p:spTree>
    <p:extLst>
      <p:ext uri="{BB962C8B-B14F-4D97-AF65-F5344CB8AC3E}">
        <p14:creationId xmlns:p14="http://schemas.microsoft.com/office/powerpoint/2010/main" xmlns="" val="303528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5607D26-06A0-4916-AFF4-27A83F643205}" type="datetime1">
              <a:rPr lang="en-US">
                <a:solidFill>
                  <a:prstClr val="black">
                    <a:tint val="75000"/>
                  </a:prstClr>
                </a:solidFill>
              </a:rPr>
              <a:pPr>
                <a:defRPr/>
              </a:pPr>
              <a:t>11/22/2016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UNLASSIFIED</a:t>
            </a:r>
          </a:p>
        </p:txBody>
      </p:sp>
      <p:sp>
        <p:nvSpPr>
          <p:cNvPr id="6" name="Slide Number Placeholder 5"/>
          <p:cNvSpPr>
            <a:spLocks noGrp="1"/>
          </p:cNvSpPr>
          <p:nvPr>
            <p:ph type="sldNum" sz="quarter" idx="12"/>
          </p:nvPr>
        </p:nvSpPr>
        <p:spPr/>
        <p:txBody>
          <a:bodyPr/>
          <a:lstStyle>
            <a:lvl1pPr>
              <a:defRPr/>
            </a:lvl1pPr>
          </a:lstStyle>
          <a:p>
            <a:pPr>
              <a:defRPr/>
            </a:pPr>
            <a:fld id="{C73E3A27-2C55-48D8-B5F6-FAAA4EF9E973}" type="slidenum">
              <a:rPr lang="en-US" altLang="en-US"/>
              <a:pPr>
                <a:defRPr/>
              </a:pPr>
              <a:t>‹#›</a:t>
            </a:fld>
            <a:endParaRPr lang="en-US" altLang="en-US" dirty="0"/>
          </a:p>
        </p:txBody>
      </p:sp>
    </p:spTree>
    <p:extLst>
      <p:ext uri="{BB962C8B-B14F-4D97-AF65-F5344CB8AC3E}">
        <p14:creationId xmlns:p14="http://schemas.microsoft.com/office/powerpoint/2010/main" xmlns="" val="300361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fld id="{EEDBE642-8492-46D3-A8C4-EF8140B644F7}" type="slidenum">
              <a:rPr lang="en-US" sz="1000" smtClean="0">
                <a:solidFill>
                  <a:schemeClr val="tx1"/>
                </a:solidFill>
              </a:rPr>
              <a:pPr>
                <a:defRPr/>
              </a:pPr>
              <a:t>‹#›</a:t>
            </a:fld>
            <a:endParaRPr lang="en-US" sz="1000" dirty="0">
              <a:solidFill>
                <a:schemeClr val="tx1"/>
              </a:solidFill>
            </a:endParaRP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D9DA9B0-9AEE-4B6C-9E20-6361C7B85021}" type="datetime1">
              <a:rPr lang="en-US">
                <a:solidFill>
                  <a:prstClr val="black">
                    <a:tint val="75000"/>
                  </a:prstClr>
                </a:solidFill>
              </a:rPr>
              <a:pPr>
                <a:defRPr/>
              </a:pPr>
              <a:t>11/22/2016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UNLASSIFIED</a:t>
            </a:r>
          </a:p>
        </p:txBody>
      </p:sp>
      <p:sp>
        <p:nvSpPr>
          <p:cNvPr id="7" name="Slide Number Placeholder 5"/>
          <p:cNvSpPr>
            <a:spLocks noGrp="1"/>
          </p:cNvSpPr>
          <p:nvPr>
            <p:ph type="sldNum" sz="quarter" idx="12"/>
          </p:nvPr>
        </p:nvSpPr>
        <p:spPr/>
        <p:txBody>
          <a:bodyPr/>
          <a:lstStyle>
            <a:lvl1pPr>
              <a:defRPr/>
            </a:lvl1pPr>
          </a:lstStyle>
          <a:p>
            <a:pPr>
              <a:defRPr/>
            </a:pPr>
            <a:fld id="{8BA31FDA-C01D-4E96-B614-1C435021A50F}" type="slidenum">
              <a:rPr lang="en-US" altLang="en-US"/>
              <a:pPr>
                <a:defRPr/>
              </a:pPr>
              <a:t>‹#›</a:t>
            </a:fld>
            <a:endParaRPr lang="en-US" altLang="en-US" dirty="0"/>
          </a:p>
        </p:txBody>
      </p:sp>
    </p:spTree>
    <p:extLst>
      <p:ext uri="{BB962C8B-B14F-4D97-AF65-F5344CB8AC3E}">
        <p14:creationId xmlns:p14="http://schemas.microsoft.com/office/powerpoint/2010/main" xmlns="" val="3368187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30514B3-51F0-4C31-90DC-E2AED157B44D}" type="datetime1">
              <a:rPr lang="en-US">
                <a:solidFill>
                  <a:prstClr val="black">
                    <a:tint val="75000"/>
                  </a:prstClr>
                </a:solidFill>
              </a:rPr>
              <a:pPr>
                <a:defRPr/>
              </a:pPr>
              <a:t>11/22/2016</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UNLASSIFIED</a:t>
            </a:r>
          </a:p>
        </p:txBody>
      </p:sp>
      <p:sp>
        <p:nvSpPr>
          <p:cNvPr id="9" name="Slide Number Placeholder 5"/>
          <p:cNvSpPr>
            <a:spLocks noGrp="1"/>
          </p:cNvSpPr>
          <p:nvPr>
            <p:ph type="sldNum" sz="quarter" idx="12"/>
          </p:nvPr>
        </p:nvSpPr>
        <p:spPr/>
        <p:txBody>
          <a:bodyPr/>
          <a:lstStyle>
            <a:lvl1pPr>
              <a:defRPr/>
            </a:lvl1pPr>
          </a:lstStyle>
          <a:p>
            <a:pPr>
              <a:defRPr/>
            </a:pPr>
            <a:fld id="{E2471ADD-962D-4305-B85A-5946515CA67D}" type="slidenum">
              <a:rPr lang="en-US" altLang="en-US"/>
              <a:pPr>
                <a:defRPr/>
              </a:pPr>
              <a:t>‹#›</a:t>
            </a:fld>
            <a:endParaRPr lang="en-US" altLang="en-US" dirty="0"/>
          </a:p>
        </p:txBody>
      </p:sp>
    </p:spTree>
    <p:extLst>
      <p:ext uri="{BB962C8B-B14F-4D97-AF65-F5344CB8AC3E}">
        <p14:creationId xmlns:p14="http://schemas.microsoft.com/office/powerpoint/2010/main" xmlns="" val="33115063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14B79FE-DCA0-4B91-9D1B-FAC732781A0A}" type="datetime1">
              <a:rPr lang="en-US">
                <a:solidFill>
                  <a:prstClr val="black">
                    <a:tint val="75000"/>
                  </a:prstClr>
                </a:solidFill>
              </a:rPr>
              <a:pPr>
                <a:defRPr/>
              </a:pPr>
              <a:t>11/22/2016</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UNLASSIFIED</a:t>
            </a:r>
          </a:p>
        </p:txBody>
      </p:sp>
      <p:sp>
        <p:nvSpPr>
          <p:cNvPr id="5" name="Slide Number Placeholder 5"/>
          <p:cNvSpPr>
            <a:spLocks noGrp="1"/>
          </p:cNvSpPr>
          <p:nvPr>
            <p:ph type="sldNum" sz="quarter" idx="12"/>
          </p:nvPr>
        </p:nvSpPr>
        <p:spPr/>
        <p:txBody>
          <a:bodyPr/>
          <a:lstStyle>
            <a:lvl1pPr>
              <a:defRPr/>
            </a:lvl1pPr>
          </a:lstStyle>
          <a:p>
            <a:pPr>
              <a:defRPr/>
            </a:pPr>
            <a:fld id="{D045705A-2F78-4CC0-9AC4-A61F7392D977}" type="slidenum">
              <a:rPr lang="en-US" altLang="en-US"/>
              <a:pPr>
                <a:defRPr/>
              </a:pPr>
              <a:t>‹#›</a:t>
            </a:fld>
            <a:endParaRPr lang="en-US" altLang="en-US" dirty="0"/>
          </a:p>
        </p:txBody>
      </p:sp>
    </p:spTree>
    <p:extLst>
      <p:ext uri="{BB962C8B-B14F-4D97-AF65-F5344CB8AC3E}">
        <p14:creationId xmlns:p14="http://schemas.microsoft.com/office/powerpoint/2010/main" xmlns="" val="3695571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FDEA0C8-38F5-499A-978B-D0FA4A8CADD0}" type="datetime1">
              <a:rPr lang="en-US">
                <a:solidFill>
                  <a:prstClr val="black">
                    <a:tint val="75000"/>
                  </a:prstClr>
                </a:solidFill>
              </a:rPr>
              <a:pPr>
                <a:defRPr/>
              </a:pPr>
              <a:t>11/22/2016</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UNLASSIFIED</a:t>
            </a:r>
          </a:p>
        </p:txBody>
      </p:sp>
      <p:sp>
        <p:nvSpPr>
          <p:cNvPr id="4" name="Slide Number Placeholder 5"/>
          <p:cNvSpPr>
            <a:spLocks noGrp="1"/>
          </p:cNvSpPr>
          <p:nvPr>
            <p:ph type="sldNum" sz="quarter" idx="12"/>
          </p:nvPr>
        </p:nvSpPr>
        <p:spPr/>
        <p:txBody>
          <a:bodyPr/>
          <a:lstStyle>
            <a:lvl1pPr>
              <a:defRPr/>
            </a:lvl1pPr>
          </a:lstStyle>
          <a:p>
            <a:pPr>
              <a:defRPr/>
            </a:pPr>
            <a:fld id="{FC005E23-3C33-4D9C-AB5F-B587CDF6D07D}" type="slidenum">
              <a:rPr lang="en-US" altLang="en-US"/>
              <a:pPr>
                <a:defRPr/>
              </a:pPr>
              <a:t>‹#›</a:t>
            </a:fld>
            <a:endParaRPr lang="en-US" altLang="en-US" dirty="0"/>
          </a:p>
        </p:txBody>
      </p:sp>
    </p:spTree>
    <p:extLst>
      <p:ext uri="{BB962C8B-B14F-4D97-AF65-F5344CB8AC3E}">
        <p14:creationId xmlns:p14="http://schemas.microsoft.com/office/powerpoint/2010/main" xmlns="" val="5968837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7C4FB0-7952-4E8F-A597-F1B5BD0907F5}" type="datetime1">
              <a:rPr lang="en-US">
                <a:solidFill>
                  <a:prstClr val="black">
                    <a:tint val="75000"/>
                  </a:prstClr>
                </a:solidFill>
              </a:rPr>
              <a:pPr>
                <a:defRPr/>
              </a:pPr>
              <a:t>11/22/2016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UNLASSIFIED</a:t>
            </a:r>
          </a:p>
        </p:txBody>
      </p:sp>
      <p:sp>
        <p:nvSpPr>
          <p:cNvPr id="7" name="Slide Number Placeholder 5"/>
          <p:cNvSpPr>
            <a:spLocks noGrp="1"/>
          </p:cNvSpPr>
          <p:nvPr>
            <p:ph type="sldNum" sz="quarter" idx="12"/>
          </p:nvPr>
        </p:nvSpPr>
        <p:spPr/>
        <p:txBody>
          <a:bodyPr/>
          <a:lstStyle>
            <a:lvl1pPr>
              <a:defRPr/>
            </a:lvl1pPr>
          </a:lstStyle>
          <a:p>
            <a:pPr>
              <a:defRPr/>
            </a:pPr>
            <a:fld id="{3CD0F866-4FDF-41C4-97DF-52089669B9E8}" type="slidenum">
              <a:rPr lang="en-US" altLang="en-US"/>
              <a:pPr>
                <a:defRPr/>
              </a:pPr>
              <a:t>‹#›</a:t>
            </a:fld>
            <a:endParaRPr lang="en-US" altLang="en-US" dirty="0"/>
          </a:p>
        </p:txBody>
      </p:sp>
    </p:spTree>
    <p:extLst>
      <p:ext uri="{BB962C8B-B14F-4D97-AF65-F5344CB8AC3E}">
        <p14:creationId xmlns:p14="http://schemas.microsoft.com/office/powerpoint/2010/main" xmlns="" val="2791692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2C176B4-284A-44B4-B2CE-C8814BFAF5FE}" type="datetime1">
              <a:rPr lang="en-US">
                <a:solidFill>
                  <a:prstClr val="black">
                    <a:tint val="75000"/>
                  </a:prstClr>
                </a:solidFill>
              </a:rPr>
              <a:pPr>
                <a:defRPr/>
              </a:pPr>
              <a:t>11/22/2016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UNLASSIFIED</a:t>
            </a:r>
          </a:p>
        </p:txBody>
      </p:sp>
      <p:sp>
        <p:nvSpPr>
          <p:cNvPr id="7" name="Slide Number Placeholder 5"/>
          <p:cNvSpPr>
            <a:spLocks noGrp="1"/>
          </p:cNvSpPr>
          <p:nvPr>
            <p:ph type="sldNum" sz="quarter" idx="12"/>
          </p:nvPr>
        </p:nvSpPr>
        <p:spPr/>
        <p:txBody>
          <a:bodyPr/>
          <a:lstStyle>
            <a:lvl1pPr>
              <a:defRPr/>
            </a:lvl1pPr>
          </a:lstStyle>
          <a:p>
            <a:pPr>
              <a:defRPr/>
            </a:pPr>
            <a:fld id="{22C85C71-6A29-497B-9994-59612957D666}" type="slidenum">
              <a:rPr lang="en-US" altLang="en-US"/>
              <a:pPr>
                <a:defRPr/>
              </a:pPr>
              <a:t>‹#›</a:t>
            </a:fld>
            <a:endParaRPr lang="en-US" altLang="en-US" dirty="0"/>
          </a:p>
        </p:txBody>
      </p:sp>
    </p:spTree>
    <p:extLst>
      <p:ext uri="{BB962C8B-B14F-4D97-AF65-F5344CB8AC3E}">
        <p14:creationId xmlns:p14="http://schemas.microsoft.com/office/powerpoint/2010/main" xmlns="" val="3013113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11BEDC-DF89-459A-A345-D65F939E8113}" type="datetime1">
              <a:rPr lang="en-US">
                <a:solidFill>
                  <a:prstClr val="black">
                    <a:tint val="75000"/>
                  </a:prstClr>
                </a:solidFill>
              </a:rPr>
              <a:pPr>
                <a:defRPr/>
              </a:pPr>
              <a:t>11/22/2016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UNLASSIFIED</a:t>
            </a:r>
          </a:p>
        </p:txBody>
      </p:sp>
      <p:sp>
        <p:nvSpPr>
          <p:cNvPr id="6" name="Slide Number Placeholder 5"/>
          <p:cNvSpPr>
            <a:spLocks noGrp="1"/>
          </p:cNvSpPr>
          <p:nvPr>
            <p:ph type="sldNum" sz="quarter" idx="12"/>
          </p:nvPr>
        </p:nvSpPr>
        <p:spPr/>
        <p:txBody>
          <a:bodyPr/>
          <a:lstStyle>
            <a:lvl1pPr>
              <a:defRPr/>
            </a:lvl1pPr>
          </a:lstStyle>
          <a:p>
            <a:pPr>
              <a:defRPr/>
            </a:pPr>
            <a:fld id="{F200977B-07EF-450D-B00D-B1B9AF0D38B8}" type="slidenum">
              <a:rPr lang="en-US" altLang="en-US"/>
              <a:pPr>
                <a:defRPr/>
              </a:pPr>
              <a:t>‹#›</a:t>
            </a:fld>
            <a:endParaRPr lang="en-US" altLang="en-US" dirty="0"/>
          </a:p>
        </p:txBody>
      </p:sp>
    </p:spTree>
    <p:extLst>
      <p:ext uri="{BB962C8B-B14F-4D97-AF65-F5344CB8AC3E}">
        <p14:creationId xmlns:p14="http://schemas.microsoft.com/office/powerpoint/2010/main" xmlns="" val="2023190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CB5B783-FE26-419E-858D-047929F39B25}" type="datetime1">
              <a:rPr lang="en-US">
                <a:solidFill>
                  <a:prstClr val="black">
                    <a:tint val="75000"/>
                  </a:prstClr>
                </a:solidFill>
              </a:rPr>
              <a:pPr>
                <a:defRPr/>
              </a:pPr>
              <a:t>11/22/2016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UNLASSIFIED</a:t>
            </a:r>
          </a:p>
        </p:txBody>
      </p:sp>
      <p:sp>
        <p:nvSpPr>
          <p:cNvPr id="6" name="Slide Number Placeholder 5"/>
          <p:cNvSpPr>
            <a:spLocks noGrp="1"/>
          </p:cNvSpPr>
          <p:nvPr>
            <p:ph type="sldNum" sz="quarter" idx="12"/>
          </p:nvPr>
        </p:nvSpPr>
        <p:spPr/>
        <p:txBody>
          <a:bodyPr/>
          <a:lstStyle>
            <a:lvl1pPr>
              <a:defRPr/>
            </a:lvl1pPr>
          </a:lstStyle>
          <a:p>
            <a:pPr>
              <a:defRPr/>
            </a:pPr>
            <a:fld id="{A0193256-483D-4B63-9EE4-468B0D6420C3}" type="slidenum">
              <a:rPr lang="en-US" altLang="en-US"/>
              <a:pPr>
                <a:defRPr/>
              </a:pPr>
              <a:t>‹#›</a:t>
            </a:fld>
            <a:endParaRPr lang="en-US" altLang="en-US" dirty="0"/>
          </a:p>
        </p:txBody>
      </p:sp>
    </p:spTree>
    <p:extLst>
      <p:ext uri="{BB962C8B-B14F-4D97-AF65-F5344CB8AC3E}">
        <p14:creationId xmlns:p14="http://schemas.microsoft.com/office/powerpoint/2010/main" xmlns="" val="15797113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8"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fld id="{EEDBE642-8492-46D3-A8C4-EF8140B644F7}" type="slidenum">
              <a:rPr lang="en-US" sz="1000" smtClean="0">
                <a:solidFill>
                  <a:prstClr val="black"/>
                </a:solidFill>
              </a:rPr>
              <a:pPr>
                <a:defRPr/>
              </a:pPr>
              <a:t>‹#›</a:t>
            </a:fld>
            <a:endParaRPr lang="en-US" sz="1000" dirty="0">
              <a:solidFill>
                <a:prstClr val="black"/>
              </a:solidFill>
            </a:endParaRPr>
          </a:p>
        </p:txBody>
      </p:sp>
    </p:spTree>
    <p:extLst>
      <p:ext uri="{BB962C8B-B14F-4D97-AF65-F5344CB8AC3E}">
        <p14:creationId xmlns:p14="http://schemas.microsoft.com/office/powerpoint/2010/main" xmlns="" val="585886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fld id="{EEDBE642-8492-46D3-A8C4-EF8140B644F7}" type="slidenum">
              <a:rPr lang="en-US" sz="1000" smtClean="0">
                <a:solidFill>
                  <a:prstClr val="black"/>
                </a:solidFill>
              </a:rPr>
              <a:pPr>
                <a:defRPr/>
              </a:pPr>
              <a:t>‹#›</a:t>
            </a:fld>
            <a:endParaRPr lang="en-US" sz="1000" dirty="0">
              <a:solidFill>
                <a:prstClr val="black"/>
              </a:solidFill>
            </a:endParaRPr>
          </a:p>
        </p:txBody>
      </p:sp>
      <p:sp>
        <p:nvSpPr>
          <p:cNvPr id="5" name="Line 4"/>
          <p:cNvSpPr>
            <a:spLocks noChangeShapeType="1"/>
          </p:cNvSpPr>
          <p:nvPr userDrawn="1"/>
        </p:nvSpPr>
        <p:spPr bwMode="auto">
          <a:xfrm>
            <a:off x="152400" y="1295400"/>
            <a:ext cx="8839200" cy="0"/>
          </a:xfrm>
          <a:prstGeom prst="line">
            <a:avLst/>
          </a:prstGeom>
          <a:noFill/>
          <a:ln w="50800" cmpd="sng">
            <a:solidFill>
              <a:srgbClr val="0060A8"/>
            </a:solidFill>
            <a:round/>
            <a:headEnd/>
            <a:tailEnd/>
          </a:ln>
          <a:extLst>
            <a:ext uri="{909E8E84-426E-40DD-AFC4-6F175D3DCCD1}">
              <a14:hiddenFill xmlns:a14="http://schemas.microsoft.com/office/drawing/2010/main" xmlns="">
                <a:noFill/>
              </a14:hiddenFill>
            </a:ext>
          </a:extLst>
        </p:spPr>
        <p:txBody>
          <a:bodyPr/>
          <a:lstStyle/>
          <a:p>
            <a:endParaRPr lang="en-US" dirty="0">
              <a:solidFill>
                <a:prstClr val="black"/>
              </a:solidFill>
            </a:endParaRPr>
          </a:p>
        </p:txBody>
      </p:sp>
    </p:spTree>
    <p:extLst>
      <p:ext uri="{BB962C8B-B14F-4D97-AF65-F5344CB8AC3E}">
        <p14:creationId xmlns:p14="http://schemas.microsoft.com/office/powerpoint/2010/main" xmlns="" val="3470129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fld id="{EEDBE642-8492-46D3-A8C4-EF8140B644F7}" type="slidenum">
              <a:rPr lang="en-US" sz="1000" smtClean="0">
                <a:solidFill>
                  <a:schemeClr val="tx1"/>
                </a:solidFill>
              </a:rPr>
              <a:pPr>
                <a:defRPr/>
              </a:pPr>
              <a:t>‹#›</a:t>
            </a:fld>
            <a:endParaRPr lang="en-US" sz="1000" dirty="0">
              <a:solidFill>
                <a:schemeClr val="tx1"/>
              </a:solidFill>
            </a:endParaRP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546846"/>
            <a:ext cx="7365516" cy="748554"/>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fld id="{EEDBE642-8492-46D3-A8C4-EF8140B644F7}" type="slidenum">
              <a:rPr lang="en-US" sz="1000" smtClean="0">
                <a:solidFill>
                  <a:prstClr val="black"/>
                </a:solidFill>
              </a:rPr>
              <a:pPr>
                <a:defRPr/>
              </a:pPr>
              <a:t>‹#›</a:t>
            </a:fld>
            <a:endParaRPr lang="en-US" sz="1000" dirty="0">
              <a:solidFill>
                <a:prstClr val="black"/>
              </a:solidFill>
            </a:endParaRPr>
          </a:p>
        </p:txBody>
      </p:sp>
      <p:sp>
        <p:nvSpPr>
          <p:cNvPr id="7" name="Line 4"/>
          <p:cNvSpPr>
            <a:spLocks noChangeShapeType="1"/>
          </p:cNvSpPr>
          <p:nvPr userDrawn="1"/>
        </p:nvSpPr>
        <p:spPr bwMode="auto">
          <a:xfrm>
            <a:off x="152400" y="1295400"/>
            <a:ext cx="8839200" cy="0"/>
          </a:xfrm>
          <a:prstGeom prst="line">
            <a:avLst/>
          </a:prstGeom>
          <a:noFill/>
          <a:ln w="50800" cmpd="sng">
            <a:solidFill>
              <a:srgbClr val="0060A8"/>
            </a:solidFill>
            <a:round/>
            <a:headEnd/>
            <a:tailEnd/>
          </a:ln>
          <a:extLst>
            <a:ext uri="{909E8E84-426E-40DD-AFC4-6F175D3DCCD1}">
              <a14:hiddenFill xmlns:a14="http://schemas.microsoft.com/office/drawing/2010/main" xmlns="">
                <a:noFill/>
              </a14:hiddenFill>
            </a:ext>
          </a:extLst>
        </p:spPr>
        <p:txBody>
          <a:bodyPr/>
          <a:lstStyle/>
          <a:p>
            <a:endParaRPr lang="en-US" dirty="0">
              <a:solidFill>
                <a:prstClr val="black"/>
              </a:solidFill>
            </a:endParaRPr>
          </a:p>
        </p:txBody>
      </p:sp>
    </p:spTree>
    <p:extLst>
      <p:ext uri="{BB962C8B-B14F-4D97-AF65-F5344CB8AC3E}">
        <p14:creationId xmlns:p14="http://schemas.microsoft.com/office/powerpoint/2010/main" xmlns="" val="8843084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46846"/>
            <a:ext cx="7365516" cy="748554"/>
          </a:xfrm>
        </p:spPr>
        <p:txBody>
          <a:bodyPr/>
          <a:lstStyle/>
          <a:p>
            <a:r>
              <a:rPr lang="en-US" smtClean="0"/>
              <a:t>Click to edit Master title style</a:t>
            </a:r>
            <a:endParaRPr lang="en-US"/>
          </a:p>
        </p:txBody>
      </p:sp>
      <p:sp>
        <p:nvSpPr>
          <p:cNvPr id="7"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fld id="{EEDBE642-8492-46D3-A8C4-EF8140B644F7}" type="slidenum">
              <a:rPr lang="en-US" sz="1000" smtClean="0">
                <a:solidFill>
                  <a:prstClr val="black"/>
                </a:solidFill>
              </a:rPr>
              <a:pPr>
                <a:defRPr/>
              </a:pPr>
              <a:t>‹#›</a:t>
            </a:fld>
            <a:endParaRPr lang="en-US" sz="1000" dirty="0">
              <a:solidFill>
                <a:prstClr val="black"/>
              </a:solidFill>
            </a:endParaRPr>
          </a:p>
        </p:txBody>
      </p:sp>
      <p:sp>
        <p:nvSpPr>
          <p:cNvPr id="5" name="Line 4"/>
          <p:cNvSpPr>
            <a:spLocks noChangeShapeType="1"/>
          </p:cNvSpPr>
          <p:nvPr userDrawn="1"/>
        </p:nvSpPr>
        <p:spPr bwMode="auto">
          <a:xfrm>
            <a:off x="152400" y="1295400"/>
            <a:ext cx="8839200" cy="0"/>
          </a:xfrm>
          <a:prstGeom prst="line">
            <a:avLst/>
          </a:prstGeom>
          <a:noFill/>
          <a:ln w="50800" cmpd="sng">
            <a:solidFill>
              <a:srgbClr val="0060A8"/>
            </a:solidFill>
            <a:round/>
            <a:headEnd/>
            <a:tailEnd/>
          </a:ln>
          <a:extLst>
            <a:ext uri="{909E8E84-426E-40DD-AFC4-6F175D3DCCD1}">
              <a14:hiddenFill xmlns:a14="http://schemas.microsoft.com/office/drawing/2010/main" xmlns="">
                <a:noFill/>
              </a14:hiddenFill>
            </a:ext>
          </a:extLst>
        </p:spPr>
        <p:txBody>
          <a:bodyPr/>
          <a:lstStyle/>
          <a:p>
            <a:endParaRPr lang="en-US" dirty="0">
              <a:solidFill>
                <a:prstClr val="black"/>
              </a:solidFill>
            </a:endParaRPr>
          </a:p>
        </p:txBody>
      </p:sp>
    </p:spTree>
    <p:extLst>
      <p:ext uri="{BB962C8B-B14F-4D97-AF65-F5344CB8AC3E}">
        <p14:creationId xmlns:p14="http://schemas.microsoft.com/office/powerpoint/2010/main" xmlns="" val="1593775674"/>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fld id="{EEDBE642-8492-46D3-A8C4-EF8140B644F7}" type="slidenum">
              <a:rPr lang="en-US" sz="1000" smtClean="0">
                <a:solidFill>
                  <a:prstClr val="black"/>
                </a:solidFill>
              </a:rPr>
              <a:pPr>
                <a:defRPr/>
              </a:pPr>
              <a:t>‹#›</a:t>
            </a:fld>
            <a:endParaRPr lang="en-US" sz="1000" dirty="0">
              <a:solidFill>
                <a:prstClr val="black"/>
              </a:solidFill>
            </a:endParaRPr>
          </a:p>
        </p:txBody>
      </p:sp>
    </p:spTree>
    <p:extLst>
      <p:ext uri="{BB962C8B-B14F-4D97-AF65-F5344CB8AC3E}">
        <p14:creationId xmlns:p14="http://schemas.microsoft.com/office/powerpoint/2010/main" xmlns="" val="11501186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fld id="{EEDBE642-8492-46D3-A8C4-EF8140B644F7}" type="slidenum">
              <a:rPr lang="en-US" sz="1000" smtClean="0">
                <a:solidFill>
                  <a:prstClr val="black"/>
                </a:solidFill>
              </a:rPr>
              <a:pPr>
                <a:defRPr/>
              </a:pPr>
              <a:t>‹#›</a:t>
            </a:fld>
            <a:endParaRPr lang="en-US" sz="1000" dirty="0">
              <a:solidFill>
                <a:prstClr val="black"/>
              </a:solidFill>
            </a:endParaRPr>
          </a:p>
        </p:txBody>
      </p:sp>
    </p:spTree>
    <p:extLst>
      <p:ext uri="{BB962C8B-B14F-4D97-AF65-F5344CB8AC3E}">
        <p14:creationId xmlns:p14="http://schemas.microsoft.com/office/powerpoint/2010/main" xmlns="" val="216493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fld id="{EEDBE642-8492-46D3-A8C4-EF8140B644F7}" type="slidenum">
              <a:rPr lang="en-US" sz="1000" smtClean="0">
                <a:solidFill>
                  <a:schemeClr val="tx1"/>
                </a:solidFill>
              </a:rPr>
              <a:pPr>
                <a:defRPr/>
              </a:pPr>
              <a:t>‹#›</a:t>
            </a:fld>
            <a:endParaRPr lang="en-US" sz="1000" dirty="0">
              <a:solidFill>
                <a:schemeClr val="tx1"/>
              </a:solidFill>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8"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fld id="{EEDBE642-8492-46D3-A8C4-EF8140B644F7}" type="slidenum">
              <a:rPr lang="en-US" sz="1000" smtClean="0">
                <a:solidFill>
                  <a:schemeClr val="tx1"/>
                </a:solidFill>
              </a:rPr>
              <a:pPr>
                <a:defRPr/>
              </a:pPr>
              <a:t>‹#›</a:t>
            </a:fld>
            <a:endParaRPr lang="en-US" sz="1000" dirty="0">
              <a:solidFill>
                <a:schemeClr val="tx1"/>
              </a:solidFill>
            </a:endParaRPr>
          </a:p>
        </p:txBody>
      </p:sp>
    </p:spTree>
    <p:extLst>
      <p:ext uri="{BB962C8B-B14F-4D97-AF65-F5344CB8AC3E}">
        <p14:creationId xmlns:p14="http://schemas.microsoft.com/office/powerpoint/2010/main" xmlns="" val="3083791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fld id="{EEDBE642-8492-46D3-A8C4-EF8140B644F7}" type="slidenum">
              <a:rPr lang="en-US" sz="1000" smtClean="0">
                <a:solidFill>
                  <a:schemeClr val="tx1"/>
                </a:solidFill>
              </a:rPr>
              <a:pPr>
                <a:defRPr/>
              </a:pPr>
              <a:t>‹#›</a:t>
            </a:fld>
            <a:endParaRPr lang="en-US" sz="1000" dirty="0">
              <a:solidFill>
                <a:schemeClr val="tx1"/>
              </a:solidFill>
            </a:endParaRPr>
          </a:p>
        </p:txBody>
      </p:sp>
      <p:sp>
        <p:nvSpPr>
          <p:cNvPr id="5" name="Line 4"/>
          <p:cNvSpPr>
            <a:spLocks noChangeShapeType="1"/>
          </p:cNvSpPr>
          <p:nvPr userDrawn="1"/>
        </p:nvSpPr>
        <p:spPr bwMode="auto">
          <a:xfrm>
            <a:off x="152400" y="1295400"/>
            <a:ext cx="8839200" cy="0"/>
          </a:xfrm>
          <a:prstGeom prst="line">
            <a:avLst/>
          </a:prstGeom>
          <a:noFill/>
          <a:ln w="50800" cmpd="sng">
            <a:solidFill>
              <a:srgbClr val="0060A8"/>
            </a:solidFill>
            <a:round/>
            <a:headEnd/>
            <a:tailEnd/>
          </a:ln>
          <a:extLst>
            <a:ext uri="{909E8E84-426E-40DD-AFC4-6F175D3DCCD1}">
              <a14:hiddenFill xmlns:a14="http://schemas.microsoft.com/office/drawing/2010/main" xmlns="">
                <a:noFill/>
              </a14:hiddenFill>
            </a:ext>
          </a:extLst>
        </p:spPr>
        <p:txBody>
          <a:bodyPr/>
          <a:lstStyle/>
          <a:p>
            <a:endParaRPr lang="en-US" dirty="0"/>
          </a:p>
        </p:txBody>
      </p:sp>
    </p:spTree>
    <p:extLst>
      <p:ext uri="{BB962C8B-B14F-4D97-AF65-F5344CB8AC3E}">
        <p14:creationId xmlns:p14="http://schemas.microsoft.com/office/powerpoint/2010/main" xmlns="" val="2968273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546846"/>
            <a:ext cx="7365516" cy="748554"/>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fld id="{EEDBE642-8492-46D3-A8C4-EF8140B644F7}" type="slidenum">
              <a:rPr lang="en-US" sz="1000" smtClean="0">
                <a:solidFill>
                  <a:schemeClr val="tx1"/>
                </a:solidFill>
              </a:rPr>
              <a:pPr>
                <a:defRPr/>
              </a:pPr>
              <a:t>‹#›</a:t>
            </a:fld>
            <a:endParaRPr lang="en-US" sz="1000" dirty="0">
              <a:solidFill>
                <a:schemeClr val="tx1"/>
              </a:solidFill>
            </a:endParaRPr>
          </a:p>
        </p:txBody>
      </p:sp>
      <p:sp>
        <p:nvSpPr>
          <p:cNvPr id="7" name="Line 4"/>
          <p:cNvSpPr>
            <a:spLocks noChangeShapeType="1"/>
          </p:cNvSpPr>
          <p:nvPr userDrawn="1"/>
        </p:nvSpPr>
        <p:spPr bwMode="auto">
          <a:xfrm>
            <a:off x="152400" y="1295400"/>
            <a:ext cx="8839200" cy="0"/>
          </a:xfrm>
          <a:prstGeom prst="line">
            <a:avLst/>
          </a:prstGeom>
          <a:noFill/>
          <a:ln w="50800" cmpd="sng">
            <a:solidFill>
              <a:srgbClr val="0060A8"/>
            </a:solidFill>
            <a:round/>
            <a:headEnd/>
            <a:tailEnd/>
          </a:ln>
          <a:extLst>
            <a:ext uri="{909E8E84-426E-40DD-AFC4-6F175D3DCCD1}">
              <a14:hiddenFill xmlns:a14="http://schemas.microsoft.com/office/drawing/2010/main" xmlns="">
                <a:noFill/>
              </a14:hiddenFill>
            </a:ext>
          </a:extLst>
        </p:spPr>
        <p:txBody>
          <a:bodyPr/>
          <a:lstStyle/>
          <a:p>
            <a:endParaRPr lang="en-US" dirty="0"/>
          </a:p>
        </p:txBody>
      </p:sp>
    </p:spTree>
    <p:extLst>
      <p:ext uri="{BB962C8B-B14F-4D97-AF65-F5344CB8AC3E}">
        <p14:creationId xmlns:p14="http://schemas.microsoft.com/office/powerpoint/2010/main" xmlns="" val="821411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46846"/>
            <a:ext cx="7365516" cy="748554"/>
          </a:xfrm>
        </p:spPr>
        <p:txBody>
          <a:bodyPr/>
          <a:lstStyle/>
          <a:p>
            <a:r>
              <a:rPr lang="en-US" smtClean="0"/>
              <a:t>Click to edit Master title style</a:t>
            </a:r>
            <a:endParaRPr lang="en-US"/>
          </a:p>
        </p:txBody>
      </p:sp>
      <p:sp>
        <p:nvSpPr>
          <p:cNvPr id="7"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fld id="{EEDBE642-8492-46D3-A8C4-EF8140B644F7}" type="slidenum">
              <a:rPr lang="en-US" sz="1000" smtClean="0">
                <a:solidFill>
                  <a:schemeClr val="tx1"/>
                </a:solidFill>
              </a:rPr>
              <a:pPr>
                <a:defRPr/>
              </a:pPr>
              <a:t>‹#›</a:t>
            </a:fld>
            <a:endParaRPr lang="en-US" sz="1000" dirty="0">
              <a:solidFill>
                <a:schemeClr val="tx1"/>
              </a:solidFill>
            </a:endParaRPr>
          </a:p>
        </p:txBody>
      </p:sp>
      <p:sp>
        <p:nvSpPr>
          <p:cNvPr id="5" name="Line 4"/>
          <p:cNvSpPr>
            <a:spLocks noChangeShapeType="1"/>
          </p:cNvSpPr>
          <p:nvPr userDrawn="1"/>
        </p:nvSpPr>
        <p:spPr bwMode="auto">
          <a:xfrm>
            <a:off x="152400" y="1295400"/>
            <a:ext cx="8839200" cy="0"/>
          </a:xfrm>
          <a:prstGeom prst="line">
            <a:avLst/>
          </a:prstGeom>
          <a:noFill/>
          <a:ln w="50800" cmpd="sng">
            <a:solidFill>
              <a:srgbClr val="0060A8"/>
            </a:solidFill>
            <a:round/>
            <a:headEnd/>
            <a:tailEnd/>
          </a:ln>
          <a:extLst>
            <a:ext uri="{909E8E84-426E-40DD-AFC4-6F175D3DCCD1}">
              <a14:hiddenFill xmlns:a14="http://schemas.microsoft.com/office/drawing/2010/main" xmlns="">
                <a:noFill/>
              </a14:hiddenFill>
            </a:ext>
          </a:extLst>
        </p:spPr>
        <p:txBody>
          <a:bodyPr/>
          <a:lstStyle/>
          <a:p>
            <a:endParaRPr lang="en-US" dirty="0"/>
          </a:p>
        </p:txBody>
      </p:sp>
    </p:spTree>
    <p:extLst>
      <p:ext uri="{BB962C8B-B14F-4D97-AF65-F5344CB8AC3E}">
        <p14:creationId xmlns:p14="http://schemas.microsoft.com/office/powerpoint/2010/main" xmlns="" val="1336756721"/>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theme" Target="../theme/theme2.xml"/><Relationship Id="rId12"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6.png"/><Relationship Id="rId5" Type="http://schemas.openxmlformats.org/officeDocument/2006/relationships/slideLayout" Target="../slideLayouts/slideLayout10.xml"/><Relationship Id="rId10" Type="http://schemas.openxmlformats.org/officeDocument/2006/relationships/image" Target="../media/image5.png"/><Relationship Id="rId4" Type="http://schemas.openxmlformats.org/officeDocument/2006/relationships/slideLayout" Target="../slideLayouts/slideLayout9.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9.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4.xml"/><Relationship Id="rId1" Type="http://schemas.openxmlformats.org/officeDocument/2006/relationships/slideLayout" Target="../slideLayouts/slideLayout14.xml"/><Relationship Id="rId4" Type="http://schemas.openxmlformats.org/officeDocument/2006/relationships/image" Target="../media/image1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5.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4.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6.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png"/><Relationship Id="rId3" Type="http://schemas.openxmlformats.org/officeDocument/2006/relationships/slideLayout" Target="../slideLayouts/slideLayout40.xml"/><Relationship Id="rId7" Type="http://schemas.openxmlformats.org/officeDocument/2006/relationships/theme" Target="../theme/theme7.xml"/><Relationship Id="rId12" Type="http://schemas.openxmlformats.org/officeDocument/2006/relationships/image" Target="../media/image7.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6.png"/><Relationship Id="rId5" Type="http://schemas.openxmlformats.org/officeDocument/2006/relationships/slideLayout" Target="../slideLayouts/slideLayout42.xml"/><Relationship Id="rId10" Type="http://schemas.openxmlformats.org/officeDocument/2006/relationships/image" Target="../media/image5.png"/><Relationship Id="rId4" Type="http://schemas.openxmlformats.org/officeDocument/2006/relationships/slideLayout" Target="../slideLayouts/slideLayout41.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6146" name="Rectangle 5"/>
          <p:cNvSpPr>
            <a:spLocks noGrp="1" noChangeArrowheads="1"/>
          </p:cNvSpPr>
          <p:nvPr>
            <p:ph type="title"/>
          </p:nvPr>
        </p:nvSpPr>
        <p:spPr bwMode="auto">
          <a:xfrm>
            <a:off x="0" y="381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6"/>
          <p:cNvSpPr>
            <a:spLocks noGrp="1" noChangeArrowheads="1"/>
          </p:cNvSpPr>
          <p:nvPr>
            <p:ph type="body" idx="1"/>
          </p:nvPr>
        </p:nvSpPr>
        <p:spPr bwMode="auto">
          <a:xfrm>
            <a:off x="838200" y="1600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fld id="{EEDBE642-8492-46D3-A8C4-EF8140B644F7}" type="slidenum">
              <a:rPr lang="en-US" sz="1000" smtClean="0">
                <a:solidFill>
                  <a:schemeClr val="tx1"/>
                </a:solidFill>
              </a:rPr>
              <a:pPr>
                <a:defRPr/>
              </a:pPr>
              <a:t>‹#›</a:t>
            </a:fld>
            <a:endParaRPr lang="en-US" sz="10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7919" r:id="rId1"/>
    <p:sldLayoutId id="2147487895" r:id="rId2"/>
    <p:sldLayoutId id="2147487896" r:id="rId3"/>
    <p:sldLayoutId id="2147487899" r:id="rId4"/>
    <p:sldLayoutId id="2147487900" r:id="rId5"/>
  </p:sldLayoutIdLst>
  <p:transition/>
  <p:txStyles>
    <p:titleStyle>
      <a:lvl1pPr algn="ctr" rtl="0" eaLnBrk="0" fontAlgn="base" hangingPunct="0">
        <a:spcBef>
          <a:spcPct val="0"/>
        </a:spcBef>
        <a:spcAft>
          <a:spcPct val="0"/>
        </a:spcAft>
        <a:defRPr sz="3600" b="1">
          <a:solidFill>
            <a:srgbClr val="A50021"/>
          </a:solidFill>
          <a:latin typeface="+mj-lt"/>
          <a:ea typeface="+mj-ea"/>
          <a:cs typeface="+mj-cs"/>
        </a:defRPr>
      </a:lvl1pPr>
      <a:lvl2pPr algn="ctr" rtl="0" eaLnBrk="0" fontAlgn="base" hangingPunct="0">
        <a:spcBef>
          <a:spcPct val="0"/>
        </a:spcBef>
        <a:spcAft>
          <a:spcPct val="0"/>
        </a:spcAft>
        <a:defRPr sz="3600" b="1">
          <a:solidFill>
            <a:srgbClr val="A50021"/>
          </a:solidFill>
          <a:latin typeface="Arial" pitchFamily="34" charset="0"/>
        </a:defRPr>
      </a:lvl2pPr>
      <a:lvl3pPr algn="ctr" rtl="0" eaLnBrk="0" fontAlgn="base" hangingPunct="0">
        <a:spcBef>
          <a:spcPct val="0"/>
        </a:spcBef>
        <a:spcAft>
          <a:spcPct val="0"/>
        </a:spcAft>
        <a:defRPr sz="3600" b="1">
          <a:solidFill>
            <a:srgbClr val="A50021"/>
          </a:solidFill>
          <a:latin typeface="Arial" pitchFamily="34" charset="0"/>
        </a:defRPr>
      </a:lvl3pPr>
      <a:lvl4pPr algn="ctr" rtl="0" eaLnBrk="0" fontAlgn="base" hangingPunct="0">
        <a:spcBef>
          <a:spcPct val="0"/>
        </a:spcBef>
        <a:spcAft>
          <a:spcPct val="0"/>
        </a:spcAft>
        <a:defRPr sz="3600" b="1">
          <a:solidFill>
            <a:srgbClr val="A50021"/>
          </a:solidFill>
          <a:latin typeface="Arial" pitchFamily="34" charset="0"/>
        </a:defRPr>
      </a:lvl4pPr>
      <a:lvl5pPr algn="ctr" rtl="0" eaLnBrk="0" fontAlgn="base" hangingPunct="0">
        <a:spcBef>
          <a:spcPct val="0"/>
        </a:spcBef>
        <a:spcAft>
          <a:spcPct val="0"/>
        </a:spcAft>
        <a:defRPr sz="3600" b="1">
          <a:solidFill>
            <a:srgbClr val="A50021"/>
          </a:solidFill>
          <a:latin typeface="Arial" pitchFamily="34" charset="0"/>
        </a:defRPr>
      </a:lvl5pPr>
      <a:lvl6pPr marL="457200" algn="ctr" rtl="0" eaLnBrk="0" fontAlgn="base" hangingPunct="0">
        <a:spcBef>
          <a:spcPct val="0"/>
        </a:spcBef>
        <a:spcAft>
          <a:spcPct val="0"/>
        </a:spcAft>
        <a:defRPr sz="3600" b="1">
          <a:solidFill>
            <a:srgbClr val="A50021"/>
          </a:solidFill>
          <a:latin typeface="Arial" pitchFamily="34" charset="0"/>
        </a:defRPr>
      </a:lvl6pPr>
      <a:lvl7pPr marL="914400" algn="ctr" rtl="0" eaLnBrk="0" fontAlgn="base" hangingPunct="0">
        <a:spcBef>
          <a:spcPct val="0"/>
        </a:spcBef>
        <a:spcAft>
          <a:spcPct val="0"/>
        </a:spcAft>
        <a:defRPr sz="3600" b="1">
          <a:solidFill>
            <a:srgbClr val="A50021"/>
          </a:solidFill>
          <a:latin typeface="Arial" pitchFamily="34" charset="0"/>
        </a:defRPr>
      </a:lvl7pPr>
      <a:lvl8pPr marL="1371600" algn="ctr" rtl="0" eaLnBrk="0" fontAlgn="base" hangingPunct="0">
        <a:spcBef>
          <a:spcPct val="0"/>
        </a:spcBef>
        <a:spcAft>
          <a:spcPct val="0"/>
        </a:spcAft>
        <a:defRPr sz="3600" b="1">
          <a:solidFill>
            <a:srgbClr val="A50021"/>
          </a:solidFill>
          <a:latin typeface="Arial" pitchFamily="34" charset="0"/>
        </a:defRPr>
      </a:lvl8pPr>
      <a:lvl9pPr marL="1828800" algn="ctr" rtl="0" eaLnBrk="0" fontAlgn="base" hangingPunct="0">
        <a:spcBef>
          <a:spcPct val="0"/>
        </a:spcBef>
        <a:spcAft>
          <a:spcPct val="0"/>
        </a:spcAft>
        <a:defRPr sz="3600" b="1">
          <a:solidFill>
            <a:srgbClr val="A50021"/>
          </a:solidFill>
          <a:latin typeface="Arial" pitchFamily="34" charset="0"/>
        </a:defRPr>
      </a:lvl9pPr>
    </p:titleStyle>
    <p:bodyStyle>
      <a:lvl1pPr marL="342900" indent="-342900" algn="l" rtl="0" eaLnBrk="0" fontAlgn="base" hangingPunct="0">
        <a:spcBef>
          <a:spcPct val="20000"/>
        </a:spcBef>
        <a:spcAft>
          <a:spcPct val="0"/>
        </a:spcAft>
        <a:buChar char="•"/>
        <a:defRPr sz="2800" b="1">
          <a:solidFill>
            <a:srgbClr val="000066"/>
          </a:solidFill>
          <a:latin typeface="+mn-lt"/>
          <a:ea typeface="+mn-ea"/>
          <a:cs typeface="+mn-cs"/>
        </a:defRPr>
      </a:lvl1pPr>
      <a:lvl2pPr marL="742950" indent="-285750" algn="l" rtl="0" eaLnBrk="0" fontAlgn="base" hangingPunct="0">
        <a:spcBef>
          <a:spcPct val="20000"/>
        </a:spcBef>
        <a:spcAft>
          <a:spcPct val="0"/>
        </a:spcAft>
        <a:buChar char="•"/>
        <a:defRPr sz="2400" b="1">
          <a:solidFill>
            <a:srgbClr val="000066"/>
          </a:solidFill>
          <a:latin typeface="+mn-lt"/>
        </a:defRPr>
      </a:lvl2pPr>
      <a:lvl3pPr marL="1143000" indent="-228600" algn="l" rtl="0" eaLnBrk="0" fontAlgn="base" hangingPunct="0">
        <a:spcBef>
          <a:spcPct val="20000"/>
        </a:spcBef>
        <a:spcAft>
          <a:spcPct val="0"/>
        </a:spcAft>
        <a:buChar char="•"/>
        <a:defRPr sz="2000" b="1">
          <a:solidFill>
            <a:srgbClr val="000066"/>
          </a:solidFill>
          <a:latin typeface="+mn-lt"/>
        </a:defRPr>
      </a:lvl3pPr>
      <a:lvl4pPr marL="1600200" indent="-228600" algn="l" rtl="0" eaLnBrk="0" fontAlgn="base" hangingPunct="0">
        <a:spcBef>
          <a:spcPct val="20000"/>
        </a:spcBef>
        <a:spcAft>
          <a:spcPct val="0"/>
        </a:spcAft>
        <a:buChar char="•"/>
        <a:defRPr sz="2000" b="1">
          <a:solidFill>
            <a:srgbClr val="000066"/>
          </a:solidFill>
          <a:latin typeface="+mn-lt"/>
        </a:defRPr>
      </a:lvl4pPr>
      <a:lvl5pPr marL="2057400" indent="-228600" algn="l" rtl="0" eaLnBrk="0" fontAlgn="base" hangingPunct="0">
        <a:spcBef>
          <a:spcPct val="20000"/>
        </a:spcBef>
        <a:spcAft>
          <a:spcPct val="0"/>
        </a:spcAft>
        <a:buChar char="•"/>
        <a:defRPr sz="1600" b="1">
          <a:solidFill>
            <a:srgbClr val="000066"/>
          </a:solidFill>
          <a:latin typeface="+mn-lt"/>
        </a:defRPr>
      </a:lvl5pPr>
      <a:lvl6pPr marL="2514600" indent="-228600" algn="l" rtl="0" eaLnBrk="0" fontAlgn="base" hangingPunct="0">
        <a:spcBef>
          <a:spcPct val="20000"/>
        </a:spcBef>
        <a:spcAft>
          <a:spcPct val="0"/>
        </a:spcAft>
        <a:buChar char="•"/>
        <a:defRPr sz="1600" b="1">
          <a:solidFill>
            <a:srgbClr val="000066"/>
          </a:solidFill>
          <a:latin typeface="+mn-lt"/>
        </a:defRPr>
      </a:lvl6pPr>
      <a:lvl7pPr marL="2971800" indent="-228600" algn="l" rtl="0" eaLnBrk="0" fontAlgn="base" hangingPunct="0">
        <a:spcBef>
          <a:spcPct val="20000"/>
        </a:spcBef>
        <a:spcAft>
          <a:spcPct val="0"/>
        </a:spcAft>
        <a:buChar char="•"/>
        <a:defRPr sz="1600" b="1">
          <a:solidFill>
            <a:srgbClr val="000066"/>
          </a:solidFill>
          <a:latin typeface="+mn-lt"/>
        </a:defRPr>
      </a:lvl7pPr>
      <a:lvl8pPr marL="3429000" indent="-228600" algn="l" rtl="0" eaLnBrk="0" fontAlgn="base" hangingPunct="0">
        <a:spcBef>
          <a:spcPct val="20000"/>
        </a:spcBef>
        <a:spcAft>
          <a:spcPct val="0"/>
        </a:spcAft>
        <a:buChar char="•"/>
        <a:defRPr sz="1600" b="1">
          <a:solidFill>
            <a:srgbClr val="000066"/>
          </a:solidFill>
          <a:latin typeface="+mn-lt"/>
        </a:defRPr>
      </a:lvl8pPr>
      <a:lvl9pPr marL="3886200" indent="-228600" algn="l" rtl="0" eaLnBrk="0" fontAlgn="base" hangingPunct="0">
        <a:spcBef>
          <a:spcPct val="20000"/>
        </a:spcBef>
        <a:spcAft>
          <a:spcPct val="0"/>
        </a:spcAft>
        <a:buChar char="•"/>
        <a:defRPr sz="1600" b="1">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8" cstate="print"/>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914400" y="470647"/>
            <a:ext cx="7365516" cy="74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4099" name="Text Placeholder 2"/>
          <p:cNvSpPr>
            <a:spLocks noGrp="1"/>
          </p:cNvSpPr>
          <p:nvPr>
            <p:ph type="body" idx="1"/>
          </p:nvPr>
        </p:nvSpPr>
        <p:spPr bwMode="auto">
          <a:xfrm>
            <a:off x="457200" y="1447800"/>
            <a:ext cx="82296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2"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fld id="{EEDBE642-8492-46D3-A8C4-EF8140B644F7}" type="slidenum">
              <a:rPr lang="en-US" sz="1000" smtClean="0">
                <a:solidFill>
                  <a:schemeClr val="tx1"/>
                </a:solidFill>
              </a:rPr>
              <a:pPr>
                <a:defRPr/>
              </a:pPr>
              <a:t>‹#›</a:t>
            </a:fld>
            <a:endParaRPr lang="en-US" sz="1000" dirty="0">
              <a:solidFill>
                <a:schemeClr val="tx1"/>
              </a:solidFill>
            </a:endParaRPr>
          </a:p>
        </p:txBody>
      </p:sp>
      <p:sp>
        <p:nvSpPr>
          <p:cNvPr id="9" name="Rectangle 8"/>
          <p:cNvSpPr/>
          <p:nvPr userDrawn="1"/>
        </p:nvSpPr>
        <p:spPr>
          <a:xfrm>
            <a:off x="0" y="0"/>
            <a:ext cx="9144000" cy="470647"/>
          </a:xfrm>
          <a:prstGeom prst="rect">
            <a:avLst/>
          </a:prstGeom>
          <a:ln>
            <a:solidFill>
              <a:schemeClr val="tx2"/>
            </a:solidFill>
          </a:ln>
        </p:spPr>
        <p:style>
          <a:lnRef idx="0">
            <a:schemeClr val="accent1"/>
          </a:lnRef>
          <a:fillRef idx="3">
            <a:schemeClr val="accent1"/>
          </a:fillRef>
          <a:effectRef idx="3">
            <a:schemeClr val="accent1"/>
          </a:effectRef>
          <a:fontRef idx="minor">
            <a:schemeClr val="lt1"/>
          </a:fontRef>
        </p:style>
        <p:txBody>
          <a:bodyPr lIns="62746" tIns="31373" rIns="62746" bIns="31373" anchor="ctr"/>
          <a:lstStyle/>
          <a:p>
            <a:pPr algn="ctr" fontAlgn="auto">
              <a:spcBef>
                <a:spcPts val="0"/>
              </a:spcBef>
              <a:spcAft>
                <a:spcPts val="0"/>
              </a:spcAft>
              <a:defRPr/>
            </a:pPr>
            <a:endParaRPr lang="en-US" dirty="0"/>
          </a:p>
        </p:txBody>
      </p:sp>
      <p:sp>
        <p:nvSpPr>
          <p:cNvPr id="11" name="Rectangle 10"/>
          <p:cNvSpPr/>
          <p:nvPr userDrawn="1"/>
        </p:nvSpPr>
        <p:spPr>
          <a:xfrm>
            <a:off x="3765176" y="0"/>
            <a:ext cx="5378824" cy="470647"/>
          </a:xfrm>
          <a:prstGeom prst="rect">
            <a:avLst/>
          </a:prstGeom>
          <a:blipFill>
            <a:blip r:embed="rId9" cstate="print"/>
            <a:stretch>
              <a:fillRect l="55000" t="-8000"/>
            </a:stretch>
          </a:blipFill>
          <a:ln cap="flat">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lIns="62746" tIns="31373" rIns="62746" bIns="31373" anchor="ctr"/>
          <a:lstStyle/>
          <a:p>
            <a:pPr algn="ctr" fontAlgn="auto">
              <a:spcBef>
                <a:spcPts val="0"/>
              </a:spcBef>
              <a:spcAft>
                <a:spcPts val="0"/>
              </a:spcAft>
              <a:defRPr/>
            </a:pPr>
            <a:endParaRPr lang="en-US" dirty="0">
              <a:noFill/>
            </a:endParaRPr>
          </a:p>
        </p:txBody>
      </p:sp>
      <p:pic>
        <p:nvPicPr>
          <p:cNvPr id="14" name="Picture 13" descr="DoD emb;em quality stuff.png"/>
          <p:cNvPicPr>
            <a:picLocks noChangeAspect="1"/>
          </p:cNvPicPr>
          <p:nvPr userDrawn="1"/>
        </p:nvPicPr>
        <p:blipFill>
          <a:blip r:embed="rId10" cstate="print"/>
          <a:srcRect/>
          <a:stretch>
            <a:fillRect/>
          </a:stretch>
        </p:blipFill>
        <p:spPr bwMode="auto">
          <a:xfrm>
            <a:off x="76200" y="228600"/>
            <a:ext cx="919163" cy="914400"/>
          </a:xfrm>
          <a:prstGeom prst="rect">
            <a:avLst/>
          </a:prstGeom>
          <a:noFill/>
          <a:ln w="9525">
            <a:noFill/>
            <a:miter lim="800000"/>
            <a:headEnd/>
            <a:tailEnd/>
          </a:ln>
        </p:spPr>
      </p:pic>
      <p:grpSp>
        <p:nvGrpSpPr>
          <p:cNvPr id="15" name="Group 173"/>
          <p:cNvGrpSpPr>
            <a:grpSpLocks/>
          </p:cNvGrpSpPr>
          <p:nvPr userDrawn="1"/>
        </p:nvGrpSpPr>
        <p:grpSpPr bwMode="auto">
          <a:xfrm>
            <a:off x="8153400" y="228600"/>
            <a:ext cx="914400" cy="914400"/>
            <a:chOff x="2263" y="3496"/>
            <a:chExt cx="4987" cy="4987"/>
          </a:xfrm>
        </p:grpSpPr>
        <p:grpSp>
          <p:nvGrpSpPr>
            <p:cNvPr id="16" name="Group 174"/>
            <p:cNvGrpSpPr>
              <a:grpSpLocks/>
            </p:cNvGrpSpPr>
            <p:nvPr/>
          </p:nvGrpSpPr>
          <p:grpSpPr bwMode="auto">
            <a:xfrm>
              <a:off x="2273" y="3506"/>
              <a:ext cx="4967" cy="4967"/>
              <a:chOff x="2273" y="3506"/>
              <a:chExt cx="4967" cy="4967"/>
            </a:xfrm>
          </p:grpSpPr>
          <p:sp>
            <p:nvSpPr>
              <p:cNvPr id="71" name="Freeform 175"/>
              <p:cNvSpPr>
                <a:spLocks/>
              </p:cNvSpPr>
              <p:nvPr/>
            </p:nvSpPr>
            <p:spPr bwMode="auto">
              <a:xfrm>
                <a:off x="2273" y="3506"/>
                <a:ext cx="4967" cy="4967"/>
              </a:xfrm>
              <a:custGeom>
                <a:avLst/>
                <a:gdLst>
                  <a:gd name="T0" fmla="*/ 2383 w 4967"/>
                  <a:gd name="T1" fmla="*/ 0 h 4967"/>
                  <a:gd name="T2" fmla="*/ 2001 w 4967"/>
                  <a:gd name="T3" fmla="*/ 45 h 4967"/>
                  <a:gd name="T4" fmla="*/ 1626 w 4967"/>
                  <a:gd name="T5" fmla="*/ 150 h 4967"/>
                  <a:gd name="T6" fmla="*/ 1264 w 4967"/>
                  <a:gd name="T7" fmla="*/ 318 h 4967"/>
                  <a:gd name="T8" fmla="*/ 927 w 4967"/>
                  <a:gd name="T9" fmla="*/ 546 h 4967"/>
                  <a:gd name="T10" fmla="*/ 637 w 4967"/>
                  <a:gd name="T11" fmla="*/ 820 h 4967"/>
                  <a:gd name="T12" fmla="*/ 399 w 4967"/>
                  <a:gd name="T13" fmla="*/ 1129 h 4967"/>
                  <a:gd name="T14" fmla="*/ 216 w 4967"/>
                  <a:gd name="T15" fmla="*/ 1467 h 4967"/>
                  <a:gd name="T16" fmla="*/ 87 w 4967"/>
                  <a:gd name="T17" fmla="*/ 1827 h 4967"/>
                  <a:gd name="T18" fmla="*/ 15 w 4967"/>
                  <a:gd name="T19" fmla="*/ 2201 h 4967"/>
                  <a:gd name="T20" fmla="*/ 1 w 4967"/>
                  <a:gd name="T21" fmla="*/ 2583 h 4967"/>
                  <a:gd name="T22" fmla="*/ 46 w 4967"/>
                  <a:gd name="T23" fmla="*/ 2965 h 4967"/>
                  <a:gd name="T24" fmla="*/ 151 w 4967"/>
                  <a:gd name="T25" fmla="*/ 3341 h 4967"/>
                  <a:gd name="T26" fmla="*/ 319 w 4967"/>
                  <a:gd name="T27" fmla="*/ 3702 h 4967"/>
                  <a:gd name="T28" fmla="*/ 547 w 4967"/>
                  <a:gd name="T29" fmla="*/ 4040 h 4967"/>
                  <a:gd name="T30" fmla="*/ 821 w 4967"/>
                  <a:gd name="T31" fmla="*/ 4330 h 4967"/>
                  <a:gd name="T32" fmla="*/ 1130 w 4967"/>
                  <a:gd name="T33" fmla="*/ 4567 h 4967"/>
                  <a:gd name="T34" fmla="*/ 1468 w 4967"/>
                  <a:gd name="T35" fmla="*/ 4751 h 4967"/>
                  <a:gd name="T36" fmla="*/ 1828 w 4967"/>
                  <a:gd name="T37" fmla="*/ 4880 h 4967"/>
                  <a:gd name="T38" fmla="*/ 2202 w 4967"/>
                  <a:gd name="T39" fmla="*/ 4952 h 4967"/>
                  <a:gd name="T40" fmla="*/ 2584 w 4967"/>
                  <a:gd name="T41" fmla="*/ 4966 h 4967"/>
                  <a:gd name="T42" fmla="*/ 2966 w 4967"/>
                  <a:gd name="T43" fmla="*/ 4921 h 4967"/>
                  <a:gd name="T44" fmla="*/ 3342 w 4967"/>
                  <a:gd name="T45" fmla="*/ 4815 h 4967"/>
                  <a:gd name="T46" fmla="*/ 3703 w 4967"/>
                  <a:gd name="T47" fmla="*/ 4648 h 4967"/>
                  <a:gd name="T48" fmla="*/ 4041 w 4967"/>
                  <a:gd name="T49" fmla="*/ 4419 h 4967"/>
                  <a:gd name="T50" fmla="*/ 4331 w 4967"/>
                  <a:gd name="T51" fmla="*/ 4146 h 4967"/>
                  <a:gd name="T52" fmla="*/ 4568 w 4967"/>
                  <a:gd name="T53" fmla="*/ 3837 h 4967"/>
                  <a:gd name="T54" fmla="*/ 4752 w 4967"/>
                  <a:gd name="T55" fmla="*/ 3498 h 4967"/>
                  <a:gd name="T56" fmla="*/ 4880 w 4967"/>
                  <a:gd name="T57" fmla="*/ 3139 h 4967"/>
                  <a:gd name="T58" fmla="*/ 4953 w 4967"/>
                  <a:gd name="T59" fmla="*/ 2764 h 4967"/>
                  <a:gd name="T60" fmla="*/ 4967 w 4967"/>
                  <a:gd name="T61" fmla="*/ 2382 h 4967"/>
                  <a:gd name="T62" fmla="*/ 4922 w 4967"/>
                  <a:gd name="T63" fmla="*/ 2000 h 4967"/>
                  <a:gd name="T64" fmla="*/ 4816 w 4967"/>
                  <a:gd name="T65" fmla="*/ 1625 h 4967"/>
                  <a:gd name="T66" fmla="*/ 4649 w 4967"/>
                  <a:gd name="T67" fmla="*/ 1263 h 4967"/>
                  <a:gd name="T68" fmla="*/ 4420 w 4967"/>
                  <a:gd name="T69" fmla="*/ 926 h 4967"/>
                  <a:gd name="T70" fmla="*/ 4147 w 4967"/>
                  <a:gd name="T71" fmla="*/ 636 h 4967"/>
                  <a:gd name="T72" fmla="*/ 3837 w 4967"/>
                  <a:gd name="T73" fmla="*/ 398 h 4967"/>
                  <a:gd name="T74" fmla="*/ 3499 w 4967"/>
                  <a:gd name="T75" fmla="*/ 215 h 4967"/>
                  <a:gd name="T76" fmla="*/ 3139 w 4967"/>
                  <a:gd name="T77" fmla="*/ 86 h 4967"/>
                  <a:gd name="T78" fmla="*/ 2765 w 4967"/>
                  <a:gd name="T79" fmla="*/ 14 h 496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967"/>
                  <a:gd name="T121" fmla="*/ 0 h 4967"/>
                  <a:gd name="T122" fmla="*/ 4967 w 4967"/>
                  <a:gd name="T123" fmla="*/ 4967 h 496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967" h="4967">
                    <a:moveTo>
                      <a:pt x="2575" y="0"/>
                    </a:moveTo>
                    <a:lnTo>
                      <a:pt x="2383" y="0"/>
                    </a:lnTo>
                    <a:lnTo>
                      <a:pt x="2192" y="15"/>
                    </a:lnTo>
                    <a:lnTo>
                      <a:pt x="2001" y="45"/>
                    </a:lnTo>
                    <a:lnTo>
                      <a:pt x="1812" y="90"/>
                    </a:lnTo>
                    <a:lnTo>
                      <a:pt x="1626" y="150"/>
                    </a:lnTo>
                    <a:lnTo>
                      <a:pt x="1443" y="226"/>
                    </a:lnTo>
                    <a:lnTo>
                      <a:pt x="1264" y="318"/>
                    </a:lnTo>
                    <a:lnTo>
                      <a:pt x="1091" y="425"/>
                    </a:lnTo>
                    <a:lnTo>
                      <a:pt x="927" y="546"/>
                    </a:lnTo>
                    <a:lnTo>
                      <a:pt x="775" y="678"/>
                    </a:lnTo>
                    <a:lnTo>
                      <a:pt x="637" y="820"/>
                    </a:lnTo>
                    <a:lnTo>
                      <a:pt x="511" y="970"/>
                    </a:lnTo>
                    <a:lnTo>
                      <a:pt x="399" y="1129"/>
                    </a:lnTo>
                    <a:lnTo>
                      <a:pt x="301" y="1295"/>
                    </a:lnTo>
                    <a:lnTo>
                      <a:pt x="216" y="1467"/>
                    </a:lnTo>
                    <a:lnTo>
                      <a:pt x="144" y="1645"/>
                    </a:lnTo>
                    <a:lnTo>
                      <a:pt x="87" y="1827"/>
                    </a:lnTo>
                    <a:lnTo>
                      <a:pt x="44" y="2013"/>
                    </a:lnTo>
                    <a:lnTo>
                      <a:pt x="15" y="2201"/>
                    </a:lnTo>
                    <a:lnTo>
                      <a:pt x="0" y="2392"/>
                    </a:lnTo>
                    <a:lnTo>
                      <a:pt x="1" y="2583"/>
                    </a:lnTo>
                    <a:lnTo>
                      <a:pt x="16" y="2775"/>
                    </a:lnTo>
                    <a:lnTo>
                      <a:pt x="46" y="2965"/>
                    </a:lnTo>
                    <a:lnTo>
                      <a:pt x="91" y="3154"/>
                    </a:lnTo>
                    <a:lnTo>
                      <a:pt x="151" y="3341"/>
                    </a:lnTo>
                    <a:lnTo>
                      <a:pt x="227" y="3524"/>
                    </a:lnTo>
                    <a:lnTo>
                      <a:pt x="319" y="3702"/>
                    </a:lnTo>
                    <a:lnTo>
                      <a:pt x="426" y="3876"/>
                    </a:lnTo>
                    <a:lnTo>
                      <a:pt x="547" y="4040"/>
                    </a:lnTo>
                    <a:lnTo>
                      <a:pt x="679" y="4191"/>
                    </a:lnTo>
                    <a:lnTo>
                      <a:pt x="821" y="4330"/>
                    </a:lnTo>
                    <a:lnTo>
                      <a:pt x="971" y="4455"/>
                    </a:lnTo>
                    <a:lnTo>
                      <a:pt x="1130" y="4567"/>
                    </a:lnTo>
                    <a:lnTo>
                      <a:pt x="1296" y="4666"/>
                    </a:lnTo>
                    <a:lnTo>
                      <a:pt x="1468" y="4751"/>
                    </a:lnTo>
                    <a:lnTo>
                      <a:pt x="1646" y="4822"/>
                    </a:lnTo>
                    <a:lnTo>
                      <a:pt x="1828" y="4880"/>
                    </a:lnTo>
                    <a:lnTo>
                      <a:pt x="2014" y="4923"/>
                    </a:lnTo>
                    <a:lnTo>
                      <a:pt x="2202" y="4952"/>
                    </a:lnTo>
                    <a:lnTo>
                      <a:pt x="2393" y="4966"/>
                    </a:lnTo>
                    <a:lnTo>
                      <a:pt x="2584" y="4966"/>
                    </a:lnTo>
                    <a:lnTo>
                      <a:pt x="2776" y="4951"/>
                    </a:lnTo>
                    <a:lnTo>
                      <a:pt x="2966" y="4921"/>
                    </a:lnTo>
                    <a:lnTo>
                      <a:pt x="3155" y="4876"/>
                    </a:lnTo>
                    <a:lnTo>
                      <a:pt x="3342" y="4815"/>
                    </a:lnTo>
                    <a:lnTo>
                      <a:pt x="3525" y="4739"/>
                    </a:lnTo>
                    <a:lnTo>
                      <a:pt x="3703" y="4648"/>
                    </a:lnTo>
                    <a:lnTo>
                      <a:pt x="3877" y="4540"/>
                    </a:lnTo>
                    <a:lnTo>
                      <a:pt x="4041" y="4419"/>
                    </a:lnTo>
                    <a:lnTo>
                      <a:pt x="4192" y="4288"/>
                    </a:lnTo>
                    <a:lnTo>
                      <a:pt x="4331" y="4146"/>
                    </a:lnTo>
                    <a:lnTo>
                      <a:pt x="4456" y="3995"/>
                    </a:lnTo>
                    <a:lnTo>
                      <a:pt x="4568" y="3837"/>
                    </a:lnTo>
                    <a:lnTo>
                      <a:pt x="4667" y="3671"/>
                    </a:lnTo>
                    <a:lnTo>
                      <a:pt x="4752" y="3498"/>
                    </a:lnTo>
                    <a:lnTo>
                      <a:pt x="4823" y="3321"/>
                    </a:lnTo>
                    <a:lnTo>
                      <a:pt x="4880" y="3139"/>
                    </a:lnTo>
                    <a:lnTo>
                      <a:pt x="4924" y="2953"/>
                    </a:lnTo>
                    <a:lnTo>
                      <a:pt x="4953" y="2764"/>
                    </a:lnTo>
                    <a:lnTo>
                      <a:pt x="4967" y="2574"/>
                    </a:lnTo>
                    <a:lnTo>
                      <a:pt x="4967" y="2382"/>
                    </a:lnTo>
                    <a:lnTo>
                      <a:pt x="4952" y="2191"/>
                    </a:lnTo>
                    <a:lnTo>
                      <a:pt x="4922" y="2000"/>
                    </a:lnTo>
                    <a:lnTo>
                      <a:pt x="4877" y="1811"/>
                    </a:lnTo>
                    <a:lnTo>
                      <a:pt x="4816" y="1625"/>
                    </a:lnTo>
                    <a:lnTo>
                      <a:pt x="4740" y="1442"/>
                    </a:lnTo>
                    <a:lnTo>
                      <a:pt x="4649" y="1263"/>
                    </a:lnTo>
                    <a:lnTo>
                      <a:pt x="4541" y="1090"/>
                    </a:lnTo>
                    <a:lnTo>
                      <a:pt x="4420" y="926"/>
                    </a:lnTo>
                    <a:lnTo>
                      <a:pt x="4288" y="774"/>
                    </a:lnTo>
                    <a:lnTo>
                      <a:pt x="4147" y="636"/>
                    </a:lnTo>
                    <a:lnTo>
                      <a:pt x="3996" y="511"/>
                    </a:lnTo>
                    <a:lnTo>
                      <a:pt x="3837" y="398"/>
                    </a:lnTo>
                    <a:lnTo>
                      <a:pt x="3671" y="300"/>
                    </a:lnTo>
                    <a:lnTo>
                      <a:pt x="3499" y="215"/>
                    </a:lnTo>
                    <a:lnTo>
                      <a:pt x="3322" y="143"/>
                    </a:lnTo>
                    <a:lnTo>
                      <a:pt x="3139" y="86"/>
                    </a:lnTo>
                    <a:lnTo>
                      <a:pt x="2954" y="43"/>
                    </a:lnTo>
                    <a:lnTo>
                      <a:pt x="2765" y="14"/>
                    </a:lnTo>
                    <a:lnTo>
                      <a:pt x="2575" y="0"/>
                    </a:lnTo>
                  </a:path>
                </a:pathLst>
              </a:custGeom>
              <a:solidFill>
                <a:srgbClr val="D39900"/>
              </a:solidFill>
              <a:ln w="9525">
                <a:noFill/>
                <a:round/>
                <a:headEnd/>
                <a:tailEnd/>
              </a:ln>
            </p:spPr>
            <p:txBody>
              <a:bodyPr/>
              <a:lstStyle/>
              <a:p>
                <a:endParaRPr lang="en-US" dirty="0"/>
              </a:p>
            </p:txBody>
          </p:sp>
        </p:grpSp>
        <p:grpSp>
          <p:nvGrpSpPr>
            <p:cNvPr id="17" name="Group 176"/>
            <p:cNvGrpSpPr>
              <a:grpSpLocks/>
            </p:cNvGrpSpPr>
            <p:nvPr/>
          </p:nvGrpSpPr>
          <p:grpSpPr bwMode="auto">
            <a:xfrm>
              <a:off x="2438" y="3671"/>
              <a:ext cx="4636" cy="4636"/>
              <a:chOff x="2438" y="3671"/>
              <a:chExt cx="4636" cy="4636"/>
            </a:xfrm>
          </p:grpSpPr>
          <p:sp>
            <p:nvSpPr>
              <p:cNvPr id="70" name="Freeform 177"/>
              <p:cNvSpPr>
                <a:spLocks/>
              </p:cNvSpPr>
              <p:nvPr/>
            </p:nvSpPr>
            <p:spPr bwMode="auto">
              <a:xfrm>
                <a:off x="2438" y="3671"/>
                <a:ext cx="4636" cy="4636"/>
              </a:xfrm>
              <a:custGeom>
                <a:avLst/>
                <a:gdLst>
                  <a:gd name="T0" fmla="*/ 298 w 4636"/>
                  <a:gd name="T1" fmla="*/ 3456 h 4636"/>
                  <a:gd name="T2" fmla="*/ 141 w 4636"/>
                  <a:gd name="T3" fmla="*/ 3119 h 4636"/>
                  <a:gd name="T4" fmla="*/ 43 w 4636"/>
                  <a:gd name="T5" fmla="*/ 2768 h 4636"/>
                  <a:gd name="T6" fmla="*/ 1 w 4636"/>
                  <a:gd name="T7" fmla="*/ 2412 h 4636"/>
                  <a:gd name="T8" fmla="*/ 14 w 4636"/>
                  <a:gd name="T9" fmla="*/ 2055 h 4636"/>
                  <a:gd name="T10" fmla="*/ 81 w 4636"/>
                  <a:gd name="T11" fmla="*/ 1706 h 4636"/>
                  <a:gd name="T12" fmla="*/ 201 w 4636"/>
                  <a:gd name="T13" fmla="*/ 1370 h 4636"/>
                  <a:gd name="T14" fmla="*/ 373 w 4636"/>
                  <a:gd name="T15" fmla="*/ 1054 h 4636"/>
                  <a:gd name="T16" fmla="*/ 594 w 4636"/>
                  <a:gd name="T17" fmla="*/ 765 h 4636"/>
                  <a:gd name="T18" fmla="*/ 865 w 4636"/>
                  <a:gd name="T19" fmla="*/ 510 h 4636"/>
                  <a:gd name="T20" fmla="*/ 1180 w 4636"/>
                  <a:gd name="T21" fmla="*/ 297 h 4636"/>
                  <a:gd name="T22" fmla="*/ 1518 w 4636"/>
                  <a:gd name="T23" fmla="*/ 140 h 4636"/>
                  <a:gd name="T24" fmla="*/ 1868 w 4636"/>
                  <a:gd name="T25" fmla="*/ 42 h 4636"/>
                  <a:gd name="T26" fmla="*/ 2225 w 4636"/>
                  <a:gd name="T27" fmla="*/ 0 h 4636"/>
                  <a:gd name="T28" fmla="*/ 2581 w 4636"/>
                  <a:gd name="T29" fmla="*/ 13 h 4636"/>
                  <a:gd name="T30" fmla="*/ 2931 w 4636"/>
                  <a:gd name="T31" fmla="*/ 80 h 4636"/>
                  <a:gd name="T32" fmla="*/ 3267 w 4636"/>
                  <a:gd name="T33" fmla="*/ 200 h 4636"/>
                  <a:gd name="T34" fmla="*/ 3582 w 4636"/>
                  <a:gd name="T35" fmla="*/ 372 h 4636"/>
                  <a:gd name="T36" fmla="*/ 3871 w 4636"/>
                  <a:gd name="T37" fmla="*/ 594 h 4636"/>
                  <a:gd name="T38" fmla="*/ 4127 w 4636"/>
                  <a:gd name="T39" fmla="*/ 864 h 4636"/>
                  <a:gd name="T40" fmla="*/ 4340 w 4636"/>
                  <a:gd name="T41" fmla="*/ 1179 h 4636"/>
                  <a:gd name="T42" fmla="*/ 4496 w 4636"/>
                  <a:gd name="T43" fmla="*/ 1517 h 4636"/>
                  <a:gd name="T44" fmla="*/ 4595 w 4636"/>
                  <a:gd name="T45" fmla="*/ 1867 h 4636"/>
                  <a:gd name="T46" fmla="*/ 4637 w 4636"/>
                  <a:gd name="T47" fmla="*/ 2224 h 4636"/>
                  <a:gd name="T48" fmla="*/ 4623 w 4636"/>
                  <a:gd name="T49" fmla="*/ 2581 h 4636"/>
                  <a:gd name="T50" fmla="*/ 4556 w 4636"/>
                  <a:gd name="T51" fmla="*/ 2930 h 4636"/>
                  <a:gd name="T52" fmla="*/ 4436 w 4636"/>
                  <a:gd name="T53" fmla="*/ 3266 h 4636"/>
                  <a:gd name="T54" fmla="*/ 4265 w 4636"/>
                  <a:gd name="T55" fmla="*/ 3582 h 4636"/>
                  <a:gd name="T56" fmla="*/ 4043 w 4636"/>
                  <a:gd name="T57" fmla="*/ 3870 h 4636"/>
                  <a:gd name="T58" fmla="*/ 3772 w 4636"/>
                  <a:gd name="T59" fmla="*/ 4126 h 4636"/>
                  <a:gd name="T60" fmla="*/ 3457 w 4636"/>
                  <a:gd name="T61" fmla="*/ 4339 h 4636"/>
                  <a:gd name="T62" fmla="*/ 3120 w 4636"/>
                  <a:gd name="T63" fmla="*/ 4495 h 4636"/>
                  <a:gd name="T64" fmla="*/ 2769 w 4636"/>
                  <a:gd name="T65" fmla="*/ 4594 h 4636"/>
                  <a:gd name="T66" fmla="*/ 2412 w 4636"/>
                  <a:gd name="T67" fmla="*/ 4636 h 4636"/>
                  <a:gd name="T68" fmla="*/ 2056 w 4636"/>
                  <a:gd name="T69" fmla="*/ 4623 h 4636"/>
                  <a:gd name="T70" fmla="*/ 1706 w 4636"/>
                  <a:gd name="T71" fmla="*/ 4555 h 4636"/>
                  <a:gd name="T72" fmla="*/ 1371 w 4636"/>
                  <a:gd name="T73" fmla="*/ 4435 h 4636"/>
                  <a:gd name="T74" fmla="*/ 1055 w 4636"/>
                  <a:gd name="T75" fmla="*/ 4264 h 4636"/>
                  <a:gd name="T76" fmla="*/ 766 w 4636"/>
                  <a:gd name="T77" fmla="*/ 4042 h 4636"/>
                  <a:gd name="T78" fmla="*/ 511 w 4636"/>
                  <a:gd name="T79" fmla="*/ 3771 h 46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636"/>
                  <a:gd name="T121" fmla="*/ 0 h 4636"/>
                  <a:gd name="T122" fmla="*/ 4636 w 4636"/>
                  <a:gd name="T123" fmla="*/ 4636 h 46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636" h="4636">
                    <a:moveTo>
                      <a:pt x="398" y="3618"/>
                    </a:moveTo>
                    <a:lnTo>
                      <a:pt x="298" y="3456"/>
                    </a:lnTo>
                    <a:lnTo>
                      <a:pt x="212" y="3290"/>
                    </a:lnTo>
                    <a:lnTo>
                      <a:pt x="141" y="3119"/>
                    </a:lnTo>
                    <a:lnTo>
                      <a:pt x="85" y="2945"/>
                    </a:lnTo>
                    <a:lnTo>
                      <a:pt x="43" y="2768"/>
                    </a:lnTo>
                    <a:lnTo>
                      <a:pt x="15" y="2590"/>
                    </a:lnTo>
                    <a:lnTo>
                      <a:pt x="1" y="2412"/>
                    </a:lnTo>
                    <a:lnTo>
                      <a:pt x="0" y="2233"/>
                    </a:lnTo>
                    <a:lnTo>
                      <a:pt x="14" y="2055"/>
                    </a:lnTo>
                    <a:lnTo>
                      <a:pt x="41" y="1879"/>
                    </a:lnTo>
                    <a:lnTo>
                      <a:pt x="81" y="1706"/>
                    </a:lnTo>
                    <a:lnTo>
                      <a:pt x="135" y="1536"/>
                    </a:lnTo>
                    <a:lnTo>
                      <a:pt x="201" y="1370"/>
                    </a:lnTo>
                    <a:lnTo>
                      <a:pt x="281" y="1209"/>
                    </a:lnTo>
                    <a:lnTo>
                      <a:pt x="373" y="1054"/>
                    </a:lnTo>
                    <a:lnTo>
                      <a:pt x="477" y="906"/>
                    </a:lnTo>
                    <a:lnTo>
                      <a:pt x="594" y="765"/>
                    </a:lnTo>
                    <a:lnTo>
                      <a:pt x="724" y="633"/>
                    </a:lnTo>
                    <a:lnTo>
                      <a:pt x="865" y="510"/>
                    </a:lnTo>
                    <a:lnTo>
                      <a:pt x="1018" y="397"/>
                    </a:lnTo>
                    <a:lnTo>
                      <a:pt x="1180" y="297"/>
                    </a:lnTo>
                    <a:lnTo>
                      <a:pt x="1347" y="211"/>
                    </a:lnTo>
                    <a:lnTo>
                      <a:pt x="1518" y="140"/>
                    </a:lnTo>
                    <a:lnTo>
                      <a:pt x="1692" y="84"/>
                    </a:lnTo>
                    <a:lnTo>
                      <a:pt x="1868" y="42"/>
                    </a:lnTo>
                    <a:lnTo>
                      <a:pt x="2046" y="14"/>
                    </a:lnTo>
                    <a:lnTo>
                      <a:pt x="2225" y="0"/>
                    </a:lnTo>
                    <a:lnTo>
                      <a:pt x="2404" y="0"/>
                    </a:lnTo>
                    <a:lnTo>
                      <a:pt x="2581" y="13"/>
                    </a:lnTo>
                    <a:lnTo>
                      <a:pt x="2757" y="40"/>
                    </a:lnTo>
                    <a:lnTo>
                      <a:pt x="2931" y="80"/>
                    </a:lnTo>
                    <a:lnTo>
                      <a:pt x="3101" y="134"/>
                    </a:lnTo>
                    <a:lnTo>
                      <a:pt x="3267" y="200"/>
                    </a:lnTo>
                    <a:lnTo>
                      <a:pt x="3428" y="280"/>
                    </a:lnTo>
                    <a:lnTo>
                      <a:pt x="3582" y="372"/>
                    </a:lnTo>
                    <a:lnTo>
                      <a:pt x="3731" y="477"/>
                    </a:lnTo>
                    <a:lnTo>
                      <a:pt x="3871" y="594"/>
                    </a:lnTo>
                    <a:lnTo>
                      <a:pt x="4003" y="723"/>
                    </a:lnTo>
                    <a:lnTo>
                      <a:pt x="4127" y="864"/>
                    </a:lnTo>
                    <a:lnTo>
                      <a:pt x="4240" y="1017"/>
                    </a:lnTo>
                    <a:lnTo>
                      <a:pt x="4340" y="1179"/>
                    </a:lnTo>
                    <a:lnTo>
                      <a:pt x="4425" y="1346"/>
                    </a:lnTo>
                    <a:lnTo>
                      <a:pt x="4496" y="1517"/>
                    </a:lnTo>
                    <a:lnTo>
                      <a:pt x="4553" y="1691"/>
                    </a:lnTo>
                    <a:lnTo>
                      <a:pt x="4595" y="1867"/>
                    </a:lnTo>
                    <a:lnTo>
                      <a:pt x="4623" y="2045"/>
                    </a:lnTo>
                    <a:lnTo>
                      <a:pt x="4637" y="2224"/>
                    </a:lnTo>
                    <a:lnTo>
                      <a:pt x="4637" y="2403"/>
                    </a:lnTo>
                    <a:lnTo>
                      <a:pt x="4623" y="2581"/>
                    </a:lnTo>
                    <a:lnTo>
                      <a:pt x="4596" y="2757"/>
                    </a:lnTo>
                    <a:lnTo>
                      <a:pt x="4556" y="2930"/>
                    </a:lnTo>
                    <a:lnTo>
                      <a:pt x="4503" y="3100"/>
                    </a:lnTo>
                    <a:lnTo>
                      <a:pt x="4436" y="3266"/>
                    </a:lnTo>
                    <a:lnTo>
                      <a:pt x="4357" y="3427"/>
                    </a:lnTo>
                    <a:lnTo>
                      <a:pt x="4265" y="3582"/>
                    </a:lnTo>
                    <a:lnTo>
                      <a:pt x="4160" y="3730"/>
                    </a:lnTo>
                    <a:lnTo>
                      <a:pt x="4043" y="3870"/>
                    </a:lnTo>
                    <a:lnTo>
                      <a:pt x="3914" y="4003"/>
                    </a:lnTo>
                    <a:lnTo>
                      <a:pt x="3772" y="4126"/>
                    </a:lnTo>
                    <a:lnTo>
                      <a:pt x="3619" y="4239"/>
                    </a:lnTo>
                    <a:lnTo>
                      <a:pt x="3457" y="4339"/>
                    </a:lnTo>
                    <a:lnTo>
                      <a:pt x="3290" y="4424"/>
                    </a:lnTo>
                    <a:lnTo>
                      <a:pt x="3120" y="4495"/>
                    </a:lnTo>
                    <a:lnTo>
                      <a:pt x="2946" y="4552"/>
                    </a:lnTo>
                    <a:lnTo>
                      <a:pt x="2769" y="4594"/>
                    </a:lnTo>
                    <a:lnTo>
                      <a:pt x="2591" y="4622"/>
                    </a:lnTo>
                    <a:lnTo>
                      <a:pt x="2412" y="4636"/>
                    </a:lnTo>
                    <a:lnTo>
                      <a:pt x="2234" y="4636"/>
                    </a:lnTo>
                    <a:lnTo>
                      <a:pt x="2056" y="4623"/>
                    </a:lnTo>
                    <a:lnTo>
                      <a:pt x="1880" y="4596"/>
                    </a:lnTo>
                    <a:lnTo>
                      <a:pt x="1706" y="4555"/>
                    </a:lnTo>
                    <a:lnTo>
                      <a:pt x="1536" y="4502"/>
                    </a:lnTo>
                    <a:lnTo>
                      <a:pt x="1371" y="4435"/>
                    </a:lnTo>
                    <a:lnTo>
                      <a:pt x="1210" y="4356"/>
                    </a:lnTo>
                    <a:lnTo>
                      <a:pt x="1055" y="4264"/>
                    </a:lnTo>
                    <a:lnTo>
                      <a:pt x="907" y="4159"/>
                    </a:lnTo>
                    <a:lnTo>
                      <a:pt x="766" y="4042"/>
                    </a:lnTo>
                    <a:lnTo>
                      <a:pt x="634" y="3913"/>
                    </a:lnTo>
                    <a:lnTo>
                      <a:pt x="511" y="3771"/>
                    </a:lnTo>
                    <a:lnTo>
                      <a:pt x="398" y="3618"/>
                    </a:lnTo>
                    <a:close/>
                  </a:path>
                </a:pathLst>
              </a:custGeom>
              <a:noFill/>
              <a:ln w="13526">
                <a:solidFill>
                  <a:srgbClr val="474749"/>
                </a:solidFill>
                <a:round/>
                <a:headEnd/>
                <a:tailEnd/>
              </a:ln>
            </p:spPr>
            <p:txBody>
              <a:bodyPr/>
              <a:lstStyle/>
              <a:p>
                <a:endParaRPr lang="en-US" dirty="0"/>
              </a:p>
            </p:txBody>
          </p:sp>
        </p:grpSp>
        <p:grpSp>
          <p:nvGrpSpPr>
            <p:cNvPr id="18" name="Group 178"/>
            <p:cNvGrpSpPr>
              <a:grpSpLocks/>
            </p:cNvGrpSpPr>
            <p:nvPr/>
          </p:nvGrpSpPr>
          <p:grpSpPr bwMode="auto">
            <a:xfrm>
              <a:off x="2346" y="3578"/>
              <a:ext cx="4822" cy="4822"/>
              <a:chOff x="2346" y="3578"/>
              <a:chExt cx="4822" cy="4822"/>
            </a:xfrm>
          </p:grpSpPr>
          <p:sp>
            <p:nvSpPr>
              <p:cNvPr id="69" name="Freeform 179"/>
              <p:cNvSpPr>
                <a:spLocks/>
              </p:cNvSpPr>
              <p:nvPr/>
            </p:nvSpPr>
            <p:spPr bwMode="auto">
              <a:xfrm>
                <a:off x="2346" y="3578"/>
                <a:ext cx="4822" cy="4822"/>
              </a:xfrm>
              <a:custGeom>
                <a:avLst/>
                <a:gdLst>
                  <a:gd name="T0" fmla="*/ 2313 w 4822"/>
                  <a:gd name="T1" fmla="*/ 0 h 4822"/>
                  <a:gd name="T2" fmla="*/ 1942 w 4822"/>
                  <a:gd name="T3" fmla="*/ 44 h 4822"/>
                  <a:gd name="T4" fmla="*/ 1578 w 4822"/>
                  <a:gd name="T5" fmla="*/ 146 h 4822"/>
                  <a:gd name="T6" fmla="*/ 1227 w 4822"/>
                  <a:gd name="T7" fmla="*/ 309 h 4822"/>
                  <a:gd name="T8" fmla="*/ 899 w 4822"/>
                  <a:gd name="T9" fmla="*/ 531 h 4822"/>
                  <a:gd name="T10" fmla="*/ 618 w 4822"/>
                  <a:gd name="T11" fmla="*/ 796 h 4822"/>
                  <a:gd name="T12" fmla="*/ 387 w 4822"/>
                  <a:gd name="T13" fmla="*/ 1097 h 4822"/>
                  <a:gd name="T14" fmla="*/ 209 w 4822"/>
                  <a:gd name="T15" fmla="*/ 1425 h 4822"/>
                  <a:gd name="T16" fmla="*/ 84 w 4822"/>
                  <a:gd name="T17" fmla="*/ 1774 h 4822"/>
                  <a:gd name="T18" fmla="*/ 14 w 4822"/>
                  <a:gd name="T19" fmla="*/ 2138 h 4822"/>
                  <a:gd name="T20" fmla="*/ 0 w 4822"/>
                  <a:gd name="T21" fmla="*/ 2508 h 4822"/>
                  <a:gd name="T22" fmla="*/ 44 w 4822"/>
                  <a:gd name="T23" fmla="*/ 2879 h 4822"/>
                  <a:gd name="T24" fmla="*/ 146 w 4822"/>
                  <a:gd name="T25" fmla="*/ 3244 h 4822"/>
                  <a:gd name="T26" fmla="*/ 309 w 4822"/>
                  <a:gd name="T27" fmla="*/ 3595 h 4822"/>
                  <a:gd name="T28" fmla="*/ 531 w 4822"/>
                  <a:gd name="T29" fmla="*/ 3923 h 4822"/>
                  <a:gd name="T30" fmla="*/ 796 w 4822"/>
                  <a:gd name="T31" fmla="*/ 4204 h 4822"/>
                  <a:gd name="T32" fmla="*/ 1096 w 4822"/>
                  <a:gd name="T33" fmla="*/ 4435 h 4822"/>
                  <a:gd name="T34" fmla="*/ 1425 w 4822"/>
                  <a:gd name="T35" fmla="*/ 4613 h 4822"/>
                  <a:gd name="T36" fmla="*/ 1774 w 4822"/>
                  <a:gd name="T37" fmla="*/ 4738 h 4822"/>
                  <a:gd name="T38" fmla="*/ 2137 w 4822"/>
                  <a:gd name="T39" fmla="*/ 4808 h 4822"/>
                  <a:gd name="T40" fmla="*/ 2508 w 4822"/>
                  <a:gd name="T41" fmla="*/ 4822 h 4822"/>
                  <a:gd name="T42" fmla="*/ 2879 w 4822"/>
                  <a:gd name="T43" fmla="*/ 4778 h 4822"/>
                  <a:gd name="T44" fmla="*/ 3244 w 4822"/>
                  <a:gd name="T45" fmla="*/ 4675 h 4822"/>
                  <a:gd name="T46" fmla="*/ 3595 w 4822"/>
                  <a:gd name="T47" fmla="*/ 4513 h 4822"/>
                  <a:gd name="T48" fmla="*/ 3922 w 4822"/>
                  <a:gd name="T49" fmla="*/ 4291 h 4822"/>
                  <a:gd name="T50" fmla="*/ 4204 w 4822"/>
                  <a:gd name="T51" fmla="*/ 4025 h 4822"/>
                  <a:gd name="T52" fmla="*/ 4434 w 4822"/>
                  <a:gd name="T53" fmla="*/ 3725 h 4822"/>
                  <a:gd name="T54" fmla="*/ 4613 w 4822"/>
                  <a:gd name="T55" fmla="*/ 3397 h 4822"/>
                  <a:gd name="T56" fmla="*/ 4738 w 4822"/>
                  <a:gd name="T57" fmla="*/ 3048 h 4822"/>
                  <a:gd name="T58" fmla="*/ 4808 w 4822"/>
                  <a:gd name="T59" fmla="*/ 2684 h 4822"/>
                  <a:gd name="T60" fmla="*/ 4821 w 4822"/>
                  <a:gd name="T61" fmla="*/ 2313 h 4822"/>
                  <a:gd name="T62" fmla="*/ 4778 w 4822"/>
                  <a:gd name="T63" fmla="*/ 1942 h 4822"/>
                  <a:gd name="T64" fmla="*/ 4675 w 4822"/>
                  <a:gd name="T65" fmla="*/ 1578 h 4822"/>
                  <a:gd name="T66" fmla="*/ 4513 w 4822"/>
                  <a:gd name="T67" fmla="*/ 1227 h 4822"/>
                  <a:gd name="T68" fmla="*/ 4291 w 4822"/>
                  <a:gd name="T69" fmla="*/ 899 h 4822"/>
                  <a:gd name="T70" fmla="*/ 4025 w 4822"/>
                  <a:gd name="T71" fmla="*/ 618 h 4822"/>
                  <a:gd name="T72" fmla="*/ 3725 w 4822"/>
                  <a:gd name="T73" fmla="*/ 387 h 4822"/>
                  <a:gd name="T74" fmla="*/ 3397 w 4822"/>
                  <a:gd name="T75" fmla="*/ 209 h 4822"/>
                  <a:gd name="T76" fmla="*/ 3047 w 4822"/>
                  <a:gd name="T77" fmla="*/ 84 h 4822"/>
                  <a:gd name="T78" fmla="*/ 2684 w 4822"/>
                  <a:gd name="T79" fmla="*/ 14 h 482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822"/>
                  <a:gd name="T121" fmla="*/ 0 h 4822"/>
                  <a:gd name="T122" fmla="*/ 4822 w 4822"/>
                  <a:gd name="T123" fmla="*/ 4822 h 482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822" h="4822">
                    <a:moveTo>
                      <a:pt x="2499" y="0"/>
                    </a:moveTo>
                    <a:lnTo>
                      <a:pt x="2313" y="0"/>
                    </a:lnTo>
                    <a:lnTo>
                      <a:pt x="2127" y="15"/>
                    </a:lnTo>
                    <a:lnTo>
                      <a:pt x="1942" y="44"/>
                    </a:lnTo>
                    <a:lnTo>
                      <a:pt x="1759" y="88"/>
                    </a:lnTo>
                    <a:lnTo>
                      <a:pt x="1578" y="146"/>
                    </a:lnTo>
                    <a:lnTo>
                      <a:pt x="1400" y="220"/>
                    </a:lnTo>
                    <a:lnTo>
                      <a:pt x="1227" y="309"/>
                    </a:lnTo>
                    <a:lnTo>
                      <a:pt x="1058" y="413"/>
                    </a:lnTo>
                    <a:lnTo>
                      <a:pt x="899" y="531"/>
                    </a:lnTo>
                    <a:lnTo>
                      <a:pt x="752" y="659"/>
                    </a:lnTo>
                    <a:lnTo>
                      <a:pt x="618" y="796"/>
                    </a:lnTo>
                    <a:lnTo>
                      <a:pt x="496" y="942"/>
                    </a:lnTo>
                    <a:lnTo>
                      <a:pt x="387" y="1097"/>
                    </a:lnTo>
                    <a:lnTo>
                      <a:pt x="291" y="1258"/>
                    </a:lnTo>
                    <a:lnTo>
                      <a:pt x="209" y="1425"/>
                    </a:lnTo>
                    <a:lnTo>
                      <a:pt x="139" y="1597"/>
                    </a:lnTo>
                    <a:lnTo>
                      <a:pt x="84" y="1774"/>
                    </a:lnTo>
                    <a:lnTo>
                      <a:pt x="42" y="1955"/>
                    </a:lnTo>
                    <a:lnTo>
                      <a:pt x="14" y="2138"/>
                    </a:lnTo>
                    <a:lnTo>
                      <a:pt x="0" y="2323"/>
                    </a:lnTo>
                    <a:lnTo>
                      <a:pt x="0" y="2508"/>
                    </a:lnTo>
                    <a:lnTo>
                      <a:pt x="14" y="2694"/>
                    </a:lnTo>
                    <a:lnTo>
                      <a:pt x="44" y="2879"/>
                    </a:lnTo>
                    <a:lnTo>
                      <a:pt x="87" y="3063"/>
                    </a:lnTo>
                    <a:lnTo>
                      <a:pt x="146" y="3244"/>
                    </a:lnTo>
                    <a:lnTo>
                      <a:pt x="220" y="3422"/>
                    </a:lnTo>
                    <a:lnTo>
                      <a:pt x="309" y="3595"/>
                    </a:lnTo>
                    <a:lnTo>
                      <a:pt x="413" y="3763"/>
                    </a:lnTo>
                    <a:lnTo>
                      <a:pt x="531" y="3923"/>
                    </a:lnTo>
                    <a:lnTo>
                      <a:pt x="658" y="4070"/>
                    </a:lnTo>
                    <a:lnTo>
                      <a:pt x="796" y="4204"/>
                    </a:lnTo>
                    <a:lnTo>
                      <a:pt x="942" y="4326"/>
                    </a:lnTo>
                    <a:lnTo>
                      <a:pt x="1096" y="4435"/>
                    </a:lnTo>
                    <a:lnTo>
                      <a:pt x="1257" y="4530"/>
                    </a:lnTo>
                    <a:lnTo>
                      <a:pt x="1425" y="4613"/>
                    </a:lnTo>
                    <a:lnTo>
                      <a:pt x="1597" y="4682"/>
                    </a:lnTo>
                    <a:lnTo>
                      <a:pt x="1774" y="4738"/>
                    </a:lnTo>
                    <a:lnTo>
                      <a:pt x="1954" y="4780"/>
                    </a:lnTo>
                    <a:lnTo>
                      <a:pt x="2137" y="4808"/>
                    </a:lnTo>
                    <a:lnTo>
                      <a:pt x="2322" y="4822"/>
                    </a:lnTo>
                    <a:lnTo>
                      <a:pt x="2508" y="4822"/>
                    </a:lnTo>
                    <a:lnTo>
                      <a:pt x="2694" y="4807"/>
                    </a:lnTo>
                    <a:lnTo>
                      <a:pt x="2879" y="4778"/>
                    </a:lnTo>
                    <a:lnTo>
                      <a:pt x="3063" y="4734"/>
                    </a:lnTo>
                    <a:lnTo>
                      <a:pt x="3244" y="4675"/>
                    </a:lnTo>
                    <a:lnTo>
                      <a:pt x="3421" y="4602"/>
                    </a:lnTo>
                    <a:lnTo>
                      <a:pt x="3595" y="4513"/>
                    </a:lnTo>
                    <a:lnTo>
                      <a:pt x="3763" y="4409"/>
                    </a:lnTo>
                    <a:lnTo>
                      <a:pt x="3922" y="4291"/>
                    </a:lnTo>
                    <a:lnTo>
                      <a:pt x="4069" y="4163"/>
                    </a:lnTo>
                    <a:lnTo>
                      <a:pt x="4204" y="4025"/>
                    </a:lnTo>
                    <a:lnTo>
                      <a:pt x="4326" y="3879"/>
                    </a:lnTo>
                    <a:lnTo>
                      <a:pt x="4434" y="3725"/>
                    </a:lnTo>
                    <a:lnTo>
                      <a:pt x="4530" y="3564"/>
                    </a:lnTo>
                    <a:lnTo>
                      <a:pt x="4613" y="3397"/>
                    </a:lnTo>
                    <a:lnTo>
                      <a:pt x="4682" y="3224"/>
                    </a:lnTo>
                    <a:lnTo>
                      <a:pt x="4738" y="3048"/>
                    </a:lnTo>
                    <a:lnTo>
                      <a:pt x="4780" y="2867"/>
                    </a:lnTo>
                    <a:lnTo>
                      <a:pt x="4808" y="2684"/>
                    </a:lnTo>
                    <a:lnTo>
                      <a:pt x="4822" y="2499"/>
                    </a:lnTo>
                    <a:lnTo>
                      <a:pt x="4821" y="2313"/>
                    </a:lnTo>
                    <a:lnTo>
                      <a:pt x="4807" y="2127"/>
                    </a:lnTo>
                    <a:lnTo>
                      <a:pt x="4778" y="1942"/>
                    </a:lnTo>
                    <a:lnTo>
                      <a:pt x="4734" y="1759"/>
                    </a:lnTo>
                    <a:lnTo>
                      <a:pt x="4675" y="1578"/>
                    </a:lnTo>
                    <a:lnTo>
                      <a:pt x="4602" y="1400"/>
                    </a:lnTo>
                    <a:lnTo>
                      <a:pt x="4513" y="1227"/>
                    </a:lnTo>
                    <a:lnTo>
                      <a:pt x="4408" y="1058"/>
                    </a:lnTo>
                    <a:lnTo>
                      <a:pt x="4291" y="899"/>
                    </a:lnTo>
                    <a:lnTo>
                      <a:pt x="4163" y="752"/>
                    </a:lnTo>
                    <a:lnTo>
                      <a:pt x="4025" y="618"/>
                    </a:lnTo>
                    <a:lnTo>
                      <a:pt x="3879" y="496"/>
                    </a:lnTo>
                    <a:lnTo>
                      <a:pt x="3725" y="387"/>
                    </a:lnTo>
                    <a:lnTo>
                      <a:pt x="3564" y="291"/>
                    </a:lnTo>
                    <a:lnTo>
                      <a:pt x="3397" y="209"/>
                    </a:lnTo>
                    <a:lnTo>
                      <a:pt x="3224" y="140"/>
                    </a:lnTo>
                    <a:lnTo>
                      <a:pt x="3047" y="84"/>
                    </a:lnTo>
                    <a:lnTo>
                      <a:pt x="2867" y="42"/>
                    </a:lnTo>
                    <a:lnTo>
                      <a:pt x="2684" y="14"/>
                    </a:lnTo>
                    <a:lnTo>
                      <a:pt x="2499" y="0"/>
                    </a:lnTo>
                  </a:path>
                </a:pathLst>
              </a:custGeom>
              <a:solidFill>
                <a:srgbClr val="172368"/>
              </a:solidFill>
              <a:ln w="9525">
                <a:noFill/>
                <a:round/>
                <a:headEnd/>
                <a:tailEnd/>
              </a:ln>
            </p:spPr>
            <p:txBody>
              <a:bodyPr/>
              <a:lstStyle/>
              <a:p>
                <a:endParaRPr lang="en-US" dirty="0"/>
              </a:p>
            </p:txBody>
          </p:sp>
        </p:grpSp>
        <p:grpSp>
          <p:nvGrpSpPr>
            <p:cNvPr id="19" name="Group 180"/>
            <p:cNvGrpSpPr>
              <a:grpSpLocks/>
            </p:cNvGrpSpPr>
            <p:nvPr/>
          </p:nvGrpSpPr>
          <p:grpSpPr bwMode="auto">
            <a:xfrm>
              <a:off x="2415" y="3647"/>
              <a:ext cx="4683" cy="4683"/>
              <a:chOff x="2415" y="3647"/>
              <a:chExt cx="4683" cy="4683"/>
            </a:xfrm>
          </p:grpSpPr>
          <p:sp>
            <p:nvSpPr>
              <p:cNvPr id="67" name="Freeform 181"/>
              <p:cNvSpPr>
                <a:spLocks/>
              </p:cNvSpPr>
              <p:nvPr/>
            </p:nvSpPr>
            <p:spPr bwMode="auto">
              <a:xfrm>
                <a:off x="2415" y="3647"/>
                <a:ext cx="4683" cy="4683"/>
              </a:xfrm>
              <a:custGeom>
                <a:avLst/>
                <a:gdLst>
                  <a:gd name="T0" fmla="*/ 2247 w 4683"/>
                  <a:gd name="T1" fmla="*/ 1 h 4683"/>
                  <a:gd name="T2" fmla="*/ 1887 w 4683"/>
                  <a:gd name="T3" fmla="*/ 43 h 4683"/>
                  <a:gd name="T4" fmla="*/ 1533 w 4683"/>
                  <a:gd name="T5" fmla="*/ 143 h 4683"/>
                  <a:gd name="T6" fmla="*/ 1192 w 4683"/>
                  <a:gd name="T7" fmla="*/ 300 h 4683"/>
                  <a:gd name="T8" fmla="*/ 874 w 4683"/>
                  <a:gd name="T9" fmla="*/ 516 h 4683"/>
                  <a:gd name="T10" fmla="*/ 600 w 4683"/>
                  <a:gd name="T11" fmla="*/ 774 h 4683"/>
                  <a:gd name="T12" fmla="*/ 376 w 4683"/>
                  <a:gd name="T13" fmla="*/ 1065 h 4683"/>
                  <a:gd name="T14" fmla="*/ 203 w 4683"/>
                  <a:gd name="T15" fmla="*/ 1384 h 4683"/>
                  <a:gd name="T16" fmla="*/ 82 w 4683"/>
                  <a:gd name="T17" fmla="*/ 1724 h 4683"/>
                  <a:gd name="T18" fmla="*/ 14 w 4683"/>
                  <a:gd name="T19" fmla="*/ 2076 h 4683"/>
                  <a:gd name="T20" fmla="*/ 0 w 4683"/>
                  <a:gd name="T21" fmla="*/ 2437 h 4683"/>
                  <a:gd name="T22" fmla="*/ 43 w 4683"/>
                  <a:gd name="T23" fmla="*/ 2797 h 4683"/>
                  <a:gd name="T24" fmla="*/ 142 w 4683"/>
                  <a:gd name="T25" fmla="*/ 3151 h 4683"/>
                  <a:gd name="T26" fmla="*/ 300 w 4683"/>
                  <a:gd name="T27" fmla="*/ 3492 h 4683"/>
                  <a:gd name="T28" fmla="*/ 516 w 4683"/>
                  <a:gd name="T29" fmla="*/ 3810 h 4683"/>
                  <a:gd name="T30" fmla="*/ 774 w 4683"/>
                  <a:gd name="T31" fmla="*/ 4083 h 4683"/>
                  <a:gd name="T32" fmla="*/ 1065 w 4683"/>
                  <a:gd name="T33" fmla="*/ 4307 h 4683"/>
                  <a:gd name="T34" fmla="*/ 1384 w 4683"/>
                  <a:gd name="T35" fmla="*/ 4480 h 4683"/>
                  <a:gd name="T36" fmla="*/ 1723 w 4683"/>
                  <a:gd name="T37" fmla="*/ 4602 h 4683"/>
                  <a:gd name="T38" fmla="*/ 2076 w 4683"/>
                  <a:gd name="T39" fmla="*/ 4670 h 4683"/>
                  <a:gd name="T40" fmla="*/ 2436 w 4683"/>
                  <a:gd name="T41" fmla="*/ 4683 h 4683"/>
                  <a:gd name="T42" fmla="*/ 2797 w 4683"/>
                  <a:gd name="T43" fmla="*/ 4641 h 4683"/>
                  <a:gd name="T44" fmla="*/ 3151 w 4683"/>
                  <a:gd name="T45" fmla="*/ 4541 h 4683"/>
                  <a:gd name="T46" fmla="*/ 3492 w 4683"/>
                  <a:gd name="T47" fmla="*/ 4383 h 4683"/>
                  <a:gd name="T48" fmla="*/ 3810 w 4683"/>
                  <a:gd name="T49" fmla="*/ 4168 h 4683"/>
                  <a:gd name="T50" fmla="*/ 2276 w 4683"/>
                  <a:gd name="T51" fmla="*/ 4146 h 4683"/>
                  <a:gd name="T52" fmla="*/ 2000 w 4683"/>
                  <a:gd name="T53" fmla="*/ 4114 h 4683"/>
                  <a:gd name="T54" fmla="*/ 1733 w 4683"/>
                  <a:gd name="T55" fmla="*/ 4041 h 4683"/>
                  <a:gd name="T56" fmla="*/ 1479 w 4683"/>
                  <a:gd name="T57" fmla="*/ 3928 h 4683"/>
                  <a:gd name="T58" fmla="*/ 1243 w 4683"/>
                  <a:gd name="T59" fmla="*/ 3775 h 4683"/>
                  <a:gd name="T60" fmla="*/ 1031 w 4683"/>
                  <a:gd name="T61" fmla="*/ 3583 h 4683"/>
                  <a:gd name="T62" fmla="*/ 847 w 4683"/>
                  <a:gd name="T63" fmla="*/ 3354 h 4683"/>
                  <a:gd name="T64" fmla="*/ 703 w 4683"/>
                  <a:gd name="T65" fmla="*/ 3098 h 4683"/>
                  <a:gd name="T66" fmla="*/ 604 w 4683"/>
                  <a:gd name="T67" fmla="*/ 2830 h 4683"/>
                  <a:gd name="T68" fmla="*/ 549 w 4683"/>
                  <a:gd name="T69" fmla="*/ 2554 h 4683"/>
                  <a:gd name="T70" fmla="*/ 538 w 4683"/>
                  <a:gd name="T71" fmla="*/ 2276 h 4683"/>
                  <a:gd name="T72" fmla="*/ 569 w 4683"/>
                  <a:gd name="T73" fmla="*/ 2001 h 4683"/>
                  <a:gd name="T74" fmla="*/ 642 w 4683"/>
                  <a:gd name="T75" fmla="*/ 1733 h 4683"/>
                  <a:gd name="T76" fmla="*/ 756 w 4683"/>
                  <a:gd name="T77" fmla="*/ 1479 h 4683"/>
                  <a:gd name="T78" fmla="*/ 909 w 4683"/>
                  <a:gd name="T79" fmla="*/ 1243 h 4683"/>
                  <a:gd name="T80" fmla="*/ 1101 w 4683"/>
                  <a:gd name="T81" fmla="*/ 1031 h 4683"/>
                  <a:gd name="T82" fmla="*/ 1330 w 4683"/>
                  <a:gd name="T83" fmla="*/ 847 h 4683"/>
                  <a:gd name="T84" fmla="*/ 1586 w 4683"/>
                  <a:gd name="T85" fmla="*/ 703 h 4683"/>
                  <a:gd name="T86" fmla="*/ 1854 w 4683"/>
                  <a:gd name="T87" fmla="*/ 604 h 4683"/>
                  <a:gd name="T88" fmla="*/ 2130 w 4683"/>
                  <a:gd name="T89" fmla="*/ 549 h 4683"/>
                  <a:gd name="T90" fmla="*/ 3835 w 4683"/>
                  <a:gd name="T91" fmla="*/ 538 h 4683"/>
                  <a:gd name="T92" fmla="*/ 3618 w 4683"/>
                  <a:gd name="T93" fmla="*/ 376 h 4683"/>
                  <a:gd name="T94" fmla="*/ 3299 w 4683"/>
                  <a:gd name="T95" fmla="*/ 203 h 4683"/>
                  <a:gd name="T96" fmla="*/ 2960 w 4683"/>
                  <a:gd name="T97" fmla="*/ 82 h 4683"/>
                  <a:gd name="T98" fmla="*/ 2607 w 4683"/>
                  <a:gd name="T99" fmla="*/ 14 h 46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83"/>
                  <a:gd name="T151" fmla="*/ 0 h 4683"/>
                  <a:gd name="T152" fmla="*/ 4683 w 4683"/>
                  <a:gd name="T153" fmla="*/ 4683 h 46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83" h="4683">
                    <a:moveTo>
                      <a:pt x="2427" y="0"/>
                    </a:moveTo>
                    <a:lnTo>
                      <a:pt x="2247" y="1"/>
                    </a:lnTo>
                    <a:lnTo>
                      <a:pt x="2066" y="15"/>
                    </a:lnTo>
                    <a:lnTo>
                      <a:pt x="1887" y="43"/>
                    </a:lnTo>
                    <a:lnTo>
                      <a:pt x="1708" y="86"/>
                    </a:lnTo>
                    <a:lnTo>
                      <a:pt x="1533" y="143"/>
                    </a:lnTo>
                    <a:lnTo>
                      <a:pt x="1360" y="214"/>
                    </a:lnTo>
                    <a:lnTo>
                      <a:pt x="1192" y="300"/>
                    </a:lnTo>
                    <a:lnTo>
                      <a:pt x="1028" y="402"/>
                    </a:lnTo>
                    <a:lnTo>
                      <a:pt x="874" y="516"/>
                    </a:lnTo>
                    <a:lnTo>
                      <a:pt x="731" y="640"/>
                    </a:lnTo>
                    <a:lnTo>
                      <a:pt x="600" y="774"/>
                    </a:lnTo>
                    <a:lnTo>
                      <a:pt x="482" y="916"/>
                    </a:lnTo>
                    <a:lnTo>
                      <a:pt x="376" y="1065"/>
                    </a:lnTo>
                    <a:lnTo>
                      <a:pt x="283" y="1222"/>
                    </a:lnTo>
                    <a:lnTo>
                      <a:pt x="203" y="1384"/>
                    </a:lnTo>
                    <a:lnTo>
                      <a:pt x="136" y="1552"/>
                    </a:lnTo>
                    <a:lnTo>
                      <a:pt x="82" y="1724"/>
                    </a:lnTo>
                    <a:lnTo>
                      <a:pt x="41" y="1899"/>
                    </a:lnTo>
                    <a:lnTo>
                      <a:pt x="14" y="2076"/>
                    </a:lnTo>
                    <a:lnTo>
                      <a:pt x="0" y="2256"/>
                    </a:lnTo>
                    <a:lnTo>
                      <a:pt x="0" y="2437"/>
                    </a:lnTo>
                    <a:lnTo>
                      <a:pt x="15" y="2617"/>
                    </a:lnTo>
                    <a:lnTo>
                      <a:pt x="43" y="2797"/>
                    </a:lnTo>
                    <a:lnTo>
                      <a:pt x="85" y="2975"/>
                    </a:lnTo>
                    <a:lnTo>
                      <a:pt x="142" y="3151"/>
                    </a:lnTo>
                    <a:lnTo>
                      <a:pt x="214" y="3323"/>
                    </a:lnTo>
                    <a:lnTo>
                      <a:pt x="300" y="3492"/>
                    </a:lnTo>
                    <a:lnTo>
                      <a:pt x="402" y="3655"/>
                    </a:lnTo>
                    <a:lnTo>
                      <a:pt x="516" y="3810"/>
                    </a:lnTo>
                    <a:lnTo>
                      <a:pt x="640" y="3953"/>
                    </a:lnTo>
                    <a:lnTo>
                      <a:pt x="774" y="4083"/>
                    </a:lnTo>
                    <a:lnTo>
                      <a:pt x="916" y="4202"/>
                    </a:lnTo>
                    <a:lnTo>
                      <a:pt x="1065" y="4307"/>
                    </a:lnTo>
                    <a:lnTo>
                      <a:pt x="1222" y="4400"/>
                    </a:lnTo>
                    <a:lnTo>
                      <a:pt x="1384" y="4480"/>
                    </a:lnTo>
                    <a:lnTo>
                      <a:pt x="1552" y="4548"/>
                    </a:lnTo>
                    <a:lnTo>
                      <a:pt x="1723" y="4602"/>
                    </a:lnTo>
                    <a:lnTo>
                      <a:pt x="1899" y="4642"/>
                    </a:lnTo>
                    <a:lnTo>
                      <a:pt x="2076" y="4670"/>
                    </a:lnTo>
                    <a:lnTo>
                      <a:pt x="2256" y="4683"/>
                    </a:lnTo>
                    <a:lnTo>
                      <a:pt x="2436" y="4683"/>
                    </a:lnTo>
                    <a:lnTo>
                      <a:pt x="2617" y="4669"/>
                    </a:lnTo>
                    <a:lnTo>
                      <a:pt x="2797" y="4641"/>
                    </a:lnTo>
                    <a:lnTo>
                      <a:pt x="2975" y="4598"/>
                    </a:lnTo>
                    <a:lnTo>
                      <a:pt x="3151" y="4541"/>
                    </a:lnTo>
                    <a:lnTo>
                      <a:pt x="3323" y="4470"/>
                    </a:lnTo>
                    <a:lnTo>
                      <a:pt x="3492" y="4383"/>
                    </a:lnTo>
                    <a:lnTo>
                      <a:pt x="3655" y="4282"/>
                    </a:lnTo>
                    <a:lnTo>
                      <a:pt x="3810" y="4168"/>
                    </a:lnTo>
                    <a:lnTo>
                      <a:pt x="3835" y="4146"/>
                    </a:lnTo>
                    <a:lnTo>
                      <a:pt x="2276" y="4146"/>
                    </a:lnTo>
                    <a:lnTo>
                      <a:pt x="2137" y="4135"/>
                    </a:lnTo>
                    <a:lnTo>
                      <a:pt x="2000" y="4114"/>
                    </a:lnTo>
                    <a:lnTo>
                      <a:pt x="1865" y="4083"/>
                    </a:lnTo>
                    <a:lnTo>
                      <a:pt x="1733" y="4041"/>
                    </a:lnTo>
                    <a:lnTo>
                      <a:pt x="1604" y="3989"/>
                    </a:lnTo>
                    <a:lnTo>
                      <a:pt x="1479" y="3928"/>
                    </a:lnTo>
                    <a:lnTo>
                      <a:pt x="1358" y="3856"/>
                    </a:lnTo>
                    <a:lnTo>
                      <a:pt x="1243" y="3775"/>
                    </a:lnTo>
                    <a:lnTo>
                      <a:pt x="1134" y="3683"/>
                    </a:lnTo>
                    <a:lnTo>
                      <a:pt x="1031" y="3583"/>
                    </a:lnTo>
                    <a:lnTo>
                      <a:pt x="935" y="3473"/>
                    </a:lnTo>
                    <a:lnTo>
                      <a:pt x="847" y="3354"/>
                    </a:lnTo>
                    <a:lnTo>
                      <a:pt x="769" y="3228"/>
                    </a:lnTo>
                    <a:lnTo>
                      <a:pt x="703" y="3098"/>
                    </a:lnTo>
                    <a:lnTo>
                      <a:pt x="647" y="2965"/>
                    </a:lnTo>
                    <a:lnTo>
                      <a:pt x="604" y="2830"/>
                    </a:lnTo>
                    <a:lnTo>
                      <a:pt x="571" y="2692"/>
                    </a:lnTo>
                    <a:lnTo>
                      <a:pt x="549" y="2554"/>
                    </a:lnTo>
                    <a:lnTo>
                      <a:pt x="538" y="2415"/>
                    </a:lnTo>
                    <a:lnTo>
                      <a:pt x="538" y="2276"/>
                    </a:lnTo>
                    <a:lnTo>
                      <a:pt x="548" y="2137"/>
                    </a:lnTo>
                    <a:lnTo>
                      <a:pt x="569" y="2001"/>
                    </a:lnTo>
                    <a:lnTo>
                      <a:pt x="601" y="1866"/>
                    </a:lnTo>
                    <a:lnTo>
                      <a:pt x="642" y="1733"/>
                    </a:lnTo>
                    <a:lnTo>
                      <a:pt x="694" y="1604"/>
                    </a:lnTo>
                    <a:lnTo>
                      <a:pt x="756" y="1479"/>
                    </a:lnTo>
                    <a:lnTo>
                      <a:pt x="828" y="1359"/>
                    </a:lnTo>
                    <a:lnTo>
                      <a:pt x="909" y="1243"/>
                    </a:lnTo>
                    <a:lnTo>
                      <a:pt x="1000" y="1134"/>
                    </a:lnTo>
                    <a:lnTo>
                      <a:pt x="1101" y="1031"/>
                    </a:lnTo>
                    <a:lnTo>
                      <a:pt x="1211" y="935"/>
                    </a:lnTo>
                    <a:lnTo>
                      <a:pt x="1330" y="847"/>
                    </a:lnTo>
                    <a:lnTo>
                      <a:pt x="1456" y="769"/>
                    </a:lnTo>
                    <a:lnTo>
                      <a:pt x="1586" y="703"/>
                    </a:lnTo>
                    <a:lnTo>
                      <a:pt x="1718" y="648"/>
                    </a:lnTo>
                    <a:lnTo>
                      <a:pt x="1854" y="604"/>
                    </a:lnTo>
                    <a:lnTo>
                      <a:pt x="1991" y="571"/>
                    </a:lnTo>
                    <a:lnTo>
                      <a:pt x="2130" y="549"/>
                    </a:lnTo>
                    <a:lnTo>
                      <a:pt x="2269" y="538"/>
                    </a:lnTo>
                    <a:lnTo>
                      <a:pt x="3835" y="538"/>
                    </a:lnTo>
                    <a:lnTo>
                      <a:pt x="3768" y="482"/>
                    </a:lnTo>
                    <a:lnTo>
                      <a:pt x="3618" y="376"/>
                    </a:lnTo>
                    <a:lnTo>
                      <a:pt x="3462" y="283"/>
                    </a:lnTo>
                    <a:lnTo>
                      <a:pt x="3299" y="203"/>
                    </a:lnTo>
                    <a:lnTo>
                      <a:pt x="3132" y="136"/>
                    </a:lnTo>
                    <a:lnTo>
                      <a:pt x="2960" y="82"/>
                    </a:lnTo>
                    <a:lnTo>
                      <a:pt x="2785" y="41"/>
                    </a:lnTo>
                    <a:lnTo>
                      <a:pt x="2607" y="14"/>
                    </a:lnTo>
                    <a:lnTo>
                      <a:pt x="2427" y="0"/>
                    </a:lnTo>
                  </a:path>
                </a:pathLst>
              </a:custGeom>
              <a:solidFill>
                <a:srgbClr val="172368"/>
              </a:solidFill>
              <a:ln w="9525">
                <a:noFill/>
                <a:round/>
                <a:headEnd/>
                <a:tailEnd/>
              </a:ln>
            </p:spPr>
            <p:txBody>
              <a:bodyPr/>
              <a:lstStyle/>
              <a:p>
                <a:endParaRPr lang="en-US" dirty="0"/>
              </a:p>
            </p:txBody>
          </p:sp>
          <p:sp>
            <p:nvSpPr>
              <p:cNvPr id="68" name="Freeform 182"/>
              <p:cNvSpPr>
                <a:spLocks/>
              </p:cNvSpPr>
              <p:nvPr/>
            </p:nvSpPr>
            <p:spPr bwMode="auto">
              <a:xfrm>
                <a:off x="2415" y="3647"/>
                <a:ext cx="4683" cy="4683"/>
              </a:xfrm>
              <a:custGeom>
                <a:avLst/>
                <a:gdLst>
                  <a:gd name="T0" fmla="*/ 2408 w 4683"/>
                  <a:gd name="T1" fmla="*/ 538 h 4683"/>
                  <a:gd name="T2" fmla="*/ 2683 w 4683"/>
                  <a:gd name="T3" fmla="*/ 570 h 4683"/>
                  <a:gd name="T4" fmla="*/ 2950 w 4683"/>
                  <a:gd name="T5" fmla="*/ 643 h 4683"/>
                  <a:gd name="T6" fmla="*/ 3204 w 4683"/>
                  <a:gd name="T7" fmla="*/ 756 h 4683"/>
                  <a:gd name="T8" fmla="*/ 3440 w 4683"/>
                  <a:gd name="T9" fmla="*/ 909 h 4683"/>
                  <a:gd name="T10" fmla="*/ 3653 w 4683"/>
                  <a:gd name="T11" fmla="*/ 1101 h 4683"/>
                  <a:gd name="T12" fmla="*/ 3836 w 4683"/>
                  <a:gd name="T13" fmla="*/ 1330 h 4683"/>
                  <a:gd name="T14" fmla="*/ 3981 w 4683"/>
                  <a:gd name="T15" fmla="*/ 1586 h 4683"/>
                  <a:gd name="T16" fmla="*/ 4080 w 4683"/>
                  <a:gd name="T17" fmla="*/ 1854 h 4683"/>
                  <a:gd name="T18" fmla="*/ 4134 w 4683"/>
                  <a:gd name="T19" fmla="*/ 2130 h 4683"/>
                  <a:gd name="T20" fmla="*/ 4145 w 4683"/>
                  <a:gd name="T21" fmla="*/ 2408 h 4683"/>
                  <a:gd name="T22" fmla="*/ 4114 w 4683"/>
                  <a:gd name="T23" fmla="*/ 2683 h 4683"/>
                  <a:gd name="T24" fmla="*/ 4041 w 4683"/>
                  <a:gd name="T25" fmla="*/ 2951 h 4683"/>
                  <a:gd name="T26" fmla="*/ 3927 w 4683"/>
                  <a:gd name="T27" fmla="*/ 3205 h 4683"/>
                  <a:gd name="T28" fmla="*/ 3774 w 4683"/>
                  <a:gd name="T29" fmla="*/ 3440 h 4683"/>
                  <a:gd name="T30" fmla="*/ 3583 w 4683"/>
                  <a:gd name="T31" fmla="*/ 3653 h 4683"/>
                  <a:gd name="T32" fmla="*/ 3353 w 4683"/>
                  <a:gd name="T33" fmla="*/ 3837 h 4683"/>
                  <a:gd name="T34" fmla="*/ 3098 w 4683"/>
                  <a:gd name="T35" fmla="*/ 3981 h 4683"/>
                  <a:gd name="T36" fmla="*/ 2829 w 4683"/>
                  <a:gd name="T37" fmla="*/ 4080 h 4683"/>
                  <a:gd name="T38" fmla="*/ 2554 w 4683"/>
                  <a:gd name="T39" fmla="*/ 4135 h 4683"/>
                  <a:gd name="T40" fmla="*/ 2276 w 4683"/>
                  <a:gd name="T41" fmla="*/ 4146 h 4683"/>
                  <a:gd name="T42" fmla="*/ 3953 w 4683"/>
                  <a:gd name="T43" fmla="*/ 4044 h 4683"/>
                  <a:gd name="T44" fmla="*/ 4201 w 4683"/>
                  <a:gd name="T45" fmla="*/ 3768 h 4683"/>
                  <a:gd name="T46" fmla="*/ 4400 w 4683"/>
                  <a:gd name="T47" fmla="*/ 3462 h 4683"/>
                  <a:gd name="T48" fmla="*/ 4548 w 4683"/>
                  <a:gd name="T49" fmla="*/ 3132 h 4683"/>
                  <a:gd name="T50" fmla="*/ 4642 w 4683"/>
                  <a:gd name="T51" fmla="*/ 2785 h 4683"/>
                  <a:gd name="T52" fmla="*/ 4683 w 4683"/>
                  <a:gd name="T53" fmla="*/ 2428 h 4683"/>
                  <a:gd name="T54" fmla="*/ 4669 w 4683"/>
                  <a:gd name="T55" fmla="*/ 2067 h 4683"/>
                  <a:gd name="T56" fmla="*/ 4598 w 4683"/>
                  <a:gd name="T57" fmla="*/ 1709 h 4683"/>
                  <a:gd name="T58" fmla="*/ 4469 w 4683"/>
                  <a:gd name="T59" fmla="*/ 1360 h 4683"/>
                  <a:gd name="T60" fmla="*/ 4282 w 4683"/>
                  <a:gd name="T61" fmla="*/ 1028 h 4683"/>
                  <a:gd name="T62" fmla="*/ 4043 w 4683"/>
                  <a:gd name="T63" fmla="*/ 731 h 4683"/>
                  <a:gd name="T64" fmla="*/ 3835 w 4683"/>
                  <a:gd name="T65" fmla="*/ 538 h 46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83"/>
                  <a:gd name="T100" fmla="*/ 0 h 4683"/>
                  <a:gd name="T101" fmla="*/ 4683 w 4683"/>
                  <a:gd name="T102" fmla="*/ 4683 h 46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83" h="4683">
                    <a:moveTo>
                      <a:pt x="3835" y="538"/>
                    </a:moveTo>
                    <a:lnTo>
                      <a:pt x="2408" y="538"/>
                    </a:lnTo>
                    <a:lnTo>
                      <a:pt x="2546" y="549"/>
                    </a:lnTo>
                    <a:lnTo>
                      <a:pt x="2683" y="570"/>
                    </a:lnTo>
                    <a:lnTo>
                      <a:pt x="2818" y="601"/>
                    </a:lnTo>
                    <a:lnTo>
                      <a:pt x="2950" y="643"/>
                    </a:lnTo>
                    <a:lnTo>
                      <a:pt x="3079" y="694"/>
                    </a:lnTo>
                    <a:lnTo>
                      <a:pt x="3204" y="756"/>
                    </a:lnTo>
                    <a:lnTo>
                      <a:pt x="3325" y="828"/>
                    </a:lnTo>
                    <a:lnTo>
                      <a:pt x="3440" y="909"/>
                    </a:lnTo>
                    <a:lnTo>
                      <a:pt x="3550" y="1000"/>
                    </a:lnTo>
                    <a:lnTo>
                      <a:pt x="3653" y="1101"/>
                    </a:lnTo>
                    <a:lnTo>
                      <a:pt x="3748" y="1211"/>
                    </a:lnTo>
                    <a:lnTo>
                      <a:pt x="3836" y="1330"/>
                    </a:lnTo>
                    <a:lnTo>
                      <a:pt x="3914" y="1456"/>
                    </a:lnTo>
                    <a:lnTo>
                      <a:pt x="3981" y="1586"/>
                    </a:lnTo>
                    <a:lnTo>
                      <a:pt x="4036" y="1719"/>
                    </a:lnTo>
                    <a:lnTo>
                      <a:pt x="4080" y="1854"/>
                    </a:lnTo>
                    <a:lnTo>
                      <a:pt x="4113" y="1991"/>
                    </a:lnTo>
                    <a:lnTo>
                      <a:pt x="4134" y="2130"/>
                    </a:lnTo>
                    <a:lnTo>
                      <a:pt x="4145" y="2269"/>
                    </a:lnTo>
                    <a:lnTo>
                      <a:pt x="4145" y="2408"/>
                    </a:lnTo>
                    <a:lnTo>
                      <a:pt x="4135" y="2546"/>
                    </a:lnTo>
                    <a:lnTo>
                      <a:pt x="4114" y="2683"/>
                    </a:lnTo>
                    <a:lnTo>
                      <a:pt x="4083" y="2818"/>
                    </a:lnTo>
                    <a:lnTo>
                      <a:pt x="4041" y="2951"/>
                    </a:lnTo>
                    <a:lnTo>
                      <a:pt x="3989" y="3080"/>
                    </a:lnTo>
                    <a:lnTo>
                      <a:pt x="3927" y="3205"/>
                    </a:lnTo>
                    <a:lnTo>
                      <a:pt x="3856" y="3325"/>
                    </a:lnTo>
                    <a:lnTo>
                      <a:pt x="3774" y="3440"/>
                    </a:lnTo>
                    <a:lnTo>
                      <a:pt x="3683" y="3550"/>
                    </a:lnTo>
                    <a:lnTo>
                      <a:pt x="3583" y="3653"/>
                    </a:lnTo>
                    <a:lnTo>
                      <a:pt x="3473" y="3749"/>
                    </a:lnTo>
                    <a:lnTo>
                      <a:pt x="3353" y="3837"/>
                    </a:lnTo>
                    <a:lnTo>
                      <a:pt x="3228" y="3915"/>
                    </a:lnTo>
                    <a:lnTo>
                      <a:pt x="3098" y="3981"/>
                    </a:lnTo>
                    <a:lnTo>
                      <a:pt x="2965" y="4036"/>
                    </a:lnTo>
                    <a:lnTo>
                      <a:pt x="2829" y="4080"/>
                    </a:lnTo>
                    <a:lnTo>
                      <a:pt x="2692" y="4113"/>
                    </a:lnTo>
                    <a:lnTo>
                      <a:pt x="2554" y="4135"/>
                    </a:lnTo>
                    <a:lnTo>
                      <a:pt x="2415" y="4146"/>
                    </a:lnTo>
                    <a:lnTo>
                      <a:pt x="2276" y="4146"/>
                    </a:lnTo>
                    <a:lnTo>
                      <a:pt x="3835" y="4146"/>
                    </a:lnTo>
                    <a:lnTo>
                      <a:pt x="3953" y="4044"/>
                    </a:lnTo>
                    <a:lnTo>
                      <a:pt x="4083" y="3910"/>
                    </a:lnTo>
                    <a:lnTo>
                      <a:pt x="4201" y="3768"/>
                    </a:lnTo>
                    <a:lnTo>
                      <a:pt x="4307" y="3618"/>
                    </a:lnTo>
                    <a:lnTo>
                      <a:pt x="4400" y="3462"/>
                    </a:lnTo>
                    <a:lnTo>
                      <a:pt x="4480" y="3299"/>
                    </a:lnTo>
                    <a:lnTo>
                      <a:pt x="4548" y="3132"/>
                    </a:lnTo>
                    <a:lnTo>
                      <a:pt x="4602" y="2960"/>
                    </a:lnTo>
                    <a:lnTo>
                      <a:pt x="4642" y="2785"/>
                    </a:lnTo>
                    <a:lnTo>
                      <a:pt x="4670" y="2607"/>
                    </a:lnTo>
                    <a:lnTo>
                      <a:pt x="4683" y="2428"/>
                    </a:lnTo>
                    <a:lnTo>
                      <a:pt x="4683" y="2247"/>
                    </a:lnTo>
                    <a:lnTo>
                      <a:pt x="4669" y="2067"/>
                    </a:lnTo>
                    <a:lnTo>
                      <a:pt x="4641" y="1887"/>
                    </a:lnTo>
                    <a:lnTo>
                      <a:pt x="4598" y="1709"/>
                    </a:lnTo>
                    <a:lnTo>
                      <a:pt x="4541" y="1533"/>
                    </a:lnTo>
                    <a:lnTo>
                      <a:pt x="4469" y="1360"/>
                    </a:lnTo>
                    <a:lnTo>
                      <a:pt x="4383" y="1192"/>
                    </a:lnTo>
                    <a:lnTo>
                      <a:pt x="4282" y="1028"/>
                    </a:lnTo>
                    <a:lnTo>
                      <a:pt x="4168" y="874"/>
                    </a:lnTo>
                    <a:lnTo>
                      <a:pt x="4043" y="731"/>
                    </a:lnTo>
                    <a:lnTo>
                      <a:pt x="3910" y="600"/>
                    </a:lnTo>
                    <a:lnTo>
                      <a:pt x="3835" y="538"/>
                    </a:lnTo>
                  </a:path>
                </a:pathLst>
              </a:custGeom>
              <a:solidFill>
                <a:srgbClr val="172368"/>
              </a:solidFill>
              <a:ln w="9525">
                <a:noFill/>
                <a:round/>
                <a:headEnd/>
                <a:tailEnd/>
              </a:ln>
            </p:spPr>
            <p:txBody>
              <a:bodyPr/>
              <a:lstStyle/>
              <a:p>
                <a:endParaRPr lang="en-US" dirty="0"/>
              </a:p>
            </p:txBody>
          </p:sp>
        </p:grpSp>
        <p:grpSp>
          <p:nvGrpSpPr>
            <p:cNvPr id="20" name="Group 183"/>
            <p:cNvGrpSpPr>
              <a:grpSpLocks/>
            </p:cNvGrpSpPr>
            <p:nvPr/>
          </p:nvGrpSpPr>
          <p:grpSpPr bwMode="auto">
            <a:xfrm>
              <a:off x="2953" y="4185"/>
              <a:ext cx="3608" cy="3608"/>
              <a:chOff x="2953" y="4185"/>
              <a:chExt cx="3608" cy="3608"/>
            </a:xfrm>
          </p:grpSpPr>
          <p:sp>
            <p:nvSpPr>
              <p:cNvPr id="66" name="Freeform 184"/>
              <p:cNvSpPr>
                <a:spLocks/>
              </p:cNvSpPr>
              <p:nvPr/>
            </p:nvSpPr>
            <p:spPr bwMode="auto">
              <a:xfrm>
                <a:off x="2953" y="4185"/>
                <a:ext cx="3608" cy="3608"/>
              </a:xfrm>
              <a:custGeom>
                <a:avLst/>
                <a:gdLst>
                  <a:gd name="T0" fmla="*/ 1731 w 3608"/>
                  <a:gd name="T1" fmla="*/ 0 h 3608"/>
                  <a:gd name="T2" fmla="*/ 1453 w 3608"/>
                  <a:gd name="T3" fmla="*/ 33 h 3608"/>
                  <a:gd name="T4" fmla="*/ 1180 w 3608"/>
                  <a:gd name="T5" fmla="*/ 110 h 3608"/>
                  <a:gd name="T6" fmla="*/ 918 w 3608"/>
                  <a:gd name="T7" fmla="*/ 231 h 3608"/>
                  <a:gd name="T8" fmla="*/ 673 w 3608"/>
                  <a:gd name="T9" fmla="*/ 397 h 3608"/>
                  <a:gd name="T10" fmla="*/ 462 w 3608"/>
                  <a:gd name="T11" fmla="*/ 596 h 3608"/>
                  <a:gd name="T12" fmla="*/ 290 w 3608"/>
                  <a:gd name="T13" fmla="*/ 821 h 3608"/>
                  <a:gd name="T14" fmla="*/ 156 w 3608"/>
                  <a:gd name="T15" fmla="*/ 1066 h 3608"/>
                  <a:gd name="T16" fmla="*/ 63 w 3608"/>
                  <a:gd name="T17" fmla="*/ 1328 h 3608"/>
                  <a:gd name="T18" fmla="*/ 10 w 3608"/>
                  <a:gd name="T19" fmla="*/ 1599 h 3608"/>
                  <a:gd name="T20" fmla="*/ 0 w 3608"/>
                  <a:gd name="T21" fmla="*/ 1877 h 3608"/>
                  <a:gd name="T22" fmla="*/ 33 w 3608"/>
                  <a:gd name="T23" fmla="*/ 2154 h 3608"/>
                  <a:gd name="T24" fmla="*/ 109 w 3608"/>
                  <a:gd name="T25" fmla="*/ 2427 h 3608"/>
                  <a:gd name="T26" fmla="*/ 231 w 3608"/>
                  <a:gd name="T27" fmla="*/ 2690 h 3608"/>
                  <a:gd name="T28" fmla="*/ 397 w 3608"/>
                  <a:gd name="T29" fmla="*/ 2935 h 3608"/>
                  <a:gd name="T30" fmla="*/ 596 w 3608"/>
                  <a:gd name="T31" fmla="*/ 3145 h 3608"/>
                  <a:gd name="T32" fmla="*/ 820 w 3608"/>
                  <a:gd name="T33" fmla="*/ 3318 h 3608"/>
                  <a:gd name="T34" fmla="*/ 1066 w 3608"/>
                  <a:gd name="T35" fmla="*/ 3451 h 3608"/>
                  <a:gd name="T36" fmla="*/ 1327 w 3608"/>
                  <a:gd name="T37" fmla="*/ 3545 h 3608"/>
                  <a:gd name="T38" fmla="*/ 1599 w 3608"/>
                  <a:gd name="T39" fmla="*/ 3597 h 3608"/>
                  <a:gd name="T40" fmla="*/ 1877 w 3608"/>
                  <a:gd name="T41" fmla="*/ 3608 h 3608"/>
                  <a:gd name="T42" fmla="*/ 2154 w 3608"/>
                  <a:gd name="T43" fmla="*/ 3575 h 3608"/>
                  <a:gd name="T44" fmla="*/ 2427 w 3608"/>
                  <a:gd name="T45" fmla="*/ 3498 h 3608"/>
                  <a:gd name="T46" fmla="*/ 2690 w 3608"/>
                  <a:gd name="T47" fmla="*/ 3377 h 3608"/>
                  <a:gd name="T48" fmla="*/ 2935 w 3608"/>
                  <a:gd name="T49" fmla="*/ 3211 h 3608"/>
                  <a:gd name="T50" fmla="*/ 3145 w 3608"/>
                  <a:gd name="T51" fmla="*/ 3012 h 3608"/>
                  <a:gd name="T52" fmla="*/ 3318 w 3608"/>
                  <a:gd name="T53" fmla="*/ 2787 h 3608"/>
                  <a:gd name="T54" fmla="*/ 3451 w 3608"/>
                  <a:gd name="T55" fmla="*/ 2542 h 3608"/>
                  <a:gd name="T56" fmla="*/ 3545 w 3608"/>
                  <a:gd name="T57" fmla="*/ 2280 h 3608"/>
                  <a:gd name="T58" fmla="*/ 3597 w 3608"/>
                  <a:gd name="T59" fmla="*/ 2008 h 3608"/>
                  <a:gd name="T60" fmla="*/ 3607 w 3608"/>
                  <a:gd name="T61" fmla="*/ 1731 h 3608"/>
                  <a:gd name="T62" fmla="*/ 3575 w 3608"/>
                  <a:gd name="T63" fmla="*/ 1453 h 3608"/>
                  <a:gd name="T64" fmla="*/ 3498 w 3608"/>
                  <a:gd name="T65" fmla="*/ 1181 h 3608"/>
                  <a:gd name="T66" fmla="*/ 3376 w 3608"/>
                  <a:gd name="T67" fmla="*/ 918 h 3608"/>
                  <a:gd name="T68" fmla="*/ 3210 w 3608"/>
                  <a:gd name="T69" fmla="*/ 673 h 3608"/>
                  <a:gd name="T70" fmla="*/ 3012 w 3608"/>
                  <a:gd name="T71" fmla="*/ 462 h 3608"/>
                  <a:gd name="T72" fmla="*/ 2787 w 3608"/>
                  <a:gd name="T73" fmla="*/ 290 h 3608"/>
                  <a:gd name="T74" fmla="*/ 2541 w 3608"/>
                  <a:gd name="T75" fmla="*/ 156 h 3608"/>
                  <a:gd name="T76" fmla="*/ 2280 w 3608"/>
                  <a:gd name="T77" fmla="*/ 63 h 3608"/>
                  <a:gd name="T78" fmla="*/ 2008 w 3608"/>
                  <a:gd name="T79" fmla="*/ 11 h 36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08"/>
                  <a:gd name="T121" fmla="*/ 0 h 3608"/>
                  <a:gd name="T122" fmla="*/ 3608 w 3608"/>
                  <a:gd name="T123" fmla="*/ 3608 h 36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08" h="3608">
                    <a:moveTo>
                      <a:pt x="1870" y="0"/>
                    </a:moveTo>
                    <a:lnTo>
                      <a:pt x="1731" y="0"/>
                    </a:lnTo>
                    <a:lnTo>
                      <a:pt x="1592" y="11"/>
                    </a:lnTo>
                    <a:lnTo>
                      <a:pt x="1453" y="33"/>
                    </a:lnTo>
                    <a:lnTo>
                      <a:pt x="1316" y="66"/>
                    </a:lnTo>
                    <a:lnTo>
                      <a:pt x="1180" y="110"/>
                    </a:lnTo>
                    <a:lnTo>
                      <a:pt x="1048" y="165"/>
                    </a:lnTo>
                    <a:lnTo>
                      <a:pt x="918" y="231"/>
                    </a:lnTo>
                    <a:lnTo>
                      <a:pt x="792" y="309"/>
                    </a:lnTo>
                    <a:lnTo>
                      <a:pt x="673" y="397"/>
                    </a:lnTo>
                    <a:lnTo>
                      <a:pt x="563" y="493"/>
                    </a:lnTo>
                    <a:lnTo>
                      <a:pt x="462" y="596"/>
                    </a:lnTo>
                    <a:lnTo>
                      <a:pt x="371" y="705"/>
                    </a:lnTo>
                    <a:lnTo>
                      <a:pt x="290" y="821"/>
                    </a:lnTo>
                    <a:lnTo>
                      <a:pt x="218" y="941"/>
                    </a:lnTo>
                    <a:lnTo>
                      <a:pt x="156" y="1066"/>
                    </a:lnTo>
                    <a:lnTo>
                      <a:pt x="104" y="1195"/>
                    </a:lnTo>
                    <a:lnTo>
                      <a:pt x="63" y="1328"/>
                    </a:lnTo>
                    <a:lnTo>
                      <a:pt x="31" y="1463"/>
                    </a:lnTo>
                    <a:lnTo>
                      <a:pt x="10" y="1599"/>
                    </a:lnTo>
                    <a:lnTo>
                      <a:pt x="0" y="1738"/>
                    </a:lnTo>
                    <a:lnTo>
                      <a:pt x="0" y="1877"/>
                    </a:lnTo>
                    <a:lnTo>
                      <a:pt x="11" y="2016"/>
                    </a:lnTo>
                    <a:lnTo>
                      <a:pt x="33" y="2154"/>
                    </a:lnTo>
                    <a:lnTo>
                      <a:pt x="66" y="2292"/>
                    </a:lnTo>
                    <a:lnTo>
                      <a:pt x="109" y="2427"/>
                    </a:lnTo>
                    <a:lnTo>
                      <a:pt x="165" y="2560"/>
                    </a:lnTo>
                    <a:lnTo>
                      <a:pt x="231" y="2690"/>
                    </a:lnTo>
                    <a:lnTo>
                      <a:pt x="309" y="2816"/>
                    </a:lnTo>
                    <a:lnTo>
                      <a:pt x="397" y="2935"/>
                    </a:lnTo>
                    <a:lnTo>
                      <a:pt x="493" y="3045"/>
                    </a:lnTo>
                    <a:lnTo>
                      <a:pt x="596" y="3145"/>
                    </a:lnTo>
                    <a:lnTo>
                      <a:pt x="705" y="3237"/>
                    </a:lnTo>
                    <a:lnTo>
                      <a:pt x="820" y="3318"/>
                    </a:lnTo>
                    <a:lnTo>
                      <a:pt x="941" y="3390"/>
                    </a:lnTo>
                    <a:lnTo>
                      <a:pt x="1066" y="3451"/>
                    </a:lnTo>
                    <a:lnTo>
                      <a:pt x="1195" y="3503"/>
                    </a:lnTo>
                    <a:lnTo>
                      <a:pt x="1327" y="3545"/>
                    </a:lnTo>
                    <a:lnTo>
                      <a:pt x="1462" y="3576"/>
                    </a:lnTo>
                    <a:lnTo>
                      <a:pt x="1599" y="3597"/>
                    </a:lnTo>
                    <a:lnTo>
                      <a:pt x="1738" y="3608"/>
                    </a:lnTo>
                    <a:lnTo>
                      <a:pt x="1877" y="3608"/>
                    </a:lnTo>
                    <a:lnTo>
                      <a:pt x="2016" y="3597"/>
                    </a:lnTo>
                    <a:lnTo>
                      <a:pt x="2154" y="3575"/>
                    </a:lnTo>
                    <a:lnTo>
                      <a:pt x="2291" y="3542"/>
                    </a:lnTo>
                    <a:lnTo>
                      <a:pt x="2427" y="3498"/>
                    </a:lnTo>
                    <a:lnTo>
                      <a:pt x="2560" y="3443"/>
                    </a:lnTo>
                    <a:lnTo>
                      <a:pt x="2690" y="3377"/>
                    </a:lnTo>
                    <a:lnTo>
                      <a:pt x="2815" y="3299"/>
                    </a:lnTo>
                    <a:lnTo>
                      <a:pt x="2935" y="3211"/>
                    </a:lnTo>
                    <a:lnTo>
                      <a:pt x="3045" y="3115"/>
                    </a:lnTo>
                    <a:lnTo>
                      <a:pt x="3145" y="3012"/>
                    </a:lnTo>
                    <a:lnTo>
                      <a:pt x="3236" y="2902"/>
                    </a:lnTo>
                    <a:lnTo>
                      <a:pt x="3318" y="2787"/>
                    </a:lnTo>
                    <a:lnTo>
                      <a:pt x="3389" y="2667"/>
                    </a:lnTo>
                    <a:lnTo>
                      <a:pt x="3451" y="2542"/>
                    </a:lnTo>
                    <a:lnTo>
                      <a:pt x="3503" y="2413"/>
                    </a:lnTo>
                    <a:lnTo>
                      <a:pt x="3545" y="2280"/>
                    </a:lnTo>
                    <a:lnTo>
                      <a:pt x="3576" y="2145"/>
                    </a:lnTo>
                    <a:lnTo>
                      <a:pt x="3597" y="2008"/>
                    </a:lnTo>
                    <a:lnTo>
                      <a:pt x="3607" y="1870"/>
                    </a:lnTo>
                    <a:lnTo>
                      <a:pt x="3607" y="1731"/>
                    </a:lnTo>
                    <a:lnTo>
                      <a:pt x="3596" y="1592"/>
                    </a:lnTo>
                    <a:lnTo>
                      <a:pt x="3575" y="1453"/>
                    </a:lnTo>
                    <a:lnTo>
                      <a:pt x="3542" y="1316"/>
                    </a:lnTo>
                    <a:lnTo>
                      <a:pt x="3498" y="1181"/>
                    </a:lnTo>
                    <a:lnTo>
                      <a:pt x="3443" y="1048"/>
                    </a:lnTo>
                    <a:lnTo>
                      <a:pt x="3376" y="918"/>
                    </a:lnTo>
                    <a:lnTo>
                      <a:pt x="3298" y="792"/>
                    </a:lnTo>
                    <a:lnTo>
                      <a:pt x="3210" y="673"/>
                    </a:lnTo>
                    <a:lnTo>
                      <a:pt x="3115" y="563"/>
                    </a:lnTo>
                    <a:lnTo>
                      <a:pt x="3012" y="462"/>
                    </a:lnTo>
                    <a:lnTo>
                      <a:pt x="2902" y="371"/>
                    </a:lnTo>
                    <a:lnTo>
                      <a:pt x="2787" y="290"/>
                    </a:lnTo>
                    <a:lnTo>
                      <a:pt x="2666" y="218"/>
                    </a:lnTo>
                    <a:lnTo>
                      <a:pt x="2541" y="156"/>
                    </a:lnTo>
                    <a:lnTo>
                      <a:pt x="2412" y="105"/>
                    </a:lnTo>
                    <a:lnTo>
                      <a:pt x="2280" y="63"/>
                    </a:lnTo>
                    <a:lnTo>
                      <a:pt x="2145" y="32"/>
                    </a:lnTo>
                    <a:lnTo>
                      <a:pt x="2008" y="11"/>
                    </a:lnTo>
                    <a:lnTo>
                      <a:pt x="1870" y="0"/>
                    </a:lnTo>
                  </a:path>
                </a:pathLst>
              </a:custGeom>
              <a:solidFill>
                <a:srgbClr val="CED3E1"/>
              </a:solidFill>
              <a:ln w="9525">
                <a:noFill/>
                <a:round/>
                <a:headEnd/>
                <a:tailEnd/>
              </a:ln>
            </p:spPr>
            <p:txBody>
              <a:bodyPr/>
              <a:lstStyle/>
              <a:p>
                <a:endParaRPr lang="en-US" dirty="0"/>
              </a:p>
            </p:txBody>
          </p:sp>
        </p:grpSp>
        <p:grpSp>
          <p:nvGrpSpPr>
            <p:cNvPr id="21" name="Group 185"/>
            <p:cNvGrpSpPr>
              <a:grpSpLocks/>
            </p:cNvGrpSpPr>
            <p:nvPr/>
          </p:nvGrpSpPr>
          <p:grpSpPr bwMode="auto">
            <a:xfrm>
              <a:off x="2953" y="4185"/>
              <a:ext cx="3608" cy="3608"/>
              <a:chOff x="2953" y="4185"/>
              <a:chExt cx="3608" cy="3608"/>
            </a:xfrm>
          </p:grpSpPr>
          <p:sp>
            <p:nvSpPr>
              <p:cNvPr id="65" name="Freeform 186"/>
              <p:cNvSpPr>
                <a:spLocks/>
              </p:cNvSpPr>
              <p:nvPr/>
            </p:nvSpPr>
            <p:spPr bwMode="auto">
              <a:xfrm>
                <a:off x="2953" y="4185"/>
                <a:ext cx="3608" cy="3608"/>
              </a:xfrm>
              <a:custGeom>
                <a:avLst/>
                <a:gdLst>
                  <a:gd name="T0" fmla="*/ 231 w 3608"/>
                  <a:gd name="T1" fmla="*/ 2690 h 3608"/>
                  <a:gd name="T2" fmla="*/ 109 w 3608"/>
                  <a:gd name="T3" fmla="*/ 2427 h 3608"/>
                  <a:gd name="T4" fmla="*/ 33 w 3608"/>
                  <a:gd name="T5" fmla="*/ 2154 h 3608"/>
                  <a:gd name="T6" fmla="*/ 0 w 3608"/>
                  <a:gd name="T7" fmla="*/ 1877 h 3608"/>
                  <a:gd name="T8" fmla="*/ 10 w 3608"/>
                  <a:gd name="T9" fmla="*/ 1599 h 3608"/>
                  <a:gd name="T10" fmla="*/ 63 w 3608"/>
                  <a:gd name="T11" fmla="*/ 1328 h 3608"/>
                  <a:gd name="T12" fmla="*/ 156 w 3608"/>
                  <a:gd name="T13" fmla="*/ 1066 h 3608"/>
                  <a:gd name="T14" fmla="*/ 290 w 3608"/>
                  <a:gd name="T15" fmla="*/ 821 h 3608"/>
                  <a:gd name="T16" fmla="*/ 462 w 3608"/>
                  <a:gd name="T17" fmla="*/ 596 h 3608"/>
                  <a:gd name="T18" fmla="*/ 673 w 3608"/>
                  <a:gd name="T19" fmla="*/ 397 h 3608"/>
                  <a:gd name="T20" fmla="*/ 918 w 3608"/>
                  <a:gd name="T21" fmla="*/ 231 h 3608"/>
                  <a:gd name="T22" fmla="*/ 1180 w 3608"/>
                  <a:gd name="T23" fmla="*/ 110 h 3608"/>
                  <a:gd name="T24" fmla="*/ 1453 w 3608"/>
                  <a:gd name="T25" fmla="*/ 33 h 3608"/>
                  <a:gd name="T26" fmla="*/ 1731 w 3608"/>
                  <a:gd name="T27" fmla="*/ 0 h 3608"/>
                  <a:gd name="T28" fmla="*/ 2008 w 3608"/>
                  <a:gd name="T29" fmla="*/ 11 h 3608"/>
                  <a:gd name="T30" fmla="*/ 2280 w 3608"/>
                  <a:gd name="T31" fmla="*/ 63 h 3608"/>
                  <a:gd name="T32" fmla="*/ 2541 w 3608"/>
                  <a:gd name="T33" fmla="*/ 156 h 3608"/>
                  <a:gd name="T34" fmla="*/ 2787 w 3608"/>
                  <a:gd name="T35" fmla="*/ 290 h 3608"/>
                  <a:gd name="T36" fmla="*/ 3012 w 3608"/>
                  <a:gd name="T37" fmla="*/ 462 h 3608"/>
                  <a:gd name="T38" fmla="*/ 3210 w 3608"/>
                  <a:gd name="T39" fmla="*/ 673 h 3608"/>
                  <a:gd name="T40" fmla="*/ 3376 w 3608"/>
                  <a:gd name="T41" fmla="*/ 918 h 3608"/>
                  <a:gd name="T42" fmla="*/ 3498 w 3608"/>
                  <a:gd name="T43" fmla="*/ 1181 h 3608"/>
                  <a:gd name="T44" fmla="*/ 3575 w 3608"/>
                  <a:gd name="T45" fmla="*/ 1453 h 3608"/>
                  <a:gd name="T46" fmla="*/ 3607 w 3608"/>
                  <a:gd name="T47" fmla="*/ 1731 h 3608"/>
                  <a:gd name="T48" fmla="*/ 3597 w 3608"/>
                  <a:gd name="T49" fmla="*/ 2008 h 3608"/>
                  <a:gd name="T50" fmla="*/ 3545 w 3608"/>
                  <a:gd name="T51" fmla="*/ 2280 h 3608"/>
                  <a:gd name="T52" fmla="*/ 3451 w 3608"/>
                  <a:gd name="T53" fmla="*/ 2542 h 3608"/>
                  <a:gd name="T54" fmla="*/ 3318 w 3608"/>
                  <a:gd name="T55" fmla="*/ 2787 h 3608"/>
                  <a:gd name="T56" fmla="*/ 3145 w 3608"/>
                  <a:gd name="T57" fmla="*/ 3012 h 3608"/>
                  <a:gd name="T58" fmla="*/ 2935 w 3608"/>
                  <a:gd name="T59" fmla="*/ 3211 h 3608"/>
                  <a:gd name="T60" fmla="*/ 2690 w 3608"/>
                  <a:gd name="T61" fmla="*/ 3377 h 3608"/>
                  <a:gd name="T62" fmla="*/ 2427 w 3608"/>
                  <a:gd name="T63" fmla="*/ 3498 h 3608"/>
                  <a:gd name="T64" fmla="*/ 2154 w 3608"/>
                  <a:gd name="T65" fmla="*/ 3575 h 3608"/>
                  <a:gd name="T66" fmla="*/ 1877 w 3608"/>
                  <a:gd name="T67" fmla="*/ 3608 h 3608"/>
                  <a:gd name="T68" fmla="*/ 1599 w 3608"/>
                  <a:gd name="T69" fmla="*/ 3597 h 3608"/>
                  <a:gd name="T70" fmla="*/ 1327 w 3608"/>
                  <a:gd name="T71" fmla="*/ 3545 h 3608"/>
                  <a:gd name="T72" fmla="*/ 1066 w 3608"/>
                  <a:gd name="T73" fmla="*/ 3451 h 3608"/>
                  <a:gd name="T74" fmla="*/ 820 w 3608"/>
                  <a:gd name="T75" fmla="*/ 3318 h 3608"/>
                  <a:gd name="T76" fmla="*/ 596 w 3608"/>
                  <a:gd name="T77" fmla="*/ 3145 h 3608"/>
                  <a:gd name="T78" fmla="*/ 397 w 3608"/>
                  <a:gd name="T79" fmla="*/ 2935 h 36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08"/>
                  <a:gd name="T121" fmla="*/ 0 h 3608"/>
                  <a:gd name="T122" fmla="*/ 3608 w 3608"/>
                  <a:gd name="T123" fmla="*/ 3608 h 36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08" h="3608">
                    <a:moveTo>
                      <a:pt x="309" y="2816"/>
                    </a:moveTo>
                    <a:lnTo>
                      <a:pt x="231" y="2690"/>
                    </a:lnTo>
                    <a:lnTo>
                      <a:pt x="165" y="2560"/>
                    </a:lnTo>
                    <a:lnTo>
                      <a:pt x="109" y="2427"/>
                    </a:lnTo>
                    <a:lnTo>
                      <a:pt x="66" y="2292"/>
                    </a:lnTo>
                    <a:lnTo>
                      <a:pt x="33" y="2154"/>
                    </a:lnTo>
                    <a:lnTo>
                      <a:pt x="11" y="2016"/>
                    </a:lnTo>
                    <a:lnTo>
                      <a:pt x="0" y="1877"/>
                    </a:lnTo>
                    <a:lnTo>
                      <a:pt x="0" y="1738"/>
                    </a:lnTo>
                    <a:lnTo>
                      <a:pt x="10" y="1599"/>
                    </a:lnTo>
                    <a:lnTo>
                      <a:pt x="31" y="1463"/>
                    </a:lnTo>
                    <a:lnTo>
                      <a:pt x="63" y="1328"/>
                    </a:lnTo>
                    <a:lnTo>
                      <a:pt x="104" y="1195"/>
                    </a:lnTo>
                    <a:lnTo>
                      <a:pt x="156" y="1066"/>
                    </a:lnTo>
                    <a:lnTo>
                      <a:pt x="218" y="941"/>
                    </a:lnTo>
                    <a:lnTo>
                      <a:pt x="290" y="821"/>
                    </a:lnTo>
                    <a:lnTo>
                      <a:pt x="371" y="705"/>
                    </a:lnTo>
                    <a:lnTo>
                      <a:pt x="462" y="596"/>
                    </a:lnTo>
                    <a:lnTo>
                      <a:pt x="563" y="493"/>
                    </a:lnTo>
                    <a:lnTo>
                      <a:pt x="673" y="397"/>
                    </a:lnTo>
                    <a:lnTo>
                      <a:pt x="792" y="309"/>
                    </a:lnTo>
                    <a:lnTo>
                      <a:pt x="918" y="231"/>
                    </a:lnTo>
                    <a:lnTo>
                      <a:pt x="1048" y="165"/>
                    </a:lnTo>
                    <a:lnTo>
                      <a:pt x="1180" y="110"/>
                    </a:lnTo>
                    <a:lnTo>
                      <a:pt x="1316" y="66"/>
                    </a:lnTo>
                    <a:lnTo>
                      <a:pt x="1453" y="33"/>
                    </a:lnTo>
                    <a:lnTo>
                      <a:pt x="1592" y="11"/>
                    </a:lnTo>
                    <a:lnTo>
                      <a:pt x="1731" y="0"/>
                    </a:lnTo>
                    <a:lnTo>
                      <a:pt x="1870" y="0"/>
                    </a:lnTo>
                    <a:lnTo>
                      <a:pt x="2008" y="11"/>
                    </a:lnTo>
                    <a:lnTo>
                      <a:pt x="2145" y="32"/>
                    </a:lnTo>
                    <a:lnTo>
                      <a:pt x="2280" y="63"/>
                    </a:lnTo>
                    <a:lnTo>
                      <a:pt x="2412" y="105"/>
                    </a:lnTo>
                    <a:lnTo>
                      <a:pt x="2541" y="156"/>
                    </a:lnTo>
                    <a:lnTo>
                      <a:pt x="2666" y="218"/>
                    </a:lnTo>
                    <a:lnTo>
                      <a:pt x="2787" y="290"/>
                    </a:lnTo>
                    <a:lnTo>
                      <a:pt x="2902" y="371"/>
                    </a:lnTo>
                    <a:lnTo>
                      <a:pt x="3012" y="462"/>
                    </a:lnTo>
                    <a:lnTo>
                      <a:pt x="3115" y="563"/>
                    </a:lnTo>
                    <a:lnTo>
                      <a:pt x="3210" y="673"/>
                    </a:lnTo>
                    <a:lnTo>
                      <a:pt x="3298" y="792"/>
                    </a:lnTo>
                    <a:lnTo>
                      <a:pt x="3376" y="918"/>
                    </a:lnTo>
                    <a:lnTo>
                      <a:pt x="3443" y="1048"/>
                    </a:lnTo>
                    <a:lnTo>
                      <a:pt x="3498" y="1181"/>
                    </a:lnTo>
                    <a:lnTo>
                      <a:pt x="3542" y="1316"/>
                    </a:lnTo>
                    <a:lnTo>
                      <a:pt x="3575" y="1453"/>
                    </a:lnTo>
                    <a:lnTo>
                      <a:pt x="3596" y="1592"/>
                    </a:lnTo>
                    <a:lnTo>
                      <a:pt x="3607" y="1731"/>
                    </a:lnTo>
                    <a:lnTo>
                      <a:pt x="3607" y="1870"/>
                    </a:lnTo>
                    <a:lnTo>
                      <a:pt x="3597" y="2008"/>
                    </a:lnTo>
                    <a:lnTo>
                      <a:pt x="3576" y="2145"/>
                    </a:lnTo>
                    <a:lnTo>
                      <a:pt x="3545" y="2280"/>
                    </a:lnTo>
                    <a:lnTo>
                      <a:pt x="3503" y="2413"/>
                    </a:lnTo>
                    <a:lnTo>
                      <a:pt x="3451" y="2542"/>
                    </a:lnTo>
                    <a:lnTo>
                      <a:pt x="3389" y="2667"/>
                    </a:lnTo>
                    <a:lnTo>
                      <a:pt x="3318" y="2787"/>
                    </a:lnTo>
                    <a:lnTo>
                      <a:pt x="3236" y="2902"/>
                    </a:lnTo>
                    <a:lnTo>
                      <a:pt x="3145" y="3012"/>
                    </a:lnTo>
                    <a:lnTo>
                      <a:pt x="3045" y="3115"/>
                    </a:lnTo>
                    <a:lnTo>
                      <a:pt x="2935" y="3211"/>
                    </a:lnTo>
                    <a:lnTo>
                      <a:pt x="2815" y="3299"/>
                    </a:lnTo>
                    <a:lnTo>
                      <a:pt x="2690" y="3377"/>
                    </a:lnTo>
                    <a:lnTo>
                      <a:pt x="2560" y="3443"/>
                    </a:lnTo>
                    <a:lnTo>
                      <a:pt x="2427" y="3498"/>
                    </a:lnTo>
                    <a:lnTo>
                      <a:pt x="2291" y="3542"/>
                    </a:lnTo>
                    <a:lnTo>
                      <a:pt x="2154" y="3575"/>
                    </a:lnTo>
                    <a:lnTo>
                      <a:pt x="2016" y="3597"/>
                    </a:lnTo>
                    <a:lnTo>
                      <a:pt x="1877" y="3608"/>
                    </a:lnTo>
                    <a:lnTo>
                      <a:pt x="1738" y="3608"/>
                    </a:lnTo>
                    <a:lnTo>
                      <a:pt x="1599" y="3597"/>
                    </a:lnTo>
                    <a:lnTo>
                      <a:pt x="1462" y="3576"/>
                    </a:lnTo>
                    <a:lnTo>
                      <a:pt x="1327" y="3545"/>
                    </a:lnTo>
                    <a:lnTo>
                      <a:pt x="1195" y="3503"/>
                    </a:lnTo>
                    <a:lnTo>
                      <a:pt x="1066" y="3451"/>
                    </a:lnTo>
                    <a:lnTo>
                      <a:pt x="941" y="3390"/>
                    </a:lnTo>
                    <a:lnTo>
                      <a:pt x="820" y="3318"/>
                    </a:lnTo>
                    <a:lnTo>
                      <a:pt x="705" y="3237"/>
                    </a:lnTo>
                    <a:lnTo>
                      <a:pt x="596" y="3145"/>
                    </a:lnTo>
                    <a:lnTo>
                      <a:pt x="493" y="3045"/>
                    </a:lnTo>
                    <a:lnTo>
                      <a:pt x="397" y="2935"/>
                    </a:lnTo>
                    <a:lnTo>
                      <a:pt x="309" y="2816"/>
                    </a:lnTo>
                    <a:close/>
                  </a:path>
                </a:pathLst>
              </a:custGeom>
              <a:noFill/>
              <a:ln w="10516">
                <a:solidFill>
                  <a:srgbClr val="474749"/>
                </a:solidFill>
                <a:round/>
                <a:headEnd/>
                <a:tailEnd/>
              </a:ln>
            </p:spPr>
            <p:txBody>
              <a:bodyPr/>
              <a:lstStyle/>
              <a:p>
                <a:endParaRPr lang="en-US" dirty="0"/>
              </a:p>
            </p:txBody>
          </p:sp>
        </p:grpSp>
        <p:grpSp>
          <p:nvGrpSpPr>
            <p:cNvPr id="22" name="Group 187"/>
            <p:cNvGrpSpPr>
              <a:grpSpLocks/>
            </p:cNvGrpSpPr>
            <p:nvPr/>
          </p:nvGrpSpPr>
          <p:grpSpPr bwMode="auto">
            <a:xfrm>
              <a:off x="2963" y="4195"/>
              <a:ext cx="3587" cy="3587"/>
              <a:chOff x="2963" y="4195"/>
              <a:chExt cx="3587" cy="3587"/>
            </a:xfrm>
          </p:grpSpPr>
          <p:sp>
            <p:nvSpPr>
              <p:cNvPr id="64" name="Freeform 188"/>
              <p:cNvSpPr>
                <a:spLocks/>
              </p:cNvSpPr>
              <p:nvPr/>
            </p:nvSpPr>
            <p:spPr bwMode="auto">
              <a:xfrm>
                <a:off x="2963" y="4195"/>
                <a:ext cx="3587" cy="3587"/>
              </a:xfrm>
              <a:custGeom>
                <a:avLst/>
                <a:gdLst>
                  <a:gd name="T0" fmla="*/ 1721 w 3587"/>
                  <a:gd name="T1" fmla="*/ 1 h 3587"/>
                  <a:gd name="T2" fmla="*/ 1445 w 3587"/>
                  <a:gd name="T3" fmla="*/ 33 h 3587"/>
                  <a:gd name="T4" fmla="*/ 1174 w 3587"/>
                  <a:gd name="T5" fmla="*/ 109 h 3587"/>
                  <a:gd name="T6" fmla="*/ 913 w 3587"/>
                  <a:gd name="T7" fmla="*/ 230 h 3587"/>
                  <a:gd name="T8" fmla="*/ 669 w 3587"/>
                  <a:gd name="T9" fmla="*/ 395 h 3587"/>
                  <a:gd name="T10" fmla="*/ 460 w 3587"/>
                  <a:gd name="T11" fmla="*/ 593 h 3587"/>
                  <a:gd name="T12" fmla="*/ 288 w 3587"/>
                  <a:gd name="T13" fmla="*/ 816 h 3587"/>
                  <a:gd name="T14" fmla="*/ 155 w 3587"/>
                  <a:gd name="T15" fmla="*/ 1060 h 3587"/>
                  <a:gd name="T16" fmla="*/ 63 w 3587"/>
                  <a:gd name="T17" fmla="*/ 1320 h 3587"/>
                  <a:gd name="T18" fmla="*/ 11 w 3587"/>
                  <a:gd name="T19" fmla="*/ 1591 h 3587"/>
                  <a:gd name="T20" fmla="*/ 0 w 3587"/>
                  <a:gd name="T21" fmla="*/ 1866 h 3587"/>
                  <a:gd name="T22" fmla="*/ 33 w 3587"/>
                  <a:gd name="T23" fmla="*/ 2142 h 3587"/>
                  <a:gd name="T24" fmla="*/ 109 w 3587"/>
                  <a:gd name="T25" fmla="*/ 2414 h 3587"/>
                  <a:gd name="T26" fmla="*/ 230 w 3587"/>
                  <a:gd name="T27" fmla="*/ 2675 h 3587"/>
                  <a:gd name="T28" fmla="*/ 395 w 3587"/>
                  <a:gd name="T29" fmla="*/ 2918 h 3587"/>
                  <a:gd name="T30" fmla="*/ 592 w 3587"/>
                  <a:gd name="T31" fmla="*/ 3128 h 3587"/>
                  <a:gd name="T32" fmla="*/ 816 w 3587"/>
                  <a:gd name="T33" fmla="*/ 3299 h 3587"/>
                  <a:gd name="T34" fmla="*/ 1060 w 3587"/>
                  <a:gd name="T35" fmla="*/ 3432 h 3587"/>
                  <a:gd name="T36" fmla="*/ 1320 w 3587"/>
                  <a:gd name="T37" fmla="*/ 3525 h 3587"/>
                  <a:gd name="T38" fmla="*/ 1590 w 3587"/>
                  <a:gd name="T39" fmla="*/ 3577 h 3587"/>
                  <a:gd name="T40" fmla="*/ 1866 w 3587"/>
                  <a:gd name="T41" fmla="*/ 3587 h 3587"/>
                  <a:gd name="T42" fmla="*/ 2142 w 3587"/>
                  <a:gd name="T43" fmla="*/ 3555 h 3587"/>
                  <a:gd name="T44" fmla="*/ 2413 w 3587"/>
                  <a:gd name="T45" fmla="*/ 3478 h 3587"/>
                  <a:gd name="T46" fmla="*/ 2674 w 3587"/>
                  <a:gd name="T47" fmla="*/ 3357 h 3587"/>
                  <a:gd name="T48" fmla="*/ 2918 w 3587"/>
                  <a:gd name="T49" fmla="*/ 3192 h 3587"/>
                  <a:gd name="T50" fmla="*/ 3127 w 3587"/>
                  <a:gd name="T51" fmla="*/ 2995 h 3587"/>
                  <a:gd name="T52" fmla="*/ 3299 w 3587"/>
                  <a:gd name="T53" fmla="*/ 2771 h 3587"/>
                  <a:gd name="T54" fmla="*/ 3431 w 3587"/>
                  <a:gd name="T55" fmla="*/ 2527 h 3587"/>
                  <a:gd name="T56" fmla="*/ 3524 w 3587"/>
                  <a:gd name="T57" fmla="*/ 2267 h 3587"/>
                  <a:gd name="T58" fmla="*/ 3576 w 3587"/>
                  <a:gd name="T59" fmla="*/ 1997 h 3587"/>
                  <a:gd name="T60" fmla="*/ 3587 w 3587"/>
                  <a:gd name="T61" fmla="*/ 1721 h 3587"/>
                  <a:gd name="T62" fmla="*/ 3554 w 3587"/>
                  <a:gd name="T63" fmla="*/ 1445 h 3587"/>
                  <a:gd name="T64" fmla="*/ 3478 w 3587"/>
                  <a:gd name="T65" fmla="*/ 1174 h 3587"/>
                  <a:gd name="T66" fmla="*/ 3357 w 3587"/>
                  <a:gd name="T67" fmla="*/ 913 h 3587"/>
                  <a:gd name="T68" fmla="*/ 3192 w 3587"/>
                  <a:gd name="T69" fmla="*/ 669 h 3587"/>
                  <a:gd name="T70" fmla="*/ 2995 w 3587"/>
                  <a:gd name="T71" fmla="*/ 460 h 3587"/>
                  <a:gd name="T72" fmla="*/ 2771 w 3587"/>
                  <a:gd name="T73" fmla="*/ 289 h 3587"/>
                  <a:gd name="T74" fmla="*/ 2527 w 3587"/>
                  <a:gd name="T75" fmla="*/ 156 h 3587"/>
                  <a:gd name="T76" fmla="*/ 2267 w 3587"/>
                  <a:gd name="T77" fmla="*/ 63 h 3587"/>
                  <a:gd name="T78" fmla="*/ 1997 w 3587"/>
                  <a:gd name="T79" fmla="*/ 11 h 35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87"/>
                  <a:gd name="T121" fmla="*/ 0 h 3587"/>
                  <a:gd name="T122" fmla="*/ 3587 w 3587"/>
                  <a:gd name="T123" fmla="*/ 3587 h 35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87" h="3587">
                    <a:moveTo>
                      <a:pt x="1859" y="0"/>
                    </a:moveTo>
                    <a:lnTo>
                      <a:pt x="1721" y="1"/>
                    </a:lnTo>
                    <a:lnTo>
                      <a:pt x="1583" y="11"/>
                    </a:lnTo>
                    <a:lnTo>
                      <a:pt x="1445" y="33"/>
                    </a:lnTo>
                    <a:lnTo>
                      <a:pt x="1308" y="66"/>
                    </a:lnTo>
                    <a:lnTo>
                      <a:pt x="1174" y="109"/>
                    </a:lnTo>
                    <a:lnTo>
                      <a:pt x="1042" y="164"/>
                    </a:lnTo>
                    <a:lnTo>
                      <a:pt x="913" y="230"/>
                    </a:lnTo>
                    <a:lnTo>
                      <a:pt x="787" y="308"/>
                    </a:lnTo>
                    <a:lnTo>
                      <a:pt x="669" y="395"/>
                    </a:lnTo>
                    <a:lnTo>
                      <a:pt x="560" y="491"/>
                    </a:lnTo>
                    <a:lnTo>
                      <a:pt x="460" y="593"/>
                    </a:lnTo>
                    <a:lnTo>
                      <a:pt x="369" y="702"/>
                    </a:lnTo>
                    <a:lnTo>
                      <a:pt x="288" y="816"/>
                    </a:lnTo>
                    <a:lnTo>
                      <a:pt x="217" y="936"/>
                    </a:lnTo>
                    <a:lnTo>
                      <a:pt x="155" y="1060"/>
                    </a:lnTo>
                    <a:lnTo>
                      <a:pt x="104" y="1189"/>
                    </a:lnTo>
                    <a:lnTo>
                      <a:pt x="63" y="1320"/>
                    </a:lnTo>
                    <a:lnTo>
                      <a:pt x="31" y="1454"/>
                    </a:lnTo>
                    <a:lnTo>
                      <a:pt x="11" y="1591"/>
                    </a:lnTo>
                    <a:lnTo>
                      <a:pt x="0" y="1728"/>
                    </a:lnTo>
                    <a:lnTo>
                      <a:pt x="0" y="1866"/>
                    </a:lnTo>
                    <a:lnTo>
                      <a:pt x="11" y="2005"/>
                    </a:lnTo>
                    <a:lnTo>
                      <a:pt x="33" y="2142"/>
                    </a:lnTo>
                    <a:lnTo>
                      <a:pt x="65" y="2279"/>
                    </a:lnTo>
                    <a:lnTo>
                      <a:pt x="109" y="2414"/>
                    </a:lnTo>
                    <a:lnTo>
                      <a:pt x="164" y="2546"/>
                    </a:lnTo>
                    <a:lnTo>
                      <a:pt x="230" y="2675"/>
                    </a:lnTo>
                    <a:lnTo>
                      <a:pt x="308" y="2800"/>
                    </a:lnTo>
                    <a:lnTo>
                      <a:pt x="395" y="2918"/>
                    </a:lnTo>
                    <a:lnTo>
                      <a:pt x="490" y="3028"/>
                    </a:lnTo>
                    <a:lnTo>
                      <a:pt x="592" y="3128"/>
                    </a:lnTo>
                    <a:lnTo>
                      <a:pt x="701" y="3218"/>
                    </a:lnTo>
                    <a:lnTo>
                      <a:pt x="816" y="3299"/>
                    </a:lnTo>
                    <a:lnTo>
                      <a:pt x="936" y="3370"/>
                    </a:lnTo>
                    <a:lnTo>
                      <a:pt x="1060" y="3432"/>
                    </a:lnTo>
                    <a:lnTo>
                      <a:pt x="1188" y="3483"/>
                    </a:lnTo>
                    <a:lnTo>
                      <a:pt x="1320" y="3525"/>
                    </a:lnTo>
                    <a:lnTo>
                      <a:pt x="1454" y="3556"/>
                    </a:lnTo>
                    <a:lnTo>
                      <a:pt x="1590" y="3577"/>
                    </a:lnTo>
                    <a:lnTo>
                      <a:pt x="1728" y="3587"/>
                    </a:lnTo>
                    <a:lnTo>
                      <a:pt x="1866" y="3587"/>
                    </a:lnTo>
                    <a:lnTo>
                      <a:pt x="2004" y="3576"/>
                    </a:lnTo>
                    <a:lnTo>
                      <a:pt x="2142" y="3555"/>
                    </a:lnTo>
                    <a:lnTo>
                      <a:pt x="2279" y="3522"/>
                    </a:lnTo>
                    <a:lnTo>
                      <a:pt x="2413" y="3478"/>
                    </a:lnTo>
                    <a:lnTo>
                      <a:pt x="2545" y="3424"/>
                    </a:lnTo>
                    <a:lnTo>
                      <a:pt x="2674" y="3357"/>
                    </a:lnTo>
                    <a:lnTo>
                      <a:pt x="2799" y="3280"/>
                    </a:lnTo>
                    <a:lnTo>
                      <a:pt x="2918" y="3192"/>
                    </a:lnTo>
                    <a:lnTo>
                      <a:pt x="3027" y="3097"/>
                    </a:lnTo>
                    <a:lnTo>
                      <a:pt x="3127" y="2995"/>
                    </a:lnTo>
                    <a:lnTo>
                      <a:pt x="3218" y="2886"/>
                    </a:lnTo>
                    <a:lnTo>
                      <a:pt x="3299" y="2771"/>
                    </a:lnTo>
                    <a:lnTo>
                      <a:pt x="3370" y="2652"/>
                    </a:lnTo>
                    <a:lnTo>
                      <a:pt x="3431" y="2527"/>
                    </a:lnTo>
                    <a:lnTo>
                      <a:pt x="3483" y="2399"/>
                    </a:lnTo>
                    <a:lnTo>
                      <a:pt x="3524" y="2267"/>
                    </a:lnTo>
                    <a:lnTo>
                      <a:pt x="3556" y="2133"/>
                    </a:lnTo>
                    <a:lnTo>
                      <a:pt x="3576" y="1997"/>
                    </a:lnTo>
                    <a:lnTo>
                      <a:pt x="3587" y="1860"/>
                    </a:lnTo>
                    <a:lnTo>
                      <a:pt x="3587" y="1721"/>
                    </a:lnTo>
                    <a:lnTo>
                      <a:pt x="3576" y="1583"/>
                    </a:lnTo>
                    <a:lnTo>
                      <a:pt x="3554" y="1445"/>
                    </a:lnTo>
                    <a:lnTo>
                      <a:pt x="3522" y="1309"/>
                    </a:lnTo>
                    <a:lnTo>
                      <a:pt x="3478" y="1174"/>
                    </a:lnTo>
                    <a:lnTo>
                      <a:pt x="3423" y="1042"/>
                    </a:lnTo>
                    <a:lnTo>
                      <a:pt x="3357" y="913"/>
                    </a:lnTo>
                    <a:lnTo>
                      <a:pt x="3280" y="788"/>
                    </a:lnTo>
                    <a:lnTo>
                      <a:pt x="3192" y="669"/>
                    </a:lnTo>
                    <a:lnTo>
                      <a:pt x="3097" y="560"/>
                    </a:lnTo>
                    <a:lnTo>
                      <a:pt x="2995" y="460"/>
                    </a:lnTo>
                    <a:lnTo>
                      <a:pt x="2886" y="369"/>
                    </a:lnTo>
                    <a:lnTo>
                      <a:pt x="2771" y="289"/>
                    </a:lnTo>
                    <a:lnTo>
                      <a:pt x="2651" y="217"/>
                    </a:lnTo>
                    <a:lnTo>
                      <a:pt x="2527" y="156"/>
                    </a:lnTo>
                    <a:lnTo>
                      <a:pt x="2399" y="104"/>
                    </a:lnTo>
                    <a:lnTo>
                      <a:pt x="2267" y="63"/>
                    </a:lnTo>
                    <a:lnTo>
                      <a:pt x="2133" y="32"/>
                    </a:lnTo>
                    <a:lnTo>
                      <a:pt x="1997" y="11"/>
                    </a:lnTo>
                    <a:lnTo>
                      <a:pt x="1859" y="0"/>
                    </a:lnTo>
                  </a:path>
                </a:pathLst>
              </a:custGeom>
              <a:solidFill>
                <a:srgbClr val="5091CD"/>
              </a:solidFill>
              <a:ln w="9525">
                <a:noFill/>
                <a:round/>
                <a:headEnd/>
                <a:tailEnd/>
              </a:ln>
            </p:spPr>
            <p:txBody>
              <a:bodyPr/>
              <a:lstStyle/>
              <a:p>
                <a:endParaRPr lang="en-US" dirty="0"/>
              </a:p>
            </p:txBody>
          </p:sp>
        </p:grpSp>
        <p:grpSp>
          <p:nvGrpSpPr>
            <p:cNvPr id="23" name="Group 189"/>
            <p:cNvGrpSpPr>
              <a:grpSpLocks/>
            </p:cNvGrpSpPr>
            <p:nvPr/>
          </p:nvGrpSpPr>
          <p:grpSpPr bwMode="auto">
            <a:xfrm>
              <a:off x="3022" y="4255"/>
              <a:ext cx="3469" cy="3469"/>
              <a:chOff x="3022" y="4255"/>
              <a:chExt cx="3469" cy="3469"/>
            </a:xfrm>
          </p:grpSpPr>
          <p:sp>
            <p:nvSpPr>
              <p:cNvPr id="63" name="Freeform 190"/>
              <p:cNvSpPr>
                <a:spLocks/>
              </p:cNvSpPr>
              <p:nvPr/>
            </p:nvSpPr>
            <p:spPr bwMode="auto">
              <a:xfrm>
                <a:off x="3022" y="4255"/>
                <a:ext cx="3469" cy="3469"/>
              </a:xfrm>
              <a:custGeom>
                <a:avLst/>
                <a:gdLst>
                  <a:gd name="T0" fmla="*/ 223 w 3469"/>
                  <a:gd name="T1" fmla="*/ 2586 h 3469"/>
                  <a:gd name="T2" fmla="*/ 106 w 3469"/>
                  <a:gd name="T3" fmla="*/ 2333 h 3469"/>
                  <a:gd name="T4" fmla="*/ 32 w 3469"/>
                  <a:gd name="T5" fmla="*/ 2071 h 3469"/>
                  <a:gd name="T6" fmla="*/ 0 w 3469"/>
                  <a:gd name="T7" fmla="*/ 1804 h 3469"/>
                  <a:gd name="T8" fmla="*/ 10 w 3469"/>
                  <a:gd name="T9" fmla="*/ 1537 h 3469"/>
                  <a:gd name="T10" fmla="*/ 61 w 3469"/>
                  <a:gd name="T11" fmla="*/ 1276 h 3469"/>
                  <a:gd name="T12" fmla="*/ 151 w 3469"/>
                  <a:gd name="T13" fmla="*/ 1025 h 3469"/>
                  <a:gd name="T14" fmla="*/ 279 w 3469"/>
                  <a:gd name="T15" fmla="*/ 788 h 3469"/>
                  <a:gd name="T16" fmla="*/ 445 w 3469"/>
                  <a:gd name="T17" fmla="*/ 572 h 3469"/>
                  <a:gd name="T18" fmla="*/ 647 w 3469"/>
                  <a:gd name="T19" fmla="*/ 381 h 3469"/>
                  <a:gd name="T20" fmla="*/ 883 w 3469"/>
                  <a:gd name="T21" fmla="*/ 222 h 3469"/>
                  <a:gd name="T22" fmla="*/ 1135 w 3469"/>
                  <a:gd name="T23" fmla="*/ 105 h 3469"/>
                  <a:gd name="T24" fmla="*/ 1398 w 3469"/>
                  <a:gd name="T25" fmla="*/ 31 h 3469"/>
                  <a:gd name="T26" fmla="*/ 1665 w 3469"/>
                  <a:gd name="T27" fmla="*/ 0 h 3469"/>
                  <a:gd name="T28" fmla="*/ 1931 w 3469"/>
                  <a:gd name="T29" fmla="*/ 10 h 3469"/>
                  <a:gd name="T30" fmla="*/ 2193 w 3469"/>
                  <a:gd name="T31" fmla="*/ 60 h 3469"/>
                  <a:gd name="T32" fmla="*/ 2444 w 3469"/>
                  <a:gd name="T33" fmla="*/ 150 h 3469"/>
                  <a:gd name="T34" fmla="*/ 2680 w 3469"/>
                  <a:gd name="T35" fmla="*/ 278 h 3469"/>
                  <a:gd name="T36" fmla="*/ 2896 w 3469"/>
                  <a:gd name="T37" fmla="*/ 444 h 3469"/>
                  <a:gd name="T38" fmla="*/ 3087 w 3469"/>
                  <a:gd name="T39" fmla="*/ 646 h 3469"/>
                  <a:gd name="T40" fmla="*/ 3247 w 3469"/>
                  <a:gd name="T41" fmla="*/ 882 h 3469"/>
                  <a:gd name="T42" fmla="*/ 3364 w 3469"/>
                  <a:gd name="T43" fmla="*/ 1135 h 3469"/>
                  <a:gd name="T44" fmla="*/ 3438 w 3469"/>
                  <a:gd name="T45" fmla="*/ 1397 h 3469"/>
                  <a:gd name="T46" fmla="*/ 3469 w 3469"/>
                  <a:gd name="T47" fmla="*/ 1664 h 3469"/>
                  <a:gd name="T48" fmla="*/ 3459 w 3469"/>
                  <a:gd name="T49" fmla="*/ 1931 h 3469"/>
                  <a:gd name="T50" fmla="*/ 3409 w 3469"/>
                  <a:gd name="T51" fmla="*/ 2192 h 3469"/>
                  <a:gd name="T52" fmla="*/ 3319 w 3469"/>
                  <a:gd name="T53" fmla="*/ 2443 h 3469"/>
                  <a:gd name="T54" fmla="*/ 3191 w 3469"/>
                  <a:gd name="T55" fmla="*/ 2679 h 3469"/>
                  <a:gd name="T56" fmla="*/ 3025 w 3469"/>
                  <a:gd name="T57" fmla="*/ 2896 h 3469"/>
                  <a:gd name="T58" fmla="*/ 2822 w 3469"/>
                  <a:gd name="T59" fmla="*/ 3087 h 3469"/>
                  <a:gd name="T60" fmla="*/ 2587 w 3469"/>
                  <a:gd name="T61" fmla="*/ 3246 h 3469"/>
                  <a:gd name="T62" fmla="*/ 2334 w 3469"/>
                  <a:gd name="T63" fmla="*/ 3363 h 3469"/>
                  <a:gd name="T64" fmla="*/ 2072 w 3469"/>
                  <a:gd name="T65" fmla="*/ 3437 h 3469"/>
                  <a:gd name="T66" fmla="*/ 1805 w 3469"/>
                  <a:gd name="T67" fmla="*/ 3468 h 3469"/>
                  <a:gd name="T68" fmla="*/ 1538 w 3469"/>
                  <a:gd name="T69" fmla="*/ 3458 h 3469"/>
                  <a:gd name="T70" fmla="*/ 1277 w 3469"/>
                  <a:gd name="T71" fmla="*/ 3408 h 3469"/>
                  <a:gd name="T72" fmla="*/ 1025 w 3469"/>
                  <a:gd name="T73" fmla="*/ 3318 h 3469"/>
                  <a:gd name="T74" fmla="*/ 789 w 3469"/>
                  <a:gd name="T75" fmla="*/ 3190 h 3469"/>
                  <a:gd name="T76" fmla="*/ 573 w 3469"/>
                  <a:gd name="T77" fmla="*/ 3024 h 3469"/>
                  <a:gd name="T78" fmla="*/ 382 w 3469"/>
                  <a:gd name="T79" fmla="*/ 2821 h 346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469"/>
                  <a:gd name="T121" fmla="*/ 0 h 3469"/>
                  <a:gd name="T122" fmla="*/ 3469 w 3469"/>
                  <a:gd name="T123" fmla="*/ 3469 h 346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469" h="3469">
                    <a:moveTo>
                      <a:pt x="298" y="2707"/>
                    </a:moveTo>
                    <a:lnTo>
                      <a:pt x="223" y="2586"/>
                    </a:lnTo>
                    <a:lnTo>
                      <a:pt x="159" y="2461"/>
                    </a:lnTo>
                    <a:lnTo>
                      <a:pt x="106" y="2333"/>
                    </a:lnTo>
                    <a:lnTo>
                      <a:pt x="63" y="2203"/>
                    </a:lnTo>
                    <a:lnTo>
                      <a:pt x="32" y="2071"/>
                    </a:lnTo>
                    <a:lnTo>
                      <a:pt x="11" y="1938"/>
                    </a:lnTo>
                    <a:lnTo>
                      <a:pt x="0" y="1804"/>
                    </a:lnTo>
                    <a:lnTo>
                      <a:pt x="0" y="1670"/>
                    </a:lnTo>
                    <a:lnTo>
                      <a:pt x="10" y="1537"/>
                    </a:lnTo>
                    <a:lnTo>
                      <a:pt x="31" y="1406"/>
                    </a:lnTo>
                    <a:lnTo>
                      <a:pt x="61" y="1276"/>
                    </a:lnTo>
                    <a:lnTo>
                      <a:pt x="101" y="1149"/>
                    </a:lnTo>
                    <a:lnTo>
                      <a:pt x="151" y="1025"/>
                    </a:lnTo>
                    <a:lnTo>
                      <a:pt x="210" y="904"/>
                    </a:lnTo>
                    <a:lnTo>
                      <a:pt x="279" y="788"/>
                    </a:lnTo>
                    <a:lnTo>
                      <a:pt x="357" y="678"/>
                    </a:lnTo>
                    <a:lnTo>
                      <a:pt x="445" y="572"/>
                    </a:lnTo>
                    <a:lnTo>
                      <a:pt x="541" y="473"/>
                    </a:lnTo>
                    <a:lnTo>
                      <a:pt x="647" y="381"/>
                    </a:lnTo>
                    <a:lnTo>
                      <a:pt x="762" y="297"/>
                    </a:lnTo>
                    <a:lnTo>
                      <a:pt x="883" y="222"/>
                    </a:lnTo>
                    <a:lnTo>
                      <a:pt x="1008" y="158"/>
                    </a:lnTo>
                    <a:lnTo>
                      <a:pt x="1135" y="105"/>
                    </a:lnTo>
                    <a:lnTo>
                      <a:pt x="1266" y="63"/>
                    </a:lnTo>
                    <a:lnTo>
                      <a:pt x="1398" y="31"/>
                    </a:lnTo>
                    <a:lnTo>
                      <a:pt x="1531" y="10"/>
                    </a:lnTo>
                    <a:lnTo>
                      <a:pt x="1665" y="0"/>
                    </a:lnTo>
                    <a:lnTo>
                      <a:pt x="1798" y="0"/>
                    </a:lnTo>
                    <a:lnTo>
                      <a:pt x="1931" y="10"/>
                    </a:lnTo>
                    <a:lnTo>
                      <a:pt x="2063" y="30"/>
                    </a:lnTo>
                    <a:lnTo>
                      <a:pt x="2193" y="60"/>
                    </a:lnTo>
                    <a:lnTo>
                      <a:pt x="2320" y="100"/>
                    </a:lnTo>
                    <a:lnTo>
                      <a:pt x="2444" y="150"/>
                    </a:lnTo>
                    <a:lnTo>
                      <a:pt x="2564" y="209"/>
                    </a:lnTo>
                    <a:lnTo>
                      <a:pt x="2680" y="278"/>
                    </a:lnTo>
                    <a:lnTo>
                      <a:pt x="2791" y="356"/>
                    </a:lnTo>
                    <a:lnTo>
                      <a:pt x="2896" y="444"/>
                    </a:lnTo>
                    <a:lnTo>
                      <a:pt x="2995" y="541"/>
                    </a:lnTo>
                    <a:lnTo>
                      <a:pt x="3087" y="646"/>
                    </a:lnTo>
                    <a:lnTo>
                      <a:pt x="3172" y="761"/>
                    </a:lnTo>
                    <a:lnTo>
                      <a:pt x="3247" y="882"/>
                    </a:lnTo>
                    <a:lnTo>
                      <a:pt x="3311" y="1007"/>
                    </a:lnTo>
                    <a:lnTo>
                      <a:pt x="3364" y="1135"/>
                    </a:lnTo>
                    <a:lnTo>
                      <a:pt x="3406" y="1265"/>
                    </a:lnTo>
                    <a:lnTo>
                      <a:pt x="3438" y="1397"/>
                    </a:lnTo>
                    <a:lnTo>
                      <a:pt x="3458" y="1530"/>
                    </a:lnTo>
                    <a:lnTo>
                      <a:pt x="3469" y="1664"/>
                    </a:lnTo>
                    <a:lnTo>
                      <a:pt x="3469" y="1798"/>
                    </a:lnTo>
                    <a:lnTo>
                      <a:pt x="3459" y="1931"/>
                    </a:lnTo>
                    <a:lnTo>
                      <a:pt x="3439" y="2062"/>
                    </a:lnTo>
                    <a:lnTo>
                      <a:pt x="3409" y="2192"/>
                    </a:lnTo>
                    <a:lnTo>
                      <a:pt x="3369" y="2319"/>
                    </a:lnTo>
                    <a:lnTo>
                      <a:pt x="3319" y="2443"/>
                    </a:lnTo>
                    <a:lnTo>
                      <a:pt x="3259" y="2564"/>
                    </a:lnTo>
                    <a:lnTo>
                      <a:pt x="3191" y="2679"/>
                    </a:lnTo>
                    <a:lnTo>
                      <a:pt x="3112" y="2790"/>
                    </a:lnTo>
                    <a:lnTo>
                      <a:pt x="3025" y="2896"/>
                    </a:lnTo>
                    <a:lnTo>
                      <a:pt x="2928" y="2994"/>
                    </a:lnTo>
                    <a:lnTo>
                      <a:pt x="2822" y="3087"/>
                    </a:lnTo>
                    <a:lnTo>
                      <a:pt x="2708" y="3171"/>
                    </a:lnTo>
                    <a:lnTo>
                      <a:pt x="2587" y="3246"/>
                    </a:lnTo>
                    <a:lnTo>
                      <a:pt x="2462" y="3310"/>
                    </a:lnTo>
                    <a:lnTo>
                      <a:pt x="2334" y="3363"/>
                    </a:lnTo>
                    <a:lnTo>
                      <a:pt x="2204" y="3405"/>
                    </a:lnTo>
                    <a:lnTo>
                      <a:pt x="2072" y="3437"/>
                    </a:lnTo>
                    <a:lnTo>
                      <a:pt x="1939" y="3458"/>
                    </a:lnTo>
                    <a:lnTo>
                      <a:pt x="1805" y="3468"/>
                    </a:lnTo>
                    <a:lnTo>
                      <a:pt x="1671" y="3468"/>
                    </a:lnTo>
                    <a:lnTo>
                      <a:pt x="1538" y="3458"/>
                    </a:lnTo>
                    <a:lnTo>
                      <a:pt x="1406" y="3438"/>
                    </a:lnTo>
                    <a:lnTo>
                      <a:pt x="1277" y="3408"/>
                    </a:lnTo>
                    <a:lnTo>
                      <a:pt x="1149" y="3368"/>
                    </a:lnTo>
                    <a:lnTo>
                      <a:pt x="1025" y="3318"/>
                    </a:lnTo>
                    <a:lnTo>
                      <a:pt x="905" y="3259"/>
                    </a:lnTo>
                    <a:lnTo>
                      <a:pt x="789" y="3190"/>
                    </a:lnTo>
                    <a:lnTo>
                      <a:pt x="678" y="3111"/>
                    </a:lnTo>
                    <a:lnTo>
                      <a:pt x="573" y="3024"/>
                    </a:lnTo>
                    <a:lnTo>
                      <a:pt x="474" y="2927"/>
                    </a:lnTo>
                    <a:lnTo>
                      <a:pt x="382" y="2821"/>
                    </a:lnTo>
                    <a:lnTo>
                      <a:pt x="298" y="2707"/>
                    </a:lnTo>
                    <a:close/>
                  </a:path>
                </a:pathLst>
              </a:custGeom>
              <a:noFill/>
              <a:ln w="9525">
                <a:solidFill>
                  <a:srgbClr val="474749"/>
                </a:solidFill>
                <a:round/>
                <a:headEnd/>
                <a:tailEnd/>
              </a:ln>
            </p:spPr>
            <p:txBody>
              <a:bodyPr/>
              <a:lstStyle/>
              <a:p>
                <a:endParaRPr lang="en-US" dirty="0"/>
              </a:p>
            </p:txBody>
          </p:sp>
        </p:grpSp>
        <p:grpSp>
          <p:nvGrpSpPr>
            <p:cNvPr id="24" name="Group 191"/>
            <p:cNvGrpSpPr>
              <a:grpSpLocks/>
            </p:cNvGrpSpPr>
            <p:nvPr/>
          </p:nvGrpSpPr>
          <p:grpSpPr bwMode="auto">
            <a:xfrm>
              <a:off x="3101" y="4333"/>
              <a:ext cx="3312" cy="3312"/>
              <a:chOff x="3101" y="4333"/>
              <a:chExt cx="3312" cy="3312"/>
            </a:xfrm>
          </p:grpSpPr>
          <p:sp>
            <p:nvSpPr>
              <p:cNvPr id="62" name="Freeform 192"/>
              <p:cNvSpPr>
                <a:spLocks/>
              </p:cNvSpPr>
              <p:nvPr/>
            </p:nvSpPr>
            <p:spPr bwMode="auto">
              <a:xfrm>
                <a:off x="3101" y="4333"/>
                <a:ext cx="3312" cy="3312"/>
              </a:xfrm>
              <a:custGeom>
                <a:avLst/>
                <a:gdLst>
                  <a:gd name="T0" fmla="*/ 1589 w 3312"/>
                  <a:gd name="T1" fmla="*/ 0 h 3312"/>
                  <a:gd name="T2" fmla="*/ 1334 w 3312"/>
                  <a:gd name="T3" fmla="*/ 30 h 3312"/>
                  <a:gd name="T4" fmla="*/ 1083 w 3312"/>
                  <a:gd name="T5" fmla="*/ 100 h 3312"/>
                  <a:gd name="T6" fmla="*/ 842 w 3312"/>
                  <a:gd name="T7" fmla="*/ 212 h 3312"/>
                  <a:gd name="T8" fmla="*/ 617 w 3312"/>
                  <a:gd name="T9" fmla="*/ 364 h 3312"/>
                  <a:gd name="T10" fmla="*/ 424 w 3312"/>
                  <a:gd name="T11" fmla="*/ 547 h 3312"/>
                  <a:gd name="T12" fmla="*/ 266 w 3312"/>
                  <a:gd name="T13" fmla="*/ 753 h 3312"/>
                  <a:gd name="T14" fmla="*/ 143 w 3312"/>
                  <a:gd name="T15" fmla="*/ 979 h 3312"/>
                  <a:gd name="T16" fmla="*/ 57 w 3312"/>
                  <a:gd name="T17" fmla="*/ 1219 h 3312"/>
                  <a:gd name="T18" fmla="*/ 9 w 3312"/>
                  <a:gd name="T19" fmla="*/ 1468 h 3312"/>
                  <a:gd name="T20" fmla="*/ 0 w 3312"/>
                  <a:gd name="T21" fmla="*/ 1723 h 3312"/>
                  <a:gd name="T22" fmla="*/ 30 w 3312"/>
                  <a:gd name="T23" fmla="*/ 1978 h 3312"/>
                  <a:gd name="T24" fmla="*/ 100 w 3312"/>
                  <a:gd name="T25" fmla="*/ 2228 h 3312"/>
                  <a:gd name="T26" fmla="*/ 212 w 3312"/>
                  <a:gd name="T27" fmla="*/ 2469 h 3312"/>
                  <a:gd name="T28" fmla="*/ 364 w 3312"/>
                  <a:gd name="T29" fmla="*/ 2694 h 3312"/>
                  <a:gd name="T30" fmla="*/ 547 w 3312"/>
                  <a:gd name="T31" fmla="*/ 2888 h 3312"/>
                  <a:gd name="T32" fmla="*/ 753 w 3312"/>
                  <a:gd name="T33" fmla="*/ 3046 h 3312"/>
                  <a:gd name="T34" fmla="*/ 978 w 3312"/>
                  <a:gd name="T35" fmla="*/ 3169 h 3312"/>
                  <a:gd name="T36" fmla="*/ 1218 w 3312"/>
                  <a:gd name="T37" fmla="*/ 3254 h 3312"/>
                  <a:gd name="T38" fmla="*/ 1468 w 3312"/>
                  <a:gd name="T39" fmla="*/ 3302 h 3312"/>
                  <a:gd name="T40" fmla="*/ 1723 w 3312"/>
                  <a:gd name="T41" fmla="*/ 3312 h 3312"/>
                  <a:gd name="T42" fmla="*/ 1978 w 3312"/>
                  <a:gd name="T43" fmla="*/ 3282 h 3312"/>
                  <a:gd name="T44" fmla="*/ 2228 w 3312"/>
                  <a:gd name="T45" fmla="*/ 3212 h 3312"/>
                  <a:gd name="T46" fmla="*/ 2469 w 3312"/>
                  <a:gd name="T47" fmla="*/ 3100 h 3312"/>
                  <a:gd name="T48" fmla="*/ 2694 w 3312"/>
                  <a:gd name="T49" fmla="*/ 2947 h 3312"/>
                  <a:gd name="T50" fmla="*/ 2888 w 3312"/>
                  <a:gd name="T51" fmla="*/ 2765 h 3312"/>
                  <a:gd name="T52" fmla="*/ 3046 w 3312"/>
                  <a:gd name="T53" fmla="*/ 2559 h 3312"/>
                  <a:gd name="T54" fmla="*/ 3168 w 3312"/>
                  <a:gd name="T55" fmla="*/ 2333 h 3312"/>
                  <a:gd name="T56" fmla="*/ 3254 w 3312"/>
                  <a:gd name="T57" fmla="*/ 2093 h 3312"/>
                  <a:gd name="T58" fmla="*/ 3302 w 3312"/>
                  <a:gd name="T59" fmla="*/ 1844 h 3312"/>
                  <a:gd name="T60" fmla="*/ 3312 w 3312"/>
                  <a:gd name="T61" fmla="*/ 1589 h 3312"/>
                  <a:gd name="T62" fmla="*/ 3282 w 3312"/>
                  <a:gd name="T63" fmla="*/ 1334 h 3312"/>
                  <a:gd name="T64" fmla="*/ 3211 w 3312"/>
                  <a:gd name="T65" fmla="*/ 1084 h 3312"/>
                  <a:gd name="T66" fmla="*/ 3100 w 3312"/>
                  <a:gd name="T67" fmla="*/ 843 h 3312"/>
                  <a:gd name="T68" fmla="*/ 2947 w 3312"/>
                  <a:gd name="T69" fmla="*/ 617 h 3312"/>
                  <a:gd name="T70" fmla="*/ 2765 w 3312"/>
                  <a:gd name="T71" fmla="*/ 424 h 3312"/>
                  <a:gd name="T72" fmla="*/ 2559 w 3312"/>
                  <a:gd name="T73" fmla="*/ 266 h 3312"/>
                  <a:gd name="T74" fmla="*/ 2333 w 3312"/>
                  <a:gd name="T75" fmla="*/ 143 h 3312"/>
                  <a:gd name="T76" fmla="*/ 2093 w 3312"/>
                  <a:gd name="T77" fmla="*/ 57 h 3312"/>
                  <a:gd name="T78" fmla="*/ 1843 w 3312"/>
                  <a:gd name="T79" fmla="*/ 9 h 33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12"/>
                  <a:gd name="T121" fmla="*/ 0 h 3312"/>
                  <a:gd name="T122" fmla="*/ 3312 w 3312"/>
                  <a:gd name="T123" fmla="*/ 3312 h 331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12" h="3312">
                    <a:moveTo>
                      <a:pt x="1716" y="0"/>
                    </a:moveTo>
                    <a:lnTo>
                      <a:pt x="1589" y="0"/>
                    </a:lnTo>
                    <a:lnTo>
                      <a:pt x="1461" y="10"/>
                    </a:lnTo>
                    <a:lnTo>
                      <a:pt x="1334" y="30"/>
                    </a:lnTo>
                    <a:lnTo>
                      <a:pt x="1208" y="60"/>
                    </a:lnTo>
                    <a:lnTo>
                      <a:pt x="1083" y="100"/>
                    </a:lnTo>
                    <a:lnTo>
                      <a:pt x="961" y="151"/>
                    </a:lnTo>
                    <a:lnTo>
                      <a:pt x="842" y="212"/>
                    </a:lnTo>
                    <a:lnTo>
                      <a:pt x="727" y="284"/>
                    </a:lnTo>
                    <a:lnTo>
                      <a:pt x="617" y="364"/>
                    </a:lnTo>
                    <a:lnTo>
                      <a:pt x="516" y="452"/>
                    </a:lnTo>
                    <a:lnTo>
                      <a:pt x="424" y="547"/>
                    </a:lnTo>
                    <a:lnTo>
                      <a:pt x="340" y="647"/>
                    </a:lnTo>
                    <a:lnTo>
                      <a:pt x="266" y="753"/>
                    </a:lnTo>
                    <a:lnTo>
                      <a:pt x="200" y="864"/>
                    </a:lnTo>
                    <a:lnTo>
                      <a:pt x="143" y="979"/>
                    </a:lnTo>
                    <a:lnTo>
                      <a:pt x="96" y="1097"/>
                    </a:lnTo>
                    <a:lnTo>
                      <a:pt x="57" y="1219"/>
                    </a:lnTo>
                    <a:lnTo>
                      <a:pt x="29" y="1342"/>
                    </a:lnTo>
                    <a:lnTo>
                      <a:pt x="9" y="1468"/>
                    </a:lnTo>
                    <a:lnTo>
                      <a:pt x="0" y="1595"/>
                    </a:lnTo>
                    <a:lnTo>
                      <a:pt x="0" y="1723"/>
                    </a:lnTo>
                    <a:lnTo>
                      <a:pt x="10" y="1851"/>
                    </a:lnTo>
                    <a:lnTo>
                      <a:pt x="30" y="1978"/>
                    </a:lnTo>
                    <a:lnTo>
                      <a:pt x="60" y="2104"/>
                    </a:lnTo>
                    <a:lnTo>
                      <a:pt x="100" y="2228"/>
                    </a:lnTo>
                    <a:lnTo>
                      <a:pt x="151" y="2350"/>
                    </a:lnTo>
                    <a:lnTo>
                      <a:pt x="212" y="2469"/>
                    </a:lnTo>
                    <a:lnTo>
                      <a:pt x="284" y="2585"/>
                    </a:lnTo>
                    <a:lnTo>
                      <a:pt x="364" y="2694"/>
                    </a:lnTo>
                    <a:lnTo>
                      <a:pt x="452" y="2795"/>
                    </a:lnTo>
                    <a:lnTo>
                      <a:pt x="547" y="2888"/>
                    </a:lnTo>
                    <a:lnTo>
                      <a:pt x="647" y="2971"/>
                    </a:lnTo>
                    <a:lnTo>
                      <a:pt x="753" y="3046"/>
                    </a:lnTo>
                    <a:lnTo>
                      <a:pt x="864" y="3112"/>
                    </a:lnTo>
                    <a:lnTo>
                      <a:pt x="978" y="3169"/>
                    </a:lnTo>
                    <a:lnTo>
                      <a:pt x="1097" y="3216"/>
                    </a:lnTo>
                    <a:lnTo>
                      <a:pt x="1218" y="3254"/>
                    </a:lnTo>
                    <a:lnTo>
                      <a:pt x="1342" y="3283"/>
                    </a:lnTo>
                    <a:lnTo>
                      <a:pt x="1468" y="3302"/>
                    </a:lnTo>
                    <a:lnTo>
                      <a:pt x="1595" y="3312"/>
                    </a:lnTo>
                    <a:lnTo>
                      <a:pt x="1723" y="3312"/>
                    </a:lnTo>
                    <a:lnTo>
                      <a:pt x="1850" y="3302"/>
                    </a:lnTo>
                    <a:lnTo>
                      <a:pt x="1978" y="3282"/>
                    </a:lnTo>
                    <a:lnTo>
                      <a:pt x="2104" y="3252"/>
                    </a:lnTo>
                    <a:lnTo>
                      <a:pt x="2228" y="3212"/>
                    </a:lnTo>
                    <a:lnTo>
                      <a:pt x="2350" y="3161"/>
                    </a:lnTo>
                    <a:lnTo>
                      <a:pt x="2469" y="3100"/>
                    </a:lnTo>
                    <a:lnTo>
                      <a:pt x="2585" y="3028"/>
                    </a:lnTo>
                    <a:lnTo>
                      <a:pt x="2694" y="2947"/>
                    </a:lnTo>
                    <a:lnTo>
                      <a:pt x="2795" y="2860"/>
                    </a:lnTo>
                    <a:lnTo>
                      <a:pt x="2888" y="2765"/>
                    </a:lnTo>
                    <a:lnTo>
                      <a:pt x="2971" y="2665"/>
                    </a:lnTo>
                    <a:lnTo>
                      <a:pt x="3046" y="2559"/>
                    </a:lnTo>
                    <a:lnTo>
                      <a:pt x="3112" y="2448"/>
                    </a:lnTo>
                    <a:lnTo>
                      <a:pt x="3168" y="2333"/>
                    </a:lnTo>
                    <a:lnTo>
                      <a:pt x="3216" y="2215"/>
                    </a:lnTo>
                    <a:lnTo>
                      <a:pt x="3254" y="2093"/>
                    </a:lnTo>
                    <a:lnTo>
                      <a:pt x="3283" y="1969"/>
                    </a:lnTo>
                    <a:lnTo>
                      <a:pt x="3302" y="1844"/>
                    </a:lnTo>
                    <a:lnTo>
                      <a:pt x="3312" y="1717"/>
                    </a:lnTo>
                    <a:lnTo>
                      <a:pt x="3312" y="1589"/>
                    </a:lnTo>
                    <a:lnTo>
                      <a:pt x="3302" y="1461"/>
                    </a:lnTo>
                    <a:lnTo>
                      <a:pt x="3282" y="1334"/>
                    </a:lnTo>
                    <a:lnTo>
                      <a:pt x="3252" y="1208"/>
                    </a:lnTo>
                    <a:lnTo>
                      <a:pt x="3211" y="1084"/>
                    </a:lnTo>
                    <a:lnTo>
                      <a:pt x="3161" y="962"/>
                    </a:lnTo>
                    <a:lnTo>
                      <a:pt x="3100" y="843"/>
                    </a:lnTo>
                    <a:lnTo>
                      <a:pt x="3028" y="727"/>
                    </a:lnTo>
                    <a:lnTo>
                      <a:pt x="2947" y="617"/>
                    </a:lnTo>
                    <a:lnTo>
                      <a:pt x="2859" y="516"/>
                    </a:lnTo>
                    <a:lnTo>
                      <a:pt x="2765" y="424"/>
                    </a:lnTo>
                    <a:lnTo>
                      <a:pt x="2664" y="341"/>
                    </a:lnTo>
                    <a:lnTo>
                      <a:pt x="2559" y="266"/>
                    </a:lnTo>
                    <a:lnTo>
                      <a:pt x="2448" y="200"/>
                    </a:lnTo>
                    <a:lnTo>
                      <a:pt x="2333" y="143"/>
                    </a:lnTo>
                    <a:lnTo>
                      <a:pt x="2215" y="96"/>
                    </a:lnTo>
                    <a:lnTo>
                      <a:pt x="2093" y="57"/>
                    </a:lnTo>
                    <a:lnTo>
                      <a:pt x="1969" y="29"/>
                    </a:lnTo>
                    <a:lnTo>
                      <a:pt x="1843" y="9"/>
                    </a:lnTo>
                    <a:lnTo>
                      <a:pt x="1716" y="0"/>
                    </a:lnTo>
                  </a:path>
                </a:pathLst>
              </a:custGeom>
              <a:solidFill>
                <a:srgbClr val="FFFFFF"/>
              </a:solidFill>
              <a:ln w="9525">
                <a:noFill/>
                <a:round/>
                <a:headEnd/>
                <a:tailEnd/>
              </a:ln>
            </p:spPr>
            <p:txBody>
              <a:bodyPr/>
              <a:lstStyle/>
              <a:p>
                <a:endParaRPr lang="en-US" dirty="0"/>
              </a:p>
            </p:txBody>
          </p:sp>
        </p:grpSp>
        <p:grpSp>
          <p:nvGrpSpPr>
            <p:cNvPr id="25" name="Group 193"/>
            <p:cNvGrpSpPr>
              <a:grpSpLocks/>
            </p:cNvGrpSpPr>
            <p:nvPr/>
          </p:nvGrpSpPr>
          <p:grpSpPr bwMode="auto">
            <a:xfrm>
              <a:off x="3101" y="4333"/>
              <a:ext cx="3312" cy="3312"/>
              <a:chOff x="3101" y="4333"/>
              <a:chExt cx="3312" cy="3312"/>
            </a:xfrm>
          </p:grpSpPr>
          <p:sp>
            <p:nvSpPr>
              <p:cNvPr id="61" name="Freeform 194"/>
              <p:cNvSpPr>
                <a:spLocks/>
              </p:cNvSpPr>
              <p:nvPr/>
            </p:nvSpPr>
            <p:spPr bwMode="auto">
              <a:xfrm>
                <a:off x="3101" y="4333"/>
                <a:ext cx="3312" cy="3312"/>
              </a:xfrm>
              <a:custGeom>
                <a:avLst/>
                <a:gdLst>
                  <a:gd name="T0" fmla="*/ 212 w 3312"/>
                  <a:gd name="T1" fmla="*/ 2469 h 3312"/>
                  <a:gd name="T2" fmla="*/ 100 w 3312"/>
                  <a:gd name="T3" fmla="*/ 2228 h 3312"/>
                  <a:gd name="T4" fmla="*/ 30 w 3312"/>
                  <a:gd name="T5" fmla="*/ 1978 h 3312"/>
                  <a:gd name="T6" fmla="*/ 0 w 3312"/>
                  <a:gd name="T7" fmla="*/ 1723 h 3312"/>
                  <a:gd name="T8" fmla="*/ 9 w 3312"/>
                  <a:gd name="T9" fmla="*/ 1468 h 3312"/>
                  <a:gd name="T10" fmla="*/ 57 w 3312"/>
                  <a:gd name="T11" fmla="*/ 1219 h 3312"/>
                  <a:gd name="T12" fmla="*/ 143 w 3312"/>
                  <a:gd name="T13" fmla="*/ 979 h 3312"/>
                  <a:gd name="T14" fmla="*/ 266 w 3312"/>
                  <a:gd name="T15" fmla="*/ 753 h 3312"/>
                  <a:gd name="T16" fmla="*/ 424 w 3312"/>
                  <a:gd name="T17" fmla="*/ 547 h 3312"/>
                  <a:gd name="T18" fmla="*/ 617 w 3312"/>
                  <a:gd name="T19" fmla="*/ 364 h 3312"/>
                  <a:gd name="T20" fmla="*/ 842 w 3312"/>
                  <a:gd name="T21" fmla="*/ 212 h 3312"/>
                  <a:gd name="T22" fmla="*/ 1083 w 3312"/>
                  <a:gd name="T23" fmla="*/ 100 h 3312"/>
                  <a:gd name="T24" fmla="*/ 1334 w 3312"/>
                  <a:gd name="T25" fmla="*/ 30 h 3312"/>
                  <a:gd name="T26" fmla="*/ 1589 w 3312"/>
                  <a:gd name="T27" fmla="*/ 0 h 3312"/>
                  <a:gd name="T28" fmla="*/ 1843 w 3312"/>
                  <a:gd name="T29" fmla="*/ 9 h 3312"/>
                  <a:gd name="T30" fmla="*/ 2093 w 3312"/>
                  <a:gd name="T31" fmla="*/ 57 h 3312"/>
                  <a:gd name="T32" fmla="*/ 2333 w 3312"/>
                  <a:gd name="T33" fmla="*/ 143 h 3312"/>
                  <a:gd name="T34" fmla="*/ 2559 w 3312"/>
                  <a:gd name="T35" fmla="*/ 266 h 3312"/>
                  <a:gd name="T36" fmla="*/ 2765 w 3312"/>
                  <a:gd name="T37" fmla="*/ 424 h 3312"/>
                  <a:gd name="T38" fmla="*/ 2947 w 3312"/>
                  <a:gd name="T39" fmla="*/ 617 h 3312"/>
                  <a:gd name="T40" fmla="*/ 3100 w 3312"/>
                  <a:gd name="T41" fmla="*/ 843 h 3312"/>
                  <a:gd name="T42" fmla="*/ 3211 w 3312"/>
                  <a:gd name="T43" fmla="*/ 1084 h 3312"/>
                  <a:gd name="T44" fmla="*/ 3282 w 3312"/>
                  <a:gd name="T45" fmla="*/ 1334 h 3312"/>
                  <a:gd name="T46" fmla="*/ 3312 w 3312"/>
                  <a:gd name="T47" fmla="*/ 1589 h 3312"/>
                  <a:gd name="T48" fmla="*/ 3302 w 3312"/>
                  <a:gd name="T49" fmla="*/ 1844 h 3312"/>
                  <a:gd name="T50" fmla="*/ 3254 w 3312"/>
                  <a:gd name="T51" fmla="*/ 2093 h 3312"/>
                  <a:gd name="T52" fmla="*/ 3168 w 3312"/>
                  <a:gd name="T53" fmla="*/ 2333 h 3312"/>
                  <a:gd name="T54" fmla="*/ 3046 w 3312"/>
                  <a:gd name="T55" fmla="*/ 2559 h 3312"/>
                  <a:gd name="T56" fmla="*/ 2888 w 3312"/>
                  <a:gd name="T57" fmla="*/ 2765 h 3312"/>
                  <a:gd name="T58" fmla="*/ 2694 w 3312"/>
                  <a:gd name="T59" fmla="*/ 2947 h 3312"/>
                  <a:gd name="T60" fmla="*/ 2469 w 3312"/>
                  <a:gd name="T61" fmla="*/ 3100 h 3312"/>
                  <a:gd name="T62" fmla="*/ 2228 w 3312"/>
                  <a:gd name="T63" fmla="*/ 3212 h 3312"/>
                  <a:gd name="T64" fmla="*/ 1978 w 3312"/>
                  <a:gd name="T65" fmla="*/ 3282 h 3312"/>
                  <a:gd name="T66" fmla="*/ 1723 w 3312"/>
                  <a:gd name="T67" fmla="*/ 3312 h 3312"/>
                  <a:gd name="T68" fmla="*/ 1468 w 3312"/>
                  <a:gd name="T69" fmla="*/ 3302 h 3312"/>
                  <a:gd name="T70" fmla="*/ 1218 w 3312"/>
                  <a:gd name="T71" fmla="*/ 3254 h 3312"/>
                  <a:gd name="T72" fmla="*/ 978 w 3312"/>
                  <a:gd name="T73" fmla="*/ 3169 h 3312"/>
                  <a:gd name="T74" fmla="*/ 753 w 3312"/>
                  <a:gd name="T75" fmla="*/ 3046 h 3312"/>
                  <a:gd name="T76" fmla="*/ 547 w 3312"/>
                  <a:gd name="T77" fmla="*/ 2888 h 3312"/>
                  <a:gd name="T78" fmla="*/ 364 w 3312"/>
                  <a:gd name="T79" fmla="*/ 2694 h 33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12"/>
                  <a:gd name="T121" fmla="*/ 0 h 3312"/>
                  <a:gd name="T122" fmla="*/ 3312 w 3312"/>
                  <a:gd name="T123" fmla="*/ 3312 h 331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12" h="3312">
                    <a:moveTo>
                      <a:pt x="284" y="2585"/>
                    </a:moveTo>
                    <a:lnTo>
                      <a:pt x="212" y="2469"/>
                    </a:lnTo>
                    <a:lnTo>
                      <a:pt x="151" y="2350"/>
                    </a:lnTo>
                    <a:lnTo>
                      <a:pt x="100" y="2228"/>
                    </a:lnTo>
                    <a:lnTo>
                      <a:pt x="60" y="2104"/>
                    </a:lnTo>
                    <a:lnTo>
                      <a:pt x="30" y="1978"/>
                    </a:lnTo>
                    <a:lnTo>
                      <a:pt x="10" y="1851"/>
                    </a:lnTo>
                    <a:lnTo>
                      <a:pt x="0" y="1723"/>
                    </a:lnTo>
                    <a:lnTo>
                      <a:pt x="0" y="1595"/>
                    </a:lnTo>
                    <a:lnTo>
                      <a:pt x="9" y="1468"/>
                    </a:lnTo>
                    <a:lnTo>
                      <a:pt x="29" y="1342"/>
                    </a:lnTo>
                    <a:lnTo>
                      <a:pt x="57" y="1219"/>
                    </a:lnTo>
                    <a:lnTo>
                      <a:pt x="96" y="1097"/>
                    </a:lnTo>
                    <a:lnTo>
                      <a:pt x="143" y="979"/>
                    </a:lnTo>
                    <a:lnTo>
                      <a:pt x="200" y="864"/>
                    </a:lnTo>
                    <a:lnTo>
                      <a:pt x="266" y="753"/>
                    </a:lnTo>
                    <a:lnTo>
                      <a:pt x="340" y="647"/>
                    </a:lnTo>
                    <a:lnTo>
                      <a:pt x="424" y="547"/>
                    </a:lnTo>
                    <a:lnTo>
                      <a:pt x="516" y="452"/>
                    </a:lnTo>
                    <a:lnTo>
                      <a:pt x="617" y="364"/>
                    </a:lnTo>
                    <a:lnTo>
                      <a:pt x="727" y="284"/>
                    </a:lnTo>
                    <a:lnTo>
                      <a:pt x="842" y="212"/>
                    </a:lnTo>
                    <a:lnTo>
                      <a:pt x="961" y="151"/>
                    </a:lnTo>
                    <a:lnTo>
                      <a:pt x="1083" y="100"/>
                    </a:lnTo>
                    <a:lnTo>
                      <a:pt x="1208" y="60"/>
                    </a:lnTo>
                    <a:lnTo>
                      <a:pt x="1334" y="30"/>
                    </a:lnTo>
                    <a:lnTo>
                      <a:pt x="1461" y="10"/>
                    </a:lnTo>
                    <a:lnTo>
                      <a:pt x="1589" y="0"/>
                    </a:lnTo>
                    <a:lnTo>
                      <a:pt x="1716" y="0"/>
                    </a:lnTo>
                    <a:lnTo>
                      <a:pt x="1843" y="9"/>
                    </a:lnTo>
                    <a:lnTo>
                      <a:pt x="1969" y="29"/>
                    </a:lnTo>
                    <a:lnTo>
                      <a:pt x="2093" y="57"/>
                    </a:lnTo>
                    <a:lnTo>
                      <a:pt x="2215" y="96"/>
                    </a:lnTo>
                    <a:lnTo>
                      <a:pt x="2333" y="143"/>
                    </a:lnTo>
                    <a:lnTo>
                      <a:pt x="2448" y="200"/>
                    </a:lnTo>
                    <a:lnTo>
                      <a:pt x="2559" y="266"/>
                    </a:lnTo>
                    <a:lnTo>
                      <a:pt x="2664" y="341"/>
                    </a:lnTo>
                    <a:lnTo>
                      <a:pt x="2765" y="424"/>
                    </a:lnTo>
                    <a:lnTo>
                      <a:pt x="2859" y="516"/>
                    </a:lnTo>
                    <a:lnTo>
                      <a:pt x="2947" y="617"/>
                    </a:lnTo>
                    <a:lnTo>
                      <a:pt x="3028" y="727"/>
                    </a:lnTo>
                    <a:lnTo>
                      <a:pt x="3100" y="843"/>
                    </a:lnTo>
                    <a:lnTo>
                      <a:pt x="3161" y="962"/>
                    </a:lnTo>
                    <a:lnTo>
                      <a:pt x="3211" y="1084"/>
                    </a:lnTo>
                    <a:lnTo>
                      <a:pt x="3252" y="1208"/>
                    </a:lnTo>
                    <a:lnTo>
                      <a:pt x="3282" y="1334"/>
                    </a:lnTo>
                    <a:lnTo>
                      <a:pt x="3302" y="1461"/>
                    </a:lnTo>
                    <a:lnTo>
                      <a:pt x="3312" y="1589"/>
                    </a:lnTo>
                    <a:lnTo>
                      <a:pt x="3312" y="1717"/>
                    </a:lnTo>
                    <a:lnTo>
                      <a:pt x="3302" y="1844"/>
                    </a:lnTo>
                    <a:lnTo>
                      <a:pt x="3283" y="1969"/>
                    </a:lnTo>
                    <a:lnTo>
                      <a:pt x="3254" y="2093"/>
                    </a:lnTo>
                    <a:lnTo>
                      <a:pt x="3216" y="2215"/>
                    </a:lnTo>
                    <a:lnTo>
                      <a:pt x="3168" y="2333"/>
                    </a:lnTo>
                    <a:lnTo>
                      <a:pt x="3112" y="2448"/>
                    </a:lnTo>
                    <a:lnTo>
                      <a:pt x="3046" y="2559"/>
                    </a:lnTo>
                    <a:lnTo>
                      <a:pt x="2971" y="2665"/>
                    </a:lnTo>
                    <a:lnTo>
                      <a:pt x="2888" y="2765"/>
                    </a:lnTo>
                    <a:lnTo>
                      <a:pt x="2795" y="2860"/>
                    </a:lnTo>
                    <a:lnTo>
                      <a:pt x="2694" y="2947"/>
                    </a:lnTo>
                    <a:lnTo>
                      <a:pt x="2585" y="3028"/>
                    </a:lnTo>
                    <a:lnTo>
                      <a:pt x="2469" y="3100"/>
                    </a:lnTo>
                    <a:lnTo>
                      <a:pt x="2350" y="3161"/>
                    </a:lnTo>
                    <a:lnTo>
                      <a:pt x="2228" y="3212"/>
                    </a:lnTo>
                    <a:lnTo>
                      <a:pt x="2104" y="3252"/>
                    </a:lnTo>
                    <a:lnTo>
                      <a:pt x="1978" y="3282"/>
                    </a:lnTo>
                    <a:lnTo>
                      <a:pt x="1850" y="3302"/>
                    </a:lnTo>
                    <a:lnTo>
                      <a:pt x="1723" y="3312"/>
                    </a:lnTo>
                    <a:lnTo>
                      <a:pt x="1595" y="3312"/>
                    </a:lnTo>
                    <a:lnTo>
                      <a:pt x="1468" y="3302"/>
                    </a:lnTo>
                    <a:lnTo>
                      <a:pt x="1342" y="3283"/>
                    </a:lnTo>
                    <a:lnTo>
                      <a:pt x="1218" y="3254"/>
                    </a:lnTo>
                    <a:lnTo>
                      <a:pt x="1097" y="3216"/>
                    </a:lnTo>
                    <a:lnTo>
                      <a:pt x="978" y="3169"/>
                    </a:lnTo>
                    <a:lnTo>
                      <a:pt x="864" y="3112"/>
                    </a:lnTo>
                    <a:lnTo>
                      <a:pt x="753" y="3046"/>
                    </a:lnTo>
                    <a:lnTo>
                      <a:pt x="647" y="2971"/>
                    </a:lnTo>
                    <a:lnTo>
                      <a:pt x="547" y="2888"/>
                    </a:lnTo>
                    <a:lnTo>
                      <a:pt x="452" y="2795"/>
                    </a:lnTo>
                    <a:lnTo>
                      <a:pt x="364" y="2694"/>
                    </a:lnTo>
                    <a:lnTo>
                      <a:pt x="284" y="2585"/>
                    </a:lnTo>
                    <a:close/>
                  </a:path>
                </a:pathLst>
              </a:custGeom>
              <a:noFill/>
              <a:ln w="10465">
                <a:solidFill>
                  <a:srgbClr val="474749"/>
                </a:solidFill>
                <a:round/>
                <a:headEnd/>
                <a:tailEnd/>
              </a:ln>
            </p:spPr>
            <p:txBody>
              <a:bodyPr/>
              <a:lstStyle/>
              <a:p>
                <a:endParaRPr lang="en-US" dirty="0"/>
              </a:p>
            </p:txBody>
          </p:sp>
        </p:grpSp>
        <p:grpSp>
          <p:nvGrpSpPr>
            <p:cNvPr id="26" name="Group 195"/>
            <p:cNvGrpSpPr>
              <a:grpSpLocks/>
            </p:cNvGrpSpPr>
            <p:nvPr/>
          </p:nvGrpSpPr>
          <p:grpSpPr bwMode="auto">
            <a:xfrm>
              <a:off x="2666" y="5383"/>
              <a:ext cx="111" cy="111"/>
              <a:chOff x="2666" y="5383"/>
              <a:chExt cx="111" cy="111"/>
            </a:xfrm>
          </p:grpSpPr>
          <p:sp>
            <p:nvSpPr>
              <p:cNvPr id="57" name="Freeform 196"/>
              <p:cNvSpPr>
                <a:spLocks/>
              </p:cNvSpPr>
              <p:nvPr/>
            </p:nvSpPr>
            <p:spPr bwMode="auto">
              <a:xfrm>
                <a:off x="2666" y="5383"/>
                <a:ext cx="111" cy="111"/>
              </a:xfrm>
              <a:custGeom>
                <a:avLst/>
                <a:gdLst>
                  <a:gd name="T0" fmla="*/ 56 w 111"/>
                  <a:gd name="T1" fmla="*/ 0 h 111"/>
                  <a:gd name="T2" fmla="*/ 5 w 111"/>
                  <a:gd name="T3" fmla="*/ 34 h 111"/>
                  <a:gd name="T4" fmla="*/ 0 w 111"/>
                  <a:gd name="T5" fmla="*/ 56 h 111"/>
                  <a:gd name="T6" fmla="*/ 3 w 111"/>
                  <a:gd name="T7" fmla="*/ 70 h 111"/>
                  <a:gd name="T8" fmla="*/ 5 w 111"/>
                  <a:gd name="T9" fmla="*/ 77 h 111"/>
                  <a:gd name="T10" fmla="*/ 12 w 111"/>
                  <a:gd name="T11" fmla="*/ 89 h 111"/>
                  <a:gd name="T12" fmla="*/ 16 w 111"/>
                  <a:gd name="T13" fmla="*/ 94 h 111"/>
                  <a:gd name="T14" fmla="*/ 22 w 111"/>
                  <a:gd name="T15" fmla="*/ 99 h 111"/>
                  <a:gd name="T16" fmla="*/ 28 w 111"/>
                  <a:gd name="T17" fmla="*/ 104 h 111"/>
                  <a:gd name="T18" fmla="*/ 34 w 111"/>
                  <a:gd name="T19" fmla="*/ 107 h 111"/>
                  <a:gd name="T20" fmla="*/ 49 w 111"/>
                  <a:gd name="T21" fmla="*/ 111 h 111"/>
                  <a:gd name="T22" fmla="*/ 56 w 111"/>
                  <a:gd name="T23" fmla="*/ 111 h 111"/>
                  <a:gd name="T24" fmla="*/ 71 w 111"/>
                  <a:gd name="T25" fmla="*/ 109 h 111"/>
                  <a:gd name="T26" fmla="*/ 111 w 111"/>
                  <a:gd name="T27" fmla="*/ 63 h 111"/>
                  <a:gd name="T28" fmla="*/ 111 w 111"/>
                  <a:gd name="T29" fmla="*/ 55 h 111"/>
                  <a:gd name="T30" fmla="*/ 110 w 111"/>
                  <a:gd name="T31" fmla="*/ 48 h 111"/>
                  <a:gd name="T32" fmla="*/ 109 w 111"/>
                  <a:gd name="T33" fmla="*/ 41 h 111"/>
                  <a:gd name="T34" fmla="*/ 63 w 111"/>
                  <a:gd name="T35" fmla="*/ 1 h 111"/>
                  <a:gd name="T36" fmla="*/ 56 w 111"/>
                  <a:gd name="T37" fmla="*/ 0 h 1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1"/>
                  <a:gd name="T58" fmla="*/ 0 h 111"/>
                  <a:gd name="T59" fmla="*/ 111 w 111"/>
                  <a:gd name="T60" fmla="*/ 111 h 1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1" h="111">
                    <a:moveTo>
                      <a:pt x="56" y="0"/>
                    </a:moveTo>
                    <a:lnTo>
                      <a:pt x="5" y="34"/>
                    </a:lnTo>
                    <a:lnTo>
                      <a:pt x="0" y="56"/>
                    </a:lnTo>
                    <a:lnTo>
                      <a:pt x="3" y="70"/>
                    </a:lnTo>
                    <a:lnTo>
                      <a:pt x="5" y="77"/>
                    </a:lnTo>
                    <a:lnTo>
                      <a:pt x="12" y="89"/>
                    </a:lnTo>
                    <a:lnTo>
                      <a:pt x="16" y="94"/>
                    </a:lnTo>
                    <a:lnTo>
                      <a:pt x="22" y="99"/>
                    </a:lnTo>
                    <a:lnTo>
                      <a:pt x="28" y="104"/>
                    </a:lnTo>
                    <a:lnTo>
                      <a:pt x="34" y="107"/>
                    </a:lnTo>
                    <a:lnTo>
                      <a:pt x="49" y="111"/>
                    </a:lnTo>
                    <a:lnTo>
                      <a:pt x="56" y="111"/>
                    </a:lnTo>
                    <a:lnTo>
                      <a:pt x="71" y="109"/>
                    </a:lnTo>
                    <a:lnTo>
                      <a:pt x="111" y="63"/>
                    </a:lnTo>
                    <a:lnTo>
                      <a:pt x="111" y="55"/>
                    </a:lnTo>
                    <a:lnTo>
                      <a:pt x="110" y="48"/>
                    </a:lnTo>
                    <a:lnTo>
                      <a:pt x="109" y="41"/>
                    </a:lnTo>
                    <a:lnTo>
                      <a:pt x="63" y="1"/>
                    </a:lnTo>
                    <a:lnTo>
                      <a:pt x="56" y="0"/>
                    </a:lnTo>
                  </a:path>
                </a:pathLst>
              </a:custGeom>
              <a:solidFill>
                <a:srgbClr val="404040"/>
              </a:solidFill>
              <a:ln w="9525">
                <a:noFill/>
                <a:round/>
                <a:headEnd/>
                <a:tailEnd/>
              </a:ln>
            </p:spPr>
            <p:txBody>
              <a:bodyPr/>
              <a:lstStyle/>
              <a:p>
                <a:endParaRPr lang="en-US" dirty="0"/>
              </a:p>
            </p:txBody>
          </p:sp>
          <p:pic>
            <p:nvPicPr>
              <p:cNvPr id="58" name="Picture 197"/>
              <p:cNvPicPr>
                <a:picLocks noChangeAspect="1" noChangeArrowheads="1"/>
              </p:cNvPicPr>
              <p:nvPr/>
            </p:nvPicPr>
            <p:blipFill>
              <a:blip r:embed="rId11" cstate="print"/>
              <a:srcRect/>
              <a:stretch>
                <a:fillRect/>
              </a:stretch>
            </p:blipFill>
            <p:spPr bwMode="auto">
              <a:xfrm>
                <a:off x="2525" y="5621"/>
                <a:ext cx="4479" cy="2653"/>
              </a:xfrm>
              <a:prstGeom prst="rect">
                <a:avLst/>
              </a:prstGeom>
              <a:noFill/>
              <a:ln w="9525">
                <a:noFill/>
                <a:miter lim="800000"/>
                <a:headEnd/>
                <a:tailEnd/>
              </a:ln>
            </p:spPr>
          </p:pic>
          <p:pic>
            <p:nvPicPr>
              <p:cNvPr id="59" name="Picture 198"/>
              <p:cNvPicPr>
                <a:picLocks noChangeAspect="1" noChangeArrowheads="1"/>
              </p:cNvPicPr>
              <p:nvPr/>
            </p:nvPicPr>
            <p:blipFill>
              <a:blip r:embed="rId12" cstate="print"/>
              <a:srcRect/>
              <a:stretch>
                <a:fillRect/>
              </a:stretch>
            </p:blipFill>
            <p:spPr bwMode="auto">
              <a:xfrm>
                <a:off x="3245" y="3766"/>
                <a:ext cx="3628" cy="3691"/>
              </a:xfrm>
              <a:prstGeom prst="rect">
                <a:avLst/>
              </a:prstGeom>
              <a:noFill/>
              <a:ln w="9525">
                <a:noFill/>
                <a:miter lim="800000"/>
                <a:headEnd/>
                <a:tailEnd/>
              </a:ln>
            </p:spPr>
          </p:pic>
          <p:pic>
            <p:nvPicPr>
              <p:cNvPr id="60" name="Picture 199"/>
              <p:cNvPicPr>
                <a:picLocks noChangeAspect="1" noChangeArrowheads="1"/>
              </p:cNvPicPr>
              <p:nvPr/>
            </p:nvPicPr>
            <p:blipFill>
              <a:blip r:embed="rId13" cstate="print"/>
              <a:srcRect/>
              <a:stretch>
                <a:fillRect/>
              </a:stretch>
            </p:blipFill>
            <p:spPr bwMode="auto">
              <a:xfrm>
                <a:off x="2702" y="3740"/>
                <a:ext cx="2147" cy="1529"/>
              </a:xfrm>
              <a:prstGeom prst="rect">
                <a:avLst/>
              </a:prstGeom>
              <a:noFill/>
              <a:ln w="9525">
                <a:noFill/>
                <a:miter lim="800000"/>
                <a:headEnd/>
                <a:tailEnd/>
              </a:ln>
            </p:spPr>
          </p:pic>
        </p:grpSp>
        <p:grpSp>
          <p:nvGrpSpPr>
            <p:cNvPr id="27" name="Group 200"/>
            <p:cNvGrpSpPr>
              <a:grpSpLocks/>
            </p:cNvGrpSpPr>
            <p:nvPr/>
          </p:nvGrpSpPr>
          <p:grpSpPr bwMode="auto">
            <a:xfrm>
              <a:off x="2686" y="5363"/>
              <a:ext cx="111" cy="111"/>
              <a:chOff x="2686" y="5363"/>
              <a:chExt cx="111" cy="111"/>
            </a:xfrm>
          </p:grpSpPr>
          <p:sp>
            <p:nvSpPr>
              <p:cNvPr id="56" name="Freeform 201"/>
              <p:cNvSpPr>
                <a:spLocks/>
              </p:cNvSpPr>
              <p:nvPr/>
            </p:nvSpPr>
            <p:spPr bwMode="auto">
              <a:xfrm>
                <a:off x="2686" y="5363"/>
                <a:ext cx="111" cy="111"/>
              </a:xfrm>
              <a:custGeom>
                <a:avLst/>
                <a:gdLst>
                  <a:gd name="T0" fmla="*/ 56 w 111"/>
                  <a:gd name="T1" fmla="*/ 0 h 111"/>
                  <a:gd name="T2" fmla="*/ 5 w 111"/>
                  <a:gd name="T3" fmla="*/ 34 h 111"/>
                  <a:gd name="T4" fmla="*/ 0 w 111"/>
                  <a:gd name="T5" fmla="*/ 56 h 111"/>
                  <a:gd name="T6" fmla="*/ 3 w 111"/>
                  <a:gd name="T7" fmla="*/ 70 h 111"/>
                  <a:gd name="T8" fmla="*/ 49 w 111"/>
                  <a:gd name="T9" fmla="*/ 111 h 111"/>
                  <a:gd name="T10" fmla="*/ 56 w 111"/>
                  <a:gd name="T11" fmla="*/ 111 h 111"/>
                  <a:gd name="T12" fmla="*/ 71 w 111"/>
                  <a:gd name="T13" fmla="*/ 109 h 111"/>
                  <a:gd name="T14" fmla="*/ 111 w 111"/>
                  <a:gd name="T15" fmla="*/ 63 h 111"/>
                  <a:gd name="T16" fmla="*/ 111 w 111"/>
                  <a:gd name="T17" fmla="*/ 55 h 111"/>
                  <a:gd name="T18" fmla="*/ 109 w 111"/>
                  <a:gd name="T19" fmla="*/ 41 h 111"/>
                  <a:gd name="T20" fmla="*/ 63 w 111"/>
                  <a:gd name="T21" fmla="*/ 1 h 111"/>
                  <a:gd name="T22" fmla="*/ 56 w 111"/>
                  <a:gd name="T23" fmla="*/ 0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1"/>
                  <a:gd name="T37" fmla="*/ 0 h 111"/>
                  <a:gd name="T38" fmla="*/ 111 w 111"/>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1" h="111">
                    <a:moveTo>
                      <a:pt x="56" y="0"/>
                    </a:moveTo>
                    <a:lnTo>
                      <a:pt x="5" y="34"/>
                    </a:lnTo>
                    <a:lnTo>
                      <a:pt x="0" y="56"/>
                    </a:lnTo>
                    <a:lnTo>
                      <a:pt x="3" y="70"/>
                    </a:lnTo>
                    <a:lnTo>
                      <a:pt x="49" y="111"/>
                    </a:lnTo>
                    <a:lnTo>
                      <a:pt x="56" y="111"/>
                    </a:lnTo>
                    <a:lnTo>
                      <a:pt x="71" y="109"/>
                    </a:lnTo>
                    <a:lnTo>
                      <a:pt x="111" y="63"/>
                    </a:lnTo>
                    <a:lnTo>
                      <a:pt x="111" y="55"/>
                    </a:lnTo>
                    <a:lnTo>
                      <a:pt x="109" y="41"/>
                    </a:lnTo>
                    <a:lnTo>
                      <a:pt x="63" y="1"/>
                    </a:lnTo>
                    <a:lnTo>
                      <a:pt x="56" y="0"/>
                    </a:lnTo>
                  </a:path>
                </a:pathLst>
              </a:custGeom>
              <a:solidFill>
                <a:srgbClr val="D39900"/>
              </a:solidFill>
              <a:ln w="9525">
                <a:noFill/>
                <a:round/>
                <a:headEnd/>
                <a:tailEnd/>
              </a:ln>
            </p:spPr>
            <p:txBody>
              <a:bodyPr/>
              <a:lstStyle/>
              <a:p>
                <a:endParaRPr lang="en-US" dirty="0"/>
              </a:p>
            </p:txBody>
          </p:sp>
        </p:grpSp>
        <p:grpSp>
          <p:nvGrpSpPr>
            <p:cNvPr id="28" name="Group 202"/>
            <p:cNvGrpSpPr>
              <a:grpSpLocks/>
            </p:cNvGrpSpPr>
            <p:nvPr/>
          </p:nvGrpSpPr>
          <p:grpSpPr bwMode="auto">
            <a:xfrm>
              <a:off x="3560" y="5390"/>
              <a:ext cx="2" cy="2"/>
              <a:chOff x="3560" y="5390"/>
              <a:chExt cx="2" cy="2"/>
            </a:xfrm>
          </p:grpSpPr>
          <p:sp>
            <p:nvSpPr>
              <p:cNvPr id="55" name="Freeform 203"/>
              <p:cNvSpPr>
                <a:spLocks/>
              </p:cNvSpPr>
              <p:nvPr/>
            </p:nvSpPr>
            <p:spPr bwMode="auto">
              <a:xfrm>
                <a:off x="3560" y="5390"/>
                <a:ext cx="2" cy="2"/>
              </a:xfrm>
              <a:custGeom>
                <a:avLst/>
                <a:gdLst>
                  <a:gd name="T0" fmla="*/ 0 w 2"/>
                  <a:gd name="T1" fmla="*/ 0 h 2"/>
                  <a:gd name="T2" fmla="*/ 0 w 2"/>
                  <a:gd name="T3" fmla="*/ 0 h 2"/>
                  <a:gd name="T4" fmla="*/ 0 w 2"/>
                  <a:gd name="T5" fmla="*/ 0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lnTo>
                      <a:pt x="0" y="0"/>
                    </a:lnTo>
                  </a:path>
                </a:pathLst>
              </a:custGeom>
              <a:solidFill>
                <a:srgbClr val="D39900"/>
              </a:solidFill>
              <a:ln w="9525">
                <a:noFill/>
                <a:round/>
                <a:headEnd/>
                <a:tailEnd/>
              </a:ln>
            </p:spPr>
            <p:txBody>
              <a:bodyPr/>
              <a:lstStyle/>
              <a:p>
                <a:endParaRPr lang="en-US" dirty="0"/>
              </a:p>
            </p:txBody>
          </p:sp>
        </p:grpSp>
        <p:grpSp>
          <p:nvGrpSpPr>
            <p:cNvPr id="29" name="Group 204"/>
            <p:cNvGrpSpPr>
              <a:grpSpLocks/>
            </p:cNvGrpSpPr>
            <p:nvPr/>
          </p:nvGrpSpPr>
          <p:grpSpPr bwMode="auto">
            <a:xfrm>
              <a:off x="3560" y="5390"/>
              <a:ext cx="2" cy="2"/>
              <a:chOff x="3560" y="5390"/>
              <a:chExt cx="2" cy="2"/>
            </a:xfrm>
          </p:grpSpPr>
          <p:sp>
            <p:nvSpPr>
              <p:cNvPr id="54" name="Freeform 205"/>
              <p:cNvSpPr>
                <a:spLocks/>
              </p:cNvSpPr>
              <p:nvPr/>
            </p:nvSpPr>
            <p:spPr bwMode="auto">
              <a:xfrm>
                <a:off x="3560" y="5390"/>
                <a:ext cx="2" cy="2"/>
              </a:xfrm>
              <a:custGeom>
                <a:avLst/>
                <a:gdLst>
                  <a:gd name="T0" fmla="*/ 0 w 2"/>
                  <a:gd name="T1" fmla="*/ 0 h 2"/>
                  <a:gd name="T2" fmla="*/ 0 w 2"/>
                  <a:gd name="T3" fmla="*/ 0 h 2"/>
                  <a:gd name="T4" fmla="*/ 0 w 2"/>
                  <a:gd name="T5" fmla="*/ 0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lnTo>
                      <a:pt x="0" y="0"/>
                    </a:lnTo>
                  </a:path>
                </a:pathLst>
              </a:custGeom>
              <a:solidFill>
                <a:srgbClr val="D39900"/>
              </a:solidFill>
              <a:ln w="9525">
                <a:noFill/>
                <a:round/>
                <a:headEnd/>
                <a:tailEnd/>
              </a:ln>
            </p:spPr>
            <p:txBody>
              <a:bodyPr/>
              <a:lstStyle/>
              <a:p>
                <a:endParaRPr lang="en-US" dirty="0"/>
              </a:p>
            </p:txBody>
          </p:sp>
        </p:grpSp>
        <p:grpSp>
          <p:nvGrpSpPr>
            <p:cNvPr id="30" name="Group 206"/>
            <p:cNvGrpSpPr>
              <a:grpSpLocks/>
            </p:cNvGrpSpPr>
            <p:nvPr/>
          </p:nvGrpSpPr>
          <p:grpSpPr bwMode="auto">
            <a:xfrm>
              <a:off x="3560" y="5333"/>
              <a:ext cx="201" cy="57"/>
              <a:chOff x="3560" y="5333"/>
              <a:chExt cx="201" cy="57"/>
            </a:xfrm>
          </p:grpSpPr>
          <p:sp>
            <p:nvSpPr>
              <p:cNvPr id="53" name="Freeform 207"/>
              <p:cNvSpPr>
                <a:spLocks/>
              </p:cNvSpPr>
              <p:nvPr/>
            </p:nvSpPr>
            <p:spPr bwMode="auto">
              <a:xfrm>
                <a:off x="3560" y="5333"/>
                <a:ext cx="201" cy="57"/>
              </a:xfrm>
              <a:custGeom>
                <a:avLst/>
                <a:gdLst>
                  <a:gd name="T0" fmla="*/ 53 w 201"/>
                  <a:gd name="T1" fmla="*/ 0 h 57"/>
                  <a:gd name="T2" fmla="*/ 0 w 201"/>
                  <a:gd name="T3" fmla="*/ 56 h 57"/>
                  <a:gd name="T4" fmla="*/ 0 w 201"/>
                  <a:gd name="T5" fmla="*/ 57 h 57"/>
                  <a:gd name="T6" fmla="*/ 200 w 201"/>
                  <a:gd name="T7" fmla="*/ 20 h 57"/>
                  <a:gd name="T8" fmla="*/ 201 w 201"/>
                  <a:gd name="T9" fmla="*/ 19 h 57"/>
                  <a:gd name="T10" fmla="*/ 53 w 201"/>
                  <a:gd name="T11" fmla="*/ 0 h 57"/>
                  <a:gd name="T12" fmla="*/ 53 w 201"/>
                  <a:gd name="T13" fmla="*/ 0 h 57"/>
                  <a:gd name="T14" fmla="*/ 0 60000 65536"/>
                  <a:gd name="T15" fmla="*/ 0 60000 65536"/>
                  <a:gd name="T16" fmla="*/ 0 60000 65536"/>
                  <a:gd name="T17" fmla="*/ 0 60000 65536"/>
                  <a:gd name="T18" fmla="*/ 0 60000 65536"/>
                  <a:gd name="T19" fmla="*/ 0 60000 65536"/>
                  <a:gd name="T20" fmla="*/ 0 60000 65536"/>
                  <a:gd name="T21" fmla="*/ 0 w 201"/>
                  <a:gd name="T22" fmla="*/ 0 h 57"/>
                  <a:gd name="T23" fmla="*/ 201 w 201"/>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1" h="57">
                    <a:moveTo>
                      <a:pt x="53" y="0"/>
                    </a:moveTo>
                    <a:lnTo>
                      <a:pt x="0" y="56"/>
                    </a:lnTo>
                    <a:lnTo>
                      <a:pt x="0" y="57"/>
                    </a:lnTo>
                    <a:lnTo>
                      <a:pt x="200" y="20"/>
                    </a:lnTo>
                    <a:lnTo>
                      <a:pt x="201" y="19"/>
                    </a:lnTo>
                    <a:lnTo>
                      <a:pt x="53" y="0"/>
                    </a:lnTo>
                  </a:path>
                </a:pathLst>
              </a:custGeom>
              <a:solidFill>
                <a:srgbClr val="D39900"/>
              </a:solidFill>
              <a:ln w="9525">
                <a:noFill/>
                <a:round/>
                <a:headEnd/>
                <a:tailEnd/>
              </a:ln>
            </p:spPr>
            <p:txBody>
              <a:bodyPr/>
              <a:lstStyle/>
              <a:p>
                <a:endParaRPr lang="en-US" dirty="0"/>
              </a:p>
            </p:txBody>
          </p:sp>
        </p:grpSp>
        <p:grpSp>
          <p:nvGrpSpPr>
            <p:cNvPr id="31" name="Group 208"/>
            <p:cNvGrpSpPr>
              <a:grpSpLocks/>
            </p:cNvGrpSpPr>
            <p:nvPr/>
          </p:nvGrpSpPr>
          <p:grpSpPr bwMode="auto">
            <a:xfrm>
              <a:off x="3559" y="5390"/>
              <a:ext cx="2" cy="2"/>
              <a:chOff x="3559" y="5390"/>
              <a:chExt cx="2" cy="2"/>
            </a:xfrm>
          </p:grpSpPr>
          <p:sp>
            <p:nvSpPr>
              <p:cNvPr id="52" name="Freeform 209"/>
              <p:cNvSpPr>
                <a:spLocks/>
              </p:cNvSpPr>
              <p:nvPr/>
            </p:nvSpPr>
            <p:spPr bwMode="auto">
              <a:xfrm>
                <a:off x="3559" y="5390"/>
                <a:ext cx="2" cy="2"/>
              </a:xfrm>
              <a:custGeom>
                <a:avLst/>
                <a:gdLst>
                  <a:gd name="T0" fmla="*/ 1 w 2"/>
                  <a:gd name="T1" fmla="*/ 0 h 2"/>
                  <a:gd name="T2" fmla="*/ 0 w 2"/>
                  <a:gd name="T3" fmla="*/ 0 h 2"/>
                  <a:gd name="T4" fmla="*/ 1 w 2"/>
                  <a:gd name="T5" fmla="*/ 0 h 2"/>
                  <a:gd name="T6" fmla="*/ 1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lnTo>
                      <a:pt x="0" y="0"/>
                    </a:lnTo>
                    <a:lnTo>
                      <a:pt x="1" y="0"/>
                    </a:lnTo>
                  </a:path>
                </a:pathLst>
              </a:custGeom>
              <a:solidFill>
                <a:srgbClr val="D39900"/>
              </a:solidFill>
              <a:ln w="9525">
                <a:noFill/>
                <a:round/>
                <a:headEnd/>
                <a:tailEnd/>
              </a:ln>
            </p:spPr>
            <p:txBody>
              <a:bodyPr/>
              <a:lstStyle/>
              <a:p>
                <a:endParaRPr lang="en-US" dirty="0"/>
              </a:p>
            </p:txBody>
          </p:sp>
        </p:grpSp>
        <p:grpSp>
          <p:nvGrpSpPr>
            <p:cNvPr id="32" name="Group 210"/>
            <p:cNvGrpSpPr>
              <a:grpSpLocks/>
            </p:cNvGrpSpPr>
            <p:nvPr/>
          </p:nvGrpSpPr>
          <p:grpSpPr bwMode="auto">
            <a:xfrm>
              <a:off x="3560" y="5188"/>
              <a:ext cx="54" cy="201"/>
              <a:chOff x="3560" y="5188"/>
              <a:chExt cx="54" cy="201"/>
            </a:xfrm>
          </p:grpSpPr>
          <p:sp>
            <p:nvSpPr>
              <p:cNvPr id="51" name="Freeform 211"/>
              <p:cNvSpPr>
                <a:spLocks/>
              </p:cNvSpPr>
              <p:nvPr/>
            </p:nvSpPr>
            <p:spPr bwMode="auto">
              <a:xfrm>
                <a:off x="3560" y="5188"/>
                <a:ext cx="54" cy="201"/>
              </a:xfrm>
              <a:custGeom>
                <a:avLst/>
                <a:gdLst>
                  <a:gd name="T0" fmla="*/ 26 w 54"/>
                  <a:gd name="T1" fmla="*/ 0 h 201"/>
                  <a:gd name="T2" fmla="*/ 0 w 54"/>
                  <a:gd name="T3" fmla="*/ 201 h 201"/>
                  <a:gd name="T4" fmla="*/ 53 w 54"/>
                  <a:gd name="T5" fmla="*/ 145 h 201"/>
                  <a:gd name="T6" fmla="*/ 26 w 54"/>
                  <a:gd name="T7" fmla="*/ 0 h 201"/>
                  <a:gd name="T8" fmla="*/ 0 60000 65536"/>
                  <a:gd name="T9" fmla="*/ 0 60000 65536"/>
                  <a:gd name="T10" fmla="*/ 0 60000 65536"/>
                  <a:gd name="T11" fmla="*/ 0 60000 65536"/>
                  <a:gd name="T12" fmla="*/ 0 w 54"/>
                  <a:gd name="T13" fmla="*/ 0 h 201"/>
                  <a:gd name="T14" fmla="*/ 54 w 54"/>
                  <a:gd name="T15" fmla="*/ 201 h 201"/>
                </a:gdLst>
                <a:ahLst/>
                <a:cxnLst>
                  <a:cxn ang="T8">
                    <a:pos x="T0" y="T1"/>
                  </a:cxn>
                  <a:cxn ang="T9">
                    <a:pos x="T2" y="T3"/>
                  </a:cxn>
                  <a:cxn ang="T10">
                    <a:pos x="T4" y="T5"/>
                  </a:cxn>
                  <a:cxn ang="T11">
                    <a:pos x="T6" y="T7"/>
                  </a:cxn>
                </a:cxnLst>
                <a:rect l="T12" t="T13" r="T14" b="T15"/>
                <a:pathLst>
                  <a:path w="54" h="201">
                    <a:moveTo>
                      <a:pt x="26" y="0"/>
                    </a:moveTo>
                    <a:lnTo>
                      <a:pt x="0" y="201"/>
                    </a:lnTo>
                    <a:lnTo>
                      <a:pt x="53" y="145"/>
                    </a:lnTo>
                    <a:lnTo>
                      <a:pt x="26" y="0"/>
                    </a:lnTo>
                  </a:path>
                </a:pathLst>
              </a:custGeom>
              <a:solidFill>
                <a:srgbClr val="D39900"/>
              </a:solidFill>
              <a:ln w="9525">
                <a:noFill/>
                <a:round/>
                <a:headEnd/>
                <a:tailEnd/>
              </a:ln>
            </p:spPr>
            <p:txBody>
              <a:bodyPr/>
              <a:lstStyle/>
              <a:p>
                <a:endParaRPr lang="en-US" dirty="0"/>
              </a:p>
            </p:txBody>
          </p:sp>
        </p:grpSp>
        <p:grpSp>
          <p:nvGrpSpPr>
            <p:cNvPr id="33" name="Group 212"/>
            <p:cNvGrpSpPr>
              <a:grpSpLocks/>
            </p:cNvGrpSpPr>
            <p:nvPr/>
          </p:nvGrpSpPr>
          <p:grpSpPr bwMode="auto">
            <a:xfrm>
              <a:off x="3419" y="5390"/>
              <a:ext cx="140" cy="148"/>
              <a:chOff x="3419" y="5390"/>
              <a:chExt cx="140" cy="148"/>
            </a:xfrm>
          </p:grpSpPr>
          <p:sp>
            <p:nvSpPr>
              <p:cNvPr id="50" name="Freeform 213"/>
              <p:cNvSpPr>
                <a:spLocks/>
              </p:cNvSpPr>
              <p:nvPr/>
            </p:nvSpPr>
            <p:spPr bwMode="auto">
              <a:xfrm>
                <a:off x="3419" y="5390"/>
                <a:ext cx="140" cy="148"/>
              </a:xfrm>
              <a:custGeom>
                <a:avLst/>
                <a:gdLst>
                  <a:gd name="T0" fmla="*/ 140 w 140"/>
                  <a:gd name="T1" fmla="*/ 0 h 148"/>
                  <a:gd name="T2" fmla="*/ 64 w 140"/>
                  <a:gd name="T3" fmla="*/ 14 h 148"/>
                  <a:gd name="T4" fmla="*/ 0 w 140"/>
                  <a:gd name="T5" fmla="*/ 148 h 148"/>
                  <a:gd name="T6" fmla="*/ 2 w 140"/>
                  <a:gd name="T7" fmla="*/ 147 h 148"/>
                  <a:gd name="T8" fmla="*/ 140 w 140"/>
                  <a:gd name="T9" fmla="*/ 0 h 148"/>
                  <a:gd name="T10" fmla="*/ 0 60000 65536"/>
                  <a:gd name="T11" fmla="*/ 0 60000 65536"/>
                  <a:gd name="T12" fmla="*/ 0 60000 65536"/>
                  <a:gd name="T13" fmla="*/ 0 60000 65536"/>
                  <a:gd name="T14" fmla="*/ 0 60000 65536"/>
                  <a:gd name="T15" fmla="*/ 0 w 140"/>
                  <a:gd name="T16" fmla="*/ 0 h 148"/>
                  <a:gd name="T17" fmla="*/ 140 w 140"/>
                  <a:gd name="T18" fmla="*/ 148 h 148"/>
                </a:gdLst>
                <a:ahLst/>
                <a:cxnLst>
                  <a:cxn ang="T10">
                    <a:pos x="T0" y="T1"/>
                  </a:cxn>
                  <a:cxn ang="T11">
                    <a:pos x="T2" y="T3"/>
                  </a:cxn>
                  <a:cxn ang="T12">
                    <a:pos x="T4" y="T5"/>
                  </a:cxn>
                  <a:cxn ang="T13">
                    <a:pos x="T6" y="T7"/>
                  </a:cxn>
                  <a:cxn ang="T14">
                    <a:pos x="T8" y="T9"/>
                  </a:cxn>
                </a:cxnLst>
                <a:rect l="T15" t="T16" r="T17" b="T18"/>
                <a:pathLst>
                  <a:path w="140" h="148">
                    <a:moveTo>
                      <a:pt x="140" y="0"/>
                    </a:moveTo>
                    <a:lnTo>
                      <a:pt x="64" y="14"/>
                    </a:lnTo>
                    <a:lnTo>
                      <a:pt x="0" y="148"/>
                    </a:lnTo>
                    <a:lnTo>
                      <a:pt x="2" y="147"/>
                    </a:lnTo>
                    <a:lnTo>
                      <a:pt x="140" y="0"/>
                    </a:lnTo>
                  </a:path>
                </a:pathLst>
              </a:custGeom>
              <a:solidFill>
                <a:srgbClr val="D39900"/>
              </a:solidFill>
              <a:ln w="9525">
                <a:noFill/>
                <a:round/>
                <a:headEnd/>
                <a:tailEnd/>
              </a:ln>
            </p:spPr>
            <p:txBody>
              <a:bodyPr/>
              <a:lstStyle/>
              <a:p>
                <a:endParaRPr lang="en-US" dirty="0"/>
              </a:p>
            </p:txBody>
          </p:sp>
        </p:grpSp>
        <p:grpSp>
          <p:nvGrpSpPr>
            <p:cNvPr id="34" name="Group 214"/>
            <p:cNvGrpSpPr>
              <a:grpSpLocks/>
            </p:cNvGrpSpPr>
            <p:nvPr/>
          </p:nvGrpSpPr>
          <p:grpSpPr bwMode="auto">
            <a:xfrm>
              <a:off x="3560" y="5390"/>
              <a:ext cx="97" cy="177"/>
              <a:chOff x="3560" y="5390"/>
              <a:chExt cx="97" cy="177"/>
            </a:xfrm>
          </p:grpSpPr>
          <p:sp>
            <p:nvSpPr>
              <p:cNvPr id="49" name="Freeform 215"/>
              <p:cNvSpPr>
                <a:spLocks/>
              </p:cNvSpPr>
              <p:nvPr/>
            </p:nvSpPr>
            <p:spPr bwMode="auto">
              <a:xfrm>
                <a:off x="3560" y="5390"/>
                <a:ext cx="97" cy="177"/>
              </a:xfrm>
              <a:custGeom>
                <a:avLst/>
                <a:gdLst>
                  <a:gd name="T0" fmla="*/ 0 w 97"/>
                  <a:gd name="T1" fmla="*/ 0 h 177"/>
                  <a:gd name="T2" fmla="*/ 0 w 97"/>
                  <a:gd name="T3" fmla="*/ 0 h 177"/>
                  <a:gd name="T4" fmla="*/ 97 w 97"/>
                  <a:gd name="T5" fmla="*/ 177 h 177"/>
                  <a:gd name="T6" fmla="*/ 70 w 97"/>
                  <a:gd name="T7" fmla="*/ 33 h 177"/>
                  <a:gd name="T8" fmla="*/ 71 w 97"/>
                  <a:gd name="T9" fmla="*/ 33 h 177"/>
                  <a:gd name="T10" fmla="*/ 0 w 97"/>
                  <a:gd name="T11" fmla="*/ 0 h 177"/>
                  <a:gd name="T12" fmla="*/ 0 60000 65536"/>
                  <a:gd name="T13" fmla="*/ 0 60000 65536"/>
                  <a:gd name="T14" fmla="*/ 0 60000 65536"/>
                  <a:gd name="T15" fmla="*/ 0 60000 65536"/>
                  <a:gd name="T16" fmla="*/ 0 60000 65536"/>
                  <a:gd name="T17" fmla="*/ 0 60000 65536"/>
                  <a:gd name="T18" fmla="*/ 0 w 97"/>
                  <a:gd name="T19" fmla="*/ 0 h 177"/>
                  <a:gd name="T20" fmla="*/ 97 w 97"/>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97" h="177">
                    <a:moveTo>
                      <a:pt x="0" y="0"/>
                    </a:moveTo>
                    <a:lnTo>
                      <a:pt x="0" y="0"/>
                    </a:lnTo>
                    <a:lnTo>
                      <a:pt x="97" y="177"/>
                    </a:lnTo>
                    <a:lnTo>
                      <a:pt x="70" y="33"/>
                    </a:lnTo>
                    <a:lnTo>
                      <a:pt x="71" y="33"/>
                    </a:lnTo>
                    <a:lnTo>
                      <a:pt x="0" y="0"/>
                    </a:lnTo>
                  </a:path>
                </a:pathLst>
              </a:custGeom>
              <a:solidFill>
                <a:srgbClr val="D39900"/>
              </a:solidFill>
              <a:ln w="9525">
                <a:noFill/>
                <a:round/>
                <a:headEnd/>
                <a:tailEnd/>
              </a:ln>
            </p:spPr>
            <p:txBody>
              <a:bodyPr/>
              <a:lstStyle/>
              <a:p>
                <a:endParaRPr lang="en-US" dirty="0"/>
              </a:p>
            </p:txBody>
          </p:sp>
        </p:grpSp>
        <p:grpSp>
          <p:nvGrpSpPr>
            <p:cNvPr id="35" name="Group 216"/>
            <p:cNvGrpSpPr>
              <a:grpSpLocks/>
            </p:cNvGrpSpPr>
            <p:nvPr/>
          </p:nvGrpSpPr>
          <p:grpSpPr bwMode="auto">
            <a:xfrm>
              <a:off x="3560" y="5353"/>
              <a:ext cx="200" cy="71"/>
              <a:chOff x="3560" y="5353"/>
              <a:chExt cx="200" cy="71"/>
            </a:xfrm>
          </p:grpSpPr>
          <p:sp>
            <p:nvSpPr>
              <p:cNvPr id="48" name="Freeform 217"/>
              <p:cNvSpPr>
                <a:spLocks/>
              </p:cNvSpPr>
              <p:nvPr/>
            </p:nvSpPr>
            <p:spPr bwMode="auto">
              <a:xfrm>
                <a:off x="3560" y="5353"/>
                <a:ext cx="200" cy="71"/>
              </a:xfrm>
              <a:custGeom>
                <a:avLst/>
                <a:gdLst>
                  <a:gd name="T0" fmla="*/ 200 w 200"/>
                  <a:gd name="T1" fmla="*/ 0 h 71"/>
                  <a:gd name="T2" fmla="*/ 0 w 200"/>
                  <a:gd name="T3" fmla="*/ 37 h 71"/>
                  <a:gd name="T4" fmla="*/ 71 w 200"/>
                  <a:gd name="T5" fmla="*/ 70 h 71"/>
                  <a:gd name="T6" fmla="*/ 200 w 200"/>
                  <a:gd name="T7" fmla="*/ 0 h 71"/>
                  <a:gd name="T8" fmla="*/ 0 60000 65536"/>
                  <a:gd name="T9" fmla="*/ 0 60000 65536"/>
                  <a:gd name="T10" fmla="*/ 0 60000 65536"/>
                  <a:gd name="T11" fmla="*/ 0 60000 65536"/>
                  <a:gd name="T12" fmla="*/ 0 w 200"/>
                  <a:gd name="T13" fmla="*/ 0 h 71"/>
                  <a:gd name="T14" fmla="*/ 200 w 200"/>
                  <a:gd name="T15" fmla="*/ 71 h 71"/>
                </a:gdLst>
                <a:ahLst/>
                <a:cxnLst>
                  <a:cxn ang="T8">
                    <a:pos x="T0" y="T1"/>
                  </a:cxn>
                  <a:cxn ang="T9">
                    <a:pos x="T2" y="T3"/>
                  </a:cxn>
                  <a:cxn ang="T10">
                    <a:pos x="T4" y="T5"/>
                  </a:cxn>
                  <a:cxn ang="T11">
                    <a:pos x="T6" y="T7"/>
                  </a:cxn>
                </a:cxnLst>
                <a:rect l="T12" t="T13" r="T14" b="T15"/>
                <a:pathLst>
                  <a:path w="200" h="71">
                    <a:moveTo>
                      <a:pt x="200" y="0"/>
                    </a:moveTo>
                    <a:lnTo>
                      <a:pt x="0" y="37"/>
                    </a:lnTo>
                    <a:lnTo>
                      <a:pt x="71" y="70"/>
                    </a:lnTo>
                    <a:lnTo>
                      <a:pt x="200" y="0"/>
                    </a:lnTo>
                  </a:path>
                </a:pathLst>
              </a:custGeom>
              <a:solidFill>
                <a:srgbClr val="D39900"/>
              </a:solidFill>
              <a:ln w="9525">
                <a:noFill/>
                <a:round/>
                <a:headEnd/>
                <a:tailEnd/>
              </a:ln>
            </p:spPr>
            <p:txBody>
              <a:bodyPr/>
              <a:lstStyle/>
              <a:p>
                <a:endParaRPr lang="en-US" dirty="0"/>
              </a:p>
            </p:txBody>
          </p:sp>
        </p:grpSp>
        <p:grpSp>
          <p:nvGrpSpPr>
            <p:cNvPr id="36" name="Group 218"/>
            <p:cNvGrpSpPr>
              <a:grpSpLocks/>
            </p:cNvGrpSpPr>
            <p:nvPr/>
          </p:nvGrpSpPr>
          <p:grpSpPr bwMode="auto">
            <a:xfrm>
              <a:off x="3549" y="5390"/>
              <a:ext cx="108" cy="179"/>
              <a:chOff x="3549" y="5390"/>
              <a:chExt cx="108" cy="179"/>
            </a:xfrm>
          </p:grpSpPr>
          <p:sp>
            <p:nvSpPr>
              <p:cNvPr id="46" name="Freeform 219"/>
              <p:cNvSpPr>
                <a:spLocks/>
              </p:cNvSpPr>
              <p:nvPr/>
            </p:nvSpPr>
            <p:spPr bwMode="auto">
              <a:xfrm>
                <a:off x="3549" y="5390"/>
                <a:ext cx="108" cy="179"/>
              </a:xfrm>
              <a:custGeom>
                <a:avLst/>
                <a:gdLst>
                  <a:gd name="T0" fmla="*/ 53 w 108"/>
                  <a:gd name="T1" fmla="*/ 77 h 179"/>
                  <a:gd name="T2" fmla="*/ 1 w 108"/>
                  <a:gd name="T3" fmla="*/ 77 h 179"/>
                  <a:gd name="T4" fmla="*/ 108 w 108"/>
                  <a:gd name="T5" fmla="*/ 179 h 179"/>
                  <a:gd name="T6" fmla="*/ 108 w 108"/>
                  <a:gd name="T7" fmla="*/ 177 h 179"/>
                  <a:gd name="T8" fmla="*/ 53 w 108"/>
                  <a:gd name="T9" fmla="*/ 77 h 179"/>
                  <a:gd name="T10" fmla="*/ 0 60000 65536"/>
                  <a:gd name="T11" fmla="*/ 0 60000 65536"/>
                  <a:gd name="T12" fmla="*/ 0 60000 65536"/>
                  <a:gd name="T13" fmla="*/ 0 60000 65536"/>
                  <a:gd name="T14" fmla="*/ 0 60000 65536"/>
                  <a:gd name="T15" fmla="*/ 0 w 108"/>
                  <a:gd name="T16" fmla="*/ 0 h 179"/>
                  <a:gd name="T17" fmla="*/ 108 w 108"/>
                  <a:gd name="T18" fmla="*/ 179 h 179"/>
                </a:gdLst>
                <a:ahLst/>
                <a:cxnLst>
                  <a:cxn ang="T10">
                    <a:pos x="T0" y="T1"/>
                  </a:cxn>
                  <a:cxn ang="T11">
                    <a:pos x="T2" y="T3"/>
                  </a:cxn>
                  <a:cxn ang="T12">
                    <a:pos x="T4" y="T5"/>
                  </a:cxn>
                  <a:cxn ang="T13">
                    <a:pos x="T6" y="T7"/>
                  </a:cxn>
                  <a:cxn ang="T14">
                    <a:pos x="T8" y="T9"/>
                  </a:cxn>
                </a:cxnLst>
                <a:rect l="T15" t="T16" r="T17" b="T18"/>
                <a:pathLst>
                  <a:path w="108" h="179">
                    <a:moveTo>
                      <a:pt x="53" y="77"/>
                    </a:moveTo>
                    <a:lnTo>
                      <a:pt x="1" y="77"/>
                    </a:lnTo>
                    <a:lnTo>
                      <a:pt x="108" y="179"/>
                    </a:lnTo>
                    <a:lnTo>
                      <a:pt x="108" y="177"/>
                    </a:lnTo>
                    <a:lnTo>
                      <a:pt x="53" y="77"/>
                    </a:lnTo>
                  </a:path>
                </a:pathLst>
              </a:custGeom>
              <a:solidFill>
                <a:srgbClr val="D39900"/>
              </a:solidFill>
              <a:ln w="9525">
                <a:noFill/>
                <a:round/>
                <a:headEnd/>
                <a:tailEnd/>
              </a:ln>
            </p:spPr>
            <p:txBody>
              <a:bodyPr/>
              <a:lstStyle/>
              <a:p>
                <a:endParaRPr lang="en-US" dirty="0"/>
              </a:p>
            </p:txBody>
          </p:sp>
          <p:sp>
            <p:nvSpPr>
              <p:cNvPr id="47" name="Freeform 220"/>
              <p:cNvSpPr>
                <a:spLocks/>
              </p:cNvSpPr>
              <p:nvPr/>
            </p:nvSpPr>
            <p:spPr bwMode="auto">
              <a:xfrm>
                <a:off x="3549" y="5390"/>
                <a:ext cx="108" cy="179"/>
              </a:xfrm>
              <a:custGeom>
                <a:avLst/>
                <a:gdLst>
                  <a:gd name="T0" fmla="*/ 11 w 108"/>
                  <a:gd name="T1" fmla="*/ 0 h 179"/>
                  <a:gd name="T2" fmla="*/ 11 w 108"/>
                  <a:gd name="T3" fmla="*/ 0 h 179"/>
                  <a:gd name="T4" fmla="*/ 0 w 108"/>
                  <a:gd name="T5" fmla="*/ 78 h 179"/>
                  <a:gd name="T6" fmla="*/ 1 w 108"/>
                  <a:gd name="T7" fmla="*/ 77 h 179"/>
                  <a:gd name="T8" fmla="*/ 53 w 108"/>
                  <a:gd name="T9" fmla="*/ 77 h 179"/>
                  <a:gd name="T10" fmla="*/ 11 w 108"/>
                  <a:gd name="T11" fmla="*/ 0 h 179"/>
                  <a:gd name="T12" fmla="*/ 0 60000 65536"/>
                  <a:gd name="T13" fmla="*/ 0 60000 65536"/>
                  <a:gd name="T14" fmla="*/ 0 60000 65536"/>
                  <a:gd name="T15" fmla="*/ 0 60000 65536"/>
                  <a:gd name="T16" fmla="*/ 0 60000 65536"/>
                  <a:gd name="T17" fmla="*/ 0 60000 65536"/>
                  <a:gd name="T18" fmla="*/ 0 w 108"/>
                  <a:gd name="T19" fmla="*/ 0 h 179"/>
                  <a:gd name="T20" fmla="*/ 108 w 108"/>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108" h="179">
                    <a:moveTo>
                      <a:pt x="11" y="0"/>
                    </a:moveTo>
                    <a:lnTo>
                      <a:pt x="11" y="0"/>
                    </a:lnTo>
                    <a:lnTo>
                      <a:pt x="0" y="78"/>
                    </a:lnTo>
                    <a:lnTo>
                      <a:pt x="1" y="77"/>
                    </a:lnTo>
                    <a:lnTo>
                      <a:pt x="53" y="77"/>
                    </a:lnTo>
                    <a:lnTo>
                      <a:pt x="11" y="0"/>
                    </a:lnTo>
                  </a:path>
                </a:pathLst>
              </a:custGeom>
              <a:solidFill>
                <a:srgbClr val="D39900"/>
              </a:solidFill>
              <a:ln w="9525">
                <a:noFill/>
                <a:round/>
                <a:headEnd/>
                <a:tailEnd/>
              </a:ln>
            </p:spPr>
            <p:txBody>
              <a:bodyPr/>
              <a:lstStyle/>
              <a:p>
                <a:endParaRPr lang="en-US" dirty="0"/>
              </a:p>
            </p:txBody>
          </p:sp>
        </p:grpSp>
        <p:grpSp>
          <p:nvGrpSpPr>
            <p:cNvPr id="37" name="Group 221"/>
            <p:cNvGrpSpPr>
              <a:grpSpLocks/>
            </p:cNvGrpSpPr>
            <p:nvPr/>
          </p:nvGrpSpPr>
          <p:grpSpPr bwMode="auto">
            <a:xfrm>
              <a:off x="3421" y="5390"/>
              <a:ext cx="139" cy="148"/>
              <a:chOff x="3421" y="5390"/>
              <a:chExt cx="139" cy="148"/>
            </a:xfrm>
          </p:grpSpPr>
          <p:sp>
            <p:nvSpPr>
              <p:cNvPr id="45" name="Freeform 222"/>
              <p:cNvSpPr>
                <a:spLocks/>
              </p:cNvSpPr>
              <p:nvPr/>
            </p:nvSpPr>
            <p:spPr bwMode="auto">
              <a:xfrm>
                <a:off x="3421" y="5390"/>
                <a:ext cx="139" cy="148"/>
              </a:xfrm>
              <a:custGeom>
                <a:avLst/>
                <a:gdLst>
                  <a:gd name="T0" fmla="*/ 139 w 139"/>
                  <a:gd name="T1" fmla="*/ 0 h 148"/>
                  <a:gd name="T2" fmla="*/ 138 w 139"/>
                  <a:gd name="T3" fmla="*/ 0 h 148"/>
                  <a:gd name="T4" fmla="*/ 0 w 139"/>
                  <a:gd name="T5" fmla="*/ 147 h 148"/>
                  <a:gd name="T6" fmla="*/ 128 w 139"/>
                  <a:gd name="T7" fmla="*/ 78 h 148"/>
                  <a:gd name="T8" fmla="*/ 139 w 139"/>
                  <a:gd name="T9" fmla="*/ 0 h 148"/>
                  <a:gd name="T10" fmla="*/ 0 60000 65536"/>
                  <a:gd name="T11" fmla="*/ 0 60000 65536"/>
                  <a:gd name="T12" fmla="*/ 0 60000 65536"/>
                  <a:gd name="T13" fmla="*/ 0 60000 65536"/>
                  <a:gd name="T14" fmla="*/ 0 60000 65536"/>
                  <a:gd name="T15" fmla="*/ 0 w 139"/>
                  <a:gd name="T16" fmla="*/ 0 h 148"/>
                  <a:gd name="T17" fmla="*/ 139 w 139"/>
                  <a:gd name="T18" fmla="*/ 148 h 148"/>
                </a:gdLst>
                <a:ahLst/>
                <a:cxnLst>
                  <a:cxn ang="T10">
                    <a:pos x="T0" y="T1"/>
                  </a:cxn>
                  <a:cxn ang="T11">
                    <a:pos x="T2" y="T3"/>
                  </a:cxn>
                  <a:cxn ang="T12">
                    <a:pos x="T4" y="T5"/>
                  </a:cxn>
                  <a:cxn ang="T13">
                    <a:pos x="T6" y="T7"/>
                  </a:cxn>
                  <a:cxn ang="T14">
                    <a:pos x="T8" y="T9"/>
                  </a:cxn>
                </a:cxnLst>
                <a:rect l="T15" t="T16" r="T17" b="T18"/>
                <a:pathLst>
                  <a:path w="139" h="148">
                    <a:moveTo>
                      <a:pt x="139" y="0"/>
                    </a:moveTo>
                    <a:lnTo>
                      <a:pt x="138" y="0"/>
                    </a:lnTo>
                    <a:lnTo>
                      <a:pt x="0" y="147"/>
                    </a:lnTo>
                    <a:lnTo>
                      <a:pt x="128" y="78"/>
                    </a:lnTo>
                    <a:lnTo>
                      <a:pt x="139" y="0"/>
                    </a:lnTo>
                  </a:path>
                </a:pathLst>
              </a:custGeom>
              <a:solidFill>
                <a:srgbClr val="D39900"/>
              </a:solidFill>
              <a:ln w="9525">
                <a:noFill/>
                <a:round/>
                <a:headEnd/>
                <a:tailEnd/>
              </a:ln>
            </p:spPr>
            <p:txBody>
              <a:bodyPr/>
              <a:lstStyle/>
              <a:p>
                <a:endParaRPr lang="en-US" dirty="0"/>
              </a:p>
            </p:txBody>
          </p:sp>
        </p:grpSp>
        <p:grpSp>
          <p:nvGrpSpPr>
            <p:cNvPr id="38" name="Group 223"/>
            <p:cNvGrpSpPr>
              <a:grpSpLocks/>
            </p:cNvGrpSpPr>
            <p:nvPr/>
          </p:nvGrpSpPr>
          <p:grpSpPr bwMode="auto">
            <a:xfrm>
              <a:off x="3376" y="5303"/>
              <a:ext cx="184" cy="87"/>
              <a:chOff x="3376" y="5303"/>
              <a:chExt cx="184" cy="87"/>
            </a:xfrm>
          </p:grpSpPr>
          <p:sp>
            <p:nvSpPr>
              <p:cNvPr id="43" name="Freeform 224"/>
              <p:cNvSpPr>
                <a:spLocks/>
              </p:cNvSpPr>
              <p:nvPr/>
            </p:nvSpPr>
            <p:spPr bwMode="auto">
              <a:xfrm>
                <a:off x="3376" y="5303"/>
                <a:ext cx="184" cy="87"/>
              </a:xfrm>
              <a:custGeom>
                <a:avLst/>
                <a:gdLst>
                  <a:gd name="T0" fmla="*/ 0 w 184"/>
                  <a:gd name="T1" fmla="*/ 0 h 87"/>
                  <a:gd name="T2" fmla="*/ 184 w 184"/>
                  <a:gd name="T3" fmla="*/ 86 h 87"/>
                  <a:gd name="T4" fmla="*/ 146 w 184"/>
                  <a:gd name="T5" fmla="*/ 19 h 87"/>
                  <a:gd name="T6" fmla="*/ 146 w 184"/>
                  <a:gd name="T7" fmla="*/ 19 h 87"/>
                  <a:gd name="T8" fmla="*/ 0 w 184"/>
                  <a:gd name="T9" fmla="*/ 0 h 87"/>
                  <a:gd name="T10" fmla="*/ 0 60000 65536"/>
                  <a:gd name="T11" fmla="*/ 0 60000 65536"/>
                  <a:gd name="T12" fmla="*/ 0 60000 65536"/>
                  <a:gd name="T13" fmla="*/ 0 60000 65536"/>
                  <a:gd name="T14" fmla="*/ 0 60000 65536"/>
                  <a:gd name="T15" fmla="*/ 0 w 184"/>
                  <a:gd name="T16" fmla="*/ 0 h 87"/>
                  <a:gd name="T17" fmla="*/ 184 w 184"/>
                  <a:gd name="T18" fmla="*/ 87 h 87"/>
                </a:gdLst>
                <a:ahLst/>
                <a:cxnLst>
                  <a:cxn ang="T10">
                    <a:pos x="T0" y="T1"/>
                  </a:cxn>
                  <a:cxn ang="T11">
                    <a:pos x="T2" y="T3"/>
                  </a:cxn>
                  <a:cxn ang="T12">
                    <a:pos x="T4" y="T5"/>
                  </a:cxn>
                  <a:cxn ang="T13">
                    <a:pos x="T6" y="T7"/>
                  </a:cxn>
                  <a:cxn ang="T14">
                    <a:pos x="T8" y="T9"/>
                  </a:cxn>
                </a:cxnLst>
                <a:rect l="T15" t="T16" r="T17" b="T18"/>
                <a:pathLst>
                  <a:path w="184" h="87">
                    <a:moveTo>
                      <a:pt x="0" y="0"/>
                    </a:moveTo>
                    <a:lnTo>
                      <a:pt x="184" y="86"/>
                    </a:lnTo>
                    <a:lnTo>
                      <a:pt x="146" y="19"/>
                    </a:lnTo>
                    <a:lnTo>
                      <a:pt x="0" y="0"/>
                    </a:lnTo>
                  </a:path>
                </a:pathLst>
              </a:custGeom>
              <a:solidFill>
                <a:srgbClr val="D39900"/>
              </a:solidFill>
              <a:ln w="9525">
                <a:noFill/>
                <a:round/>
                <a:headEnd/>
                <a:tailEnd/>
              </a:ln>
            </p:spPr>
            <p:txBody>
              <a:bodyPr/>
              <a:lstStyle/>
              <a:p>
                <a:endParaRPr lang="en-US" dirty="0"/>
              </a:p>
            </p:txBody>
          </p:sp>
          <p:sp>
            <p:nvSpPr>
              <p:cNvPr id="44" name="Freeform 225"/>
              <p:cNvSpPr>
                <a:spLocks/>
              </p:cNvSpPr>
              <p:nvPr/>
            </p:nvSpPr>
            <p:spPr bwMode="auto">
              <a:xfrm>
                <a:off x="3376" y="5303"/>
                <a:ext cx="184" cy="87"/>
              </a:xfrm>
              <a:custGeom>
                <a:avLst/>
                <a:gdLst>
                  <a:gd name="T0" fmla="*/ 146 w 184"/>
                  <a:gd name="T1" fmla="*/ 18 h 87"/>
                  <a:gd name="T2" fmla="*/ 146 w 184"/>
                  <a:gd name="T3" fmla="*/ 19 h 87"/>
                  <a:gd name="T4" fmla="*/ 146 w 184"/>
                  <a:gd name="T5" fmla="*/ 19 h 87"/>
                  <a:gd name="T6" fmla="*/ 146 w 184"/>
                  <a:gd name="T7" fmla="*/ 18 h 87"/>
                  <a:gd name="T8" fmla="*/ 0 60000 65536"/>
                  <a:gd name="T9" fmla="*/ 0 60000 65536"/>
                  <a:gd name="T10" fmla="*/ 0 60000 65536"/>
                  <a:gd name="T11" fmla="*/ 0 60000 65536"/>
                  <a:gd name="T12" fmla="*/ 0 w 184"/>
                  <a:gd name="T13" fmla="*/ 0 h 87"/>
                  <a:gd name="T14" fmla="*/ 184 w 184"/>
                  <a:gd name="T15" fmla="*/ 87 h 87"/>
                </a:gdLst>
                <a:ahLst/>
                <a:cxnLst>
                  <a:cxn ang="T8">
                    <a:pos x="T0" y="T1"/>
                  </a:cxn>
                  <a:cxn ang="T9">
                    <a:pos x="T2" y="T3"/>
                  </a:cxn>
                  <a:cxn ang="T10">
                    <a:pos x="T4" y="T5"/>
                  </a:cxn>
                  <a:cxn ang="T11">
                    <a:pos x="T6" y="T7"/>
                  </a:cxn>
                </a:cxnLst>
                <a:rect l="T12" t="T13" r="T14" b="T15"/>
                <a:pathLst>
                  <a:path w="184" h="87">
                    <a:moveTo>
                      <a:pt x="146" y="18"/>
                    </a:moveTo>
                    <a:lnTo>
                      <a:pt x="146" y="19"/>
                    </a:lnTo>
                    <a:lnTo>
                      <a:pt x="146" y="18"/>
                    </a:lnTo>
                  </a:path>
                </a:pathLst>
              </a:custGeom>
              <a:solidFill>
                <a:srgbClr val="D39900"/>
              </a:solidFill>
              <a:ln w="9525">
                <a:noFill/>
                <a:round/>
                <a:headEnd/>
                <a:tailEnd/>
              </a:ln>
            </p:spPr>
            <p:txBody>
              <a:bodyPr/>
              <a:lstStyle/>
              <a:p>
                <a:endParaRPr lang="en-US" dirty="0"/>
              </a:p>
            </p:txBody>
          </p:sp>
        </p:grpSp>
        <p:grpSp>
          <p:nvGrpSpPr>
            <p:cNvPr id="39" name="Group 226"/>
            <p:cNvGrpSpPr>
              <a:grpSpLocks/>
            </p:cNvGrpSpPr>
            <p:nvPr/>
          </p:nvGrpSpPr>
          <p:grpSpPr bwMode="auto">
            <a:xfrm>
              <a:off x="3375" y="5302"/>
              <a:ext cx="184" cy="102"/>
              <a:chOff x="3375" y="5302"/>
              <a:chExt cx="184" cy="102"/>
            </a:xfrm>
          </p:grpSpPr>
          <p:sp>
            <p:nvSpPr>
              <p:cNvPr id="42" name="Freeform 227"/>
              <p:cNvSpPr>
                <a:spLocks/>
              </p:cNvSpPr>
              <p:nvPr/>
            </p:nvSpPr>
            <p:spPr bwMode="auto">
              <a:xfrm>
                <a:off x="3375" y="5302"/>
                <a:ext cx="184" cy="102"/>
              </a:xfrm>
              <a:custGeom>
                <a:avLst/>
                <a:gdLst>
                  <a:gd name="T0" fmla="*/ 0 w 184"/>
                  <a:gd name="T1" fmla="*/ 0 h 102"/>
                  <a:gd name="T2" fmla="*/ 108 w 184"/>
                  <a:gd name="T3" fmla="*/ 102 h 102"/>
                  <a:gd name="T4" fmla="*/ 184 w 184"/>
                  <a:gd name="T5" fmla="*/ 88 h 102"/>
                  <a:gd name="T6" fmla="*/ 185 w 184"/>
                  <a:gd name="T7" fmla="*/ 88 h 102"/>
                  <a:gd name="T8" fmla="*/ 1 w 184"/>
                  <a:gd name="T9" fmla="*/ 1 h 102"/>
                  <a:gd name="T10" fmla="*/ 0 w 184"/>
                  <a:gd name="T11" fmla="*/ 0 h 102"/>
                  <a:gd name="T12" fmla="*/ 0 60000 65536"/>
                  <a:gd name="T13" fmla="*/ 0 60000 65536"/>
                  <a:gd name="T14" fmla="*/ 0 60000 65536"/>
                  <a:gd name="T15" fmla="*/ 0 60000 65536"/>
                  <a:gd name="T16" fmla="*/ 0 60000 65536"/>
                  <a:gd name="T17" fmla="*/ 0 60000 65536"/>
                  <a:gd name="T18" fmla="*/ 0 w 184"/>
                  <a:gd name="T19" fmla="*/ 0 h 102"/>
                  <a:gd name="T20" fmla="*/ 184 w 184"/>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184" h="102">
                    <a:moveTo>
                      <a:pt x="0" y="0"/>
                    </a:moveTo>
                    <a:lnTo>
                      <a:pt x="108" y="102"/>
                    </a:lnTo>
                    <a:lnTo>
                      <a:pt x="184" y="88"/>
                    </a:lnTo>
                    <a:lnTo>
                      <a:pt x="185" y="88"/>
                    </a:lnTo>
                    <a:lnTo>
                      <a:pt x="1" y="1"/>
                    </a:lnTo>
                    <a:lnTo>
                      <a:pt x="0" y="0"/>
                    </a:lnTo>
                  </a:path>
                </a:pathLst>
              </a:custGeom>
              <a:solidFill>
                <a:srgbClr val="D39900"/>
              </a:solidFill>
              <a:ln w="9525">
                <a:noFill/>
                <a:round/>
                <a:headEnd/>
                <a:tailEnd/>
              </a:ln>
            </p:spPr>
            <p:txBody>
              <a:bodyPr/>
              <a:lstStyle/>
              <a:p>
                <a:endParaRPr lang="en-US" dirty="0"/>
              </a:p>
            </p:txBody>
          </p:sp>
        </p:grpSp>
        <p:grpSp>
          <p:nvGrpSpPr>
            <p:cNvPr id="40" name="Group 228"/>
            <p:cNvGrpSpPr>
              <a:grpSpLocks/>
            </p:cNvGrpSpPr>
            <p:nvPr/>
          </p:nvGrpSpPr>
          <p:grpSpPr bwMode="auto">
            <a:xfrm>
              <a:off x="3522" y="5187"/>
              <a:ext cx="64" cy="202"/>
              <a:chOff x="3522" y="5187"/>
              <a:chExt cx="64" cy="202"/>
            </a:xfrm>
          </p:grpSpPr>
          <p:sp>
            <p:nvSpPr>
              <p:cNvPr id="41" name="Freeform 229"/>
              <p:cNvSpPr>
                <a:spLocks/>
              </p:cNvSpPr>
              <p:nvPr/>
            </p:nvSpPr>
            <p:spPr bwMode="auto">
              <a:xfrm>
                <a:off x="3522" y="5187"/>
                <a:ext cx="64" cy="202"/>
              </a:xfrm>
              <a:custGeom>
                <a:avLst/>
                <a:gdLst>
                  <a:gd name="T0" fmla="*/ 64 w 64"/>
                  <a:gd name="T1" fmla="*/ 0 h 202"/>
                  <a:gd name="T2" fmla="*/ 0 w 64"/>
                  <a:gd name="T3" fmla="*/ 134 h 202"/>
                  <a:gd name="T4" fmla="*/ 38 w 64"/>
                  <a:gd name="T5" fmla="*/ 202 h 202"/>
                  <a:gd name="T6" fmla="*/ 64 w 64"/>
                  <a:gd name="T7" fmla="*/ 1 h 202"/>
                  <a:gd name="T8" fmla="*/ 64 w 64"/>
                  <a:gd name="T9" fmla="*/ 0 h 202"/>
                  <a:gd name="T10" fmla="*/ 0 60000 65536"/>
                  <a:gd name="T11" fmla="*/ 0 60000 65536"/>
                  <a:gd name="T12" fmla="*/ 0 60000 65536"/>
                  <a:gd name="T13" fmla="*/ 0 60000 65536"/>
                  <a:gd name="T14" fmla="*/ 0 60000 65536"/>
                  <a:gd name="T15" fmla="*/ 0 w 64"/>
                  <a:gd name="T16" fmla="*/ 0 h 202"/>
                  <a:gd name="T17" fmla="*/ 64 w 64"/>
                  <a:gd name="T18" fmla="*/ 202 h 202"/>
                </a:gdLst>
                <a:ahLst/>
                <a:cxnLst>
                  <a:cxn ang="T10">
                    <a:pos x="T0" y="T1"/>
                  </a:cxn>
                  <a:cxn ang="T11">
                    <a:pos x="T2" y="T3"/>
                  </a:cxn>
                  <a:cxn ang="T12">
                    <a:pos x="T4" y="T5"/>
                  </a:cxn>
                  <a:cxn ang="T13">
                    <a:pos x="T6" y="T7"/>
                  </a:cxn>
                  <a:cxn ang="T14">
                    <a:pos x="T8" y="T9"/>
                  </a:cxn>
                </a:cxnLst>
                <a:rect l="T15" t="T16" r="T17" b="T18"/>
                <a:pathLst>
                  <a:path w="64" h="202">
                    <a:moveTo>
                      <a:pt x="64" y="0"/>
                    </a:moveTo>
                    <a:lnTo>
                      <a:pt x="0" y="134"/>
                    </a:lnTo>
                    <a:lnTo>
                      <a:pt x="38" y="202"/>
                    </a:lnTo>
                    <a:lnTo>
                      <a:pt x="64" y="1"/>
                    </a:lnTo>
                    <a:lnTo>
                      <a:pt x="64" y="0"/>
                    </a:lnTo>
                  </a:path>
                </a:pathLst>
              </a:custGeom>
              <a:solidFill>
                <a:srgbClr val="D39900"/>
              </a:solidFill>
              <a:ln w="9525">
                <a:noFill/>
                <a:round/>
                <a:headEnd/>
                <a:tailEnd/>
              </a:ln>
            </p:spPr>
            <p:txBody>
              <a:bodyPr/>
              <a:lstStyle/>
              <a:p>
                <a:endParaRPr lang="en-US" dirty="0"/>
              </a:p>
            </p:txBody>
          </p:sp>
        </p:grpSp>
      </p:grpSp>
    </p:spTree>
    <p:extLst>
      <p:ext uri="{BB962C8B-B14F-4D97-AF65-F5344CB8AC3E}">
        <p14:creationId xmlns:p14="http://schemas.microsoft.com/office/powerpoint/2010/main" xmlns="" val="3566519593"/>
      </p:ext>
    </p:extLst>
  </p:cSld>
  <p:clrMap bg1="lt1" tx1="dk1" bg2="lt2" tx2="dk2" accent1="accent1" accent2="accent2" accent3="accent3" accent4="accent4" accent5="accent5" accent6="accent6" hlink="hlink" folHlink="folHlink"/>
  <p:sldLayoutIdLst>
    <p:sldLayoutId id="2147487968" r:id="rId1"/>
    <p:sldLayoutId id="2147487969" r:id="rId2"/>
    <p:sldLayoutId id="2147487971" r:id="rId3"/>
    <p:sldLayoutId id="2147487973" r:id="rId4"/>
    <p:sldLayoutId id="2147487974" r:id="rId5"/>
    <p:sldLayoutId id="2147487979" r:id="rId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76"/>
          <p:cNvSpPr>
            <a:spLocks noChangeArrowheads="1"/>
          </p:cNvSpPr>
          <p:nvPr/>
        </p:nvSpPr>
        <p:spPr bwMode="auto">
          <a:xfrm rot="-5400000">
            <a:off x="-3001169" y="3018632"/>
            <a:ext cx="6848475" cy="830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000" dirty="0">
              <a:solidFill>
                <a:srgbClr val="ACCBF9"/>
              </a:solidFill>
              <a:latin typeface="Tahoma"/>
              <a:cs typeface="+mn-cs"/>
            </a:endParaRPr>
          </a:p>
        </p:txBody>
      </p:sp>
      <p:sp>
        <p:nvSpPr>
          <p:cNvPr id="2051" name="Rectangle 22"/>
          <p:cNvSpPr>
            <a:spLocks noGrp="1" noChangeArrowheads="1"/>
          </p:cNvSpPr>
          <p:nvPr>
            <p:ph type="body" idx="1"/>
          </p:nvPr>
        </p:nvSpPr>
        <p:spPr bwMode="auto">
          <a:xfrm>
            <a:off x="1392238" y="700088"/>
            <a:ext cx="7473950" cy="536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 name="Rectangle 76"/>
          <p:cNvSpPr>
            <a:spLocks noChangeArrowheads="1"/>
          </p:cNvSpPr>
          <p:nvPr/>
        </p:nvSpPr>
        <p:spPr bwMode="auto">
          <a:xfrm rot="16200000">
            <a:off x="-2995613" y="3005138"/>
            <a:ext cx="6848475" cy="857250"/>
          </a:xfrm>
          <a:prstGeom prst="rect">
            <a:avLst/>
          </a:prstGeom>
          <a:gradFill flip="none" rotWithShape="1">
            <a:gsLst>
              <a:gs pos="20000">
                <a:schemeClr val="bg2">
                  <a:lumMod val="25000"/>
                </a:schemeClr>
              </a:gs>
              <a:gs pos="61000">
                <a:srgbClr val="85C2FF"/>
              </a:gs>
              <a:gs pos="50000">
                <a:srgbClr val="568AC5"/>
              </a:gs>
              <a:gs pos="30000">
                <a:srgbClr val="163E75"/>
              </a:gs>
              <a:gs pos="4583">
                <a:schemeClr val="bg2">
                  <a:lumMod val="25000"/>
                </a:schemeClr>
              </a:gs>
              <a:gs pos="67000">
                <a:srgbClr val="C4D6EB"/>
              </a:gs>
              <a:gs pos="82000">
                <a:schemeClr val="bg1"/>
              </a:gs>
            </a:gsLst>
            <a:lin ang="0" scaled="1"/>
            <a:tileRect/>
          </a:gradFill>
          <a:ln>
            <a:noFill/>
          </a:ln>
          <a:effectLst/>
        </p:spPr>
        <p:txBody>
          <a:bodyPr wrap="none" anchor="ctr"/>
          <a:lstStyle/>
          <a:p>
            <a:pPr algn="r" eaLnBrk="0" hangingPunct="0">
              <a:defRPr/>
            </a:pPr>
            <a:endParaRPr lang="en-US" sz="1000" dirty="0">
              <a:solidFill>
                <a:srgbClr val="ACCBF9"/>
              </a:solidFill>
              <a:latin typeface="Tahoma"/>
              <a:cs typeface="+mn-cs"/>
            </a:endParaRPr>
          </a:p>
        </p:txBody>
      </p:sp>
      <p:pic>
        <p:nvPicPr>
          <p:cNvPr id="2053" name="Picture 1"/>
          <p:cNvPicPr>
            <a:picLocks noChangeAspect="1"/>
          </p:cNvPicPr>
          <p:nvPr/>
        </p:nvPicPr>
        <p:blipFill>
          <a:blip r:embed="rId4" cstate="print">
            <a:extLst>
              <a:ext uri="{28A0092B-C50C-407E-A947-70E740481C1C}">
                <a14:useLocalDpi xmlns:a14="http://schemas.microsoft.com/office/drawing/2010/main" xmlns="" val="0"/>
              </a:ext>
            </a:extLst>
          </a:blip>
          <a:srcRect l="8244" r="1279"/>
          <a:stretch>
            <a:fillRect/>
          </a:stretch>
        </p:blipFill>
        <p:spPr bwMode="auto">
          <a:xfrm>
            <a:off x="46038" y="93663"/>
            <a:ext cx="781050" cy="80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TextBox 7"/>
          <p:cNvSpPr txBox="1">
            <a:spLocks noChangeArrowheads="1"/>
          </p:cNvSpPr>
          <p:nvPr userDrawn="1"/>
        </p:nvSpPr>
        <p:spPr bwMode="auto">
          <a:xfrm>
            <a:off x="5503863" y="6451600"/>
            <a:ext cx="35226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000">
                <a:solidFill>
                  <a:schemeClr val="bg2"/>
                </a:solidFill>
                <a:latin typeface="Tahoma" pitchFamily="34" charset="0"/>
              </a:defRPr>
            </a:lvl1pPr>
            <a:lvl2pPr marL="742950" indent="-285750" eaLnBrk="0" hangingPunct="0">
              <a:defRPr sz="1000">
                <a:solidFill>
                  <a:schemeClr val="bg2"/>
                </a:solidFill>
                <a:latin typeface="Tahoma" pitchFamily="34" charset="0"/>
              </a:defRPr>
            </a:lvl2pPr>
            <a:lvl3pPr marL="1143000" indent="-228600" eaLnBrk="0" hangingPunct="0">
              <a:defRPr sz="1000">
                <a:solidFill>
                  <a:schemeClr val="bg2"/>
                </a:solidFill>
                <a:latin typeface="Tahoma" pitchFamily="34" charset="0"/>
              </a:defRPr>
            </a:lvl3pPr>
            <a:lvl4pPr marL="1600200" indent="-228600" eaLnBrk="0" hangingPunct="0">
              <a:defRPr sz="1000">
                <a:solidFill>
                  <a:schemeClr val="bg2"/>
                </a:solidFill>
                <a:latin typeface="Tahoma" pitchFamily="34" charset="0"/>
              </a:defRPr>
            </a:lvl4pPr>
            <a:lvl5pPr marL="2057400" indent="-228600" eaLnBrk="0" hangingPunct="0">
              <a:defRPr sz="1000">
                <a:solidFill>
                  <a:schemeClr val="bg2"/>
                </a:solidFill>
                <a:latin typeface="Tahoma" pitchFamily="34" charset="0"/>
              </a:defRPr>
            </a:lvl5pPr>
            <a:lvl6pPr marL="2514600" indent="-228600" eaLnBrk="0" fontAlgn="base" hangingPunct="0">
              <a:spcBef>
                <a:spcPct val="0"/>
              </a:spcBef>
              <a:spcAft>
                <a:spcPct val="0"/>
              </a:spcAft>
              <a:defRPr sz="1000">
                <a:solidFill>
                  <a:schemeClr val="bg2"/>
                </a:solidFill>
                <a:latin typeface="Tahoma" pitchFamily="34" charset="0"/>
              </a:defRPr>
            </a:lvl6pPr>
            <a:lvl7pPr marL="2971800" indent="-228600" eaLnBrk="0" fontAlgn="base" hangingPunct="0">
              <a:spcBef>
                <a:spcPct val="0"/>
              </a:spcBef>
              <a:spcAft>
                <a:spcPct val="0"/>
              </a:spcAft>
              <a:defRPr sz="1000">
                <a:solidFill>
                  <a:schemeClr val="bg2"/>
                </a:solidFill>
                <a:latin typeface="Tahoma" pitchFamily="34" charset="0"/>
              </a:defRPr>
            </a:lvl7pPr>
            <a:lvl8pPr marL="3429000" indent="-228600" eaLnBrk="0" fontAlgn="base" hangingPunct="0">
              <a:spcBef>
                <a:spcPct val="0"/>
              </a:spcBef>
              <a:spcAft>
                <a:spcPct val="0"/>
              </a:spcAft>
              <a:defRPr sz="1000">
                <a:solidFill>
                  <a:schemeClr val="bg2"/>
                </a:solidFill>
                <a:latin typeface="Tahoma" pitchFamily="34" charset="0"/>
              </a:defRPr>
            </a:lvl8pPr>
            <a:lvl9pPr marL="3886200" indent="-228600" eaLnBrk="0" fontAlgn="base" hangingPunct="0">
              <a:spcBef>
                <a:spcPct val="0"/>
              </a:spcBef>
              <a:spcAft>
                <a:spcPct val="0"/>
              </a:spcAft>
              <a:defRPr sz="1000">
                <a:solidFill>
                  <a:schemeClr val="bg2"/>
                </a:solidFill>
                <a:latin typeface="Tahoma" pitchFamily="34" charset="0"/>
              </a:defRPr>
            </a:lvl9pPr>
          </a:lstStyle>
          <a:p>
            <a:pPr algn="r" eaLnBrk="1" hangingPunct="1">
              <a:defRPr/>
            </a:pPr>
            <a:r>
              <a:rPr lang="en-US" sz="1400" b="1" i="1" dirty="0" smtClean="0">
                <a:solidFill>
                  <a:srgbClr val="072C62"/>
                </a:solidFill>
                <a:latin typeface="Cambria" pitchFamily="18" charset="0"/>
                <a:cs typeface="+mn-cs"/>
              </a:rPr>
              <a:t>Serving Those Who Serve Our Country</a:t>
            </a:r>
          </a:p>
        </p:txBody>
      </p:sp>
      <p:sp>
        <p:nvSpPr>
          <p:cNvPr id="9"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fld id="{EEDBE642-8492-46D3-A8C4-EF8140B644F7}" type="slidenum">
              <a:rPr lang="en-US" sz="1000" smtClean="0">
                <a:solidFill>
                  <a:schemeClr val="tx1"/>
                </a:solidFill>
              </a:rPr>
              <a:pPr>
                <a:defRPr/>
              </a:pPr>
              <a:t>‹#›</a:t>
            </a:fld>
            <a:endParaRPr lang="en-US" sz="1000" dirty="0">
              <a:solidFill>
                <a:schemeClr val="tx1"/>
              </a:solidFill>
            </a:endParaRPr>
          </a:p>
        </p:txBody>
      </p:sp>
    </p:spTree>
    <p:extLst>
      <p:ext uri="{BB962C8B-B14F-4D97-AF65-F5344CB8AC3E}">
        <p14:creationId xmlns:p14="http://schemas.microsoft.com/office/powerpoint/2010/main" xmlns="" val="966662767"/>
      </p:ext>
    </p:extLst>
  </p:cSld>
  <p:clrMap bg1="lt1" tx1="dk1" bg2="lt2" tx2="dk2" accent1="accent1" accent2="accent2" accent3="accent3" accent4="accent4" accent5="accent5" accent6="accent6" hlink="hlink" folHlink="folHlink"/>
  <p:sldLayoutIdLst>
    <p:sldLayoutId id="2147487981" r:id="rId1"/>
    <p:sldLayoutId id="2147487983" r:id="rId2"/>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3200" b="1">
          <a:solidFill>
            <a:srgbClr val="000066"/>
          </a:solidFill>
          <a:latin typeface="Helvetica" pitchFamily="34" charset="0"/>
          <a:ea typeface="+mj-ea"/>
          <a:cs typeface="+mj-cs"/>
        </a:defRPr>
      </a:lvl1pPr>
      <a:lvl2pPr algn="ctr" rtl="0" eaLnBrk="0" fontAlgn="base" hangingPunct="0">
        <a:spcBef>
          <a:spcPct val="0"/>
        </a:spcBef>
        <a:spcAft>
          <a:spcPct val="0"/>
        </a:spcAft>
        <a:defRPr sz="3200" b="1">
          <a:solidFill>
            <a:srgbClr val="000066"/>
          </a:solidFill>
          <a:latin typeface="Helvetica" pitchFamily="34" charset="0"/>
        </a:defRPr>
      </a:lvl2pPr>
      <a:lvl3pPr algn="ctr" rtl="0" eaLnBrk="0" fontAlgn="base" hangingPunct="0">
        <a:spcBef>
          <a:spcPct val="0"/>
        </a:spcBef>
        <a:spcAft>
          <a:spcPct val="0"/>
        </a:spcAft>
        <a:defRPr sz="3200" b="1">
          <a:solidFill>
            <a:srgbClr val="000066"/>
          </a:solidFill>
          <a:latin typeface="Helvetica" pitchFamily="34" charset="0"/>
        </a:defRPr>
      </a:lvl3pPr>
      <a:lvl4pPr algn="ctr" rtl="0" eaLnBrk="0" fontAlgn="base" hangingPunct="0">
        <a:spcBef>
          <a:spcPct val="0"/>
        </a:spcBef>
        <a:spcAft>
          <a:spcPct val="0"/>
        </a:spcAft>
        <a:defRPr sz="3200" b="1">
          <a:solidFill>
            <a:srgbClr val="000066"/>
          </a:solidFill>
          <a:latin typeface="Helvetica" pitchFamily="34" charset="0"/>
        </a:defRPr>
      </a:lvl4pPr>
      <a:lvl5pPr algn="ctr" rtl="0" eaLnBrk="0" fontAlgn="base" hangingPunct="0">
        <a:spcBef>
          <a:spcPct val="0"/>
        </a:spcBef>
        <a:spcAft>
          <a:spcPct val="0"/>
        </a:spcAft>
        <a:defRPr sz="3200" b="1">
          <a:solidFill>
            <a:srgbClr val="000066"/>
          </a:solidFill>
          <a:latin typeface="Helvetica" pitchFamily="34" charset="0"/>
        </a:defRPr>
      </a:lvl5pPr>
      <a:lvl6pPr marL="457200" algn="ctr" rtl="0" eaLnBrk="1" fontAlgn="base" hangingPunct="1">
        <a:spcBef>
          <a:spcPct val="0"/>
        </a:spcBef>
        <a:spcAft>
          <a:spcPct val="0"/>
        </a:spcAft>
        <a:defRPr sz="3200" b="1">
          <a:solidFill>
            <a:srgbClr val="000066"/>
          </a:solidFill>
          <a:latin typeface="Tahoma" pitchFamily="34" charset="0"/>
        </a:defRPr>
      </a:lvl6pPr>
      <a:lvl7pPr marL="914400" algn="ctr" rtl="0" eaLnBrk="1" fontAlgn="base" hangingPunct="1">
        <a:spcBef>
          <a:spcPct val="0"/>
        </a:spcBef>
        <a:spcAft>
          <a:spcPct val="0"/>
        </a:spcAft>
        <a:defRPr sz="3200" b="1">
          <a:solidFill>
            <a:srgbClr val="000066"/>
          </a:solidFill>
          <a:latin typeface="Tahoma" pitchFamily="34" charset="0"/>
        </a:defRPr>
      </a:lvl7pPr>
      <a:lvl8pPr marL="1371600" algn="ctr" rtl="0" eaLnBrk="1" fontAlgn="base" hangingPunct="1">
        <a:spcBef>
          <a:spcPct val="0"/>
        </a:spcBef>
        <a:spcAft>
          <a:spcPct val="0"/>
        </a:spcAft>
        <a:defRPr sz="3200" b="1">
          <a:solidFill>
            <a:srgbClr val="000066"/>
          </a:solidFill>
          <a:latin typeface="Tahoma" pitchFamily="34" charset="0"/>
        </a:defRPr>
      </a:lvl8pPr>
      <a:lvl9pPr marL="1828800" algn="ctr" rtl="0" eaLnBrk="1" fontAlgn="base" hangingPunct="1">
        <a:spcBef>
          <a:spcPct val="0"/>
        </a:spcBef>
        <a:spcAft>
          <a:spcPct val="0"/>
        </a:spcAft>
        <a:defRPr sz="3200" b="1">
          <a:solidFill>
            <a:srgbClr val="000066"/>
          </a:solidFill>
          <a:latin typeface="Tahoma" pitchFamily="34" charset="0"/>
        </a:defRPr>
      </a:lvl9pPr>
    </p:titleStyle>
    <p:bodyStyle>
      <a:lvl1pPr marL="282575" indent="-282575" algn="l" rtl="0" eaLnBrk="0" fontAlgn="base" hangingPunct="0">
        <a:spcBef>
          <a:spcPct val="0"/>
        </a:spcBef>
        <a:spcAft>
          <a:spcPct val="30000"/>
        </a:spcAft>
        <a:buClr>
          <a:srgbClr val="002060"/>
        </a:buClr>
        <a:buFont typeface="Arial" charset="0"/>
        <a:buChar char="•"/>
        <a:defRPr sz="2400">
          <a:solidFill>
            <a:schemeClr val="tx1"/>
          </a:solidFill>
          <a:latin typeface="Calibri" pitchFamily="34" charset="0"/>
          <a:ea typeface="Calibri" pitchFamily="34" charset="0"/>
          <a:cs typeface="Calibri" pitchFamily="34" charset="0"/>
        </a:defRPr>
      </a:lvl1pPr>
      <a:lvl2pPr marL="628650" indent="-231775" algn="l" rtl="0" eaLnBrk="0" fontAlgn="base" hangingPunct="0">
        <a:spcBef>
          <a:spcPct val="0"/>
        </a:spcBef>
        <a:spcAft>
          <a:spcPct val="30000"/>
        </a:spcAft>
        <a:buClr>
          <a:srgbClr val="002060"/>
        </a:buClr>
        <a:buSzPct val="100000"/>
        <a:buFont typeface="Arial" charset="0"/>
        <a:buChar char="•"/>
        <a:defRPr sz="2200">
          <a:solidFill>
            <a:schemeClr val="tx1"/>
          </a:solidFill>
          <a:latin typeface="Calibri" pitchFamily="34" charset="0"/>
          <a:ea typeface="Calibri" pitchFamily="34" charset="0"/>
          <a:cs typeface="Calibri" pitchFamily="34" charset="0"/>
        </a:defRPr>
      </a:lvl2pPr>
      <a:lvl3pPr marL="971550" indent="-228600" algn="l" rtl="0" eaLnBrk="0" fontAlgn="base" hangingPunct="0">
        <a:spcBef>
          <a:spcPct val="0"/>
        </a:spcBef>
        <a:spcAft>
          <a:spcPct val="30000"/>
        </a:spcAft>
        <a:buClr>
          <a:srgbClr val="002060"/>
        </a:buClr>
        <a:buFont typeface="Arial" charset="0"/>
        <a:buChar char="•"/>
        <a:defRPr sz="2000">
          <a:solidFill>
            <a:schemeClr val="tx1"/>
          </a:solidFill>
          <a:latin typeface="Calibri" pitchFamily="34" charset="0"/>
          <a:ea typeface="Calibri" pitchFamily="34" charset="0"/>
          <a:cs typeface="Calibri" pitchFamily="34" charset="0"/>
        </a:defRPr>
      </a:lvl3pPr>
      <a:lvl4pPr marL="1314450" indent="-228600" algn="l" rtl="0" eaLnBrk="0" fontAlgn="base" hangingPunct="0">
        <a:spcBef>
          <a:spcPct val="0"/>
        </a:spcBef>
        <a:spcAft>
          <a:spcPct val="30000"/>
        </a:spcAft>
        <a:buClr>
          <a:srgbClr val="002060"/>
        </a:buClr>
        <a:buSzPct val="100000"/>
        <a:buFont typeface="Arial" charset="0"/>
        <a:buChar char="•"/>
        <a:defRPr>
          <a:solidFill>
            <a:schemeClr val="tx1"/>
          </a:solidFill>
          <a:latin typeface="Calibri" pitchFamily="34" charset="0"/>
          <a:ea typeface="Calibri" pitchFamily="34" charset="0"/>
          <a:cs typeface="Calibri" pitchFamily="34" charset="0"/>
        </a:defRPr>
      </a:lvl4pPr>
      <a:lvl5pPr marL="1657350" indent="-228600" algn="l" rtl="0" eaLnBrk="0" fontAlgn="base" hangingPunct="0">
        <a:spcBef>
          <a:spcPct val="0"/>
        </a:spcBef>
        <a:spcAft>
          <a:spcPct val="30000"/>
        </a:spcAft>
        <a:buClr>
          <a:srgbClr val="002060"/>
        </a:buClr>
        <a:buFont typeface="Arial" charset="0"/>
        <a:buChar char="•"/>
        <a:defRPr sz="1600">
          <a:solidFill>
            <a:schemeClr val="tx1"/>
          </a:solidFill>
          <a:latin typeface="Calibri" pitchFamily="34" charset="0"/>
          <a:ea typeface="Calibri" pitchFamily="34" charset="0"/>
          <a:cs typeface="Calibri" pitchFamily="34" charset="0"/>
        </a:defRPr>
      </a:lvl5pPr>
      <a:lvl6pPr marL="2114550" indent="-228600" algn="l" rtl="0" eaLnBrk="1" fontAlgn="base" hangingPunct="1">
        <a:spcBef>
          <a:spcPct val="0"/>
        </a:spcBef>
        <a:spcAft>
          <a:spcPct val="30000"/>
        </a:spcAft>
        <a:buClr>
          <a:schemeClr val="accent2"/>
        </a:buClr>
        <a:buFont typeface="Wingdings" pitchFamily="2" charset="2"/>
        <a:buChar char=""/>
        <a:defRPr sz="2000">
          <a:solidFill>
            <a:schemeClr val="tx1"/>
          </a:solidFill>
          <a:latin typeface="+mn-lt"/>
        </a:defRPr>
      </a:lvl6pPr>
      <a:lvl7pPr marL="2571750" indent="-228600" algn="l" rtl="0" eaLnBrk="1" fontAlgn="base" hangingPunct="1">
        <a:spcBef>
          <a:spcPct val="0"/>
        </a:spcBef>
        <a:spcAft>
          <a:spcPct val="30000"/>
        </a:spcAft>
        <a:buClr>
          <a:schemeClr val="accent2"/>
        </a:buClr>
        <a:buFont typeface="Wingdings" pitchFamily="2" charset="2"/>
        <a:buChar char=""/>
        <a:defRPr sz="2000">
          <a:solidFill>
            <a:schemeClr val="tx1"/>
          </a:solidFill>
          <a:latin typeface="+mn-lt"/>
        </a:defRPr>
      </a:lvl7pPr>
      <a:lvl8pPr marL="3028950" indent="-228600" algn="l" rtl="0" eaLnBrk="1" fontAlgn="base" hangingPunct="1">
        <a:spcBef>
          <a:spcPct val="0"/>
        </a:spcBef>
        <a:spcAft>
          <a:spcPct val="30000"/>
        </a:spcAft>
        <a:buClr>
          <a:schemeClr val="accent2"/>
        </a:buClr>
        <a:buFont typeface="Wingdings" pitchFamily="2" charset="2"/>
        <a:buChar char=""/>
        <a:defRPr sz="2000">
          <a:solidFill>
            <a:schemeClr val="tx1"/>
          </a:solidFill>
          <a:latin typeface="+mn-lt"/>
        </a:defRPr>
      </a:lvl8pPr>
      <a:lvl9pPr marL="3486150" indent="-228600" algn="l" rtl="0" eaLnBrk="1" fontAlgn="base" hangingPunct="1">
        <a:spcBef>
          <a:spcPct val="0"/>
        </a:spcBef>
        <a:spcAft>
          <a:spcPct val="3000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 name="Rectangle 76"/>
          <p:cNvSpPr>
            <a:spLocks noChangeArrowheads="1"/>
          </p:cNvSpPr>
          <p:nvPr userDrawn="1"/>
        </p:nvSpPr>
        <p:spPr bwMode="auto">
          <a:xfrm rot="10800000">
            <a:off x="0" y="5580062"/>
            <a:ext cx="9144000" cy="1119187"/>
          </a:xfrm>
          <a:prstGeom prst="rect">
            <a:avLst/>
          </a:prstGeom>
          <a:gradFill flip="none" rotWithShape="1">
            <a:gsLst>
              <a:gs pos="61000">
                <a:srgbClr val="85C2FF"/>
              </a:gs>
              <a:gs pos="50000">
                <a:srgbClr val="568AC5"/>
              </a:gs>
              <a:gs pos="30000">
                <a:srgbClr val="163E75"/>
              </a:gs>
              <a:gs pos="67000">
                <a:srgbClr val="C4D6EB"/>
              </a:gs>
              <a:gs pos="82000">
                <a:schemeClr val="bg1"/>
              </a:gs>
            </a:gsLst>
            <a:lin ang="0" scaled="1"/>
            <a:tileRect/>
          </a:gradFill>
          <a:ln>
            <a:noFill/>
          </a:ln>
          <a:effectLst/>
        </p:spPr>
        <p:txBody>
          <a:bodyPr wrap="none" anchor="ctr"/>
          <a:lstStyle/>
          <a:p>
            <a:pPr algn="r" eaLnBrk="0" hangingPunct="0">
              <a:defRPr/>
            </a:pPr>
            <a:endParaRPr lang="en-US" sz="1000" dirty="0">
              <a:solidFill>
                <a:srgbClr val="EEECE1"/>
              </a:solidFill>
              <a:latin typeface="Tahoma" pitchFamily="34" charset="0"/>
              <a:cs typeface="+mn-cs"/>
            </a:endParaRPr>
          </a:p>
        </p:txBody>
      </p:sp>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32" name="Picture 1"/>
          <p:cNvPicPr>
            <a:picLocks noChangeAspect="1"/>
          </p:cNvPicPr>
          <p:nvPr userDrawn="1"/>
        </p:nvPicPr>
        <p:blipFill>
          <a:blip r:embed="rId4" cstate="print">
            <a:extLst>
              <a:ext uri="{28A0092B-C50C-407E-A947-70E740481C1C}">
                <a14:useLocalDpi xmlns:a14="http://schemas.microsoft.com/office/drawing/2010/main" xmlns="" val="0"/>
              </a:ext>
            </a:extLst>
          </a:blip>
          <a:srcRect l="8244" r="1279"/>
          <a:stretch>
            <a:fillRect/>
          </a:stretch>
        </p:blipFill>
        <p:spPr bwMode="auto">
          <a:xfrm>
            <a:off x="269875" y="5580063"/>
            <a:ext cx="1085850" cy="1119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45692606"/>
      </p:ext>
    </p:extLst>
  </p:cSld>
  <p:clrMap bg1="lt1" tx1="dk1" bg2="lt2" tx2="dk2" accent1="accent1" accent2="accent2" accent3="accent3" accent4="accent4" accent5="accent5" accent6="accent6" hlink="hlink" folHlink="folHlink"/>
  <p:sldLayoutIdLst>
    <p:sldLayoutId id="2147487996" r:id="rId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Arial" charset="0"/>
                <a:cs typeface="Arial" charset="0"/>
              </a:defRPr>
            </a:lvl1pPr>
          </a:lstStyle>
          <a:p>
            <a:pPr>
              <a:defRPr/>
            </a:pPr>
            <a:fld id="{F2673CC0-213D-46D0-89D6-EC74F61B4EB3}" type="datetime1">
              <a:rPr lang="en-US">
                <a:solidFill>
                  <a:prstClr val="black">
                    <a:tint val="75000"/>
                  </a:prstClr>
                </a:solidFill>
              </a:rPr>
              <a:pPr>
                <a:defRPr/>
              </a:pPr>
              <a:t>11/22/2016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Arial" charset="0"/>
                <a:cs typeface="Arial" charset="0"/>
              </a:defRPr>
            </a:lvl1pPr>
          </a:lstStyle>
          <a:p>
            <a:pPr>
              <a:defRPr/>
            </a:pPr>
            <a:r>
              <a:rPr lang="pt-BR">
                <a:solidFill>
                  <a:prstClr val="black">
                    <a:tint val="75000"/>
                  </a:prstClr>
                </a:solidFill>
              </a:rPr>
              <a:t>D R A F T</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D7022668-73FF-44C0-AD2E-029BF31B4BB7}" type="slidenum">
              <a:rPr lang="en-US" altLang="en-US">
                <a:latin typeface="Arial" panose="020B0604020202020204" pitchFamily="34" charset="0"/>
                <a:cs typeface="Arial" panose="020B0604020202020204" pitchFamily="34" charset="0"/>
              </a:rPr>
              <a:pPr>
                <a:defRPr/>
              </a:pPr>
              <a:t>‹#›</a:t>
            </a:fld>
            <a:endParaRPr lang="en-US" altLang="en-US" dirty="0">
              <a:latin typeface="Arial" panose="020B0604020202020204" pitchFamily="34" charset="0"/>
              <a:cs typeface="Arial" panose="020B0604020202020204" pitchFamily="34" charset="0"/>
            </a:endParaRPr>
          </a:p>
        </p:txBody>
      </p:sp>
      <p:pic>
        <p:nvPicPr>
          <p:cNvPr id="1031" name="Picture 2" descr="\\MEAD14LAVS008\FolderRedirect\carlos.hernandez\Desktop\dod_logo_1.png"/>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0" y="0"/>
            <a:ext cx="1017588" cy="1017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32" name="Group 8"/>
          <p:cNvGrpSpPr>
            <a:grpSpLocks/>
          </p:cNvGrpSpPr>
          <p:nvPr/>
        </p:nvGrpSpPr>
        <p:grpSpPr bwMode="auto">
          <a:xfrm>
            <a:off x="7962900" y="0"/>
            <a:ext cx="1181100" cy="1130300"/>
            <a:chOff x="3709358" y="2080282"/>
            <a:chExt cx="2285999" cy="2161038"/>
          </a:xfrm>
        </p:grpSpPr>
        <p:sp>
          <p:nvSpPr>
            <p:cNvPr id="10" name="Oval 9"/>
            <p:cNvSpPr/>
            <p:nvPr/>
          </p:nvSpPr>
          <p:spPr>
            <a:xfrm>
              <a:off x="3872206" y="2174373"/>
              <a:ext cx="1984886" cy="1957681"/>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34" name="Picture 5"/>
            <p:cNvSpPr>
              <a:spLocks noChangeAspect="1" noChangeArrowheads="1"/>
            </p:cNvSpPr>
            <p:nvPr/>
          </p:nvSpPr>
          <p:spPr bwMode="auto">
            <a:xfrm>
              <a:off x="3709358" y="2080282"/>
              <a:ext cx="2285999" cy="216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en-US" dirty="0" smtClean="0">
                <a:solidFill>
                  <a:prstClr val="black"/>
                </a:solidFill>
              </a:endParaRPr>
            </a:p>
          </p:txBody>
        </p:sp>
      </p:grpSp>
    </p:spTree>
    <p:extLst>
      <p:ext uri="{BB962C8B-B14F-4D97-AF65-F5344CB8AC3E}">
        <p14:creationId xmlns:p14="http://schemas.microsoft.com/office/powerpoint/2010/main" xmlns="" val="4093931548"/>
      </p:ext>
    </p:extLst>
  </p:cSld>
  <p:clrMap bg1="lt1" tx1="dk1" bg2="lt2" tx2="dk2" accent1="accent1" accent2="accent2" accent3="accent3" accent4="accent4" accent5="accent5" accent6="accent6" hlink="hlink" folHlink="folHlink"/>
  <p:sldLayoutIdLst>
    <p:sldLayoutId id="2147487998" r:id="rId1"/>
    <p:sldLayoutId id="2147487999" r:id="rId2"/>
    <p:sldLayoutId id="2147488000" r:id="rId3"/>
    <p:sldLayoutId id="2147488001" r:id="rId4"/>
    <p:sldLayoutId id="2147488002" r:id="rId5"/>
    <p:sldLayoutId id="2147488003" r:id="rId6"/>
    <p:sldLayoutId id="2147488004" r:id="rId7"/>
    <p:sldLayoutId id="2147488005" r:id="rId8"/>
    <p:sldLayoutId id="2147488006" r:id="rId9"/>
    <p:sldLayoutId id="2147488007" r:id="rId10"/>
    <p:sldLayoutId id="2147488008" r:id="rId11"/>
    <p:sldLayoutId id="2147488009"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A285E62-C151-4DB5-A36A-473CD02A3ACB}" type="datetime1">
              <a:rPr lang="en-US">
                <a:solidFill>
                  <a:prstClr val="black">
                    <a:tint val="75000"/>
                  </a:prstClr>
                </a:solidFill>
              </a:rPr>
              <a:pPr>
                <a:defRPr/>
              </a:pPr>
              <a:t>11/22/2016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US" dirty="0">
                <a:solidFill>
                  <a:prstClr val="black">
                    <a:tint val="75000"/>
                  </a:prstClr>
                </a:solidFill>
              </a:rPr>
              <a:t>UNLASSIFIED</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6F8699D-EA90-45DC-B77E-11F7EC5308EE}" type="slidenum">
              <a:rPr lang="en-US" altLang="en-US">
                <a:cs typeface="Arial" panose="020B0604020202020204" pitchFamily="34" charset="0"/>
              </a:rPr>
              <a:pPr>
                <a:defRPr/>
              </a:pPr>
              <a:t>‹#›</a:t>
            </a:fld>
            <a:endParaRPr lang="en-US" altLang="en-US" dirty="0">
              <a:cs typeface="Arial" panose="020B0604020202020204" pitchFamily="34" charset="0"/>
            </a:endParaRPr>
          </a:p>
        </p:txBody>
      </p:sp>
    </p:spTree>
    <p:extLst>
      <p:ext uri="{BB962C8B-B14F-4D97-AF65-F5344CB8AC3E}">
        <p14:creationId xmlns:p14="http://schemas.microsoft.com/office/powerpoint/2010/main" xmlns="" val="3891433784"/>
      </p:ext>
    </p:extLst>
  </p:cSld>
  <p:clrMap bg1="lt1" tx1="dk1" bg2="lt2" tx2="dk2" accent1="accent1" accent2="accent2" accent3="accent3" accent4="accent4" accent5="accent5" accent6="accent6" hlink="hlink" folHlink="folHlink"/>
  <p:sldLayoutIdLst>
    <p:sldLayoutId id="2147488012" r:id="rId1"/>
    <p:sldLayoutId id="2147488013" r:id="rId2"/>
    <p:sldLayoutId id="2147488014" r:id="rId3"/>
    <p:sldLayoutId id="2147488015" r:id="rId4"/>
    <p:sldLayoutId id="2147488016" r:id="rId5"/>
    <p:sldLayoutId id="2147488017" r:id="rId6"/>
    <p:sldLayoutId id="2147488018" r:id="rId7"/>
    <p:sldLayoutId id="2147488019" r:id="rId8"/>
    <p:sldLayoutId id="2147488020" r:id="rId9"/>
    <p:sldLayoutId id="2147488021" r:id="rId10"/>
    <p:sldLayoutId id="2147488022"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8" cstate="print"/>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914400" y="470647"/>
            <a:ext cx="7365516" cy="74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4099" name="Text Placeholder 2"/>
          <p:cNvSpPr>
            <a:spLocks noGrp="1"/>
          </p:cNvSpPr>
          <p:nvPr>
            <p:ph type="body" idx="1"/>
          </p:nvPr>
        </p:nvSpPr>
        <p:spPr bwMode="auto">
          <a:xfrm>
            <a:off x="457200" y="1447800"/>
            <a:ext cx="82296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2" name="Slide Number Placeholder 5"/>
          <p:cNvSpPr>
            <a:spLocks noGrp="1"/>
          </p:cNvSpPr>
          <p:nvPr>
            <p:ph type="sldNum" sz="quarter" idx="4"/>
          </p:nvPr>
        </p:nvSpPr>
        <p:spPr>
          <a:xfrm>
            <a:off x="3505200" y="6356350"/>
            <a:ext cx="2133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fld id="{EEDBE642-8492-46D3-A8C4-EF8140B644F7}" type="slidenum">
              <a:rPr lang="en-US" sz="1000" smtClean="0">
                <a:solidFill>
                  <a:prstClr val="black"/>
                </a:solidFill>
              </a:rPr>
              <a:pPr>
                <a:defRPr/>
              </a:pPr>
              <a:t>‹#›</a:t>
            </a:fld>
            <a:endParaRPr lang="en-US" sz="1000" dirty="0">
              <a:solidFill>
                <a:prstClr val="black"/>
              </a:solidFill>
            </a:endParaRPr>
          </a:p>
        </p:txBody>
      </p:sp>
      <p:sp>
        <p:nvSpPr>
          <p:cNvPr id="9" name="Rectangle 8"/>
          <p:cNvSpPr/>
          <p:nvPr userDrawn="1"/>
        </p:nvSpPr>
        <p:spPr>
          <a:xfrm>
            <a:off x="0" y="0"/>
            <a:ext cx="9144000" cy="470647"/>
          </a:xfrm>
          <a:prstGeom prst="rect">
            <a:avLst/>
          </a:prstGeom>
          <a:ln>
            <a:solidFill>
              <a:schemeClr val="tx2"/>
            </a:solidFill>
          </a:ln>
        </p:spPr>
        <p:style>
          <a:lnRef idx="0">
            <a:schemeClr val="accent1"/>
          </a:lnRef>
          <a:fillRef idx="3">
            <a:schemeClr val="accent1"/>
          </a:fillRef>
          <a:effectRef idx="3">
            <a:schemeClr val="accent1"/>
          </a:effectRef>
          <a:fontRef idx="minor">
            <a:schemeClr val="lt1"/>
          </a:fontRef>
        </p:style>
        <p:txBody>
          <a:bodyPr lIns="62746" tIns="31373" rIns="62746" bIns="31373" anchor="ctr"/>
          <a:lstStyle/>
          <a:p>
            <a:pPr algn="ctr" fontAlgn="auto">
              <a:spcBef>
                <a:spcPts val="0"/>
              </a:spcBef>
              <a:spcAft>
                <a:spcPts val="0"/>
              </a:spcAft>
              <a:defRPr/>
            </a:pPr>
            <a:endParaRPr lang="en-US" dirty="0">
              <a:solidFill>
                <a:prstClr val="white"/>
              </a:solidFill>
            </a:endParaRPr>
          </a:p>
        </p:txBody>
      </p:sp>
      <p:sp>
        <p:nvSpPr>
          <p:cNvPr id="11" name="Rectangle 10"/>
          <p:cNvSpPr/>
          <p:nvPr userDrawn="1"/>
        </p:nvSpPr>
        <p:spPr>
          <a:xfrm>
            <a:off x="3765176" y="0"/>
            <a:ext cx="5378824" cy="470647"/>
          </a:xfrm>
          <a:prstGeom prst="rect">
            <a:avLst/>
          </a:prstGeom>
          <a:blipFill>
            <a:blip r:embed="rId9" cstate="print"/>
            <a:stretch>
              <a:fillRect l="55000" t="-8000"/>
            </a:stretch>
          </a:blipFill>
          <a:ln cap="flat">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lIns="62746" tIns="31373" rIns="62746" bIns="31373" anchor="ctr"/>
          <a:lstStyle/>
          <a:p>
            <a:pPr algn="ctr" fontAlgn="auto">
              <a:spcBef>
                <a:spcPts val="0"/>
              </a:spcBef>
              <a:spcAft>
                <a:spcPts val="0"/>
              </a:spcAft>
              <a:defRPr/>
            </a:pPr>
            <a:endParaRPr lang="en-US" dirty="0">
              <a:noFill/>
            </a:endParaRPr>
          </a:p>
        </p:txBody>
      </p:sp>
      <p:pic>
        <p:nvPicPr>
          <p:cNvPr id="14" name="Picture 13" descr="DoD emb;em quality stuff.png"/>
          <p:cNvPicPr>
            <a:picLocks noChangeAspect="1"/>
          </p:cNvPicPr>
          <p:nvPr userDrawn="1"/>
        </p:nvPicPr>
        <p:blipFill>
          <a:blip r:embed="rId10" cstate="print"/>
          <a:srcRect/>
          <a:stretch>
            <a:fillRect/>
          </a:stretch>
        </p:blipFill>
        <p:spPr bwMode="auto">
          <a:xfrm>
            <a:off x="76200" y="228600"/>
            <a:ext cx="919163" cy="914400"/>
          </a:xfrm>
          <a:prstGeom prst="rect">
            <a:avLst/>
          </a:prstGeom>
          <a:noFill/>
          <a:ln w="9525">
            <a:noFill/>
            <a:miter lim="800000"/>
            <a:headEnd/>
            <a:tailEnd/>
          </a:ln>
        </p:spPr>
      </p:pic>
      <p:grpSp>
        <p:nvGrpSpPr>
          <p:cNvPr id="15" name="Group 173"/>
          <p:cNvGrpSpPr>
            <a:grpSpLocks/>
          </p:cNvGrpSpPr>
          <p:nvPr userDrawn="1"/>
        </p:nvGrpSpPr>
        <p:grpSpPr bwMode="auto">
          <a:xfrm>
            <a:off x="8153400" y="228600"/>
            <a:ext cx="914400" cy="914400"/>
            <a:chOff x="2263" y="3496"/>
            <a:chExt cx="4987" cy="4987"/>
          </a:xfrm>
        </p:grpSpPr>
        <p:grpSp>
          <p:nvGrpSpPr>
            <p:cNvPr id="16" name="Group 174"/>
            <p:cNvGrpSpPr>
              <a:grpSpLocks/>
            </p:cNvGrpSpPr>
            <p:nvPr/>
          </p:nvGrpSpPr>
          <p:grpSpPr bwMode="auto">
            <a:xfrm>
              <a:off x="2273" y="3506"/>
              <a:ext cx="4967" cy="4967"/>
              <a:chOff x="2273" y="3506"/>
              <a:chExt cx="4967" cy="4967"/>
            </a:xfrm>
          </p:grpSpPr>
          <p:sp>
            <p:nvSpPr>
              <p:cNvPr id="71" name="Freeform 175"/>
              <p:cNvSpPr>
                <a:spLocks/>
              </p:cNvSpPr>
              <p:nvPr/>
            </p:nvSpPr>
            <p:spPr bwMode="auto">
              <a:xfrm>
                <a:off x="2273" y="3506"/>
                <a:ext cx="4967" cy="4967"/>
              </a:xfrm>
              <a:custGeom>
                <a:avLst/>
                <a:gdLst>
                  <a:gd name="T0" fmla="*/ 2383 w 4967"/>
                  <a:gd name="T1" fmla="*/ 0 h 4967"/>
                  <a:gd name="T2" fmla="*/ 2001 w 4967"/>
                  <a:gd name="T3" fmla="*/ 45 h 4967"/>
                  <a:gd name="T4" fmla="*/ 1626 w 4967"/>
                  <a:gd name="T5" fmla="*/ 150 h 4967"/>
                  <a:gd name="T6" fmla="*/ 1264 w 4967"/>
                  <a:gd name="T7" fmla="*/ 318 h 4967"/>
                  <a:gd name="T8" fmla="*/ 927 w 4967"/>
                  <a:gd name="T9" fmla="*/ 546 h 4967"/>
                  <a:gd name="T10" fmla="*/ 637 w 4967"/>
                  <a:gd name="T11" fmla="*/ 820 h 4967"/>
                  <a:gd name="T12" fmla="*/ 399 w 4967"/>
                  <a:gd name="T13" fmla="*/ 1129 h 4967"/>
                  <a:gd name="T14" fmla="*/ 216 w 4967"/>
                  <a:gd name="T15" fmla="*/ 1467 h 4967"/>
                  <a:gd name="T16" fmla="*/ 87 w 4967"/>
                  <a:gd name="T17" fmla="*/ 1827 h 4967"/>
                  <a:gd name="T18" fmla="*/ 15 w 4967"/>
                  <a:gd name="T19" fmla="*/ 2201 h 4967"/>
                  <a:gd name="T20" fmla="*/ 1 w 4967"/>
                  <a:gd name="T21" fmla="*/ 2583 h 4967"/>
                  <a:gd name="T22" fmla="*/ 46 w 4967"/>
                  <a:gd name="T23" fmla="*/ 2965 h 4967"/>
                  <a:gd name="T24" fmla="*/ 151 w 4967"/>
                  <a:gd name="T25" fmla="*/ 3341 h 4967"/>
                  <a:gd name="T26" fmla="*/ 319 w 4967"/>
                  <a:gd name="T27" fmla="*/ 3702 h 4967"/>
                  <a:gd name="T28" fmla="*/ 547 w 4967"/>
                  <a:gd name="T29" fmla="*/ 4040 h 4967"/>
                  <a:gd name="T30" fmla="*/ 821 w 4967"/>
                  <a:gd name="T31" fmla="*/ 4330 h 4967"/>
                  <a:gd name="T32" fmla="*/ 1130 w 4967"/>
                  <a:gd name="T33" fmla="*/ 4567 h 4967"/>
                  <a:gd name="T34" fmla="*/ 1468 w 4967"/>
                  <a:gd name="T35" fmla="*/ 4751 h 4967"/>
                  <a:gd name="T36" fmla="*/ 1828 w 4967"/>
                  <a:gd name="T37" fmla="*/ 4880 h 4967"/>
                  <a:gd name="T38" fmla="*/ 2202 w 4967"/>
                  <a:gd name="T39" fmla="*/ 4952 h 4967"/>
                  <a:gd name="T40" fmla="*/ 2584 w 4967"/>
                  <a:gd name="T41" fmla="*/ 4966 h 4967"/>
                  <a:gd name="T42" fmla="*/ 2966 w 4967"/>
                  <a:gd name="T43" fmla="*/ 4921 h 4967"/>
                  <a:gd name="T44" fmla="*/ 3342 w 4967"/>
                  <a:gd name="T45" fmla="*/ 4815 h 4967"/>
                  <a:gd name="T46" fmla="*/ 3703 w 4967"/>
                  <a:gd name="T47" fmla="*/ 4648 h 4967"/>
                  <a:gd name="T48" fmla="*/ 4041 w 4967"/>
                  <a:gd name="T49" fmla="*/ 4419 h 4967"/>
                  <a:gd name="T50" fmla="*/ 4331 w 4967"/>
                  <a:gd name="T51" fmla="*/ 4146 h 4967"/>
                  <a:gd name="T52" fmla="*/ 4568 w 4967"/>
                  <a:gd name="T53" fmla="*/ 3837 h 4967"/>
                  <a:gd name="T54" fmla="*/ 4752 w 4967"/>
                  <a:gd name="T55" fmla="*/ 3498 h 4967"/>
                  <a:gd name="T56" fmla="*/ 4880 w 4967"/>
                  <a:gd name="T57" fmla="*/ 3139 h 4967"/>
                  <a:gd name="T58" fmla="*/ 4953 w 4967"/>
                  <a:gd name="T59" fmla="*/ 2764 h 4967"/>
                  <a:gd name="T60" fmla="*/ 4967 w 4967"/>
                  <a:gd name="T61" fmla="*/ 2382 h 4967"/>
                  <a:gd name="T62" fmla="*/ 4922 w 4967"/>
                  <a:gd name="T63" fmla="*/ 2000 h 4967"/>
                  <a:gd name="T64" fmla="*/ 4816 w 4967"/>
                  <a:gd name="T65" fmla="*/ 1625 h 4967"/>
                  <a:gd name="T66" fmla="*/ 4649 w 4967"/>
                  <a:gd name="T67" fmla="*/ 1263 h 4967"/>
                  <a:gd name="T68" fmla="*/ 4420 w 4967"/>
                  <a:gd name="T69" fmla="*/ 926 h 4967"/>
                  <a:gd name="T70" fmla="*/ 4147 w 4967"/>
                  <a:gd name="T71" fmla="*/ 636 h 4967"/>
                  <a:gd name="T72" fmla="*/ 3837 w 4967"/>
                  <a:gd name="T73" fmla="*/ 398 h 4967"/>
                  <a:gd name="T74" fmla="*/ 3499 w 4967"/>
                  <a:gd name="T75" fmla="*/ 215 h 4967"/>
                  <a:gd name="T76" fmla="*/ 3139 w 4967"/>
                  <a:gd name="T77" fmla="*/ 86 h 4967"/>
                  <a:gd name="T78" fmla="*/ 2765 w 4967"/>
                  <a:gd name="T79" fmla="*/ 14 h 496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967"/>
                  <a:gd name="T121" fmla="*/ 0 h 4967"/>
                  <a:gd name="T122" fmla="*/ 4967 w 4967"/>
                  <a:gd name="T123" fmla="*/ 4967 h 496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967" h="4967">
                    <a:moveTo>
                      <a:pt x="2575" y="0"/>
                    </a:moveTo>
                    <a:lnTo>
                      <a:pt x="2383" y="0"/>
                    </a:lnTo>
                    <a:lnTo>
                      <a:pt x="2192" y="15"/>
                    </a:lnTo>
                    <a:lnTo>
                      <a:pt x="2001" y="45"/>
                    </a:lnTo>
                    <a:lnTo>
                      <a:pt x="1812" y="90"/>
                    </a:lnTo>
                    <a:lnTo>
                      <a:pt x="1626" y="150"/>
                    </a:lnTo>
                    <a:lnTo>
                      <a:pt x="1443" y="226"/>
                    </a:lnTo>
                    <a:lnTo>
                      <a:pt x="1264" y="318"/>
                    </a:lnTo>
                    <a:lnTo>
                      <a:pt x="1091" y="425"/>
                    </a:lnTo>
                    <a:lnTo>
                      <a:pt x="927" y="546"/>
                    </a:lnTo>
                    <a:lnTo>
                      <a:pt x="775" y="678"/>
                    </a:lnTo>
                    <a:lnTo>
                      <a:pt x="637" y="820"/>
                    </a:lnTo>
                    <a:lnTo>
                      <a:pt x="511" y="970"/>
                    </a:lnTo>
                    <a:lnTo>
                      <a:pt x="399" y="1129"/>
                    </a:lnTo>
                    <a:lnTo>
                      <a:pt x="301" y="1295"/>
                    </a:lnTo>
                    <a:lnTo>
                      <a:pt x="216" y="1467"/>
                    </a:lnTo>
                    <a:lnTo>
                      <a:pt x="144" y="1645"/>
                    </a:lnTo>
                    <a:lnTo>
                      <a:pt x="87" y="1827"/>
                    </a:lnTo>
                    <a:lnTo>
                      <a:pt x="44" y="2013"/>
                    </a:lnTo>
                    <a:lnTo>
                      <a:pt x="15" y="2201"/>
                    </a:lnTo>
                    <a:lnTo>
                      <a:pt x="0" y="2392"/>
                    </a:lnTo>
                    <a:lnTo>
                      <a:pt x="1" y="2583"/>
                    </a:lnTo>
                    <a:lnTo>
                      <a:pt x="16" y="2775"/>
                    </a:lnTo>
                    <a:lnTo>
                      <a:pt x="46" y="2965"/>
                    </a:lnTo>
                    <a:lnTo>
                      <a:pt x="91" y="3154"/>
                    </a:lnTo>
                    <a:lnTo>
                      <a:pt x="151" y="3341"/>
                    </a:lnTo>
                    <a:lnTo>
                      <a:pt x="227" y="3524"/>
                    </a:lnTo>
                    <a:lnTo>
                      <a:pt x="319" y="3702"/>
                    </a:lnTo>
                    <a:lnTo>
                      <a:pt x="426" y="3876"/>
                    </a:lnTo>
                    <a:lnTo>
                      <a:pt x="547" y="4040"/>
                    </a:lnTo>
                    <a:lnTo>
                      <a:pt x="679" y="4191"/>
                    </a:lnTo>
                    <a:lnTo>
                      <a:pt x="821" y="4330"/>
                    </a:lnTo>
                    <a:lnTo>
                      <a:pt x="971" y="4455"/>
                    </a:lnTo>
                    <a:lnTo>
                      <a:pt x="1130" y="4567"/>
                    </a:lnTo>
                    <a:lnTo>
                      <a:pt x="1296" y="4666"/>
                    </a:lnTo>
                    <a:lnTo>
                      <a:pt x="1468" y="4751"/>
                    </a:lnTo>
                    <a:lnTo>
                      <a:pt x="1646" y="4822"/>
                    </a:lnTo>
                    <a:lnTo>
                      <a:pt x="1828" y="4880"/>
                    </a:lnTo>
                    <a:lnTo>
                      <a:pt x="2014" y="4923"/>
                    </a:lnTo>
                    <a:lnTo>
                      <a:pt x="2202" y="4952"/>
                    </a:lnTo>
                    <a:lnTo>
                      <a:pt x="2393" y="4966"/>
                    </a:lnTo>
                    <a:lnTo>
                      <a:pt x="2584" y="4966"/>
                    </a:lnTo>
                    <a:lnTo>
                      <a:pt x="2776" y="4951"/>
                    </a:lnTo>
                    <a:lnTo>
                      <a:pt x="2966" y="4921"/>
                    </a:lnTo>
                    <a:lnTo>
                      <a:pt x="3155" y="4876"/>
                    </a:lnTo>
                    <a:lnTo>
                      <a:pt x="3342" y="4815"/>
                    </a:lnTo>
                    <a:lnTo>
                      <a:pt x="3525" y="4739"/>
                    </a:lnTo>
                    <a:lnTo>
                      <a:pt x="3703" y="4648"/>
                    </a:lnTo>
                    <a:lnTo>
                      <a:pt x="3877" y="4540"/>
                    </a:lnTo>
                    <a:lnTo>
                      <a:pt x="4041" y="4419"/>
                    </a:lnTo>
                    <a:lnTo>
                      <a:pt x="4192" y="4288"/>
                    </a:lnTo>
                    <a:lnTo>
                      <a:pt x="4331" y="4146"/>
                    </a:lnTo>
                    <a:lnTo>
                      <a:pt x="4456" y="3995"/>
                    </a:lnTo>
                    <a:lnTo>
                      <a:pt x="4568" y="3837"/>
                    </a:lnTo>
                    <a:lnTo>
                      <a:pt x="4667" y="3671"/>
                    </a:lnTo>
                    <a:lnTo>
                      <a:pt x="4752" y="3498"/>
                    </a:lnTo>
                    <a:lnTo>
                      <a:pt x="4823" y="3321"/>
                    </a:lnTo>
                    <a:lnTo>
                      <a:pt x="4880" y="3139"/>
                    </a:lnTo>
                    <a:lnTo>
                      <a:pt x="4924" y="2953"/>
                    </a:lnTo>
                    <a:lnTo>
                      <a:pt x="4953" y="2764"/>
                    </a:lnTo>
                    <a:lnTo>
                      <a:pt x="4967" y="2574"/>
                    </a:lnTo>
                    <a:lnTo>
                      <a:pt x="4967" y="2382"/>
                    </a:lnTo>
                    <a:lnTo>
                      <a:pt x="4952" y="2191"/>
                    </a:lnTo>
                    <a:lnTo>
                      <a:pt x="4922" y="2000"/>
                    </a:lnTo>
                    <a:lnTo>
                      <a:pt x="4877" y="1811"/>
                    </a:lnTo>
                    <a:lnTo>
                      <a:pt x="4816" y="1625"/>
                    </a:lnTo>
                    <a:lnTo>
                      <a:pt x="4740" y="1442"/>
                    </a:lnTo>
                    <a:lnTo>
                      <a:pt x="4649" y="1263"/>
                    </a:lnTo>
                    <a:lnTo>
                      <a:pt x="4541" y="1090"/>
                    </a:lnTo>
                    <a:lnTo>
                      <a:pt x="4420" y="926"/>
                    </a:lnTo>
                    <a:lnTo>
                      <a:pt x="4288" y="774"/>
                    </a:lnTo>
                    <a:lnTo>
                      <a:pt x="4147" y="636"/>
                    </a:lnTo>
                    <a:lnTo>
                      <a:pt x="3996" y="511"/>
                    </a:lnTo>
                    <a:lnTo>
                      <a:pt x="3837" y="398"/>
                    </a:lnTo>
                    <a:lnTo>
                      <a:pt x="3671" y="300"/>
                    </a:lnTo>
                    <a:lnTo>
                      <a:pt x="3499" y="215"/>
                    </a:lnTo>
                    <a:lnTo>
                      <a:pt x="3322" y="143"/>
                    </a:lnTo>
                    <a:lnTo>
                      <a:pt x="3139" y="86"/>
                    </a:lnTo>
                    <a:lnTo>
                      <a:pt x="2954" y="43"/>
                    </a:lnTo>
                    <a:lnTo>
                      <a:pt x="2765" y="14"/>
                    </a:lnTo>
                    <a:lnTo>
                      <a:pt x="2575" y="0"/>
                    </a:lnTo>
                  </a:path>
                </a:pathLst>
              </a:custGeom>
              <a:solidFill>
                <a:srgbClr val="D39900"/>
              </a:solidFill>
              <a:ln w="9525">
                <a:noFill/>
                <a:round/>
                <a:headEnd/>
                <a:tailEnd/>
              </a:ln>
            </p:spPr>
            <p:txBody>
              <a:bodyPr/>
              <a:lstStyle/>
              <a:p>
                <a:endParaRPr lang="en-US" dirty="0">
                  <a:solidFill>
                    <a:prstClr val="black"/>
                  </a:solidFill>
                </a:endParaRPr>
              </a:p>
            </p:txBody>
          </p:sp>
        </p:grpSp>
        <p:grpSp>
          <p:nvGrpSpPr>
            <p:cNvPr id="17" name="Group 176"/>
            <p:cNvGrpSpPr>
              <a:grpSpLocks/>
            </p:cNvGrpSpPr>
            <p:nvPr/>
          </p:nvGrpSpPr>
          <p:grpSpPr bwMode="auto">
            <a:xfrm>
              <a:off x="2438" y="3671"/>
              <a:ext cx="4636" cy="4636"/>
              <a:chOff x="2438" y="3671"/>
              <a:chExt cx="4636" cy="4636"/>
            </a:xfrm>
          </p:grpSpPr>
          <p:sp>
            <p:nvSpPr>
              <p:cNvPr id="70" name="Freeform 177"/>
              <p:cNvSpPr>
                <a:spLocks/>
              </p:cNvSpPr>
              <p:nvPr/>
            </p:nvSpPr>
            <p:spPr bwMode="auto">
              <a:xfrm>
                <a:off x="2438" y="3671"/>
                <a:ext cx="4636" cy="4636"/>
              </a:xfrm>
              <a:custGeom>
                <a:avLst/>
                <a:gdLst>
                  <a:gd name="T0" fmla="*/ 298 w 4636"/>
                  <a:gd name="T1" fmla="*/ 3456 h 4636"/>
                  <a:gd name="T2" fmla="*/ 141 w 4636"/>
                  <a:gd name="T3" fmla="*/ 3119 h 4636"/>
                  <a:gd name="T4" fmla="*/ 43 w 4636"/>
                  <a:gd name="T5" fmla="*/ 2768 h 4636"/>
                  <a:gd name="T6" fmla="*/ 1 w 4636"/>
                  <a:gd name="T7" fmla="*/ 2412 h 4636"/>
                  <a:gd name="T8" fmla="*/ 14 w 4636"/>
                  <a:gd name="T9" fmla="*/ 2055 h 4636"/>
                  <a:gd name="T10" fmla="*/ 81 w 4636"/>
                  <a:gd name="T11" fmla="*/ 1706 h 4636"/>
                  <a:gd name="T12" fmla="*/ 201 w 4636"/>
                  <a:gd name="T13" fmla="*/ 1370 h 4636"/>
                  <a:gd name="T14" fmla="*/ 373 w 4636"/>
                  <a:gd name="T15" fmla="*/ 1054 h 4636"/>
                  <a:gd name="T16" fmla="*/ 594 w 4636"/>
                  <a:gd name="T17" fmla="*/ 765 h 4636"/>
                  <a:gd name="T18" fmla="*/ 865 w 4636"/>
                  <a:gd name="T19" fmla="*/ 510 h 4636"/>
                  <a:gd name="T20" fmla="*/ 1180 w 4636"/>
                  <a:gd name="T21" fmla="*/ 297 h 4636"/>
                  <a:gd name="T22" fmla="*/ 1518 w 4636"/>
                  <a:gd name="T23" fmla="*/ 140 h 4636"/>
                  <a:gd name="T24" fmla="*/ 1868 w 4636"/>
                  <a:gd name="T25" fmla="*/ 42 h 4636"/>
                  <a:gd name="T26" fmla="*/ 2225 w 4636"/>
                  <a:gd name="T27" fmla="*/ 0 h 4636"/>
                  <a:gd name="T28" fmla="*/ 2581 w 4636"/>
                  <a:gd name="T29" fmla="*/ 13 h 4636"/>
                  <a:gd name="T30" fmla="*/ 2931 w 4636"/>
                  <a:gd name="T31" fmla="*/ 80 h 4636"/>
                  <a:gd name="T32" fmla="*/ 3267 w 4636"/>
                  <a:gd name="T33" fmla="*/ 200 h 4636"/>
                  <a:gd name="T34" fmla="*/ 3582 w 4636"/>
                  <a:gd name="T35" fmla="*/ 372 h 4636"/>
                  <a:gd name="T36" fmla="*/ 3871 w 4636"/>
                  <a:gd name="T37" fmla="*/ 594 h 4636"/>
                  <a:gd name="T38" fmla="*/ 4127 w 4636"/>
                  <a:gd name="T39" fmla="*/ 864 h 4636"/>
                  <a:gd name="T40" fmla="*/ 4340 w 4636"/>
                  <a:gd name="T41" fmla="*/ 1179 h 4636"/>
                  <a:gd name="T42" fmla="*/ 4496 w 4636"/>
                  <a:gd name="T43" fmla="*/ 1517 h 4636"/>
                  <a:gd name="T44" fmla="*/ 4595 w 4636"/>
                  <a:gd name="T45" fmla="*/ 1867 h 4636"/>
                  <a:gd name="T46" fmla="*/ 4637 w 4636"/>
                  <a:gd name="T47" fmla="*/ 2224 h 4636"/>
                  <a:gd name="T48" fmla="*/ 4623 w 4636"/>
                  <a:gd name="T49" fmla="*/ 2581 h 4636"/>
                  <a:gd name="T50" fmla="*/ 4556 w 4636"/>
                  <a:gd name="T51" fmla="*/ 2930 h 4636"/>
                  <a:gd name="T52" fmla="*/ 4436 w 4636"/>
                  <a:gd name="T53" fmla="*/ 3266 h 4636"/>
                  <a:gd name="T54" fmla="*/ 4265 w 4636"/>
                  <a:gd name="T55" fmla="*/ 3582 h 4636"/>
                  <a:gd name="T56" fmla="*/ 4043 w 4636"/>
                  <a:gd name="T57" fmla="*/ 3870 h 4636"/>
                  <a:gd name="T58" fmla="*/ 3772 w 4636"/>
                  <a:gd name="T59" fmla="*/ 4126 h 4636"/>
                  <a:gd name="T60" fmla="*/ 3457 w 4636"/>
                  <a:gd name="T61" fmla="*/ 4339 h 4636"/>
                  <a:gd name="T62" fmla="*/ 3120 w 4636"/>
                  <a:gd name="T63" fmla="*/ 4495 h 4636"/>
                  <a:gd name="T64" fmla="*/ 2769 w 4636"/>
                  <a:gd name="T65" fmla="*/ 4594 h 4636"/>
                  <a:gd name="T66" fmla="*/ 2412 w 4636"/>
                  <a:gd name="T67" fmla="*/ 4636 h 4636"/>
                  <a:gd name="T68" fmla="*/ 2056 w 4636"/>
                  <a:gd name="T69" fmla="*/ 4623 h 4636"/>
                  <a:gd name="T70" fmla="*/ 1706 w 4636"/>
                  <a:gd name="T71" fmla="*/ 4555 h 4636"/>
                  <a:gd name="T72" fmla="*/ 1371 w 4636"/>
                  <a:gd name="T73" fmla="*/ 4435 h 4636"/>
                  <a:gd name="T74" fmla="*/ 1055 w 4636"/>
                  <a:gd name="T75" fmla="*/ 4264 h 4636"/>
                  <a:gd name="T76" fmla="*/ 766 w 4636"/>
                  <a:gd name="T77" fmla="*/ 4042 h 4636"/>
                  <a:gd name="T78" fmla="*/ 511 w 4636"/>
                  <a:gd name="T79" fmla="*/ 3771 h 46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636"/>
                  <a:gd name="T121" fmla="*/ 0 h 4636"/>
                  <a:gd name="T122" fmla="*/ 4636 w 4636"/>
                  <a:gd name="T123" fmla="*/ 4636 h 46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636" h="4636">
                    <a:moveTo>
                      <a:pt x="398" y="3618"/>
                    </a:moveTo>
                    <a:lnTo>
                      <a:pt x="298" y="3456"/>
                    </a:lnTo>
                    <a:lnTo>
                      <a:pt x="212" y="3290"/>
                    </a:lnTo>
                    <a:lnTo>
                      <a:pt x="141" y="3119"/>
                    </a:lnTo>
                    <a:lnTo>
                      <a:pt x="85" y="2945"/>
                    </a:lnTo>
                    <a:lnTo>
                      <a:pt x="43" y="2768"/>
                    </a:lnTo>
                    <a:lnTo>
                      <a:pt x="15" y="2590"/>
                    </a:lnTo>
                    <a:lnTo>
                      <a:pt x="1" y="2412"/>
                    </a:lnTo>
                    <a:lnTo>
                      <a:pt x="0" y="2233"/>
                    </a:lnTo>
                    <a:lnTo>
                      <a:pt x="14" y="2055"/>
                    </a:lnTo>
                    <a:lnTo>
                      <a:pt x="41" y="1879"/>
                    </a:lnTo>
                    <a:lnTo>
                      <a:pt x="81" y="1706"/>
                    </a:lnTo>
                    <a:lnTo>
                      <a:pt x="135" y="1536"/>
                    </a:lnTo>
                    <a:lnTo>
                      <a:pt x="201" y="1370"/>
                    </a:lnTo>
                    <a:lnTo>
                      <a:pt x="281" y="1209"/>
                    </a:lnTo>
                    <a:lnTo>
                      <a:pt x="373" y="1054"/>
                    </a:lnTo>
                    <a:lnTo>
                      <a:pt x="477" y="906"/>
                    </a:lnTo>
                    <a:lnTo>
                      <a:pt x="594" y="765"/>
                    </a:lnTo>
                    <a:lnTo>
                      <a:pt x="724" y="633"/>
                    </a:lnTo>
                    <a:lnTo>
                      <a:pt x="865" y="510"/>
                    </a:lnTo>
                    <a:lnTo>
                      <a:pt x="1018" y="397"/>
                    </a:lnTo>
                    <a:lnTo>
                      <a:pt x="1180" y="297"/>
                    </a:lnTo>
                    <a:lnTo>
                      <a:pt x="1347" y="211"/>
                    </a:lnTo>
                    <a:lnTo>
                      <a:pt x="1518" y="140"/>
                    </a:lnTo>
                    <a:lnTo>
                      <a:pt x="1692" y="84"/>
                    </a:lnTo>
                    <a:lnTo>
                      <a:pt x="1868" y="42"/>
                    </a:lnTo>
                    <a:lnTo>
                      <a:pt x="2046" y="14"/>
                    </a:lnTo>
                    <a:lnTo>
                      <a:pt x="2225" y="0"/>
                    </a:lnTo>
                    <a:lnTo>
                      <a:pt x="2404" y="0"/>
                    </a:lnTo>
                    <a:lnTo>
                      <a:pt x="2581" y="13"/>
                    </a:lnTo>
                    <a:lnTo>
                      <a:pt x="2757" y="40"/>
                    </a:lnTo>
                    <a:lnTo>
                      <a:pt x="2931" y="80"/>
                    </a:lnTo>
                    <a:lnTo>
                      <a:pt x="3101" y="134"/>
                    </a:lnTo>
                    <a:lnTo>
                      <a:pt x="3267" y="200"/>
                    </a:lnTo>
                    <a:lnTo>
                      <a:pt x="3428" y="280"/>
                    </a:lnTo>
                    <a:lnTo>
                      <a:pt x="3582" y="372"/>
                    </a:lnTo>
                    <a:lnTo>
                      <a:pt x="3731" y="477"/>
                    </a:lnTo>
                    <a:lnTo>
                      <a:pt x="3871" y="594"/>
                    </a:lnTo>
                    <a:lnTo>
                      <a:pt x="4003" y="723"/>
                    </a:lnTo>
                    <a:lnTo>
                      <a:pt x="4127" y="864"/>
                    </a:lnTo>
                    <a:lnTo>
                      <a:pt x="4240" y="1017"/>
                    </a:lnTo>
                    <a:lnTo>
                      <a:pt x="4340" y="1179"/>
                    </a:lnTo>
                    <a:lnTo>
                      <a:pt x="4425" y="1346"/>
                    </a:lnTo>
                    <a:lnTo>
                      <a:pt x="4496" y="1517"/>
                    </a:lnTo>
                    <a:lnTo>
                      <a:pt x="4553" y="1691"/>
                    </a:lnTo>
                    <a:lnTo>
                      <a:pt x="4595" y="1867"/>
                    </a:lnTo>
                    <a:lnTo>
                      <a:pt x="4623" y="2045"/>
                    </a:lnTo>
                    <a:lnTo>
                      <a:pt x="4637" y="2224"/>
                    </a:lnTo>
                    <a:lnTo>
                      <a:pt x="4637" y="2403"/>
                    </a:lnTo>
                    <a:lnTo>
                      <a:pt x="4623" y="2581"/>
                    </a:lnTo>
                    <a:lnTo>
                      <a:pt x="4596" y="2757"/>
                    </a:lnTo>
                    <a:lnTo>
                      <a:pt x="4556" y="2930"/>
                    </a:lnTo>
                    <a:lnTo>
                      <a:pt x="4503" y="3100"/>
                    </a:lnTo>
                    <a:lnTo>
                      <a:pt x="4436" y="3266"/>
                    </a:lnTo>
                    <a:lnTo>
                      <a:pt x="4357" y="3427"/>
                    </a:lnTo>
                    <a:lnTo>
                      <a:pt x="4265" y="3582"/>
                    </a:lnTo>
                    <a:lnTo>
                      <a:pt x="4160" y="3730"/>
                    </a:lnTo>
                    <a:lnTo>
                      <a:pt x="4043" y="3870"/>
                    </a:lnTo>
                    <a:lnTo>
                      <a:pt x="3914" y="4003"/>
                    </a:lnTo>
                    <a:lnTo>
                      <a:pt x="3772" y="4126"/>
                    </a:lnTo>
                    <a:lnTo>
                      <a:pt x="3619" y="4239"/>
                    </a:lnTo>
                    <a:lnTo>
                      <a:pt x="3457" y="4339"/>
                    </a:lnTo>
                    <a:lnTo>
                      <a:pt x="3290" y="4424"/>
                    </a:lnTo>
                    <a:lnTo>
                      <a:pt x="3120" y="4495"/>
                    </a:lnTo>
                    <a:lnTo>
                      <a:pt x="2946" y="4552"/>
                    </a:lnTo>
                    <a:lnTo>
                      <a:pt x="2769" y="4594"/>
                    </a:lnTo>
                    <a:lnTo>
                      <a:pt x="2591" y="4622"/>
                    </a:lnTo>
                    <a:lnTo>
                      <a:pt x="2412" y="4636"/>
                    </a:lnTo>
                    <a:lnTo>
                      <a:pt x="2234" y="4636"/>
                    </a:lnTo>
                    <a:lnTo>
                      <a:pt x="2056" y="4623"/>
                    </a:lnTo>
                    <a:lnTo>
                      <a:pt x="1880" y="4596"/>
                    </a:lnTo>
                    <a:lnTo>
                      <a:pt x="1706" y="4555"/>
                    </a:lnTo>
                    <a:lnTo>
                      <a:pt x="1536" y="4502"/>
                    </a:lnTo>
                    <a:lnTo>
                      <a:pt x="1371" y="4435"/>
                    </a:lnTo>
                    <a:lnTo>
                      <a:pt x="1210" y="4356"/>
                    </a:lnTo>
                    <a:lnTo>
                      <a:pt x="1055" y="4264"/>
                    </a:lnTo>
                    <a:lnTo>
                      <a:pt x="907" y="4159"/>
                    </a:lnTo>
                    <a:lnTo>
                      <a:pt x="766" y="4042"/>
                    </a:lnTo>
                    <a:lnTo>
                      <a:pt x="634" y="3913"/>
                    </a:lnTo>
                    <a:lnTo>
                      <a:pt x="511" y="3771"/>
                    </a:lnTo>
                    <a:lnTo>
                      <a:pt x="398" y="3618"/>
                    </a:lnTo>
                    <a:close/>
                  </a:path>
                </a:pathLst>
              </a:custGeom>
              <a:noFill/>
              <a:ln w="13526">
                <a:solidFill>
                  <a:srgbClr val="474749"/>
                </a:solidFill>
                <a:round/>
                <a:headEnd/>
                <a:tailEnd/>
              </a:ln>
            </p:spPr>
            <p:txBody>
              <a:bodyPr/>
              <a:lstStyle/>
              <a:p>
                <a:endParaRPr lang="en-US" dirty="0">
                  <a:solidFill>
                    <a:prstClr val="black"/>
                  </a:solidFill>
                </a:endParaRPr>
              </a:p>
            </p:txBody>
          </p:sp>
        </p:grpSp>
        <p:grpSp>
          <p:nvGrpSpPr>
            <p:cNvPr id="18" name="Group 178"/>
            <p:cNvGrpSpPr>
              <a:grpSpLocks/>
            </p:cNvGrpSpPr>
            <p:nvPr/>
          </p:nvGrpSpPr>
          <p:grpSpPr bwMode="auto">
            <a:xfrm>
              <a:off x="2346" y="3578"/>
              <a:ext cx="4822" cy="4822"/>
              <a:chOff x="2346" y="3578"/>
              <a:chExt cx="4822" cy="4822"/>
            </a:xfrm>
          </p:grpSpPr>
          <p:sp>
            <p:nvSpPr>
              <p:cNvPr id="69" name="Freeform 179"/>
              <p:cNvSpPr>
                <a:spLocks/>
              </p:cNvSpPr>
              <p:nvPr/>
            </p:nvSpPr>
            <p:spPr bwMode="auto">
              <a:xfrm>
                <a:off x="2346" y="3578"/>
                <a:ext cx="4822" cy="4822"/>
              </a:xfrm>
              <a:custGeom>
                <a:avLst/>
                <a:gdLst>
                  <a:gd name="T0" fmla="*/ 2313 w 4822"/>
                  <a:gd name="T1" fmla="*/ 0 h 4822"/>
                  <a:gd name="T2" fmla="*/ 1942 w 4822"/>
                  <a:gd name="T3" fmla="*/ 44 h 4822"/>
                  <a:gd name="T4" fmla="*/ 1578 w 4822"/>
                  <a:gd name="T5" fmla="*/ 146 h 4822"/>
                  <a:gd name="T6" fmla="*/ 1227 w 4822"/>
                  <a:gd name="T7" fmla="*/ 309 h 4822"/>
                  <a:gd name="T8" fmla="*/ 899 w 4822"/>
                  <a:gd name="T9" fmla="*/ 531 h 4822"/>
                  <a:gd name="T10" fmla="*/ 618 w 4822"/>
                  <a:gd name="T11" fmla="*/ 796 h 4822"/>
                  <a:gd name="T12" fmla="*/ 387 w 4822"/>
                  <a:gd name="T13" fmla="*/ 1097 h 4822"/>
                  <a:gd name="T14" fmla="*/ 209 w 4822"/>
                  <a:gd name="T15" fmla="*/ 1425 h 4822"/>
                  <a:gd name="T16" fmla="*/ 84 w 4822"/>
                  <a:gd name="T17" fmla="*/ 1774 h 4822"/>
                  <a:gd name="T18" fmla="*/ 14 w 4822"/>
                  <a:gd name="T19" fmla="*/ 2138 h 4822"/>
                  <a:gd name="T20" fmla="*/ 0 w 4822"/>
                  <a:gd name="T21" fmla="*/ 2508 h 4822"/>
                  <a:gd name="T22" fmla="*/ 44 w 4822"/>
                  <a:gd name="T23" fmla="*/ 2879 h 4822"/>
                  <a:gd name="T24" fmla="*/ 146 w 4822"/>
                  <a:gd name="T25" fmla="*/ 3244 h 4822"/>
                  <a:gd name="T26" fmla="*/ 309 w 4822"/>
                  <a:gd name="T27" fmla="*/ 3595 h 4822"/>
                  <a:gd name="T28" fmla="*/ 531 w 4822"/>
                  <a:gd name="T29" fmla="*/ 3923 h 4822"/>
                  <a:gd name="T30" fmla="*/ 796 w 4822"/>
                  <a:gd name="T31" fmla="*/ 4204 h 4822"/>
                  <a:gd name="T32" fmla="*/ 1096 w 4822"/>
                  <a:gd name="T33" fmla="*/ 4435 h 4822"/>
                  <a:gd name="T34" fmla="*/ 1425 w 4822"/>
                  <a:gd name="T35" fmla="*/ 4613 h 4822"/>
                  <a:gd name="T36" fmla="*/ 1774 w 4822"/>
                  <a:gd name="T37" fmla="*/ 4738 h 4822"/>
                  <a:gd name="T38" fmla="*/ 2137 w 4822"/>
                  <a:gd name="T39" fmla="*/ 4808 h 4822"/>
                  <a:gd name="T40" fmla="*/ 2508 w 4822"/>
                  <a:gd name="T41" fmla="*/ 4822 h 4822"/>
                  <a:gd name="T42" fmla="*/ 2879 w 4822"/>
                  <a:gd name="T43" fmla="*/ 4778 h 4822"/>
                  <a:gd name="T44" fmla="*/ 3244 w 4822"/>
                  <a:gd name="T45" fmla="*/ 4675 h 4822"/>
                  <a:gd name="T46" fmla="*/ 3595 w 4822"/>
                  <a:gd name="T47" fmla="*/ 4513 h 4822"/>
                  <a:gd name="T48" fmla="*/ 3922 w 4822"/>
                  <a:gd name="T49" fmla="*/ 4291 h 4822"/>
                  <a:gd name="T50" fmla="*/ 4204 w 4822"/>
                  <a:gd name="T51" fmla="*/ 4025 h 4822"/>
                  <a:gd name="T52" fmla="*/ 4434 w 4822"/>
                  <a:gd name="T53" fmla="*/ 3725 h 4822"/>
                  <a:gd name="T54" fmla="*/ 4613 w 4822"/>
                  <a:gd name="T55" fmla="*/ 3397 h 4822"/>
                  <a:gd name="T56" fmla="*/ 4738 w 4822"/>
                  <a:gd name="T57" fmla="*/ 3048 h 4822"/>
                  <a:gd name="T58" fmla="*/ 4808 w 4822"/>
                  <a:gd name="T59" fmla="*/ 2684 h 4822"/>
                  <a:gd name="T60" fmla="*/ 4821 w 4822"/>
                  <a:gd name="T61" fmla="*/ 2313 h 4822"/>
                  <a:gd name="T62" fmla="*/ 4778 w 4822"/>
                  <a:gd name="T63" fmla="*/ 1942 h 4822"/>
                  <a:gd name="T64" fmla="*/ 4675 w 4822"/>
                  <a:gd name="T65" fmla="*/ 1578 h 4822"/>
                  <a:gd name="T66" fmla="*/ 4513 w 4822"/>
                  <a:gd name="T67" fmla="*/ 1227 h 4822"/>
                  <a:gd name="T68" fmla="*/ 4291 w 4822"/>
                  <a:gd name="T69" fmla="*/ 899 h 4822"/>
                  <a:gd name="T70" fmla="*/ 4025 w 4822"/>
                  <a:gd name="T71" fmla="*/ 618 h 4822"/>
                  <a:gd name="T72" fmla="*/ 3725 w 4822"/>
                  <a:gd name="T73" fmla="*/ 387 h 4822"/>
                  <a:gd name="T74" fmla="*/ 3397 w 4822"/>
                  <a:gd name="T75" fmla="*/ 209 h 4822"/>
                  <a:gd name="T76" fmla="*/ 3047 w 4822"/>
                  <a:gd name="T77" fmla="*/ 84 h 4822"/>
                  <a:gd name="T78" fmla="*/ 2684 w 4822"/>
                  <a:gd name="T79" fmla="*/ 14 h 482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822"/>
                  <a:gd name="T121" fmla="*/ 0 h 4822"/>
                  <a:gd name="T122" fmla="*/ 4822 w 4822"/>
                  <a:gd name="T123" fmla="*/ 4822 h 482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822" h="4822">
                    <a:moveTo>
                      <a:pt x="2499" y="0"/>
                    </a:moveTo>
                    <a:lnTo>
                      <a:pt x="2313" y="0"/>
                    </a:lnTo>
                    <a:lnTo>
                      <a:pt x="2127" y="15"/>
                    </a:lnTo>
                    <a:lnTo>
                      <a:pt x="1942" y="44"/>
                    </a:lnTo>
                    <a:lnTo>
                      <a:pt x="1759" y="88"/>
                    </a:lnTo>
                    <a:lnTo>
                      <a:pt x="1578" y="146"/>
                    </a:lnTo>
                    <a:lnTo>
                      <a:pt x="1400" y="220"/>
                    </a:lnTo>
                    <a:lnTo>
                      <a:pt x="1227" y="309"/>
                    </a:lnTo>
                    <a:lnTo>
                      <a:pt x="1058" y="413"/>
                    </a:lnTo>
                    <a:lnTo>
                      <a:pt x="899" y="531"/>
                    </a:lnTo>
                    <a:lnTo>
                      <a:pt x="752" y="659"/>
                    </a:lnTo>
                    <a:lnTo>
                      <a:pt x="618" y="796"/>
                    </a:lnTo>
                    <a:lnTo>
                      <a:pt x="496" y="942"/>
                    </a:lnTo>
                    <a:lnTo>
                      <a:pt x="387" y="1097"/>
                    </a:lnTo>
                    <a:lnTo>
                      <a:pt x="291" y="1258"/>
                    </a:lnTo>
                    <a:lnTo>
                      <a:pt x="209" y="1425"/>
                    </a:lnTo>
                    <a:lnTo>
                      <a:pt x="139" y="1597"/>
                    </a:lnTo>
                    <a:lnTo>
                      <a:pt x="84" y="1774"/>
                    </a:lnTo>
                    <a:lnTo>
                      <a:pt x="42" y="1955"/>
                    </a:lnTo>
                    <a:lnTo>
                      <a:pt x="14" y="2138"/>
                    </a:lnTo>
                    <a:lnTo>
                      <a:pt x="0" y="2323"/>
                    </a:lnTo>
                    <a:lnTo>
                      <a:pt x="0" y="2508"/>
                    </a:lnTo>
                    <a:lnTo>
                      <a:pt x="14" y="2694"/>
                    </a:lnTo>
                    <a:lnTo>
                      <a:pt x="44" y="2879"/>
                    </a:lnTo>
                    <a:lnTo>
                      <a:pt x="87" y="3063"/>
                    </a:lnTo>
                    <a:lnTo>
                      <a:pt x="146" y="3244"/>
                    </a:lnTo>
                    <a:lnTo>
                      <a:pt x="220" y="3422"/>
                    </a:lnTo>
                    <a:lnTo>
                      <a:pt x="309" y="3595"/>
                    </a:lnTo>
                    <a:lnTo>
                      <a:pt x="413" y="3763"/>
                    </a:lnTo>
                    <a:lnTo>
                      <a:pt x="531" y="3923"/>
                    </a:lnTo>
                    <a:lnTo>
                      <a:pt x="658" y="4070"/>
                    </a:lnTo>
                    <a:lnTo>
                      <a:pt x="796" y="4204"/>
                    </a:lnTo>
                    <a:lnTo>
                      <a:pt x="942" y="4326"/>
                    </a:lnTo>
                    <a:lnTo>
                      <a:pt x="1096" y="4435"/>
                    </a:lnTo>
                    <a:lnTo>
                      <a:pt x="1257" y="4530"/>
                    </a:lnTo>
                    <a:lnTo>
                      <a:pt x="1425" y="4613"/>
                    </a:lnTo>
                    <a:lnTo>
                      <a:pt x="1597" y="4682"/>
                    </a:lnTo>
                    <a:lnTo>
                      <a:pt x="1774" y="4738"/>
                    </a:lnTo>
                    <a:lnTo>
                      <a:pt x="1954" y="4780"/>
                    </a:lnTo>
                    <a:lnTo>
                      <a:pt x="2137" y="4808"/>
                    </a:lnTo>
                    <a:lnTo>
                      <a:pt x="2322" y="4822"/>
                    </a:lnTo>
                    <a:lnTo>
                      <a:pt x="2508" y="4822"/>
                    </a:lnTo>
                    <a:lnTo>
                      <a:pt x="2694" y="4807"/>
                    </a:lnTo>
                    <a:lnTo>
                      <a:pt x="2879" y="4778"/>
                    </a:lnTo>
                    <a:lnTo>
                      <a:pt x="3063" y="4734"/>
                    </a:lnTo>
                    <a:lnTo>
                      <a:pt x="3244" y="4675"/>
                    </a:lnTo>
                    <a:lnTo>
                      <a:pt x="3421" y="4602"/>
                    </a:lnTo>
                    <a:lnTo>
                      <a:pt x="3595" y="4513"/>
                    </a:lnTo>
                    <a:lnTo>
                      <a:pt x="3763" y="4409"/>
                    </a:lnTo>
                    <a:lnTo>
                      <a:pt x="3922" y="4291"/>
                    </a:lnTo>
                    <a:lnTo>
                      <a:pt x="4069" y="4163"/>
                    </a:lnTo>
                    <a:lnTo>
                      <a:pt x="4204" y="4025"/>
                    </a:lnTo>
                    <a:lnTo>
                      <a:pt x="4326" y="3879"/>
                    </a:lnTo>
                    <a:lnTo>
                      <a:pt x="4434" y="3725"/>
                    </a:lnTo>
                    <a:lnTo>
                      <a:pt x="4530" y="3564"/>
                    </a:lnTo>
                    <a:lnTo>
                      <a:pt x="4613" y="3397"/>
                    </a:lnTo>
                    <a:lnTo>
                      <a:pt x="4682" y="3224"/>
                    </a:lnTo>
                    <a:lnTo>
                      <a:pt x="4738" y="3048"/>
                    </a:lnTo>
                    <a:lnTo>
                      <a:pt x="4780" y="2867"/>
                    </a:lnTo>
                    <a:lnTo>
                      <a:pt x="4808" y="2684"/>
                    </a:lnTo>
                    <a:lnTo>
                      <a:pt x="4822" y="2499"/>
                    </a:lnTo>
                    <a:lnTo>
                      <a:pt x="4821" y="2313"/>
                    </a:lnTo>
                    <a:lnTo>
                      <a:pt x="4807" y="2127"/>
                    </a:lnTo>
                    <a:lnTo>
                      <a:pt x="4778" y="1942"/>
                    </a:lnTo>
                    <a:lnTo>
                      <a:pt x="4734" y="1759"/>
                    </a:lnTo>
                    <a:lnTo>
                      <a:pt x="4675" y="1578"/>
                    </a:lnTo>
                    <a:lnTo>
                      <a:pt x="4602" y="1400"/>
                    </a:lnTo>
                    <a:lnTo>
                      <a:pt x="4513" y="1227"/>
                    </a:lnTo>
                    <a:lnTo>
                      <a:pt x="4408" y="1058"/>
                    </a:lnTo>
                    <a:lnTo>
                      <a:pt x="4291" y="899"/>
                    </a:lnTo>
                    <a:lnTo>
                      <a:pt x="4163" y="752"/>
                    </a:lnTo>
                    <a:lnTo>
                      <a:pt x="4025" y="618"/>
                    </a:lnTo>
                    <a:lnTo>
                      <a:pt x="3879" y="496"/>
                    </a:lnTo>
                    <a:lnTo>
                      <a:pt x="3725" y="387"/>
                    </a:lnTo>
                    <a:lnTo>
                      <a:pt x="3564" y="291"/>
                    </a:lnTo>
                    <a:lnTo>
                      <a:pt x="3397" y="209"/>
                    </a:lnTo>
                    <a:lnTo>
                      <a:pt x="3224" y="140"/>
                    </a:lnTo>
                    <a:lnTo>
                      <a:pt x="3047" y="84"/>
                    </a:lnTo>
                    <a:lnTo>
                      <a:pt x="2867" y="42"/>
                    </a:lnTo>
                    <a:lnTo>
                      <a:pt x="2684" y="14"/>
                    </a:lnTo>
                    <a:lnTo>
                      <a:pt x="2499" y="0"/>
                    </a:lnTo>
                  </a:path>
                </a:pathLst>
              </a:custGeom>
              <a:solidFill>
                <a:srgbClr val="172368"/>
              </a:solidFill>
              <a:ln w="9525">
                <a:noFill/>
                <a:round/>
                <a:headEnd/>
                <a:tailEnd/>
              </a:ln>
            </p:spPr>
            <p:txBody>
              <a:bodyPr/>
              <a:lstStyle/>
              <a:p>
                <a:endParaRPr lang="en-US" dirty="0">
                  <a:solidFill>
                    <a:prstClr val="black"/>
                  </a:solidFill>
                </a:endParaRPr>
              </a:p>
            </p:txBody>
          </p:sp>
        </p:grpSp>
        <p:grpSp>
          <p:nvGrpSpPr>
            <p:cNvPr id="19" name="Group 180"/>
            <p:cNvGrpSpPr>
              <a:grpSpLocks/>
            </p:cNvGrpSpPr>
            <p:nvPr/>
          </p:nvGrpSpPr>
          <p:grpSpPr bwMode="auto">
            <a:xfrm>
              <a:off x="2415" y="3647"/>
              <a:ext cx="4683" cy="4683"/>
              <a:chOff x="2415" y="3647"/>
              <a:chExt cx="4683" cy="4683"/>
            </a:xfrm>
          </p:grpSpPr>
          <p:sp>
            <p:nvSpPr>
              <p:cNvPr id="67" name="Freeform 181"/>
              <p:cNvSpPr>
                <a:spLocks/>
              </p:cNvSpPr>
              <p:nvPr/>
            </p:nvSpPr>
            <p:spPr bwMode="auto">
              <a:xfrm>
                <a:off x="2415" y="3647"/>
                <a:ext cx="4683" cy="4683"/>
              </a:xfrm>
              <a:custGeom>
                <a:avLst/>
                <a:gdLst>
                  <a:gd name="T0" fmla="*/ 2247 w 4683"/>
                  <a:gd name="T1" fmla="*/ 1 h 4683"/>
                  <a:gd name="T2" fmla="*/ 1887 w 4683"/>
                  <a:gd name="T3" fmla="*/ 43 h 4683"/>
                  <a:gd name="T4" fmla="*/ 1533 w 4683"/>
                  <a:gd name="T5" fmla="*/ 143 h 4683"/>
                  <a:gd name="T6" fmla="*/ 1192 w 4683"/>
                  <a:gd name="T7" fmla="*/ 300 h 4683"/>
                  <a:gd name="T8" fmla="*/ 874 w 4683"/>
                  <a:gd name="T9" fmla="*/ 516 h 4683"/>
                  <a:gd name="T10" fmla="*/ 600 w 4683"/>
                  <a:gd name="T11" fmla="*/ 774 h 4683"/>
                  <a:gd name="T12" fmla="*/ 376 w 4683"/>
                  <a:gd name="T13" fmla="*/ 1065 h 4683"/>
                  <a:gd name="T14" fmla="*/ 203 w 4683"/>
                  <a:gd name="T15" fmla="*/ 1384 h 4683"/>
                  <a:gd name="T16" fmla="*/ 82 w 4683"/>
                  <a:gd name="T17" fmla="*/ 1724 h 4683"/>
                  <a:gd name="T18" fmla="*/ 14 w 4683"/>
                  <a:gd name="T19" fmla="*/ 2076 h 4683"/>
                  <a:gd name="T20" fmla="*/ 0 w 4683"/>
                  <a:gd name="T21" fmla="*/ 2437 h 4683"/>
                  <a:gd name="T22" fmla="*/ 43 w 4683"/>
                  <a:gd name="T23" fmla="*/ 2797 h 4683"/>
                  <a:gd name="T24" fmla="*/ 142 w 4683"/>
                  <a:gd name="T25" fmla="*/ 3151 h 4683"/>
                  <a:gd name="T26" fmla="*/ 300 w 4683"/>
                  <a:gd name="T27" fmla="*/ 3492 h 4683"/>
                  <a:gd name="T28" fmla="*/ 516 w 4683"/>
                  <a:gd name="T29" fmla="*/ 3810 h 4683"/>
                  <a:gd name="T30" fmla="*/ 774 w 4683"/>
                  <a:gd name="T31" fmla="*/ 4083 h 4683"/>
                  <a:gd name="T32" fmla="*/ 1065 w 4683"/>
                  <a:gd name="T33" fmla="*/ 4307 h 4683"/>
                  <a:gd name="T34" fmla="*/ 1384 w 4683"/>
                  <a:gd name="T35" fmla="*/ 4480 h 4683"/>
                  <a:gd name="T36" fmla="*/ 1723 w 4683"/>
                  <a:gd name="T37" fmla="*/ 4602 h 4683"/>
                  <a:gd name="T38" fmla="*/ 2076 w 4683"/>
                  <a:gd name="T39" fmla="*/ 4670 h 4683"/>
                  <a:gd name="T40" fmla="*/ 2436 w 4683"/>
                  <a:gd name="T41" fmla="*/ 4683 h 4683"/>
                  <a:gd name="T42" fmla="*/ 2797 w 4683"/>
                  <a:gd name="T43" fmla="*/ 4641 h 4683"/>
                  <a:gd name="T44" fmla="*/ 3151 w 4683"/>
                  <a:gd name="T45" fmla="*/ 4541 h 4683"/>
                  <a:gd name="T46" fmla="*/ 3492 w 4683"/>
                  <a:gd name="T47" fmla="*/ 4383 h 4683"/>
                  <a:gd name="T48" fmla="*/ 3810 w 4683"/>
                  <a:gd name="T49" fmla="*/ 4168 h 4683"/>
                  <a:gd name="T50" fmla="*/ 2276 w 4683"/>
                  <a:gd name="T51" fmla="*/ 4146 h 4683"/>
                  <a:gd name="T52" fmla="*/ 2000 w 4683"/>
                  <a:gd name="T53" fmla="*/ 4114 h 4683"/>
                  <a:gd name="T54" fmla="*/ 1733 w 4683"/>
                  <a:gd name="T55" fmla="*/ 4041 h 4683"/>
                  <a:gd name="T56" fmla="*/ 1479 w 4683"/>
                  <a:gd name="T57" fmla="*/ 3928 h 4683"/>
                  <a:gd name="T58" fmla="*/ 1243 w 4683"/>
                  <a:gd name="T59" fmla="*/ 3775 h 4683"/>
                  <a:gd name="T60" fmla="*/ 1031 w 4683"/>
                  <a:gd name="T61" fmla="*/ 3583 h 4683"/>
                  <a:gd name="T62" fmla="*/ 847 w 4683"/>
                  <a:gd name="T63" fmla="*/ 3354 h 4683"/>
                  <a:gd name="T64" fmla="*/ 703 w 4683"/>
                  <a:gd name="T65" fmla="*/ 3098 h 4683"/>
                  <a:gd name="T66" fmla="*/ 604 w 4683"/>
                  <a:gd name="T67" fmla="*/ 2830 h 4683"/>
                  <a:gd name="T68" fmla="*/ 549 w 4683"/>
                  <a:gd name="T69" fmla="*/ 2554 h 4683"/>
                  <a:gd name="T70" fmla="*/ 538 w 4683"/>
                  <a:gd name="T71" fmla="*/ 2276 h 4683"/>
                  <a:gd name="T72" fmla="*/ 569 w 4683"/>
                  <a:gd name="T73" fmla="*/ 2001 h 4683"/>
                  <a:gd name="T74" fmla="*/ 642 w 4683"/>
                  <a:gd name="T75" fmla="*/ 1733 h 4683"/>
                  <a:gd name="T76" fmla="*/ 756 w 4683"/>
                  <a:gd name="T77" fmla="*/ 1479 h 4683"/>
                  <a:gd name="T78" fmla="*/ 909 w 4683"/>
                  <a:gd name="T79" fmla="*/ 1243 h 4683"/>
                  <a:gd name="T80" fmla="*/ 1101 w 4683"/>
                  <a:gd name="T81" fmla="*/ 1031 h 4683"/>
                  <a:gd name="T82" fmla="*/ 1330 w 4683"/>
                  <a:gd name="T83" fmla="*/ 847 h 4683"/>
                  <a:gd name="T84" fmla="*/ 1586 w 4683"/>
                  <a:gd name="T85" fmla="*/ 703 h 4683"/>
                  <a:gd name="T86" fmla="*/ 1854 w 4683"/>
                  <a:gd name="T87" fmla="*/ 604 h 4683"/>
                  <a:gd name="T88" fmla="*/ 2130 w 4683"/>
                  <a:gd name="T89" fmla="*/ 549 h 4683"/>
                  <a:gd name="T90" fmla="*/ 3835 w 4683"/>
                  <a:gd name="T91" fmla="*/ 538 h 4683"/>
                  <a:gd name="T92" fmla="*/ 3618 w 4683"/>
                  <a:gd name="T93" fmla="*/ 376 h 4683"/>
                  <a:gd name="T94" fmla="*/ 3299 w 4683"/>
                  <a:gd name="T95" fmla="*/ 203 h 4683"/>
                  <a:gd name="T96" fmla="*/ 2960 w 4683"/>
                  <a:gd name="T97" fmla="*/ 82 h 4683"/>
                  <a:gd name="T98" fmla="*/ 2607 w 4683"/>
                  <a:gd name="T99" fmla="*/ 14 h 46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83"/>
                  <a:gd name="T151" fmla="*/ 0 h 4683"/>
                  <a:gd name="T152" fmla="*/ 4683 w 4683"/>
                  <a:gd name="T153" fmla="*/ 4683 h 46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83" h="4683">
                    <a:moveTo>
                      <a:pt x="2427" y="0"/>
                    </a:moveTo>
                    <a:lnTo>
                      <a:pt x="2247" y="1"/>
                    </a:lnTo>
                    <a:lnTo>
                      <a:pt x="2066" y="15"/>
                    </a:lnTo>
                    <a:lnTo>
                      <a:pt x="1887" y="43"/>
                    </a:lnTo>
                    <a:lnTo>
                      <a:pt x="1708" y="86"/>
                    </a:lnTo>
                    <a:lnTo>
                      <a:pt x="1533" y="143"/>
                    </a:lnTo>
                    <a:lnTo>
                      <a:pt x="1360" y="214"/>
                    </a:lnTo>
                    <a:lnTo>
                      <a:pt x="1192" y="300"/>
                    </a:lnTo>
                    <a:lnTo>
                      <a:pt x="1028" y="402"/>
                    </a:lnTo>
                    <a:lnTo>
                      <a:pt x="874" y="516"/>
                    </a:lnTo>
                    <a:lnTo>
                      <a:pt x="731" y="640"/>
                    </a:lnTo>
                    <a:lnTo>
                      <a:pt x="600" y="774"/>
                    </a:lnTo>
                    <a:lnTo>
                      <a:pt x="482" y="916"/>
                    </a:lnTo>
                    <a:lnTo>
                      <a:pt x="376" y="1065"/>
                    </a:lnTo>
                    <a:lnTo>
                      <a:pt x="283" y="1222"/>
                    </a:lnTo>
                    <a:lnTo>
                      <a:pt x="203" y="1384"/>
                    </a:lnTo>
                    <a:lnTo>
                      <a:pt x="136" y="1552"/>
                    </a:lnTo>
                    <a:lnTo>
                      <a:pt x="82" y="1724"/>
                    </a:lnTo>
                    <a:lnTo>
                      <a:pt x="41" y="1899"/>
                    </a:lnTo>
                    <a:lnTo>
                      <a:pt x="14" y="2076"/>
                    </a:lnTo>
                    <a:lnTo>
                      <a:pt x="0" y="2256"/>
                    </a:lnTo>
                    <a:lnTo>
                      <a:pt x="0" y="2437"/>
                    </a:lnTo>
                    <a:lnTo>
                      <a:pt x="15" y="2617"/>
                    </a:lnTo>
                    <a:lnTo>
                      <a:pt x="43" y="2797"/>
                    </a:lnTo>
                    <a:lnTo>
                      <a:pt x="85" y="2975"/>
                    </a:lnTo>
                    <a:lnTo>
                      <a:pt x="142" y="3151"/>
                    </a:lnTo>
                    <a:lnTo>
                      <a:pt x="214" y="3323"/>
                    </a:lnTo>
                    <a:lnTo>
                      <a:pt x="300" y="3492"/>
                    </a:lnTo>
                    <a:lnTo>
                      <a:pt x="402" y="3655"/>
                    </a:lnTo>
                    <a:lnTo>
                      <a:pt x="516" y="3810"/>
                    </a:lnTo>
                    <a:lnTo>
                      <a:pt x="640" y="3953"/>
                    </a:lnTo>
                    <a:lnTo>
                      <a:pt x="774" y="4083"/>
                    </a:lnTo>
                    <a:lnTo>
                      <a:pt x="916" y="4202"/>
                    </a:lnTo>
                    <a:lnTo>
                      <a:pt x="1065" y="4307"/>
                    </a:lnTo>
                    <a:lnTo>
                      <a:pt x="1222" y="4400"/>
                    </a:lnTo>
                    <a:lnTo>
                      <a:pt x="1384" y="4480"/>
                    </a:lnTo>
                    <a:lnTo>
                      <a:pt x="1552" y="4548"/>
                    </a:lnTo>
                    <a:lnTo>
                      <a:pt x="1723" y="4602"/>
                    </a:lnTo>
                    <a:lnTo>
                      <a:pt x="1899" y="4642"/>
                    </a:lnTo>
                    <a:lnTo>
                      <a:pt x="2076" y="4670"/>
                    </a:lnTo>
                    <a:lnTo>
                      <a:pt x="2256" y="4683"/>
                    </a:lnTo>
                    <a:lnTo>
                      <a:pt x="2436" y="4683"/>
                    </a:lnTo>
                    <a:lnTo>
                      <a:pt x="2617" y="4669"/>
                    </a:lnTo>
                    <a:lnTo>
                      <a:pt x="2797" y="4641"/>
                    </a:lnTo>
                    <a:lnTo>
                      <a:pt x="2975" y="4598"/>
                    </a:lnTo>
                    <a:lnTo>
                      <a:pt x="3151" y="4541"/>
                    </a:lnTo>
                    <a:lnTo>
                      <a:pt x="3323" y="4470"/>
                    </a:lnTo>
                    <a:lnTo>
                      <a:pt x="3492" y="4383"/>
                    </a:lnTo>
                    <a:lnTo>
                      <a:pt x="3655" y="4282"/>
                    </a:lnTo>
                    <a:lnTo>
                      <a:pt x="3810" y="4168"/>
                    </a:lnTo>
                    <a:lnTo>
                      <a:pt x="3835" y="4146"/>
                    </a:lnTo>
                    <a:lnTo>
                      <a:pt x="2276" y="4146"/>
                    </a:lnTo>
                    <a:lnTo>
                      <a:pt x="2137" y="4135"/>
                    </a:lnTo>
                    <a:lnTo>
                      <a:pt x="2000" y="4114"/>
                    </a:lnTo>
                    <a:lnTo>
                      <a:pt x="1865" y="4083"/>
                    </a:lnTo>
                    <a:lnTo>
                      <a:pt x="1733" y="4041"/>
                    </a:lnTo>
                    <a:lnTo>
                      <a:pt x="1604" y="3989"/>
                    </a:lnTo>
                    <a:lnTo>
                      <a:pt x="1479" y="3928"/>
                    </a:lnTo>
                    <a:lnTo>
                      <a:pt x="1358" y="3856"/>
                    </a:lnTo>
                    <a:lnTo>
                      <a:pt x="1243" y="3775"/>
                    </a:lnTo>
                    <a:lnTo>
                      <a:pt x="1134" y="3683"/>
                    </a:lnTo>
                    <a:lnTo>
                      <a:pt x="1031" y="3583"/>
                    </a:lnTo>
                    <a:lnTo>
                      <a:pt x="935" y="3473"/>
                    </a:lnTo>
                    <a:lnTo>
                      <a:pt x="847" y="3354"/>
                    </a:lnTo>
                    <a:lnTo>
                      <a:pt x="769" y="3228"/>
                    </a:lnTo>
                    <a:lnTo>
                      <a:pt x="703" y="3098"/>
                    </a:lnTo>
                    <a:lnTo>
                      <a:pt x="647" y="2965"/>
                    </a:lnTo>
                    <a:lnTo>
                      <a:pt x="604" y="2830"/>
                    </a:lnTo>
                    <a:lnTo>
                      <a:pt x="571" y="2692"/>
                    </a:lnTo>
                    <a:lnTo>
                      <a:pt x="549" y="2554"/>
                    </a:lnTo>
                    <a:lnTo>
                      <a:pt x="538" y="2415"/>
                    </a:lnTo>
                    <a:lnTo>
                      <a:pt x="538" y="2276"/>
                    </a:lnTo>
                    <a:lnTo>
                      <a:pt x="548" y="2137"/>
                    </a:lnTo>
                    <a:lnTo>
                      <a:pt x="569" y="2001"/>
                    </a:lnTo>
                    <a:lnTo>
                      <a:pt x="601" y="1866"/>
                    </a:lnTo>
                    <a:lnTo>
                      <a:pt x="642" y="1733"/>
                    </a:lnTo>
                    <a:lnTo>
                      <a:pt x="694" y="1604"/>
                    </a:lnTo>
                    <a:lnTo>
                      <a:pt x="756" y="1479"/>
                    </a:lnTo>
                    <a:lnTo>
                      <a:pt x="828" y="1359"/>
                    </a:lnTo>
                    <a:lnTo>
                      <a:pt x="909" y="1243"/>
                    </a:lnTo>
                    <a:lnTo>
                      <a:pt x="1000" y="1134"/>
                    </a:lnTo>
                    <a:lnTo>
                      <a:pt x="1101" y="1031"/>
                    </a:lnTo>
                    <a:lnTo>
                      <a:pt x="1211" y="935"/>
                    </a:lnTo>
                    <a:lnTo>
                      <a:pt x="1330" y="847"/>
                    </a:lnTo>
                    <a:lnTo>
                      <a:pt x="1456" y="769"/>
                    </a:lnTo>
                    <a:lnTo>
                      <a:pt x="1586" y="703"/>
                    </a:lnTo>
                    <a:lnTo>
                      <a:pt x="1718" y="648"/>
                    </a:lnTo>
                    <a:lnTo>
                      <a:pt x="1854" y="604"/>
                    </a:lnTo>
                    <a:lnTo>
                      <a:pt x="1991" y="571"/>
                    </a:lnTo>
                    <a:lnTo>
                      <a:pt x="2130" y="549"/>
                    </a:lnTo>
                    <a:lnTo>
                      <a:pt x="2269" y="538"/>
                    </a:lnTo>
                    <a:lnTo>
                      <a:pt x="3835" y="538"/>
                    </a:lnTo>
                    <a:lnTo>
                      <a:pt x="3768" y="482"/>
                    </a:lnTo>
                    <a:lnTo>
                      <a:pt x="3618" y="376"/>
                    </a:lnTo>
                    <a:lnTo>
                      <a:pt x="3462" y="283"/>
                    </a:lnTo>
                    <a:lnTo>
                      <a:pt x="3299" y="203"/>
                    </a:lnTo>
                    <a:lnTo>
                      <a:pt x="3132" y="136"/>
                    </a:lnTo>
                    <a:lnTo>
                      <a:pt x="2960" y="82"/>
                    </a:lnTo>
                    <a:lnTo>
                      <a:pt x="2785" y="41"/>
                    </a:lnTo>
                    <a:lnTo>
                      <a:pt x="2607" y="14"/>
                    </a:lnTo>
                    <a:lnTo>
                      <a:pt x="2427" y="0"/>
                    </a:lnTo>
                  </a:path>
                </a:pathLst>
              </a:custGeom>
              <a:solidFill>
                <a:srgbClr val="172368"/>
              </a:solidFill>
              <a:ln w="9525">
                <a:noFill/>
                <a:round/>
                <a:headEnd/>
                <a:tailEnd/>
              </a:ln>
            </p:spPr>
            <p:txBody>
              <a:bodyPr/>
              <a:lstStyle/>
              <a:p>
                <a:endParaRPr lang="en-US" dirty="0">
                  <a:solidFill>
                    <a:prstClr val="black"/>
                  </a:solidFill>
                </a:endParaRPr>
              </a:p>
            </p:txBody>
          </p:sp>
          <p:sp>
            <p:nvSpPr>
              <p:cNvPr id="68" name="Freeform 182"/>
              <p:cNvSpPr>
                <a:spLocks/>
              </p:cNvSpPr>
              <p:nvPr/>
            </p:nvSpPr>
            <p:spPr bwMode="auto">
              <a:xfrm>
                <a:off x="2415" y="3647"/>
                <a:ext cx="4683" cy="4683"/>
              </a:xfrm>
              <a:custGeom>
                <a:avLst/>
                <a:gdLst>
                  <a:gd name="T0" fmla="*/ 2408 w 4683"/>
                  <a:gd name="T1" fmla="*/ 538 h 4683"/>
                  <a:gd name="T2" fmla="*/ 2683 w 4683"/>
                  <a:gd name="T3" fmla="*/ 570 h 4683"/>
                  <a:gd name="T4" fmla="*/ 2950 w 4683"/>
                  <a:gd name="T5" fmla="*/ 643 h 4683"/>
                  <a:gd name="T6" fmla="*/ 3204 w 4683"/>
                  <a:gd name="T7" fmla="*/ 756 h 4683"/>
                  <a:gd name="T8" fmla="*/ 3440 w 4683"/>
                  <a:gd name="T9" fmla="*/ 909 h 4683"/>
                  <a:gd name="T10" fmla="*/ 3653 w 4683"/>
                  <a:gd name="T11" fmla="*/ 1101 h 4683"/>
                  <a:gd name="T12" fmla="*/ 3836 w 4683"/>
                  <a:gd name="T13" fmla="*/ 1330 h 4683"/>
                  <a:gd name="T14" fmla="*/ 3981 w 4683"/>
                  <a:gd name="T15" fmla="*/ 1586 h 4683"/>
                  <a:gd name="T16" fmla="*/ 4080 w 4683"/>
                  <a:gd name="T17" fmla="*/ 1854 h 4683"/>
                  <a:gd name="T18" fmla="*/ 4134 w 4683"/>
                  <a:gd name="T19" fmla="*/ 2130 h 4683"/>
                  <a:gd name="T20" fmla="*/ 4145 w 4683"/>
                  <a:gd name="T21" fmla="*/ 2408 h 4683"/>
                  <a:gd name="T22" fmla="*/ 4114 w 4683"/>
                  <a:gd name="T23" fmla="*/ 2683 h 4683"/>
                  <a:gd name="T24" fmla="*/ 4041 w 4683"/>
                  <a:gd name="T25" fmla="*/ 2951 h 4683"/>
                  <a:gd name="T26" fmla="*/ 3927 w 4683"/>
                  <a:gd name="T27" fmla="*/ 3205 h 4683"/>
                  <a:gd name="T28" fmla="*/ 3774 w 4683"/>
                  <a:gd name="T29" fmla="*/ 3440 h 4683"/>
                  <a:gd name="T30" fmla="*/ 3583 w 4683"/>
                  <a:gd name="T31" fmla="*/ 3653 h 4683"/>
                  <a:gd name="T32" fmla="*/ 3353 w 4683"/>
                  <a:gd name="T33" fmla="*/ 3837 h 4683"/>
                  <a:gd name="T34" fmla="*/ 3098 w 4683"/>
                  <a:gd name="T35" fmla="*/ 3981 h 4683"/>
                  <a:gd name="T36" fmla="*/ 2829 w 4683"/>
                  <a:gd name="T37" fmla="*/ 4080 h 4683"/>
                  <a:gd name="T38" fmla="*/ 2554 w 4683"/>
                  <a:gd name="T39" fmla="*/ 4135 h 4683"/>
                  <a:gd name="T40" fmla="*/ 2276 w 4683"/>
                  <a:gd name="T41" fmla="*/ 4146 h 4683"/>
                  <a:gd name="T42" fmla="*/ 3953 w 4683"/>
                  <a:gd name="T43" fmla="*/ 4044 h 4683"/>
                  <a:gd name="T44" fmla="*/ 4201 w 4683"/>
                  <a:gd name="T45" fmla="*/ 3768 h 4683"/>
                  <a:gd name="T46" fmla="*/ 4400 w 4683"/>
                  <a:gd name="T47" fmla="*/ 3462 h 4683"/>
                  <a:gd name="T48" fmla="*/ 4548 w 4683"/>
                  <a:gd name="T49" fmla="*/ 3132 h 4683"/>
                  <a:gd name="T50" fmla="*/ 4642 w 4683"/>
                  <a:gd name="T51" fmla="*/ 2785 h 4683"/>
                  <a:gd name="T52" fmla="*/ 4683 w 4683"/>
                  <a:gd name="T53" fmla="*/ 2428 h 4683"/>
                  <a:gd name="T54" fmla="*/ 4669 w 4683"/>
                  <a:gd name="T55" fmla="*/ 2067 h 4683"/>
                  <a:gd name="T56" fmla="*/ 4598 w 4683"/>
                  <a:gd name="T57" fmla="*/ 1709 h 4683"/>
                  <a:gd name="T58" fmla="*/ 4469 w 4683"/>
                  <a:gd name="T59" fmla="*/ 1360 h 4683"/>
                  <a:gd name="T60" fmla="*/ 4282 w 4683"/>
                  <a:gd name="T61" fmla="*/ 1028 h 4683"/>
                  <a:gd name="T62" fmla="*/ 4043 w 4683"/>
                  <a:gd name="T63" fmla="*/ 731 h 4683"/>
                  <a:gd name="T64" fmla="*/ 3835 w 4683"/>
                  <a:gd name="T65" fmla="*/ 538 h 46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83"/>
                  <a:gd name="T100" fmla="*/ 0 h 4683"/>
                  <a:gd name="T101" fmla="*/ 4683 w 4683"/>
                  <a:gd name="T102" fmla="*/ 4683 h 46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83" h="4683">
                    <a:moveTo>
                      <a:pt x="3835" y="538"/>
                    </a:moveTo>
                    <a:lnTo>
                      <a:pt x="2408" y="538"/>
                    </a:lnTo>
                    <a:lnTo>
                      <a:pt x="2546" y="549"/>
                    </a:lnTo>
                    <a:lnTo>
                      <a:pt x="2683" y="570"/>
                    </a:lnTo>
                    <a:lnTo>
                      <a:pt x="2818" y="601"/>
                    </a:lnTo>
                    <a:lnTo>
                      <a:pt x="2950" y="643"/>
                    </a:lnTo>
                    <a:lnTo>
                      <a:pt x="3079" y="694"/>
                    </a:lnTo>
                    <a:lnTo>
                      <a:pt x="3204" y="756"/>
                    </a:lnTo>
                    <a:lnTo>
                      <a:pt x="3325" y="828"/>
                    </a:lnTo>
                    <a:lnTo>
                      <a:pt x="3440" y="909"/>
                    </a:lnTo>
                    <a:lnTo>
                      <a:pt x="3550" y="1000"/>
                    </a:lnTo>
                    <a:lnTo>
                      <a:pt x="3653" y="1101"/>
                    </a:lnTo>
                    <a:lnTo>
                      <a:pt x="3748" y="1211"/>
                    </a:lnTo>
                    <a:lnTo>
                      <a:pt x="3836" y="1330"/>
                    </a:lnTo>
                    <a:lnTo>
                      <a:pt x="3914" y="1456"/>
                    </a:lnTo>
                    <a:lnTo>
                      <a:pt x="3981" y="1586"/>
                    </a:lnTo>
                    <a:lnTo>
                      <a:pt x="4036" y="1719"/>
                    </a:lnTo>
                    <a:lnTo>
                      <a:pt x="4080" y="1854"/>
                    </a:lnTo>
                    <a:lnTo>
                      <a:pt x="4113" y="1991"/>
                    </a:lnTo>
                    <a:lnTo>
                      <a:pt x="4134" y="2130"/>
                    </a:lnTo>
                    <a:lnTo>
                      <a:pt x="4145" y="2269"/>
                    </a:lnTo>
                    <a:lnTo>
                      <a:pt x="4145" y="2408"/>
                    </a:lnTo>
                    <a:lnTo>
                      <a:pt x="4135" y="2546"/>
                    </a:lnTo>
                    <a:lnTo>
                      <a:pt x="4114" y="2683"/>
                    </a:lnTo>
                    <a:lnTo>
                      <a:pt x="4083" y="2818"/>
                    </a:lnTo>
                    <a:lnTo>
                      <a:pt x="4041" y="2951"/>
                    </a:lnTo>
                    <a:lnTo>
                      <a:pt x="3989" y="3080"/>
                    </a:lnTo>
                    <a:lnTo>
                      <a:pt x="3927" y="3205"/>
                    </a:lnTo>
                    <a:lnTo>
                      <a:pt x="3856" y="3325"/>
                    </a:lnTo>
                    <a:lnTo>
                      <a:pt x="3774" y="3440"/>
                    </a:lnTo>
                    <a:lnTo>
                      <a:pt x="3683" y="3550"/>
                    </a:lnTo>
                    <a:lnTo>
                      <a:pt x="3583" y="3653"/>
                    </a:lnTo>
                    <a:lnTo>
                      <a:pt x="3473" y="3749"/>
                    </a:lnTo>
                    <a:lnTo>
                      <a:pt x="3353" y="3837"/>
                    </a:lnTo>
                    <a:lnTo>
                      <a:pt x="3228" y="3915"/>
                    </a:lnTo>
                    <a:lnTo>
                      <a:pt x="3098" y="3981"/>
                    </a:lnTo>
                    <a:lnTo>
                      <a:pt x="2965" y="4036"/>
                    </a:lnTo>
                    <a:lnTo>
                      <a:pt x="2829" y="4080"/>
                    </a:lnTo>
                    <a:lnTo>
                      <a:pt x="2692" y="4113"/>
                    </a:lnTo>
                    <a:lnTo>
                      <a:pt x="2554" y="4135"/>
                    </a:lnTo>
                    <a:lnTo>
                      <a:pt x="2415" y="4146"/>
                    </a:lnTo>
                    <a:lnTo>
                      <a:pt x="2276" y="4146"/>
                    </a:lnTo>
                    <a:lnTo>
                      <a:pt x="3835" y="4146"/>
                    </a:lnTo>
                    <a:lnTo>
                      <a:pt x="3953" y="4044"/>
                    </a:lnTo>
                    <a:lnTo>
                      <a:pt x="4083" y="3910"/>
                    </a:lnTo>
                    <a:lnTo>
                      <a:pt x="4201" y="3768"/>
                    </a:lnTo>
                    <a:lnTo>
                      <a:pt x="4307" y="3618"/>
                    </a:lnTo>
                    <a:lnTo>
                      <a:pt x="4400" y="3462"/>
                    </a:lnTo>
                    <a:lnTo>
                      <a:pt x="4480" y="3299"/>
                    </a:lnTo>
                    <a:lnTo>
                      <a:pt x="4548" y="3132"/>
                    </a:lnTo>
                    <a:lnTo>
                      <a:pt x="4602" y="2960"/>
                    </a:lnTo>
                    <a:lnTo>
                      <a:pt x="4642" y="2785"/>
                    </a:lnTo>
                    <a:lnTo>
                      <a:pt x="4670" y="2607"/>
                    </a:lnTo>
                    <a:lnTo>
                      <a:pt x="4683" y="2428"/>
                    </a:lnTo>
                    <a:lnTo>
                      <a:pt x="4683" y="2247"/>
                    </a:lnTo>
                    <a:lnTo>
                      <a:pt x="4669" y="2067"/>
                    </a:lnTo>
                    <a:lnTo>
                      <a:pt x="4641" y="1887"/>
                    </a:lnTo>
                    <a:lnTo>
                      <a:pt x="4598" y="1709"/>
                    </a:lnTo>
                    <a:lnTo>
                      <a:pt x="4541" y="1533"/>
                    </a:lnTo>
                    <a:lnTo>
                      <a:pt x="4469" y="1360"/>
                    </a:lnTo>
                    <a:lnTo>
                      <a:pt x="4383" y="1192"/>
                    </a:lnTo>
                    <a:lnTo>
                      <a:pt x="4282" y="1028"/>
                    </a:lnTo>
                    <a:lnTo>
                      <a:pt x="4168" y="874"/>
                    </a:lnTo>
                    <a:lnTo>
                      <a:pt x="4043" y="731"/>
                    </a:lnTo>
                    <a:lnTo>
                      <a:pt x="3910" y="600"/>
                    </a:lnTo>
                    <a:lnTo>
                      <a:pt x="3835" y="538"/>
                    </a:lnTo>
                  </a:path>
                </a:pathLst>
              </a:custGeom>
              <a:solidFill>
                <a:srgbClr val="172368"/>
              </a:solidFill>
              <a:ln w="9525">
                <a:noFill/>
                <a:round/>
                <a:headEnd/>
                <a:tailEnd/>
              </a:ln>
            </p:spPr>
            <p:txBody>
              <a:bodyPr/>
              <a:lstStyle/>
              <a:p>
                <a:endParaRPr lang="en-US" dirty="0">
                  <a:solidFill>
                    <a:prstClr val="black"/>
                  </a:solidFill>
                </a:endParaRPr>
              </a:p>
            </p:txBody>
          </p:sp>
        </p:grpSp>
        <p:grpSp>
          <p:nvGrpSpPr>
            <p:cNvPr id="20" name="Group 183"/>
            <p:cNvGrpSpPr>
              <a:grpSpLocks/>
            </p:cNvGrpSpPr>
            <p:nvPr/>
          </p:nvGrpSpPr>
          <p:grpSpPr bwMode="auto">
            <a:xfrm>
              <a:off x="2953" y="4185"/>
              <a:ext cx="3608" cy="3608"/>
              <a:chOff x="2953" y="4185"/>
              <a:chExt cx="3608" cy="3608"/>
            </a:xfrm>
          </p:grpSpPr>
          <p:sp>
            <p:nvSpPr>
              <p:cNvPr id="66" name="Freeform 184"/>
              <p:cNvSpPr>
                <a:spLocks/>
              </p:cNvSpPr>
              <p:nvPr/>
            </p:nvSpPr>
            <p:spPr bwMode="auto">
              <a:xfrm>
                <a:off x="2953" y="4185"/>
                <a:ext cx="3608" cy="3608"/>
              </a:xfrm>
              <a:custGeom>
                <a:avLst/>
                <a:gdLst>
                  <a:gd name="T0" fmla="*/ 1731 w 3608"/>
                  <a:gd name="T1" fmla="*/ 0 h 3608"/>
                  <a:gd name="T2" fmla="*/ 1453 w 3608"/>
                  <a:gd name="T3" fmla="*/ 33 h 3608"/>
                  <a:gd name="T4" fmla="*/ 1180 w 3608"/>
                  <a:gd name="T5" fmla="*/ 110 h 3608"/>
                  <a:gd name="T6" fmla="*/ 918 w 3608"/>
                  <a:gd name="T7" fmla="*/ 231 h 3608"/>
                  <a:gd name="T8" fmla="*/ 673 w 3608"/>
                  <a:gd name="T9" fmla="*/ 397 h 3608"/>
                  <a:gd name="T10" fmla="*/ 462 w 3608"/>
                  <a:gd name="T11" fmla="*/ 596 h 3608"/>
                  <a:gd name="T12" fmla="*/ 290 w 3608"/>
                  <a:gd name="T13" fmla="*/ 821 h 3608"/>
                  <a:gd name="T14" fmla="*/ 156 w 3608"/>
                  <a:gd name="T15" fmla="*/ 1066 h 3608"/>
                  <a:gd name="T16" fmla="*/ 63 w 3608"/>
                  <a:gd name="T17" fmla="*/ 1328 h 3608"/>
                  <a:gd name="T18" fmla="*/ 10 w 3608"/>
                  <a:gd name="T19" fmla="*/ 1599 h 3608"/>
                  <a:gd name="T20" fmla="*/ 0 w 3608"/>
                  <a:gd name="T21" fmla="*/ 1877 h 3608"/>
                  <a:gd name="T22" fmla="*/ 33 w 3608"/>
                  <a:gd name="T23" fmla="*/ 2154 h 3608"/>
                  <a:gd name="T24" fmla="*/ 109 w 3608"/>
                  <a:gd name="T25" fmla="*/ 2427 h 3608"/>
                  <a:gd name="T26" fmla="*/ 231 w 3608"/>
                  <a:gd name="T27" fmla="*/ 2690 h 3608"/>
                  <a:gd name="T28" fmla="*/ 397 w 3608"/>
                  <a:gd name="T29" fmla="*/ 2935 h 3608"/>
                  <a:gd name="T30" fmla="*/ 596 w 3608"/>
                  <a:gd name="T31" fmla="*/ 3145 h 3608"/>
                  <a:gd name="T32" fmla="*/ 820 w 3608"/>
                  <a:gd name="T33" fmla="*/ 3318 h 3608"/>
                  <a:gd name="T34" fmla="*/ 1066 w 3608"/>
                  <a:gd name="T35" fmla="*/ 3451 h 3608"/>
                  <a:gd name="T36" fmla="*/ 1327 w 3608"/>
                  <a:gd name="T37" fmla="*/ 3545 h 3608"/>
                  <a:gd name="T38" fmla="*/ 1599 w 3608"/>
                  <a:gd name="T39" fmla="*/ 3597 h 3608"/>
                  <a:gd name="T40" fmla="*/ 1877 w 3608"/>
                  <a:gd name="T41" fmla="*/ 3608 h 3608"/>
                  <a:gd name="T42" fmla="*/ 2154 w 3608"/>
                  <a:gd name="T43" fmla="*/ 3575 h 3608"/>
                  <a:gd name="T44" fmla="*/ 2427 w 3608"/>
                  <a:gd name="T45" fmla="*/ 3498 h 3608"/>
                  <a:gd name="T46" fmla="*/ 2690 w 3608"/>
                  <a:gd name="T47" fmla="*/ 3377 h 3608"/>
                  <a:gd name="T48" fmla="*/ 2935 w 3608"/>
                  <a:gd name="T49" fmla="*/ 3211 h 3608"/>
                  <a:gd name="T50" fmla="*/ 3145 w 3608"/>
                  <a:gd name="T51" fmla="*/ 3012 h 3608"/>
                  <a:gd name="T52" fmla="*/ 3318 w 3608"/>
                  <a:gd name="T53" fmla="*/ 2787 h 3608"/>
                  <a:gd name="T54" fmla="*/ 3451 w 3608"/>
                  <a:gd name="T55" fmla="*/ 2542 h 3608"/>
                  <a:gd name="T56" fmla="*/ 3545 w 3608"/>
                  <a:gd name="T57" fmla="*/ 2280 h 3608"/>
                  <a:gd name="T58" fmla="*/ 3597 w 3608"/>
                  <a:gd name="T59" fmla="*/ 2008 h 3608"/>
                  <a:gd name="T60" fmla="*/ 3607 w 3608"/>
                  <a:gd name="T61" fmla="*/ 1731 h 3608"/>
                  <a:gd name="T62" fmla="*/ 3575 w 3608"/>
                  <a:gd name="T63" fmla="*/ 1453 h 3608"/>
                  <a:gd name="T64" fmla="*/ 3498 w 3608"/>
                  <a:gd name="T65" fmla="*/ 1181 h 3608"/>
                  <a:gd name="T66" fmla="*/ 3376 w 3608"/>
                  <a:gd name="T67" fmla="*/ 918 h 3608"/>
                  <a:gd name="T68" fmla="*/ 3210 w 3608"/>
                  <a:gd name="T69" fmla="*/ 673 h 3608"/>
                  <a:gd name="T70" fmla="*/ 3012 w 3608"/>
                  <a:gd name="T71" fmla="*/ 462 h 3608"/>
                  <a:gd name="T72" fmla="*/ 2787 w 3608"/>
                  <a:gd name="T73" fmla="*/ 290 h 3608"/>
                  <a:gd name="T74" fmla="*/ 2541 w 3608"/>
                  <a:gd name="T75" fmla="*/ 156 h 3608"/>
                  <a:gd name="T76" fmla="*/ 2280 w 3608"/>
                  <a:gd name="T77" fmla="*/ 63 h 3608"/>
                  <a:gd name="T78" fmla="*/ 2008 w 3608"/>
                  <a:gd name="T79" fmla="*/ 11 h 36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08"/>
                  <a:gd name="T121" fmla="*/ 0 h 3608"/>
                  <a:gd name="T122" fmla="*/ 3608 w 3608"/>
                  <a:gd name="T123" fmla="*/ 3608 h 36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08" h="3608">
                    <a:moveTo>
                      <a:pt x="1870" y="0"/>
                    </a:moveTo>
                    <a:lnTo>
                      <a:pt x="1731" y="0"/>
                    </a:lnTo>
                    <a:lnTo>
                      <a:pt x="1592" y="11"/>
                    </a:lnTo>
                    <a:lnTo>
                      <a:pt x="1453" y="33"/>
                    </a:lnTo>
                    <a:lnTo>
                      <a:pt x="1316" y="66"/>
                    </a:lnTo>
                    <a:lnTo>
                      <a:pt x="1180" y="110"/>
                    </a:lnTo>
                    <a:lnTo>
                      <a:pt x="1048" y="165"/>
                    </a:lnTo>
                    <a:lnTo>
                      <a:pt x="918" y="231"/>
                    </a:lnTo>
                    <a:lnTo>
                      <a:pt x="792" y="309"/>
                    </a:lnTo>
                    <a:lnTo>
                      <a:pt x="673" y="397"/>
                    </a:lnTo>
                    <a:lnTo>
                      <a:pt x="563" y="493"/>
                    </a:lnTo>
                    <a:lnTo>
                      <a:pt x="462" y="596"/>
                    </a:lnTo>
                    <a:lnTo>
                      <a:pt x="371" y="705"/>
                    </a:lnTo>
                    <a:lnTo>
                      <a:pt x="290" y="821"/>
                    </a:lnTo>
                    <a:lnTo>
                      <a:pt x="218" y="941"/>
                    </a:lnTo>
                    <a:lnTo>
                      <a:pt x="156" y="1066"/>
                    </a:lnTo>
                    <a:lnTo>
                      <a:pt x="104" y="1195"/>
                    </a:lnTo>
                    <a:lnTo>
                      <a:pt x="63" y="1328"/>
                    </a:lnTo>
                    <a:lnTo>
                      <a:pt x="31" y="1463"/>
                    </a:lnTo>
                    <a:lnTo>
                      <a:pt x="10" y="1599"/>
                    </a:lnTo>
                    <a:lnTo>
                      <a:pt x="0" y="1738"/>
                    </a:lnTo>
                    <a:lnTo>
                      <a:pt x="0" y="1877"/>
                    </a:lnTo>
                    <a:lnTo>
                      <a:pt x="11" y="2016"/>
                    </a:lnTo>
                    <a:lnTo>
                      <a:pt x="33" y="2154"/>
                    </a:lnTo>
                    <a:lnTo>
                      <a:pt x="66" y="2292"/>
                    </a:lnTo>
                    <a:lnTo>
                      <a:pt x="109" y="2427"/>
                    </a:lnTo>
                    <a:lnTo>
                      <a:pt x="165" y="2560"/>
                    </a:lnTo>
                    <a:lnTo>
                      <a:pt x="231" y="2690"/>
                    </a:lnTo>
                    <a:lnTo>
                      <a:pt x="309" y="2816"/>
                    </a:lnTo>
                    <a:lnTo>
                      <a:pt x="397" y="2935"/>
                    </a:lnTo>
                    <a:lnTo>
                      <a:pt x="493" y="3045"/>
                    </a:lnTo>
                    <a:lnTo>
                      <a:pt x="596" y="3145"/>
                    </a:lnTo>
                    <a:lnTo>
                      <a:pt x="705" y="3237"/>
                    </a:lnTo>
                    <a:lnTo>
                      <a:pt x="820" y="3318"/>
                    </a:lnTo>
                    <a:lnTo>
                      <a:pt x="941" y="3390"/>
                    </a:lnTo>
                    <a:lnTo>
                      <a:pt x="1066" y="3451"/>
                    </a:lnTo>
                    <a:lnTo>
                      <a:pt x="1195" y="3503"/>
                    </a:lnTo>
                    <a:lnTo>
                      <a:pt x="1327" y="3545"/>
                    </a:lnTo>
                    <a:lnTo>
                      <a:pt x="1462" y="3576"/>
                    </a:lnTo>
                    <a:lnTo>
                      <a:pt x="1599" y="3597"/>
                    </a:lnTo>
                    <a:lnTo>
                      <a:pt x="1738" y="3608"/>
                    </a:lnTo>
                    <a:lnTo>
                      <a:pt x="1877" y="3608"/>
                    </a:lnTo>
                    <a:lnTo>
                      <a:pt x="2016" y="3597"/>
                    </a:lnTo>
                    <a:lnTo>
                      <a:pt x="2154" y="3575"/>
                    </a:lnTo>
                    <a:lnTo>
                      <a:pt x="2291" y="3542"/>
                    </a:lnTo>
                    <a:lnTo>
                      <a:pt x="2427" y="3498"/>
                    </a:lnTo>
                    <a:lnTo>
                      <a:pt x="2560" y="3443"/>
                    </a:lnTo>
                    <a:lnTo>
                      <a:pt x="2690" y="3377"/>
                    </a:lnTo>
                    <a:lnTo>
                      <a:pt x="2815" y="3299"/>
                    </a:lnTo>
                    <a:lnTo>
                      <a:pt x="2935" y="3211"/>
                    </a:lnTo>
                    <a:lnTo>
                      <a:pt x="3045" y="3115"/>
                    </a:lnTo>
                    <a:lnTo>
                      <a:pt x="3145" y="3012"/>
                    </a:lnTo>
                    <a:lnTo>
                      <a:pt x="3236" y="2902"/>
                    </a:lnTo>
                    <a:lnTo>
                      <a:pt x="3318" y="2787"/>
                    </a:lnTo>
                    <a:lnTo>
                      <a:pt x="3389" y="2667"/>
                    </a:lnTo>
                    <a:lnTo>
                      <a:pt x="3451" y="2542"/>
                    </a:lnTo>
                    <a:lnTo>
                      <a:pt x="3503" y="2413"/>
                    </a:lnTo>
                    <a:lnTo>
                      <a:pt x="3545" y="2280"/>
                    </a:lnTo>
                    <a:lnTo>
                      <a:pt x="3576" y="2145"/>
                    </a:lnTo>
                    <a:lnTo>
                      <a:pt x="3597" y="2008"/>
                    </a:lnTo>
                    <a:lnTo>
                      <a:pt x="3607" y="1870"/>
                    </a:lnTo>
                    <a:lnTo>
                      <a:pt x="3607" y="1731"/>
                    </a:lnTo>
                    <a:lnTo>
                      <a:pt x="3596" y="1592"/>
                    </a:lnTo>
                    <a:lnTo>
                      <a:pt x="3575" y="1453"/>
                    </a:lnTo>
                    <a:lnTo>
                      <a:pt x="3542" y="1316"/>
                    </a:lnTo>
                    <a:lnTo>
                      <a:pt x="3498" y="1181"/>
                    </a:lnTo>
                    <a:lnTo>
                      <a:pt x="3443" y="1048"/>
                    </a:lnTo>
                    <a:lnTo>
                      <a:pt x="3376" y="918"/>
                    </a:lnTo>
                    <a:lnTo>
                      <a:pt x="3298" y="792"/>
                    </a:lnTo>
                    <a:lnTo>
                      <a:pt x="3210" y="673"/>
                    </a:lnTo>
                    <a:lnTo>
                      <a:pt x="3115" y="563"/>
                    </a:lnTo>
                    <a:lnTo>
                      <a:pt x="3012" y="462"/>
                    </a:lnTo>
                    <a:lnTo>
                      <a:pt x="2902" y="371"/>
                    </a:lnTo>
                    <a:lnTo>
                      <a:pt x="2787" y="290"/>
                    </a:lnTo>
                    <a:lnTo>
                      <a:pt x="2666" y="218"/>
                    </a:lnTo>
                    <a:lnTo>
                      <a:pt x="2541" y="156"/>
                    </a:lnTo>
                    <a:lnTo>
                      <a:pt x="2412" y="105"/>
                    </a:lnTo>
                    <a:lnTo>
                      <a:pt x="2280" y="63"/>
                    </a:lnTo>
                    <a:lnTo>
                      <a:pt x="2145" y="32"/>
                    </a:lnTo>
                    <a:lnTo>
                      <a:pt x="2008" y="11"/>
                    </a:lnTo>
                    <a:lnTo>
                      <a:pt x="1870" y="0"/>
                    </a:lnTo>
                  </a:path>
                </a:pathLst>
              </a:custGeom>
              <a:solidFill>
                <a:srgbClr val="CED3E1"/>
              </a:solidFill>
              <a:ln w="9525">
                <a:noFill/>
                <a:round/>
                <a:headEnd/>
                <a:tailEnd/>
              </a:ln>
            </p:spPr>
            <p:txBody>
              <a:bodyPr/>
              <a:lstStyle/>
              <a:p>
                <a:endParaRPr lang="en-US" dirty="0">
                  <a:solidFill>
                    <a:prstClr val="black"/>
                  </a:solidFill>
                </a:endParaRPr>
              </a:p>
            </p:txBody>
          </p:sp>
        </p:grpSp>
        <p:grpSp>
          <p:nvGrpSpPr>
            <p:cNvPr id="21" name="Group 185"/>
            <p:cNvGrpSpPr>
              <a:grpSpLocks/>
            </p:cNvGrpSpPr>
            <p:nvPr/>
          </p:nvGrpSpPr>
          <p:grpSpPr bwMode="auto">
            <a:xfrm>
              <a:off x="2953" y="4185"/>
              <a:ext cx="3608" cy="3608"/>
              <a:chOff x="2953" y="4185"/>
              <a:chExt cx="3608" cy="3608"/>
            </a:xfrm>
          </p:grpSpPr>
          <p:sp>
            <p:nvSpPr>
              <p:cNvPr id="65" name="Freeform 186"/>
              <p:cNvSpPr>
                <a:spLocks/>
              </p:cNvSpPr>
              <p:nvPr/>
            </p:nvSpPr>
            <p:spPr bwMode="auto">
              <a:xfrm>
                <a:off x="2953" y="4185"/>
                <a:ext cx="3608" cy="3608"/>
              </a:xfrm>
              <a:custGeom>
                <a:avLst/>
                <a:gdLst>
                  <a:gd name="T0" fmla="*/ 231 w 3608"/>
                  <a:gd name="T1" fmla="*/ 2690 h 3608"/>
                  <a:gd name="T2" fmla="*/ 109 w 3608"/>
                  <a:gd name="T3" fmla="*/ 2427 h 3608"/>
                  <a:gd name="T4" fmla="*/ 33 w 3608"/>
                  <a:gd name="T5" fmla="*/ 2154 h 3608"/>
                  <a:gd name="T6" fmla="*/ 0 w 3608"/>
                  <a:gd name="T7" fmla="*/ 1877 h 3608"/>
                  <a:gd name="T8" fmla="*/ 10 w 3608"/>
                  <a:gd name="T9" fmla="*/ 1599 h 3608"/>
                  <a:gd name="T10" fmla="*/ 63 w 3608"/>
                  <a:gd name="T11" fmla="*/ 1328 h 3608"/>
                  <a:gd name="T12" fmla="*/ 156 w 3608"/>
                  <a:gd name="T13" fmla="*/ 1066 h 3608"/>
                  <a:gd name="T14" fmla="*/ 290 w 3608"/>
                  <a:gd name="T15" fmla="*/ 821 h 3608"/>
                  <a:gd name="T16" fmla="*/ 462 w 3608"/>
                  <a:gd name="T17" fmla="*/ 596 h 3608"/>
                  <a:gd name="T18" fmla="*/ 673 w 3608"/>
                  <a:gd name="T19" fmla="*/ 397 h 3608"/>
                  <a:gd name="T20" fmla="*/ 918 w 3608"/>
                  <a:gd name="T21" fmla="*/ 231 h 3608"/>
                  <a:gd name="T22" fmla="*/ 1180 w 3608"/>
                  <a:gd name="T23" fmla="*/ 110 h 3608"/>
                  <a:gd name="T24" fmla="*/ 1453 w 3608"/>
                  <a:gd name="T25" fmla="*/ 33 h 3608"/>
                  <a:gd name="T26" fmla="*/ 1731 w 3608"/>
                  <a:gd name="T27" fmla="*/ 0 h 3608"/>
                  <a:gd name="T28" fmla="*/ 2008 w 3608"/>
                  <a:gd name="T29" fmla="*/ 11 h 3608"/>
                  <a:gd name="T30" fmla="*/ 2280 w 3608"/>
                  <a:gd name="T31" fmla="*/ 63 h 3608"/>
                  <a:gd name="T32" fmla="*/ 2541 w 3608"/>
                  <a:gd name="T33" fmla="*/ 156 h 3608"/>
                  <a:gd name="T34" fmla="*/ 2787 w 3608"/>
                  <a:gd name="T35" fmla="*/ 290 h 3608"/>
                  <a:gd name="T36" fmla="*/ 3012 w 3608"/>
                  <a:gd name="T37" fmla="*/ 462 h 3608"/>
                  <a:gd name="T38" fmla="*/ 3210 w 3608"/>
                  <a:gd name="T39" fmla="*/ 673 h 3608"/>
                  <a:gd name="T40" fmla="*/ 3376 w 3608"/>
                  <a:gd name="T41" fmla="*/ 918 h 3608"/>
                  <a:gd name="T42" fmla="*/ 3498 w 3608"/>
                  <a:gd name="T43" fmla="*/ 1181 h 3608"/>
                  <a:gd name="T44" fmla="*/ 3575 w 3608"/>
                  <a:gd name="T45" fmla="*/ 1453 h 3608"/>
                  <a:gd name="T46" fmla="*/ 3607 w 3608"/>
                  <a:gd name="T47" fmla="*/ 1731 h 3608"/>
                  <a:gd name="T48" fmla="*/ 3597 w 3608"/>
                  <a:gd name="T49" fmla="*/ 2008 h 3608"/>
                  <a:gd name="T50" fmla="*/ 3545 w 3608"/>
                  <a:gd name="T51" fmla="*/ 2280 h 3608"/>
                  <a:gd name="T52" fmla="*/ 3451 w 3608"/>
                  <a:gd name="T53" fmla="*/ 2542 h 3608"/>
                  <a:gd name="T54" fmla="*/ 3318 w 3608"/>
                  <a:gd name="T55" fmla="*/ 2787 h 3608"/>
                  <a:gd name="T56" fmla="*/ 3145 w 3608"/>
                  <a:gd name="T57" fmla="*/ 3012 h 3608"/>
                  <a:gd name="T58" fmla="*/ 2935 w 3608"/>
                  <a:gd name="T59" fmla="*/ 3211 h 3608"/>
                  <a:gd name="T60" fmla="*/ 2690 w 3608"/>
                  <a:gd name="T61" fmla="*/ 3377 h 3608"/>
                  <a:gd name="T62" fmla="*/ 2427 w 3608"/>
                  <a:gd name="T63" fmla="*/ 3498 h 3608"/>
                  <a:gd name="T64" fmla="*/ 2154 w 3608"/>
                  <a:gd name="T65" fmla="*/ 3575 h 3608"/>
                  <a:gd name="T66" fmla="*/ 1877 w 3608"/>
                  <a:gd name="T67" fmla="*/ 3608 h 3608"/>
                  <a:gd name="T68" fmla="*/ 1599 w 3608"/>
                  <a:gd name="T69" fmla="*/ 3597 h 3608"/>
                  <a:gd name="T70" fmla="*/ 1327 w 3608"/>
                  <a:gd name="T71" fmla="*/ 3545 h 3608"/>
                  <a:gd name="T72" fmla="*/ 1066 w 3608"/>
                  <a:gd name="T73" fmla="*/ 3451 h 3608"/>
                  <a:gd name="T74" fmla="*/ 820 w 3608"/>
                  <a:gd name="T75" fmla="*/ 3318 h 3608"/>
                  <a:gd name="T76" fmla="*/ 596 w 3608"/>
                  <a:gd name="T77" fmla="*/ 3145 h 3608"/>
                  <a:gd name="T78" fmla="*/ 397 w 3608"/>
                  <a:gd name="T79" fmla="*/ 2935 h 36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08"/>
                  <a:gd name="T121" fmla="*/ 0 h 3608"/>
                  <a:gd name="T122" fmla="*/ 3608 w 3608"/>
                  <a:gd name="T123" fmla="*/ 3608 h 36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08" h="3608">
                    <a:moveTo>
                      <a:pt x="309" y="2816"/>
                    </a:moveTo>
                    <a:lnTo>
                      <a:pt x="231" y="2690"/>
                    </a:lnTo>
                    <a:lnTo>
                      <a:pt x="165" y="2560"/>
                    </a:lnTo>
                    <a:lnTo>
                      <a:pt x="109" y="2427"/>
                    </a:lnTo>
                    <a:lnTo>
                      <a:pt x="66" y="2292"/>
                    </a:lnTo>
                    <a:lnTo>
                      <a:pt x="33" y="2154"/>
                    </a:lnTo>
                    <a:lnTo>
                      <a:pt x="11" y="2016"/>
                    </a:lnTo>
                    <a:lnTo>
                      <a:pt x="0" y="1877"/>
                    </a:lnTo>
                    <a:lnTo>
                      <a:pt x="0" y="1738"/>
                    </a:lnTo>
                    <a:lnTo>
                      <a:pt x="10" y="1599"/>
                    </a:lnTo>
                    <a:lnTo>
                      <a:pt x="31" y="1463"/>
                    </a:lnTo>
                    <a:lnTo>
                      <a:pt x="63" y="1328"/>
                    </a:lnTo>
                    <a:lnTo>
                      <a:pt x="104" y="1195"/>
                    </a:lnTo>
                    <a:lnTo>
                      <a:pt x="156" y="1066"/>
                    </a:lnTo>
                    <a:lnTo>
                      <a:pt x="218" y="941"/>
                    </a:lnTo>
                    <a:lnTo>
                      <a:pt x="290" y="821"/>
                    </a:lnTo>
                    <a:lnTo>
                      <a:pt x="371" y="705"/>
                    </a:lnTo>
                    <a:lnTo>
                      <a:pt x="462" y="596"/>
                    </a:lnTo>
                    <a:lnTo>
                      <a:pt x="563" y="493"/>
                    </a:lnTo>
                    <a:lnTo>
                      <a:pt x="673" y="397"/>
                    </a:lnTo>
                    <a:lnTo>
                      <a:pt x="792" y="309"/>
                    </a:lnTo>
                    <a:lnTo>
                      <a:pt x="918" y="231"/>
                    </a:lnTo>
                    <a:lnTo>
                      <a:pt x="1048" y="165"/>
                    </a:lnTo>
                    <a:lnTo>
                      <a:pt x="1180" y="110"/>
                    </a:lnTo>
                    <a:lnTo>
                      <a:pt x="1316" y="66"/>
                    </a:lnTo>
                    <a:lnTo>
                      <a:pt x="1453" y="33"/>
                    </a:lnTo>
                    <a:lnTo>
                      <a:pt x="1592" y="11"/>
                    </a:lnTo>
                    <a:lnTo>
                      <a:pt x="1731" y="0"/>
                    </a:lnTo>
                    <a:lnTo>
                      <a:pt x="1870" y="0"/>
                    </a:lnTo>
                    <a:lnTo>
                      <a:pt x="2008" y="11"/>
                    </a:lnTo>
                    <a:lnTo>
                      <a:pt x="2145" y="32"/>
                    </a:lnTo>
                    <a:lnTo>
                      <a:pt x="2280" y="63"/>
                    </a:lnTo>
                    <a:lnTo>
                      <a:pt x="2412" y="105"/>
                    </a:lnTo>
                    <a:lnTo>
                      <a:pt x="2541" y="156"/>
                    </a:lnTo>
                    <a:lnTo>
                      <a:pt x="2666" y="218"/>
                    </a:lnTo>
                    <a:lnTo>
                      <a:pt x="2787" y="290"/>
                    </a:lnTo>
                    <a:lnTo>
                      <a:pt x="2902" y="371"/>
                    </a:lnTo>
                    <a:lnTo>
                      <a:pt x="3012" y="462"/>
                    </a:lnTo>
                    <a:lnTo>
                      <a:pt x="3115" y="563"/>
                    </a:lnTo>
                    <a:lnTo>
                      <a:pt x="3210" y="673"/>
                    </a:lnTo>
                    <a:lnTo>
                      <a:pt x="3298" y="792"/>
                    </a:lnTo>
                    <a:lnTo>
                      <a:pt x="3376" y="918"/>
                    </a:lnTo>
                    <a:lnTo>
                      <a:pt x="3443" y="1048"/>
                    </a:lnTo>
                    <a:lnTo>
                      <a:pt x="3498" y="1181"/>
                    </a:lnTo>
                    <a:lnTo>
                      <a:pt x="3542" y="1316"/>
                    </a:lnTo>
                    <a:lnTo>
                      <a:pt x="3575" y="1453"/>
                    </a:lnTo>
                    <a:lnTo>
                      <a:pt x="3596" y="1592"/>
                    </a:lnTo>
                    <a:lnTo>
                      <a:pt x="3607" y="1731"/>
                    </a:lnTo>
                    <a:lnTo>
                      <a:pt x="3607" y="1870"/>
                    </a:lnTo>
                    <a:lnTo>
                      <a:pt x="3597" y="2008"/>
                    </a:lnTo>
                    <a:lnTo>
                      <a:pt x="3576" y="2145"/>
                    </a:lnTo>
                    <a:lnTo>
                      <a:pt x="3545" y="2280"/>
                    </a:lnTo>
                    <a:lnTo>
                      <a:pt x="3503" y="2413"/>
                    </a:lnTo>
                    <a:lnTo>
                      <a:pt x="3451" y="2542"/>
                    </a:lnTo>
                    <a:lnTo>
                      <a:pt x="3389" y="2667"/>
                    </a:lnTo>
                    <a:lnTo>
                      <a:pt x="3318" y="2787"/>
                    </a:lnTo>
                    <a:lnTo>
                      <a:pt x="3236" y="2902"/>
                    </a:lnTo>
                    <a:lnTo>
                      <a:pt x="3145" y="3012"/>
                    </a:lnTo>
                    <a:lnTo>
                      <a:pt x="3045" y="3115"/>
                    </a:lnTo>
                    <a:lnTo>
                      <a:pt x="2935" y="3211"/>
                    </a:lnTo>
                    <a:lnTo>
                      <a:pt x="2815" y="3299"/>
                    </a:lnTo>
                    <a:lnTo>
                      <a:pt x="2690" y="3377"/>
                    </a:lnTo>
                    <a:lnTo>
                      <a:pt x="2560" y="3443"/>
                    </a:lnTo>
                    <a:lnTo>
                      <a:pt x="2427" y="3498"/>
                    </a:lnTo>
                    <a:lnTo>
                      <a:pt x="2291" y="3542"/>
                    </a:lnTo>
                    <a:lnTo>
                      <a:pt x="2154" y="3575"/>
                    </a:lnTo>
                    <a:lnTo>
                      <a:pt x="2016" y="3597"/>
                    </a:lnTo>
                    <a:lnTo>
                      <a:pt x="1877" y="3608"/>
                    </a:lnTo>
                    <a:lnTo>
                      <a:pt x="1738" y="3608"/>
                    </a:lnTo>
                    <a:lnTo>
                      <a:pt x="1599" y="3597"/>
                    </a:lnTo>
                    <a:lnTo>
                      <a:pt x="1462" y="3576"/>
                    </a:lnTo>
                    <a:lnTo>
                      <a:pt x="1327" y="3545"/>
                    </a:lnTo>
                    <a:lnTo>
                      <a:pt x="1195" y="3503"/>
                    </a:lnTo>
                    <a:lnTo>
                      <a:pt x="1066" y="3451"/>
                    </a:lnTo>
                    <a:lnTo>
                      <a:pt x="941" y="3390"/>
                    </a:lnTo>
                    <a:lnTo>
                      <a:pt x="820" y="3318"/>
                    </a:lnTo>
                    <a:lnTo>
                      <a:pt x="705" y="3237"/>
                    </a:lnTo>
                    <a:lnTo>
                      <a:pt x="596" y="3145"/>
                    </a:lnTo>
                    <a:lnTo>
                      <a:pt x="493" y="3045"/>
                    </a:lnTo>
                    <a:lnTo>
                      <a:pt x="397" y="2935"/>
                    </a:lnTo>
                    <a:lnTo>
                      <a:pt x="309" y="2816"/>
                    </a:lnTo>
                    <a:close/>
                  </a:path>
                </a:pathLst>
              </a:custGeom>
              <a:noFill/>
              <a:ln w="10516">
                <a:solidFill>
                  <a:srgbClr val="474749"/>
                </a:solidFill>
                <a:round/>
                <a:headEnd/>
                <a:tailEnd/>
              </a:ln>
            </p:spPr>
            <p:txBody>
              <a:bodyPr/>
              <a:lstStyle/>
              <a:p>
                <a:endParaRPr lang="en-US" dirty="0">
                  <a:solidFill>
                    <a:prstClr val="black"/>
                  </a:solidFill>
                </a:endParaRPr>
              </a:p>
            </p:txBody>
          </p:sp>
        </p:grpSp>
        <p:grpSp>
          <p:nvGrpSpPr>
            <p:cNvPr id="22" name="Group 187"/>
            <p:cNvGrpSpPr>
              <a:grpSpLocks/>
            </p:cNvGrpSpPr>
            <p:nvPr/>
          </p:nvGrpSpPr>
          <p:grpSpPr bwMode="auto">
            <a:xfrm>
              <a:off x="2963" y="4195"/>
              <a:ext cx="3587" cy="3587"/>
              <a:chOff x="2963" y="4195"/>
              <a:chExt cx="3587" cy="3587"/>
            </a:xfrm>
          </p:grpSpPr>
          <p:sp>
            <p:nvSpPr>
              <p:cNvPr id="64" name="Freeform 188"/>
              <p:cNvSpPr>
                <a:spLocks/>
              </p:cNvSpPr>
              <p:nvPr/>
            </p:nvSpPr>
            <p:spPr bwMode="auto">
              <a:xfrm>
                <a:off x="2963" y="4195"/>
                <a:ext cx="3587" cy="3587"/>
              </a:xfrm>
              <a:custGeom>
                <a:avLst/>
                <a:gdLst>
                  <a:gd name="T0" fmla="*/ 1721 w 3587"/>
                  <a:gd name="T1" fmla="*/ 1 h 3587"/>
                  <a:gd name="T2" fmla="*/ 1445 w 3587"/>
                  <a:gd name="T3" fmla="*/ 33 h 3587"/>
                  <a:gd name="T4" fmla="*/ 1174 w 3587"/>
                  <a:gd name="T5" fmla="*/ 109 h 3587"/>
                  <a:gd name="T6" fmla="*/ 913 w 3587"/>
                  <a:gd name="T7" fmla="*/ 230 h 3587"/>
                  <a:gd name="T8" fmla="*/ 669 w 3587"/>
                  <a:gd name="T9" fmla="*/ 395 h 3587"/>
                  <a:gd name="T10" fmla="*/ 460 w 3587"/>
                  <a:gd name="T11" fmla="*/ 593 h 3587"/>
                  <a:gd name="T12" fmla="*/ 288 w 3587"/>
                  <a:gd name="T13" fmla="*/ 816 h 3587"/>
                  <a:gd name="T14" fmla="*/ 155 w 3587"/>
                  <a:gd name="T15" fmla="*/ 1060 h 3587"/>
                  <a:gd name="T16" fmla="*/ 63 w 3587"/>
                  <a:gd name="T17" fmla="*/ 1320 h 3587"/>
                  <a:gd name="T18" fmla="*/ 11 w 3587"/>
                  <a:gd name="T19" fmla="*/ 1591 h 3587"/>
                  <a:gd name="T20" fmla="*/ 0 w 3587"/>
                  <a:gd name="T21" fmla="*/ 1866 h 3587"/>
                  <a:gd name="T22" fmla="*/ 33 w 3587"/>
                  <a:gd name="T23" fmla="*/ 2142 h 3587"/>
                  <a:gd name="T24" fmla="*/ 109 w 3587"/>
                  <a:gd name="T25" fmla="*/ 2414 h 3587"/>
                  <a:gd name="T26" fmla="*/ 230 w 3587"/>
                  <a:gd name="T27" fmla="*/ 2675 h 3587"/>
                  <a:gd name="T28" fmla="*/ 395 w 3587"/>
                  <a:gd name="T29" fmla="*/ 2918 h 3587"/>
                  <a:gd name="T30" fmla="*/ 592 w 3587"/>
                  <a:gd name="T31" fmla="*/ 3128 h 3587"/>
                  <a:gd name="T32" fmla="*/ 816 w 3587"/>
                  <a:gd name="T33" fmla="*/ 3299 h 3587"/>
                  <a:gd name="T34" fmla="*/ 1060 w 3587"/>
                  <a:gd name="T35" fmla="*/ 3432 h 3587"/>
                  <a:gd name="T36" fmla="*/ 1320 w 3587"/>
                  <a:gd name="T37" fmla="*/ 3525 h 3587"/>
                  <a:gd name="T38" fmla="*/ 1590 w 3587"/>
                  <a:gd name="T39" fmla="*/ 3577 h 3587"/>
                  <a:gd name="T40" fmla="*/ 1866 w 3587"/>
                  <a:gd name="T41" fmla="*/ 3587 h 3587"/>
                  <a:gd name="T42" fmla="*/ 2142 w 3587"/>
                  <a:gd name="T43" fmla="*/ 3555 h 3587"/>
                  <a:gd name="T44" fmla="*/ 2413 w 3587"/>
                  <a:gd name="T45" fmla="*/ 3478 h 3587"/>
                  <a:gd name="T46" fmla="*/ 2674 w 3587"/>
                  <a:gd name="T47" fmla="*/ 3357 h 3587"/>
                  <a:gd name="T48" fmla="*/ 2918 w 3587"/>
                  <a:gd name="T49" fmla="*/ 3192 h 3587"/>
                  <a:gd name="T50" fmla="*/ 3127 w 3587"/>
                  <a:gd name="T51" fmla="*/ 2995 h 3587"/>
                  <a:gd name="T52" fmla="*/ 3299 w 3587"/>
                  <a:gd name="T53" fmla="*/ 2771 h 3587"/>
                  <a:gd name="T54" fmla="*/ 3431 w 3587"/>
                  <a:gd name="T55" fmla="*/ 2527 h 3587"/>
                  <a:gd name="T56" fmla="*/ 3524 w 3587"/>
                  <a:gd name="T57" fmla="*/ 2267 h 3587"/>
                  <a:gd name="T58" fmla="*/ 3576 w 3587"/>
                  <a:gd name="T59" fmla="*/ 1997 h 3587"/>
                  <a:gd name="T60" fmla="*/ 3587 w 3587"/>
                  <a:gd name="T61" fmla="*/ 1721 h 3587"/>
                  <a:gd name="T62" fmla="*/ 3554 w 3587"/>
                  <a:gd name="T63" fmla="*/ 1445 h 3587"/>
                  <a:gd name="T64" fmla="*/ 3478 w 3587"/>
                  <a:gd name="T65" fmla="*/ 1174 h 3587"/>
                  <a:gd name="T66" fmla="*/ 3357 w 3587"/>
                  <a:gd name="T67" fmla="*/ 913 h 3587"/>
                  <a:gd name="T68" fmla="*/ 3192 w 3587"/>
                  <a:gd name="T69" fmla="*/ 669 h 3587"/>
                  <a:gd name="T70" fmla="*/ 2995 w 3587"/>
                  <a:gd name="T71" fmla="*/ 460 h 3587"/>
                  <a:gd name="T72" fmla="*/ 2771 w 3587"/>
                  <a:gd name="T73" fmla="*/ 289 h 3587"/>
                  <a:gd name="T74" fmla="*/ 2527 w 3587"/>
                  <a:gd name="T75" fmla="*/ 156 h 3587"/>
                  <a:gd name="T76" fmla="*/ 2267 w 3587"/>
                  <a:gd name="T77" fmla="*/ 63 h 3587"/>
                  <a:gd name="T78" fmla="*/ 1997 w 3587"/>
                  <a:gd name="T79" fmla="*/ 11 h 35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87"/>
                  <a:gd name="T121" fmla="*/ 0 h 3587"/>
                  <a:gd name="T122" fmla="*/ 3587 w 3587"/>
                  <a:gd name="T123" fmla="*/ 3587 h 35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87" h="3587">
                    <a:moveTo>
                      <a:pt x="1859" y="0"/>
                    </a:moveTo>
                    <a:lnTo>
                      <a:pt x="1721" y="1"/>
                    </a:lnTo>
                    <a:lnTo>
                      <a:pt x="1583" y="11"/>
                    </a:lnTo>
                    <a:lnTo>
                      <a:pt x="1445" y="33"/>
                    </a:lnTo>
                    <a:lnTo>
                      <a:pt x="1308" y="66"/>
                    </a:lnTo>
                    <a:lnTo>
                      <a:pt x="1174" y="109"/>
                    </a:lnTo>
                    <a:lnTo>
                      <a:pt x="1042" y="164"/>
                    </a:lnTo>
                    <a:lnTo>
                      <a:pt x="913" y="230"/>
                    </a:lnTo>
                    <a:lnTo>
                      <a:pt x="787" y="308"/>
                    </a:lnTo>
                    <a:lnTo>
                      <a:pt x="669" y="395"/>
                    </a:lnTo>
                    <a:lnTo>
                      <a:pt x="560" y="491"/>
                    </a:lnTo>
                    <a:lnTo>
                      <a:pt x="460" y="593"/>
                    </a:lnTo>
                    <a:lnTo>
                      <a:pt x="369" y="702"/>
                    </a:lnTo>
                    <a:lnTo>
                      <a:pt x="288" y="816"/>
                    </a:lnTo>
                    <a:lnTo>
                      <a:pt x="217" y="936"/>
                    </a:lnTo>
                    <a:lnTo>
                      <a:pt x="155" y="1060"/>
                    </a:lnTo>
                    <a:lnTo>
                      <a:pt x="104" y="1189"/>
                    </a:lnTo>
                    <a:lnTo>
                      <a:pt x="63" y="1320"/>
                    </a:lnTo>
                    <a:lnTo>
                      <a:pt x="31" y="1454"/>
                    </a:lnTo>
                    <a:lnTo>
                      <a:pt x="11" y="1591"/>
                    </a:lnTo>
                    <a:lnTo>
                      <a:pt x="0" y="1728"/>
                    </a:lnTo>
                    <a:lnTo>
                      <a:pt x="0" y="1866"/>
                    </a:lnTo>
                    <a:lnTo>
                      <a:pt x="11" y="2005"/>
                    </a:lnTo>
                    <a:lnTo>
                      <a:pt x="33" y="2142"/>
                    </a:lnTo>
                    <a:lnTo>
                      <a:pt x="65" y="2279"/>
                    </a:lnTo>
                    <a:lnTo>
                      <a:pt x="109" y="2414"/>
                    </a:lnTo>
                    <a:lnTo>
                      <a:pt x="164" y="2546"/>
                    </a:lnTo>
                    <a:lnTo>
                      <a:pt x="230" y="2675"/>
                    </a:lnTo>
                    <a:lnTo>
                      <a:pt x="308" y="2800"/>
                    </a:lnTo>
                    <a:lnTo>
                      <a:pt x="395" y="2918"/>
                    </a:lnTo>
                    <a:lnTo>
                      <a:pt x="490" y="3028"/>
                    </a:lnTo>
                    <a:lnTo>
                      <a:pt x="592" y="3128"/>
                    </a:lnTo>
                    <a:lnTo>
                      <a:pt x="701" y="3218"/>
                    </a:lnTo>
                    <a:lnTo>
                      <a:pt x="816" y="3299"/>
                    </a:lnTo>
                    <a:lnTo>
                      <a:pt x="936" y="3370"/>
                    </a:lnTo>
                    <a:lnTo>
                      <a:pt x="1060" y="3432"/>
                    </a:lnTo>
                    <a:lnTo>
                      <a:pt x="1188" y="3483"/>
                    </a:lnTo>
                    <a:lnTo>
                      <a:pt x="1320" y="3525"/>
                    </a:lnTo>
                    <a:lnTo>
                      <a:pt x="1454" y="3556"/>
                    </a:lnTo>
                    <a:lnTo>
                      <a:pt x="1590" y="3577"/>
                    </a:lnTo>
                    <a:lnTo>
                      <a:pt x="1728" y="3587"/>
                    </a:lnTo>
                    <a:lnTo>
                      <a:pt x="1866" y="3587"/>
                    </a:lnTo>
                    <a:lnTo>
                      <a:pt x="2004" y="3576"/>
                    </a:lnTo>
                    <a:lnTo>
                      <a:pt x="2142" y="3555"/>
                    </a:lnTo>
                    <a:lnTo>
                      <a:pt x="2279" y="3522"/>
                    </a:lnTo>
                    <a:lnTo>
                      <a:pt x="2413" y="3478"/>
                    </a:lnTo>
                    <a:lnTo>
                      <a:pt x="2545" y="3424"/>
                    </a:lnTo>
                    <a:lnTo>
                      <a:pt x="2674" y="3357"/>
                    </a:lnTo>
                    <a:lnTo>
                      <a:pt x="2799" y="3280"/>
                    </a:lnTo>
                    <a:lnTo>
                      <a:pt x="2918" y="3192"/>
                    </a:lnTo>
                    <a:lnTo>
                      <a:pt x="3027" y="3097"/>
                    </a:lnTo>
                    <a:lnTo>
                      <a:pt x="3127" y="2995"/>
                    </a:lnTo>
                    <a:lnTo>
                      <a:pt x="3218" y="2886"/>
                    </a:lnTo>
                    <a:lnTo>
                      <a:pt x="3299" y="2771"/>
                    </a:lnTo>
                    <a:lnTo>
                      <a:pt x="3370" y="2652"/>
                    </a:lnTo>
                    <a:lnTo>
                      <a:pt x="3431" y="2527"/>
                    </a:lnTo>
                    <a:lnTo>
                      <a:pt x="3483" y="2399"/>
                    </a:lnTo>
                    <a:lnTo>
                      <a:pt x="3524" y="2267"/>
                    </a:lnTo>
                    <a:lnTo>
                      <a:pt x="3556" y="2133"/>
                    </a:lnTo>
                    <a:lnTo>
                      <a:pt x="3576" y="1997"/>
                    </a:lnTo>
                    <a:lnTo>
                      <a:pt x="3587" y="1860"/>
                    </a:lnTo>
                    <a:lnTo>
                      <a:pt x="3587" y="1721"/>
                    </a:lnTo>
                    <a:lnTo>
                      <a:pt x="3576" y="1583"/>
                    </a:lnTo>
                    <a:lnTo>
                      <a:pt x="3554" y="1445"/>
                    </a:lnTo>
                    <a:lnTo>
                      <a:pt x="3522" y="1309"/>
                    </a:lnTo>
                    <a:lnTo>
                      <a:pt x="3478" y="1174"/>
                    </a:lnTo>
                    <a:lnTo>
                      <a:pt x="3423" y="1042"/>
                    </a:lnTo>
                    <a:lnTo>
                      <a:pt x="3357" y="913"/>
                    </a:lnTo>
                    <a:lnTo>
                      <a:pt x="3280" y="788"/>
                    </a:lnTo>
                    <a:lnTo>
                      <a:pt x="3192" y="669"/>
                    </a:lnTo>
                    <a:lnTo>
                      <a:pt x="3097" y="560"/>
                    </a:lnTo>
                    <a:lnTo>
                      <a:pt x="2995" y="460"/>
                    </a:lnTo>
                    <a:lnTo>
                      <a:pt x="2886" y="369"/>
                    </a:lnTo>
                    <a:lnTo>
                      <a:pt x="2771" y="289"/>
                    </a:lnTo>
                    <a:lnTo>
                      <a:pt x="2651" y="217"/>
                    </a:lnTo>
                    <a:lnTo>
                      <a:pt x="2527" y="156"/>
                    </a:lnTo>
                    <a:lnTo>
                      <a:pt x="2399" y="104"/>
                    </a:lnTo>
                    <a:lnTo>
                      <a:pt x="2267" y="63"/>
                    </a:lnTo>
                    <a:lnTo>
                      <a:pt x="2133" y="32"/>
                    </a:lnTo>
                    <a:lnTo>
                      <a:pt x="1997" y="11"/>
                    </a:lnTo>
                    <a:lnTo>
                      <a:pt x="1859" y="0"/>
                    </a:lnTo>
                  </a:path>
                </a:pathLst>
              </a:custGeom>
              <a:solidFill>
                <a:srgbClr val="5091CD"/>
              </a:solidFill>
              <a:ln w="9525">
                <a:noFill/>
                <a:round/>
                <a:headEnd/>
                <a:tailEnd/>
              </a:ln>
            </p:spPr>
            <p:txBody>
              <a:bodyPr/>
              <a:lstStyle/>
              <a:p>
                <a:endParaRPr lang="en-US" dirty="0">
                  <a:solidFill>
                    <a:prstClr val="black"/>
                  </a:solidFill>
                </a:endParaRPr>
              </a:p>
            </p:txBody>
          </p:sp>
        </p:grpSp>
        <p:grpSp>
          <p:nvGrpSpPr>
            <p:cNvPr id="23" name="Group 189"/>
            <p:cNvGrpSpPr>
              <a:grpSpLocks/>
            </p:cNvGrpSpPr>
            <p:nvPr/>
          </p:nvGrpSpPr>
          <p:grpSpPr bwMode="auto">
            <a:xfrm>
              <a:off x="3022" y="4255"/>
              <a:ext cx="3469" cy="3469"/>
              <a:chOff x="3022" y="4255"/>
              <a:chExt cx="3469" cy="3469"/>
            </a:xfrm>
          </p:grpSpPr>
          <p:sp>
            <p:nvSpPr>
              <p:cNvPr id="63" name="Freeform 190"/>
              <p:cNvSpPr>
                <a:spLocks/>
              </p:cNvSpPr>
              <p:nvPr/>
            </p:nvSpPr>
            <p:spPr bwMode="auto">
              <a:xfrm>
                <a:off x="3022" y="4255"/>
                <a:ext cx="3469" cy="3469"/>
              </a:xfrm>
              <a:custGeom>
                <a:avLst/>
                <a:gdLst>
                  <a:gd name="T0" fmla="*/ 223 w 3469"/>
                  <a:gd name="T1" fmla="*/ 2586 h 3469"/>
                  <a:gd name="T2" fmla="*/ 106 w 3469"/>
                  <a:gd name="T3" fmla="*/ 2333 h 3469"/>
                  <a:gd name="T4" fmla="*/ 32 w 3469"/>
                  <a:gd name="T5" fmla="*/ 2071 h 3469"/>
                  <a:gd name="T6" fmla="*/ 0 w 3469"/>
                  <a:gd name="T7" fmla="*/ 1804 h 3469"/>
                  <a:gd name="T8" fmla="*/ 10 w 3469"/>
                  <a:gd name="T9" fmla="*/ 1537 h 3469"/>
                  <a:gd name="T10" fmla="*/ 61 w 3469"/>
                  <a:gd name="T11" fmla="*/ 1276 h 3469"/>
                  <a:gd name="T12" fmla="*/ 151 w 3469"/>
                  <a:gd name="T13" fmla="*/ 1025 h 3469"/>
                  <a:gd name="T14" fmla="*/ 279 w 3469"/>
                  <a:gd name="T15" fmla="*/ 788 h 3469"/>
                  <a:gd name="T16" fmla="*/ 445 w 3469"/>
                  <a:gd name="T17" fmla="*/ 572 h 3469"/>
                  <a:gd name="T18" fmla="*/ 647 w 3469"/>
                  <a:gd name="T19" fmla="*/ 381 h 3469"/>
                  <a:gd name="T20" fmla="*/ 883 w 3469"/>
                  <a:gd name="T21" fmla="*/ 222 h 3469"/>
                  <a:gd name="T22" fmla="*/ 1135 w 3469"/>
                  <a:gd name="T23" fmla="*/ 105 h 3469"/>
                  <a:gd name="T24" fmla="*/ 1398 w 3469"/>
                  <a:gd name="T25" fmla="*/ 31 h 3469"/>
                  <a:gd name="T26" fmla="*/ 1665 w 3469"/>
                  <a:gd name="T27" fmla="*/ 0 h 3469"/>
                  <a:gd name="T28" fmla="*/ 1931 w 3469"/>
                  <a:gd name="T29" fmla="*/ 10 h 3469"/>
                  <a:gd name="T30" fmla="*/ 2193 w 3469"/>
                  <a:gd name="T31" fmla="*/ 60 h 3469"/>
                  <a:gd name="T32" fmla="*/ 2444 w 3469"/>
                  <a:gd name="T33" fmla="*/ 150 h 3469"/>
                  <a:gd name="T34" fmla="*/ 2680 w 3469"/>
                  <a:gd name="T35" fmla="*/ 278 h 3469"/>
                  <a:gd name="T36" fmla="*/ 2896 w 3469"/>
                  <a:gd name="T37" fmla="*/ 444 h 3469"/>
                  <a:gd name="T38" fmla="*/ 3087 w 3469"/>
                  <a:gd name="T39" fmla="*/ 646 h 3469"/>
                  <a:gd name="T40" fmla="*/ 3247 w 3469"/>
                  <a:gd name="T41" fmla="*/ 882 h 3469"/>
                  <a:gd name="T42" fmla="*/ 3364 w 3469"/>
                  <a:gd name="T43" fmla="*/ 1135 h 3469"/>
                  <a:gd name="T44" fmla="*/ 3438 w 3469"/>
                  <a:gd name="T45" fmla="*/ 1397 h 3469"/>
                  <a:gd name="T46" fmla="*/ 3469 w 3469"/>
                  <a:gd name="T47" fmla="*/ 1664 h 3469"/>
                  <a:gd name="T48" fmla="*/ 3459 w 3469"/>
                  <a:gd name="T49" fmla="*/ 1931 h 3469"/>
                  <a:gd name="T50" fmla="*/ 3409 w 3469"/>
                  <a:gd name="T51" fmla="*/ 2192 h 3469"/>
                  <a:gd name="T52" fmla="*/ 3319 w 3469"/>
                  <a:gd name="T53" fmla="*/ 2443 h 3469"/>
                  <a:gd name="T54" fmla="*/ 3191 w 3469"/>
                  <a:gd name="T55" fmla="*/ 2679 h 3469"/>
                  <a:gd name="T56" fmla="*/ 3025 w 3469"/>
                  <a:gd name="T57" fmla="*/ 2896 h 3469"/>
                  <a:gd name="T58" fmla="*/ 2822 w 3469"/>
                  <a:gd name="T59" fmla="*/ 3087 h 3469"/>
                  <a:gd name="T60" fmla="*/ 2587 w 3469"/>
                  <a:gd name="T61" fmla="*/ 3246 h 3469"/>
                  <a:gd name="T62" fmla="*/ 2334 w 3469"/>
                  <a:gd name="T63" fmla="*/ 3363 h 3469"/>
                  <a:gd name="T64" fmla="*/ 2072 w 3469"/>
                  <a:gd name="T65" fmla="*/ 3437 h 3469"/>
                  <a:gd name="T66" fmla="*/ 1805 w 3469"/>
                  <a:gd name="T67" fmla="*/ 3468 h 3469"/>
                  <a:gd name="T68" fmla="*/ 1538 w 3469"/>
                  <a:gd name="T69" fmla="*/ 3458 h 3469"/>
                  <a:gd name="T70" fmla="*/ 1277 w 3469"/>
                  <a:gd name="T71" fmla="*/ 3408 h 3469"/>
                  <a:gd name="T72" fmla="*/ 1025 w 3469"/>
                  <a:gd name="T73" fmla="*/ 3318 h 3469"/>
                  <a:gd name="T74" fmla="*/ 789 w 3469"/>
                  <a:gd name="T75" fmla="*/ 3190 h 3469"/>
                  <a:gd name="T76" fmla="*/ 573 w 3469"/>
                  <a:gd name="T77" fmla="*/ 3024 h 3469"/>
                  <a:gd name="T78" fmla="*/ 382 w 3469"/>
                  <a:gd name="T79" fmla="*/ 2821 h 346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469"/>
                  <a:gd name="T121" fmla="*/ 0 h 3469"/>
                  <a:gd name="T122" fmla="*/ 3469 w 3469"/>
                  <a:gd name="T123" fmla="*/ 3469 h 346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469" h="3469">
                    <a:moveTo>
                      <a:pt x="298" y="2707"/>
                    </a:moveTo>
                    <a:lnTo>
                      <a:pt x="223" y="2586"/>
                    </a:lnTo>
                    <a:lnTo>
                      <a:pt x="159" y="2461"/>
                    </a:lnTo>
                    <a:lnTo>
                      <a:pt x="106" y="2333"/>
                    </a:lnTo>
                    <a:lnTo>
                      <a:pt x="63" y="2203"/>
                    </a:lnTo>
                    <a:lnTo>
                      <a:pt x="32" y="2071"/>
                    </a:lnTo>
                    <a:lnTo>
                      <a:pt x="11" y="1938"/>
                    </a:lnTo>
                    <a:lnTo>
                      <a:pt x="0" y="1804"/>
                    </a:lnTo>
                    <a:lnTo>
                      <a:pt x="0" y="1670"/>
                    </a:lnTo>
                    <a:lnTo>
                      <a:pt x="10" y="1537"/>
                    </a:lnTo>
                    <a:lnTo>
                      <a:pt x="31" y="1406"/>
                    </a:lnTo>
                    <a:lnTo>
                      <a:pt x="61" y="1276"/>
                    </a:lnTo>
                    <a:lnTo>
                      <a:pt x="101" y="1149"/>
                    </a:lnTo>
                    <a:lnTo>
                      <a:pt x="151" y="1025"/>
                    </a:lnTo>
                    <a:lnTo>
                      <a:pt x="210" y="904"/>
                    </a:lnTo>
                    <a:lnTo>
                      <a:pt x="279" y="788"/>
                    </a:lnTo>
                    <a:lnTo>
                      <a:pt x="357" y="678"/>
                    </a:lnTo>
                    <a:lnTo>
                      <a:pt x="445" y="572"/>
                    </a:lnTo>
                    <a:lnTo>
                      <a:pt x="541" y="473"/>
                    </a:lnTo>
                    <a:lnTo>
                      <a:pt x="647" y="381"/>
                    </a:lnTo>
                    <a:lnTo>
                      <a:pt x="762" y="297"/>
                    </a:lnTo>
                    <a:lnTo>
                      <a:pt x="883" y="222"/>
                    </a:lnTo>
                    <a:lnTo>
                      <a:pt x="1008" y="158"/>
                    </a:lnTo>
                    <a:lnTo>
                      <a:pt x="1135" y="105"/>
                    </a:lnTo>
                    <a:lnTo>
                      <a:pt x="1266" y="63"/>
                    </a:lnTo>
                    <a:lnTo>
                      <a:pt x="1398" y="31"/>
                    </a:lnTo>
                    <a:lnTo>
                      <a:pt x="1531" y="10"/>
                    </a:lnTo>
                    <a:lnTo>
                      <a:pt x="1665" y="0"/>
                    </a:lnTo>
                    <a:lnTo>
                      <a:pt x="1798" y="0"/>
                    </a:lnTo>
                    <a:lnTo>
                      <a:pt x="1931" y="10"/>
                    </a:lnTo>
                    <a:lnTo>
                      <a:pt x="2063" y="30"/>
                    </a:lnTo>
                    <a:lnTo>
                      <a:pt x="2193" y="60"/>
                    </a:lnTo>
                    <a:lnTo>
                      <a:pt x="2320" y="100"/>
                    </a:lnTo>
                    <a:lnTo>
                      <a:pt x="2444" y="150"/>
                    </a:lnTo>
                    <a:lnTo>
                      <a:pt x="2564" y="209"/>
                    </a:lnTo>
                    <a:lnTo>
                      <a:pt x="2680" y="278"/>
                    </a:lnTo>
                    <a:lnTo>
                      <a:pt x="2791" y="356"/>
                    </a:lnTo>
                    <a:lnTo>
                      <a:pt x="2896" y="444"/>
                    </a:lnTo>
                    <a:lnTo>
                      <a:pt x="2995" y="541"/>
                    </a:lnTo>
                    <a:lnTo>
                      <a:pt x="3087" y="646"/>
                    </a:lnTo>
                    <a:lnTo>
                      <a:pt x="3172" y="761"/>
                    </a:lnTo>
                    <a:lnTo>
                      <a:pt x="3247" y="882"/>
                    </a:lnTo>
                    <a:lnTo>
                      <a:pt x="3311" y="1007"/>
                    </a:lnTo>
                    <a:lnTo>
                      <a:pt x="3364" y="1135"/>
                    </a:lnTo>
                    <a:lnTo>
                      <a:pt x="3406" y="1265"/>
                    </a:lnTo>
                    <a:lnTo>
                      <a:pt x="3438" y="1397"/>
                    </a:lnTo>
                    <a:lnTo>
                      <a:pt x="3458" y="1530"/>
                    </a:lnTo>
                    <a:lnTo>
                      <a:pt x="3469" y="1664"/>
                    </a:lnTo>
                    <a:lnTo>
                      <a:pt x="3469" y="1798"/>
                    </a:lnTo>
                    <a:lnTo>
                      <a:pt x="3459" y="1931"/>
                    </a:lnTo>
                    <a:lnTo>
                      <a:pt x="3439" y="2062"/>
                    </a:lnTo>
                    <a:lnTo>
                      <a:pt x="3409" y="2192"/>
                    </a:lnTo>
                    <a:lnTo>
                      <a:pt x="3369" y="2319"/>
                    </a:lnTo>
                    <a:lnTo>
                      <a:pt x="3319" y="2443"/>
                    </a:lnTo>
                    <a:lnTo>
                      <a:pt x="3259" y="2564"/>
                    </a:lnTo>
                    <a:lnTo>
                      <a:pt x="3191" y="2679"/>
                    </a:lnTo>
                    <a:lnTo>
                      <a:pt x="3112" y="2790"/>
                    </a:lnTo>
                    <a:lnTo>
                      <a:pt x="3025" y="2896"/>
                    </a:lnTo>
                    <a:lnTo>
                      <a:pt x="2928" y="2994"/>
                    </a:lnTo>
                    <a:lnTo>
                      <a:pt x="2822" y="3087"/>
                    </a:lnTo>
                    <a:lnTo>
                      <a:pt x="2708" y="3171"/>
                    </a:lnTo>
                    <a:lnTo>
                      <a:pt x="2587" y="3246"/>
                    </a:lnTo>
                    <a:lnTo>
                      <a:pt x="2462" y="3310"/>
                    </a:lnTo>
                    <a:lnTo>
                      <a:pt x="2334" y="3363"/>
                    </a:lnTo>
                    <a:lnTo>
                      <a:pt x="2204" y="3405"/>
                    </a:lnTo>
                    <a:lnTo>
                      <a:pt x="2072" y="3437"/>
                    </a:lnTo>
                    <a:lnTo>
                      <a:pt x="1939" y="3458"/>
                    </a:lnTo>
                    <a:lnTo>
                      <a:pt x="1805" y="3468"/>
                    </a:lnTo>
                    <a:lnTo>
                      <a:pt x="1671" y="3468"/>
                    </a:lnTo>
                    <a:lnTo>
                      <a:pt x="1538" y="3458"/>
                    </a:lnTo>
                    <a:lnTo>
                      <a:pt x="1406" y="3438"/>
                    </a:lnTo>
                    <a:lnTo>
                      <a:pt x="1277" y="3408"/>
                    </a:lnTo>
                    <a:lnTo>
                      <a:pt x="1149" y="3368"/>
                    </a:lnTo>
                    <a:lnTo>
                      <a:pt x="1025" y="3318"/>
                    </a:lnTo>
                    <a:lnTo>
                      <a:pt x="905" y="3259"/>
                    </a:lnTo>
                    <a:lnTo>
                      <a:pt x="789" y="3190"/>
                    </a:lnTo>
                    <a:lnTo>
                      <a:pt x="678" y="3111"/>
                    </a:lnTo>
                    <a:lnTo>
                      <a:pt x="573" y="3024"/>
                    </a:lnTo>
                    <a:lnTo>
                      <a:pt x="474" y="2927"/>
                    </a:lnTo>
                    <a:lnTo>
                      <a:pt x="382" y="2821"/>
                    </a:lnTo>
                    <a:lnTo>
                      <a:pt x="298" y="2707"/>
                    </a:lnTo>
                    <a:close/>
                  </a:path>
                </a:pathLst>
              </a:custGeom>
              <a:noFill/>
              <a:ln w="9525">
                <a:solidFill>
                  <a:srgbClr val="474749"/>
                </a:solidFill>
                <a:round/>
                <a:headEnd/>
                <a:tailEnd/>
              </a:ln>
            </p:spPr>
            <p:txBody>
              <a:bodyPr/>
              <a:lstStyle/>
              <a:p>
                <a:endParaRPr lang="en-US" dirty="0">
                  <a:solidFill>
                    <a:prstClr val="black"/>
                  </a:solidFill>
                </a:endParaRPr>
              </a:p>
            </p:txBody>
          </p:sp>
        </p:grpSp>
        <p:grpSp>
          <p:nvGrpSpPr>
            <p:cNvPr id="24" name="Group 191"/>
            <p:cNvGrpSpPr>
              <a:grpSpLocks/>
            </p:cNvGrpSpPr>
            <p:nvPr/>
          </p:nvGrpSpPr>
          <p:grpSpPr bwMode="auto">
            <a:xfrm>
              <a:off x="3101" y="4333"/>
              <a:ext cx="3312" cy="3312"/>
              <a:chOff x="3101" y="4333"/>
              <a:chExt cx="3312" cy="3312"/>
            </a:xfrm>
          </p:grpSpPr>
          <p:sp>
            <p:nvSpPr>
              <p:cNvPr id="62" name="Freeform 192"/>
              <p:cNvSpPr>
                <a:spLocks/>
              </p:cNvSpPr>
              <p:nvPr/>
            </p:nvSpPr>
            <p:spPr bwMode="auto">
              <a:xfrm>
                <a:off x="3101" y="4333"/>
                <a:ext cx="3312" cy="3312"/>
              </a:xfrm>
              <a:custGeom>
                <a:avLst/>
                <a:gdLst>
                  <a:gd name="T0" fmla="*/ 1589 w 3312"/>
                  <a:gd name="T1" fmla="*/ 0 h 3312"/>
                  <a:gd name="T2" fmla="*/ 1334 w 3312"/>
                  <a:gd name="T3" fmla="*/ 30 h 3312"/>
                  <a:gd name="T4" fmla="*/ 1083 w 3312"/>
                  <a:gd name="T5" fmla="*/ 100 h 3312"/>
                  <a:gd name="T6" fmla="*/ 842 w 3312"/>
                  <a:gd name="T7" fmla="*/ 212 h 3312"/>
                  <a:gd name="T8" fmla="*/ 617 w 3312"/>
                  <a:gd name="T9" fmla="*/ 364 h 3312"/>
                  <a:gd name="T10" fmla="*/ 424 w 3312"/>
                  <a:gd name="T11" fmla="*/ 547 h 3312"/>
                  <a:gd name="T12" fmla="*/ 266 w 3312"/>
                  <a:gd name="T13" fmla="*/ 753 h 3312"/>
                  <a:gd name="T14" fmla="*/ 143 w 3312"/>
                  <a:gd name="T15" fmla="*/ 979 h 3312"/>
                  <a:gd name="T16" fmla="*/ 57 w 3312"/>
                  <a:gd name="T17" fmla="*/ 1219 h 3312"/>
                  <a:gd name="T18" fmla="*/ 9 w 3312"/>
                  <a:gd name="T19" fmla="*/ 1468 h 3312"/>
                  <a:gd name="T20" fmla="*/ 0 w 3312"/>
                  <a:gd name="T21" fmla="*/ 1723 h 3312"/>
                  <a:gd name="T22" fmla="*/ 30 w 3312"/>
                  <a:gd name="T23" fmla="*/ 1978 h 3312"/>
                  <a:gd name="T24" fmla="*/ 100 w 3312"/>
                  <a:gd name="T25" fmla="*/ 2228 h 3312"/>
                  <a:gd name="T26" fmla="*/ 212 w 3312"/>
                  <a:gd name="T27" fmla="*/ 2469 h 3312"/>
                  <a:gd name="T28" fmla="*/ 364 w 3312"/>
                  <a:gd name="T29" fmla="*/ 2694 h 3312"/>
                  <a:gd name="T30" fmla="*/ 547 w 3312"/>
                  <a:gd name="T31" fmla="*/ 2888 h 3312"/>
                  <a:gd name="T32" fmla="*/ 753 w 3312"/>
                  <a:gd name="T33" fmla="*/ 3046 h 3312"/>
                  <a:gd name="T34" fmla="*/ 978 w 3312"/>
                  <a:gd name="T35" fmla="*/ 3169 h 3312"/>
                  <a:gd name="T36" fmla="*/ 1218 w 3312"/>
                  <a:gd name="T37" fmla="*/ 3254 h 3312"/>
                  <a:gd name="T38" fmla="*/ 1468 w 3312"/>
                  <a:gd name="T39" fmla="*/ 3302 h 3312"/>
                  <a:gd name="T40" fmla="*/ 1723 w 3312"/>
                  <a:gd name="T41" fmla="*/ 3312 h 3312"/>
                  <a:gd name="T42" fmla="*/ 1978 w 3312"/>
                  <a:gd name="T43" fmla="*/ 3282 h 3312"/>
                  <a:gd name="T44" fmla="*/ 2228 w 3312"/>
                  <a:gd name="T45" fmla="*/ 3212 h 3312"/>
                  <a:gd name="T46" fmla="*/ 2469 w 3312"/>
                  <a:gd name="T47" fmla="*/ 3100 h 3312"/>
                  <a:gd name="T48" fmla="*/ 2694 w 3312"/>
                  <a:gd name="T49" fmla="*/ 2947 h 3312"/>
                  <a:gd name="T50" fmla="*/ 2888 w 3312"/>
                  <a:gd name="T51" fmla="*/ 2765 h 3312"/>
                  <a:gd name="T52" fmla="*/ 3046 w 3312"/>
                  <a:gd name="T53" fmla="*/ 2559 h 3312"/>
                  <a:gd name="T54" fmla="*/ 3168 w 3312"/>
                  <a:gd name="T55" fmla="*/ 2333 h 3312"/>
                  <a:gd name="T56" fmla="*/ 3254 w 3312"/>
                  <a:gd name="T57" fmla="*/ 2093 h 3312"/>
                  <a:gd name="T58" fmla="*/ 3302 w 3312"/>
                  <a:gd name="T59" fmla="*/ 1844 h 3312"/>
                  <a:gd name="T60" fmla="*/ 3312 w 3312"/>
                  <a:gd name="T61" fmla="*/ 1589 h 3312"/>
                  <a:gd name="T62" fmla="*/ 3282 w 3312"/>
                  <a:gd name="T63" fmla="*/ 1334 h 3312"/>
                  <a:gd name="T64" fmla="*/ 3211 w 3312"/>
                  <a:gd name="T65" fmla="*/ 1084 h 3312"/>
                  <a:gd name="T66" fmla="*/ 3100 w 3312"/>
                  <a:gd name="T67" fmla="*/ 843 h 3312"/>
                  <a:gd name="T68" fmla="*/ 2947 w 3312"/>
                  <a:gd name="T69" fmla="*/ 617 h 3312"/>
                  <a:gd name="T70" fmla="*/ 2765 w 3312"/>
                  <a:gd name="T71" fmla="*/ 424 h 3312"/>
                  <a:gd name="T72" fmla="*/ 2559 w 3312"/>
                  <a:gd name="T73" fmla="*/ 266 h 3312"/>
                  <a:gd name="T74" fmla="*/ 2333 w 3312"/>
                  <a:gd name="T75" fmla="*/ 143 h 3312"/>
                  <a:gd name="T76" fmla="*/ 2093 w 3312"/>
                  <a:gd name="T77" fmla="*/ 57 h 3312"/>
                  <a:gd name="T78" fmla="*/ 1843 w 3312"/>
                  <a:gd name="T79" fmla="*/ 9 h 33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12"/>
                  <a:gd name="T121" fmla="*/ 0 h 3312"/>
                  <a:gd name="T122" fmla="*/ 3312 w 3312"/>
                  <a:gd name="T123" fmla="*/ 3312 h 331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12" h="3312">
                    <a:moveTo>
                      <a:pt x="1716" y="0"/>
                    </a:moveTo>
                    <a:lnTo>
                      <a:pt x="1589" y="0"/>
                    </a:lnTo>
                    <a:lnTo>
                      <a:pt x="1461" y="10"/>
                    </a:lnTo>
                    <a:lnTo>
                      <a:pt x="1334" y="30"/>
                    </a:lnTo>
                    <a:lnTo>
                      <a:pt x="1208" y="60"/>
                    </a:lnTo>
                    <a:lnTo>
                      <a:pt x="1083" y="100"/>
                    </a:lnTo>
                    <a:lnTo>
                      <a:pt x="961" y="151"/>
                    </a:lnTo>
                    <a:lnTo>
                      <a:pt x="842" y="212"/>
                    </a:lnTo>
                    <a:lnTo>
                      <a:pt x="727" y="284"/>
                    </a:lnTo>
                    <a:lnTo>
                      <a:pt x="617" y="364"/>
                    </a:lnTo>
                    <a:lnTo>
                      <a:pt x="516" y="452"/>
                    </a:lnTo>
                    <a:lnTo>
                      <a:pt x="424" y="547"/>
                    </a:lnTo>
                    <a:lnTo>
                      <a:pt x="340" y="647"/>
                    </a:lnTo>
                    <a:lnTo>
                      <a:pt x="266" y="753"/>
                    </a:lnTo>
                    <a:lnTo>
                      <a:pt x="200" y="864"/>
                    </a:lnTo>
                    <a:lnTo>
                      <a:pt x="143" y="979"/>
                    </a:lnTo>
                    <a:lnTo>
                      <a:pt x="96" y="1097"/>
                    </a:lnTo>
                    <a:lnTo>
                      <a:pt x="57" y="1219"/>
                    </a:lnTo>
                    <a:lnTo>
                      <a:pt x="29" y="1342"/>
                    </a:lnTo>
                    <a:lnTo>
                      <a:pt x="9" y="1468"/>
                    </a:lnTo>
                    <a:lnTo>
                      <a:pt x="0" y="1595"/>
                    </a:lnTo>
                    <a:lnTo>
                      <a:pt x="0" y="1723"/>
                    </a:lnTo>
                    <a:lnTo>
                      <a:pt x="10" y="1851"/>
                    </a:lnTo>
                    <a:lnTo>
                      <a:pt x="30" y="1978"/>
                    </a:lnTo>
                    <a:lnTo>
                      <a:pt x="60" y="2104"/>
                    </a:lnTo>
                    <a:lnTo>
                      <a:pt x="100" y="2228"/>
                    </a:lnTo>
                    <a:lnTo>
                      <a:pt x="151" y="2350"/>
                    </a:lnTo>
                    <a:lnTo>
                      <a:pt x="212" y="2469"/>
                    </a:lnTo>
                    <a:lnTo>
                      <a:pt x="284" y="2585"/>
                    </a:lnTo>
                    <a:lnTo>
                      <a:pt x="364" y="2694"/>
                    </a:lnTo>
                    <a:lnTo>
                      <a:pt x="452" y="2795"/>
                    </a:lnTo>
                    <a:lnTo>
                      <a:pt x="547" y="2888"/>
                    </a:lnTo>
                    <a:lnTo>
                      <a:pt x="647" y="2971"/>
                    </a:lnTo>
                    <a:lnTo>
                      <a:pt x="753" y="3046"/>
                    </a:lnTo>
                    <a:lnTo>
                      <a:pt x="864" y="3112"/>
                    </a:lnTo>
                    <a:lnTo>
                      <a:pt x="978" y="3169"/>
                    </a:lnTo>
                    <a:lnTo>
                      <a:pt x="1097" y="3216"/>
                    </a:lnTo>
                    <a:lnTo>
                      <a:pt x="1218" y="3254"/>
                    </a:lnTo>
                    <a:lnTo>
                      <a:pt x="1342" y="3283"/>
                    </a:lnTo>
                    <a:lnTo>
                      <a:pt x="1468" y="3302"/>
                    </a:lnTo>
                    <a:lnTo>
                      <a:pt x="1595" y="3312"/>
                    </a:lnTo>
                    <a:lnTo>
                      <a:pt x="1723" y="3312"/>
                    </a:lnTo>
                    <a:lnTo>
                      <a:pt x="1850" y="3302"/>
                    </a:lnTo>
                    <a:lnTo>
                      <a:pt x="1978" y="3282"/>
                    </a:lnTo>
                    <a:lnTo>
                      <a:pt x="2104" y="3252"/>
                    </a:lnTo>
                    <a:lnTo>
                      <a:pt x="2228" y="3212"/>
                    </a:lnTo>
                    <a:lnTo>
                      <a:pt x="2350" y="3161"/>
                    </a:lnTo>
                    <a:lnTo>
                      <a:pt x="2469" y="3100"/>
                    </a:lnTo>
                    <a:lnTo>
                      <a:pt x="2585" y="3028"/>
                    </a:lnTo>
                    <a:lnTo>
                      <a:pt x="2694" y="2947"/>
                    </a:lnTo>
                    <a:lnTo>
                      <a:pt x="2795" y="2860"/>
                    </a:lnTo>
                    <a:lnTo>
                      <a:pt x="2888" y="2765"/>
                    </a:lnTo>
                    <a:lnTo>
                      <a:pt x="2971" y="2665"/>
                    </a:lnTo>
                    <a:lnTo>
                      <a:pt x="3046" y="2559"/>
                    </a:lnTo>
                    <a:lnTo>
                      <a:pt x="3112" y="2448"/>
                    </a:lnTo>
                    <a:lnTo>
                      <a:pt x="3168" y="2333"/>
                    </a:lnTo>
                    <a:lnTo>
                      <a:pt x="3216" y="2215"/>
                    </a:lnTo>
                    <a:lnTo>
                      <a:pt x="3254" y="2093"/>
                    </a:lnTo>
                    <a:lnTo>
                      <a:pt x="3283" y="1969"/>
                    </a:lnTo>
                    <a:lnTo>
                      <a:pt x="3302" y="1844"/>
                    </a:lnTo>
                    <a:lnTo>
                      <a:pt x="3312" y="1717"/>
                    </a:lnTo>
                    <a:lnTo>
                      <a:pt x="3312" y="1589"/>
                    </a:lnTo>
                    <a:lnTo>
                      <a:pt x="3302" y="1461"/>
                    </a:lnTo>
                    <a:lnTo>
                      <a:pt x="3282" y="1334"/>
                    </a:lnTo>
                    <a:lnTo>
                      <a:pt x="3252" y="1208"/>
                    </a:lnTo>
                    <a:lnTo>
                      <a:pt x="3211" y="1084"/>
                    </a:lnTo>
                    <a:lnTo>
                      <a:pt x="3161" y="962"/>
                    </a:lnTo>
                    <a:lnTo>
                      <a:pt x="3100" y="843"/>
                    </a:lnTo>
                    <a:lnTo>
                      <a:pt x="3028" y="727"/>
                    </a:lnTo>
                    <a:lnTo>
                      <a:pt x="2947" y="617"/>
                    </a:lnTo>
                    <a:lnTo>
                      <a:pt x="2859" y="516"/>
                    </a:lnTo>
                    <a:lnTo>
                      <a:pt x="2765" y="424"/>
                    </a:lnTo>
                    <a:lnTo>
                      <a:pt x="2664" y="341"/>
                    </a:lnTo>
                    <a:lnTo>
                      <a:pt x="2559" y="266"/>
                    </a:lnTo>
                    <a:lnTo>
                      <a:pt x="2448" y="200"/>
                    </a:lnTo>
                    <a:lnTo>
                      <a:pt x="2333" y="143"/>
                    </a:lnTo>
                    <a:lnTo>
                      <a:pt x="2215" y="96"/>
                    </a:lnTo>
                    <a:lnTo>
                      <a:pt x="2093" y="57"/>
                    </a:lnTo>
                    <a:lnTo>
                      <a:pt x="1969" y="29"/>
                    </a:lnTo>
                    <a:lnTo>
                      <a:pt x="1843" y="9"/>
                    </a:lnTo>
                    <a:lnTo>
                      <a:pt x="1716" y="0"/>
                    </a:lnTo>
                  </a:path>
                </a:pathLst>
              </a:custGeom>
              <a:solidFill>
                <a:srgbClr val="FFFFFF"/>
              </a:solidFill>
              <a:ln w="9525">
                <a:noFill/>
                <a:round/>
                <a:headEnd/>
                <a:tailEnd/>
              </a:ln>
            </p:spPr>
            <p:txBody>
              <a:bodyPr/>
              <a:lstStyle/>
              <a:p>
                <a:endParaRPr lang="en-US" dirty="0">
                  <a:solidFill>
                    <a:prstClr val="black"/>
                  </a:solidFill>
                </a:endParaRPr>
              </a:p>
            </p:txBody>
          </p:sp>
        </p:grpSp>
        <p:grpSp>
          <p:nvGrpSpPr>
            <p:cNvPr id="25" name="Group 193"/>
            <p:cNvGrpSpPr>
              <a:grpSpLocks/>
            </p:cNvGrpSpPr>
            <p:nvPr/>
          </p:nvGrpSpPr>
          <p:grpSpPr bwMode="auto">
            <a:xfrm>
              <a:off x="3101" y="4333"/>
              <a:ext cx="3312" cy="3312"/>
              <a:chOff x="3101" y="4333"/>
              <a:chExt cx="3312" cy="3312"/>
            </a:xfrm>
          </p:grpSpPr>
          <p:sp>
            <p:nvSpPr>
              <p:cNvPr id="61" name="Freeform 194"/>
              <p:cNvSpPr>
                <a:spLocks/>
              </p:cNvSpPr>
              <p:nvPr/>
            </p:nvSpPr>
            <p:spPr bwMode="auto">
              <a:xfrm>
                <a:off x="3101" y="4333"/>
                <a:ext cx="3312" cy="3312"/>
              </a:xfrm>
              <a:custGeom>
                <a:avLst/>
                <a:gdLst>
                  <a:gd name="T0" fmla="*/ 212 w 3312"/>
                  <a:gd name="T1" fmla="*/ 2469 h 3312"/>
                  <a:gd name="T2" fmla="*/ 100 w 3312"/>
                  <a:gd name="T3" fmla="*/ 2228 h 3312"/>
                  <a:gd name="T4" fmla="*/ 30 w 3312"/>
                  <a:gd name="T5" fmla="*/ 1978 h 3312"/>
                  <a:gd name="T6" fmla="*/ 0 w 3312"/>
                  <a:gd name="T7" fmla="*/ 1723 h 3312"/>
                  <a:gd name="T8" fmla="*/ 9 w 3312"/>
                  <a:gd name="T9" fmla="*/ 1468 h 3312"/>
                  <a:gd name="T10" fmla="*/ 57 w 3312"/>
                  <a:gd name="T11" fmla="*/ 1219 h 3312"/>
                  <a:gd name="T12" fmla="*/ 143 w 3312"/>
                  <a:gd name="T13" fmla="*/ 979 h 3312"/>
                  <a:gd name="T14" fmla="*/ 266 w 3312"/>
                  <a:gd name="T15" fmla="*/ 753 h 3312"/>
                  <a:gd name="T16" fmla="*/ 424 w 3312"/>
                  <a:gd name="T17" fmla="*/ 547 h 3312"/>
                  <a:gd name="T18" fmla="*/ 617 w 3312"/>
                  <a:gd name="T19" fmla="*/ 364 h 3312"/>
                  <a:gd name="T20" fmla="*/ 842 w 3312"/>
                  <a:gd name="T21" fmla="*/ 212 h 3312"/>
                  <a:gd name="T22" fmla="*/ 1083 w 3312"/>
                  <a:gd name="T23" fmla="*/ 100 h 3312"/>
                  <a:gd name="T24" fmla="*/ 1334 w 3312"/>
                  <a:gd name="T25" fmla="*/ 30 h 3312"/>
                  <a:gd name="T26" fmla="*/ 1589 w 3312"/>
                  <a:gd name="T27" fmla="*/ 0 h 3312"/>
                  <a:gd name="T28" fmla="*/ 1843 w 3312"/>
                  <a:gd name="T29" fmla="*/ 9 h 3312"/>
                  <a:gd name="T30" fmla="*/ 2093 w 3312"/>
                  <a:gd name="T31" fmla="*/ 57 h 3312"/>
                  <a:gd name="T32" fmla="*/ 2333 w 3312"/>
                  <a:gd name="T33" fmla="*/ 143 h 3312"/>
                  <a:gd name="T34" fmla="*/ 2559 w 3312"/>
                  <a:gd name="T35" fmla="*/ 266 h 3312"/>
                  <a:gd name="T36" fmla="*/ 2765 w 3312"/>
                  <a:gd name="T37" fmla="*/ 424 h 3312"/>
                  <a:gd name="T38" fmla="*/ 2947 w 3312"/>
                  <a:gd name="T39" fmla="*/ 617 h 3312"/>
                  <a:gd name="T40" fmla="*/ 3100 w 3312"/>
                  <a:gd name="T41" fmla="*/ 843 h 3312"/>
                  <a:gd name="T42" fmla="*/ 3211 w 3312"/>
                  <a:gd name="T43" fmla="*/ 1084 h 3312"/>
                  <a:gd name="T44" fmla="*/ 3282 w 3312"/>
                  <a:gd name="T45" fmla="*/ 1334 h 3312"/>
                  <a:gd name="T46" fmla="*/ 3312 w 3312"/>
                  <a:gd name="T47" fmla="*/ 1589 h 3312"/>
                  <a:gd name="T48" fmla="*/ 3302 w 3312"/>
                  <a:gd name="T49" fmla="*/ 1844 h 3312"/>
                  <a:gd name="T50" fmla="*/ 3254 w 3312"/>
                  <a:gd name="T51" fmla="*/ 2093 h 3312"/>
                  <a:gd name="T52" fmla="*/ 3168 w 3312"/>
                  <a:gd name="T53" fmla="*/ 2333 h 3312"/>
                  <a:gd name="T54" fmla="*/ 3046 w 3312"/>
                  <a:gd name="T55" fmla="*/ 2559 h 3312"/>
                  <a:gd name="T56" fmla="*/ 2888 w 3312"/>
                  <a:gd name="T57" fmla="*/ 2765 h 3312"/>
                  <a:gd name="T58" fmla="*/ 2694 w 3312"/>
                  <a:gd name="T59" fmla="*/ 2947 h 3312"/>
                  <a:gd name="T60" fmla="*/ 2469 w 3312"/>
                  <a:gd name="T61" fmla="*/ 3100 h 3312"/>
                  <a:gd name="T62" fmla="*/ 2228 w 3312"/>
                  <a:gd name="T63" fmla="*/ 3212 h 3312"/>
                  <a:gd name="T64" fmla="*/ 1978 w 3312"/>
                  <a:gd name="T65" fmla="*/ 3282 h 3312"/>
                  <a:gd name="T66" fmla="*/ 1723 w 3312"/>
                  <a:gd name="T67" fmla="*/ 3312 h 3312"/>
                  <a:gd name="T68" fmla="*/ 1468 w 3312"/>
                  <a:gd name="T69" fmla="*/ 3302 h 3312"/>
                  <a:gd name="T70" fmla="*/ 1218 w 3312"/>
                  <a:gd name="T71" fmla="*/ 3254 h 3312"/>
                  <a:gd name="T72" fmla="*/ 978 w 3312"/>
                  <a:gd name="T73" fmla="*/ 3169 h 3312"/>
                  <a:gd name="T74" fmla="*/ 753 w 3312"/>
                  <a:gd name="T75" fmla="*/ 3046 h 3312"/>
                  <a:gd name="T76" fmla="*/ 547 w 3312"/>
                  <a:gd name="T77" fmla="*/ 2888 h 3312"/>
                  <a:gd name="T78" fmla="*/ 364 w 3312"/>
                  <a:gd name="T79" fmla="*/ 2694 h 33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12"/>
                  <a:gd name="T121" fmla="*/ 0 h 3312"/>
                  <a:gd name="T122" fmla="*/ 3312 w 3312"/>
                  <a:gd name="T123" fmla="*/ 3312 h 331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12" h="3312">
                    <a:moveTo>
                      <a:pt x="284" y="2585"/>
                    </a:moveTo>
                    <a:lnTo>
                      <a:pt x="212" y="2469"/>
                    </a:lnTo>
                    <a:lnTo>
                      <a:pt x="151" y="2350"/>
                    </a:lnTo>
                    <a:lnTo>
                      <a:pt x="100" y="2228"/>
                    </a:lnTo>
                    <a:lnTo>
                      <a:pt x="60" y="2104"/>
                    </a:lnTo>
                    <a:lnTo>
                      <a:pt x="30" y="1978"/>
                    </a:lnTo>
                    <a:lnTo>
                      <a:pt x="10" y="1851"/>
                    </a:lnTo>
                    <a:lnTo>
                      <a:pt x="0" y="1723"/>
                    </a:lnTo>
                    <a:lnTo>
                      <a:pt x="0" y="1595"/>
                    </a:lnTo>
                    <a:lnTo>
                      <a:pt x="9" y="1468"/>
                    </a:lnTo>
                    <a:lnTo>
                      <a:pt x="29" y="1342"/>
                    </a:lnTo>
                    <a:lnTo>
                      <a:pt x="57" y="1219"/>
                    </a:lnTo>
                    <a:lnTo>
                      <a:pt x="96" y="1097"/>
                    </a:lnTo>
                    <a:lnTo>
                      <a:pt x="143" y="979"/>
                    </a:lnTo>
                    <a:lnTo>
                      <a:pt x="200" y="864"/>
                    </a:lnTo>
                    <a:lnTo>
                      <a:pt x="266" y="753"/>
                    </a:lnTo>
                    <a:lnTo>
                      <a:pt x="340" y="647"/>
                    </a:lnTo>
                    <a:lnTo>
                      <a:pt x="424" y="547"/>
                    </a:lnTo>
                    <a:lnTo>
                      <a:pt x="516" y="452"/>
                    </a:lnTo>
                    <a:lnTo>
                      <a:pt x="617" y="364"/>
                    </a:lnTo>
                    <a:lnTo>
                      <a:pt x="727" y="284"/>
                    </a:lnTo>
                    <a:lnTo>
                      <a:pt x="842" y="212"/>
                    </a:lnTo>
                    <a:lnTo>
                      <a:pt x="961" y="151"/>
                    </a:lnTo>
                    <a:lnTo>
                      <a:pt x="1083" y="100"/>
                    </a:lnTo>
                    <a:lnTo>
                      <a:pt x="1208" y="60"/>
                    </a:lnTo>
                    <a:lnTo>
                      <a:pt x="1334" y="30"/>
                    </a:lnTo>
                    <a:lnTo>
                      <a:pt x="1461" y="10"/>
                    </a:lnTo>
                    <a:lnTo>
                      <a:pt x="1589" y="0"/>
                    </a:lnTo>
                    <a:lnTo>
                      <a:pt x="1716" y="0"/>
                    </a:lnTo>
                    <a:lnTo>
                      <a:pt x="1843" y="9"/>
                    </a:lnTo>
                    <a:lnTo>
                      <a:pt x="1969" y="29"/>
                    </a:lnTo>
                    <a:lnTo>
                      <a:pt x="2093" y="57"/>
                    </a:lnTo>
                    <a:lnTo>
                      <a:pt x="2215" y="96"/>
                    </a:lnTo>
                    <a:lnTo>
                      <a:pt x="2333" y="143"/>
                    </a:lnTo>
                    <a:lnTo>
                      <a:pt x="2448" y="200"/>
                    </a:lnTo>
                    <a:lnTo>
                      <a:pt x="2559" y="266"/>
                    </a:lnTo>
                    <a:lnTo>
                      <a:pt x="2664" y="341"/>
                    </a:lnTo>
                    <a:lnTo>
                      <a:pt x="2765" y="424"/>
                    </a:lnTo>
                    <a:lnTo>
                      <a:pt x="2859" y="516"/>
                    </a:lnTo>
                    <a:lnTo>
                      <a:pt x="2947" y="617"/>
                    </a:lnTo>
                    <a:lnTo>
                      <a:pt x="3028" y="727"/>
                    </a:lnTo>
                    <a:lnTo>
                      <a:pt x="3100" y="843"/>
                    </a:lnTo>
                    <a:lnTo>
                      <a:pt x="3161" y="962"/>
                    </a:lnTo>
                    <a:lnTo>
                      <a:pt x="3211" y="1084"/>
                    </a:lnTo>
                    <a:lnTo>
                      <a:pt x="3252" y="1208"/>
                    </a:lnTo>
                    <a:lnTo>
                      <a:pt x="3282" y="1334"/>
                    </a:lnTo>
                    <a:lnTo>
                      <a:pt x="3302" y="1461"/>
                    </a:lnTo>
                    <a:lnTo>
                      <a:pt x="3312" y="1589"/>
                    </a:lnTo>
                    <a:lnTo>
                      <a:pt x="3312" y="1717"/>
                    </a:lnTo>
                    <a:lnTo>
                      <a:pt x="3302" y="1844"/>
                    </a:lnTo>
                    <a:lnTo>
                      <a:pt x="3283" y="1969"/>
                    </a:lnTo>
                    <a:lnTo>
                      <a:pt x="3254" y="2093"/>
                    </a:lnTo>
                    <a:lnTo>
                      <a:pt x="3216" y="2215"/>
                    </a:lnTo>
                    <a:lnTo>
                      <a:pt x="3168" y="2333"/>
                    </a:lnTo>
                    <a:lnTo>
                      <a:pt x="3112" y="2448"/>
                    </a:lnTo>
                    <a:lnTo>
                      <a:pt x="3046" y="2559"/>
                    </a:lnTo>
                    <a:lnTo>
                      <a:pt x="2971" y="2665"/>
                    </a:lnTo>
                    <a:lnTo>
                      <a:pt x="2888" y="2765"/>
                    </a:lnTo>
                    <a:lnTo>
                      <a:pt x="2795" y="2860"/>
                    </a:lnTo>
                    <a:lnTo>
                      <a:pt x="2694" y="2947"/>
                    </a:lnTo>
                    <a:lnTo>
                      <a:pt x="2585" y="3028"/>
                    </a:lnTo>
                    <a:lnTo>
                      <a:pt x="2469" y="3100"/>
                    </a:lnTo>
                    <a:lnTo>
                      <a:pt x="2350" y="3161"/>
                    </a:lnTo>
                    <a:lnTo>
                      <a:pt x="2228" y="3212"/>
                    </a:lnTo>
                    <a:lnTo>
                      <a:pt x="2104" y="3252"/>
                    </a:lnTo>
                    <a:lnTo>
                      <a:pt x="1978" y="3282"/>
                    </a:lnTo>
                    <a:lnTo>
                      <a:pt x="1850" y="3302"/>
                    </a:lnTo>
                    <a:lnTo>
                      <a:pt x="1723" y="3312"/>
                    </a:lnTo>
                    <a:lnTo>
                      <a:pt x="1595" y="3312"/>
                    </a:lnTo>
                    <a:lnTo>
                      <a:pt x="1468" y="3302"/>
                    </a:lnTo>
                    <a:lnTo>
                      <a:pt x="1342" y="3283"/>
                    </a:lnTo>
                    <a:lnTo>
                      <a:pt x="1218" y="3254"/>
                    </a:lnTo>
                    <a:lnTo>
                      <a:pt x="1097" y="3216"/>
                    </a:lnTo>
                    <a:lnTo>
                      <a:pt x="978" y="3169"/>
                    </a:lnTo>
                    <a:lnTo>
                      <a:pt x="864" y="3112"/>
                    </a:lnTo>
                    <a:lnTo>
                      <a:pt x="753" y="3046"/>
                    </a:lnTo>
                    <a:lnTo>
                      <a:pt x="647" y="2971"/>
                    </a:lnTo>
                    <a:lnTo>
                      <a:pt x="547" y="2888"/>
                    </a:lnTo>
                    <a:lnTo>
                      <a:pt x="452" y="2795"/>
                    </a:lnTo>
                    <a:lnTo>
                      <a:pt x="364" y="2694"/>
                    </a:lnTo>
                    <a:lnTo>
                      <a:pt x="284" y="2585"/>
                    </a:lnTo>
                    <a:close/>
                  </a:path>
                </a:pathLst>
              </a:custGeom>
              <a:noFill/>
              <a:ln w="10465">
                <a:solidFill>
                  <a:srgbClr val="474749"/>
                </a:solidFill>
                <a:round/>
                <a:headEnd/>
                <a:tailEnd/>
              </a:ln>
            </p:spPr>
            <p:txBody>
              <a:bodyPr/>
              <a:lstStyle/>
              <a:p>
                <a:endParaRPr lang="en-US" dirty="0">
                  <a:solidFill>
                    <a:prstClr val="black"/>
                  </a:solidFill>
                </a:endParaRPr>
              </a:p>
            </p:txBody>
          </p:sp>
        </p:grpSp>
        <p:grpSp>
          <p:nvGrpSpPr>
            <p:cNvPr id="26" name="Group 195"/>
            <p:cNvGrpSpPr>
              <a:grpSpLocks/>
            </p:cNvGrpSpPr>
            <p:nvPr/>
          </p:nvGrpSpPr>
          <p:grpSpPr bwMode="auto">
            <a:xfrm>
              <a:off x="2666" y="5383"/>
              <a:ext cx="111" cy="111"/>
              <a:chOff x="2666" y="5383"/>
              <a:chExt cx="111" cy="111"/>
            </a:xfrm>
          </p:grpSpPr>
          <p:sp>
            <p:nvSpPr>
              <p:cNvPr id="57" name="Freeform 196"/>
              <p:cNvSpPr>
                <a:spLocks/>
              </p:cNvSpPr>
              <p:nvPr/>
            </p:nvSpPr>
            <p:spPr bwMode="auto">
              <a:xfrm>
                <a:off x="2666" y="5383"/>
                <a:ext cx="111" cy="111"/>
              </a:xfrm>
              <a:custGeom>
                <a:avLst/>
                <a:gdLst>
                  <a:gd name="T0" fmla="*/ 56 w 111"/>
                  <a:gd name="T1" fmla="*/ 0 h 111"/>
                  <a:gd name="T2" fmla="*/ 5 w 111"/>
                  <a:gd name="T3" fmla="*/ 34 h 111"/>
                  <a:gd name="T4" fmla="*/ 0 w 111"/>
                  <a:gd name="T5" fmla="*/ 56 h 111"/>
                  <a:gd name="T6" fmla="*/ 3 w 111"/>
                  <a:gd name="T7" fmla="*/ 70 h 111"/>
                  <a:gd name="T8" fmla="*/ 5 w 111"/>
                  <a:gd name="T9" fmla="*/ 77 h 111"/>
                  <a:gd name="T10" fmla="*/ 12 w 111"/>
                  <a:gd name="T11" fmla="*/ 89 h 111"/>
                  <a:gd name="T12" fmla="*/ 16 w 111"/>
                  <a:gd name="T13" fmla="*/ 94 h 111"/>
                  <a:gd name="T14" fmla="*/ 22 w 111"/>
                  <a:gd name="T15" fmla="*/ 99 h 111"/>
                  <a:gd name="T16" fmla="*/ 28 w 111"/>
                  <a:gd name="T17" fmla="*/ 104 h 111"/>
                  <a:gd name="T18" fmla="*/ 34 w 111"/>
                  <a:gd name="T19" fmla="*/ 107 h 111"/>
                  <a:gd name="T20" fmla="*/ 49 w 111"/>
                  <a:gd name="T21" fmla="*/ 111 h 111"/>
                  <a:gd name="T22" fmla="*/ 56 w 111"/>
                  <a:gd name="T23" fmla="*/ 111 h 111"/>
                  <a:gd name="T24" fmla="*/ 71 w 111"/>
                  <a:gd name="T25" fmla="*/ 109 h 111"/>
                  <a:gd name="T26" fmla="*/ 111 w 111"/>
                  <a:gd name="T27" fmla="*/ 63 h 111"/>
                  <a:gd name="T28" fmla="*/ 111 w 111"/>
                  <a:gd name="T29" fmla="*/ 55 h 111"/>
                  <a:gd name="T30" fmla="*/ 110 w 111"/>
                  <a:gd name="T31" fmla="*/ 48 h 111"/>
                  <a:gd name="T32" fmla="*/ 109 w 111"/>
                  <a:gd name="T33" fmla="*/ 41 h 111"/>
                  <a:gd name="T34" fmla="*/ 63 w 111"/>
                  <a:gd name="T35" fmla="*/ 1 h 111"/>
                  <a:gd name="T36" fmla="*/ 56 w 111"/>
                  <a:gd name="T37" fmla="*/ 0 h 1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1"/>
                  <a:gd name="T58" fmla="*/ 0 h 111"/>
                  <a:gd name="T59" fmla="*/ 111 w 111"/>
                  <a:gd name="T60" fmla="*/ 111 h 1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1" h="111">
                    <a:moveTo>
                      <a:pt x="56" y="0"/>
                    </a:moveTo>
                    <a:lnTo>
                      <a:pt x="5" y="34"/>
                    </a:lnTo>
                    <a:lnTo>
                      <a:pt x="0" y="56"/>
                    </a:lnTo>
                    <a:lnTo>
                      <a:pt x="3" y="70"/>
                    </a:lnTo>
                    <a:lnTo>
                      <a:pt x="5" y="77"/>
                    </a:lnTo>
                    <a:lnTo>
                      <a:pt x="12" y="89"/>
                    </a:lnTo>
                    <a:lnTo>
                      <a:pt x="16" y="94"/>
                    </a:lnTo>
                    <a:lnTo>
                      <a:pt x="22" y="99"/>
                    </a:lnTo>
                    <a:lnTo>
                      <a:pt x="28" y="104"/>
                    </a:lnTo>
                    <a:lnTo>
                      <a:pt x="34" y="107"/>
                    </a:lnTo>
                    <a:lnTo>
                      <a:pt x="49" y="111"/>
                    </a:lnTo>
                    <a:lnTo>
                      <a:pt x="56" y="111"/>
                    </a:lnTo>
                    <a:lnTo>
                      <a:pt x="71" y="109"/>
                    </a:lnTo>
                    <a:lnTo>
                      <a:pt x="111" y="63"/>
                    </a:lnTo>
                    <a:lnTo>
                      <a:pt x="111" y="55"/>
                    </a:lnTo>
                    <a:lnTo>
                      <a:pt x="110" y="48"/>
                    </a:lnTo>
                    <a:lnTo>
                      <a:pt x="109" y="41"/>
                    </a:lnTo>
                    <a:lnTo>
                      <a:pt x="63" y="1"/>
                    </a:lnTo>
                    <a:lnTo>
                      <a:pt x="56" y="0"/>
                    </a:lnTo>
                  </a:path>
                </a:pathLst>
              </a:custGeom>
              <a:solidFill>
                <a:srgbClr val="404040"/>
              </a:solidFill>
              <a:ln w="9525">
                <a:noFill/>
                <a:round/>
                <a:headEnd/>
                <a:tailEnd/>
              </a:ln>
            </p:spPr>
            <p:txBody>
              <a:bodyPr/>
              <a:lstStyle/>
              <a:p>
                <a:endParaRPr lang="en-US" dirty="0">
                  <a:solidFill>
                    <a:prstClr val="black"/>
                  </a:solidFill>
                </a:endParaRPr>
              </a:p>
            </p:txBody>
          </p:sp>
          <p:pic>
            <p:nvPicPr>
              <p:cNvPr id="58" name="Picture 197"/>
              <p:cNvPicPr>
                <a:picLocks noChangeAspect="1" noChangeArrowheads="1"/>
              </p:cNvPicPr>
              <p:nvPr/>
            </p:nvPicPr>
            <p:blipFill>
              <a:blip r:embed="rId11" cstate="print"/>
              <a:srcRect/>
              <a:stretch>
                <a:fillRect/>
              </a:stretch>
            </p:blipFill>
            <p:spPr bwMode="auto">
              <a:xfrm>
                <a:off x="2525" y="5621"/>
                <a:ext cx="4479" cy="2653"/>
              </a:xfrm>
              <a:prstGeom prst="rect">
                <a:avLst/>
              </a:prstGeom>
              <a:noFill/>
              <a:ln w="9525">
                <a:noFill/>
                <a:miter lim="800000"/>
                <a:headEnd/>
                <a:tailEnd/>
              </a:ln>
            </p:spPr>
          </p:pic>
          <p:pic>
            <p:nvPicPr>
              <p:cNvPr id="59" name="Picture 198"/>
              <p:cNvPicPr>
                <a:picLocks noChangeAspect="1" noChangeArrowheads="1"/>
              </p:cNvPicPr>
              <p:nvPr/>
            </p:nvPicPr>
            <p:blipFill>
              <a:blip r:embed="rId12" cstate="print"/>
              <a:srcRect/>
              <a:stretch>
                <a:fillRect/>
              </a:stretch>
            </p:blipFill>
            <p:spPr bwMode="auto">
              <a:xfrm>
                <a:off x="3245" y="3766"/>
                <a:ext cx="3628" cy="3691"/>
              </a:xfrm>
              <a:prstGeom prst="rect">
                <a:avLst/>
              </a:prstGeom>
              <a:noFill/>
              <a:ln w="9525">
                <a:noFill/>
                <a:miter lim="800000"/>
                <a:headEnd/>
                <a:tailEnd/>
              </a:ln>
            </p:spPr>
          </p:pic>
          <p:pic>
            <p:nvPicPr>
              <p:cNvPr id="60" name="Picture 199"/>
              <p:cNvPicPr>
                <a:picLocks noChangeAspect="1" noChangeArrowheads="1"/>
              </p:cNvPicPr>
              <p:nvPr/>
            </p:nvPicPr>
            <p:blipFill>
              <a:blip r:embed="rId13" cstate="print"/>
              <a:srcRect/>
              <a:stretch>
                <a:fillRect/>
              </a:stretch>
            </p:blipFill>
            <p:spPr bwMode="auto">
              <a:xfrm>
                <a:off x="2702" y="3740"/>
                <a:ext cx="2147" cy="1529"/>
              </a:xfrm>
              <a:prstGeom prst="rect">
                <a:avLst/>
              </a:prstGeom>
              <a:noFill/>
              <a:ln w="9525">
                <a:noFill/>
                <a:miter lim="800000"/>
                <a:headEnd/>
                <a:tailEnd/>
              </a:ln>
            </p:spPr>
          </p:pic>
        </p:grpSp>
        <p:grpSp>
          <p:nvGrpSpPr>
            <p:cNvPr id="27" name="Group 200"/>
            <p:cNvGrpSpPr>
              <a:grpSpLocks/>
            </p:cNvGrpSpPr>
            <p:nvPr/>
          </p:nvGrpSpPr>
          <p:grpSpPr bwMode="auto">
            <a:xfrm>
              <a:off x="2686" y="5363"/>
              <a:ext cx="111" cy="111"/>
              <a:chOff x="2686" y="5363"/>
              <a:chExt cx="111" cy="111"/>
            </a:xfrm>
          </p:grpSpPr>
          <p:sp>
            <p:nvSpPr>
              <p:cNvPr id="56" name="Freeform 201"/>
              <p:cNvSpPr>
                <a:spLocks/>
              </p:cNvSpPr>
              <p:nvPr/>
            </p:nvSpPr>
            <p:spPr bwMode="auto">
              <a:xfrm>
                <a:off x="2686" y="5363"/>
                <a:ext cx="111" cy="111"/>
              </a:xfrm>
              <a:custGeom>
                <a:avLst/>
                <a:gdLst>
                  <a:gd name="T0" fmla="*/ 56 w 111"/>
                  <a:gd name="T1" fmla="*/ 0 h 111"/>
                  <a:gd name="T2" fmla="*/ 5 w 111"/>
                  <a:gd name="T3" fmla="*/ 34 h 111"/>
                  <a:gd name="T4" fmla="*/ 0 w 111"/>
                  <a:gd name="T5" fmla="*/ 56 h 111"/>
                  <a:gd name="T6" fmla="*/ 3 w 111"/>
                  <a:gd name="T7" fmla="*/ 70 h 111"/>
                  <a:gd name="T8" fmla="*/ 49 w 111"/>
                  <a:gd name="T9" fmla="*/ 111 h 111"/>
                  <a:gd name="T10" fmla="*/ 56 w 111"/>
                  <a:gd name="T11" fmla="*/ 111 h 111"/>
                  <a:gd name="T12" fmla="*/ 71 w 111"/>
                  <a:gd name="T13" fmla="*/ 109 h 111"/>
                  <a:gd name="T14" fmla="*/ 111 w 111"/>
                  <a:gd name="T15" fmla="*/ 63 h 111"/>
                  <a:gd name="T16" fmla="*/ 111 w 111"/>
                  <a:gd name="T17" fmla="*/ 55 h 111"/>
                  <a:gd name="T18" fmla="*/ 109 w 111"/>
                  <a:gd name="T19" fmla="*/ 41 h 111"/>
                  <a:gd name="T20" fmla="*/ 63 w 111"/>
                  <a:gd name="T21" fmla="*/ 1 h 111"/>
                  <a:gd name="T22" fmla="*/ 56 w 111"/>
                  <a:gd name="T23" fmla="*/ 0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1"/>
                  <a:gd name="T37" fmla="*/ 0 h 111"/>
                  <a:gd name="T38" fmla="*/ 111 w 111"/>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1" h="111">
                    <a:moveTo>
                      <a:pt x="56" y="0"/>
                    </a:moveTo>
                    <a:lnTo>
                      <a:pt x="5" y="34"/>
                    </a:lnTo>
                    <a:lnTo>
                      <a:pt x="0" y="56"/>
                    </a:lnTo>
                    <a:lnTo>
                      <a:pt x="3" y="70"/>
                    </a:lnTo>
                    <a:lnTo>
                      <a:pt x="49" y="111"/>
                    </a:lnTo>
                    <a:lnTo>
                      <a:pt x="56" y="111"/>
                    </a:lnTo>
                    <a:lnTo>
                      <a:pt x="71" y="109"/>
                    </a:lnTo>
                    <a:lnTo>
                      <a:pt x="111" y="63"/>
                    </a:lnTo>
                    <a:lnTo>
                      <a:pt x="111" y="55"/>
                    </a:lnTo>
                    <a:lnTo>
                      <a:pt x="109" y="41"/>
                    </a:lnTo>
                    <a:lnTo>
                      <a:pt x="63" y="1"/>
                    </a:lnTo>
                    <a:lnTo>
                      <a:pt x="56" y="0"/>
                    </a:lnTo>
                  </a:path>
                </a:pathLst>
              </a:custGeom>
              <a:solidFill>
                <a:srgbClr val="D39900"/>
              </a:solidFill>
              <a:ln w="9525">
                <a:noFill/>
                <a:round/>
                <a:headEnd/>
                <a:tailEnd/>
              </a:ln>
            </p:spPr>
            <p:txBody>
              <a:bodyPr/>
              <a:lstStyle/>
              <a:p>
                <a:endParaRPr lang="en-US" dirty="0">
                  <a:solidFill>
                    <a:prstClr val="black"/>
                  </a:solidFill>
                </a:endParaRPr>
              </a:p>
            </p:txBody>
          </p:sp>
        </p:grpSp>
        <p:grpSp>
          <p:nvGrpSpPr>
            <p:cNvPr id="28" name="Group 202"/>
            <p:cNvGrpSpPr>
              <a:grpSpLocks/>
            </p:cNvGrpSpPr>
            <p:nvPr/>
          </p:nvGrpSpPr>
          <p:grpSpPr bwMode="auto">
            <a:xfrm>
              <a:off x="3560" y="5390"/>
              <a:ext cx="2" cy="2"/>
              <a:chOff x="3560" y="5390"/>
              <a:chExt cx="2" cy="2"/>
            </a:xfrm>
          </p:grpSpPr>
          <p:sp>
            <p:nvSpPr>
              <p:cNvPr id="55" name="Freeform 203"/>
              <p:cNvSpPr>
                <a:spLocks/>
              </p:cNvSpPr>
              <p:nvPr/>
            </p:nvSpPr>
            <p:spPr bwMode="auto">
              <a:xfrm>
                <a:off x="3560" y="5390"/>
                <a:ext cx="2" cy="2"/>
              </a:xfrm>
              <a:custGeom>
                <a:avLst/>
                <a:gdLst>
                  <a:gd name="T0" fmla="*/ 0 w 2"/>
                  <a:gd name="T1" fmla="*/ 0 h 2"/>
                  <a:gd name="T2" fmla="*/ 0 w 2"/>
                  <a:gd name="T3" fmla="*/ 0 h 2"/>
                  <a:gd name="T4" fmla="*/ 0 w 2"/>
                  <a:gd name="T5" fmla="*/ 0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lnTo>
                      <a:pt x="0" y="0"/>
                    </a:lnTo>
                  </a:path>
                </a:pathLst>
              </a:custGeom>
              <a:solidFill>
                <a:srgbClr val="D39900"/>
              </a:solidFill>
              <a:ln w="9525">
                <a:noFill/>
                <a:round/>
                <a:headEnd/>
                <a:tailEnd/>
              </a:ln>
            </p:spPr>
            <p:txBody>
              <a:bodyPr/>
              <a:lstStyle/>
              <a:p>
                <a:endParaRPr lang="en-US" dirty="0">
                  <a:solidFill>
                    <a:prstClr val="black"/>
                  </a:solidFill>
                </a:endParaRPr>
              </a:p>
            </p:txBody>
          </p:sp>
        </p:grpSp>
        <p:grpSp>
          <p:nvGrpSpPr>
            <p:cNvPr id="29" name="Group 204"/>
            <p:cNvGrpSpPr>
              <a:grpSpLocks/>
            </p:cNvGrpSpPr>
            <p:nvPr/>
          </p:nvGrpSpPr>
          <p:grpSpPr bwMode="auto">
            <a:xfrm>
              <a:off x="3560" y="5390"/>
              <a:ext cx="2" cy="2"/>
              <a:chOff x="3560" y="5390"/>
              <a:chExt cx="2" cy="2"/>
            </a:xfrm>
          </p:grpSpPr>
          <p:sp>
            <p:nvSpPr>
              <p:cNvPr id="54" name="Freeform 205"/>
              <p:cNvSpPr>
                <a:spLocks/>
              </p:cNvSpPr>
              <p:nvPr/>
            </p:nvSpPr>
            <p:spPr bwMode="auto">
              <a:xfrm>
                <a:off x="3560" y="5390"/>
                <a:ext cx="2" cy="2"/>
              </a:xfrm>
              <a:custGeom>
                <a:avLst/>
                <a:gdLst>
                  <a:gd name="T0" fmla="*/ 0 w 2"/>
                  <a:gd name="T1" fmla="*/ 0 h 2"/>
                  <a:gd name="T2" fmla="*/ 0 w 2"/>
                  <a:gd name="T3" fmla="*/ 0 h 2"/>
                  <a:gd name="T4" fmla="*/ 0 w 2"/>
                  <a:gd name="T5" fmla="*/ 0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lnTo>
                      <a:pt x="0" y="0"/>
                    </a:lnTo>
                  </a:path>
                </a:pathLst>
              </a:custGeom>
              <a:solidFill>
                <a:srgbClr val="D39900"/>
              </a:solidFill>
              <a:ln w="9525">
                <a:noFill/>
                <a:round/>
                <a:headEnd/>
                <a:tailEnd/>
              </a:ln>
            </p:spPr>
            <p:txBody>
              <a:bodyPr/>
              <a:lstStyle/>
              <a:p>
                <a:endParaRPr lang="en-US" dirty="0">
                  <a:solidFill>
                    <a:prstClr val="black"/>
                  </a:solidFill>
                </a:endParaRPr>
              </a:p>
            </p:txBody>
          </p:sp>
        </p:grpSp>
        <p:grpSp>
          <p:nvGrpSpPr>
            <p:cNvPr id="30" name="Group 206"/>
            <p:cNvGrpSpPr>
              <a:grpSpLocks/>
            </p:cNvGrpSpPr>
            <p:nvPr/>
          </p:nvGrpSpPr>
          <p:grpSpPr bwMode="auto">
            <a:xfrm>
              <a:off x="3560" y="5333"/>
              <a:ext cx="201" cy="57"/>
              <a:chOff x="3560" y="5333"/>
              <a:chExt cx="201" cy="57"/>
            </a:xfrm>
          </p:grpSpPr>
          <p:sp>
            <p:nvSpPr>
              <p:cNvPr id="53" name="Freeform 207"/>
              <p:cNvSpPr>
                <a:spLocks/>
              </p:cNvSpPr>
              <p:nvPr/>
            </p:nvSpPr>
            <p:spPr bwMode="auto">
              <a:xfrm>
                <a:off x="3560" y="5333"/>
                <a:ext cx="201" cy="57"/>
              </a:xfrm>
              <a:custGeom>
                <a:avLst/>
                <a:gdLst>
                  <a:gd name="T0" fmla="*/ 53 w 201"/>
                  <a:gd name="T1" fmla="*/ 0 h 57"/>
                  <a:gd name="T2" fmla="*/ 0 w 201"/>
                  <a:gd name="T3" fmla="*/ 56 h 57"/>
                  <a:gd name="T4" fmla="*/ 0 w 201"/>
                  <a:gd name="T5" fmla="*/ 57 h 57"/>
                  <a:gd name="T6" fmla="*/ 200 w 201"/>
                  <a:gd name="T7" fmla="*/ 20 h 57"/>
                  <a:gd name="T8" fmla="*/ 201 w 201"/>
                  <a:gd name="T9" fmla="*/ 19 h 57"/>
                  <a:gd name="T10" fmla="*/ 53 w 201"/>
                  <a:gd name="T11" fmla="*/ 0 h 57"/>
                  <a:gd name="T12" fmla="*/ 53 w 201"/>
                  <a:gd name="T13" fmla="*/ 0 h 57"/>
                  <a:gd name="T14" fmla="*/ 0 60000 65536"/>
                  <a:gd name="T15" fmla="*/ 0 60000 65536"/>
                  <a:gd name="T16" fmla="*/ 0 60000 65536"/>
                  <a:gd name="T17" fmla="*/ 0 60000 65536"/>
                  <a:gd name="T18" fmla="*/ 0 60000 65536"/>
                  <a:gd name="T19" fmla="*/ 0 60000 65536"/>
                  <a:gd name="T20" fmla="*/ 0 60000 65536"/>
                  <a:gd name="T21" fmla="*/ 0 w 201"/>
                  <a:gd name="T22" fmla="*/ 0 h 57"/>
                  <a:gd name="T23" fmla="*/ 201 w 201"/>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1" h="57">
                    <a:moveTo>
                      <a:pt x="53" y="0"/>
                    </a:moveTo>
                    <a:lnTo>
                      <a:pt x="0" y="56"/>
                    </a:lnTo>
                    <a:lnTo>
                      <a:pt x="0" y="57"/>
                    </a:lnTo>
                    <a:lnTo>
                      <a:pt x="200" y="20"/>
                    </a:lnTo>
                    <a:lnTo>
                      <a:pt x="201" y="19"/>
                    </a:lnTo>
                    <a:lnTo>
                      <a:pt x="53" y="0"/>
                    </a:lnTo>
                  </a:path>
                </a:pathLst>
              </a:custGeom>
              <a:solidFill>
                <a:srgbClr val="D39900"/>
              </a:solidFill>
              <a:ln w="9525">
                <a:noFill/>
                <a:round/>
                <a:headEnd/>
                <a:tailEnd/>
              </a:ln>
            </p:spPr>
            <p:txBody>
              <a:bodyPr/>
              <a:lstStyle/>
              <a:p>
                <a:endParaRPr lang="en-US" dirty="0">
                  <a:solidFill>
                    <a:prstClr val="black"/>
                  </a:solidFill>
                </a:endParaRPr>
              </a:p>
            </p:txBody>
          </p:sp>
        </p:grpSp>
        <p:grpSp>
          <p:nvGrpSpPr>
            <p:cNvPr id="31" name="Group 208"/>
            <p:cNvGrpSpPr>
              <a:grpSpLocks/>
            </p:cNvGrpSpPr>
            <p:nvPr/>
          </p:nvGrpSpPr>
          <p:grpSpPr bwMode="auto">
            <a:xfrm>
              <a:off x="3559" y="5390"/>
              <a:ext cx="2" cy="2"/>
              <a:chOff x="3559" y="5390"/>
              <a:chExt cx="2" cy="2"/>
            </a:xfrm>
          </p:grpSpPr>
          <p:sp>
            <p:nvSpPr>
              <p:cNvPr id="52" name="Freeform 209"/>
              <p:cNvSpPr>
                <a:spLocks/>
              </p:cNvSpPr>
              <p:nvPr/>
            </p:nvSpPr>
            <p:spPr bwMode="auto">
              <a:xfrm>
                <a:off x="3559" y="5390"/>
                <a:ext cx="2" cy="2"/>
              </a:xfrm>
              <a:custGeom>
                <a:avLst/>
                <a:gdLst>
                  <a:gd name="T0" fmla="*/ 1 w 2"/>
                  <a:gd name="T1" fmla="*/ 0 h 2"/>
                  <a:gd name="T2" fmla="*/ 0 w 2"/>
                  <a:gd name="T3" fmla="*/ 0 h 2"/>
                  <a:gd name="T4" fmla="*/ 1 w 2"/>
                  <a:gd name="T5" fmla="*/ 0 h 2"/>
                  <a:gd name="T6" fmla="*/ 1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lnTo>
                      <a:pt x="0" y="0"/>
                    </a:lnTo>
                    <a:lnTo>
                      <a:pt x="1" y="0"/>
                    </a:lnTo>
                  </a:path>
                </a:pathLst>
              </a:custGeom>
              <a:solidFill>
                <a:srgbClr val="D39900"/>
              </a:solidFill>
              <a:ln w="9525">
                <a:noFill/>
                <a:round/>
                <a:headEnd/>
                <a:tailEnd/>
              </a:ln>
            </p:spPr>
            <p:txBody>
              <a:bodyPr/>
              <a:lstStyle/>
              <a:p>
                <a:endParaRPr lang="en-US" dirty="0">
                  <a:solidFill>
                    <a:prstClr val="black"/>
                  </a:solidFill>
                </a:endParaRPr>
              </a:p>
            </p:txBody>
          </p:sp>
        </p:grpSp>
        <p:grpSp>
          <p:nvGrpSpPr>
            <p:cNvPr id="32" name="Group 210"/>
            <p:cNvGrpSpPr>
              <a:grpSpLocks/>
            </p:cNvGrpSpPr>
            <p:nvPr/>
          </p:nvGrpSpPr>
          <p:grpSpPr bwMode="auto">
            <a:xfrm>
              <a:off x="3560" y="5188"/>
              <a:ext cx="54" cy="201"/>
              <a:chOff x="3560" y="5188"/>
              <a:chExt cx="54" cy="201"/>
            </a:xfrm>
          </p:grpSpPr>
          <p:sp>
            <p:nvSpPr>
              <p:cNvPr id="51" name="Freeform 211"/>
              <p:cNvSpPr>
                <a:spLocks/>
              </p:cNvSpPr>
              <p:nvPr/>
            </p:nvSpPr>
            <p:spPr bwMode="auto">
              <a:xfrm>
                <a:off x="3560" y="5188"/>
                <a:ext cx="54" cy="201"/>
              </a:xfrm>
              <a:custGeom>
                <a:avLst/>
                <a:gdLst>
                  <a:gd name="T0" fmla="*/ 26 w 54"/>
                  <a:gd name="T1" fmla="*/ 0 h 201"/>
                  <a:gd name="T2" fmla="*/ 0 w 54"/>
                  <a:gd name="T3" fmla="*/ 201 h 201"/>
                  <a:gd name="T4" fmla="*/ 53 w 54"/>
                  <a:gd name="T5" fmla="*/ 145 h 201"/>
                  <a:gd name="T6" fmla="*/ 26 w 54"/>
                  <a:gd name="T7" fmla="*/ 0 h 201"/>
                  <a:gd name="T8" fmla="*/ 0 60000 65536"/>
                  <a:gd name="T9" fmla="*/ 0 60000 65536"/>
                  <a:gd name="T10" fmla="*/ 0 60000 65536"/>
                  <a:gd name="T11" fmla="*/ 0 60000 65536"/>
                  <a:gd name="T12" fmla="*/ 0 w 54"/>
                  <a:gd name="T13" fmla="*/ 0 h 201"/>
                  <a:gd name="T14" fmla="*/ 54 w 54"/>
                  <a:gd name="T15" fmla="*/ 201 h 201"/>
                </a:gdLst>
                <a:ahLst/>
                <a:cxnLst>
                  <a:cxn ang="T8">
                    <a:pos x="T0" y="T1"/>
                  </a:cxn>
                  <a:cxn ang="T9">
                    <a:pos x="T2" y="T3"/>
                  </a:cxn>
                  <a:cxn ang="T10">
                    <a:pos x="T4" y="T5"/>
                  </a:cxn>
                  <a:cxn ang="T11">
                    <a:pos x="T6" y="T7"/>
                  </a:cxn>
                </a:cxnLst>
                <a:rect l="T12" t="T13" r="T14" b="T15"/>
                <a:pathLst>
                  <a:path w="54" h="201">
                    <a:moveTo>
                      <a:pt x="26" y="0"/>
                    </a:moveTo>
                    <a:lnTo>
                      <a:pt x="0" y="201"/>
                    </a:lnTo>
                    <a:lnTo>
                      <a:pt x="53" y="145"/>
                    </a:lnTo>
                    <a:lnTo>
                      <a:pt x="26" y="0"/>
                    </a:lnTo>
                  </a:path>
                </a:pathLst>
              </a:custGeom>
              <a:solidFill>
                <a:srgbClr val="D39900"/>
              </a:solidFill>
              <a:ln w="9525">
                <a:noFill/>
                <a:round/>
                <a:headEnd/>
                <a:tailEnd/>
              </a:ln>
            </p:spPr>
            <p:txBody>
              <a:bodyPr/>
              <a:lstStyle/>
              <a:p>
                <a:endParaRPr lang="en-US" dirty="0">
                  <a:solidFill>
                    <a:prstClr val="black"/>
                  </a:solidFill>
                </a:endParaRPr>
              </a:p>
            </p:txBody>
          </p:sp>
        </p:grpSp>
        <p:grpSp>
          <p:nvGrpSpPr>
            <p:cNvPr id="33" name="Group 212"/>
            <p:cNvGrpSpPr>
              <a:grpSpLocks/>
            </p:cNvGrpSpPr>
            <p:nvPr/>
          </p:nvGrpSpPr>
          <p:grpSpPr bwMode="auto">
            <a:xfrm>
              <a:off x="3419" y="5390"/>
              <a:ext cx="140" cy="148"/>
              <a:chOff x="3419" y="5390"/>
              <a:chExt cx="140" cy="148"/>
            </a:xfrm>
          </p:grpSpPr>
          <p:sp>
            <p:nvSpPr>
              <p:cNvPr id="50" name="Freeform 213"/>
              <p:cNvSpPr>
                <a:spLocks/>
              </p:cNvSpPr>
              <p:nvPr/>
            </p:nvSpPr>
            <p:spPr bwMode="auto">
              <a:xfrm>
                <a:off x="3419" y="5390"/>
                <a:ext cx="140" cy="148"/>
              </a:xfrm>
              <a:custGeom>
                <a:avLst/>
                <a:gdLst>
                  <a:gd name="T0" fmla="*/ 140 w 140"/>
                  <a:gd name="T1" fmla="*/ 0 h 148"/>
                  <a:gd name="T2" fmla="*/ 64 w 140"/>
                  <a:gd name="T3" fmla="*/ 14 h 148"/>
                  <a:gd name="T4" fmla="*/ 0 w 140"/>
                  <a:gd name="T5" fmla="*/ 148 h 148"/>
                  <a:gd name="T6" fmla="*/ 2 w 140"/>
                  <a:gd name="T7" fmla="*/ 147 h 148"/>
                  <a:gd name="T8" fmla="*/ 140 w 140"/>
                  <a:gd name="T9" fmla="*/ 0 h 148"/>
                  <a:gd name="T10" fmla="*/ 0 60000 65536"/>
                  <a:gd name="T11" fmla="*/ 0 60000 65536"/>
                  <a:gd name="T12" fmla="*/ 0 60000 65536"/>
                  <a:gd name="T13" fmla="*/ 0 60000 65536"/>
                  <a:gd name="T14" fmla="*/ 0 60000 65536"/>
                  <a:gd name="T15" fmla="*/ 0 w 140"/>
                  <a:gd name="T16" fmla="*/ 0 h 148"/>
                  <a:gd name="T17" fmla="*/ 140 w 140"/>
                  <a:gd name="T18" fmla="*/ 148 h 148"/>
                </a:gdLst>
                <a:ahLst/>
                <a:cxnLst>
                  <a:cxn ang="T10">
                    <a:pos x="T0" y="T1"/>
                  </a:cxn>
                  <a:cxn ang="T11">
                    <a:pos x="T2" y="T3"/>
                  </a:cxn>
                  <a:cxn ang="T12">
                    <a:pos x="T4" y="T5"/>
                  </a:cxn>
                  <a:cxn ang="T13">
                    <a:pos x="T6" y="T7"/>
                  </a:cxn>
                  <a:cxn ang="T14">
                    <a:pos x="T8" y="T9"/>
                  </a:cxn>
                </a:cxnLst>
                <a:rect l="T15" t="T16" r="T17" b="T18"/>
                <a:pathLst>
                  <a:path w="140" h="148">
                    <a:moveTo>
                      <a:pt x="140" y="0"/>
                    </a:moveTo>
                    <a:lnTo>
                      <a:pt x="64" y="14"/>
                    </a:lnTo>
                    <a:lnTo>
                      <a:pt x="0" y="148"/>
                    </a:lnTo>
                    <a:lnTo>
                      <a:pt x="2" y="147"/>
                    </a:lnTo>
                    <a:lnTo>
                      <a:pt x="140" y="0"/>
                    </a:lnTo>
                  </a:path>
                </a:pathLst>
              </a:custGeom>
              <a:solidFill>
                <a:srgbClr val="D39900"/>
              </a:solidFill>
              <a:ln w="9525">
                <a:noFill/>
                <a:round/>
                <a:headEnd/>
                <a:tailEnd/>
              </a:ln>
            </p:spPr>
            <p:txBody>
              <a:bodyPr/>
              <a:lstStyle/>
              <a:p>
                <a:endParaRPr lang="en-US" dirty="0">
                  <a:solidFill>
                    <a:prstClr val="black"/>
                  </a:solidFill>
                </a:endParaRPr>
              </a:p>
            </p:txBody>
          </p:sp>
        </p:grpSp>
        <p:grpSp>
          <p:nvGrpSpPr>
            <p:cNvPr id="34" name="Group 214"/>
            <p:cNvGrpSpPr>
              <a:grpSpLocks/>
            </p:cNvGrpSpPr>
            <p:nvPr/>
          </p:nvGrpSpPr>
          <p:grpSpPr bwMode="auto">
            <a:xfrm>
              <a:off x="3560" y="5390"/>
              <a:ext cx="97" cy="177"/>
              <a:chOff x="3560" y="5390"/>
              <a:chExt cx="97" cy="177"/>
            </a:xfrm>
          </p:grpSpPr>
          <p:sp>
            <p:nvSpPr>
              <p:cNvPr id="49" name="Freeform 215"/>
              <p:cNvSpPr>
                <a:spLocks/>
              </p:cNvSpPr>
              <p:nvPr/>
            </p:nvSpPr>
            <p:spPr bwMode="auto">
              <a:xfrm>
                <a:off x="3560" y="5390"/>
                <a:ext cx="97" cy="177"/>
              </a:xfrm>
              <a:custGeom>
                <a:avLst/>
                <a:gdLst>
                  <a:gd name="T0" fmla="*/ 0 w 97"/>
                  <a:gd name="T1" fmla="*/ 0 h 177"/>
                  <a:gd name="T2" fmla="*/ 0 w 97"/>
                  <a:gd name="T3" fmla="*/ 0 h 177"/>
                  <a:gd name="T4" fmla="*/ 97 w 97"/>
                  <a:gd name="T5" fmla="*/ 177 h 177"/>
                  <a:gd name="T6" fmla="*/ 70 w 97"/>
                  <a:gd name="T7" fmla="*/ 33 h 177"/>
                  <a:gd name="T8" fmla="*/ 71 w 97"/>
                  <a:gd name="T9" fmla="*/ 33 h 177"/>
                  <a:gd name="T10" fmla="*/ 0 w 97"/>
                  <a:gd name="T11" fmla="*/ 0 h 177"/>
                  <a:gd name="T12" fmla="*/ 0 60000 65536"/>
                  <a:gd name="T13" fmla="*/ 0 60000 65536"/>
                  <a:gd name="T14" fmla="*/ 0 60000 65536"/>
                  <a:gd name="T15" fmla="*/ 0 60000 65536"/>
                  <a:gd name="T16" fmla="*/ 0 60000 65536"/>
                  <a:gd name="T17" fmla="*/ 0 60000 65536"/>
                  <a:gd name="T18" fmla="*/ 0 w 97"/>
                  <a:gd name="T19" fmla="*/ 0 h 177"/>
                  <a:gd name="T20" fmla="*/ 97 w 97"/>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97" h="177">
                    <a:moveTo>
                      <a:pt x="0" y="0"/>
                    </a:moveTo>
                    <a:lnTo>
                      <a:pt x="0" y="0"/>
                    </a:lnTo>
                    <a:lnTo>
                      <a:pt x="97" y="177"/>
                    </a:lnTo>
                    <a:lnTo>
                      <a:pt x="70" y="33"/>
                    </a:lnTo>
                    <a:lnTo>
                      <a:pt x="71" y="33"/>
                    </a:lnTo>
                    <a:lnTo>
                      <a:pt x="0" y="0"/>
                    </a:lnTo>
                  </a:path>
                </a:pathLst>
              </a:custGeom>
              <a:solidFill>
                <a:srgbClr val="D39900"/>
              </a:solidFill>
              <a:ln w="9525">
                <a:noFill/>
                <a:round/>
                <a:headEnd/>
                <a:tailEnd/>
              </a:ln>
            </p:spPr>
            <p:txBody>
              <a:bodyPr/>
              <a:lstStyle/>
              <a:p>
                <a:endParaRPr lang="en-US" dirty="0">
                  <a:solidFill>
                    <a:prstClr val="black"/>
                  </a:solidFill>
                </a:endParaRPr>
              </a:p>
            </p:txBody>
          </p:sp>
        </p:grpSp>
        <p:grpSp>
          <p:nvGrpSpPr>
            <p:cNvPr id="35" name="Group 216"/>
            <p:cNvGrpSpPr>
              <a:grpSpLocks/>
            </p:cNvGrpSpPr>
            <p:nvPr/>
          </p:nvGrpSpPr>
          <p:grpSpPr bwMode="auto">
            <a:xfrm>
              <a:off x="3560" y="5353"/>
              <a:ext cx="200" cy="71"/>
              <a:chOff x="3560" y="5353"/>
              <a:chExt cx="200" cy="71"/>
            </a:xfrm>
          </p:grpSpPr>
          <p:sp>
            <p:nvSpPr>
              <p:cNvPr id="48" name="Freeform 217"/>
              <p:cNvSpPr>
                <a:spLocks/>
              </p:cNvSpPr>
              <p:nvPr/>
            </p:nvSpPr>
            <p:spPr bwMode="auto">
              <a:xfrm>
                <a:off x="3560" y="5353"/>
                <a:ext cx="200" cy="71"/>
              </a:xfrm>
              <a:custGeom>
                <a:avLst/>
                <a:gdLst>
                  <a:gd name="T0" fmla="*/ 200 w 200"/>
                  <a:gd name="T1" fmla="*/ 0 h 71"/>
                  <a:gd name="T2" fmla="*/ 0 w 200"/>
                  <a:gd name="T3" fmla="*/ 37 h 71"/>
                  <a:gd name="T4" fmla="*/ 71 w 200"/>
                  <a:gd name="T5" fmla="*/ 70 h 71"/>
                  <a:gd name="T6" fmla="*/ 200 w 200"/>
                  <a:gd name="T7" fmla="*/ 0 h 71"/>
                  <a:gd name="T8" fmla="*/ 0 60000 65536"/>
                  <a:gd name="T9" fmla="*/ 0 60000 65536"/>
                  <a:gd name="T10" fmla="*/ 0 60000 65536"/>
                  <a:gd name="T11" fmla="*/ 0 60000 65536"/>
                  <a:gd name="T12" fmla="*/ 0 w 200"/>
                  <a:gd name="T13" fmla="*/ 0 h 71"/>
                  <a:gd name="T14" fmla="*/ 200 w 200"/>
                  <a:gd name="T15" fmla="*/ 71 h 71"/>
                </a:gdLst>
                <a:ahLst/>
                <a:cxnLst>
                  <a:cxn ang="T8">
                    <a:pos x="T0" y="T1"/>
                  </a:cxn>
                  <a:cxn ang="T9">
                    <a:pos x="T2" y="T3"/>
                  </a:cxn>
                  <a:cxn ang="T10">
                    <a:pos x="T4" y="T5"/>
                  </a:cxn>
                  <a:cxn ang="T11">
                    <a:pos x="T6" y="T7"/>
                  </a:cxn>
                </a:cxnLst>
                <a:rect l="T12" t="T13" r="T14" b="T15"/>
                <a:pathLst>
                  <a:path w="200" h="71">
                    <a:moveTo>
                      <a:pt x="200" y="0"/>
                    </a:moveTo>
                    <a:lnTo>
                      <a:pt x="0" y="37"/>
                    </a:lnTo>
                    <a:lnTo>
                      <a:pt x="71" y="70"/>
                    </a:lnTo>
                    <a:lnTo>
                      <a:pt x="200" y="0"/>
                    </a:lnTo>
                  </a:path>
                </a:pathLst>
              </a:custGeom>
              <a:solidFill>
                <a:srgbClr val="D39900"/>
              </a:solidFill>
              <a:ln w="9525">
                <a:noFill/>
                <a:round/>
                <a:headEnd/>
                <a:tailEnd/>
              </a:ln>
            </p:spPr>
            <p:txBody>
              <a:bodyPr/>
              <a:lstStyle/>
              <a:p>
                <a:endParaRPr lang="en-US" dirty="0">
                  <a:solidFill>
                    <a:prstClr val="black"/>
                  </a:solidFill>
                </a:endParaRPr>
              </a:p>
            </p:txBody>
          </p:sp>
        </p:grpSp>
        <p:grpSp>
          <p:nvGrpSpPr>
            <p:cNvPr id="36" name="Group 218"/>
            <p:cNvGrpSpPr>
              <a:grpSpLocks/>
            </p:cNvGrpSpPr>
            <p:nvPr/>
          </p:nvGrpSpPr>
          <p:grpSpPr bwMode="auto">
            <a:xfrm>
              <a:off x="3549" y="5390"/>
              <a:ext cx="108" cy="179"/>
              <a:chOff x="3549" y="5390"/>
              <a:chExt cx="108" cy="179"/>
            </a:xfrm>
          </p:grpSpPr>
          <p:sp>
            <p:nvSpPr>
              <p:cNvPr id="46" name="Freeform 219"/>
              <p:cNvSpPr>
                <a:spLocks/>
              </p:cNvSpPr>
              <p:nvPr/>
            </p:nvSpPr>
            <p:spPr bwMode="auto">
              <a:xfrm>
                <a:off x="3549" y="5390"/>
                <a:ext cx="108" cy="179"/>
              </a:xfrm>
              <a:custGeom>
                <a:avLst/>
                <a:gdLst>
                  <a:gd name="T0" fmla="*/ 53 w 108"/>
                  <a:gd name="T1" fmla="*/ 77 h 179"/>
                  <a:gd name="T2" fmla="*/ 1 w 108"/>
                  <a:gd name="T3" fmla="*/ 77 h 179"/>
                  <a:gd name="T4" fmla="*/ 108 w 108"/>
                  <a:gd name="T5" fmla="*/ 179 h 179"/>
                  <a:gd name="T6" fmla="*/ 108 w 108"/>
                  <a:gd name="T7" fmla="*/ 177 h 179"/>
                  <a:gd name="T8" fmla="*/ 53 w 108"/>
                  <a:gd name="T9" fmla="*/ 77 h 179"/>
                  <a:gd name="T10" fmla="*/ 0 60000 65536"/>
                  <a:gd name="T11" fmla="*/ 0 60000 65536"/>
                  <a:gd name="T12" fmla="*/ 0 60000 65536"/>
                  <a:gd name="T13" fmla="*/ 0 60000 65536"/>
                  <a:gd name="T14" fmla="*/ 0 60000 65536"/>
                  <a:gd name="T15" fmla="*/ 0 w 108"/>
                  <a:gd name="T16" fmla="*/ 0 h 179"/>
                  <a:gd name="T17" fmla="*/ 108 w 108"/>
                  <a:gd name="T18" fmla="*/ 179 h 179"/>
                </a:gdLst>
                <a:ahLst/>
                <a:cxnLst>
                  <a:cxn ang="T10">
                    <a:pos x="T0" y="T1"/>
                  </a:cxn>
                  <a:cxn ang="T11">
                    <a:pos x="T2" y="T3"/>
                  </a:cxn>
                  <a:cxn ang="T12">
                    <a:pos x="T4" y="T5"/>
                  </a:cxn>
                  <a:cxn ang="T13">
                    <a:pos x="T6" y="T7"/>
                  </a:cxn>
                  <a:cxn ang="T14">
                    <a:pos x="T8" y="T9"/>
                  </a:cxn>
                </a:cxnLst>
                <a:rect l="T15" t="T16" r="T17" b="T18"/>
                <a:pathLst>
                  <a:path w="108" h="179">
                    <a:moveTo>
                      <a:pt x="53" y="77"/>
                    </a:moveTo>
                    <a:lnTo>
                      <a:pt x="1" y="77"/>
                    </a:lnTo>
                    <a:lnTo>
                      <a:pt x="108" y="179"/>
                    </a:lnTo>
                    <a:lnTo>
                      <a:pt x="108" y="177"/>
                    </a:lnTo>
                    <a:lnTo>
                      <a:pt x="53" y="77"/>
                    </a:lnTo>
                  </a:path>
                </a:pathLst>
              </a:custGeom>
              <a:solidFill>
                <a:srgbClr val="D39900"/>
              </a:solidFill>
              <a:ln w="9525">
                <a:noFill/>
                <a:round/>
                <a:headEnd/>
                <a:tailEnd/>
              </a:ln>
            </p:spPr>
            <p:txBody>
              <a:bodyPr/>
              <a:lstStyle/>
              <a:p>
                <a:endParaRPr lang="en-US" dirty="0">
                  <a:solidFill>
                    <a:prstClr val="black"/>
                  </a:solidFill>
                </a:endParaRPr>
              </a:p>
            </p:txBody>
          </p:sp>
          <p:sp>
            <p:nvSpPr>
              <p:cNvPr id="47" name="Freeform 220"/>
              <p:cNvSpPr>
                <a:spLocks/>
              </p:cNvSpPr>
              <p:nvPr/>
            </p:nvSpPr>
            <p:spPr bwMode="auto">
              <a:xfrm>
                <a:off x="3549" y="5390"/>
                <a:ext cx="108" cy="179"/>
              </a:xfrm>
              <a:custGeom>
                <a:avLst/>
                <a:gdLst>
                  <a:gd name="T0" fmla="*/ 11 w 108"/>
                  <a:gd name="T1" fmla="*/ 0 h 179"/>
                  <a:gd name="T2" fmla="*/ 11 w 108"/>
                  <a:gd name="T3" fmla="*/ 0 h 179"/>
                  <a:gd name="T4" fmla="*/ 0 w 108"/>
                  <a:gd name="T5" fmla="*/ 78 h 179"/>
                  <a:gd name="T6" fmla="*/ 1 w 108"/>
                  <a:gd name="T7" fmla="*/ 77 h 179"/>
                  <a:gd name="T8" fmla="*/ 53 w 108"/>
                  <a:gd name="T9" fmla="*/ 77 h 179"/>
                  <a:gd name="T10" fmla="*/ 11 w 108"/>
                  <a:gd name="T11" fmla="*/ 0 h 179"/>
                  <a:gd name="T12" fmla="*/ 0 60000 65536"/>
                  <a:gd name="T13" fmla="*/ 0 60000 65536"/>
                  <a:gd name="T14" fmla="*/ 0 60000 65536"/>
                  <a:gd name="T15" fmla="*/ 0 60000 65536"/>
                  <a:gd name="T16" fmla="*/ 0 60000 65536"/>
                  <a:gd name="T17" fmla="*/ 0 60000 65536"/>
                  <a:gd name="T18" fmla="*/ 0 w 108"/>
                  <a:gd name="T19" fmla="*/ 0 h 179"/>
                  <a:gd name="T20" fmla="*/ 108 w 108"/>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108" h="179">
                    <a:moveTo>
                      <a:pt x="11" y="0"/>
                    </a:moveTo>
                    <a:lnTo>
                      <a:pt x="11" y="0"/>
                    </a:lnTo>
                    <a:lnTo>
                      <a:pt x="0" y="78"/>
                    </a:lnTo>
                    <a:lnTo>
                      <a:pt x="1" y="77"/>
                    </a:lnTo>
                    <a:lnTo>
                      <a:pt x="53" y="77"/>
                    </a:lnTo>
                    <a:lnTo>
                      <a:pt x="11" y="0"/>
                    </a:lnTo>
                  </a:path>
                </a:pathLst>
              </a:custGeom>
              <a:solidFill>
                <a:srgbClr val="D39900"/>
              </a:solidFill>
              <a:ln w="9525">
                <a:noFill/>
                <a:round/>
                <a:headEnd/>
                <a:tailEnd/>
              </a:ln>
            </p:spPr>
            <p:txBody>
              <a:bodyPr/>
              <a:lstStyle/>
              <a:p>
                <a:endParaRPr lang="en-US" dirty="0">
                  <a:solidFill>
                    <a:prstClr val="black"/>
                  </a:solidFill>
                </a:endParaRPr>
              </a:p>
            </p:txBody>
          </p:sp>
        </p:grpSp>
        <p:grpSp>
          <p:nvGrpSpPr>
            <p:cNvPr id="37" name="Group 221"/>
            <p:cNvGrpSpPr>
              <a:grpSpLocks/>
            </p:cNvGrpSpPr>
            <p:nvPr/>
          </p:nvGrpSpPr>
          <p:grpSpPr bwMode="auto">
            <a:xfrm>
              <a:off x="3421" y="5390"/>
              <a:ext cx="139" cy="148"/>
              <a:chOff x="3421" y="5390"/>
              <a:chExt cx="139" cy="148"/>
            </a:xfrm>
          </p:grpSpPr>
          <p:sp>
            <p:nvSpPr>
              <p:cNvPr id="45" name="Freeform 222"/>
              <p:cNvSpPr>
                <a:spLocks/>
              </p:cNvSpPr>
              <p:nvPr/>
            </p:nvSpPr>
            <p:spPr bwMode="auto">
              <a:xfrm>
                <a:off x="3421" y="5390"/>
                <a:ext cx="139" cy="148"/>
              </a:xfrm>
              <a:custGeom>
                <a:avLst/>
                <a:gdLst>
                  <a:gd name="T0" fmla="*/ 139 w 139"/>
                  <a:gd name="T1" fmla="*/ 0 h 148"/>
                  <a:gd name="T2" fmla="*/ 138 w 139"/>
                  <a:gd name="T3" fmla="*/ 0 h 148"/>
                  <a:gd name="T4" fmla="*/ 0 w 139"/>
                  <a:gd name="T5" fmla="*/ 147 h 148"/>
                  <a:gd name="T6" fmla="*/ 128 w 139"/>
                  <a:gd name="T7" fmla="*/ 78 h 148"/>
                  <a:gd name="T8" fmla="*/ 139 w 139"/>
                  <a:gd name="T9" fmla="*/ 0 h 148"/>
                  <a:gd name="T10" fmla="*/ 0 60000 65536"/>
                  <a:gd name="T11" fmla="*/ 0 60000 65536"/>
                  <a:gd name="T12" fmla="*/ 0 60000 65536"/>
                  <a:gd name="T13" fmla="*/ 0 60000 65536"/>
                  <a:gd name="T14" fmla="*/ 0 60000 65536"/>
                  <a:gd name="T15" fmla="*/ 0 w 139"/>
                  <a:gd name="T16" fmla="*/ 0 h 148"/>
                  <a:gd name="T17" fmla="*/ 139 w 139"/>
                  <a:gd name="T18" fmla="*/ 148 h 148"/>
                </a:gdLst>
                <a:ahLst/>
                <a:cxnLst>
                  <a:cxn ang="T10">
                    <a:pos x="T0" y="T1"/>
                  </a:cxn>
                  <a:cxn ang="T11">
                    <a:pos x="T2" y="T3"/>
                  </a:cxn>
                  <a:cxn ang="T12">
                    <a:pos x="T4" y="T5"/>
                  </a:cxn>
                  <a:cxn ang="T13">
                    <a:pos x="T6" y="T7"/>
                  </a:cxn>
                  <a:cxn ang="T14">
                    <a:pos x="T8" y="T9"/>
                  </a:cxn>
                </a:cxnLst>
                <a:rect l="T15" t="T16" r="T17" b="T18"/>
                <a:pathLst>
                  <a:path w="139" h="148">
                    <a:moveTo>
                      <a:pt x="139" y="0"/>
                    </a:moveTo>
                    <a:lnTo>
                      <a:pt x="138" y="0"/>
                    </a:lnTo>
                    <a:lnTo>
                      <a:pt x="0" y="147"/>
                    </a:lnTo>
                    <a:lnTo>
                      <a:pt x="128" y="78"/>
                    </a:lnTo>
                    <a:lnTo>
                      <a:pt x="139" y="0"/>
                    </a:lnTo>
                  </a:path>
                </a:pathLst>
              </a:custGeom>
              <a:solidFill>
                <a:srgbClr val="D39900"/>
              </a:solidFill>
              <a:ln w="9525">
                <a:noFill/>
                <a:round/>
                <a:headEnd/>
                <a:tailEnd/>
              </a:ln>
            </p:spPr>
            <p:txBody>
              <a:bodyPr/>
              <a:lstStyle/>
              <a:p>
                <a:endParaRPr lang="en-US" dirty="0">
                  <a:solidFill>
                    <a:prstClr val="black"/>
                  </a:solidFill>
                </a:endParaRPr>
              </a:p>
            </p:txBody>
          </p:sp>
        </p:grpSp>
        <p:grpSp>
          <p:nvGrpSpPr>
            <p:cNvPr id="38" name="Group 223"/>
            <p:cNvGrpSpPr>
              <a:grpSpLocks/>
            </p:cNvGrpSpPr>
            <p:nvPr/>
          </p:nvGrpSpPr>
          <p:grpSpPr bwMode="auto">
            <a:xfrm>
              <a:off x="3376" y="5303"/>
              <a:ext cx="184" cy="87"/>
              <a:chOff x="3376" y="5303"/>
              <a:chExt cx="184" cy="87"/>
            </a:xfrm>
          </p:grpSpPr>
          <p:sp>
            <p:nvSpPr>
              <p:cNvPr id="43" name="Freeform 224"/>
              <p:cNvSpPr>
                <a:spLocks/>
              </p:cNvSpPr>
              <p:nvPr/>
            </p:nvSpPr>
            <p:spPr bwMode="auto">
              <a:xfrm>
                <a:off x="3376" y="5303"/>
                <a:ext cx="184" cy="87"/>
              </a:xfrm>
              <a:custGeom>
                <a:avLst/>
                <a:gdLst>
                  <a:gd name="T0" fmla="*/ 0 w 184"/>
                  <a:gd name="T1" fmla="*/ 0 h 87"/>
                  <a:gd name="T2" fmla="*/ 184 w 184"/>
                  <a:gd name="T3" fmla="*/ 86 h 87"/>
                  <a:gd name="T4" fmla="*/ 146 w 184"/>
                  <a:gd name="T5" fmla="*/ 19 h 87"/>
                  <a:gd name="T6" fmla="*/ 146 w 184"/>
                  <a:gd name="T7" fmla="*/ 19 h 87"/>
                  <a:gd name="T8" fmla="*/ 0 w 184"/>
                  <a:gd name="T9" fmla="*/ 0 h 87"/>
                  <a:gd name="T10" fmla="*/ 0 60000 65536"/>
                  <a:gd name="T11" fmla="*/ 0 60000 65536"/>
                  <a:gd name="T12" fmla="*/ 0 60000 65536"/>
                  <a:gd name="T13" fmla="*/ 0 60000 65536"/>
                  <a:gd name="T14" fmla="*/ 0 60000 65536"/>
                  <a:gd name="T15" fmla="*/ 0 w 184"/>
                  <a:gd name="T16" fmla="*/ 0 h 87"/>
                  <a:gd name="T17" fmla="*/ 184 w 184"/>
                  <a:gd name="T18" fmla="*/ 87 h 87"/>
                </a:gdLst>
                <a:ahLst/>
                <a:cxnLst>
                  <a:cxn ang="T10">
                    <a:pos x="T0" y="T1"/>
                  </a:cxn>
                  <a:cxn ang="T11">
                    <a:pos x="T2" y="T3"/>
                  </a:cxn>
                  <a:cxn ang="T12">
                    <a:pos x="T4" y="T5"/>
                  </a:cxn>
                  <a:cxn ang="T13">
                    <a:pos x="T6" y="T7"/>
                  </a:cxn>
                  <a:cxn ang="T14">
                    <a:pos x="T8" y="T9"/>
                  </a:cxn>
                </a:cxnLst>
                <a:rect l="T15" t="T16" r="T17" b="T18"/>
                <a:pathLst>
                  <a:path w="184" h="87">
                    <a:moveTo>
                      <a:pt x="0" y="0"/>
                    </a:moveTo>
                    <a:lnTo>
                      <a:pt x="184" y="86"/>
                    </a:lnTo>
                    <a:lnTo>
                      <a:pt x="146" y="19"/>
                    </a:lnTo>
                    <a:lnTo>
                      <a:pt x="0" y="0"/>
                    </a:lnTo>
                  </a:path>
                </a:pathLst>
              </a:custGeom>
              <a:solidFill>
                <a:srgbClr val="D39900"/>
              </a:solidFill>
              <a:ln w="9525">
                <a:noFill/>
                <a:round/>
                <a:headEnd/>
                <a:tailEnd/>
              </a:ln>
            </p:spPr>
            <p:txBody>
              <a:bodyPr/>
              <a:lstStyle/>
              <a:p>
                <a:endParaRPr lang="en-US" dirty="0">
                  <a:solidFill>
                    <a:prstClr val="black"/>
                  </a:solidFill>
                </a:endParaRPr>
              </a:p>
            </p:txBody>
          </p:sp>
          <p:sp>
            <p:nvSpPr>
              <p:cNvPr id="44" name="Freeform 225"/>
              <p:cNvSpPr>
                <a:spLocks/>
              </p:cNvSpPr>
              <p:nvPr/>
            </p:nvSpPr>
            <p:spPr bwMode="auto">
              <a:xfrm>
                <a:off x="3376" y="5303"/>
                <a:ext cx="184" cy="87"/>
              </a:xfrm>
              <a:custGeom>
                <a:avLst/>
                <a:gdLst>
                  <a:gd name="T0" fmla="*/ 146 w 184"/>
                  <a:gd name="T1" fmla="*/ 18 h 87"/>
                  <a:gd name="T2" fmla="*/ 146 w 184"/>
                  <a:gd name="T3" fmla="*/ 19 h 87"/>
                  <a:gd name="T4" fmla="*/ 146 w 184"/>
                  <a:gd name="T5" fmla="*/ 19 h 87"/>
                  <a:gd name="T6" fmla="*/ 146 w 184"/>
                  <a:gd name="T7" fmla="*/ 18 h 87"/>
                  <a:gd name="T8" fmla="*/ 0 60000 65536"/>
                  <a:gd name="T9" fmla="*/ 0 60000 65536"/>
                  <a:gd name="T10" fmla="*/ 0 60000 65536"/>
                  <a:gd name="T11" fmla="*/ 0 60000 65536"/>
                  <a:gd name="T12" fmla="*/ 0 w 184"/>
                  <a:gd name="T13" fmla="*/ 0 h 87"/>
                  <a:gd name="T14" fmla="*/ 184 w 184"/>
                  <a:gd name="T15" fmla="*/ 87 h 87"/>
                </a:gdLst>
                <a:ahLst/>
                <a:cxnLst>
                  <a:cxn ang="T8">
                    <a:pos x="T0" y="T1"/>
                  </a:cxn>
                  <a:cxn ang="T9">
                    <a:pos x="T2" y="T3"/>
                  </a:cxn>
                  <a:cxn ang="T10">
                    <a:pos x="T4" y="T5"/>
                  </a:cxn>
                  <a:cxn ang="T11">
                    <a:pos x="T6" y="T7"/>
                  </a:cxn>
                </a:cxnLst>
                <a:rect l="T12" t="T13" r="T14" b="T15"/>
                <a:pathLst>
                  <a:path w="184" h="87">
                    <a:moveTo>
                      <a:pt x="146" y="18"/>
                    </a:moveTo>
                    <a:lnTo>
                      <a:pt x="146" y="19"/>
                    </a:lnTo>
                    <a:lnTo>
                      <a:pt x="146" y="18"/>
                    </a:lnTo>
                  </a:path>
                </a:pathLst>
              </a:custGeom>
              <a:solidFill>
                <a:srgbClr val="D39900"/>
              </a:solidFill>
              <a:ln w="9525">
                <a:noFill/>
                <a:round/>
                <a:headEnd/>
                <a:tailEnd/>
              </a:ln>
            </p:spPr>
            <p:txBody>
              <a:bodyPr/>
              <a:lstStyle/>
              <a:p>
                <a:endParaRPr lang="en-US" dirty="0">
                  <a:solidFill>
                    <a:prstClr val="black"/>
                  </a:solidFill>
                </a:endParaRPr>
              </a:p>
            </p:txBody>
          </p:sp>
        </p:grpSp>
        <p:grpSp>
          <p:nvGrpSpPr>
            <p:cNvPr id="39" name="Group 226"/>
            <p:cNvGrpSpPr>
              <a:grpSpLocks/>
            </p:cNvGrpSpPr>
            <p:nvPr/>
          </p:nvGrpSpPr>
          <p:grpSpPr bwMode="auto">
            <a:xfrm>
              <a:off x="3375" y="5302"/>
              <a:ext cx="184" cy="102"/>
              <a:chOff x="3375" y="5302"/>
              <a:chExt cx="184" cy="102"/>
            </a:xfrm>
          </p:grpSpPr>
          <p:sp>
            <p:nvSpPr>
              <p:cNvPr id="42" name="Freeform 227"/>
              <p:cNvSpPr>
                <a:spLocks/>
              </p:cNvSpPr>
              <p:nvPr/>
            </p:nvSpPr>
            <p:spPr bwMode="auto">
              <a:xfrm>
                <a:off x="3375" y="5302"/>
                <a:ext cx="184" cy="102"/>
              </a:xfrm>
              <a:custGeom>
                <a:avLst/>
                <a:gdLst>
                  <a:gd name="T0" fmla="*/ 0 w 184"/>
                  <a:gd name="T1" fmla="*/ 0 h 102"/>
                  <a:gd name="T2" fmla="*/ 108 w 184"/>
                  <a:gd name="T3" fmla="*/ 102 h 102"/>
                  <a:gd name="T4" fmla="*/ 184 w 184"/>
                  <a:gd name="T5" fmla="*/ 88 h 102"/>
                  <a:gd name="T6" fmla="*/ 185 w 184"/>
                  <a:gd name="T7" fmla="*/ 88 h 102"/>
                  <a:gd name="T8" fmla="*/ 1 w 184"/>
                  <a:gd name="T9" fmla="*/ 1 h 102"/>
                  <a:gd name="T10" fmla="*/ 0 w 184"/>
                  <a:gd name="T11" fmla="*/ 0 h 102"/>
                  <a:gd name="T12" fmla="*/ 0 60000 65536"/>
                  <a:gd name="T13" fmla="*/ 0 60000 65536"/>
                  <a:gd name="T14" fmla="*/ 0 60000 65536"/>
                  <a:gd name="T15" fmla="*/ 0 60000 65536"/>
                  <a:gd name="T16" fmla="*/ 0 60000 65536"/>
                  <a:gd name="T17" fmla="*/ 0 60000 65536"/>
                  <a:gd name="T18" fmla="*/ 0 w 184"/>
                  <a:gd name="T19" fmla="*/ 0 h 102"/>
                  <a:gd name="T20" fmla="*/ 184 w 184"/>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184" h="102">
                    <a:moveTo>
                      <a:pt x="0" y="0"/>
                    </a:moveTo>
                    <a:lnTo>
                      <a:pt x="108" y="102"/>
                    </a:lnTo>
                    <a:lnTo>
                      <a:pt x="184" y="88"/>
                    </a:lnTo>
                    <a:lnTo>
                      <a:pt x="185" y="88"/>
                    </a:lnTo>
                    <a:lnTo>
                      <a:pt x="1" y="1"/>
                    </a:lnTo>
                    <a:lnTo>
                      <a:pt x="0" y="0"/>
                    </a:lnTo>
                  </a:path>
                </a:pathLst>
              </a:custGeom>
              <a:solidFill>
                <a:srgbClr val="D39900"/>
              </a:solidFill>
              <a:ln w="9525">
                <a:noFill/>
                <a:round/>
                <a:headEnd/>
                <a:tailEnd/>
              </a:ln>
            </p:spPr>
            <p:txBody>
              <a:bodyPr/>
              <a:lstStyle/>
              <a:p>
                <a:endParaRPr lang="en-US" dirty="0">
                  <a:solidFill>
                    <a:prstClr val="black"/>
                  </a:solidFill>
                </a:endParaRPr>
              </a:p>
            </p:txBody>
          </p:sp>
        </p:grpSp>
        <p:grpSp>
          <p:nvGrpSpPr>
            <p:cNvPr id="40" name="Group 228"/>
            <p:cNvGrpSpPr>
              <a:grpSpLocks/>
            </p:cNvGrpSpPr>
            <p:nvPr/>
          </p:nvGrpSpPr>
          <p:grpSpPr bwMode="auto">
            <a:xfrm>
              <a:off x="3522" y="5187"/>
              <a:ext cx="64" cy="202"/>
              <a:chOff x="3522" y="5187"/>
              <a:chExt cx="64" cy="202"/>
            </a:xfrm>
          </p:grpSpPr>
          <p:sp>
            <p:nvSpPr>
              <p:cNvPr id="41" name="Freeform 229"/>
              <p:cNvSpPr>
                <a:spLocks/>
              </p:cNvSpPr>
              <p:nvPr/>
            </p:nvSpPr>
            <p:spPr bwMode="auto">
              <a:xfrm>
                <a:off x="3522" y="5187"/>
                <a:ext cx="64" cy="202"/>
              </a:xfrm>
              <a:custGeom>
                <a:avLst/>
                <a:gdLst>
                  <a:gd name="T0" fmla="*/ 64 w 64"/>
                  <a:gd name="T1" fmla="*/ 0 h 202"/>
                  <a:gd name="T2" fmla="*/ 0 w 64"/>
                  <a:gd name="T3" fmla="*/ 134 h 202"/>
                  <a:gd name="T4" fmla="*/ 38 w 64"/>
                  <a:gd name="T5" fmla="*/ 202 h 202"/>
                  <a:gd name="T6" fmla="*/ 64 w 64"/>
                  <a:gd name="T7" fmla="*/ 1 h 202"/>
                  <a:gd name="T8" fmla="*/ 64 w 64"/>
                  <a:gd name="T9" fmla="*/ 0 h 202"/>
                  <a:gd name="T10" fmla="*/ 0 60000 65536"/>
                  <a:gd name="T11" fmla="*/ 0 60000 65536"/>
                  <a:gd name="T12" fmla="*/ 0 60000 65536"/>
                  <a:gd name="T13" fmla="*/ 0 60000 65536"/>
                  <a:gd name="T14" fmla="*/ 0 60000 65536"/>
                  <a:gd name="T15" fmla="*/ 0 w 64"/>
                  <a:gd name="T16" fmla="*/ 0 h 202"/>
                  <a:gd name="T17" fmla="*/ 64 w 64"/>
                  <a:gd name="T18" fmla="*/ 202 h 202"/>
                </a:gdLst>
                <a:ahLst/>
                <a:cxnLst>
                  <a:cxn ang="T10">
                    <a:pos x="T0" y="T1"/>
                  </a:cxn>
                  <a:cxn ang="T11">
                    <a:pos x="T2" y="T3"/>
                  </a:cxn>
                  <a:cxn ang="T12">
                    <a:pos x="T4" y="T5"/>
                  </a:cxn>
                  <a:cxn ang="T13">
                    <a:pos x="T6" y="T7"/>
                  </a:cxn>
                  <a:cxn ang="T14">
                    <a:pos x="T8" y="T9"/>
                  </a:cxn>
                </a:cxnLst>
                <a:rect l="T15" t="T16" r="T17" b="T18"/>
                <a:pathLst>
                  <a:path w="64" h="202">
                    <a:moveTo>
                      <a:pt x="64" y="0"/>
                    </a:moveTo>
                    <a:lnTo>
                      <a:pt x="0" y="134"/>
                    </a:lnTo>
                    <a:lnTo>
                      <a:pt x="38" y="202"/>
                    </a:lnTo>
                    <a:lnTo>
                      <a:pt x="64" y="1"/>
                    </a:lnTo>
                    <a:lnTo>
                      <a:pt x="64" y="0"/>
                    </a:lnTo>
                  </a:path>
                </a:pathLst>
              </a:custGeom>
              <a:solidFill>
                <a:srgbClr val="D39900"/>
              </a:solidFill>
              <a:ln w="9525">
                <a:noFill/>
                <a:round/>
                <a:headEnd/>
                <a:tailEnd/>
              </a:ln>
            </p:spPr>
            <p:txBody>
              <a:bodyPr/>
              <a:lstStyle/>
              <a:p>
                <a:endParaRPr lang="en-US" dirty="0">
                  <a:solidFill>
                    <a:prstClr val="black"/>
                  </a:solidFill>
                </a:endParaRPr>
              </a:p>
            </p:txBody>
          </p:sp>
        </p:grpSp>
      </p:grpSp>
    </p:spTree>
    <p:extLst>
      <p:ext uri="{BB962C8B-B14F-4D97-AF65-F5344CB8AC3E}">
        <p14:creationId xmlns:p14="http://schemas.microsoft.com/office/powerpoint/2010/main" xmlns="" val="4172899765"/>
      </p:ext>
    </p:extLst>
  </p:cSld>
  <p:clrMap bg1="lt1" tx1="dk1" bg2="lt2" tx2="dk2" accent1="accent1" accent2="accent2" accent3="accent3" accent4="accent4" accent5="accent5" accent6="accent6" hlink="hlink" folHlink="folHlink"/>
  <p:sldLayoutIdLst>
    <p:sldLayoutId id="2147488031" r:id="rId1"/>
    <p:sldLayoutId id="2147488032" r:id="rId2"/>
    <p:sldLayoutId id="2147488033" r:id="rId3"/>
    <p:sldLayoutId id="2147488034" r:id="rId4"/>
    <p:sldLayoutId id="2147488035" r:id="rId5"/>
    <p:sldLayoutId id="2147488036" r:id="rId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www.dodcaf.whs.mil/" TargetMode="External"/><Relationship Id="rId2" Type="http://schemas.openxmlformats.org/officeDocument/2006/relationships/image" Target="../media/image16.png"/><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image" Target="../media/image16.png"/><Relationship Id="rId16"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2" name="Group 1"/>
          <p:cNvGrpSpPr>
            <a:grpSpLocks/>
          </p:cNvGrpSpPr>
          <p:nvPr/>
        </p:nvGrpSpPr>
        <p:grpSpPr bwMode="auto">
          <a:xfrm>
            <a:off x="0" y="0"/>
            <a:ext cx="9144000" cy="1143000"/>
            <a:chOff x="0" y="0"/>
            <a:chExt cx="9144000" cy="1143000"/>
          </a:xfrm>
        </p:grpSpPr>
        <p:sp>
          <p:nvSpPr>
            <p:cNvPr id="9" name="Rectangle 8"/>
            <p:cNvSpPr/>
            <p:nvPr/>
          </p:nvSpPr>
          <p:spPr bwMode="auto">
            <a:xfrm>
              <a:off x="0" y="0"/>
              <a:ext cx="9144000" cy="470647"/>
            </a:xfrm>
            <a:prstGeom prst="rect">
              <a:avLst/>
            </a:prstGeom>
            <a:ln>
              <a:solidFill>
                <a:schemeClr val="tx2"/>
              </a:solidFill>
            </a:ln>
          </p:spPr>
          <p:style>
            <a:lnRef idx="0">
              <a:schemeClr val="accent1"/>
            </a:lnRef>
            <a:fillRef idx="3">
              <a:schemeClr val="accent1"/>
            </a:fillRef>
            <a:effectRef idx="3">
              <a:schemeClr val="accent1"/>
            </a:effectRef>
            <a:fontRef idx="minor">
              <a:schemeClr val="lt1"/>
            </a:fontRef>
          </p:style>
          <p:txBody>
            <a:bodyPr lIns="62746" tIns="31373" rIns="62746" bIns="31373" anchor="ctr"/>
            <a:lstStyle/>
            <a:p>
              <a:pPr algn="ctr" fontAlgn="auto">
                <a:spcBef>
                  <a:spcPts val="0"/>
                </a:spcBef>
                <a:spcAft>
                  <a:spcPts val="0"/>
                </a:spcAft>
                <a:defRPr/>
              </a:pPr>
              <a:endParaRPr lang="en-US" dirty="0">
                <a:solidFill>
                  <a:prstClr val="white"/>
                </a:solidFill>
              </a:endParaRPr>
            </a:p>
          </p:txBody>
        </p:sp>
        <p:sp>
          <p:nvSpPr>
            <p:cNvPr id="10" name="Rectangle 9"/>
            <p:cNvSpPr/>
            <p:nvPr/>
          </p:nvSpPr>
          <p:spPr>
            <a:xfrm>
              <a:off x="3765176" y="0"/>
              <a:ext cx="5378824" cy="470647"/>
            </a:xfrm>
            <a:prstGeom prst="rect">
              <a:avLst/>
            </a:prstGeom>
            <a:blipFill>
              <a:blip r:embed="rId3" cstate="print"/>
              <a:stretch>
                <a:fillRect l="55000" t="-8000"/>
              </a:stretch>
            </a:blipFill>
            <a:ln cap="flat">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lIns="62746" tIns="31373" rIns="62746" bIns="31373" anchor="ctr"/>
            <a:lstStyle/>
            <a:p>
              <a:pPr algn="ctr" fontAlgn="auto">
                <a:spcBef>
                  <a:spcPts val="0"/>
                </a:spcBef>
                <a:spcAft>
                  <a:spcPts val="0"/>
                </a:spcAft>
                <a:defRPr/>
              </a:pPr>
              <a:endParaRPr lang="en-US" dirty="0">
                <a:noFill/>
              </a:endParaRPr>
            </a:p>
          </p:txBody>
        </p:sp>
        <p:pic>
          <p:nvPicPr>
            <p:cNvPr id="5140" name="Picture 13" descr="DoD emb;em quality stuff.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228600"/>
              <a:ext cx="919163"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141" name="Group 173"/>
            <p:cNvGrpSpPr>
              <a:grpSpLocks/>
            </p:cNvGrpSpPr>
            <p:nvPr/>
          </p:nvGrpSpPr>
          <p:grpSpPr bwMode="auto">
            <a:xfrm>
              <a:off x="7772400" y="228600"/>
              <a:ext cx="914400" cy="914400"/>
              <a:chOff x="2263" y="3496"/>
              <a:chExt cx="4987" cy="4987"/>
            </a:xfrm>
          </p:grpSpPr>
          <p:grpSp>
            <p:nvGrpSpPr>
              <p:cNvPr id="5142" name="Group 174"/>
              <p:cNvGrpSpPr>
                <a:grpSpLocks/>
              </p:cNvGrpSpPr>
              <p:nvPr/>
            </p:nvGrpSpPr>
            <p:grpSpPr bwMode="auto">
              <a:xfrm>
                <a:off x="2273" y="3506"/>
                <a:ext cx="4967" cy="4967"/>
                <a:chOff x="2273" y="3506"/>
                <a:chExt cx="4967" cy="4967"/>
              </a:xfrm>
            </p:grpSpPr>
            <p:sp>
              <p:nvSpPr>
                <p:cNvPr id="5197" name="Freeform 175"/>
                <p:cNvSpPr>
                  <a:spLocks/>
                </p:cNvSpPr>
                <p:nvPr/>
              </p:nvSpPr>
              <p:spPr bwMode="auto">
                <a:xfrm>
                  <a:off x="2273" y="3506"/>
                  <a:ext cx="4967" cy="4967"/>
                </a:xfrm>
                <a:custGeom>
                  <a:avLst/>
                  <a:gdLst>
                    <a:gd name="T0" fmla="*/ 2383 w 4967"/>
                    <a:gd name="T1" fmla="*/ 0 h 4967"/>
                    <a:gd name="T2" fmla="*/ 2001 w 4967"/>
                    <a:gd name="T3" fmla="*/ 45 h 4967"/>
                    <a:gd name="T4" fmla="*/ 1626 w 4967"/>
                    <a:gd name="T5" fmla="*/ 150 h 4967"/>
                    <a:gd name="T6" fmla="*/ 1264 w 4967"/>
                    <a:gd name="T7" fmla="*/ 318 h 4967"/>
                    <a:gd name="T8" fmla="*/ 927 w 4967"/>
                    <a:gd name="T9" fmla="*/ 546 h 4967"/>
                    <a:gd name="T10" fmla="*/ 637 w 4967"/>
                    <a:gd name="T11" fmla="*/ 820 h 4967"/>
                    <a:gd name="T12" fmla="*/ 399 w 4967"/>
                    <a:gd name="T13" fmla="*/ 1129 h 4967"/>
                    <a:gd name="T14" fmla="*/ 216 w 4967"/>
                    <a:gd name="T15" fmla="*/ 1467 h 4967"/>
                    <a:gd name="T16" fmla="*/ 87 w 4967"/>
                    <a:gd name="T17" fmla="*/ 1827 h 4967"/>
                    <a:gd name="T18" fmla="*/ 15 w 4967"/>
                    <a:gd name="T19" fmla="*/ 2201 h 4967"/>
                    <a:gd name="T20" fmla="*/ 1 w 4967"/>
                    <a:gd name="T21" fmla="*/ 2583 h 4967"/>
                    <a:gd name="T22" fmla="*/ 46 w 4967"/>
                    <a:gd name="T23" fmla="*/ 2965 h 4967"/>
                    <a:gd name="T24" fmla="*/ 151 w 4967"/>
                    <a:gd name="T25" fmla="*/ 3341 h 4967"/>
                    <a:gd name="T26" fmla="*/ 319 w 4967"/>
                    <a:gd name="T27" fmla="*/ 3702 h 4967"/>
                    <a:gd name="T28" fmla="*/ 547 w 4967"/>
                    <a:gd name="T29" fmla="*/ 4040 h 4967"/>
                    <a:gd name="T30" fmla="*/ 821 w 4967"/>
                    <a:gd name="T31" fmla="*/ 4330 h 4967"/>
                    <a:gd name="T32" fmla="*/ 1130 w 4967"/>
                    <a:gd name="T33" fmla="*/ 4567 h 4967"/>
                    <a:gd name="T34" fmla="*/ 1468 w 4967"/>
                    <a:gd name="T35" fmla="*/ 4751 h 4967"/>
                    <a:gd name="T36" fmla="*/ 1828 w 4967"/>
                    <a:gd name="T37" fmla="*/ 4880 h 4967"/>
                    <a:gd name="T38" fmla="*/ 2202 w 4967"/>
                    <a:gd name="T39" fmla="*/ 4952 h 4967"/>
                    <a:gd name="T40" fmla="*/ 2584 w 4967"/>
                    <a:gd name="T41" fmla="*/ 4966 h 4967"/>
                    <a:gd name="T42" fmla="*/ 2966 w 4967"/>
                    <a:gd name="T43" fmla="*/ 4921 h 4967"/>
                    <a:gd name="T44" fmla="*/ 3342 w 4967"/>
                    <a:gd name="T45" fmla="*/ 4815 h 4967"/>
                    <a:gd name="T46" fmla="*/ 3703 w 4967"/>
                    <a:gd name="T47" fmla="*/ 4648 h 4967"/>
                    <a:gd name="T48" fmla="*/ 4041 w 4967"/>
                    <a:gd name="T49" fmla="*/ 4419 h 4967"/>
                    <a:gd name="T50" fmla="*/ 4331 w 4967"/>
                    <a:gd name="T51" fmla="*/ 4146 h 4967"/>
                    <a:gd name="T52" fmla="*/ 4568 w 4967"/>
                    <a:gd name="T53" fmla="*/ 3837 h 4967"/>
                    <a:gd name="T54" fmla="*/ 4752 w 4967"/>
                    <a:gd name="T55" fmla="*/ 3498 h 4967"/>
                    <a:gd name="T56" fmla="*/ 4880 w 4967"/>
                    <a:gd name="T57" fmla="*/ 3139 h 4967"/>
                    <a:gd name="T58" fmla="*/ 4953 w 4967"/>
                    <a:gd name="T59" fmla="*/ 2764 h 4967"/>
                    <a:gd name="T60" fmla="*/ 4967 w 4967"/>
                    <a:gd name="T61" fmla="*/ 2382 h 4967"/>
                    <a:gd name="T62" fmla="*/ 4922 w 4967"/>
                    <a:gd name="T63" fmla="*/ 2000 h 4967"/>
                    <a:gd name="T64" fmla="*/ 4816 w 4967"/>
                    <a:gd name="T65" fmla="*/ 1625 h 4967"/>
                    <a:gd name="T66" fmla="*/ 4649 w 4967"/>
                    <a:gd name="T67" fmla="*/ 1263 h 4967"/>
                    <a:gd name="T68" fmla="*/ 4420 w 4967"/>
                    <a:gd name="T69" fmla="*/ 926 h 4967"/>
                    <a:gd name="T70" fmla="*/ 4147 w 4967"/>
                    <a:gd name="T71" fmla="*/ 636 h 4967"/>
                    <a:gd name="T72" fmla="*/ 3837 w 4967"/>
                    <a:gd name="T73" fmla="*/ 398 h 4967"/>
                    <a:gd name="T74" fmla="*/ 3499 w 4967"/>
                    <a:gd name="T75" fmla="*/ 215 h 4967"/>
                    <a:gd name="T76" fmla="*/ 3139 w 4967"/>
                    <a:gd name="T77" fmla="*/ 86 h 4967"/>
                    <a:gd name="T78" fmla="*/ 2765 w 4967"/>
                    <a:gd name="T79" fmla="*/ 14 h 496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967"/>
                    <a:gd name="T121" fmla="*/ 0 h 4967"/>
                    <a:gd name="T122" fmla="*/ 4967 w 4967"/>
                    <a:gd name="T123" fmla="*/ 4967 h 496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967" h="4967">
                      <a:moveTo>
                        <a:pt x="2575" y="0"/>
                      </a:moveTo>
                      <a:lnTo>
                        <a:pt x="2383" y="0"/>
                      </a:lnTo>
                      <a:lnTo>
                        <a:pt x="2192" y="15"/>
                      </a:lnTo>
                      <a:lnTo>
                        <a:pt x="2001" y="45"/>
                      </a:lnTo>
                      <a:lnTo>
                        <a:pt x="1812" y="90"/>
                      </a:lnTo>
                      <a:lnTo>
                        <a:pt x="1626" y="150"/>
                      </a:lnTo>
                      <a:lnTo>
                        <a:pt x="1443" y="226"/>
                      </a:lnTo>
                      <a:lnTo>
                        <a:pt x="1264" y="318"/>
                      </a:lnTo>
                      <a:lnTo>
                        <a:pt x="1091" y="425"/>
                      </a:lnTo>
                      <a:lnTo>
                        <a:pt x="927" y="546"/>
                      </a:lnTo>
                      <a:lnTo>
                        <a:pt x="775" y="678"/>
                      </a:lnTo>
                      <a:lnTo>
                        <a:pt x="637" y="820"/>
                      </a:lnTo>
                      <a:lnTo>
                        <a:pt x="511" y="970"/>
                      </a:lnTo>
                      <a:lnTo>
                        <a:pt x="399" y="1129"/>
                      </a:lnTo>
                      <a:lnTo>
                        <a:pt x="301" y="1295"/>
                      </a:lnTo>
                      <a:lnTo>
                        <a:pt x="216" y="1467"/>
                      </a:lnTo>
                      <a:lnTo>
                        <a:pt x="144" y="1645"/>
                      </a:lnTo>
                      <a:lnTo>
                        <a:pt x="87" y="1827"/>
                      </a:lnTo>
                      <a:lnTo>
                        <a:pt x="44" y="2013"/>
                      </a:lnTo>
                      <a:lnTo>
                        <a:pt x="15" y="2201"/>
                      </a:lnTo>
                      <a:lnTo>
                        <a:pt x="0" y="2392"/>
                      </a:lnTo>
                      <a:lnTo>
                        <a:pt x="1" y="2583"/>
                      </a:lnTo>
                      <a:lnTo>
                        <a:pt x="16" y="2775"/>
                      </a:lnTo>
                      <a:lnTo>
                        <a:pt x="46" y="2965"/>
                      </a:lnTo>
                      <a:lnTo>
                        <a:pt x="91" y="3154"/>
                      </a:lnTo>
                      <a:lnTo>
                        <a:pt x="151" y="3341"/>
                      </a:lnTo>
                      <a:lnTo>
                        <a:pt x="227" y="3524"/>
                      </a:lnTo>
                      <a:lnTo>
                        <a:pt x="319" y="3702"/>
                      </a:lnTo>
                      <a:lnTo>
                        <a:pt x="426" y="3876"/>
                      </a:lnTo>
                      <a:lnTo>
                        <a:pt x="547" y="4040"/>
                      </a:lnTo>
                      <a:lnTo>
                        <a:pt x="679" y="4191"/>
                      </a:lnTo>
                      <a:lnTo>
                        <a:pt x="821" y="4330"/>
                      </a:lnTo>
                      <a:lnTo>
                        <a:pt x="971" y="4455"/>
                      </a:lnTo>
                      <a:lnTo>
                        <a:pt x="1130" y="4567"/>
                      </a:lnTo>
                      <a:lnTo>
                        <a:pt x="1296" y="4666"/>
                      </a:lnTo>
                      <a:lnTo>
                        <a:pt x="1468" y="4751"/>
                      </a:lnTo>
                      <a:lnTo>
                        <a:pt x="1646" y="4822"/>
                      </a:lnTo>
                      <a:lnTo>
                        <a:pt x="1828" y="4880"/>
                      </a:lnTo>
                      <a:lnTo>
                        <a:pt x="2014" y="4923"/>
                      </a:lnTo>
                      <a:lnTo>
                        <a:pt x="2202" y="4952"/>
                      </a:lnTo>
                      <a:lnTo>
                        <a:pt x="2393" y="4966"/>
                      </a:lnTo>
                      <a:lnTo>
                        <a:pt x="2584" y="4966"/>
                      </a:lnTo>
                      <a:lnTo>
                        <a:pt x="2776" y="4951"/>
                      </a:lnTo>
                      <a:lnTo>
                        <a:pt x="2966" y="4921"/>
                      </a:lnTo>
                      <a:lnTo>
                        <a:pt x="3155" y="4876"/>
                      </a:lnTo>
                      <a:lnTo>
                        <a:pt x="3342" y="4815"/>
                      </a:lnTo>
                      <a:lnTo>
                        <a:pt x="3525" y="4739"/>
                      </a:lnTo>
                      <a:lnTo>
                        <a:pt x="3703" y="4648"/>
                      </a:lnTo>
                      <a:lnTo>
                        <a:pt x="3877" y="4540"/>
                      </a:lnTo>
                      <a:lnTo>
                        <a:pt x="4041" y="4419"/>
                      </a:lnTo>
                      <a:lnTo>
                        <a:pt x="4192" y="4288"/>
                      </a:lnTo>
                      <a:lnTo>
                        <a:pt x="4331" y="4146"/>
                      </a:lnTo>
                      <a:lnTo>
                        <a:pt x="4456" y="3995"/>
                      </a:lnTo>
                      <a:lnTo>
                        <a:pt x="4568" y="3837"/>
                      </a:lnTo>
                      <a:lnTo>
                        <a:pt x="4667" y="3671"/>
                      </a:lnTo>
                      <a:lnTo>
                        <a:pt x="4752" y="3498"/>
                      </a:lnTo>
                      <a:lnTo>
                        <a:pt x="4823" y="3321"/>
                      </a:lnTo>
                      <a:lnTo>
                        <a:pt x="4880" y="3139"/>
                      </a:lnTo>
                      <a:lnTo>
                        <a:pt x="4924" y="2953"/>
                      </a:lnTo>
                      <a:lnTo>
                        <a:pt x="4953" y="2764"/>
                      </a:lnTo>
                      <a:lnTo>
                        <a:pt x="4967" y="2574"/>
                      </a:lnTo>
                      <a:lnTo>
                        <a:pt x="4967" y="2382"/>
                      </a:lnTo>
                      <a:lnTo>
                        <a:pt x="4952" y="2191"/>
                      </a:lnTo>
                      <a:lnTo>
                        <a:pt x="4922" y="2000"/>
                      </a:lnTo>
                      <a:lnTo>
                        <a:pt x="4877" y="1811"/>
                      </a:lnTo>
                      <a:lnTo>
                        <a:pt x="4816" y="1625"/>
                      </a:lnTo>
                      <a:lnTo>
                        <a:pt x="4740" y="1442"/>
                      </a:lnTo>
                      <a:lnTo>
                        <a:pt x="4649" y="1263"/>
                      </a:lnTo>
                      <a:lnTo>
                        <a:pt x="4541" y="1090"/>
                      </a:lnTo>
                      <a:lnTo>
                        <a:pt x="4420" y="926"/>
                      </a:lnTo>
                      <a:lnTo>
                        <a:pt x="4288" y="774"/>
                      </a:lnTo>
                      <a:lnTo>
                        <a:pt x="4147" y="636"/>
                      </a:lnTo>
                      <a:lnTo>
                        <a:pt x="3996" y="511"/>
                      </a:lnTo>
                      <a:lnTo>
                        <a:pt x="3837" y="398"/>
                      </a:lnTo>
                      <a:lnTo>
                        <a:pt x="3671" y="300"/>
                      </a:lnTo>
                      <a:lnTo>
                        <a:pt x="3499" y="215"/>
                      </a:lnTo>
                      <a:lnTo>
                        <a:pt x="3322" y="143"/>
                      </a:lnTo>
                      <a:lnTo>
                        <a:pt x="3139" y="86"/>
                      </a:lnTo>
                      <a:lnTo>
                        <a:pt x="2954" y="43"/>
                      </a:lnTo>
                      <a:lnTo>
                        <a:pt x="2765" y="14"/>
                      </a:lnTo>
                      <a:lnTo>
                        <a:pt x="2575" y="0"/>
                      </a:lnTo>
                    </a:path>
                  </a:pathLst>
                </a:custGeom>
                <a:solidFill>
                  <a:srgbClr val="D3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grpSp>
          <p:grpSp>
            <p:nvGrpSpPr>
              <p:cNvPr id="5143" name="Group 176"/>
              <p:cNvGrpSpPr>
                <a:grpSpLocks/>
              </p:cNvGrpSpPr>
              <p:nvPr/>
            </p:nvGrpSpPr>
            <p:grpSpPr bwMode="auto">
              <a:xfrm>
                <a:off x="2438" y="3671"/>
                <a:ext cx="4636" cy="4636"/>
                <a:chOff x="2438" y="3671"/>
                <a:chExt cx="4636" cy="4636"/>
              </a:xfrm>
            </p:grpSpPr>
            <p:sp>
              <p:nvSpPr>
                <p:cNvPr id="5196" name="Freeform 177"/>
                <p:cNvSpPr>
                  <a:spLocks/>
                </p:cNvSpPr>
                <p:nvPr/>
              </p:nvSpPr>
              <p:spPr bwMode="auto">
                <a:xfrm>
                  <a:off x="2438" y="3671"/>
                  <a:ext cx="4636" cy="4636"/>
                </a:xfrm>
                <a:custGeom>
                  <a:avLst/>
                  <a:gdLst>
                    <a:gd name="T0" fmla="*/ 298 w 4636"/>
                    <a:gd name="T1" fmla="*/ 3456 h 4636"/>
                    <a:gd name="T2" fmla="*/ 141 w 4636"/>
                    <a:gd name="T3" fmla="*/ 3119 h 4636"/>
                    <a:gd name="T4" fmla="*/ 43 w 4636"/>
                    <a:gd name="T5" fmla="*/ 2768 h 4636"/>
                    <a:gd name="T6" fmla="*/ 1 w 4636"/>
                    <a:gd name="T7" fmla="*/ 2412 h 4636"/>
                    <a:gd name="T8" fmla="*/ 14 w 4636"/>
                    <a:gd name="T9" fmla="*/ 2055 h 4636"/>
                    <a:gd name="T10" fmla="*/ 81 w 4636"/>
                    <a:gd name="T11" fmla="*/ 1706 h 4636"/>
                    <a:gd name="T12" fmla="*/ 201 w 4636"/>
                    <a:gd name="T13" fmla="*/ 1370 h 4636"/>
                    <a:gd name="T14" fmla="*/ 373 w 4636"/>
                    <a:gd name="T15" fmla="*/ 1054 h 4636"/>
                    <a:gd name="T16" fmla="*/ 594 w 4636"/>
                    <a:gd name="T17" fmla="*/ 765 h 4636"/>
                    <a:gd name="T18" fmla="*/ 865 w 4636"/>
                    <a:gd name="T19" fmla="*/ 510 h 4636"/>
                    <a:gd name="T20" fmla="*/ 1180 w 4636"/>
                    <a:gd name="T21" fmla="*/ 297 h 4636"/>
                    <a:gd name="T22" fmla="*/ 1518 w 4636"/>
                    <a:gd name="T23" fmla="*/ 140 h 4636"/>
                    <a:gd name="T24" fmla="*/ 1868 w 4636"/>
                    <a:gd name="T25" fmla="*/ 42 h 4636"/>
                    <a:gd name="T26" fmla="*/ 2225 w 4636"/>
                    <a:gd name="T27" fmla="*/ 0 h 4636"/>
                    <a:gd name="T28" fmla="*/ 2581 w 4636"/>
                    <a:gd name="T29" fmla="*/ 13 h 4636"/>
                    <a:gd name="T30" fmla="*/ 2931 w 4636"/>
                    <a:gd name="T31" fmla="*/ 80 h 4636"/>
                    <a:gd name="T32" fmla="*/ 3267 w 4636"/>
                    <a:gd name="T33" fmla="*/ 200 h 4636"/>
                    <a:gd name="T34" fmla="*/ 3582 w 4636"/>
                    <a:gd name="T35" fmla="*/ 372 h 4636"/>
                    <a:gd name="T36" fmla="*/ 3871 w 4636"/>
                    <a:gd name="T37" fmla="*/ 594 h 4636"/>
                    <a:gd name="T38" fmla="*/ 4127 w 4636"/>
                    <a:gd name="T39" fmla="*/ 864 h 4636"/>
                    <a:gd name="T40" fmla="*/ 4340 w 4636"/>
                    <a:gd name="T41" fmla="*/ 1179 h 4636"/>
                    <a:gd name="T42" fmla="*/ 4496 w 4636"/>
                    <a:gd name="T43" fmla="*/ 1517 h 4636"/>
                    <a:gd name="T44" fmla="*/ 4595 w 4636"/>
                    <a:gd name="T45" fmla="*/ 1867 h 4636"/>
                    <a:gd name="T46" fmla="*/ 4637 w 4636"/>
                    <a:gd name="T47" fmla="*/ 2224 h 4636"/>
                    <a:gd name="T48" fmla="*/ 4623 w 4636"/>
                    <a:gd name="T49" fmla="*/ 2581 h 4636"/>
                    <a:gd name="T50" fmla="*/ 4556 w 4636"/>
                    <a:gd name="T51" fmla="*/ 2930 h 4636"/>
                    <a:gd name="T52" fmla="*/ 4436 w 4636"/>
                    <a:gd name="T53" fmla="*/ 3266 h 4636"/>
                    <a:gd name="T54" fmla="*/ 4265 w 4636"/>
                    <a:gd name="T55" fmla="*/ 3582 h 4636"/>
                    <a:gd name="T56" fmla="*/ 4043 w 4636"/>
                    <a:gd name="T57" fmla="*/ 3870 h 4636"/>
                    <a:gd name="T58" fmla="*/ 3772 w 4636"/>
                    <a:gd name="T59" fmla="*/ 4126 h 4636"/>
                    <a:gd name="T60" fmla="*/ 3457 w 4636"/>
                    <a:gd name="T61" fmla="*/ 4339 h 4636"/>
                    <a:gd name="T62" fmla="*/ 3120 w 4636"/>
                    <a:gd name="T63" fmla="*/ 4495 h 4636"/>
                    <a:gd name="T64" fmla="*/ 2769 w 4636"/>
                    <a:gd name="T65" fmla="*/ 4594 h 4636"/>
                    <a:gd name="T66" fmla="*/ 2412 w 4636"/>
                    <a:gd name="T67" fmla="*/ 4636 h 4636"/>
                    <a:gd name="T68" fmla="*/ 2056 w 4636"/>
                    <a:gd name="T69" fmla="*/ 4623 h 4636"/>
                    <a:gd name="T70" fmla="*/ 1706 w 4636"/>
                    <a:gd name="T71" fmla="*/ 4555 h 4636"/>
                    <a:gd name="T72" fmla="*/ 1371 w 4636"/>
                    <a:gd name="T73" fmla="*/ 4435 h 4636"/>
                    <a:gd name="T74" fmla="*/ 1055 w 4636"/>
                    <a:gd name="T75" fmla="*/ 4264 h 4636"/>
                    <a:gd name="T76" fmla="*/ 766 w 4636"/>
                    <a:gd name="T77" fmla="*/ 4042 h 4636"/>
                    <a:gd name="T78" fmla="*/ 511 w 4636"/>
                    <a:gd name="T79" fmla="*/ 3771 h 46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636"/>
                    <a:gd name="T121" fmla="*/ 0 h 4636"/>
                    <a:gd name="T122" fmla="*/ 4636 w 4636"/>
                    <a:gd name="T123" fmla="*/ 4636 h 46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636" h="4636">
                      <a:moveTo>
                        <a:pt x="398" y="3618"/>
                      </a:moveTo>
                      <a:lnTo>
                        <a:pt x="298" y="3456"/>
                      </a:lnTo>
                      <a:lnTo>
                        <a:pt x="212" y="3290"/>
                      </a:lnTo>
                      <a:lnTo>
                        <a:pt x="141" y="3119"/>
                      </a:lnTo>
                      <a:lnTo>
                        <a:pt x="85" y="2945"/>
                      </a:lnTo>
                      <a:lnTo>
                        <a:pt x="43" y="2768"/>
                      </a:lnTo>
                      <a:lnTo>
                        <a:pt x="15" y="2590"/>
                      </a:lnTo>
                      <a:lnTo>
                        <a:pt x="1" y="2412"/>
                      </a:lnTo>
                      <a:lnTo>
                        <a:pt x="0" y="2233"/>
                      </a:lnTo>
                      <a:lnTo>
                        <a:pt x="14" y="2055"/>
                      </a:lnTo>
                      <a:lnTo>
                        <a:pt x="41" y="1879"/>
                      </a:lnTo>
                      <a:lnTo>
                        <a:pt x="81" y="1706"/>
                      </a:lnTo>
                      <a:lnTo>
                        <a:pt x="135" y="1536"/>
                      </a:lnTo>
                      <a:lnTo>
                        <a:pt x="201" y="1370"/>
                      </a:lnTo>
                      <a:lnTo>
                        <a:pt x="281" y="1209"/>
                      </a:lnTo>
                      <a:lnTo>
                        <a:pt x="373" y="1054"/>
                      </a:lnTo>
                      <a:lnTo>
                        <a:pt x="477" y="906"/>
                      </a:lnTo>
                      <a:lnTo>
                        <a:pt x="594" y="765"/>
                      </a:lnTo>
                      <a:lnTo>
                        <a:pt x="724" y="633"/>
                      </a:lnTo>
                      <a:lnTo>
                        <a:pt x="865" y="510"/>
                      </a:lnTo>
                      <a:lnTo>
                        <a:pt x="1018" y="397"/>
                      </a:lnTo>
                      <a:lnTo>
                        <a:pt x="1180" y="297"/>
                      </a:lnTo>
                      <a:lnTo>
                        <a:pt x="1347" y="211"/>
                      </a:lnTo>
                      <a:lnTo>
                        <a:pt x="1518" y="140"/>
                      </a:lnTo>
                      <a:lnTo>
                        <a:pt x="1692" y="84"/>
                      </a:lnTo>
                      <a:lnTo>
                        <a:pt x="1868" y="42"/>
                      </a:lnTo>
                      <a:lnTo>
                        <a:pt x="2046" y="14"/>
                      </a:lnTo>
                      <a:lnTo>
                        <a:pt x="2225" y="0"/>
                      </a:lnTo>
                      <a:lnTo>
                        <a:pt x="2404" y="0"/>
                      </a:lnTo>
                      <a:lnTo>
                        <a:pt x="2581" y="13"/>
                      </a:lnTo>
                      <a:lnTo>
                        <a:pt x="2757" y="40"/>
                      </a:lnTo>
                      <a:lnTo>
                        <a:pt x="2931" y="80"/>
                      </a:lnTo>
                      <a:lnTo>
                        <a:pt x="3101" y="134"/>
                      </a:lnTo>
                      <a:lnTo>
                        <a:pt x="3267" y="200"/>
                      </a:lnTo>
                      <a:lnTo>
                        <a:pt x="3428" y="280"/>
                      </a:lnTo>
                      <a:lnTo>
                        <a:pt x="3582" y="372"/>
                      </a:lnTo>
                      <a:lnTo>
                        <a:pt x="3731" y="477"/>
                      </a:lnTo>
                      <a:lnTo>
                        <a:pt x="3871" y="594"/>
                      </a:lnTo>
                      <a:lnTo>
                        <a:pt x="4003" y="723"/>
                      </a:lnTo>
                      <a:lnTo>
                        <a:pt x="4127" y="864"/>
                      </a:lnTo>
                      <a:lnTo>
                        <a:pt x="4240" y="1017"/>
                      </a:lnTo>
                      <a:lnTo>
                        <a:pt x="4340" y="1179"/>
                      </a:lnTo>
                      <a:lnTo>
                        <a:pt x="4425" y="1346"/>
                      </a:lnTo>
                      <a:lnTo>
                        <a:pt x="4496" y="1517"/>
                      </a:lnTo>
                      <a:lnTo>
                        <a:pt x="4553" y="1691"/>
                      </a:lnTo>
                      <a:lnTo>
                        <a:pt x="4595" y="1867"/>
                      </a:lnTo>
                      <a:lnTo>
                        <a:pt x="4623" y="2045"/>
                      </a:lnTo>
                      <a:lnTo>
                        <a:pt x="4637" y="2224"/>
                      </a:lnTo>
                      <a:lnTo>
                        <a:pt x="4637" y="2403"/>
                      </a:lnTo>
                      <a:lnTo>
                        <a:pt x="4623" y="2581"/>
                      </a:lnTo>
                      <a:lnTo>
                        <a:pt x="4596" y="2757"/>
                      </a:lnTo>
                      <a:lnTo>
                        <a:pt x="4556" y="2930"/>
                      </a:lnTo>
                      <a:lnTo>
                        <a:pt x="4503" y="3100"/>
                      </a:lnTo>
                      <a:lnTo>
                        <a:pt x="4436" y="3266"/>
                      </a:lnTo>
                      <a:lnTo>
                        <a:pt x="4357" y="3427"/>
                      </a:lnTo>
                      <a:lnTo>
                        <a:pt x="4265" y="3582"/>
                      </a:lnTo>
                      <a:lnTo>
                        <a:pt x="4160" y="3730"/>
                      </a:lnTo>
                      <a:lnTo>
                        <a:pt x="4043" y="3870"/>
                      </a:lnTo>
                      <a:lnTo>
                        <a:pt x="3914" y="4003"/>
                      </a:lnTo>
                      <a:lnTo>
                        <a:pt x="3772" y="4126"/>
                      </a:lnTo>
                      <a:lnTo>
                        <a:pt x="3619" y="4239"/>
                      </a:lnTo>
                      <a:lnTo>
                        <a:pt x="3457" y="4339"/>
                      </a:lnTo>
                      <a:lnTo>
                        <a:pt x="3290" y="4424"/>
                      </a:lnTo>
                      <a:lnTo>
                        <a:pt x="3120" y="4495"/>
                      </a:lnTo>
                      <a:lnTo>
                        <a:pt x="2946" y="4552"/>
                      </a:lnTo>
                      <a:lnTo>
                        <a:pt x="2769" y="4594"/>
                      </a:lnTo>
                      <a:lnTo>
                        <a:pt x="2591" y="4622"/>
                      </a:lnTo>
                      <a:lnTo>
                        <a:pt x="2412" y="4636"/>
                      </a:lnTo>
                      <a:lnTo>
                        <a:pt x="2234" y="4636"/>
                      </a:lnTo>
                      <a:lnTo>
                        <a:pt x="2056" y="4623"/>
                      </a:lnTo>
                      <a:lnTo>
                        <a:pt x="1880" y="4596"/>
                      </a:lnTo>
                      <a:lnTo>
                        <a:pt x="1706" y="4555"/>
                      </a:lnTo>
                      <a:lnTo>
                        <a:pt x="1536" y="4502"/>
                      </a:lnTo>
                      <a:lnTo>
                        <a:pt x="1371" y="4435"/>
                      </a:lnTo>
                      <a:lnTo>
                        <a:pt x="1210" y="4356"/>
                      </a:lnTo>
                      <a:lnTo>
                        <a:pt x="1055" y="4264"/>
                      </a:lnTo>
                      <a:lnTo>
                        <a:pt x="907" y="4159"/>
                      </a:lnTo>
                      <a:lnTo>
                        <a:pt x="766" y="4042"/>
                      </a:lnTo>
                      <a:lnTo>
                        <a:pt x="634" y="3913"/>
                      </a:lnTo>
                      <a:lnTo>
                        <a:pt x="511" y="3771"/>
                      </a:lnTo>
                      <a:lnTo>
                        <a:pt x="398" y="3618"/>
                      </a:lnTo>
                      <a:close/>
                    </a:path>
                  </a:pathLst>
                </a:custGeom>
                <a:noFill/>
                <a:ln w="13526">
                  <a:solidFill>
                    <a:srgbClr val="474749"/>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grpSp>
          <p:grpSp>
            <p:nvGrpSpPr>
              <p:cNvPr id="5144" name="Group 178"/>
              <p:cNvGrpSpPr>
                <a:grpSpLocks/>
              </p:cNvGrpSpPr>
              <p:nvPr/>
            </p:nvGrpSpPr>
            <p:grpSpPr bwMode="auto">
              <a:xfrm>
                <a:off x="2346" y="3578"/>
                <a:ext cx="4822" cy="4822"/>
                <a:chOff x="2346" y="3578"/>
                <a:chExt cx="4822" cy="4822"/>
              </a:xfrm>
            </p:grpSpPr>
            <p:sp>
              <p:nvSpPr>
                <p:cNvPr id="5195" name="Freeform 179"/>
                <p:cNvSpPr>
                  <a:spLocks/>
                </p:cNvSpPr>
                <p:nvPr/>
              </p:nvSpPr>
              <p:spPr bwMode="auto">
                <a:xfrm>
                  <a:off x="2346" y="3578"/>
                  <a:ext cx="4822" cy="4822"/>
                </a:xfrm>
                <a:custGeom>
                  <a:avLst/>
                  <a:gdLst>
                    <a:gd name="T0" fmla="*/ 2313 w 4822"/>
                    <a:gd name="T1" fmla="*/ 0 h 4822"/>
                    <a:gd name="T2" fmla="*/ 1942 w 4822"/>
                    <a:gd name="T3" fmla="*/ 44 h 4822"/>
                    <a:gd name="T4" fmla="*/ 1578 w 4822"/>
                    <a:gd name="T5" fmla="*/ 146 h 4822"/>
                    <a:gd name="T6" fmla="*/ 1227 w 4822"/>
                    <a:gd name="T7" fmla="*/ 309 h 4822"/>
                    <a:gd name="T8" fmla="*/ 899 w 4822"/>
                    <a:gd name="T9" fmla="*/ 531 h 4822"/>
                    <a:gd name="T10" fmla="*/ 618 w 4822"/>
                    <a:gd name="T11" fmla="*/ 796 h 4822"/>
                    <a:gd name="T12" fmla="*/ 387 w 4822"/>
                    <a:gd name="T13" fmla="*/ 1097 h 4822"/>
                    <a:gd name="T14" fmla="*/ 209 w 4822"/>
                    <a:gd name="T15" fmla="*/ 1425 h 4822"/>
                    <a:gd name="T16" fmla="*/ 84 w 4822"/>
                    <a:gd name="T17" fmla="*/ 1774 h 4822"/>
                    <a:gd name="T18" fmla="*/ 14 w 4822"/>
                    <a:gd name="T19" fmla="*/ 2138 h 4822"/>
                    <a:gd name="T20" fmla="*/ 0 w 4822"/>
                    <a:gd name="T21" fmla="*/ 2508 h 4822"/>
                    <a:gd name="T22" fmla="*/ 44 w 4822"/>
                    <a:gd name="T23" fmla="*/ 2879 h 4822"/>
                    <a:gd name="T24" fmla="*/ 146 w 4822"/>
                    <a:gd name="T25" fmla="*/ 3244 h 4822"/>
                    <a:gd name="T26" fmla="*/ 309 w 4822"/>
                    <a:gd name="T27" fmla="*/ 3595 h 4822"/>
                    <a:gd name="T28" fmla="*/ 531 w 4822"/>
                    <a:gd name="T29" fmla="*/ 3923 h 4822"/>
                    <a:gd name="T30" fmla="*/ 796 w 4822"/>
                    <a:gd name="T31" fmla="*/ 4204 h 4822"/>
                    <a:gd name="T32" fmla="*/ 1096 w 4822"/>
                    <a:gd name="T33" fmla="*/ 4435 h 4822"/>
                    <a:gd name="T34" fmla="*/ 1425 w 4822"/>
                    <a:gd name="T35" fmla="*/ 4613 h 4822"/>
                    <a:gd name="T36" fmla="*/ 1774 w 4822"/>
                    <a:gd name="T37" fmla="*/ 4738 h 4822"/>
                    <a:gd name="T38" fmla="*/ 2137 w 4822"/>
                    <a:gd name="T39" fmla="*/ 4808 h 4822"/>
                    <a:gd name="T40" fmla="*/ 2508 w 4822"/>
                    <a:gd name="T41" fmla="*/ 4822 h 4822"/>
                    <a:gd name="T42" fmla="*/ 2879 w 4822"/>
                    <a:gd name="T43" fmla="*/ 4778 h 4822"/>
                    <a:gd name="T44" fmla="*/ 3244 w 4822"/>
                    <a:gd name="T45" fmla="*/ 4675 h 4822"/>
                    <a:gd name="T46" fmla="*/ 3595 w 4822"/>
                    <a:gd name="T47" fmla="*/ 4513 h 4822"/>
                    <a:gd name="T48" fmla="*/ 3922 w 4822"/>
                    <a:gd name="T49" fmla="*/ 4291 h 4822"/>
                    <a:gd name="T50" fmla="*/ 4204 w 4822"/>
                    <a:gd name="T51" fmla="*/ 4025 h 4822"/>
                    <a:gd name="T52" fmla="*/ 4434 w 4822"/>
                    <a:gd name="T53" fmla="*/ 3725 h 4822"/>
                    <a:gd name="T54" fmla="*/ 4613 w 4822"/>
                    <a:gd name="T55" fmla="*/ 3397 h 4822"/>
                    <a:gd name="T56" fmla="*/ 4738 w 4822"/>
                    <a:gd name="T57" fmla="*/ 3048 h 4822"/>
                    <a:gd name="T58" fmla="*/ 4808 w 4822"/>
                    <a:gd name="T59" fmla="*/ 2684 h 4822"/>
                    <a:gd name="T60" fmla="*/ 4821 w 4822"/>
                    <a:gd name="T61" fmla="*/ 2313 h 4822"/>
                    <a:gd name="T62" fmla="*/ 4778 w 4822"/>
                    <a:gd name="T63" fmla="*/ 1942 h 4822"/>
                    <a:gd name="T64" fmla="*/ 4675 w 4822"/>
                    <a:gd name="T65" fmla="*/ 1578 h 4822"/>
                    <a:gd name="T66" fmla="*/ 4513 w 4822"/>
                    <a:gd name="T67" fmla="*/ 1227 h 4822"/>
                    <a:gd name="T68" fmla="*/ 4291 w 4822"/>
                    <a:gd name="T69" fmla="*/ 899 h 4822"/>
                    <a:gd name="T70" fmla="*/ 4025 w 4822"/>
                    <a:gd name="T71" fmla="*/ 618 h 4822"/>
                    <a:gd name="T72" fmla="*/ 3725 w 4822"/>
                    <a:gd name="T73" fmla="*/ 387 h 4822"/>
                    <a:gd name="T74" fmla="*/ 3397 w 4822"/>
                    <a:gd name="T75" fmla="*/ 209 h 4822"/>
                    <a:gd name="T76" fmla="*/ 3047 w 4822"/>
                    <a:gd name="T77" fmla="*/ 84 h 4822"/>
                    <a:gd name="T78" fmla="*/ 2684 w 4822"/>
                    <a:gd name="T79" fmla="*/ 14 h 482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822"/>
                    <a:gd name="T121" fmla="*/ 0 h 4822"/>
                    <a:gd name="T122" fmla="*/ 4822 w 4822"/>
                    <a:gd name="T123" fmla="*/ 4822 h 482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822" h="4822">
                      <a:moveTo>
                        <a:pt x="2499" y="0"/>
                      </a:moveTo>
                      <a:lnTo>
                        <a:pt x="2313" y="0"/>
                      </a:lnTo>
                      <a:lnTo>
                        <a:pt x="2127" y="15"/>
                      </a:lnTo>
                      <a:lnTo>
                        <a:pt x="1942" y="44"/>
                      </a:lnTo>
                      <a:lnTo>
                        <a:pt x="1759" y="88"/>
                      </a:lnTo>
                      <a:lnTo>
                        <a:pt x="1578" y="146"/>
                      </a:lnTo>
                      <a:lnTo>
                        <a:pt x="1400" y="220"/>
                      </a:lnTo>
                      <a:lnTo>
                        <a:pt x="1227" y="309"/>
                      </a:lnTo>
                      <a:lnTo>
                        <a:pt x="1058" y="413"/>
                      </a:lnTo>
                      <a:lnTo>
                        <a:pt x="899" y="531"/>
                      </a:lnTo>
                      <a:lnTo>
                        <a:pt x="752" y="659"/>
                      </a:lnTo>
                      <a:lnTo>
                        <a:pt x="618" y="796"/>
                      </a:lnTo>
                      <a:lnTo>
                        <a:pt x="496" y="942"/>
                      </a:lnTo>
                      <a:lnTo>
                        <a:pt x="387" y="1097"/>
                      </a:lnTo>
                      <a:lnTo>
                        <a:pt x="291" y="1258"/>
                      </a:lnTo>
                      <a:lnTo>
                        <a:pt x="209" y="1425"/>
                      </a:lnTo>
                      <a:lnTo>
                        <a:pt x="139" y="1597"/>
                      </a:lnTo>
                      <a:lnTo>
                        <a:pt x="84" y="1774"/>
                      </a:lnTo>
                      <a:lnTo>
                        <a:pt x="42" y="1955"/>
                      </a:lnTo>
                      <a:lnTo>
                        <a:pt x="14" y="2138"/>
                      </a:lnTo>
                      <a:lnTo>
                        <a:pt x="0" y="2323"/>
                      </a:lnTo>
                      <a:lnTo>
                        <a:pt x="0" y="2508"/>
                      </a:lnTo>
                      <a:lnTo>
                        <a:pt x="14" y="2694"/>
                      </a:lnTo>
                      <a:lnTo>
                        <a:pt x="44" y="2879"/>
                      </a:lnTo>
                      <a:lnTo>
                        <a:pt x="87" y="3063"/>
                      </a:lnTo>
                      <a:lnTo>
                        <a:pt x="146" y="3244"/>
                      </a:lnTo>
                      <a:lnTo>
                        <a:pt x="220" y="3422"/>
                      </a:lnTo>
                      <a:lnTo>
                        <a:pt x="309" y="3595"/>
                      </a:lnTo>
                      <a:lnTo>
                        <a:pt x="413" y="3763"/>
                      </a:lnTo>
                      <a:lnTo>
                        <a:pt x="531" y="3923"/>
                      </a:lnTo>
                      <a:lnTo>
                        <a:pt x="658" y="4070"/>
                      </a:lnTo>
                      <a:lnTo>
                        <a:pt x="796" y="4204"/>
                      </a:lnTo>
                      <a:lnTo>
                        <a:pt x="942" y="4326"/>
                      </a:lnTo>
                      <a:lnTo>
                        <a:pt x="1096" y="4435"/>
                      </a:lnTo>
                      <a:lnTo>
                        <a:pt x="1257" y="4530"/>
                      </a:lnTo>
                      <a:lnTo>
                        <a:pt x="1425" y="4613"/>
                      </a:lnTo>
                      <a:lnTo>
                        <a:pt x="1597" y="4682"/>
                      </a:lnTo>
                      <a:lnTo>
                        <a:pt x="1774" y="4738"/>
                      </a:lnTo>
                      <a:lnTo>
                        <a:pt x="1954" y="4780"/>
                      </a:lnTo>
                      <a:lnTo>
                        <a:pt x="2137" y="4808"/>
                      </a:lnTo>
                      <a:lnTo>
                        <a:pt x="2322" y="4822"/>
                      </a:lnTo>
                      <a:lnTo>
                        <a:pt x="2508" y="4822"/>
                      </a:lnTo>
                      <a:lnTo>
                        <a:pt x="2694" y="4807"/>
                      </a:lnTo>
                      <a:lnTo>
                        <a:pt x="2879" y="4778"/>
                      </a:lnTo>
                      <a:lnTo>
                        <a:pt x="3063" y="4734"/>
                      </a:lnTo>
                      <a:lnTo>
                        <a:pt x="3244" y="4675"/>
                      </a:lnTo>
                      <a:lnTo>
                        <a:pt x="3421" y="4602"/>
                      </a:lnTo>
                      <a:lnTo>
                        <a:pt x="3595" y="4513"/>
                      </a:lnTo>
                      <a:lnTo>
                        <a:pt x="3763" y="4409"/>
                      </a:lnTo>
                      <a:lnTo>
                        <a:pt x="3922" y="4291"/>
                      </a:lnTo>
                      <a:lnTo>
                        <a:pt x="4069" y="4163"/>
                      </a:lnTo>
                      <a:lnTo>
                        <a:pt x="4204" y="4025"/>
                      </a:lnTo>
                      <a:lnTo>
                        <a:pt x="4326" y="3879"/>
                      </a:lnTo>
                      <a:lnTo>
                        <a:pt x="4434" y="3725"/>
                      </a:lnTo>
                      <a:lnTo>
                        <a:pt x="4530" y="3564"/>
                      </a:lnTo>
                      <a:lnTo>
                        <a:pt x="4613" y="3397"/>
                      </a:lnTo>
                      <a:lnTo>
                        <a:pt x="4682" y="3224"/>
                      </a:lnTo>
                      <a:lnTo>
                        <a:pt x="4738" y="3048"/>
                      </a:lnTo>
                      <a:lnTo>
                        <a:pt x="4780" y="2867"/>
                      </a:lnTo>
                      <a:lnTo>
                        <a:pt x="4808" y="2684"/>
                      </a:lnTo>
                      <a:lnTo>
                        <a:pt x="4822" y="2499"/>
                      </a:lnTo>
                      <a:lnTo>
                        <a:pt x="4821" y="2313"/>
                      </a:lnTo>
                      <a:lnTo>
                        <a:pt x="4807" y="2127"/>
                      </a:lnTo>
                      <a:lnTo>
                        <a:pt x="4778" y="1942"/>
                      </a:lnTo>
                      <a:lnTo>
                        <a:pt x="4734" y="1759"/>
                      </a:lnTo>
                      <a:lnTo>
                        <a:pt x="4675" y="1578"/>
                      </a:lnTo>
                      <a:lnTo>
                        <a:pt x="4602" y="1400"/>
                      </a:lnTo>
                      <a:lnTo>
                        <a:pt x="4513" y="1227"/>
                      </a:lnTo>
                      <a:lnTo>
                        <a:pt x="4408" y="1058"/>
                      </a:lnTo>
                      <a:lnTo>
                        <a:pt x="4291" y="899"/>
                      </a:lnTo>
                      <a:lnTo>
                        <a:pt x="4163" y="752"/>
                      </a:lnTo>
                      <a:lnTo>
                        <a:pt x="4025" y="618"/>
                      </a:lnTo>
                      <a:lnTo>
                        <a:pt x="3879" y="496"/>
                      </a:lnTo>
                      <a:lnTo>
                        <a:pt x="3725" y="387"/>
                      </a:lnTo>
                      <a:lnTo>
                        <a:pt x="3564" y="291"/>
                      </a:lnTo>
                      <a:lnTo>
                        <a:pt x="3397" y="209"/>
                      </a:lnTo>
                      <a:lnTo>
                        <a:pt x="3224" y="140"/>
                      </a:lnTo>
                      <a:lnTo>
                        <a:pt x="3047" y="84"/>
                      </a:lnTo>
                      <a:lnTo>
                        <a:pt x="2867" y="42"/>
                      </a:lnTo>
                      <a:lnTo>
                        <a:pt x="2684" y="14"/>
                      </a:lnTo>
                      <a:lnTo>
                        <a:pt x="2499" y="0"/>
                      </a:lnTo>
                    </a:path>
                  </a:pathLst>
                </a:custGeom>
                <a:solidFill>
                  <a:srgbClr val="17236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grpSp>
          <p:grpSp>
            <p:nvGrpSpPr>
              <p:cNvPr id="5145" name="Group 180"/>
              <p:cNvGrpSpPr>
                <a:grpSpLocks/>
              </p:cNvGrpSpPr>
              <p:nvPr/>
            </p:nvGrpSpPr>
            <p:grpSpPr bwMode="auto">
              <a:xfrm>
                <a:off x="2415" y="3647"/>
                <a:ext cx="4683" cy="4683"/>
                <a:chOff x="2415" y="3647"/>
                <a:chExt cx="4683" cy="4683"/>
              </a:xfrm>
            </p:grpSpPr>
            <p:sp>
              <p:nvSpPr>
                <p:cNvPr id="5193" name="Freeform 181"/>
                <p:cNvSpPr>
                  <a:spLocks/>
                </p:cNvSpPr>
                <p:nvPr/>
              </p:nvSpPr>
              <p:spPr bwMode="auto">
                <a:xfrm>
                  <a:off x="2415" y="3647"/>
                  <a:ext cx="4683" cy="4683"/>
                </a:xfrm>
                <a:custGeom>
                  <a:avLst/>
                  <a:gdLst>
                    <a:gd name="T0" fmla="*/ 2247 w 4683"/>
                    <a:gd name="T1" fmla="*/ 1 h 4683"/>
                    <a:gd name="T2" fmla="*/ 1887 w 4683"/>
                    <a:gd name="T3" fmla="*/ 43 h 4683"/>
                    <a:gd name="T4" fmla="*/ 1533 w 4683"/>
                    <a:gd name="T5" fmla="*/ 143 h 4683"/>
                    <a:gd name="T6" fmla="*/ 1192 w 4683"/>
                    <a:gd name="T7" fmla="*/ 300 h 4683"/>
                    <a:gd name="T8" fmla="*/ 874 w 4683"/>
                    <a:gd name="T9" fmla="*/ 516 h 4683"/>
                    <a:gd name="T10" fmla="*/ 600 w 4683"/>
                    <a:gd name="T11" fmla="*/ 774 h 4683"/>
                    <a:gd name="T12" fmla="*/ 376 w 4683"/>
                    <a:gd name="T13" fmla="*/ 1065 h 4683"/>
                    <a:gd name="T14" fmla="*/ 203 w 4683"/>
                    <a:gd name="T15" fmla="*/ 1384 h 4683"/>
                    <a:gd name="T16" fmla="*/ 82 w 4683"/>
                    <a:gd name="T17" fmla="*/ 1724 h 4683"/>
                    <a:gd name="T18" fmla="*/ 14 w 4683"/>
                    <a:gd name="T19" fmla="*/ 2076 h 4683"/>
                    <a:gd name="T20" fmla="*/ 0 w 4683"/>
                    <a:gd name="T21" fmla="*/ 2437 h 4683"/>
                    <a:gd name="T22" fmla="*/ 43 w 4683"/>
                    <a:gd name="T23" fmla="*/ 2797 h 4683"/>
                    <a:gd name="T24" fmla="*/ 142 w 4683"/>
                    <a:gd name="T25" fmla="*/ 3151 h 4683"/>
                    <a:gd name="T26" fmla="*/ 300 w 4683"/>
                    <a:gd name="T27" fmla="*/ 3492 h 4683"/>
                    <a:gd name="T28" fmla="*/ 516 w 4683"/>
                    <a:gd name="T29" fmla="*/ 3810 h 4683"/>
                    <a:gd name="T30" fmla="*/ 774 w 4683"/>
                    <a:gd name="T31" fmla="*/ 4083 h 4683"/>
                    <a:gd name="T32" fmla="*/ 1065 w 4683"/>
                    <a:gd name="T33" fmla="*/ 4307 h 4683"/>
                    <a:gd name="T34" fmla="*/ 1384 w 4683"/>
                    <a:gd name="T35" fmla="*/ 4480 h 4683"/>
                    <a:gd name="T36" fmla="*/ 1723 w 4683"/>
                    <a:gd name="T37" fmla="*/ 4602 h 4683"/>
                    <a:gd name="T38" fmla="*/ 2076 w 4683"/>
                    <a:gd name="T39" fmla="*/ 4670 h 4683"/>
                    <a:gd name="T40" fmla="*/ 2436 w 4683"/>
                    <a:gd name="T41" fmla="*/ 4683 h 4683"/>
                    <a:gd name="T42" fmla="*/ 2797 w 4683"/>
                    <a:gd name="T43" fmla="*/ 4641 h 4683"/>
                    <a:gd name="T44" fmla="*/ 3151 w 4683"/>
                    <a:gd name="T45" fmla="*/ 4541 h 4683"/>
                    <a:gd name="T46" fmla="*/ 3492 w 4683"/>
                    <a:gd name="T47" fmla="*/ 4383 h 4683"/>
                    <a:gd name="T48" fmla="*/ 3810 w 4683"/>
                    <a:gd name="T49" fmla="*/ 4168 h 4683"/>
                    <a:gd name="T50" fmla="*/ 2276 w 4683"/>
                    <a:gd name="T51" fmla="*/ 4146 h 4683"/>
                    <a:gd name="T52" fmla="*/ 2000 w 4683"/>
                    <a:gd name="T53" fmla="*/ 4114 h 4683"/>
                    <a:gd name="T54" fmla="*/ 1733 w 4683"/>
                    <a:gd name="T55" fmla="*/ 4041 h 4683"/>
                    <a:gd name="T56" fmla="*/ 1479 w 4683"/>
                    <a:gd name="T57" fmla="*/ 3928 h 4683"/>
                    <a:gd name="T58" fmla="*/ 1243 w 4683"/>
                    <a:gd name="T59" fmla="*/ 3775 h 4683"/>
                    <a:gd name="T60" fmla="*/ 1031 w 4683"/>
                    <a:gd name="T61" fmla="*/ 3583 h 4683"/>
                    <a:gd name="T62" fmla="*/ 847 w 4683"/>
                    <a:gd name="T63" fmla="*/ 3354 h 4683"/>
                    <a:gd name="T64" fmla="*/ 703 w 4683"/>
                    <a:gd name="T65" fmla="*/ 3098 h 4683"/>
                    <a:gd name="T66" fmla="*/ 604 w 4683"/>
                    <a:gd name="T67" fmla="*/ 2830 h 4683"/>
                    <a:gd name="T68" fmla="*/ 549 w 4683"/>
                    <a:gd name="T69" fmla="*/ 2554 h 4683"/>
                    <a:gd name="T70" fmla="*/ 538 w 4683"/>
                    <a:gd name="T71" fmla="*/ 2276 h 4683"/>
                    <a:gd name="T72" fmla="*/ 569 w 4683"/>
                    <a:gd name="T73" fmla="*/ 2001 h 4683"/>
                    <a:gd name="T74" fmla="*/ 642 w 4683"/>
                    <a:gd name="T75" fmla="*/ 1733 h 4683"/>
                    <a:gd name="T76" fmla="*/ 756 w 4683"/>
                    <a:gd name="T77" fmla="*/ 1479 h 4683"/>
                    <a:gd name="T78" fmla="*/ 909 w 4683"/>
                    <a:gd name="T79" fmla="*/ 1243 h 4683"/>
                    <a:gd name="T80" fmla="*/ 1101 w 4683"/>
                    <a:gd name="T81" fmla="*/ 1031 h 4683"/>
                    <a:gd name="T82" fmla="*/ 1330 w 4683"/>
                    <a:gd name="T83" fmla="*/ 847 h 4683"/>
                    <a:gd name="T84" fmla="*/ 1586 w 4683"/>
                    <a:gd name="T85" fmla="*/ 703 h 4683"/>
                    <a:gd name="T86" fmla="*/ 1854 w 4683"/>
                    <a:gd name="T87" fmla="*/ 604 h 4683"/>
                    <a:gd name="T88" fmla="*/ 2130 w 4683"/>
                    <a:gd name="T89" fmla="*/ 549 h 4683"/>
                    <a:gd name="T90" fmla="*/ 3835 w 4683"/>
                    <a:gd name="T91" fmla="*/ 538 h 4683"/>
                    <a:gd name="T92" fmla="*/ 3618 w 4683"/>
                    <a:gd name="T93" fmla="*/ 376 h 4683"/>
                    <a:gd name="T94" fmla="*/ 3299 w 4683"/>
                    <a:gd name="T95" fmla="*/ 203 h 4683"/>
                    <a:gd name="T96" fmla="*/ 2960 w 4683"/>
                    <a:gd name="T97" fmla="*/ 82 h 4683"/>
                    <a:gd name="T98" fmla="*/ 2607 w 4683"/>
                    <a:gd name="T99" fmla="*/ 14 h 46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83"/>
                    <a:gd name="T151" fmla="*/ 0 h 4683"/>
                    <a:gd name="T152" fmla="*/ 4683 w 4683"/>
                    <a:gd name="T153" fmla="*/ 4683 h 46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83" h="4683">
                      <a:moveTo>
                        <a:pt x="2427" y="0"/>
                      </a:moveTo>
                      <a:lnTo>
                        <a:pt x="2247" y="1"/>
                      </a:lnTo>
                      <a:lnTo>
                        <a:pt x="2066" y="15"/>
                      </a:lnTo>
                      <a:lnTo>
                        <a:pt x="1887" y="43"/>
                      </a:lnTo>
                      <a:lnTo>
                        <a:pt x="1708" y="86"/>
                      </a:lnTo>
                      <a:lnTo>
                        <a:pt x="1533" y="143"/>
                      </a:lnTo>
                      <a:lnTo>
                        <a:pt x="1360" y="214"/>
                      </a:lnTo>
                      <a:lnTo>
                        <a:pt x="1192" y="300"/>
                      </a:lnTo>
                      <a:lnTo>
                        <a:pt x="1028" y="402"/>
                      </a:lnTo>
                      <a:lnTo>
                        <a:pt x="874" y="516"/>
                      </a:lnTo>
                      <a:lnTo>
                        <a:pt x="731" y="640"/>
                      </a:lnTo>
                      <a:lnTo>
                        <a:pt x="600" y="774"/>
                      </a:lnTo>
                      <a:lnTo>
                        <a:pt x="482" y="916"/>
                      </a:lnTo>
                      <a:lnTo>
                        <a:pt x="376" y="1065"/>
                      </a:lnTo>
                      <a:lnTo>
                        <a:pt x="283" y="1222"/>
                      </a:lnTo>
                      <a:lnTo>
                        <a:pt x="203" y="1384"/>
                      </a:lnTo>
                      <a:lnTo>
                        <a:pt x="136" y="1552"/>
                      </a:lnTo>
                      <a:lnTo>
                        <a:pt x="82" y="1724"/>
                      </a:lnTo>
                      <a:lnTo>
                        <a:pt x="41" y="1899"/>
                      </a:lnTo>
                      <a:lnTo>
                        <a:pt x="14" y="2076"/>
                      </a:lnTo>
                      <a:lnTo>
                        <a:pt x="0" y="2256"/>
                      </a:lnTo>
                      <a:lnTo>
                        <a:pt x="0" y="2437"/>
                      </a:lnTo>
                      <a:lnTo>
                        <a:pt x="15" y="2617"/>
                      </a:lnTo>
                      <a:lnTo>
                        <a:pt x="43" y="2797"/>
                      </a:lnTo>
                      <a:lnTo>
                        <a:pt x="85" y="2975"/>
                      </a:lnTo>
                      <a:lnTo>
                        <a:pt x="142" y="3151"/>
                      </a:lnTo>
                      <a:lnTo>
                        <a:pt x="214" y="3323"/>
                      </a:lnTo>
                      <a:lnTo>
                        <a:pt x="300" y="3492"/>
                      </a:lnTo>
                      <a:lnTo>
                        <a:pt x="402" y="3655"/>
                      </a:lnTo>
                      <a:lnTo>
                        <a:pt x="516" y="3810"/>
                      </a:lnTo>
                      <a:lnTo>
                        <a:pt x="640" y="3953"/>
                      </a:lnTo>
                      <a:lnTo>
                        <a:pt x="774" y="4083"/>
                      </a:lnTo>
                      <a:lnTo>
                        <a:pt x="916" y="4202"/>
                      </a:lnTo>
                      <a:lnTo>
                        <a:pt x="1065" y="4307"/>
                      </a:lnTo>
                      <a:lnTo>
                        <a:pt x="1222" y="4400"/>
                      </a:lnTo>
                      <a:lnTo>
                        <a:pt x="1384" y="4480"/>
                      </a:lnTo>
                      <a:lnTo>
                        <a:pt x="1552" y="4548"/>
                      </a:lnTo>
                      <a:lnTo>
                        <a:pt x="1723" y="4602"/>
                      </a:lnTo>
                      <a:lnTo>
                        <a:pt x="1899" y="4642"/>
                      </a:lnTo>
                      <a:lnTo>
                        <a:pt x="2076" y="4670"/>
                      </a:lnTo>
                      <a:lnTo>
                        <a:pt x="2256" y="4683"/>
                      </a:lnTo>
                      <a:lnTo>
                        <a:pt x="2436" y="4683"/>
                      </a:lnTo>
                      <a:lnTo>
                        <a:pt x="2617" y="4669"/>
                      </a:lnTo>
                      <a:lnTo>
                        <a:pt x="2797" y="4641"/>
                      </a:lnTo>
                      <a:lnTo>
                        <a:pt x="2975" y="4598"/>
                      </a:lnTo>
                      <a:lnTo>
                        <a:pt x="3151" y="4541"/>
                      </a:lnTo>
                      <a:lnTo>
                        <a:pt x="3323" y="4470"/>
                      </a:lnTo>
                      <a:lnTo>
                        <a:pt x="3492" y="4383"/>
                      </a:lnTo>
                      <a:lnTo>
                        <a:pt x="3655" y="4282"/>
                      </a:lnTo>
                      <a:lnTo>
                        <a:pt x="3810" y="4168"/>
                      </a:lnTo>
                      <a:lnTo>
                        <a:pt x="3835" y="4146"/>
                      </a:lnTo>
                      <a:lnTo>
                        <a:pt x="2276" y="4146"/>
                      </a:lnTo>
                      <a:lnTo>
                        <a:pt x="2137" y="4135"/>
                      </a:lnTo>
                      <a:lnTo>
                        <a:pt x="2000" y="4114"/>
                      </a:lnTo>
                      <a:lnTo>
                        <a:pt x="1865" y="4083"/>
                      </a:lnTo>
                      <a:lnTo>
                        <a:pt x="1733" y="4041"/>
                      </a:lnTo>
                      <a:lnTo>
                        <a:pt x="1604" y="3989"/>
                      </a:lnTo>
                      <a:lnTo>
                        <a:pt x="1479" y="3928"/>
                      </a:lnTo>
                      <a:lnTo>
                        <a:pt x="1358" y="3856"/>
                      </a:lnTo>
                      <a:lnTo>
                        <a:pt x="1243" y="3775"/>
                      </a:lnTo>
                      <a:lnTo>
                        <a:pt x="1134" y="3683"/>
                      </a:lnTo>
                      <a:lnTo>
                        <a:pt x="1031" y="3583"/>
                      </a:lnTo>
                      <a:lnTo>
                        <a:pt x="935" y="3473"/>
                      </a:lnTo>
                      <a:lnTo>
                        <a:pt x="847" y="3354"/>
                      </a:lnTo>
                      <a:lnTo>
                        <a:pt x="769" y="3228"/>
                      </a:lnTo>
                      <a:lnTo>
                        <a:pt x="703" y="3098"/>
                      </a:lnTo>
                      <a:lnTo>
                        <a:pt x="647" y="2965"/>
                      </a:lnTo>
                      <a:lnTo>
                        <a:pt x="604" y="2830"/>
                      </a:lnTo>
                      <a:lnTo>
                        <a:pt x="571" y="2692"/>
                      </a:lnTo>
                      <a:lnTo>
                        <a:pt x="549" y="2554"/>
                      </a:lnTo>
                      <a:lnTo>
                        <a:pt x="538" y="2415"/>
                      </a:lnTo>
                      <a:lnTo>
                        <a:pt x="538" y="2276"/>
                      </a:lnTo>
                      <a:lnTo>
                        <a:pt x="548" y="2137"/>
                      </a:lnTo>
                      <a:lnTo>
                        <a:pt x="569" y="2001"/>
                      </a:lnTo>
                      <a:lnTo>
                        <a:pt x="601" y="1866"/>
                      </a:lnTo>
                      <a:lnTo>
                        <a:pt x="642" y="1733"/>
                      </a:lnTo>
                      <a:lnTo>
                        <a:pt x="694" y="1604"/>
                      </a:lnTo>
                      <a:lnTo>
                        <a:pt x="756" y="1479"/>
                      </a:lnTo>
                      <a:lnTo>
                        <a:pt x="828" y="1359"/>
                      </a:lnTo>
                      <a:lnTo>
                        <a:pt x="909" y="1243"/>
                      </a:lnTo>
                      <a:lnTo>
                        <a:pt x="1000" y="1134"/>
                      </a:lnTo>
                      <a:lnTo>
                        <a:pt x="1101" y="1031"/>
                      </a:lnTo>
                      <a:lnTo>
                        <a:pt x="1211" y="935"/>
                      </a:lnTo>
                      <a:lnTo>
                        <a:pt x="1330" y="847"/>
                      </a:lnTo>
                      <a:lnTo>
                        <a:pt x="1456" y="769"/>
                      </a:lnTo>
                      <a:lnTo>
                        <a:pt x="1586" y="703"/>
                      </a:lnTo>
                      <a:lnTo>
                        <a:pt x="1718" y="648"/>
                      </a:lnTo>
                      <a:lnTo>
                        <a:pt x="1854" y="604"/>
                      </a:lnTo>
                      <a:lnTo>
                        <a:pt x="1991" y="571"/>
                      </a:lnTo>
                      <a:lnTo>
                        <a:pt x="2130" y="549"/>
                      </a:lnTo>
                      <a:lnTo>
                        <a:pt x="2269" y="538"/>
                      </a:lnTo>
                      <a:lnTo>
                        <a:pt x="3835" y="538"/>
                      </a:lnTo>
                      <a:lnTo>
                        <a:pt x="3768" y="482"/>
                      </a:lnTo>
                      <a:lnTo>
                        <a:pt x="3618" y="376"/>
                      </a:lnTo>
                      <a:lnTo>
                        <a:pt x="3462" y="283"/>
                      </a:lnTo>
                      <a:lnTo>
                        <a:pt x="3299" y="203"/>
                      </a:lnTo>
                      <a:lnTo>
                        <a:pt x="3132" y="136"/>
                      </a:lnTo>
                      <a:lnTo>
                        <a:pt x="2960" y="82"/>
                      </a:lnTo>
                      <a:lnTo>
                        <a:pt x="2785" y="41"/>
                      </a:lnTo>
                      <a:lnTo>
                        <a:pt x="2607" y="14"/>
                      </a:lnTo>
                      <a:lnTo>
                        <a:pt x="2427" y="0"/>
                      </a:lnTo>
                    </a:path>
                  </a:pathLst>
                </a:custGeom>
                <a:solidFill>
                  <a:srgbClr val="17236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sp>
              <p:nvSpPr>
                <p:cNvPr id="5194" name="Freeform 182"/>
                <p:cNvSpPr>
                  <a:spLocks/>
                </p:cNvSpPr>
                <p:nvPr/>
              </p:nvSpPr>
              <p:spPr bwMode="auto">
                <a:xfrm>
                  <a:off x="2415" y="3647"/>
                  <a:ext cx="4683" cy="4683"/>
                </a:xfrm>
                <a:custGeom>
                  <a:avLst/>
                  <a:gdLst>
                    <a:gd name="T0" fmla="*/ 2408 w 4683"/>
                    <a:gd name="T1" fmla="*/ 538 h 4683"/>
                    <a:gd name="T2" fmla="*/ 2683 w 4683"/>
                    <a:gd name="T3" fmla="*/ 570 h 4683"/>
                    <a:gd name="T4" fmla="*/ 2950 w 4683"/>
                    <a:gd name="T5" fmla="*/ 643 h 4683"/>
                    <a:gd name="T6" fmla="*/ 3204 w 4683"/>
                    <a:gd name="T7" fmla="*/ 756 h 4683"/>
                    <a:gd name="T8" fmla="*/ 3440 w 4683"/>
                    <a:gd name="T9" fmla="*/ 909 h 4683"/>
                    <a:gd name="T10" fmla="*/ 3653 w 4683"/>
                    <a:gd name="T11" fmla="*/ 1101 h 4683"/>
                    <a:gd name="T12" fmla="*/ 3836 w 4683"/>
                    <a:gd name="T13" fmla="*/ 1330 h 4683"/>
                    <a:gd name="T14" fmla="*/ 3981 w 4683"/>
                    <a:gd name="T15" fmla="*/ 1586 h 4683"/>
                    <a:gd name="T16" fmla="*/ 4080 w 4683"/>
                    <a:gd name="T17" fmla="*/ 1854 h 4683"/>
                    <a:gd name="T18" fmla="*/ 4134 w 4683"/>
                    <a:gd name="T19" fmla="*/ 2130 h 4683"/>
                    <a:gd name="T20" fmla="*/ 4145 w 4683"/>
                    <a:gd name="T21" fmla="*/ 2408 h 4683"/>
                    <a:gd name="T22" fmla="*/ 4114 w 4683"/>
                    <a:gd name="T23" fmla="*/ 2683 h 4683"/>
                    <a:gd name="T24" fmla="*/ 4041 w 4683"/>
                    <a:gd name="T25" fmla="*/ 2951 h 4683"/>
                    <a:gd name="T26" fmla="*/ 3927 w 4683"/>
                    <a:gd name="T27" fmla="*/ 3205 h 4683"/>
                    <a:gd name="T28" fmla="*/ 3774 w 4683"/>
                    <a:gd name="T29" fmla="*/ 3440 h 4683"/>
                    <a:gd name="T30" fmla="*/ 3583 w 4683"/>
                    <a:gd name="T31" fmla="*/ 3653 h 4683"/>
                    <a:gd name="T32" fmla="*/ 3353 w 4683"/>
                    <a:gd name="T33" fmla="*/ 3837 h 4683"/>
                    <a:gd name="T34" fmla="*/ 3098 w 4683"/>
                    <a:gd name="T35" fmla="*/ 3981 h 4683"/>
                    <a:gd name="T36" fmla="*/ 2829 w 4683"/>
                    <a:gd name="T37" fmla="*/ 4080 h 4683"/>
                    <a:gd name="T38" fmla="*/ 2554 w 4683"/>
                    <a:gd name="T39" fmla="*/ 4135 h 4683"/>
                    <a:gd name="T40" fmla="*/ 2276 w 4683"/>
                    <a:gd name="T41" fmla="*/ 4146 h 4683"/>
                    <a:gd name="T42" fmla="*/ 3953 w 4683"/>
                    <a:gd name="T43" fmla="*/ 4044 h 4683"/>
                    <a:gd name="T44" fmla="*/ 4201 w 4683"/>
                    <a:gd name="T45" fmla="*/ 3768 h 4683"/>
                    <a:gd name="T46" fmla="*/ 4400 w 4683"/>
                    <a:gd name="T47" fmla="*/ 3462 h 4683"/>
                    <a:gd name="T48" fmla="*/ 4548 w 4683"/>
                    <a:gd name="T49" fmla="*/ 3132 h 4683"/>
                    <a:gd name="T50" fmla="*/ 4642 w 4683"/>
                    <a:gd name="T51" fmla="*/ 2785 h 4683"/>
                    <a:gd name="T52" fmla="*/ 4683 w 4683"/>
                    <a:gd name="T53" fmla="*/ 2428 h 4683"/>
                    <a:gd name="T54" fmla="*/ 4669 w 4683"/>
                    <a:gd name="T55" fmla="*/ 2067 h 4683"/>
                    <a:gd name="T56" fmla="*/ 4598 w 4683"/>
                    <a:gd name="T57" fmla="*/ 1709 h 4683"/>
                    <a:gd name="T58" fmla="*/ 4469 w 4683"/>
                    <a:gd name="T59" fmla="*/ 1360 h 4683"/>
                    <a:gd name="T60" fmla="*/ 4282 w 4683"/>
                    <a:gd name="T61" fmla="*/ 1028 h 4683"/>
                    <a:gd name="T62" fmla="*/ 4043 w 4683"/>
                    <a:gd name="T63" fmla="*/ 731 h 4683"/>
                    <a:gd name="T64" fmla="*/ 3835 w 4683"/>
                    <a:gd name="T65" fmla="*/ 538 h 46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83"/>
                    <a:gd name="T100" fmla="*/ 0 h 4683"/>
                    <a:gd name="T101" fmla="*/ 4683 w 4683"/>
                    <a:gd name="T102" fmla="*/ 4683 h 46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83" h="4683">
                      <a:moveTo>
                        <a:pt x="3835" y="538"/>
                      </a:moveTo>
                      <a:lnTo>
                        <a:pt x="2408" y="538"/>
                      </a:lnTo>
                      <a:lnTo>
                        <a:pt x="2546" y="549"/>
                      </a:lnTo>
                      <a:lnTo>
                        <a:pt x="2683" y="570"/>
                      </a:lnTo>
                      <a:lnTo>
                        <a:pt x="2818" y="601"/>
                      </a:lnTo>
                      <a:lnTo>
                        <a:pt x="2950" y="643"/>
                      </a:lnTo>
                      <a:lnTo>
                        <a:pt x="3079" y="694"/>
                      </a:lnTo>
                      <a:lnTo>
                        <a:pt x="3204" y="756"/>
                      </a:lnTo>
                      <a:lnTo>
                        <a:pt x="3325" y="828"/>
                      </a:lnTo>
                      <a:lnTo>
                        <a:pt x="3440" y="909"/>
                      </a:lnTo>
                      <a:lnTo>
                        <a:pt x="3550" y="1000"/>
                      </a:lnTo>
                      <a:lnTo>
                        <a:pt x="3653" y="1101"/>
                      </a:lnTo>
                      <a:lnTo>
                        <a:pt x="3748" y="1211"/>
                      </a:lnTo>
                      <a:lnTo>
                        <a:pt x="3836" y="1330"/>
                      </a:lnTo>
                      <a:lnTo>
                        <a:pt x="3914" y="1456"/>
                      </a:lnTo>
                      <a:lnTo>
                        <a:pt x="3981" y="1586"/>
                      </a:lnTo>
                      <a:lnTo>
                        <a:pt x="4036" y="1719"/>
                      </a:lnTo>
                      <a:lnTo>
                        <a:pt x="4080" y="1854"/>
                      </a:lnTo>
                      <a:lnTo>
                        <a:pt x="4113" y="1991"/>
                      </a:lnTo>
                      <a:lnTo>
                        <a:pt x="4134" y="2130"/>
                      </a:lnTo>
                      <a:lnTo>
                        <a:pt x="4145" y="2269"/>
                      </a:lnTo>
                      <a:lnTo>
                        <a:pt x="4145" y="2408"/>
                      </a:lnTo>
                      <a:lnTo>
                        <a:pt x="4135" y="2546"/>
                      </a:lnTo>
                      <a:lnTo>
                        <a:pt x="4114" y="2683"/>
                      </a:lnTo>
                      <a:lnTo>
                        <a:pt x="4083" y="2818"/>
                      </a:lnTo>
                      <a:lnTo>
                        <a:pt x="4041" y="2951"/>
                      </a:lnTo>
                      <a:lnTo>
                        <a:pt x="3989" y="3080"/>
                      </a:lnTo>
                      <a:lnTo>
                        <a:pt x="3927" y="3205"/>
                      </a:lnTo>
                      <a:lnTo>
                        <a:pt x="3856" y="3325"/>
                      </a:lnTo>
                      <a:lnTo>
                        <a:pt x="3774" y="3440"/>
                      </a:lnTo>
                      <a:lnTo>
                        <a:pt x="3683" y="3550"/>
                      </a:lnTo>
                      <a:lnTo>
                        <a:pt x="3583" y="3653"/>
                      </a:lnTo>
                      <a:lnTo>
                        <a:pt x="3473" y="3749"/>
                      </a:lnTo>
                      <a:lnTo>
                        <a:pt x="3353" y="3837"/>
                      </a:lnTo>
                      <a:lnTo>
                        <a:pt x="3228" y="3915"/>
                      </a:lnTo>
                      <a:lnTo>
                        <a:pt x="3098" y="3981"/>
                      </a:lnTo>
                      <a:lnTo>
                        <a:pt x="2965" y="4036"/>
                      </a:lnTo>
                      <a:lnTo>
                        <a:pt x="2829" y="4080"/>
                      </a:lnTo>
                      <a:lnTo>
                        <a:pt x="2692" y="4113"/>
                      </a:lnTo>
                      <a:lnTo>
                        <a:pt x="2554" y="4135"/>
                      </a:lnTo>
                      <a:lnTo>
                        <a:pt x="2415" y="4146"/>
                      </a:lnTo>
                      <a:lnTo>
                        <a:pt x="2276" y="4146"/>
                      </a:lnTo>
                      <a:lnTo>
                        <a:pt x="3835" y="4146"/>
                      </a:lnTo>
                      <a:lnTo>
                        <a:pt x="3953" y="4044"/>
                      </a:lnTo>
                      <a:lnTo>
                        <a:pt x="4083" y="3910"/>
                      </a:lnTo>
                      <a:lnTo>
                        <a:pt x="4201" y="3768"/>
                      </a:lnTo>
                      <a:lnTo>
                        <a:pt x="4307" y="3618"/>
                      </a:lnTo>
                      <a:lnTo>
                        <a:pt x="4400" y="3462"/>
                      </a:lnTo>
                      <a:lnTo>
                        <a:pt x="4480" y="3299"/>
                      </a:lnTo>
                      <a:lnTo>
                        <a:pt x="4548" y="3132"/>
                      </a:lnTo>
                      <a:lnTo>
                        <a:pt x="4602" y="2960"/>
                      </a:lnTo>
                      <a:lnTo>
                        <a:pt x="4642" y="2785"/>
                      </a:lnTo>
                      <a:lnTo>
                        <a:pt x="4670" y="2607"/>
                      </a:lnTo>
                      <a:lnTo>
                        <a:pt x="4683" y="2428"/>
                      </a:lnTo>
                      <a:lnTo>
                        <a:pt x="4683" y="2247"/>
                      </a:lnTo>
                      <a:lnTo>
                        <a:pt x="4669" y="2067"/>
                      </a:lnTo>
                      <a:lnTo>
                        <a:pt x="4641" y="1887"/>
                      </a:lnTo>
                      <a:lnTo>
                        <a:pt x="4598" y="1709"/>
                      </a:lnTo>
                      <a:lnTo>
                        <a:pt x="4541" y="1533"/>
                      </a:lnTo>
                      <a:lnTo>
                        <a:pt x="4469" y="1360"/>
                      </a:lnTo>
                      <a:lnTo>
                        <a:pt x="4383" y="1192"/>
                      </a:lnTo>
                      <a:lnTo>
                        <a:pt x="4282" y="1028"/>
                      </a:lnTo>
                      <a:lnTo>
                        <a:pt x="4168" y="874"/>
                      </a:lnTo>
                      <a:lnTo>
                        <a:pt x="4043" y="731"/>
                      </a:lnTo>
                      <a:lnTo>
                        <a:pt x="3910" y="600"/>
                      </a:lnTo>
                      <a:lnTo>
                        <a:pt x="3835" y="538"/>
                      </a:lnTo>
                    </a:path>
                  </a:pathLst>
                </a:custGeom>
                <a:solidFill>
                  <a:srgbClr val="17236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grpSp>
          <p:grpSp>
            <p:nvGrpSpPr>
              <p:cNvPr id="5146" name="Group 183"/>
              <p:cNvGrpSpPr>
                <a:grpSpLocks/>
              </p:cNvGrpSpPr>
              <p:nvPr/>
            </p:nvGrpSpPr>
            <p:grpSpPr bwMode="auto">
              <a:xfrm>
                <a:off x="2953" y="4185"/>
                <a:ext cx="3608" cy="3608"/>
                <a:chOff x="2953" y="4185"/>
                <a:chExt cx="3608" cy="3608"/>
              </a:xfrm>
            </p:grpSpPr>
            <p:sp>
              <p:nvSpPr>
                <p:cNvPr id="5192" name="Freeform 184"/>
                <p:cNvSpPr>
                  <a:spLocks/>
                </p:cNvSpPr>
                <p:nvPr/>
              </p:nvSpPr>
              <p:spPr bwMode="auto">
                <a:xfrm>
                  <a:off x="2953" y="4185"/>
                  <a:ext cx="3608" cy="3608"/>
                </a:xfrm>
                <a:custGeom>
                  <a:avLst/>
                  <a:gdLst>
                    <a:gd name="T0" fmla="*/ 1731 w 3608"/>
                    <a:gd name="T1" fmla="*/ 0 h 3608"/>
                    <a:gd name="T2" fmla="*/ 1453 w 3608"/>
                    <a:gd name="T3" fmla="*/ 33 h 3608"/>
                    <a:gd name="T4" fmla="*/ 1180 w 3608"/>
                    <a:gd name="T5" fmla="*/ 110 h 3608"/>
                    <a:gd name="T6" fmla="*/ 918 w 3608"/>
                    <a:gd name="T7" fmla="*/ 231 h 3608"/>
                    <a:gd name="T8" fmla="*/ 673 w 3608"/>
                    <a:gd name="T9" fmla="*/ 397 h 3608"/>
                    <a:gd name="T10" fmla="*/ 462 w 3608"/>
                    <a:gd name="T11" fmla="*/ 596 h 3608"/>
                    <a:gd name="T12" fmla="*/ 290 w 3608"/>
                    <a:gd name="T13" fmla="*/ 821 h 3608"/>
                    <a:gd name="T14" fmla="*/ 156 w 3608"/>
                    <a:gd name="T15" fmla="*/ 1066 h 3608"/>
                    <a:gd name="T16" fmla="*/ 63 w 3608"/>
                    <a:gd name="T17" fmla="*/ 1328 h 3608"/>
                    <a:gd name="T18" fmla="*/ 10 w 3608"/>
                    <a:gd name="T19" fmla="*/ 1599 h 3608"/>
                    <a:gd name="T20" fmla="*/ 0 w 3608"/>
                    <a:gd name="T21" fmla="*/ 1877 h 3608"/>
                    <a:gd name="T22" fmla="*/ 33 w 3608"/>
                    <a:gd name="T23" fmla="*/ 2154 h 3608"/>
                    <a:gd name="T24" fmla="*/ 109 w 3608"/>
                    <a:gd name="T25" fmla="*/ 2427 h 3608"/>
                    <a:gd name="T26" fmla="*/ 231 w 3608"/>
                    <a:gd name="T27" fmla="*/ 2690 h 3608"/>
                    <a:gd name="T28" fmla="*/ 397 w 3608"/>
                    <a:gd name="T29" fmla="*/ 2935 h 3608"/>
                    <a:gd name="T30" fmla="*/ 596 w 3608"/>
                    <a:gd name="T31" fmla="*/ 3145 h 3608"/>
                    <a:gd name="T32" fmla="*/ 820 w 3608"/>
                    <a:gd name="T33" fmla="*/ 3318 h 3608"/>
                    <a:gd name="T34" fmla="*/ 1066 w 3608"/>
                    <a:gd name="T35" fmla="*/ 3451 h 3608"/>
                    <a:gd name="T36" fmla="*/ 1327 w 3608"/>
                    <a:gd name="T37" fmla="*/ 3545 h 3608"/>
                    <a:gd name="T38" fmla="*/ 1599 w 3608"/>
                    <a:gd name="T39" fmla="*/ 3597 h 3608"/>
                    <a:gd name="T40" fmla="*/ 1877 w 3608"/>
                    <a:gd name="T41" fmla="*/ 3608 h 3608"/>
                    <a:gd name="T42" fmla="*/ 2154 w 3608"/>
                    <a:gd name="T43" fmla="*/ 3575 h 3608"/>
                    <a:gd name="T44" fmla="*/ 2427 w 3608"/>
                    <a:gd name="T45" fmla="*/ 3498 h 3608"/>
                    <a:gd name="T46" fmla="*/ 2690 w 3608"/>
                    <a:gd name="T47" fmla="*/ 3377 h 3608"/>
                    <a:gd name="T48" fmla="*/ 2935 w 3608"/>
                    <a:gd name="T49" fmla="*/ 3211 h 3608"/>
                    <a:gd name="T50" fmla="*/ 3145 w 3608"/>
                    <a:gd name="T51" fmla="*/ 3012 h 3608"/>
                    <a:gd name="T52" fmla="*/ 3318 w 3608"/>
                    <a:gd name="T53" fmla="*/ 2787 h 3608"/>
                    <a:gd name="T54" fmla="*/ 3451 w 3608"/>
                    <a:gd name="T55" fmla="*/ 2542 h 3608"/>
                    <a:gd name="T56" fmla="*/ 3545 w 3608"/>
                    <a:gd name="T57" fmla="*/ 2280 h 3608"/>
                    <a:gd name="T58" fmla="*/ 3597 w 3608"/>
                    <a:gd name="T59" fmla="*/ 2008 h 3608"/>
                    <a:gd name="T60" fmla="*/ 3607 w 3608"/>
                    <a:gd name="T61" fmla="*/ 1731 h 3608"/>
                    <a:gd name="T62" fmla="*/ 3575 w 3608"/>
                    <a:gd name="T63" fmla="*/ 1453 h 3608"/>
                    <a:gd name="T64" fmla="*/ 3498 w 3608"/>
                    <a:gd name="T65" fmla="*/ 1181 h 3608"/>
                    <a:gd name="T66" fmla="*/ 3376 w 3608"/>
                    <a:gd name="T67" fmla="*/ 918 h 3608"/>
                    <a:gd name="T68" fmla="*/ 3210 w 3608"/>
                    <a:gd name="T69" fmla="*/ 673 h 3608"/>
                    <a:gd name="T70" fmla="*/ 3012 w 3608"/>
                    <a:gd name="T71" fmla="*/ 462 h 3608"/>
                    <a:gd name="T72" fmla="*/ 2787 w 3608"/>
                    <a:gd name="T73" fmla="*/ 290 h 3608"/>
                    <a:gd name="T74" fmla="*/ 2541 w 3608"/>
                    <a:gd name="T75" fmla="*/ 156 h 3608"/>
                    <a:gd name="T76" fmla="*/ 2280 w 3608"/>
                    <a:gd name="T77" fmla="*/ 63 h 3608"/>
                    <a:gd name="T78" fmla="*/ 2008 w 3608"/>
                    <a:gd name="T79" fmla="*/ 11 h 36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08"/>
                    <a:gd name="T121" fmla="*/ 0 h 3608"/>
                    <a:gd name="T122" fmla="*/ 3608 w 3608"/>
                    <a:gd name="T123" fmla="*/ 3608 h 36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08" h="3608">
                      <a:moveTo>
                        <a:pt x="1870" y="0"/>
                      </a:moveTo>
                      <a:lnTo>
                        <a:pt x="1731" y="0"/>
                      </a:lnTo>
                      <a:lnTo>
                        <a:pt x="1592" y="11"/>
                      </a:lnTo>
                      <a:lnTo>
                        <a:pt x="1453" y="33"/>
                      </a:lnTo>
                      <a:lnTo>
                        <a:pt x="1316" y="66"/>
                      </a:lnTo>
                      <a:lnTo>
                        <a:pt x="1180" y="110"/>
                      </a:lnTo>
                      <a:lnTo>
                        <a:pt x="1048" y="165"/>
                      </a:lnTo>
                      <a:lnTo>
                        <a:pt x="918" y="231"/>
                      </a:lnTo>
                      <a:lnTo>
                        <a:pt x="792" y="309"/>
                      </a:lnTo>
                      <a:lnTo>
                        <a:pt x="673" y="397"/>
                      </a:lnTo>
                      <a:lnTo>
                        <a:pt x="563" y="493"/>
                      </a:lnTo>
                      <a:lnTo>
                        <a:pt x="462" y="596"/>
                      </a:lnTo>
                      <a:lnTo>
                        <a:pt x="371" y="705"/>
                      </a:lnTo>
                      <a:lnTo>
                        <a:pt x="290" y="821"/>
                      </a:lnTo>
                      <a:lnTo>
                        <a:pt x="218" y="941"/>
                      </a:lnTo>
                      <a:lnTo>
                        <a:pt x="156" y="1066"/>
                      </a:lnTo>
                      <a:lnTo>
                        <a:pt x="104" y="1195"/>
                      </a:lnTo>
                      <a:lnTo>
                        <a:pt x="63" y="1328"/>
                      </a:lnTo>
                      <a:lnTo>
                        <a:pt x="31" y="1463"/>
                      </a:lnTo>
                      <a:lnTo>
                        <a:pt x="10" y="1599"/>
                      </a:lnTo>
                      <a:lnTo>
                        <a:pt x="0" y="1738"/>
                      </a:lnTo>
                      <a:lnTo>
                        <a:pt x="0" y="1877"/>
                      </a:lnTo>
                      <a:lnTo>
                        <a:pt x="11" y="2016"/>
                      </a:lnTo>
                      <a:lnTo>
                        <a:pt x="33" y="2154"/>
                      </a:lnTo>
                      <a:lnTo>
                        <a:pt x="66" y="2292"/>
                      </a:lnTo>
                      <a:lnTo>
                        <a:pt x="109" y="2427"/>
                      </a:lnTo>
                      <a:lnTo>
                        <a:pt x="165" y="2560"/>
                      </a:lnTo>
                      <a:lnTo>
                        <a:pt x="231" y="2690"/>
                      </a:lnTo>
                      <a:lnTo>
                        <a:pt x="309" y="2816"/>
                      </a:lnTo>
                      <a:lnTo>
                        <a:pt x="397" y="2935"/>
                      </a:lnTo>
                      <a:lnTo>
                        <a:pt x="493" y="3045"/>
                      </a:lnTo>
                      <a:lnTo>
                        <a:pt x="596" y="3145"/>
                      </a:lnTo>
                      <a:lnTo>
                        <a:pt x="705" y="3237"/>
                      </a:lnTo>
                      <a:lnTo>
                        <a:pt x="820" y="3318"/>
                      </a:lnTo>
                      <a:lnTo>
                        <a:pt x="941" y="3390"/>
                      </a:lnTo>
                      <a:lnTo>
                        <a:pt x="1066" y="3451"/>
                      </a:lnTo>
                      <a:lnTo>
                        <a:pt x="1195" y="3503"/>
                      </a:lnTo>
                      <a:lnTo>
                        <a:pt x="1327" y="3545"/>
                      </a:lnTo>
                      <a:lnTo>
                        <a:pt x="1462" y="3576"/>
                      </a:lnTo>
                      <a:lnTo>
                        <a:pt x="1599" y="3597"/>
                      </a:lnTo>
                      <a:lnTo>
                        <a:pt x="1738" y="3608"/>
                      </a:lnTo>
                      <a:lnTo>
                        <a:pt x="1877" y="3608"/>
                      </a:lnTo>
                      <a:lnTo>
                        <a:pt x="2016" y="3597"/>
                      </a:lnTo>
                      <a:lnTo>
                        <a:pt x="2154" y="3575"/>
                      </a:lnTo>
                      <a:lnTo>
                        <a:pt x="2291" y="3542"/>
                      </a:lnTo>
                      <a:lnTo>
                        <a:pt x="2427" y="3498"/>
                      </a:lnTo>
                      <a:lnTo>
                        <a:pt x="2560" y="3443"/>
                      </a:lnTo>
                      <a:lnTo>
                        <a:pt x="2690" y="3377"/>
                      </a:lnTo>
                      <a:lnTo>
                        <a:pt x="2815" y="3299"/>
                      </a:lnTo>
                      <a:lnTo>
                        <a:pt x="2935" y="3211"/>
                      </a:lnTo>
                      <a:lnTo>
                        <a:pt x="3045" y="3115"/>
                      </a:lnTo>
                      <a:lnTo>
                        <a:pt x="3145" y="3012"/>
                      </a:lnTo>
                      <a:lnTo>
                        <a:pt x="3236" y="2902"/>
                      </a:lnTo>
                      <a:lnTo>
                        <a:pt x="3318" y="2787"/>
                      </a:lnTo>
                      <a:lnTo>
                        <a:pt x="3389" y="2667"/>
                      </a:lnTo>
                      <a:lnTo>
                        <a:pt x="3451" y="2542"/>
                      </a:lnTo>
                      <a:lnTo>
                        <a:pt x="3503" y="2413"/>
                      </a:lnTo>
                      <a:lnTo>
                        <a:pt x="3545" y="2280"/>
                      </a:lnTo>
                      <a:lnTo>
                        <a:pt x="3576" y="2145"/>
                      </a:lnTo>
                      <a:lnTo>
                        <a:pt x="3597" y="2008"/>
                      </a:lnTo>
                      <a:lnTo>
                        <a:pt x="3607" y="1870"/>
                      </a:lnTo>
                      <a:lnTo>
                        <a:pt x="3607" y="1731"/>
                      </a:lnTo>
                      <a:lnTo>
                        <a:pt x="3596" y="1592"/>
                      </a:lnTo>
                      <a:lnTo>
                        <a:pt x="3575" y="1453"/>
                      </a:lnTo>
                      <a:lnTo>
                        <a:pt x="3542" y="1316"/>
                      </a:lnTo>
                      <a:lnTo>
                        <a:pt x="3498" y="1181"/>
                      </a:lnTo>
                      <a:lnTo>
                        <a:pt x="3443" y="1048"/>
                      </a:lnTo>
                      <a:lnTo>
                        <a:pt x="3376" y="918"/>
                      </a:lnTo>
                      <a:lnTo>
                        <a:pt x="3298" y="792"/>
                      </a:lnTo>
                      <a:lnTo>
                        <a:pt x="3210" y="673"/>
                      </a:lnTo>
                      <a:lnTo>
                        <a:pt x="3115" y="563"/>
                      </a:lnTo>
                      <a:lnTo>
                        <a:pt x="3012" y="462"/>
                      </a:lnTo>
                      <a:lnTo>
                        <a:pt x="2902" y="371"/>
                      </a:lnTo>
                      <a:lnTo>
                        <a:pt x="2787" y="290"/>
                      </a:lnTo>
                      <a:lnTo>
                        <a:pt x="2666" y="218"/>
                      </a:lnTo>
                      <a:lnTo>
                        <a:pt x="2541" y="156"/>
                      </a:lnTo>
                      <a:lnTo>
                        <a:pt x="2412" y="105"/>
                      </a:lnTo>
                      <a:lnTo>
                        <a:pt x="2280" y="63"/>
                      </a:lnTo>
                      <a:lnTo>
                        <a:pt x="2145" y="32"/>
                      </a:lnTo>
                      <a:lnTo>
                        <a:pt x="2008" y="11"/>
                      </a:lnTo>
                      <a:lnTo>
                        <a:pt x="1870" y="0"/>
                      </a:lnTo>
                    </a:path>
                  </a:pathLst>
                </a:custGeom>
                <a:solidFill>
                  <a:srgbClr val="CED3E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grpSp>
          <p:grpSp>
            <p:nvGrpSpPr>
              <p:cNvPr id="5147" name="Group 185"/>
              <p:cNvGrpSpPr>
                <a:grpSpLocks/>
              </p:cNvGrpSpPr>
              <p:nvPr/>
            </p:nvGrpSpPr>
            <p:grpSpPr bwMode="auto">
              <a:xfrm>
                <a:off x="2953" y="4185"/>
                <a:ext cx="3608" cy="3608"/>
                <a:chOff x="2953" y="4185"/>
                <a:chExt cx="3608" cy="3608"/>
              </a:xfrm>
            </p:grpSpPr>
            <p:sp>
              <p:nvSpPr>
                <p:cNvPr id="5191" name="Freeform 186"/>
                <p:cNvSpPr>
                  <a:spLocks/>
                </p:cNvSpPr>
                <p:nvPr/>
              </p:nvSpPr>
              <p:spPr bwMode="auto">
                <a:xfrm>
                  <a:off x="2953" y="4185"/>
                  <a:ext cx="3608" cy="3608"/>
                </a:xfrm>
                <a:custGeom>
                  <a:avLst/>
                  <a:gdLst>
                    <a:gd name="T0" fmla="*/ 231 w 3608"/>
                    <a:gd name="T1" fmla="*/ 2690 h 3608"/>
                    <a:gd name="T2" fmla="*/ 109 w 3608"/>
                    <a:gd name="T3" fmla="*/ 2427 h 3608"/>
                    <a:gd name="T4" fmla="*/ 33 w 3608"/>
                    <a:gd name="T5" fmla="*/ 2154 h 3608"/>
                    <a:gd name="T6" fmla="*/ 0 w 3608"/>
                    <a:gd name="T7" fmla="*/ 1877 h 3608"/>
                    <a:gd name="T8" fmla="*/ 10 w 3608"/>
                    <a:gd name="T9" fmla="*/ 1599 h 3608"/>
                    <a:gd name="T10" fmla="*/ 63 w 3608"/>
                    <a:gd name="T11" fmla="*/ 1328 h 3608"/>
                    <a:gd name="T12" fmla="*/ 156 w 3608"/>
                    <a:gd name="T13" fmla="*/ 1066 h 3608"/>
                    <a:gd name="T14" fmla="*/ 290 w 3608"/>
                    <a:gd name="T15" fmla="*/ 821 h 3608"/>
                    <a:gd name="T16" fmla="*/ 462 w 3608"/>
                    <a:gd name="T17" fmla="*/ 596 h 3608"/>
                    <a:gd name="T18" fmla="*/ 673 w 3608"/>
                    <a:gd name="T19" fmla="*/ 397 h 3608"/>
                    <a:gd name="T20" fmla="*/ 918 w 3608"/>
                    <a:gd name="T21" fmla="*/ 231 h 3608"/>
                    <a:gd name="T22" fmla="*/ 1180 w 3608"/>
                    <a:gd name="T23" fmla="*/ 110 h 3608"/>
                    <a:gd name="T24" fmla="*/ 1453 w 3608"/>
                    <a:gd name="T25" fmla="*/ 33 h 3608"/>
                    <a:gd name="T26" fmla="*/ 1731 w 3608"/>
                    <a:gd name="T27" fmla="*/ 0 h 3608"/>
                    <a:gd name="T28" fmla="*/ 2008 w 3608"/>
                    <a:gd name="T29" fmla="*/ 11 h 3608"/>
                    <a:gd name="T30" fmla="*/ 2280 w 3608"/>
                    <a:gd name="T31" fmla="*/ 63 h 3608"/>
                    <a:gd name="T32" fmla="*/ 2541 w 3608"/>
                    <a:gd name="T33" fmla="*/ 156 h 3608"/>
                    <a:gd name="T34" fmla="*/ 2787 w 3608"/>
                    <a:gd name="T35" fmla="*/ 290 h 3608"/>
                    <a:gd name="T36" fmla="*/ 3012 w 3608"/>
                    <a:gd name="T37" fmla="*/ 462 h 3608"/>
                    <a:gd name="T38" fmla="*/ 3210 w 3608"/>
                    <a:gd name="T39" fmla="*/ 673 h 3608"/>
                    <a:gd name="T40" fmla="*/ 3376 w 3608"/>
                    <a:gd name="T41" fmla="*/ 918 h 3608"/>
                    <a:gd name="T42" fmla="*/ 3498 w 3608"/>
                    <a:gd name="T43" fmla="*/ 1181 h 3608"/>
                    <a:gd name="T44" fmla="*/ 3575 w 3608"/>
                    <a:gd name="T45" fmla="*/ 1453 h 3608"/>
                    <a:gd name="T46" fmla="*/ 3607 w 3608"/>
                    <a:gd name="T47" fmla="*/ 1731 h 3608"/>
                    <a:gd name="T48" fmla="*/ 3597 w 3608"/>
                    <a:gd name="T49" fmla="*/ 2008 h 3608"/>
                    <a:gd name="T50" fmla="*/ 3545 w 3608"/>
                    <a:gd name="T51" fmla="*/ 2280 h 3608"/>
                    <a:gd name="T52" fmla="*/ 3451 w 3608"/>
                    <a:gd name="T53" fmla="*/ 2542 h 3608"/>
                    <a:gd name="T54" fmla="*/ 3318 w 3608"/>
                    <a:gd name="T55" fmla="*/ 2787 h 3608"/>
                    <a:gd name="T56" fmla="*/ 3145 w 3608"/>
                    <a:gd name="T57" fmla="*/ 3012 h 3608"/>
                    <a:gd name="T58" fmla="*/ 2935 w 3608"/>
                    <a:gd name="T59" fmla="*/ 3211 h 3608"/>
                    <a:gd name="T60" fmla="*/ 2690 w 3608"/>
                    <a:gd name="T61" fmla="*/ 3377 h 3608"/>
                    <a:gd name="T62" fmla="*/ 2427 w 3608"/>
                    <a:gd name="T63" fmla="*/ 3498 h 3608"/>
                    <a:gd name="T64" fmla="*/ 2154 w 3608"/>
                    <a:gd name="T65" fmla="*/ 3575 h 3608"/>
                    <a:gd name="T66" fmla="*/ 1877 w 3608"/>
                    <a:gd name="T67" fmla="*/ 3608 h 3608"/>
                    <a:gd name="T68" fmla="*/ 1599 w 3608"/>
                    <a:gd name="T69" fmla="*/ 3597 h 3608"/>
                    <a:gd name="T70" fmla="*/ 1327 w 3608"/>
                    <a:gd name="T71" fmla="*/ 3545 h 3608"/>
                    <a:gd name="T72" fmla="*/ 1066 w 3608"/>
                    <a:gd name="T73" fmla="*/ 3451 h 3608"/>
                    <a:gd name="T74" fmla="*/ 820 w 3608"/>
                    <a:gd name="T75" fmla="*/ 3318 h 3608"/>
                    <a:gd name="T76" fmla="*/ 596 w 3608"/>
                    <a:gd name="T77" fmla="*/ 3145 h 3608"/>
                    <a:gd name="T78" fmla="*/ 397 w 3608"/>
                    <a:gd name="T79" fmla="*/ 2935 h 36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608"/>
                    <a:gd name="T121" fmla="*/ 0 h 3608"/>
                    <a:gd name="T122" fmla="*/ 3608 w 3608"/>
                    <a:gd name="T123" fmla="*/ 3608 h 36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608" h="3608">
                      <a:moveTo>
                        <a:pt x="309" y="2816"/>
                      </a:moveTo>
                      <a:lnTo>
                        <a:pt x="231" y="2690"/>
                      </a:lnTo>
                      <a:lnTo>
                        <a:pt x="165" y="2560"/>
                      </a:lnTo>
                      <a:lnTo>
                        <a:pt x="109" y="2427"/>
                      </a:lnTo>
                      <a:lnTo>
                        <a:pt x="66" y="2292"/>
                      </a:lnTo>
                      <a:lnTo>
                        <a:pt x="33" y="2154"/>
                      </a:lnTo>
                      <a:lnTo>
                        <a:pt x="11" y="2016"/>
                      </a:lnTo>
                      <a:lnTo>
                        <a:pt x="0" y="1877"/>
                      </a:lnTo>
                      <a:lnTo>
                        <a:pt x="0" y="1738"/>
                      </a:lnTo>
                      <a:lnTo>
                        <a:pt x="10" y="1599"/>
                      </a:lnTo>
                      <a:lnTo>
                        <a:pt x="31" y="1463"/>
                      </a:lnTo>
                      <a:lnTo>
                        <a:pt x="63" y="1328"/>
                      </a:lnTo>
                      <a:lnTo>
                        <a:pt x="104" y="1195"/>
                      </a:lnTo>
                      <a:lnTo>
                        <a:pt x="156" y="1066"/>
                      </a:lnTo>
                      <a:lnTo>
                        <a:pt x="218" y="941"/>
                      </a:lnTo>
                      <a:lnTo>
                        <a:pt x="290" y="821"/>
                      </a:lnTo>
                      <a:lnTo>
                        <a:pt x="371" y="705"/>
                      </a:lnTo>
                      <a:lnTo>
                        <a:pt x="462" y="596"/>
                      </a:lnTo>
                      <a:lnTo>
                        <a:pt x="563" y="493"/>
                      </a:lnTo>
                      <a:lnTo>
                        <a:pt x="673" y="397"/>
                      </a:lnTo>
                      <a:lnTo>
                        <a:pt x="792" y="309"/>
                      </a:lnTo>
                      <a:lnTo>
                        <a:pt x="918" y="231"/>
                      </a:lnTo>
                      <a:lnTo>
                        <a:pt x="1048" y="165"/>
                      </a:lnTo>
                      <a:lnTo>
                        <a:pt x="1180" y="110"/>
                      </a:lnTo>
                      <a:lnTo>
                        <a:pt x="1316" y="66"/>
                      </a:lnTo>
                      <a:lnTo>
                        <a:pt x="1453" y="33"/>
                      </a:lnTo>
                      <a:lnTo>
                        <a:pt x="1592" y="11"/>
                      </a:lnTo>
                      <a:lnTo>
                        <a:pt x="1731" y="0"/>
                      </a:lnTo>
                      <a:lnTo>
                        <a:pt x="1870" y="0"/>
                      </a:lnTo>
                      <a:lnTo>
                        <a:pt x="2008" y="11"/>
                      </a:lnTo>
                      <a:lnTo>
                        <a:pt x="2145" y="32"/>
                      </a:lnTo>
                      <a:lnTo>
                        <a:pt x="2280" y="63"/>
                      </a:lnTo>
                      <a:lnTo>
                        <a:pt x="2412" y="105"/>
                      </a:lnTo>
                      <a:lnTo>
                        <a:pt x="2541" y="156"/>
                      </a:lnTo>
                      <a:lnTo>
                        <a:pt x="2666" y="218"/>
                      </a:lnTo>
                      <a:lnTo>
                        <a:pt x="2787" y="290"/>
                      </a:lnTo>
                      <a:lnTo>
                        <a:pt x="2902" y="371"/>
                      </a:lnTo>
                      <a:lnTo>
                        <a:pt x="3012" y="462"/>
                      </a:lnTo>
                      <a:lnTo>
                        <a:pt x="3115" y="563"/>
                      </a:lnTo>
                      <a:lnTo>
                        <a:pt x="3210" y="673"/>
                      </a:lnTo>
                      <a:lnTo>
                        <a:pt x="3298" y="792"/>
                      </a:lnTo>
                      <a:lnTo>
                        <a:pt x="3376" y="918"/>
                      </a:lnTo>
                      <a:lnTo>
                        <a:pt x="3443" y="1048"/>
                      </a:lnTo>
                      <a:lnTo>
                        <a:pt x="3498" y="1181"/>
                      </a:lnTo>
                      <a:lnTo>
                        <a:pt x="3542" y="1316"/>
                      </a:lnTo>
                      <a:lnTo>
                        <a:pt x="3575" y="1453"/>
                      </a:lnTo>
                      <a:lnTo>
                        <a:pt x="3596" y="1592"/>
                      </a:lnTo>
                      <a:lnTo>
                        <a:pt x="3607" y="1731"/>
                      </a:lnTo>
                      <a:lnTo>
                        <a:pt x="3607" y="1870"/>
                      </a:lnTo>
                      <a:lnTo>
                        <a:pt x="3597" y="2008"/>
                      </a:lnTo>
                      <a:lnTo>
                        <a:pt x="3576" y="2145"/>
                      </a:lnTo>
                      <a:lnTo>
                        <a:pt x="3545" y="2280"/>
                      </a:lnTo>
                      <a:lnTo>
                        <a:pt x="3503" y="2413"/>
                      </a:lnTo>
                      <a:lnTo>
                        <a:pt x="3451" y="2542"/>
                      </a:lnTo>
                      <a:lnTo>
                        <a:pt x="3389" y="2667"/>
                      </a:lnTo>
                      <a:lnTo>
                        <a:pt x="3318" y="2787"/>
                      </a:lnTo>
                      <a:lnTo>
                        <a:pt x="3236" y="2902"/>
                      </a:lnTo>
                      <a:lnTo>
                        <a:pt x="3145" y="3012"/>
                      </a:lnTo>
                      <a:lnTo>
                        <a:pt x="3045" y="3115"/>
                      </a:lnTo>
                      <a:lnTo>
                        <a:pt x="2935" y="3211"/>
                      </a:lnTo>
                      <a:lnTo>
                        <a:pt x="2815" y="3299"/>
                      </a:lnTo>
                      <a:lnTo>
                        <a:pt x="2690" y="3377"/>
                      </a:lnTo>
                      <a:lnTo>
                        <a:pt x="2560" y="3443"/>
                      </a:lnTo>
                      <a:lnTo>
                        <a:pt x="2427" y="3498"/>
                      </a:lnTo>
                      <a:lnTo>
                        <a:pt x="2291" y="3542"/>
                      </a:lnTo>
                      <a:lnTo>
                        <a:pt x="2154" y="3575"/>
                      </a:lnTo>
                      <a:lnTo>
                        <a:pt x="2016" y="3597"/>
                      </a:lnTo>
                      <a:lnTo>
                        <a:pt x="1877" y="3608"/>
                      </a:lnTo>
                      <a:lnTo>
                        <a:pt x="1738" y="3608"/>
                      </a:lnTo>
                      <a:lnTo>
                        <a:pt x="1599" y="3597"/>
                      </a:lnTo>
                      <a:lnTo>
                        <a:pt x="1462" y="3576"/>
                      </a:lnTo>
                      <a:lnTo>
                        <a:pt x="1327" y="3545"/>
                      </a:lnTo>
                      <a:lnTo>
                        <a:pt x="1195" y="3503"/>
                      </a:lnTo>
                      <a:lnTo>
                        <a:pt x="1066" y="3451"/>
                      </a:lnTo>
                      <a:lnTo>
                        <a:pt x="941" y="3390"/>
                      </a:lnTo>
                      <a:lnTo>
                        <a:pt x="820" y="3318"/>
                      </a:lnTo>
                      <a:lnTo>
                        <a:pt x="705" y="3237"/>
                      </a:lnTo>
                      <a:lnTo>
                        <a:pt x="596" y="3145"/>
                      </a:lnTo>
                      <a:lnTo>
                        <a:pt x="493" y="3045"/>
                      </a:lnTo>
                      <a:lnTo>
                        <a:pt x="397" y="2935"/>
                      </a:lnTo>
                      <a:lnTo>
                        <a:pt x="309" y="2816"/>
                      </a:lnTo>
                      <a:close/>
                    </a:path>
                  </a:pathLst>
                </a:custGeom>
                <a:noFill/>
                <a:ln w="10516">
                  <a:solidFill>
                    <a:srgbClr val="474749"/>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grpSp>
          <p:grpSp>
            <p:nvGrpSpPr>
              <p:cNvPr id="5148" name="Group 187"/>
              <p:cNvGrpSpPr>
                <a:grpSpLocks/>
              </p:cNvGrpSpPr>
              <p:nvPr/>
            </p:nvGrpSpPr>
            <p:grpSpPr bwMode="auto">
              <a:xfrm>
                <a:off x="2963" y="4195"/>
                <a:ext cx="3587" cy="3587"/>
                <a:chOff x="2963" y="4195"/>
                <a:chExt cx="3587" cy="3587"/>
              </a:xfrm>
            </p:grpSpPr>
            <p:sp>
              <p:nvSpPr>
                <p:cNvPr id="5190" name="Freeform 188"/>
                <p:cNvSpPr>
                  <a:spLocks/>
                </p:cNvSpPr>
                <p:nvPr/>
              </p:nvSpPr>
              <p:spPr bwMode="auto">
                <a:xfrm>
                  <a:off x="2963" y="4195"/>
                  <a:ext cx="3587" cy="3587"/>
                </a:xfrm>
                <a:custGeom>
                  <a:avLst/>
                  <a:gdLst>
                    <a:gd name="T0" fmla="*/ 1721 w 3587"/>
                    <a:gd name="T1" fmla="*/ 1 h 3587"/>
                    <a:gd name="T2" fmla="*/ 1445 w 3587"/>
                    <a:gd name="T3" fmla="*/ 33 h 3587"/>
                    <a:gd name="T4" fmla="*/ 1174 w 3587"/>
                    <a:gd name="T5" fmla="*/ 109 h 3587"/>
                    <a:gd name="T6" fmla="*/ 913 w 3587"/>
                    <a:gd name="T7" fmla="*/ 230 h 3587"/>
                    <a:gd name="T8" fmla="*/ 669 w 3587"/>
                    <a:gd name="T9" fmla="*/ 395 h 3587"/>
                    <a:gd name="T10" fmla="*/ 460 w 3587"/>
                    <a:gd name="T11" fmla="*/ 593 h 3587"/>
                    <a:gd name="T12" fmla="*/ 288 w 3587"/>
                    <a:gd name="T13" fmla="*/ 816 h 3587"/>
                    <a:gd name="T14" fmla="*/ 155 w 3587"/>
                    <a:gd name="T15" fmla="*/ 1060 h 3587"/>
                    <a:gd name="T16" fmla="*/ 63 w 3587"/>
                    <a:gd name="T17" fmla="*/ 1320 h 3587"/>
                    <a:gd name="T18" fmla="*/ 11 w 3587"/>
                    <a:gd name="T19" fmla="*/ 1591 h 3587"/>
                    <a:gd name="T20" fmla="*/ 0 w 3587"/>
                    <a:gd name="T21" fmla="*/ 1866 h 3587"/>
                    <a:gd name="T22" fmla="*/ 33 w 3587"/>
                    <a:gd name="T23" fmla="*/ 2142 h 3587"/>
                    <a:gd name="T24" fmla="*/ 109 w 3587"/>
                    <a:gd name="T25" fmla="*/ 2414 h 3587"/>
                    <a:gd name="T26" fmla="*/ 230 w 3587"/>
                    <a:gd name="T27" fmla="*/ 2675 h 3587"/>
                    <a:gd name="T28" fmla="*/ 395 w 3587"/>
                    <a:gd name="T29" fmla="*/ 2918 h 3587"/>
                    <a:gd name="T30" fmla="*/ 592 w 3587"/>
                    <a:gd name="T31" fmla="*/ 3128 h 3587"/>
                    <a:gd name="T32" fmla="*/ 816 w 3587"/>
                    <a:gd name="T33" fmla="*/ 3299 h 3587"/>
                    <a:gd name="T34" fmla="*/ 1060 w 3587"/>
                    <a:gd name="T35" fmla="*/ 3432 h 3587"/>
                    <a:gd name="T36" fmla="*/ 1320 w 3587"/>
                    <a:gd name="T37" fmla="*/ 3525 h 3587"/>
                    <a:gd name="T38" fmla="*/ 1590 w 3587"/>
                    <a:gd name="T39" fmla="*/ 3577 h 3587"/>
                    <a:gd name="T40" fmla="*/ 1866 w 3587"/>
                    <a:gd name="T41" fmla="*/ 3587 h 3587"/>
                    <a:gd name="T42" fmla="*/ 2142 w 3587"/>
                    <a:gd name="T43" fmla="*/ 3555 h 3587"/>
                    <a:gd name="T44" fmla="*/ 2413 w 3587"/>
                    <a:gd name="T45" fmla="*/ 3478 h 3587"/>
                    <a:gd name="T46" fmla="*/ 2674 w 3587"/>
                    <a:gd name="T47" fmla="*/ 3357 h 3587"/>
                    <a:gd name="T48" fmla="*/ 2918 w 3587"/>
                    <a:gd name="T49" fmla="*/ 3192 h 3587"/>
                    <a:gd name="T50" fmla="*/ 3127 w 3587"/>
                    <a:gd name="T51" fmla="*/ 2995 h 3587"/>
                    <a:gd name="T52" fmla="*/ 3299 w 3587"/>
                    <a:gd name="T53" fmla="*/ 2771 h 3587"/>
                    <a:gd name="T54" fmla="*/ 3431 w 3587"/>
                    <a:gd name="T55" fmla="*/ 2527 h 3587"/>
                    <a:gd name="T56" fmla="*/ 3524 w 3587"/>
                    <a:gd name="T57" fmla="*/ 2267 h 3587"/>
                    <a:gd name="T58" fmla="*/ 3576 w 3587"/>
                    <a:gd name="T59" fmla="*/ 1997 h 3587"/>
                    <a:gd name="T60" fmla="*/ 3587 w 3587"/>
                    <a:gd name="T61" fmla="*/ 1721 h 3587"/>
                    <a:gd name="T62" fmla="*/ 3554 w 3587"/>
                    <a:gd name="T63" fmla="*/ 1445 h 3587"/>
                    <a:gd name="T64" fmla="*/ 3478 w 3587"/>
                    <a:gd name="T65" fmla="*/ 1174 h 3587"/>
                    <a:gd name="T66" fmla="*/ 3357 w 3587"/>
                    <a:gd name="T67" fmla="*/ 913 h 3587"/>
                    <a:gd name="T68" fmla="*/ 3192 w 3587"/>
                    <a:gd name="T69" fmla="*/ 669 h 3587"/>
                    <a:gd name="T70" fmla="*/ 2995 w 3587"/>
                    <a:gd name="T71" fmla="*/ 460 h 3587"/>
                    <a:gd name="T72" fmla="*/ 2771 w 3587"/>
                    <a:gd name="T73" fmla="*/ 289 h 3587"/>
                    <a:gd name="T74" fmla="*/ 2527 w 3587"/>
                    <a:gd name="T75" fmla="*/ 156 h 3587"/>
                    <a:gd name="T76" fmla="*/ 2267 w 3587"/>
                    <a:gd name="T77" fmla="*/ 63 h 3587"/>
                    <a:gd name="T78" fmla="*/ 1997 w 3587"/>
                    <a:gd name="T79" fmla="*/ 11 h 35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87"/>
                    <a:gd name="T121" fmla="*/ 0 h 3587"/>
                    <a:gd name="T122" fmla="*/ 3587 w 3587"/>
                    <a:gd name="T123" fmla="*/ 3587 h 35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87" h="3587">
                      <a:moveTo>
                        <a:pt x="1859" y="0"/>
                      </a:moveTo>
                      <a:lnTo>
                        <a:pt x="1721" y="1"/>
                      </a:lnTo>
                      <a:lnTo>
                        <a:pt x="1583" y="11"/>
                      </a:lnTo>
                      <a:lnTo>
                        <a:pt x="1445" y="33"/>
                      </a:lnTo>
                      <a:lnTo>
                        <a:pt x="1308" y="66"/>
                      </a:lnTo>
                      <a:lnTo>
                        <a:pt x="1174" y="109"/>
                      </a:lnTo>
                      <a:lnTo>
                        <a:pt x="1042" y="164"/>
                      </a:lnTo>
                      <a:lnTo>
                        <a:pt x="913" y="230"/>
                      </a:lnTo>
                      <a:lnTo>
                        <a:pt x="787" y="308"/>
                      </a:lnTo>
                      <a:lnTo>
                        <a:pt x="669" y="395"/>
                      </a:lnTo>
                      <a:lnTo>
                        <a:pt x="560" y="491"/>
                      </a:lnTo>
                      <a:lnTo>
                        <a:pt x="460" y="593"/>
                      </a:lnTo>
                      <a:lnTo>
                        <a:pt x="369" y="702"/>
                      </a:lnTo>
                      <a:lnTo>
                        <a:pt x="288" y="816"/>
                      </a:lnTo>
                      <a:lnTo>
                        <a:pt x="217" y="936"/>
                      </a:lnTo>
                      <a:lnTo>
                        <a:pt x="155" y="1060"/>
                      </a:lnTo>
                      <a:lnTo>
                        <a:pt x="104" y="1189"/>
                      </a:lnTo>
                      <a:lnTo>
                        <a:pt x="63" y="1320"/>
                      </a:lnTo>
                      <a:lnTo>
                        <a:pt x="31" y="1454"/>
                      </a:lnTo>
                      <a:lnTo>
                        <a:pt x="11" y="1591"/>
                      </a:lnTo>
                      <a:lnTo>
                        <a:pt x="0" y="1728"/>
                      </a:lnTo>
                      <a:lnTo>
                        <a:pt x="0" y="1866"/>
                      </a:lnTo>
                      <a:lnTo>
                        <a:pt x="11" y="2005"/>
                      </a:lnTo>
                      <a:lnTo>
                        <a:pt x="33" y="2142"/>
                      </a:lnTo>
                      <a:lnTo>
                        <a:pt x="65" y="2279"/>
                      </a:lnTo>
                      <a:lnTo>
                        <a:pt x="109" y="2414"/>
                      </a:lnTo>
                      <a:lnTo>
                        <a:pt x="164" y="2546"/>
                      </a:lnTo>
                      <a:lnTo>
                        <a:pt x="230" y="2675"/>
                      </a:lnTo>
                      <a:lnTo>
                        <a:pt x="308" y="2800"/>
                      </a:lnTo>
                      <a:lnTo>
                        <a:pt x="395" y="2918"/>
                      </a:lnTo>
                      <a:lnTo>
                        <a:pt x="490" y="3028"/>
                      </a:lnTo>
                      <a:lnTo>
                        <a:pt x="592" y="3128"/>
                      </a:lnTo>
                      <a:lnTo>
                        <a:pt x="701" y="3218"/>
                      </a:lnTo>
                      <a:lnTo>
                        <a:pt x="816" y="3299"/>
                      </a:lnTo>
                      <a:lnTo>
                        <a:pt x="936" y="3370"/>
                      </a:lnTo>
                      <a:lnTo>
                        <a:pt x="1060" y="3432"/>
                      </a:lnTo>
                      <a:lnTo>
                        <a:pt x="1188" y="3483"/>
                      </a:lnTo>
                      <a:lnTo>
                        <a:pt x="1320" y="3525"/>
                      </a:lnTo>
                      <a:lnTo>
                        <a:pt x="1454" y="3556"/>
                      </a:lnTo>
                      <a:lnTo>
                        <a:pt x="1590" y="3577"/>
                      </a:lnTo>
                      <a:lnTo>
                        <a:pt x="1728" y="3587"/>
                      </a:lnTo>
                      <a:lnTo>
                        <a:pt x="1866" y="3587"/>
                      </a:lnTo>
                      <a:lnTo>
                        <a:pt x="2004" y="3576"/>
                      </a:lnTo>
                      <a:lnTo>
                        <a:pt x="2142" y="3555"/>
                      </a:lnTo>
                      <a:lnTo>
                        <a:pt x="2279" y="3522"/>
                      </a:lnTo>
                      <a:lnTo>
                        <a:pt x="2413" y="3478"/>
                      </a:lnTo>
                      <a:lnTo>
                        <a:pt x="2545" y="3424"/>
                      </a:lnTo>
                      <a:lnTo>
                        <a:pt x="2674" y="3357"/>
                      </a:lnTo>
                      <a:lnTo>
                        <a:pt x="2799" y="3280"/>
                      </a:lnTo>
                      <a:lnTo>
                        <a:pt x="2918" y="3192"/>
                      </a:lnTo>
                      <a:lnTo>
                        <a:pt x="3027" y="3097"/>
                      </a:lnTo>
                      <a:lnTo>
                        <a:pt x="3127" y="2995"/>
                      </a:lnTo>
                      <a:lnTo>
                        <a:pt x="3218" y="2886"/>
                      </a:lnTo>
                      <a:lnTo>
                        <a:pt x="3299" y="2771"/>
                      </a:lnTo>
                      <a:lnTo>
                        <a:pt x="3370" y="2652"/>
                      </a:lnTo>
                      <a:lnTo>
                        <a:pt x="3431" y="2527"/>
                      </a:lnTo>
                      <a:lnTo>
                        <a:pt x="3483" y="2399"/>
                      </a:lnTo>
                      <a:lnTo>
                        <a:pt x="3524" y="2267"/>
                      </a:lnTo>
                      <a:lnTo>
                        <a:pt x="3556" y="2133"/>
                      </a:lnTo>
                      <a:lnTo>
                        <a:pt x="3576" y="1997"/>
                      </a:lnTo>
                      <a:lnTo>
                        <a:pt x="3587" y="1860"/>
                      </a:lnTo>
                      <a:lnTo>
                        <a:pt x="3587" y="1721"/>
                      </a:lnTo>
                      <a:lnTo>
                        <a:pt x="3576" y="1583"/>
                      </a:lnTo>
                      <a:lnTo>
                        <a:pt x="3554" y="1445"/>
                      </a:lnTo>
                      <a:lnTo>
                        <a:pt x="3522" y="1309"/>
                      </a:lnTo>
                      <a:lnTo>
                        <a:pt x="3478" y="1174"/>
                      </a:lnTo>
                      <a:lnTo>
                        <a:pt x="3423" y="1042"/>
                      </a:lnTo>
                      <a:lnTo>
                        <a:pt x="3357" y="913"/>
                      </a:lnTo>
                      <a:lnTo>
                        <a:pt x="3280" y="788"/>
                      </a:lnTo>
                      <a:lnTo>
                        <a:pt x="3192" y="669"/>
                      </a:lnTo>
                      <a:lnTo>
                        <a:pt x="3097" y="560"/>
                      </a:lnTo>
                      <a:lnTo>
                        <a:pt x="2995" y="460"/>
                      </a:lnTo>
                      <a:lnTo>
                        <a:pt x="2886" y="369"/>
                      </a:lnTo>
                      <a:lnTo>
                        <a:pt x="2771" y="289"/>
                      </a:lnTo>
                      <a:lnTo>
                        <a:pt x="2651" y="217"/>
                      </a:lnTo>
                      <a:lnTo>
                        <a:pt x="2527" y="156"/>
                      </a:lnTo>
                      <a:lnTo>
                        <a:pt x="2399" y="104"/>
                      </a:lnTo>
                      <a:lnTo>
                        <a:pt x="2267" y="63"/>
                      </a:lnTo>
                      <a:lnTo>
                        <a:pt x="2133" y="32"/>
                      </a:lnTo>
                      <a:lnTo>
                        <a:pt x="1997" y="11"/>
                      </a:lnTo>
                      <a:lnTo>
                        <a:pt x="1859" y="0"/>
                      </a:lnTo>
                    </a:path>
                  </a:pathLst>
                </a:custGeom>
                <a:solidFill>
                  <a:srgbClr val="5091C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grpSp>
          <p:grpSp>
            <p:nvGrpSpPr>
              <p:cNvPr id="5149" name="Group 189"/>
              <p:cNvGrpSpPr>
                <a:grpSpLocks/>
              </p:cNvGrpSpPr>
              <p:nvPr/>
            </p:nvGrpSpPr>
            <p:grpSpPr bwMode="auto">
              <a:xfrm>
                <a:off x="3022" y="4255"/>
                <a:ext cx="3469" cy="3469"/>
                <a:chOff x="3022" y="4255"/>
                <a:chExt cx="3469" cy="3469"/>
              </a:xfrm>
            </p:grpSpPr>
            <p:sp>
              <p:nvSpPr>
                <p:cNvPr id="5189" name="Freeform 190"/>
                <p:cNvSpPr>
                  <a:spLocks/>
                </p:cNvSpPr>
                <p:nvPr/>
              </p:nvSpPr>
              <p:spPr bwMode="auto">
                <a:xfrm>
                  <a:off x="3022" y="4255"/>
                  <a:ext cx="3469" cy="3469"/>
                </a:xfrm>
                <a:custGeom>
                  <a:avLst/>
                  <a:gdLst>
                    <a:gd name="T0" fmla="*/ 223 w 3469"/>
                    <a:gd name="T1" fmla="*/ 2586 h 3469"/>
                    <a:gd name="T2" fmla="*/ 106 w 3469"/>
                    <a:gd name="T3" fmla="*/ 2333 h 3469"/>
                    <a:gd name="T4" fmla="*/ 32 w 3469"/>
                    <a:gd name="T5" fmla="*/ 2071 h 3469"/>
                    <a:gd name="T6" fmla="*/ 0 w 3469"/>
                    <a:gd name="T7" fmla="*/ 1804 h 3469"/>
                    <a:gd name="T8" fmla="*/ 10 w 3469"/>
                    <a:gd name="T9" fmla="*/ 1537 h 3469"/>
                    <a:gd name="T10" fmla="*/ 61 w 3469"/>
                    <a:gd name="T11" fmla="*/ 1276 h 3469"/>
                    <a:gd name="T12" fmla="*/ 151 w 3469"/>
                    <a:gd name="T13" fmla="*/ 1025 h 3469"/>
                    <a:gd name="T14" fmla="*/ 279 w 3469"/>
                    <a:gd name="T15" fmla="*/ 788 h 3469"/>
                    <a:gd name="T16" fmla="*/ 445 w 3469"/>
                    <a:gd name="T17" fmla="*/ 572 h 3469"/>
                    <a:gd name="T18" fmla="*/ 647 w 3469"/>
                    <a:gd name="T19" fmla="*/ 381 h 3469"/>
                    <a:gd name="T20" fmla="*/ 883 w 3469"/>
                    <a:gd name="T21" fmla="*/ 222 h 3469"/>
                    <a:gd name="T22" fmla="*/ 1135 w 3469"/>
                    <a:gd name="T23" fmla="*/ 105 h 3469"/>
                    <a:gd name="T24" fmla="*/ 1398 w 3469"/>
                    <a:gd name="T25" fmla="*/ 31 h 3469"/>
                    <a:gd name="T26" fmla="*/ 1665 w 3469"/>
                    <a:gd name="T27" fmla="*/ 0 h 3469"/>
                    <a:gd name="T28" fmla="*/ 1931 w 3469"/>
                    <a:gd name="T29" fmla="*/ 10 h 3469"/>
                    <a:gd name="T30" fmla="*/ 2193 w 3469"/>
                    <a:gd name="T31" fmla="*/ 60 h 3469"/>
                    <a:gd name="T32" fmla="*/ 2444 w 3469"/>
                    <a:gd name="T33" fmla="*/ 150 h 3469"/>
                    <a:gd name="T34" fmla="*/ 2680 w 3469"/>
                    <a:gd name="T35" fmla="*/ 278 h 3469"/>
                    <a:gd name="T36" fmla="*/ 2896 w 3469"/>
                    <a:gd name="T37" fmla="*/ 444 h 3469"/>
                    <a:gd name="T38" fmla="*/ 3087 w 3469"/>
                    <a:gd name="T39" fmla="*/ 646 h 3469"/>
                    <a:gd name="T40" fmla="*/ 3247 w 3469"/>
                    <a:gd name="T41" fmla="*/ 882 h 3469"/>
                    <a:gd name="T42" fmla="*/ 3364 w 3469"/>
                    <a:gd name="T43" fmla="*/ 1135 h 3469"/>
                    <a:gd name="T44" fmla="*/ 3438 w 3469"/>
                    <a:gd name="T45" fmla="*/ 1397 h 3469"/>
                    <a:gd name="T46" fmla="*/ 3469 w 3469"/>
                    <a:gd name="T47" fmla="*/ 1664 h 3469"/>
                    <a:gd name="T48" fmla="*/ 3459 w 3469"/>
                    <a:gd name="T49" fmla="*/ 1931 h 3469"/>
                    <a:gd name="T50" fmla="*/ 3409 w 3469"/>
                    <a:gd name="T51" fmla="*/ 2192 h 3469"/>
                    <a:gd name="T52" fmla="*/ 3319 w 3469"/>
                    <a:gd name="T53" fmla="*/ 2443 h 3469"/>
                    <a:gd name="T54" fmla="*/ 3191 w 3469"/>
                    <a:gd name="T55" fmla="*/ 2679 h 3469"/>
                    <a:gd name="T56" fmla="*/ 3025 w 3469"/>
                    <a:gd name="T57" fmla="*/ 2896 h 3469"/>
                    <a:gd name="T58" fmla="*/ 2822 w 3469"/>
                    <a:gd name="T59" fmla="*/ 3087 h 3469"/>
                    <a:gd name="T60" fmla="*/ 2587 w 3469"/>
                    <a:gd name="T61" fmla="*/ 3246 h 3469"/>
                    <a:gd name="T62" fmla="*/ 2334 w 3469"/>
                    <a:gd name="T63" fmla="*/ 3363 h 3469"/>
                    <a:gd name="T64" fmla="*/ 2072 w 3469"/>
                    <a:gd name="T65" fmla="*/ 3437 h 3469"/>
                    <a:gd name="T66" fmla="*/ 1805 w 3469"/>
                    <a:gd name="T67" fmla="*/ 3468 h 3469"/>
                    <a:gd name="T68" fmla="*/ 1538 w 3469"/>
                    <a:gd name="T69" fmla="*/ 3458 h 3469"/>
                    <a:gd name="T70" fmla="*/ 1277 w 3469"/>
                    <a:gd name="T71" fmla="*/ 3408 h 3469"/>
                    <a:gd name="T72" fmla="*/ 1025 w 3469"/>
                    <a:gd name="T73" fmla="*/ 3318 h 3469"/>
                    <a:gd name="T74" fmla="*/ 789 w 3469"/>
                    <a:gd name="T75" fmla="*/ 3190 h 3469"/>
                    <a:gd name="T76" fmla="*/ 573 w 3469"/>
                    <a:gd name="T77" fmla="*/ 3024 h 3469"/>
                    <a:gd name="T78" fmla="*/ 382 w 3469"/>
                    <a:gd name="T79" fmla="*/ 2821 h 346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469"/>
                    <a:gd name="T121" fmla="*/ 0 h 3469"/>
                    <a:gd name="T122" fmla="*/ 3469 w 3469"/>
                    <a:gd name="T123" fmla="*/ 3469 h 346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469" h="3469">
                      <a:moveTo>
                        <a:pt x="298" y="2707"/>
                      </a:moveTo>
                      <a:lnTo>
                        <a:pt x="223" y="2586"/>
                      </a:lnTo>
                      <a:lnTo>
                        <a:pt x="159" y="2461"/>
                      </a:lnTo>
                      <a:lnTo>
                        <a:pt x="106" y="2333"/>
                      </a:lnTo>
                      <a:lnTo>
                        <a:pt x="63" y="2203"/>
                      </a:lnTo>
                      <a:lnTo>
                        <a:pt x="32" y="2071"/>
                      </a:lnTo>
                      <a:lnTo>
                        <a:pt x="11" y="1938"/>
                      </a:lnTo>
                      <a:lnTo>
                        <a:pt x="0" y="1804"/>
                      </a:lnTo>
                      <a:lnTo>
                        <a:pt x="0" y="1670"/>
                      </a:lnTo>
                      <a:lnTo>
                        <a:pt x="10" y="1537"/>
                      </a:lnTo>
                      <a:lnTo>
                        <a:pt x="31" y="1406"/>
                      </a:lnTo>
                      <a:lnTo>
                        <a:pt x="61" y="1276"/>
                      </a:lnTo>
                      <a:lnTo>
                        <a:pt x="101" y="1149"/>
                      </a:lnTo>
                      <a:lnTo>
                        <a:pt x="151" y="1025"/>
                      </a:lnTo>
                      <a:lnTo>
                        <a:pt x="210" y="904"/>
                      </a:lnTo>
                      <a:lnTo>
                        <a:pt x="279" y="788"/>
                      </a:lnTo>
                      <a:lnTo>
                        <a:pt x="357" y="678"/>
                      </a:lnTo>
                      <a:lnTo>
                        <a:pt x="445" y="572"/>
                      </a:lnTo>
                      <a:lnTo>
                        <a:pt x="541" y="473"/>
                      </a:lnTo>
                      <a:lnTo>
                        <a:pt x="647" y="381"/>
                      </a:lnTo>
                      <a:lnTo>
                        <a:pt x="762" y="297"/>
                      </a:lnTo>
                      <a:lnTo>
                        <a:pt x="883" y="222"/>
                      </a:lnTo>
                      <a:lnTo>
                        <a:pt x="1008" y="158"/>
                      </a:lnTo>
                      <a:lnTo>
                        <a:pt x="1135" y="105"/>
                      </a:lnTo>
                      <a:lnTo>
                        <a:pt x="1266" y="63"/>
                      </a:lnTo>
                      <a:lnTo>
                        <a:pt x="1398" y="31"/>
                      </a:lnTo>
                      <a:lnTo>
                        <a:pt x="1531" y="10"/>
                      </a:lnTo>
                      <a:lnTo>
                        <a:pt x="1665" y="0"/>
                      </a:lnTo>
                      <a:lnTo>
                        <a:pt x="1798" y="0"/>
                      </a:lnTo>
                      <a:lnTo>
                        <a:pt x="1931" y="10"/>
                      </a:lnTo>
                      <a:lnTo>
                        <a:pt x="2063" y="30"/>
                      </a:lnTo>
                      <a:lnTo>
                        <a:pt x="2193" y="60"/>
                      </a:lnTo>
                      <a:lnTo>
                        <a:pt x="2320" y="100"/>
                      </a:lnTo>
                      <a:lnTo>
                        <a:pt x="2444" y="150"/>
                      </a:lnTo>
                      <a:lnTo>
                        <a:pt x="2564" y="209"/>
                      </a:lnTo>
                      <a:lnTo>
                        <a:pt x="2680" y="278"/>
                      </a:lnTo>
                      <a:lnTo>
                        <a:pt x="2791" y="356"/>
                      </a:lnTo>
                      <a:lnTo>
                        <a:pt x="2896" y="444"/>
                      </a:lnTo>
                      <a:lnTo>
                        <a:pt x="2995" y="541"/>
                      </a:lnTo>
                      <a:lnTo>
                        <a:pt x="3087" y="646"/>
                      </a:lnTo>
                      <a:lnTo>
                        <a:pt x="3172" y="761"/>
                      </a:lnTo>
                      <a:lnTo>
                        <a:pt x="3247" y="882"/>
                      </a:lnTo>
                      <a:lnTo>
                        <a:pt x="3311" y="1007"/>
                      </a:lnTo>
                      <a:lnTo>
                        <a:pt x="3364" y="1135"/>
                      </a:lnTo>
                      <a:lnTo>
                        <a:pt x="3406" y="1265"/>
                      </a:lnTo>
                      <a:lnTo>
                        <a:pt x="3438" y="1397"/>
                      </a:lnTo>
                      <a:lnTo>
                        <a:pt x="3458" y="1530"/>
                      </a:lnTo>
                      <a:lnTo>
                        <a:pt x="3469" y="1664"/>
                      </a:lnTo>
                      <a:lnTo>
                        <a:pt x="3469" y="1798"/>
                      </a:lnTo>
                      <a:lnTo>
                        <a:pt x="3459" y="1931"/>
                      </a:lnTo>
                      <a:lnTo>
                        <a:pt x="3439" y="2062"/>
                      </a:lnTo>
                      <a:lnTo>
                        <a:pt x="3409" y="2192"/>
                      </a:lnTo>
                      <a:lnTo>
                        <a:pt x="3369" y="2319"/>
                      </a:lnTo>
                      <a:lnTo>
                        <a:pt x="3319" y="2443"/>
                      </a:lnTo>
                      <a:lnTo>
                        <a:pt x="3259" y="2564"/>
                      </a:lnTo>
                      <a:lnTo>
                        <a:pt x="3191" y="2679"/>
                      </a:lnTo>
                      <a:lnTo>
                        <a:pt x="3112" y="2790"/>
                      </a:lnTo>
                      <a:lnTo>
                        <a:pt x="3025" y="2896"/>
                      </a:lnTo>
                      <a:lnTo>
                        <a:pt x="2928" y="2994"/>
                      </a:lnTo>
                      <a:lnTo>
                        <a:pt x="2822" y="3087"/>
                      </a:lnTo>
                      <a:lnTo>
                        <a:pt x="2708" y="3171"/>
                      </a:lnTo>
                      <a:lnTo>
                        <a:pt x="2587" y="3246"/>
                      </a:lnTo>
                      <a:lnTo>
                        <a:pt x="2462" y="3310"/>
                      </a:lnTo>
                      <a:lnTo>
                        <a:pt x="2334" y="3363"/>
                      </a:lnTo>
                      <a:lnTo>
                        <a:pt x="2204" y="3405"/>
                      </a:lnTo>
                      <a:lnTo>
                        <a:pt x="2072" y="3437"/>
                      </a:lnTo>
                      <a:lnTo>
                        <a:pt x="1939" y="3458"/>
                      </a:lnTo>
                      <a:lnTo>
                        <a:pt x="1805" y="3468"/>
                      </a:lnTo>
                      <a:lnTo>
                        <a:pt x="1671" y="3468"/>
                      </a:lnTo>
                      <a:lnTo>
                        <a:pt x="1538" y="3458"/>
                      </a:lnTo>
                      <a:lnTo>
                        <a:pt x="1406" y="3438"/>
                      </a:lnTo>
                      <a:lnTo>
                        <a:pt x="1277" y="3408"/>
                      </a:lnTo>
                      <a:lnTo>
                        <a:pt x="1149" y="3368"/>
                      </a:lnTo>
                      <a:lnTo>
                        <a:pt x="1025" y="3318"/>
                      </a:lnTo>
                      <a:lnTo>
                        <a:pt x="905" y="3259"/>
                      </a:lnTo>
                      <a:lnTo>
                        <a:pt x="789" y="3190"/>
                      </a:lnTo>
                      <a:lnTo>
                        <a:pt x="678" y="3111"/>
                      </a:lnTo>
                      <a:lnTo>
                        <a:pt x="573" y="3024"/>
                      </a:lnTo>
                      <a:lnTo>
                        <a:pt x="474" y="2927"/>
                      </a:lnTo>
                      <a:lnTo>
                        <a:pt x="382" y="2821"/>
                      </a:lnTo>
                      <a:lnTo>
                        <a:pt x="298" y="2707"/>
                      </a:lnTo>
                      <a:close/>
                    </a:path>
                  </a:pathLst>
                </a:custGeom>
                <a:noFill/>
                <a:ln w="9525">
                  <a:solidFill>
                    <a:srgbClr val="474749"/>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grpSp>
          <p:grpSp>
            <p:nvGrpSpPr>
              <p:cNvPr id="5150" name="Group 191"/>
              <p:cNvGrpSpPr>
                <a:grpSpLocks/>
              </p:cNvGrpSpPr>
              <p:nvPr/>
            </p:nvGrpSpPr>
            <p:grpSpPr bwMode="auto">
              <a:xfrm>
                <a:off x="3101" y="4333"/>
                <a:ext cx="3312" cy="3312"/>
                <a:chOff x="3101" y="4333"/>
                <a:chExt cx="3312" cy="3312"/>
              </a:xfrm>
            </p:grpSpPr>
            <p:sp>
              <p:nvSpPr>
                <p:cNvPr id="5188" name="Freeform 192"/>
                <p:cNvSpPr>
                  <a:spLocks/>
                </p:cNvSpPr>
                <p:nvPr/>
              </p:nvSpPr>
              <p:spPr bwMode="auto">
                <a:xfrm>
                  <a:off x="3101" y="4333"/>
                  <a:ext cx="3312" cy="3312"/>
                </a:xfrm>
                <a:custGeom>
                  <a:avLst/>
                  <a:gdLst>
                    <a:gd name="T0" fmla="*/ 1589 w 3312"/>
                    <a:gd name="T1" fmla="*/ 0 h 3312"/>
                    <a:gd name="T2" fmla="*/ 1334 w 3312"/>
                    <a:gd name="T3" fmla="*/ 30 h 3312"/>
                    <a:gd name="T4" fmla="*/ 1083 w 3312"/>
                    <a:gd name="T5" fmla="*/ 100 h 3312"/>
                    <a:gd name="T6" fmla="*/ 842 w 3312"/>
                    <a:gd name="T7" fmla="*/ 212 h 3312"/>
                    <a:gd name="T8" fmla="*/ 617 w 3312"/>
                    <a:gd name="T9" fmla="*/ 364 h 3312"/>
                    <a:gd name="T10" fmla="*/ 424 w 3312"/>
                    <a:gd name="T11" fmla="*/ 547 h 3312"/>
                    <a:gd name="T12" fmla="*/ 266 w 3312"/>
                    <a:gd name="T13" fmla="*/ 753 h 3312"/>
                    <a:gd name="T14" fmla="*/ 143 w 3312"/>
                    <a:gd name="T15" fmla="*/ 979 h 3312"/>
                    <a:gd name="T16" fmla="*/ 57 w 3312"/>
                    <a:gd name="T17" fmla="*/ 1219 h 3312"/>
                    <a:gd name="T18" fmla="*/ 9 w 3312"/>
                    <a:gd name="T19" fmla="*/ 1468 h 3312"/>
                    <a:gd name="T20" fmla="*/ 0 w 3312"/>
                    <a:gd name="T21" fmla="*/ 1723 h 3312"/>
                    <a:gd name="T22" fmla="*/ 30 w 3312"/>
                    <a:gd name="T23" fmla="*/ 1978 h 3312"/>
                    <a:gd name="T24" fmla="*/ 100 w 3312"/>
                    <a:gd name="T25" fmla="*/ 2228 h 3312"/>
                    <a:gd name="T26" fmla="*/ 212 w 3312"/>
                    <a:gd name="T27" fmla="*/ 2469 h 3312"/>
                    <a:gd name="T28" fmla="*/ 364 w 3312"/>
                    <a:gd name="T29" fmla="*/ 2694 h 3312"/>
                    <a:gd name="T30" fmla="*/ 547 w 3312"/>
                    <a:gd name="T31" fmla="*/ 2888 h 3312"/>
                    <a:gd name="T32" fmla="*/ 753 w 3312"/>
                    <a:gd name="T33" fmla="*/ 3046 h 3312"/>
                    <a:gd name="T34" fmla="*/ 978 w 3312"/>
                    <a:gd name="T35" fmla="*/ 3169 h 3312"/>
                    <a:gd name="T36" fmla="*/ 1218 w 3312"/>
                    <a:gd name="T37" fmla="*/ 3254 h 3312"/>
                    <a:gd name="T38" fmla="*/ 1468 w 3312"/>
                    <a:gd name="T39" fmla="*/ 3302 h 3312"/>
                    <a:gd name="T40" fmla="*/ 1723 w 3312"/>
                    <a:gd name="T41" fmla="*/ 3312 h 3312"/>
                    <a:gd name="T42" fmla="*/ 1978 w 3312"/>
                    <a:gd name="T43" fmla="*/ 3282 h 3312"/>
                    <a:gd name="T44" fmla="*/ 2228 w 3312"/>
                    <a:gd name="T45" fmla="*/ 3212 h 3312"/>
                    <a:gd name="T46" fmla="*/ 2469 w 3312"/>
                    <a:gd name="T47" fmla="*/ 3100 h 3312"/>
                    <a:gd name="T48" fmla="*/ 2694 w 3312"/>
                    <a:gd name="T49" fmla="*/ 2947 h 3312"/>
                    <a:gd name="T50" fmla="*/ 2888 w 3312"/>
                    <a:gd name="T51" fmla="*/ 2765 h 3312"/>
                    <a:gd name="T52" fmla="*/ 3046 w 3312"/>
                    <a:gd name="T53" fmla="*/ 2559 h 3312"/>
                    <a:gd name="T54" fmla="*/ 3168 w 3312"/>
                    <a:gd name="T55" fmla="*/ 2333 h 3312"/>
                    <a:gd name="T56" fmla="*/ 3254 w 3312"/>
                    <a:gd name="T57" fmla="*/ 2093 h 3312"/>
                    <a:gd name="T58" fmla="*/ 3302 w 3312"/>
                    <a:gd name="T59" fmla="*/ 1844 h 3312"/>
                    <a:gd name="T60" fmla="*/ 3312 w 3312"/>
                    <a:gd name="T61" fmla="*/ 1589 h 3312"/>
                    <a:gd name="T62" fmla="*/ 3282 w 3312"/>
                    <a:gd name="T63" fmla="*/ 1334 h 3312"/>
                    <a:gd name="T64" fmla="*/ 3211 w 3312"/>
                    <a:gd name="T65" fmla="*/ 1084 h 3312"/>
                    <a:gd name="T66" fmla="*/ 3100 w 3312"/>
                    <a:gd name="T67" fmla="*/ 843 h 3312"/>
                    <a:gd name="T68" fmla="*/ 2947 w 3312"/>
                    <a:gd name="T69" fmla="*/ 617 h 3312"/>
                    <a:gd name="T70" fmla="*/ 2765 w 3312"/>
                    <a:gd name="T71" fmla="*/ 424 h 3312"/>
                    <a:gd name="T72" fmla="*/ 2559 w 3312"/>
                    <a:gd name="T73" fmla="*/ 266 h 3312"/>
                    <a:gd name="T74" fmla="*/ 2333 w 3312"/>
                    <a:gd name="T75" fmla="*/ 143 h 3312"/>
                    <a:gd name="T76" fmla="*/ 2093 w 3312"/>
                    <a:gd name="T77" fmla="*/ 57 h 3312"/>
                    <a:gd name="T78" fmla="*/ 1843 w 3312"/>
                    <a:gd name="T79" fmla="*/ 9 h 33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12"/>
                    <a:gd name="T121" fmla="*/ 0 h 3312"/>
                    <a:gd name="T122" fmla="*/ 3312 w 3312"/>
                    <a:gd name="T123" fmla="*/ 3312 h 331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12" h="3312">
                      <a:moveTo>
                        <a:pt x="1716" y="0"/>
                      </a:moveTo>
                      <a:lnTo>
                        <a:pt x="1589" y="0"/>
                      </a:lnTo>
                      <a:lnTo>
                        <a:pt x="1461" y="10"/>
                      </a:lnTo>
                      <a:lnTo>
                        <a:pt x="1334" y="30"/>
                      </a:lnTo>
                      <a:lnTo>
                        <a:pt x="1208" y="60"/>
                      </a:lnTo>
                      <a:lnTo>
                        <a:pt x="1083" y="100"/>
                      </a:lnTo>
                      <a:lnTo>
                        <a:pt x="961" y="151"/>
                      </a:lnTo>
                      <a:lnTo>
                        <a:pt x="842" y="212"/>
                      </a:lnTo>
                      <a:lnTo>
                        <a:pt x="727" y="284"/>
                      </a:lnTo>
                      <a:lnTo>
                        <a:pt x="617" y="364"/>
                      </a:lnTo>
                      <a:lnTo>
                        <a:pt x="516" y="452"/>
                      </a:lnTo>
                      <a:lnTo>
                        <a:pt x="424" y="547"/>
                      </a:lnTo>
                      <a:lnTo>
                        <a:pt x="340" y="647"/>
                      </a:lnTo>
                      <a:lnTo>
                        <a:pt x="266" y="753"/>
                      </a:lnTo>
                      <a:lnTo>
                        <a:pt x="200" y="864"/>
                      </a:lnTo>
                      <a:lnTo>
                        <a:pt x="143" y="979"/>
                      </a:lnTo>
                      <a:lnTo>
                        <a:pt x="96" y="1097"/>
                      </a:lnTo>
                      <a:lnTo>
                        <a:pt x="57" y="1219"/>
                      </a:lnTo>
                      <a:lnTo>
                        <a:pt x="29" y="1342"/>
                      </a:lnTo>
                      <a:lnTo>
                        <a:pt x="9" y="1468"/>
                      </a:lnTo>
                      <a:lnTo>
                        <a:pt x="0" y="1595"/>
                      </a:lnTo>
                      <a:lnTo>
                        <a:pt x="0" y="1723"/>
                      </a:lnTo>
                      <a:lnTo>
                        <a:pt x="10" y="1851"/>
                      </a:lnTo>
                      <a:lnTo>
                        <a:pt x="30" y="1978"/>
                      </a:lnTo>
                      <a:lnTo>
                        <a:pt x="60" y="2104"/>
                      </a:lnTo>
                      <a:lnTo>
                        <a:pt x="100" y="2228"/>
                      </a:lnTo>
                      <a:lnTo>
                        <a:pt x="151" y="2350"/>
                      </a:lnTo>
                      <a:lnTo>
                        <a:pt x="212" y="2469"/>
                      </a:lnTo>
                      <a:lnTo>
                        <a:pt x="284" y="2585"/>
                      </a:lnTo>
                      <a:lnTo>
                        <a:pt x="364" y="2694"/>
                      </a:lnTo>
                      <a:lnTo>
                        <a:pt x="452" y="2795"/>
                      </a:lnTo>
                      <a:lnTo>
                        <a:pt x="547" y="2888"/>
                      </a:lnTo>
                      <a:lnTo>
                        <a:pt x="647" y="2971"/>
                      </a:lnTo>
                      <a:lnTo>
                        <a:pt x="753" y="3046"/>
                      </a:lnTo>
                      <a:lnTo>
                        <a:pt x="864" y="3112"/>
                      </a:lnTo>
                      <a:lnTo>
                        <a:pt x="978" y="3169"/>
                      </a:lnTo>
                      <a:lnTo>
                        <a:pt x="1097" y="3216"/>
                      </a:lnTo>
                      <a:lnTo>
                        <a:pt x="1218" y="3254"/>
                      </a:lnTo>
                      <a:lnTo>
                        <a:pt x="1342" y="3283"/>
                      </a:lnTo>
                      <a:lnTo>
                        <a:pt x="1468" y="3302"/>
                      </a:lnTo>
                      <a:lnTo>
                        <a:pt x="1595" y="3312"/>
                      </a:lnTo>
                      <a:lnTo>
                        <a:pt x="1723" y="3312"/>
                      </a:lnTo>
                      <a:lnTo>
                        <a:pt x="1850" y="3302"/>
                      </a:lnTo>
                      <a:lnTo>
                        <a:pt x="1978" y="3282"/>
                      </a:lnTo>
                      <a:lnTo>
                        <a:pt x="2104" y="3252"/>
                      </a:lnTo>
                      <a:lnTo>
                        <a:pt x="2228" y="3212"/>
                      </a:lnTo>
                      <a:lnTo>
                        <a:pt x="2350" y="3161"/>
                      </a:lnTo>
                      <a:lnTo>
                        <a:pt x="2469" y="3100"/>
                      </a:lnTo>
                      <a:lnTo>
                        <a:pt x="2585" y="3028"/>
                      </a:lnTo>
                      <a:lnTo>
                        <a:pt x="2694" y="2947"/>
                      </a:lnTo>
                      <a:lnTo>
                        <a:pt x="2795" y="2860"/>
                      </a:lnTo>
                      <a:lnTo>
                        <a:pt x="2888" y="2765"/>
                      </a:lnTo>
                      <a:lnTo>
                        <a:pt x="2971" y="2665"/>
                      </a:lnTo>
                      <a:lnTo>
                        <a:pt x="3046" y="2559"/>
                      </a:lnTo>
                      <a:lnTo>
                        <a:pt x="3112" y="2448"/>
                      </a:lnTo>
                      <a:lnTo>
                        <a:pt x="3168" y="2333"/>
                      </a:lnTo>
                      <a:lnTo>
                        <a:pt x="3216" y="2215"/>
                      </a:lnTo>
                      <a:lnTo>
                        <a:pt x="3254" y="2093"/>
                      </a:lnTo>
                      <a:lnTo>
                        <a:pt x="3283" y="1969"/>
                      </a:lnTo>
                      <a:lnTo>
                        <a:pt x="3302" y="1844"/>
                      </a:lnTo>
                      <a:lnTo>
                        <a:pt x="3312" y="1717"/>
                      </a:lnTo>
                      <a:lnTo>
                        <a:pt x="3312" y="1589"/>
                      </a:lnTo>
                      <a:lnTo>
                        <a:pt x="3302" y="1461"/>
                      </a:lnTo>
                      <a:lnTo>
                        <a:pt x="3282" y="1334"/>
                      </a:lnTo>
                      <a:lnTo>
                        <a:pt x="3252" y="1208"/>
                      </a:lnTo>
                      <a:lnTo>
                        <a:pt x="3211" y="1084"/>
                      </a:lnTo>
                      <a:lnTo>
                        <a:pt x="3161" y="962"/>
                      </a:lnTo>
                      <a:lnTo>
                        <a:pt x="3100" y="843"/>
                      </a:lnTo>
                      <a:lnTo>
                        <a:pt x="3028" y="727"/>
                      </a:lnTo>
                      <a:lnTo>
                        <a:pt x="2947" y="617"/>
                      </a:lnTo>
                      <a:lnTo>
                        <a:pt x="2859" y="516"/>
                      </a:lnTo>
                      <a:lnTo>
                        <a:pt x="2765" y="424"/>
                      </a:lnTo>
                      <a:lnTo>
                        <a:pt x="2664" y="341"/>
                      </a:lnTo>
                      <a:lnTo>
                        <a:pt x="2559" y="266"/>
                      </a:lnTo>
                      <a:lnTo>
                        <a:pt x="2448" y="200"/>
                      </a:lnTo>
                      <a:lnTo>
                        <a:pt x="2333" y="143"/>
                      </a:lnTo>
                      <a:lnTo>
                        <a:pt x="2215" y="96"/>
                      </a:lnTo>
                      <a:lnTo>
                        <a:pt x="2093" y="57"/>
                      </a:lnTo>
                      <a:lnTo>
                        <a:pt x="1969" y="29"/>
                      </a:lnTo>
                      <a:lnTo>
                        <a:pt x="1843" y="9"/>
                      </a:lnTo>
                      <a:lnTo>
                        <a:pt x="1716" y="0"/>
                      </a:ln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grpSp>
          <p:grpSp>
            <p:nvGrpSpPr>
              <p:cNvPr id="5151" name="Group 193"/>
              <p:cNvGrpSpPr>
                <a:grpSpLocks/>
              </p:cNvGrpSpPr>
              <p:nvPr/>
            </p:nvGrpSpPr>
            <p:grpSpPr bwMode="auto">
              <a:xfrm>
                <a:off x="3101" y="4333"/>
                <a:ext cx="3312" cy="3312"/>
                <a:chOff x="3101" y="4333"/>
                <a:chExt cx="3312" cy="3312"/>
              </a:xfrm>
            </p:grpSpPr>
            <p:sp>
              <p:nvSpPr>
                <p:cNvPr id="5187" name="Freeform 194"/>
                <p:cNvSpPr>
                  <a:spLocks/>
                </p:cNvSpPr>
                <p:nvPr/>
              </p:nvSpPr>
              <p:spPr bwMode="auto">
                <a:xfrm>
                  <a:off x="3101" y="4333"/>
                  <a:ext cx="3312" cy="3312"/>
                </a:xfrm>
                <a:custGeom>
                  <a:avLst/>
                  <a:gdLst>
                    <a:gd name="T0" fmla="*/ 212 w 3312"/>
                    <a:gd name="T1" fmla="*/ 2469 h 3312"/>
                    <a:gd name="T2" fmla="*/ 100 w 3312"/>
                    <a:gd name="T3" fmla="*/ 2228 h 3312"/>
                    <a:gd name="T4" fmla="*/ 30 w 3312"/>
                    <a:gd name="T5" fmla="*/ 1978 h 3312"/>
                    <a:gd name="T6" fmla="*/ 0 w 3312"/>
                    <a:gd name="T7" fmla="*/ 1723 h 3312"/>
                    <a:gd name="T8" fmla="*/ 9 w 3312"/>
                    <a:gd name="T9" fmla="*/ 1468 h 3312"/>
                    <a:gd name="T10" fmla="*/ 57 w 3312"/>
                    <a:gd name="T11" fmla="*/ 1219 h 3312"/>
                    <a:gd name="T12" fmla="*/ 143 w 3312"/>
                    <a:gd name="T13" fmla="*/ 979 h 3312"/>
                    <a:gd name="T14" fmla="*/ 266 w 3312"/>
                    <a:gd name="T15" fmla="*/ 753 h 3312"/>
                    <a:gd name="T16" fmla="*/ 424 w 3312"/>
                    <a:gd name="T17" fmla="*/ 547 h 3312"/>
                    <a:gd name="T18" fmla="*/ 617 w 3312"/>
                    <a:gd name="T19" fmla="*/ 364 h 3312"/>
                    <a:gd name="T20" fmla="*/ 842 w 3312"/>
                    <a:gd name="T21" fmla="*/ 212 h 3312"/>
                    <a:gd name="T22" fmla="*/ 1083 w 3312"/>
                    <a:gd name="T23" fmla="*/ 100 h 3312"/>
                    <a:gd name="T24" fmla="*/ 1334 w 3312"/>
                    <a:gd name="T25" fmla="*/ 30 h 3312"/>
                    <a:gd name="T26" fmla="*/ 1589 w 3312"/>
                    <a:gd name="T27" fmla="*/ 0 h 3312"/>
                    <a:gd name="T28" fmla="*/ 1843 w 3312"/>
                    <a:gd name="T29" fmla="*/ 9 h 3312"/>
                    <a:gd name="T30" fmla="*/ 2093 w 3312"/>
                    <a:gd name="T31" fmla="*/ 57 h 3312"/>
                    <a:gd name="T32" fmla="*/ 2333 w 3312"/>
                    <a:gd name="T33" fmla="*/ 143 h 3312"/>
                    <a:gd name="T34" fmla="*/ 2559 w 3312"/>
                    <a:gd name="T35" fmla="*/ 266 h 3312"/>
                    <a:gd name="T36" fmla="*/ 2765 w 3312"/>
                    <a:gd name="T37" fmla="*/ 424 h 3312"/>
                    <a:gd name="T38" fmla="*/ 2947 w 3312"/>
                    <a:gd name="T39" fmla="*/ 617 h 3312"/>
                    <a:gd name="T40" fmla="*/ 3100 w 3312"/>
                    <a:gd name="T41" fmla="*/ 843 h 3312"/>
                    <a:gd name="T42" fmla="*/ 3211 w 3312"/>
                    <a:gd name="T43" fmla="*/ 1084 h 3312"/>
                    <a:gd name="T44" fmla="*/ 3282 w 3312"/>
                    <a:gd name="T45" fmla="*/ 1334 h 3312"/>
                    <a:gd name="T46" fmla="*/ 3312 w 3312"/>
                    <a:gd name="T47" fmla="*/ 1589 h 3312"/>
                    <a:gd name="T48" fmla="*/ 3302 w 3312"/>
                    <a:gd name="T49" fmla="*/ 1844 h 3312"/>
                    <a:gd name="T50" fmla="*/ 3254 w 3312"/>
                    <a:gd name="T51" fmla="*/ 2093 h 3312"/>
                    <a:gd name="T52" fmla="*/ 3168 w 3312"/>
                    <a:gd name="T53" fmla="*/ 2333 h 3312"/>
                    <a:gd name="T54" fmla="*/ 3046 w 3312"/>
                    <a:gd name="T55" fmla="*/ 2559 h 3312"/>
                    <a:gd name="T56" fmla="*/ 2888 w 3312"/>
                    <a:gd name="T57" fmla="*/ 2765 h 3312"/>
                    <a:gd name="T58" fmla="*/ 2694 w 3312"/>
                    <a:gd name="T59" fmla="*/ 2947 h 3312"/>
                    <a:gd name="T60" fmla="*/ 2469 w 3312"/>
                    <a:gd name="T61" fmla="*/ 3100 h 3312"/>
                    <a:gd name="T62" fmla="*/ 2228 w 3312"/>
                    <a:gd name="T63" fmla="*/ 3212 h 3312"/>
                    <a:gd name="T64" fmla="*/ 1978 w 3312"/>
                    <a:gd name="T65" fmla="*/ 3282 h 3312"/>
                    <a:gd name="T66" fmla="*/ 1723 w 3312"/>
                    <a:gd name="T67" fmla="*/ 3312 h 3312"/>
                    <a:gd name="T68" fmla="*/ 1468 w 3312"/>
                    <a:gd name="T69" fmla="*/ 3302 h 3312"/>
                    <a:gd name="T70" fmla="*/ 1218 w 3312"/>
                    <a:gd name="T71" fmla="*/ 3254 h 3312"/>
                    <a:gd name="T72" fmla="*/ 978 w 3312"/>
                    <a:gd name="T73" fmla="*/ 3169 h 3312"/>
                    <a:gd name="T74" fmla="*/ 753 w 3312"/>
                    <a:gd name="T75" fmla="*/ 3046 h 3312"/>
                    <a:gd name="T76" fmla="*/ 547 w 3312"/>
                    <a:gd name="T77" fmla="*/ 2888 h 3312"/>
                    <a:gd name="T78" fmla="*/ 364 w 3312"/>
                    <a:gd name="T79" fmla="*/ 2694 h 33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12"/>
                    <a:gd name="T121" fmla="*/ 0 h 3312"/>
                    <a:gd name="T122" fmla="*/ 3312 w 3312"/>
                    <a:gd name="T123" fmla="*/ 3312 h 331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12" h="3312">
                      <a:moveTo>
                        <a:pt x="284" y="2585"/>
                      </a:moveTo>
                      <a:lnTo>
                        <a:pt x="212" y="2469"/>
                      </a:lnTo>
                      <a:lnTo>
                        <a:pt x="151" y="2350"/>
                      </a:lnTo>
                      <a:lnTo>
                        <a:pt x="100" y="2228"/>
                      </a:lnTo>
                      <a:lnTo>
                        <a:pt x="60" y="2104"/>
                      </a:lnTo>
                      <a:lnTo>
                        <a:pt x="30" y="1978"/>
                      </a:lnTo>
                      <a:lnTo>
                        <a:pt x="10" y="1851"/>
                      </a:lnTo>
                      <a:lnTo>
                        <a:pt x="0" y="1723"/>
                      </a:lnTo>
                      <a:lnTo>
                        <a:pt x="0" y="1595"/>
                      </a:lnTo>
                      <a:lnTo>
                        <a:pt x="9" y="1468"/>
                      </a:lnTo>
                      <a:lnTo>
                        <a:pt x="29" y="1342"/>
                      </a:lnTo>
                      <a:lnTo>
                        <a:pt x="57" y="1219"/>
                      </a:lnTo>
                      <a:lnTo>
                        <a:pt x="96" y="1097"/>
                      </a:lnTo>
                      <a:lnTo>
                        <a:pt x="143" y="979"/>
                      </a:lnTo>
                      <a:lnTo>
                        <a:pt x="200" y="864"/>
                      </a:lnTo>
                      <a:lnTo>
                        <a:pt x="266" y="753"/>
                      </a:lnTo>
                      <a:lnTo>
                        <a:pt x="340" y="647"/>
                      </a:lnTo>
                      <a:lnTo>
                        <a:pt x="424" y="547"/>
                      </a:lnTo>
                      <a:lnTo>
                        <a:pt x="516" y="452"/>
                      </a:lnTo>
                      <a:lnTo>
                        <a:pt x="617" y="364"/>
                      </a:lnTo>
                      <a:lnTo>
                        <a:pt x="727" y="284"/>
                      </a:lnTo>
                      <a:lnTo>
                        <a:pt x="842" y="212"/>
                      </a:lnTo>
                      <a:lnTo>
                        <a:pt x="961" y="151"/>
                      </a:lnTo>
                      <a:lnTo>
                        <a:pt x="1083" y="100"/>
                      </a:lnTo>
                      <a:lnTo>
                        <a:pt x="1208" y="60"/>
                      </a:lnTo>
                      <a:lnTo>
                        <a:pt x="1334" y="30"/>
                      </a:lnTo>
                      <a:lnTo>
                        <a:pt x="1461" y="10"/>
                      </a:lnTo>
                      <a:lnTo>
                        <a:pt x="1589" y="0"/>
                      </a:lnTo>
                      <a:lnTo>
                        <a:pt x="1716" y="0"/>
                      </a:lnTo>
                      <a:lnTo>
                        <a:pt x="1843" y="9"/>
                      </a:lnTo>
                      <a:lnTo>
                        <a:pt x="1969" y="29"/>
                      </a:lnTo>
                      <a:lnTo>
                        <a:pt x="2093" y="57"/>
                      </a:lnTo>
                      <a:lnTo>
                        <a:pt x="2215" y="96"/>
                      </a:lnTo>
                      <a:lnTo>
                        <a:pt x="2333" y="143"/>
                      </a:lnTo>
                      <a:lnTo>
                        <a:pt x="2448" y="200"/>
                      </a:lnTo>
                      <a:lnTo>
                        <a:pt x="2559" y="266"/>
                      </a:lnTo>
                      <a:lnTo>
                        <a:pt x="2664" y="341"/>
                      </a:lnTo>
                      <a:lnTo>
                        <a:pt x="2765" y="424"/>
                      </a:lnTo>
                      <a:lnTo>
                        <a:pt x="2859" y="516"/>
                      </a:lnTo>
                      <a:lnTo>
                        <a:pt x="2947" y="617"/>
                      </a:lnTo>
                      <a:lnTo>
                        <a:pt x="3028" y="727"/>
                      </a:lnTo>
                      <a:lnTo>
                        <a:pt x="3100" y="843"/>
                      </a:lnTo>
                      <a:lnTo>
                        <a:pt x="3161" y="962"/>
                      </a:lnTo>
                      <a:lnTo>
                        <a:pt x="3211" y="1084"/>
                      </a:lnTo>
                      <a:lnTo>
                        <a:pt x="3252" y="1208"/>
                      </a:lnTo>
                      <a:lnTo>
                        <a:pt x="3282" y="1334"/>
                      </a:lnTo>
                      <a:lnTo>
                        <a:pt x="3302" y="1461"/>
                      </a:lnTo>
                      <a:lnTo>
                        <a:pt x="3312" y="1589"/>
                      </a:lnTo>
                      <a:lnTo>
                        <a:pt x="3312" y="1717"/>
                      </a:lnTo>
                      <a:lnTo>
                        <a:pt x="3302" y="1844"/>
                      </a:lnTo>
                      <a:lnTo>
                        <a:pt x="3283" y="1969"/>
                      </a:lnTo>
                      <a:lnTo>
                        <a:pt x="3254" y="2093"/>
                      </a:lnTo>
                      <a:lnTo>
                        <a:pt x="3216" y="2215"/>
                      </a:lnTo>
                      <a:lnTo>
                        <a:pt x="3168" y="2333"/>
                      </a:lnTo>
                      <a:lnTo>
                        <a:pt x="3112" y="2448"/>
                      </a:lnTo>
                      <a:lnTo>
                        <a:pt x="3046" y="2559"/>
                      </a:lnTo>
                      <a:lnTo>
                        <a:pt x="2971" y="2665"/>
                      </a:lnTo>
                      <a:lnTo>
                        <a:pt x="2888" y="2765"/>
                      </a:lnTo>
                      <a:lnTo>
                        <a:pt x="2795" y="2860"/>
                      </a:lnTo>
                      <a:lnTo>
                        <a:pt x="2694" y="2947"/>
                      </a:lnTo>
                      <a:lnTo>
                        <a:pt x="2585" y="3028"/>
                      </a:lnTo>
                      <a:lnTo>
                        <a:pt x="2469" y="3100"/>
                      </a:lnTo>
                      <a:lnTo>
                        <a:pt x="2350" y="3161"/>
                      </a:lnTo>
                      <a:lnTo>
                        <a:pt x="2228" y="3212"/>
                      </a:lnTo>
                      <a:lnTo>
                        <a:pt x="2104" y="3252"/>
                      </a:lnTo>
                      <a:lnTo>
                        <a:pt x="1978" y="3282"/>
                      </a:lnTo>
                      <a:lnTo>
                        <a:pt x="1850" y="3302"/>
                      </a:lnTo>
                      <a:lnTo>
                        <a:pt x="1723" y="3312"/>
                      </a:lnTo>
                      <a:lnTo>
                        <a:pt x="1595" y="3312"/>
                      </a:lnTo>
                      <a:lnTo>
                        <a:pt x="1468" y="3302"/>
                      </a:lnTo>
                      <a:lnTo>
                        <a:pt x="1342" y="3283"/>
                      </a:lnTo>
                      <a:lnTo>
                        <a:pt x="1218" y="3254"/>
                      </a:lnTo>
                      <a:lnTo>
                        <a:pt x="1097" y="3216"/>
                      </a:lnTo>
                      <a:lnTo>
                        <a:pt x="978" y="3169"/>
                      </a:lnTo>
                      <a:lnTo>
                        <a:pt x="864" y="3112"/>
                      </a:lnTo>
                      <a:lnTo>
                        <a:pt x="753" y="3046"/>
                      </a:lnTo>
                      <a:lnTo>
                        <a:pt x="647" y="2971"/>
                      </a:lnTo>
                      <a:lnTo>
                        <a:pt x="547" y="2888"/>
                      </a:lnTo>
                      <a:lnTo>
                        <a:pt x="452" y="2795"/>
                      </a:lnTo>
                      <a:lnTo>
                        <a:pt x="364" y="2694"/>
                      </a:lnTo>
                      <a:lnTo>
                        <a:pt x="284" y="2585"/>
                      </a:lnTo>
                      <a:close/>
                    </a:path>
                  </a:pathLst>
                </a:custGeom>
                <a:noFill/>
                <a:ln w="10465">
                  <a:solidFill>
                    <a:srgbClr val="474749"/>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grpSp>
          <p:grpSp>
            <p:nvGrpSpPr>
              <p:cNvPr id="5152" name="Group 195"/>
              <p:cNvGrpSpPr>
                <a:grpSpLocks/>
              </p:cNvGrpSpPr>
              <p:nvPr/>
            </p:nvGrpSpPr>
            <p:grpSpPr bwMode="auto">
              <a:xfrm>
                <a:off x="2666" y="5383"/>
                <a:ext cx="111" cy="111"/>
                <a:chOff x="2666" y="5383"/>
                <a:chExt cx="111" cy="111"/>
              </a:xfrm>
            </p:grpSpPr>
            <p:sp>
              <p:nvSpPr>
                <p:cNvPr id="5183" name="Freeform 196"/>
                <p:cNvSpPr>
                  <a:spLocks/>
                </p:cNvSpPr>
                <p:nvPr/>
              </p:nvSpPr>
              <p:spPr bwMode="auto">
                <a:xfrm>
                  <a:off x="2666" y="5383"/>
                  <a:ext cx="111" cy="111"/>
                </a:xfrm>
                <a:custGeom>
                  <a:avLst/>
                  <a:gdLst>
                    <a:gd name="T0" fmla="*/ 56 w 111"/>
                    <a:gd name="T1" fmla="*/ 0 h 111"/>
                    <a:gd name="T2" fmla="*/ 5 w 111"/>
                    <a:gd name="T3" fmla="*/ 34 h 111"/>
                    <a:gd name="T4" fmla="*/ 0 w 111"/>
                    <a:gd name="T5" fmla="*/ 56 h 111"/>
                    <a:gd name="T6" fmla="*/ 3 w 111"/>
                    <a:gd name="T7" fmla="*/ 70 h 111"/>
                    <a:gd name="T8" fmla="*/ 5 w 111"/>
                    <a:gd name="T9" fmla="*/ 77 h 111"/>
                    <a:gd name="T10" fmla="*/ 12 w 111"/>
                    <a:gd name="T11" fmla="*/ 89 h 111"/>
                    <a:gd name="T12" fmla="*/ 16 w 111"/>
                    <a:gd name="T13" fmla="*/ 94 h 111"/>
                    <a:gd name="T14" fmla="*/ 22 w 111"/>
                    <a:gd name="T15" fmla="*/ 99 h 111"/>
                    <a:gd name="T16" fmla="*/ 28 w 111"/>
                    <a:gd name="T17" fmla="*/ 104 h 111"/>
                    <a:gd name="T18" fmla="*/ 34 w 111"/>
                    <a:gd name="T19" fmla="*/ 107 h 111"/>
                    <a:gd name="T20" fmla="*/ 49 w 111"/>
                    <a:gd name="T21" fmla="*/ 111 h 111"/>
                    <a:gd name="T22" fmla="*/ 56 w 111"/>
                    <a:gd name="T23" fmla="*/ 111 h 111"/>
                    <a:gd name="T24" fmla="*/ 71 w 111"/>
                    <a:gd name="T25" fmla="*/ 109 h 111"/>
                    <a:gd name="T26" fmla="*/ 111 w 111"/>
                    <a:gd name="T27" fmla="*/ 63 h 111"/>
                    <a:gd name="T28" fmla="*/ 111 w 111"/>
                    <a:gd name="T29" fmla="*/ 55 h 111"/>
                    <a:gd name="T30" fmla="*/ 110 w 111"/>
                    <a:gd name="T31" fmla="*/ 48 h 111"/>
                    <a:gd name="T32" fmla="*/ 109 w 111"/>
                    <a:gd name="T33" fmla="*/ 41 h 111"/>
                    <a:gd name="T34" fmla="*/ 63 w 111"/>
                    <a:gd name="T35" fmla="*/ 1 h 111"/>
                    <a:gd name="T36" fmla="*/ 56 w 111"/>
                    <a:gd name="T37" fmla="*/ 0 h 1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1"/>
                    <a:gd name="T58" fmla="*/ 0 h 111"/>
                    <a:gd name="T59" fmla="*/ 111 w 111"/>
                    <a:gd name="T60" fmla="*/ 111 h 1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1" h="111">
                      <a:moveTo>
                        <a:pt x="56" y="0"/>
                      </a:moveTo>
                      <a:lnTo>
                        <a:pt x="5" y="34"/>
                      </a:lnTo>
                      <a:lnTo>
                        <a:pt x="0" y="56"/>
                      </a:lnTo>
                      <a:lnTo>
                        <a:pt x="3" y="70"/>
                      </a:lnTo>
                      <a:lnTo>
                        <a:pt x="5" y="77"/>
                      </a:lnTo>
                      <a:lnTo>
                        <a:pt x="12" y="89"/>
                      </a:lnTo>
                      <a:lnTo>
                        <a:pt x="16" y="94"/>
                      </a:lnTo>
                      <a:lnTo>
                        <a:pt x="22" y="99"/>
                      </a:lnTo>
                      <a:lnTo>
                        <a:pt x="28" y="104"/>
                      </a:lnTo>
                      <a:lnTo>
                        <a:pt x="34" y="107"/>
                      </a:lnTo>
                      <a:lnTo>
                        <a:pt x="49" y="111"/>
                      </a:lnTo>
                      <a:lnTo>
                        <a:pt x="56" y="111"/>
                      </a:lnTo>
                      <a:lnTo>
                        <a:pt x="71" y="109"/>
                      </a:lnTo>
                      <a:lnTo>
                        <a:pt x="111" y="63"/>
                      </a:lnTo>
                      <a:lnTo>
                        <a:pt x="111" y="55"/>
                      </a:lnTo>
                      <a:lnTo>
                        <a:pt x="110" y="48"/>
                      </a:lnTo>
                      <a:lnTo>
                        <a:pt x="109" y="41"/>
                      </a:lnTo>
                      <a:lnTo>
                        <a:pt x="63" y="1"/>
                      </a:lnTo>
                      <a:lnTo>
                        <a:pt x="56" y="0"/>
                      </a:lnTo>
                    </a:path>
                  </a:pathLst>
                </a:custGeom>
                <a:solidFill>
                  <a:srgbClr val="40404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pic>
              <p:nvPicPr>
                <p:cNvPr id="5184" name="Picture 19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25" y="5621"/>
                  <a:ext cx="4479" cy="2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85" name="Picture 19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245" y="3766"/>
                  <a:ext cx="3628" cy="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86" name="Picture 199"/>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702" y="3740"/>
                  <a:ext cx="2147" cy="1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153" name="Group 200"/>
              <p:cNvGrpSpPr>
                <a:grpSpLocks/>
              </p:cNvGrpSpPr>
              <p:nvPr/>
            </p:nvGrpSpPr>
            <p:grpSpPr bwMode="auto">
              <a:xfrm>
                <a:off x="2686" y="5363"/>
                <a:ext cx="111" cy="111"/>
                <a:chOff x="2686" y="5363"/>
                <a:chExt cx="111" cy="111"/>
              </a:xfrm>
            </p:grpSpPr>
            <p:sp>
              <p:nvSpPr>
                <p:cNvPr id="5182" name="Freeform 201"/>
                <p:cNvSpPr>
                  <a:spLocks/>
                </p:cNvSpPr>
                <p:nvPr/>
              </p:nvSpPr>
              <p:spPr bwMode="auto">
                <a:xfrm>
                  <a:off x="2686" y="5363"/>
                  <a:ext cx="111" cy="111"/>
                </a:xfrm>
                <a:custGeom>
                  <a:avLst/>
                  <a:gdLst>
                    <a:gd name="T0" fmla="*/ 56 w 111"/>
                    <a:gd name="T1" fmla="*/ 0 h 111"/>
                    <a:gd name="T2" fmla="*/ 5 w 111"/>
                    <a:gd name="T3" fmla="*/ 34 h 111"/>
                    <a:gd name="T4" fmla="*/ 0 w 111"/>
                    <a:gd name="T5" fmla="*/ 56 h 111"/>
                    <a:gd name="T6" fmla="*/ 3 w 111"/>
                    <a:gd name="T7" fmla="*/ 70 h 111"/>
                    <a:gd name="T8" fmla="*/ 49 w 111"/>
                    <a:gd name="T9" fmla="*/ 111 h 111"/>
                    <a:gd name="T10" fmla="*/ 56 w 111"/>
                    <a:gd name="T11" fmla="*/ 111 h 111"/>
                    <a:gd name="T12" fmla="*/ 71 w 111"/>
                    <a:gd name="T13" fmla="*/ 109 h 111"/>
                    <a:gd name="T14" fmla="*/ 111 w 111"/>
                    <a:gd name="T15" fmla="*/ 63 h 111"/>
                    <a:gd name="T16" fmla="*/ 111 w 111"/>
                    <a:gd name="T17" fmla="*/ 55 h 111"/>
                    <a:gd name="T18" fmla="*/ 109 w 111"/>
                    <a:gd name="T19" fmla="*/ 41 h 111"/>
                    <a:gd name="T20" fmla="*/ 63 w 111"/>
                    <a:gd name="T21" fmla="*/ 1 h 111"/>
                    <a:gd name="T22" fmla="*/ 56 w 111"/>
                    <a:gd name="T23" fmla="*/ 0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1"/>
                    <a:gd name="T37" fmla="*/ 0 h 111"/>
                    <a:gd name="T38" fmla="*/ 111 w 111"/>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1" h="111">
                      <a:moveTo>
                        <a:pt x="56" y="0"/>
                      </a:moveTo>
                      <a:lnTo>
                        <a:pt x="5" y="34"/>
                      </a:lnTo>
                      <a:lnTo>
                        <a:pt x="0" y="56"/>
                      </a:lnTo>
                      <a:lnTo>
                        <a:pt x="3" y="70"/>
                      </a:lnTo>
                      <a:lnTo>
                        <a:pt x="49" y="111"/>
                      </a:lnTo>
                      <a:lnTo>
                        <a:pt x="56" y="111"/>
                      </a:lnTo>
                      <a:lnTo>
                        <a:pt x="71" y="109"/>
                      </a:lnTo>
                      <a:lnTo>
                        <a:pt x="111" y="63"/>
                      </a:lnTo>
                      <a:lnTo>
                        <a:pt x="111" y="55"/>
                      </a:lnTo>
                      <a:lnTo>
                        <a:pt x="109" y="41"/>
                      </a:lnTo>
                      <a:lnTo>
                        <a:pt x="63" y="1"/>
                      </a:lnTo>
                      <a:lnTo>
                        <a:pt x="56" y="0"/>
                      </a:lnTo>
                    </a:path>
                  </a:pathLst>
                </a:custGeom>
                <a:solidFill>
                  <a:srgbClr val="D3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grpSp>
          <p:grpSp>
            <p:nvGrpSpPr>
              <p:cNvPr id="5154" name="Group 202"/>
              <p:cNvGrpSpPr>
                <a:grpSpLocks/>
              </p:cNvGrpSpPr>
              <p:nvPr/>
            </p:nvGrpSpPr>
            <p:grpSpPr bwMode="auto">
              <a:xfrm>
                <a:off x="3560" y="5390"/>
                <a:ext cx="2" cy="2"/>
                <a:chOff x="3560" y="5390"/>
                <a:chExt cx="2" cy="2"/>
              </a:xfrm>
            </p:grpSpPr>
            <p:sp>
              <p:nvSpPr>
                <p:cNvPr id="5181" name="Freeform 203"/>
                <p:cNvSpPr>
                  <a:spLocks/>
                </p:cNvSpPr>
                <p:nvPr/>
              </p:nvSpPr>
              <p:spPr bwMode="auto">
                <a:xfrm>
                  <a:off x="3560" y="5390"/>
                  <a:ext cx="2" cy="2"/>
                </a:xfrm>
                <a:custGeom>
                  <a:avLst/>
                  <a:gdLst>
                    <a:gd name="T0" fmla="*/ 0 w 2"/>
                    <a:gd name="T1" fmla="*/ 0 h 2"/>
                    <a:gd name="T2" fmla="*/ 0 w 2"/>
                    <a:gd name="T3" fmla="*/ 0 h 2"/>
                    <a:gd name="T4" fmla="*/ 0 w 2"/>
                    <a:gd name="T5" fmla="*/ 0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lnTo>
                        <a:pt x="0" y="0"/>
                      </a:lnTo>
                    </a:path>
                  </a:pathLst>
                </a:custGeom>
                <a:solidFill>
                  <a:srgbClr val="D3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grpSp>
          <p:grpSp>
            <p:nvGrpSpPr>
              <p:cNvPr id="5155" name="Group 204"/>
              <p:cNvGrpSpPr>
                <a:grpSpLocks/>
              </p:cNvGrpSpPr>
              <p:nvPr/>
            </p:nvGrpSpPr>
            <p:grpSpPr bwMode="auto">
              <a:xfrm>
                <a:off x="3560" y="5390"/>
                <a:ext cx="2" cy="2"/>
                <a:chOff x="3560" y="5390"/>
                <a:chExt cx="2" cy="2"/>
              </a:xfrm>
            </p:grpSpPr>
            <p:sp>
              <p:nvSpPr>
                <p:cNvPr id="5180" name="Freeform 205"/>
                <p:cNvSpPr>
                  <a:spLocks/>
                </p:cNvSpPr>
                <p:nvPr/>
              </p:nvSpPr>
              <p:spPr bwMode="auto">
                <a:xfrm>
                  <a:off x="3560" y="5390"/>
                  <a:ext cx="2" cy="2"/>
                </a:xfrm>
                <a:custGeom>
                  <a:avLst/>
                  <a:gdLst>
                    <a:gd name="T0" fmla="*/ 0 w 2"/>
                    <a:gd name="T1" fmla="*/ 0 h 2"/>
                    <a:gd name="T2" fmla="*/ 0 w 2"/>
                    <a:gd name="T3" fmla="*/ 0 h 2"/>
                    <a:gd name="T4" fmla="*/ 0 w 2"/>
                    <a:gd name="T5" fmla="*/ 0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lnTo>
                        <a:pt x="0" y="0"/>
                      </a:lnTo>
                    </a:path>
                  </a:pathLst>
                </a:custGeom>
                <a:solidFill>
                  <a:srgbClr val="D3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grpSp>
          <p:grpSp>
            <p:nvGrpSpPr>
              <p:cNvPr id="5156" name="Group 206"/>
              <p:cNvGrpSpPr>
                <a:grpSpLocks/>
              </p:cNvGrpSpPr>
              <p:nvPr/>
            </p:nvGrpSpPr>
            <p:grpSpPr bwMode="auto">
              <a:xfrm>
                <a:off x="3560" y="5333"/>
                <a:ext cx="201" cy="57"/>
                <a:chOff x="3560" y="5333"/>
                <a:chExt cx="201" cy="57"/>
              </a:xfrm>
            </p:grpSpPr>
            <p:sp>
              <p:nvSpPr>
                <p:cNvPr id="5179" name="Freeform 207"/>
                <p:cNvSpPr>
                  <a:spLocks/>
                </p:cNvSpPr>
                <p:nvPr/>
              </p:nvSpPr>
              <p:spPr bwMode="auto">
                <a:xfrm>
                  <a:off x="3560" y="5333"/>
                  <a:ext cx="201" cy="57"/>
                </a:xfrm>
                <a:custGeom>
                  <a:avLst/>
                  <a:gdLst>
                    <a:gd name="T0" fmla="*/ 53 w 201"/>
                    <a:gd name="T1" fmla="*/ 0 h 57"/>
                    <a:gd name="T2" fmla="*/ 0 w 201"/>
                    <a:gd name="T3" fmla="*/ 56 h 57"/>
                    <a:gd name="T4" fmla="*/ 0 w 201"/>
                    <a:gd name="T5" fmla="*/ 57 h 57"/>
                    <a:gd name="T6" fmla="*/ 200 w 201"/>
                    <a:gd name="T7" fmla="*/ 20 h 57"/>
                    <a:gd name="T8" fmla="*/ 201 w 201"/>
                    <a:gd name="T9" fmla="*/ 19 h 57"/>
                    <a:gd name="T10" fmla="*/ 53 w 201"/>
                    <a:gd name="T11" fmla="*/ 0 h 57"/>
                    <a:gd name="T12" fmla="*/ 53 w 201"/>
                    <a:gd name="T13" fmla="*/ 0 h 57"/>
                    <a:gd name="T14" fmla="*/ 0 60000 65536"/>
                    <a:gd name="T15" fmla="*/ 0 60000 65536"/>
                    <a:gd name="T16" fmla="*/ 0 60000 65536"/>
                    <a:gd name="T17" fmla="*/ 0 60000 65536"/>
                    <a:gd name="T18" fmla="*/ 0 60000 65536"/>
                    <a:gd name="T19" fmla="*/ 0 60000 65536"/>
                    <a:gd name="T20" fmla="*/ 0 60000 65536"/>
                    <a:gd name="T21" fmla="*/ 0 w 201"/>
                    <a:gd name="T22" fmla="*/ 0 h 57"/>
                    <a:gd name="T23" fmla="*/ 201 w 201"/>
                    <a:gd name="T24" fmla="*/ 57 h 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1" h="57">
                      <a:moveTo>
                        <a:pt x="53" y="0"/>
                      </a:moveTo>
                      <a:lnTo>
                        <a:pt x="0" y="56"/>
                      </a:lnTo>
                      <a:lnTo>
                        <a:pt x="0" y="57"/>
                      </a:lnTo>
                      <a:lnTo>
                        <a:pt x="200" y="20"/>
                      </a:lnTo>
                      <a:lnTo>
                        <a:pt x="201" y="19"/>
                      </a:lnTo>
                      <a:lnTo>
                        <a:pt x="53" y="0"/>
                      </a:lnTo>
                    </a:path>
                  </a:pathLst>
                </a:custGeom>
                <a:solidFill>
                  <a:srgbClr val="D3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grpSp>
          <p:grpSp>
            <p:nvGrpSpPr>
              <p:cNvPr id="5157" name="Group 208"/>
              <p:cNvGrpSpPr>
                <a:grpSpLocks/>
              </p:cNvGrpSpPr>
              <p:nvPr/>
            </p:nvGrpSpPr>
            <p:grpSpPr bwMode="auto">
              <a:xfrm>
                <a:off x="3559" y="5390"/>
                <a:ext cx="2" cy="2"/>
                <a:chOff x="3559" y="5390"/>
                <a:chExt cx="2" cy="2"/>
              </a:xfrm>
            </p:grpSpPr>
            <p:sp>
              <p:nvSpPr>
                <p:cNvPr id="5178" name="Freeform 209"/>
                <p:cNvSpPr>
                  <a:spLocks/>
                </p:cNvSpPr>
                <p:nvPr/>
              </p:nvSpPr>
              <p:spPr bwMode="auto">
                <a:xfrm>
                  <a:off x="3559" y="5390"/>
                  <a:ext cx="2" cy="2"/>
                </a:xfrm>
                <a:custGeom>
                  <a:avLst/>
                  <a:gdLst>
                    <a:gd name="T0" fmla="*/ 1 w 2"/>
                    <a:gd name="T1" fmla="*/ 0 h 2"/>
                    <a:gd name="T2" fmla="*/ 0 w 2"/>
                    <a:gd name="T3" fmla="*/ 0 h 2"/>
                    <a:gd name="T4" fmla="*/ 1 w 2"/>
                    <a:gd name="T5" fmla="*/ 0 h 2"/>
                    <a:gd name="T6" fmla="*/ 1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1" y="0"/>
                      </a:moveTo>
                      <a:lnTo>
                        <a:pt x="0" y="0"/>
                      </a:lnTo>
                      <a:lnTo>
                        <a:pt x="1" y="0"/>
                      </a:lnTo>
                    </a:path>
                  </a:pathLst>
                </a:custGeom>
                <a:solidFill>
                  <a:srgbClr val="D3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grpSp>
          <p:grpSp>
            <p:nvGrpSpPr>
              <p:cNvPr id="5158" name="Group 210"/>
              <p:cNvGrpSpPr>
                <a:grpSpLocks/>
              </p:cNvGrpSpPr>
              <p:nvPr/>
            </p:nvGrpSpPr>
            <p:grpSpPr bwMode="auto">
              <a:xfrm>
                <a:off x="3560" y="5188"/>
                <a:ext cx="54" cy="201"/>
                <a:chOff x="3560" y="5188"/>
                <a:chExt cx="54" cy="201"/>
              </a:xfrm>
            </p:grpSpPr>
            <p:sp>
              <p:nvSpPr>
                <p:cNvPr id="5177" name="Freeform 211"/>
                <p:cNvSpPr>
                  <a:spLocks/>
                </p:cNvSpPr>
                <p:nvPr/>
              </p:nvSpPr>
              <p:spPr bwMode="auto">
                <a:xfrm>
                  <a:off x="3560" y="5188"/>
                  <a:ext cx="54" cy="201"/>
                </a:xfrm>
                <a:custGeom>
                  <a:avLst/>
                  <a:gdLst>
                    <a:gd name="T0" fmla="*/ 26 w 54"/>
                    <a:gd name="T1" fmla="*/ 0 h 201"/>
                    <a:gd name="T2" fmla="*/ 0 w 54"/>
                    <a:gd name="T3" fmla="*/ 201 h 201"/>
                    <a:gd name="T4" fmla="*/ 53 w 54"/>
                    <a:gd name="T5" fmla="*/ 145 h 201"/>
                    <a:gd name="T6" fmla="*/ 26 w 54"/>
                    <a:gd name="T7" fmla="*/ 0 h 201"/>
                    <a:gd name="T8" fmla="*/ 0 60000 65536"/>
                    <a:gd name="T9" fmla="*/ 0 60000 65536"/>
                    <a:gd name="T10" fmla="*/ 0 60000 65536"/>
                    <a:gd name="T11" fmla="*/ 0 60000 65536"/>
                    <a:gd name="T12" fmla="*/ 0 w 54"/>
                    <a:gd name="T13" fmla="*/ 0 h 201"/>
                    <a:gd name="T14" fmla="*/ 54 w 54"/>
                    <a:gd name="T15" fmla="*/ 201 h 201"/>
                  </a:gdLst>
                  <a:ahLst/>
                  <a:cxnLst>
                    <a:cxn ang="T8">
                      <a:pos x="T0" y="T1"/>
                    </a:cxn>
                    <a:cxn ang="T9">
                      <a:pos x="T2" y="T3"/>
                    </a:cxn>
                    <a:cxn ang="T10">
                      <a:pos x="T4" y="T5"/>
                    </a:cxn>
                    <a:cxn ang="T11">
                      <a:pos x="T6" y="T7"/>
                    </a:cxn>
                  </a:cxnLst>
                  <a:rect l="T12" t="T13" r="T14" b="T15"/>
                  <a:pathLst>
                    <a:path w="54" h="201">
                      <a:moveTo>
                        <a:pt x="26" y="0"/>
                      </a:moveTo>
                      <a:lnTo>
                        <a:pt x="0" y="201"/>
                      </a:lnTo>
                      <a:lnTo>
                        <a:pt x="53" y="145"/>
                      </a:lnTo>
                      <a:lnTo>
                        <a:pt x="26" y="0"/>
                      </a:lnTo>
                    </a:path>
                  </a:pathLst>
                </a:custGeom>
                <a:solidFill>
                  <a:srgbClr val="D3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grpSp>
          <p:grpSp>
            <p:nvGrpSpPr>
              <p:cNvPr id="5159" name="Group 212"/>
              <p:cNvGrpSpPr>
                <a:grpSpLocks/>
              </p:cNvGrpSpPr>
              <p:nvPr/>
            </p:nvGrpSpPr>
            <p:grpSpPr bwMode="auto">
              <a:xfrm>
                <a:off x="3419" y="5390"/>
                <a:ext cx="140" cy="148"/>
                <a:chOff x="3419" y="5390"/>
                <a:chExt cx="140" cy="148"/>
              </a:xfrm>
            </p:grpSpPr>
            <p:sp>
              <p:nvSpPr>
                <p:cNvPr id="5176" name="Freeform 213"/>
                <p:cNvSpPr>
                  <a:spLocks/>
                </p:cNvSpPr>
                <p:nvPr/>
              </p:nvSpPr>
              <p:spPr bwMode="auto">
                <a:xfrm>
                  <a:off x="3419" y="5390"/>
                  <a:ext cx="140" cy="148"/>
                </a:xfrm>
                <a:custGeom>
                  <a:avLst/>
                  <a:gdLst>
                    <a:gd name="T0" fmla="*/ 140 w 140"/>
                    <a:gd name="T1" fmla="*/ 0 h 148"/>
                    <a:gd name="T2" fmla="*/ 64 w 140"/>
                    <a:gd name="T3" fmla="*/ 14 h 148"/>
                    <a:gd name="T4" fmla="*/ 0 w 140"/>
                    <a:gd name="T5" fmla="*/ 148 h 148"/>
                    <a:gd name="T6" fmla="*/ 2 w 140"/>
                    <a:gd name="T7" fmla="*/ 147 h 148"/>
                    <a:gd name="T8" fmla="*/ 140 w 140"/>
                    <a:gd name="T9" fmla="*/ 0 h 148"/>
                    <a:gd name="T10" fmla="*/ 0 60000 65536"/>
                    <a:gd name="T11" fmla="*/ 0 60000 65536"/>
                    <a:gd name="T12" fmla="*/ 0 60000 65536"/>
                    <a:gd name="T13" fmla="*/ 0 60000 65536"/>
                    <a:gd name="T14" fmla="*/ 0 60000 65536"/>
                    <a:gd name="T15" fmla="*/ 0 w 140"/>
                    <a:gd name="T16" fmla="*/ 0 h 148"/>
                    <a:gd name="T17" fmla="*/ 140 w 140"/>
                    <a:gd name="T18" fmla="*/ 148 h 148"/>
                  </a:gdLst>
                  <a:ahLst/>
                  <a:cxnLst>
                    <a:cxn ang="T10">
                      <a:pos x="T0" y="T1"/>
                    </a:cxn>
                    <a:cxn ang="T11">
                      <a:pos x="T2" y="T3"/>
                    </a:cxn>
                    <a:cxn ang="T12">
                      <a:pos x="T4" y="T5"/>
                    </a:cxn>
                    <a:cxn ang="T13">
                      <a:pos x="T6" y="T7"/>
                    </a:cxn>
                    <a:cxn ang="T14">
                      <a:pos x="T8" y="T9"/>
                    </a:cxn>
                  </a:cxnLst>
                  <a:rect l="T15" t="T16" r="T17" b="T18"/>
                  <a:pathLst>
                    <a:path w="140" h="148">
                      <a:moveTo>
                        <a:pt x="140" y="0"/>
                      </a:moveTo>
                      <a:lnTo>
                        <a:pt x="64" y="14"/>
                      </a:lnTo>
                      <a:lnTo>
                        <a:pt x="0" y="148"/>
                      </a:lnTo>
                      <a:lnTo>
                        <a:pt x="2" y="147"/>
                      </a:lnTo>
                      <a:lnTo>
                        <a:pt x="140" y="0"/>
                      </a:lnTo>
                    </a:path>
                  </a:pathLst>
                </a:custGeom>
                <a:solidFill>
                  <a:srgbClr val="D3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grpSp>
          <p:grpSp>
            <p:nvGrpSpPr>
              <p:cNvPr id="5160" name="Group 214"/>
              <p:cNvGrpSpPr>
                <a:grpSpLocks/>
              </p:cNvGrpSpPr>
              <p:nvPr/>
            </p:nvGrpSpPr>
            <p:grpSpPr bwMode="auto">
              <a:xfrm>
                <a:off x="3560" y="5390"/>
                <a:ext cx="97" cy="177"/>
                <a:chOff x="3560" y="5390"/>
                <a:chExt cx="97" cy="177"/>
              </a:xfrm>
            </p:grpSpPr>
            <p:sp>
              <p:nvSpPr>
                <p:cNvPr id="5175" name="Freeform 215"/>
                <p:cNvSpPr>
                  <a:spLocks/>
                </p:cNvSpPr>
                <p:nvPr/>
              </p:nvSpPr>
              <p:spPr bwMode="auto">
                <a:xfrm>
                  <a:off x="3560" y="5390"/>
                  <a:ext cx="97" cy="177"/>
                </a:xfrm>
                <a:custGeom>
                  <a:avLst/>
                  <a:gdLst>
                    <a:gd name="T0" fmla="*/ 0 w 97"/>
                    <a:gd name="T1" fmla="*/ 0 h 177"/>
                    <a:gd name="T2" fmla="*/ 0 w 97"/>
                    <a:gd name="T3" fmla="*/ 0 h 177"/>
                    <a:gd name="T4" fmla="*/ 97 w 97"/>
                    <a:gd name="T5" fmla="*/ 177 h 177"/>
                    <a:gd name="T6" fmla="*/ 70 w 97"/>
                    <a:gd name="T7" fmla="*/ 33 h 177"/>
                    <a:gd name="T8" fmla="*/ 71 w 97"/>
                    <a:gd name="T9" fmla="*/ 33 h 177"/>
                    <a:gd name="T10" fmla="*/ 0 w 97"/>
                    <a:gd name="T11" fmla="*/ 0 h 177"/>
                    <a:gd name="T12" fmla="*/ 0 60000 65536"/>
                    <a:gd name="T13" fmla="*/ 0 60000 65536"/>
                    <a:gd name="T14" fmla="*/ 0 60000 65536"/>
                    <a:gd name="T15" fmla="*/ 0 60000 65536"/>
                    <a:gd name="T16" fmla="*/ 0 60000 65536"/>
                    <a:gd name="T17" fmla="*/ 0 60000 65536"/>
                    <a:gd name="T18" fmla="*/ 0 w 97"/>
                    <a:gd name="T19" fmla="*/ 0 h 177"/>
                    <a:gd name="T20" fmla="*/ 97 w 97"/>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97" h="177">
                      <a:moveTo>
                        <a:pt x="0" y="0"/>
                      </a:moveTo>
                      <a:lnTo>
                        <a:pt x="0" y="0"/>
                      </a:lnTo>
                      <a:lnTo>
                        <a:pt x="97" y="177"/>
                      </a:lnTo>
                      <a:lnTo>
                        <a:pt x="70" y="33"/>
                      </a:lnTo>
                      <a:lnTo>
                        <a:pt x="71" y="33"/>
                      </a:lnTo>
                      <a:lnTo>
                        <a:pt x="0" y="0"/>
                      </a:lnTo>
                    </a:path>
                  </a:pathLst>
                </a:custGeom>
                <a:solidFill>
                  <a:srgbClr val="D3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grpSp>
          <p:grpSp>
            <p:nvGrpSpPr>
              <p:cNvPr id="5161" name="Group 216"/>
              <p:cNvGrpSpPr>
                <a:grpSpLocks/>
              </p:cNvGrpSpPr>
              <p:nvPr/>
            </p:nvGrpSpPr>
            <p:grpSpPr bwMode="auto">
              <a:xfrm>
                <a:off x="3560" y="5353"/>
                <a:ext cx="200" cy="71"/>
                <a:chOff x="3560" y="5353"/>
                <a:chExt cx="200" cy="71"/>
              </a:xfrm>
            </p:grpSpPr>
            <p:sp>
              <p:nvSpPr>
                <p:cNvPr id="5174" name="Freeform 217"/>
                <p:cNvSpPr>
                  <a:spLocks/>
                </p:cNvSpPr>
                <p:nvPr/>
              </p:nvSpPr>
              <p:spPr bwMode="auto">
                <a:xfrm>
                  <a:off x="3560" y="5353"/>
                  <a:ext cx="200" cy="71"/>
                </a:xfrm>
                <a:custGeom>
                  <a:avLst/>
                  <a:gdLst>
                    <a:gd name="T0" fmla="*/ 200 w 200"/>
                    <a:gd name="T1" fmla="*/ 0 h 71"/>
                    <a:gd name="T2" fmla="*/ 0 w 200"/>
                    <a:gd name="T3" fmla="*/ 37 h 71"/>
                    <a:gd name="T4" fmla="*/ 71 w 200"/>
                    <a:gd name="T5" fmla="*/ 70 h 71"/>
                    <a:gd name="T6" fmla="*/ 200 w 200"/>
                    <a:gd name="T7" fmla="*/ 0 h 71"/>
                    <a:gd name="T8" fmla="*/ 0 60000 65536"/>
                    <a:gd name="T9" fmla="*/ 0 60000 65536"/>
                    <a:gd name="T10" fmla="*/ 0 60000 65536"/>
                    <a:gd name="T11" fmla="*/ 0 60000 65536"/>
                    <a:gd name="T12" fmla="*/ 0 w 200"/>
                    <a:gd name="T13" fmla="*/ 0 h 71"/>
                    <a:gd name="T14" fmla="*/ 200 w 200"/>
                    <a:gd name="T15" fmla="*/ 71 h 71"/>
                  </a:gdLst>
                  <a:ahLst/>
                  <a:cxnLst>
                    <a:cxn ang="T8">
                      <a:pos x="T0" y="T1"/>
                    </a:cxn>
                    <a:cxn ang="T9">
                      <a:pos x="T2" y="T3"/>
                    </a:cxn>
                    <a:cxn ang="T10">
                      <a:pos x="T4" y="T5"/>
                    </a:cxn>
                    <a:cxn ang="T11">
                      <a:pos x="T6" y="T7"/>
                    </a:cxn>
                  </a:cxnLst>
                  <a:rect l="T12" t="T13" r="T14" b="T15"/>
                  <a:pathLst>
                    <a:path w="200" h="71">
                      <a:moveTo>
                        <a:pt x="200" y="0"/>
                      </a:moveTo>
                      <a:lnTo>
                        <a:pt x="0" y="37"/>
                      </a:lnTo>
                      <a:lnTo>
                        <a:pt x="71" y="70"/>
                      </a:lnTo>
                      <a:lnTo>
                        <a:pt x="200" y="0"/>
                      </a:lnTo>
                    </a:path>
                  </a:pathLst>
                </a:custGeom>
                <a:solidFill>
                  <a:srgbClr val="D3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grpSp>
          <p:grpSp>
            <p:nvGrpSpPr>
              <p:cNvPr id="5162" name="Group 218"/>
              <p:cNvGrpSpPr>
                <a:grpSpLocks/>
              </p:cNvGrpSpPr>
              <p:nvPr/>
            </p:nvGrpSpPr>
            <p:grpSpPr bwMode="auto">
              <a:xfrm>
                <a:off x="3549" y="5390"/>
                <a:ext cx="108" cy="179"/>
                <a:chOff x="3549" y="5390"/>
                <a:chExt cx="108" cy="179"/>
              </a:xfrm>
            </p:grpSpPr>
            <p:sp>
              <p:nvSpPr>
                <p:cNvPr id="5172" name="Freeform 219"/>
                <p:cNvSpPr>
                  <a:spLocks/>
                </p:cNvSpPr>
                <p:nvPr/>
              </p:nvSpPr>
              <p:spPr bwMode="auto">
                <a:xfrm>
                  <a:off x="3549" y="5390"/>
                  <a:ext cx="108" cy="179"/>
                </a:xfrm>
                <a:custGeom>
                  <a:avLst/>
                  <a:gdLst>
                    <a:gd name="T0" fmla="*/ 53 w 108"/>
                    <a:gd name="T1" fmla="*/ 77 h 179"/>
                    <a:gd name="T2" fmla="*/ 1 w 108"/>
                    <a:gd name="T3" fmla="*/ 77 h 179"/>
                    <a:gd name="T4" fmla="*/ 108 w 108"/>
                    <a:gd name="T5" fmla="*/ 179 h 179"/>
                    <a:gd name="T6" fmla="*/ 108 w 108"/>
                    <a:gd name="T7" fmla="*/ 177 h 179"/>
                    <a:gd name="T8" fmla="*/ 53 w 108"/>
                    <a:gd name="T9" fmla="*/ 77 h 179"/>
                    <a:gd name="T10" fmla="*/ 0 60000 65536"/>
                    <a:gd name="T11" fmla="*/ 0 60000 65536"/>
                    <a:gd name="T12" fmla="*/ 0 60000 65536"/>
                    <a:gd name="T13" fmla="*/ 0 60000 65536"/>
                    <a:gd name="T14" fmla="*/ 0 60000 65536"/>
                    <a:gd name="T15" fmla="*/ 0 w 108"/>
                    <a:gd name="T16" fmla="*/ 0 h 179"/>
                    <a:gd name="T17" fmla="*/ 108 w 108"/>
                    <a:gd name="T18" fmla="*/ 179 h 179"/>
                  </a:gdLst>
                  <a:ahLst/>
                  <a:cxnLst>
                    <a:cxn ang="T10">
                      <a:pos x="T0" y="T1"/>
                    </a:cxn>
                    <a:cxn ang="T11">
                      <a:pos x="T2" y="T3"/>
                    </a:cxn>
                    <a:cxn ang="T12">
                      <a:pos x="T4" y="T5"/>
                    </a:cxn>
                    <a:cxn ang="T13">
                      <a:pos x="T6" y="T7"/>
                    </a:cxn>
                    <a:cxn ang="T14">
                      <a:pos x="T8" y="T9"/>
                    </a:cxn>
                  </a:cxnLst>
                  <a:rect l="T15" t="T16" r="T17" b="T18"/>
                  <a:pathLst>
                    <a:path w="108" h="179">
                      <a:moveTo>
                        <a:pt x="53" y="77"/>
                      </a:moveTo>
                      <a:lnTo>
                        <a:pt x="1" y="77"/>
                      </a:lnTo>
                      <a:lnTo>
                        <a:pt x="108" y="179"/>
                      </a:lnTo>
                      <a:lnTo>
                        <a:pt x="108" y="177"/>
                      </a:lnTo>
                      <a:lnTo>
                        <a:pt x="53" y="77"/>
                      </a:lnTo>
                    </a:path>
                  </a:pathLst>
                </a:custGeom>
                <a:solidFill>
                  <a:srgbClr val="D3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sp>
              <p:nvSpPr>
                <p:cNvPr id="5173" name="Freeform 220"/>
                <p:cNvSpPr>
                  <a:spLocks/>
                </p:cNvSpPr>
                <p:nvPr/>
              </p:nvSpPr>
              <p:spPr bwMode="auto">
                <a:xfrm>
                  <a:off x="3549" y="5390"/>
                  <a:ext cx="108" cy="179"/>
                </a:xfrm>
                <a:custGeom>
                  <a:avLst/>
                  <a:gdLst>
                    <a:gd name="T0" fmla="*/ 11 w 108"/>
                    <a:gd name="T1" fmla="*/ 0 h 179"/>
                    <a:gd name="T2" fmla="*/ 11 w 108"/>
                    <a:gd name="T3" fmla="*/ 0 h 179"/>
                    <a:gd name="T4" fmla="*/ 0 w 108"/>
                    <a:gd name="T5" fmla="*/ 78 h 179"/>
                    <a:gd name="T6" fmla="*/ 1 w 108"/>
                    <a:gd name="T7" fmla="*/ 77 h 179"/>
                    <a:gd name="T8" fmla="*/ 53 w 108"/>
                    <a:gd name="T9" fmla="*/ 77 h 179"/>
                    <a:gd name="T10" fmla="*/ 11 w 108"/>
                    <a:gd name="T11" fmla="*/ 0 h 179"/>
                    <a:gd name="T12" fmla="*/ 0 60000 65536"/>
                    <a:gd name="T13" fmla="*/ 0 60000 65536"/>
                    <a:gd name="T14" fmla="*/ 0 60000 65536"/>
                    <a:gd name="T15" fmla="*/ 0 60000 65536"/>
                    <a:gd name="T16" fmla="*/ 0 60000 65536"/>
                    <a:gd name="T17" fmla="*/ 0 60000 65536"/>
                    <a:gd name="T18" fmla="*/ 0 w 108"/>
                    <a:gd name="T19" fmla="*/ 0 h 179"/>
                    <a:gd name="T20" fmla="*/ 108 w 108"/>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108" h="179">
                      <a:moveTo>
                        <a:pt x="11" y="0"/>
                      </a:moveTo>
                      <a:lnTo>
                        <a:pt x="11" y="0"/>
                      </a:lnTo>
                      <a:lnTo>
                        <a:pt x="0" y="78"/>
                      </a:lnTo>
                      <a:lnTo>
                        <a:pt x="1" y="77"/>
                      </a:lnTo>
                      <a:lnTo>
                        <a:pt x="53" y="77"/>
                      </a:lnTo>
                      <a:lnTo>
                        <a:pt x="11" y="0"/>
                      </a:lnTo>
                    </a:path>
                  </a:pathLst>
                </a:custGeom>
                <a:solidFill>
                  <a:srgbClr val="D3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grpSp>
          <p:grpSp>
            <p:nvGrpSpPr>
              <p:cNvPr id="5163" name="Group 221"/>
              <p:cNvGrpSpPr>
                <a:grpSpLocks/>
              </p:cNvGrpSpPr>
              <p:nvPr/>
            </p:nvGrpSpPr>
            <p:grpSpPr bwMode="auto">
              <a:xfrm>
                <a:off x="3421" y="5390"/>
                <a:ext cx="139" cy="148"/>
                <a:chOff x="3421" y="5390"/>
                <a:chExt cx="139" cy="148"/>
              </a:xfrm>
            </p:grpSpPr>
            <p:sp>
              <p:nvSpPr>
                <p:cNvPr id="5171" name="Freeform 222"/>
                <p:cNvSpPr>
                  <a:spLocks/>
                </p:cNvSpPr>
                <p:nvPr/>
              </p:nvSpPr>
              <p:spPr bwMode="auto">
                <a:xfrm>
                  <a:off x="3421" y="5390"/>
                  <a:ext cx="139" cy="148"/>
                </a:xfrm>
                <a:custGeom>
                  <a:avLst/>
                  <a:gdLst>
                    <a:gd name="T0" fmla="*/ 139 w 139"/>
                    <a:gd name="T1" fmla="*/ 0 h 148"/>
                    <a:gd name="T2" fmla="*/ 138 w 139"/>
                    <a:gd name="T3" fmla="*/ 0 h 148"/>
                    <a:gd name="T4" fmla="*/ 0 w 139"/>
                    <a:gd name="T5" fmla="*/ 147 h 148"/>
                    <a:gd name="T6" fmla="*/ 128 w 139"/>
                    <a:gd name="T7" fmla="*/ 78 h 148"/>
                    <a:gd name="T8" fmla="*/ 139 w 139"/>
                    <a:gd name="T9" fmla="*/ 0 h 148"/>
                    <a:gd name="T10" fmla="*/ 0 60000 65536"/>
                    <a:gd name="T11" fmla="*/ 0 60000 65536"/>
                    <a:gd name="T12" fmla="*/ 0 60000 65536"/>
                    <a:gd name="T13" fmla="*/ 0 60000 65536"/>
                    <a:gd name="T14" fmla="*/ 0 60000 65536"/>
                    <a:gd name="T15" fmla="*/ 0 w 139"/>
                    <a:gd name="T16" fmla="*/ 0 h 148"/>
                    <a:gd name="T17" fmla="*/ 139 w 139"/>
                    <a:gd name="T18" fmla="*/ 148 h 148"/>
                  </a:gdLst>
                  <a:ahLst/>
                  <a:cxnLst>
                    <a:cxn ang="T10">
                      <a:pos x="T0" y="T1"/>
                    </a:cxn>
                    <a:cxn ang="T11">
                      <a:pos x="T2" y="T3"/>
                    </a:cxn>
                    <a:cxn ang="T12">
                      <a:pos x="T4" y="T5"/>
                    </a:cxn>
                    <a:cxn ang="T13">
                      <a:pos x="T6" y="T7"/>
                    </a:cxn>
                    <a:cxn ang="T14">
                      <a:pos x="T8" y="T9"/>
                    </a:cxn>
                  </a:cxnLst>
                  <a:rect l="T15" t="T16" r="T17" b="T18"/>
                  <a:pathLst>
                    <a:path w="139" h="148">
                      <a:moveTo>
                        <a:pt x="139" y="0"/>
                      </a:moveTo>
                      <a:lnTo>
                        <a:pt x="138" y="0"/>
                      </a:lnTo>
                      <a:lnTo>
                        <a:pt x="0" y="147"/>
                      </a:lnTo>
                      <a:lnTo>
                        <a:pt x="128" y="78"/>
                      </a:lnTo>
                      <a:lnTo>
                        <a:pt x="139" y="0"/>
                      </a:lnTo>
                    </a:path>
                  </a:pathLst>
                </a:custGeom>
                <a:solidFill>
                  <a:srgbClr val="D3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grpSp>
          <p:grpSp>
            <p:nvGrpSpPr>
              <p:cNvPr id="5164" name="Group 223"/>
              <p:cNvGrpSpPr>
                <a:grpSpLocks/>
              </p:cNvGrpSpPr>
              <p:nvPr/>
            </p:nvGrpSpPr>
            <p:grpSpPr bwMode="auto">
              <a:xfrm>
                <a:off x="3376" y="5303"/>
                <a:ext cx="184" cy="87"/>
                <a:chOff x="3376" y="5303"/>
                <a:chExt cx="184" cy="87"/>
              </a:xfrm>
            </p:grpSpPr>
            <p:sp>
              <p:nvSpPr>
                <p:cNvPr id="5169" name="Freeform 224"/>
                <p:cNvSpPr>
                  <a:spLocks/>
                </p:cNvSpPr>
                <p:nvPr/>
              </p:nvSpPr>
              <p:spPr bwMode="auto">
                <a:xfrm>
                  <a:off x="3376" y="5303"/>
                  <a:ext cx="184" cy="87"/>
                </a:xfrm>
                <a:custGeom>
                  <a:avLst/>
                  <a:gdLst>
                    <a:gd name="T0" fmla="*/ 0 w 184"/>
                    <a:gd name="T1" fmla="*/ 0 h 87"/>
                    <a:gd name="T2" fmla="*/ 184 w 184"/>
                    <a:gd name="T3" fmla="*/ 86 h 87"/>
                    <a:gd name="T4" fmla="*/ 146 w 184"/>
                    <a:gd name="T5" fmla="*/ 19 h 87"/>
                    <a:gd name="T6" fmla="*/ 146 w 184"/>
                    <a:gd name="T7" fmla="*/ 19 h 87"/>
                    <a:gd name="T8" fmla="*/ 0 w 184"/>
                    <a:gd name="T9" fmla="*/ 0 h 87"/>
                    <a:gd name="T10" fmla="*/ 0 60000 65536"/>
                    <a:gd name="T11" fmla="*/ 0 60000 65536"/>
                    <a:gd name="T12" fmla="*/ 0 60000 65536"/>
                    <a:gd name="T13" fmla="*/ 0 60000 65536"/>
                    <a:gd name="T14" fmla="*/ 0 60000 65536"/>
                    <a:gd name="T15" fmla="*/ 0 w 184"/>
                    <a:gd name="T16" fmla="*/ 0 h 87"/>
                    <a:gd name="T17" fmla="*/ 184 w 184"/>
                    <a:gd name="T18" fmla="*/ 87 h 87"/>
                  </a:gdLst>
                  <a:ahLst/>
                  <a:cxnLst>
                    <a:cxn ang="T10">
                      <a:pos x="T0" y="T1"/>
                    </a:cxn>
                    <a:cxn ang="T11">
                      <a:pos x="T2" y="T3"/>
                    </a:cxn>
                    <a:cxn ang="T12">
                      <a:pos x="T4" y="T5"/>
                    </a:cxn>
                    <a:cxn ang="T13">
                      <a:pos x="T6" y="T7"/>
                    </a:cxn>
                    <a:cxn ang="T14">
                      <a:pos x="T8" y="T9"/>
                    </a:cxn>
                  </a:cxnLst>
                  <a:rect l="T15" t="T16" r="T17" b="T18"/>
                  <a:pathLst>
                    <a:path w="184" h="87">
                      <a:moveTo>
                        <a:pt x="0" y="0"/>
                      </a:moveTo>
                      <a:lnTo>
                        <a:pt x="184" y="86"/>
                      </a:lnTo>
                      <a:lnTo>
                        <a:pt x="146" y="19"/>
                      </a:lnTo>
                      <a:lnTo>
                        <a:pt x="0" y="0"/>
                      </a:lnTo>
                    </a:path>
                  </a:pathLst>
                </a:custGeom>
                <a:solidFill>
                  <a:srgbClr val="D3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sp>
              <p:nvSpPr>
                <p:cNvPr id="5170" name="Freeform 225"/>
                <p:cNvSpPr>
                  <a:spLocks/>
                </p:cNvSpPr>
                <p:nvPr/>
              </p:nvSpPr>
              <p:spPr bwMode="auto">
                <a:xfrm>
                  <a:off x="3376" y="5303"/>
                  <a:ext cx="184" cy="87"/>
                </a:xfrm>
                <a:custGeom>
                  <a:avLst/>
                  <a:gdLst>
                    <a:gd name="T0" fmla="*/ 146 w 184"/>
                    <a:gd name="T1" fmla="*/ 18 h 87"/>
                    <a:gd name="T2" fmla="*/ 146 w 184"/>
                    <a:gd name="T3" fmla="*/ 19 h 87"/>
                    <a:gd name="T4" fmla="*/ 146 w 184"/>
                    <a:gd name="T5" fmla="*/ 19 h 87"/>
                    <a:gd name="T6" fmla="*/ 146 w 184"/>
                    <a:gd name="T7" fmla="*/ 18 h 87"/>
                    <a:gd name="T8" fmla="*/ 0 60000 65536"/>
                    <a:gd name="T9" fmla="*/ 0 60000 65536"/>
                    <a:gd name="T10" fmla="*/ 0 60000 65536"/>
                    <a:gd name="T11" fmla="*/ 0 60000 65536"/>
                    <a:gd name="T12" fmla="*/ 0 w 184"/>
                    <a:gd name="T13" fmla="*/ 0 h 87"/>
                    <a:gd name="T14" fmla="*/ 184 w 184"/>
                    <a:gd name="T15" fmla="*/ 87 h 87"/>
                  </a:gdLst>
                  <a:ahLst/>
                  <a:cxnLst>
                    <a:cxn ang="T8">
                      <a:pos x="T0" y="T1"/>
                    </a:cxn>
                    <a:cxn ang="T9">
                      <a:pos x="T2" y="T3"/>
                    </a:cxn>
                    <a:cxn ang="T10">
                      <a:pos x="T4" y="T5"/>
                    </a:cxn>
                    <a:cxn ang="T11">
                      <a:pos x="T6" y="T7"/>
                    </a:cxn>
                  </a:cxnLst>
                  <a:rect l="T12" t="T13" r="T14" b="T15"/>
                  <a:pathLst>
                    <a:path w="184" h="87">
                      <a:moveTo>
                        <a:pt x="146" y="18"/>
                      </a:moveTo>
                      <a:lnTo>
                        <a:pt x="146" y="19"/>
                      </a:lnTo>
                      <a:lnTo>
                        <a:pt x="146" y="18"/>
                      </a:lnTo>
                    </a:path>
                  </a:pathLst>
                </a:custGeom>
                <a:solidFill>
                  <a:srgbClr val="D3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grpSp>
          <p:grpSp>
            <p:nvGrpSpPr>
              <p:cNvPr id="5165" name="Group 226"/>
              <p:cNvGrpSpPr>
                <a:grpSpLocks/>
              </p:cNvGrpSpPr>
              <p:nvPr/>
            </p:nvGrpSpPr>
            <p:grpSpPr bwMode="auto">
              <a:xfrm>
                <a:off x="3375" y="5302"/>
                <a:ext cx="184" cy="102"/>
                <a:chOff x="3375" y="5302"/>
                <a:chExt cx="184" cy="102"/>
              </a:xfrm>
            </p:grpSpPr>
            <p:sp>
              <p:nvSpPr>
                <p:cNvPr id="5168" name="Freeform 227"/>
                <p:cNvSpPr>
                  <a:spLocks/>
                </p:cNvSpPr>
                <p:nvPr/>
              </p:nvSpPr>
              <p:spPr bwMode="auto">
                <a:xfrm>
                  <a:off x="3375" y="5302"/>
                  <a:ext cx="184" cy="102"/>
                </a:xfrm>
                <a:custGeom>
                  <a:avLst/>
                  <a:gdLst>
                    <a:gd name="T0" fmla="*/ 0 w 184"/>
                    <a:gd name="T1" fmla="*/ 0 h 102"/>
                    <a:gd name="T2" fmla="*/ 108 w 184"/>
                    <a:gd name="T3" fmla="*/ 102 h 102"/>
                    <a:gd name="T4" fmla="*/ 184 w 184"/>
                    <a:gd name="T5" fmla="*/ 88 h 102"/>
                    <a:gd name="T6" fmla="*/ 185 w 184"/>
                    <a:gd name="T7" fmla="*/ 88 h 102"/>
                    <a:gd name="T8" fmla="*/ 1 w 184"/>
                    <a:gd name="T9" fmla="*/ 1 h 102"/>
                    <a:gd name="T10" fmla="*/ 0 w 184"/>
                    <a:gd name="T11" fmla="*/ 0 h 102"/>
                    <a:gd name="T12" fmla="*/ 0 60000 65536"/>
                    <a:gd name="T13" fmla="*/ 0 60000 65536"/>
                    <a:gd name="T14" fmla="*/ 0 60000 65536"/>
                    <a:gd name="T15" fmla="*/ 0 60000 65536"/>
                    <a:gd name="T16" fmla="*/ 0 60000 65536"/>
                    <a:gd name="T17" fmla="*/ 0 60000 65536"/>
                    <a:gd name="T18" fmla="*/ 0 w 184"/>
                    <a:gd name="T19" fmla="*/ 0 h 102"/>
                    <a:gd name="T20" fmla="*/ 184 w 184"/>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184" h="102">
                      <a:moveTo>
                        <a:pt x="0" y="0"/>
                      </a:moveTo>
                      <a:lnTo>
                        <a:pt x="108" y="102"/>
                      </a:lnTo>
                      <a:lnTo>
                        <a:pt x="184" y="88"/>
                      </a:lnTo>
                      <a:lnTo>
                        <a:pt x="185" y="88"/>
                      </a:lnTo>
                      <a:lnTo>
                        <a:pt x="1" y="1"/>
                      </a:lnTo>
                      <a:lnTo>
                        <a:pt x="0" y="0"/>
                      </a:lnTo>
                    </a:path>
                  </a:pathLst>
                </a:custGeom>
                <a:solidFill>
                  <a:srgbClr val="D3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grpSp>
          <p:grpSp>
            <p:nvGrpSpPr>
              <p:cNvPr id="5166" name="Group 228"/>
              <p:cNvGrpSpPr>
                <a:grpSpLocks/>
              </p:cNvGrpSpPr>
              <p:nvPr/>
            </p:nvGrpSpPr>
            <p:grpSpPr bwMode="auto">
              <a:xfrm>
                <a:off x="3522" y="5187"/>
                <a:ext cx="64" cy="202"/>
                <a:chOff x="3522" y="5187"/>
                <a:chExt cx="64" cy="202"/>
              </a:xfrm>
            </p:grpSpPr>
            <p:sp>
              <p:nvSpPr>
                <p:cNvPr id="5167" name="Freeform 229"/>
                <p:cNvSpPr>
                  <a:spLocks/>
                </p:cNvSpPr>
                <p:nvPr/>
              </p:nvSpPr>
              <p:spPr bwMode="auto">
                <a:xfrm>
                  <a:off x="3522" y="5187"/>
                  <a:ext cx="64" cy="202"/>
                </a:xfrm>
                <a:custGeom>
                  <a:avLst/>
                  <a:gdLst>
                    <a:gd name="T0" fmla="*/ 64 w 64"/>
                    <a:gd name="T1" fmla="*/ 0 h 202"/>
                    <a:gd name="T2" fmla="*/ 0 w 64"/>
                    <a:gd name="T3" fmla="*/ 134 h 202"/>
                    <a:gd name="T4" fmla="*/ 38 w 64"/>
                    <a:gd name="T5" fmla="*/ 202 h 202"/>
                    <a:gd name="T6" fmla="*/ 64 w 64"/>
                    <a:gd name="T7" fmla="*/ 1 h 202"/>
                    <a:gd name="T8" fmla="*/ 64 w 64"/>
                    <a:gd name="T9" fmla="*/ 0 h 202"/>
                    <a:gd name="T10" fmla="*/ 0 60000 65536"/>
                    <a:gd name="T11" fmla="*/ 0 60000 65536"/>
                    <a:gd name="T12" fmla="*/ 0 60000 65536"/>
                    <a:gd name="T13" fmla="*/ 0 60000 65536"/>
                    <a:gd name="T14" fmla="*/ 0 60000 65536"/>
                    <a:gd name="T15" fmla="*/ 0 w 64"/>
                    <a:gd name="T16" fmla="*/ 0 h 202"/>
                    <a:gd name="T17" fmla="*/ 64 w 64"/>
                    <a:gd name="T18" fmla="*/ 202 h 202"/>
                  </a:gdLst>
                  <a:ahLst/>
                  <a:cxnLst>
                    <a:cxn ang="T10">
                      <a:pos x="T0" y="T1"/>
                    </a:cxn>
                    <a:cxn ang="T11">
                      <a:pos x="T2" y="T3"/>
                    </a:cxn>
                    <a:cxn ang="T12">
                      <a:pos x="T4" y="T5"/>
                    </a:cxn>
                    <a:cxn ang="T13">
                      <a:pos x="T6" y="T7"/>
                    </a:cxn>
                    <a:cxn ang="T14">
                      <a:pos x="T8" y="T9"/>
                    </a:cxn>
                  </a:cxnLst>
                  <a:rect l="T15" t="T16" r="T17" b="T18"/>
                  <a:pathLst>
                    <a:path w="64" h="202">
                      <a:moveTo>
                        <a:pt x="64" y="0"/>
                      </a:moveTo>
                      <a:lnTo>
                        <a:pt x="0" y="134"/>
                      </a:lnTo>
                      <a:lnTo>
                        <a:pt x="38" y="202"/>
                      </a:lnTo>
                      <a:lnTo>
                        <a:pt x="64" y="1"/>
                      </a:lnTo>
                      <a:lnTo>
                        <a:pt x="64" y="0"/>
                      </a:lnTo>
                    </a:path>
                  </a:pathLst>
                </a:custGeom>
                <a:solidFill>
                  <a:srgbClr val="D3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dirty="0" smtClean="0">
                    <a:solidFill>
                      <a:prstClr val="black"/>
                    </a:solidFill>
                    <a:latin typeface="Arial" panose="020B0604020202020204" pitchFamily="34" charset="0"/>
                    <a:cs typeface="Arial" panose="020B0604020202020204" pitchFamily="34" charset="0"/>
                  </a:endParaRPr>
                </a:p>
              </p:txBody>
            </p:sp>
          </p:grpSp>
        </p:grpSp>
      </p:grpSp>
      <p:sp>
        <p:nvSpPr>
          <p:cNvPr id="5123" name="TextBox 65"/>
          <p:cNvSpPr txBox="1">
            <a:spLocks noChangeArrowheads="1"/>
          </p:cNvSpPr>
          <p:nvPr/>
        </p:nvSpPr>
        <p:spPr bwMode="auto">
          <a:xfrm>
            <a:off x="0" y="76200"/>
            <a:ext cx="91440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2746" tIns="31373" rIns="62746" bIns="3137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hangingPunct="0">
              <a:spcBef>
                <a:spcPct val="0"/>
              </a:spcBef>
              <a:buFontTx/>
              <a:buNone/>
            </a:pPr>
            <a:r>
              <a:rPr lang="en-US" altLang="en-US" sz="1200" b="1" dirty="0" smtClean="0">
                <a:solidFill>
                  <a:schemeClr val="bg1"/>
                </a:solidFill>
                <a:latin typeface="Arial Narrow" panose="020B0606020202030204" pitchFamily="34" charset="0"/>
                <a:cs typeface="Arial" panose="020B0604020202020204" pitchFamily="34" charset="0"/>
              </a:rPr>
              <a:t>UNCLASSIFIED</a:t>
            </a:r>
          </a:p>
        </p:txBody>
      </p:sp>
      <p:sp>
        <p:nvSpPr>
          <p:cNvPr id="5124" name="TextBox 65"/>
          <p:cNvSpPr txBox="1">
            <a:spLocks noChangeArrowheads="1"/>
          </p:cNvSpPr>
          <p:nvPr/>
        </p:nvSpPr>
        <p:spPr bwMode="auto">
          <a:xfrm>
            <a:off x="0" y="6610350"/>
            <a:ext cx="91440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2746" tIns="31373" rIns="62746" bIns="3137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hangingPunct="0">
              <a:spcBef>
                <a:spcPct val="0"/>
              </a:spcBef>
              <a:buFontTx/>
              <a:buNone/>
            </a:pPr>
            <a:r>
              <a:rPr lang="en-US" altLang="en-US" sz="1200" b="1" dirty="0" smtClean="0">
                <a:solidFill>
                  <a:prstClr val="black"/>
                </a:solidFill>
                <a:latin typeface="Arial Narrow" panose="020B0606020202030204" pitchFamily="34" charset="0"/>
                <a:cs typeface="Arial" panose="020B0604020202020204" pitchFamily="34" charset="0"/>
              </a:rPr>
              <a:t>UNCLASSIFIED</a:t>
            </a:r>
          </a:p>
        </p:txBody>
      </p:sp>
      <p:pic>
        <p:nvPicPr>
          <p:cNvPr id="69" name="Picture 8" descr="IMG_0508.JPG"/>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xmlns="" val="0"/>
              </a:ext>
            </a:extLst>
          </a:blip>
          <a:srcRect l="5573" t="10416" b="19421"/>
          <a:stretch>
            <a:fillRect/>
          </a:stretch>
        </p:blipFill>
        <p:spPr bwMode="auto">
          <a:xfrm>
            <a:off x="152400" y="1857040"/>
            <a:ext cx="8718550" cy="3167062"/>
          </a:xfrm>
          <a:prstGeom prst="rect">
            <a:avLst/>
          </a:prstGeom>
          <a:noFill/>
          <a:ln w="25400">
            <a:noFill/>
          </a:ln>
          <a:effectLst>
            <a:softEdge rad="0"/>
          </a:effectLst>
          <a:extLst/>
        </p:spPr>
      </p:pic>
      <p:sp>
        <p:nvSpPr>
          <p:cNvPr id="71" name="TextBox 70"/>
          <p:cNvSpPr txBox="1"/>
          <p:nvPr/>
        </p:nvSpPr>
        <p:spPr>
          <a:xfrm>
            <a:off x="-1" y="2073306"/>
            <a:ext cx="9105499" cy="2800767"/>
          </a:xfrm>
          <a:prstGeom prst="rect">
            <a:avLst/>
          </a:prstGeom>
          <a:noFill/>
        </p:spPr>
        <p:txBody>
          <a:bodyPr wrap="square">
            <a:spAutoFit/>
          </a:bodyPr>
          <a:lstStyle/>
          <a:p>
            <a:pPr algn="ctr" fontAlgn="auto">
              <a:spcBef>
                <a:spcPts val="0"/>
              </a:spcBef>
              <a:spcAft>
                <a:spcPts val="0"/>
              </a:spcAft>
              <a:defRPr/>
            </a:pPr>
            <a:r>
              <a:rPr lang="en-US" sz="2400" b="1" cap="small" dirty="0" smtClean="0">
                <a:latin typeface="+mj-lt"/>
              </a:rPr>
              <a:t>National defense industrial (ndia) </a:t>
            </a:r>
          </a:p>
          <a:p>
            <a:pPr algn="ctr" fontAlgn="auto">
              <a:spcBef>
                <a:spcPts val="0"/>
              </a:spcBef>
              <a:spcAft>
                <a:spcPts val="0"/>
              </a:spcAft>
              <a:defRPr/>
            </a:pPr>
            <a:r>
              <a:rPr lang="en-US" sz="2400" b="1" cap="small" dirty="0" smtClean="0">
                <a:latin typeface="+mj-lt"/>
              </a:rPr>
              <a:t>and the aerospace industries association (aia)</a:t>
            </a:r>
            <a:endParaRPr lang="en-US" sz="2400" b="1" cap="small" dirty="0" smtClean="0">
              <a:latin typeface="+mj-lt"/>
              <a:cs typeface="+mn-cs"/>
            </a:endParaRPr>
          </a:p>
          <a:p>
            <a:pPr algn="ctr" fontAlgn="auto">
              <a:spcBef>
                <a:spcPts val="0"/>
              </a:spcBef>
              <a:spcAft>
                <a:spcPts val="0"/>
              </a:spcAft>
              <a:defRPr/>
            </a:pPr>
            <a:endParaRPr lang="en-US" sz="1600" b="1" cap="small" dirty="0" smtClean="0">
              <a:latin typeface="+mj-lt"/>
            </a:endParaRPr>
          </a:p>
          <a:p>
            <a:pPr algn="ctr" fontAlgn="auto">
              <a:spcBef>
                <a:spcPts val="0"/>
              </a:spcBef>
              <a:spcAft>
                <a:spcPts val="0"/>
              </a:spcAft>
              <a:defRPr/>
            </a:pPr>
            <a:r>
              <a:rPr lang="en-US" sz="3200" b="1" cap="small" dirty="0" smtClean="0">
                <a:latin typeface="+mj-lt"/>
              </a:rPr>
              <a:t>Director, Ned Fish</a:t>
            </a:r>
          </a:p>
          <a:p>
            <a:pPr algn="ctr" fontAlgn="auto">
              <a:spcBef>
                <a:spcPts val="0"/>
              </a:spcBef>
              <a:spcAft>
                <a:spcPts val="0"/>
              </a:spcAft>
              <a:defRPr/>
            </a:pPr>
            <a:r>
              <a:rPr lang="en-US" sz="2800" b="1" cap="small" dirty="0" err="1" smtClean="0">
                <a:latin typeface="+mj-lt"/>
              </a:rPr>
              <a:t>dod</a:t>
            </a:r>
            <a:r>
              <a:rPr lang="en-US" sz="2800" b="1" cap="small" dirty="0" smtClean="0">
                <a:latin typeface="+mj-lt"/>
              </a:rPr>
              <a:t> consolidated adjudications facility</a:t>
            </a:r>
            <a:endParaRPr lang="en-US" sz="2800" b="1" cap="small" dirty="0" smtClean="0">
              <a:latin typeface="+mj-lt"/>
              <a:cs typeface="+mn-cs"/>
            </a:endParaRPr>
          </a:p>
          <a:p>
            <a:pPr algn="ctr" fontAlgn="auto">
              <a:spcBef>
                <a:spcPts val="0"/>
              </a:spcBef>
              <a:spcAft>
                <a:spcPts val="0"/>
              </a:spcAft>
              <a:defRPr/>
            </a:pPr>
            <a:r>
              <a:rPr lang="en-US" sz="2800" b="1" cap="small" dirty="0" smtClean="0">
                <a:latin typeface="+mj-lt"/>
                <a:cs typeface="+mn-cs"/>
              </a:rPr>
              <a:t> </a:t>
            </a:r>
            <a:endParaRPr lang="en-US" sz="2800" b="1" cap="small" dirty="0">
              <a:latin typeface="+mj-lt"/>
              <a:cs typeface="+mn-cs"/>
            </a:endParaRPr>
          </a:p>
          <a:p>
            <a:pPr algn="ctr" fontAlgn="auto">
              <a:spcBef>
                <a:spcPts val="0"/>
              </a:spcBef>
              <a:spcAft>
                <a:spcPts val="0"/>
              </a:spcAft>
              <a:defRPr/>
            </a:pPr>
            <a:endParaRPr lang="en-US" sz="2400" b="1" dirty="0">
              <a:latin typeface="+mj-lt"/>
              <a:cs typeface="Arial" pitchFamily="34" charset="0"/>
            </a:endParaRPr>
          </a:p>
        </p:txBody>
      </p:sp>
      <p:sp>
        <p:nvSpPr>
          <p:cNvPr id="72" name="TextBox 67"/>
          <p:cNvSpPr txBox="1">
            <a:spLocks noChangeArrowheads="1"/>
          </p:cNvSpPr>
          <p:nvPr/>
        </p:nvSpPr>
        <p:spPr bwMode="auto">
          <a:xfrm>
            <a:off x="-60377" y="4426192"/>
            <a:ext cx="8839200" cy="369332"/>
          </a:xfrm>
          <a:prstGeom prst="rect">
            <a:avLst/>
          </a:prstGeom>
          <a:noFill/>
          <a:ln w="9525">
            <a:noFill/>
            <a:miter lim="800000"/>
            <a:headEnd/>
            <a:tailEnd/>
          </a:ln>
        </p:spPr>
        <p:txBody>
          <a:bodyPr wrap="square">
            <a:spAutoFit/>
          </a:bodyPr>
          <a:lstStyle/>
          <a:p>
            <a:pPr algn="ctr"/>
            <a:r>
              <a:rPr lang="en-US" b="1" dirty="0" smtClean="0">
                <a:latin typeface="Calibri" pitchFamily="34" charset="0"/>
              </a:rPr>
              <a:t>November 14-16, 2016</a:t>
            </a:r>
            <a:endParaRPr lang="en-US" dirty="0">
              <a:latin typeface="Calibri" pitchFamily="34" charset="0"/>
            </a:endParaRPr>
          </a:p>
        </p:txBody>
      </p:sp>
      <p:sp>
        <p:nvSpPr>
          <p:cNvPr id="68" name="Title 1"/>
          <p:cNvSpPr txBox="1">
            <a:spLocks/>
          </p:cNvSpPr>
          <p:nvPr/>
        </p:nvSpPr>
        <p:spPr>
          <a:xfrm>
            <a:off x="1115238" y="521066"/>
            <a:ext cx="7162800" cy="838200"/>
          </a:xfrm>
          <a:prstGeom prst="rect">
            <a:avLst/>
          </a:prstGeom>
        </p:spPr>
        <p:txBody>
          <a:bodyPr lIns="0" tIns="0" rIns="0" bIns="0" anchor="b"/>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70000"/>
              </a:lnSpc>
            </a:pPr>
            <a:r>
              <a:rPr lang="en-US" sz="3200" b="1" u="sng" dirty="0" smtClean="0">
                <a:solidFill>
                  <a:prstClr val="black"/>
                </a:solidFill>
                <a:cs typeface="Arial" pitchFamily="34" charset="0"/>
              </a:rPr>
              <a:t>Department of Defense</a:t>
            </a:r>
            <a:br>
              <a:rPr lang="en-US" sz="3200" b="1" u="sng" dirty="0" smtClean="0">
                <a:solidFill>
                  <a:prstClr val="black"/>
                </a:solidFill>
                <a:cs typeface="Arial" pitchFamily="34" charset="0"/>
              </a:rPr>
            </a:br>
            <a:r>
              <a:rPr lang="en-US" sz="3200" b="1" u="sng" dirty="0" smtClean="0">
                <a:solidFill>
                  <a:prstClr val="black"/>
                </a:solidFill>
                <a:cs typeface="Arial" pitchFamily="34" charset="0"/>
              </a:rPr>
              <a:t> Consolidated Adjudications Facility</a:t>
            </a:r>
            <a:endParaRPr lang="en-US" sz="3200" u="sng" dirty="0"/>
          </a:p>
        </p:txBody>
      </p:sp>
    </p:spTree>
    <p:extLst>
      <p:ext uri="{BB962C8B-B14F-4D97-AF65-F5344CB8AC3E}">
        <p14:creationId xmlns:p14="http://schemas.microsoft.com/office/powerpoint/2010/main" xmlns="" val="27594788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0000"/>
            <a:lum/>
          </a:blip>
          <a:srcRect/>
          <a:stretch>
            <a:fillRect l="-38000" t="-27000" r="-17000" b="-69000"/>
          </a:stretch>
        </a:blipFill>
        <a:effectLst/>
      </p:bgPr>
    </p:bg>
    <p:spTree>
      <p:nvGrpSpPr>
        <p:cNvPr id="1" name=""/>
        <p:cNvGrpSpPr/>
        <p:nvPr/>
      </p:nvGrpSpPr>
      <p:grpSpPr>
        <a:xfrm>
          <a:off x="0" y="0"/>
          <a:ext cx="0" cy="0"/>
          <a:chOff x="0" y="0"/>
          <a:chExt cx="0" cy="0"/>
        </a:xfrm>
      </p:grpSpPr>
      <p:sp>
        <p:nvSpPr>
          <p:cNvPr id="10" name="TextBox 65"/>
          <p:cNvSpPr txBox="1">
            <a:spLocks noChangeArrowheads="1"/>
          </p:cNvSpPr>
          <p:nvPr/>
        </p:nvSpPr>
        <p:spPr bwMode="auto">
          <a:xfrm>
            <a:off x="0" y="76200"/>
            <a:ext cx="91440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2746" tIns="31373" rIns="62746" bIns="3137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hangingPunct="0">
              <a:spcBef>
                <a:spcPct val="0"/>
              </a:spcBef>
              <a:buFontTx/>
              <a:buNone/>
            </a:pPr>
            <a:r>
              <a:rPr lang="en-US" altLang="en-US" sz="1200" b="1" dirty="0" smtClean="0">
                <a:solidFill>
                  <a:prstClr val="white"/>
                </a:solidFill>
                <a:latin typeface="Arial Narrow" panose="020B0606020202030204" pitchFamily="34" charset="0"/>
                <a:cs typeface="Arial" panose="020B0604020202020204" pitchFamily="34" charset="0"/>
              </a:rPr>
              <a:t>UNCLASSIFIED</a:t>
            </a:r>
          </a:p>
        </p:txBody>
      </p:sp>
      <p:sp>
        <p:nvSpPr>
          <p:cNvPr id="11" name="TextBox 15"/>
          <p:cNvSpPr txBox="1">
            <a:spLocks noChangeArrowheads="1"/>
          </p:cNvSpPr>
          <p:nvPr/>
        </p:nvSpPr>
        <p:spPr bwMode="auto">
          <a:xfrm>
            <a:off x="0" y="6505575"/>
            <a:ext cx="9144000" cy="247650"/>
          </a:xfrm>
          <a:prstGeom prst="rect">
            <a:avLst/>
          </a:prstGeom>
          <a:noFill/>
          <a:ln w="9525">
            <a:noFill/>
            <a:miter lim="800000"/>
            <a:headEnd/>
            <a:tailEnd/>
          </a:ln>
        </p:spPr>
        <p:txBody>
          <a:bodyPr wrap="square" lIns="62746" tIns="31373" rIns="62746" bIns="31373">
            <a:spAutoFit/>
          </a:bodyPr>
          <a:lstStyle/>
          <a:p>
            <a:pPr algn="ctr"/>
            <a:r>
              <a:rPr lang="en-US" sz="1200" b="1" dirty="0" smtClean="0">
                <a:solidFill>
                  <a:prstClr val="black"/>
                </a:solidFill>
                <a:latin typeface="Arial Narrow" pitchFamily="34" charset="0"/>
              </a:rPr>
              <a:t>UNCLASSIFIED</a:t>
            </a:r>
            <a:endParaRPr lang="en-US" sz="1200" b="1" dirty="0">
              <a:solidFill>
                <a:prstClr val="black"/>
              </a:solidFill>
              <a:latin typeface="Arial Narrow" pitchFamily="34" charset="0"/>
            </a:endParaRPr>
          </a:p>
        </p:txBody>
      </p:sp>
      <p:sp>
        <p:nvSpPr>
          <p:cNvPr id="12" name="Slide Number Placeholder 8"/>
          <p:cNvSpPr txBox="1">
            <a:spLocks/>
          </p:cNvSpPr>
          <p:nvPr/>
        </p:nvSpPr>
        <p:spPr>
          <a:xfrm>
            <a:off x="6705600" y="6489507"/>
            <a:ext cx="2133600" cy="365125"/>
          </a:xfrm>
          <a:prstGeom prst="rect">
            <a:avLst/>
          </a:prstGeom>
        </p:spPr>
        <p:txBody>
          <a:bodyPr vert="horz" lIns="91440" tIns="45720" rIns="91440" bIns="45720" rtlCol="0" anchor="ctr"/>
          <a:lstStyle/>
          <a:p>
            <a:pPr algn="r" fontAlgn="auto">
              <a:spcBef>
                <a:spcPts val="0"/>
              </a:spcBef>
              <a:spcAft>
                <a:spcPts val="0"/>
              </a:spcAft>
              <a:defRPr/>
            </a:pPr>
            <a:r>
              <a:rPr lang="en-US" sz="1200" dirty="0" smtClean="0">
                <a:solidFill>
                  <a:prstClr val="black">
                    <a:tint val="75000"/>
                  </a:prstClr>
                </a:solidFill>
                <a:latin typeface="Calibri"/>
              </a:rPr>
              <a:t>10</a:t>
            </a:r>
            <a:endParaRPr lang="en-US" sz="1200" dirty="0">
              <a:solidFill>
                <a:prstClr val="black">
                  <a:tint val="75000"/>
                </a:prstClr>
              </a:solidFill>
              <a:latin typeface="Calibri"/>
            </a:endParaRPr>
          </a:p>
        </p:txBody>
      </p:sp>
      <p:sp>
        <p:nvSpPr>
          <p:cNvPr id="13" name="Title 1"/>
          <p:cNvSpPr txBox="1">
            <a:spLocks/>
          </p:cNvSpPr>
          <p:nvPr/>
        </p:nvSpPr>
        <p:spPr>
          <a:xfrm>
            <a:off x="0" y="511175"/>
            <a:ext cx="9144000" cy="555625"/>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3200" b="1" dirty="0" smtClean="0">
                <a:solidFill>
                  <a:prstClr val="black"/>
                </a:solidFill>
              </a:rPr>
              <a:t>Initiatives</a:t>
            </a:r>
          </a:p>
        </p:txBody>
      </p:sp>
      <p:sp>
        <p:nvSpPr>
          <p:cNvPr id="14" name="Content Placeholder 2"/>
          <p:cNvSpPr txBox="1">
            <a:spLocks/>
          </p:cNvSpPr>
          <p:nvPr/>
        </p:nvSpPr>
        <p:spPr bwMode="auto">
          <a:xfrm>
            <a:off x="497633" y="1487785"/>
            <a:ext cx="8610600" cy="4803775"/>
          </a:xfrm>
          <a:prstGeom prst="rect">
            <a:avLst/>
          </a:prstGeom>
          <a:noFill/>
          <a:ln w="9525">
            <a:noFill/>
            <a:miter lim="800000"/>
            <a:headEnd/>
            <a:tailEnd/>
          </a:ln>
        </p:spPr>
        <p:txBody>
          <a:bodyPr/>
          <a:lstStyle/>
          <a:p>
            <a:pPr marL="342900" indent="-342900">
              <a:spcBef>
                <a:spcPct val="20000"/>
              </a:spcBef>
              <a:buFont typeface="Arial" charset="0"/>
              <a:buChar char="•"/>
              <a:defRPr/>
            </a:pPr>
            <a:r>
              <a:rPr lang="en-US" sz="1600" b="1" dirty="0" smtClean="0">
                <a:solidFill>
                  <a:prstClr val="black"/>
                </a:solidFill>
                <a:latin typeface="Calibri"/>
              </a:rPr>
              <a:t>Transfer </a:t>
            </a:r>
            <a:r>
              <a:rPr lang="en-US" sz="1600" b="1" dirty="0">
                <a:solidFill>
                  <a:prstClr val="black"/>
                </a:solidFill>
                <a:latin typeface="Calibri"/>
              </a:rPr>
              <a:t>of 4</a:t>
            </a:r>
            <a:r>
              <a:rPr lang="en-US" sz="1600" b="1" baseline="30000" dirty="0">
                <a:solidFill>
                  <a:prstClr val="black"/>
                </a:solidFill>
                <a:latin typeface="Calibri"/>
              </a:rPr>
              <a:t>th</a:t>
            </a:r>
            <a:r>
              <a:rPr lang="en-US" sz="1600" b="1" dirty="0">
                <a:solidFill>
                  <a:prstClr val="black"/>
                </a:solidFill>
                <a:latin typeface="Calibri"/>
              </a:rPr>
              <a:t> Estate SCI Adjudications (includes NISP)</a:t>
            </a:r>
          </a:p>
          <a:p>
            <a:pPr marL="800100" lvl="1" indent="-342900">
              <a:spcBef>
                <a:spcPct val="20000"/>
              </a:spcBef>
              <a:buFont typeface="Arial" charset="0"/>
              <a:buChar char="•"/>
              <a:defRPr/>
            </a:pPr>
            <a:r>
              <a:rPr lang="en-US" sz="1600" dirty="0">
                <a:solidFill>
                  <a:prstClr val="black"/>
                </a:solidFill>
                <a:latin typeface="Calibri"/>
              </a:rPr>
              <a:t>Non-DIA contractors </a:t>
            </a:r>
            <a:r>
              <a:rPr lang="en-US" sz="1600" dirty="0" smtClean="0">
                <a:solidFill>
                  <a:prstClr val="black"/>
                </a:solidFill>
                <a:latin typeface="Calibri"/>
              </a:rPr>
              <a:t>requiring </a:t>
            </a:r>
            <a:r>
              <a:rPr lang="en-US" sz="1600" dirty="0">
                <a:solidFill>
                  <a:prstClr val="black"/>
                </a:solidFill>
                <a:latin typeface="Calibri"/>
              </a:rPr>
              <a:t>TS/SCI eligibility from DIA CAF, </a:t>
            </a:r>
            <a:r>
              <a:rPr lang="en-US" sz="1600" dirty="0" smtClean="0">
                <a:solidFill>
                  <a:prstClr val="black"/>
                </a:solidFill>
                <a:latin typeface="Calibri"/>
              </a:rPr>
              <a:t>are now </a:t>
            </a:r>
            <a:r>
              <a:rPr lang="en-US" sz="1600" dirty="0">
                <a:solidFill>
                  <a:prstClr val="black"/>
                </a:solidFill>
                <a:latin typeface="Calibri"/>
              </a:rPr>
              <a:t>sent to DoD CAF SOI</a:t>
            </a:r>
          </a:p>
          <a:p>
            <a:pPr marL="742950" lvl="1" indent="-285750">
              <a:spcBef>
                <a:spcPct val="20000"/>
              </a:spcBef>
              <a:buFont typeface="Arial" charset="0"/>
              <a:buChar char="•"/>
              <a:defRPr/>
            </a:pPr>
            <a:r>
              <a:rPr lang="en-US" sz="1600" dirty="0">
                <a:solidFill>
                  <a:prstClr val="black"/>
                </a:solidFill>
                <a:latin typeface="Calibri"/>
              </a:rPr>
              <a:t> Defense Agencies</a:t>
            </a:r>
          </a:p>
          <a:p>
            <a:pPr marL="742950" lvl="1" indent="-285750">
              <a:spcBef>
                <a:spcPct val="20000"/>
              </a:spcBef>
              <a:buFont typeface="Arial" charset="0"/>
              <a:buChar char="•"/>
              <a:defRPr/>
            </a:pPr>
            <a:r>
              <a:rPr lang="en-US" sz="1600" dirty="0">
                <a:solidFill>
                  <a:prstClr val="black"/>
                </a:solidFill>
                <a:latin typeface="Calibri"/>
              </a:rPr>
              <a:t> DoD Field Activities</a:t>
            </a:r>
          </a:p>
          <a:p>
            <a:pPr marL="742950" lvl="1" indent="-285750">
              <a:spcBef>
                <a:spcPct val="20000"/>
              </a:spcBef>
              <a:buFont typeface="Arial" charset="0"/>
              <a:buChar char="•"/>
              <a:defRPr/>
            </a:pPr>
            <a:r>
              <a:rPr lang="en-US" sz="1600" dirty="0">
                <a:solidFill>
                  <a:prstClr val="black"/>
                </a:solidFill>
                <a:latin typeface="Calibri"/>
              </a:rPr>
              <a:t> Combat Support </a:t>
            </a:r>
            <a:r>
              <a:rPr lang="en-US" sz="1600" dirty="0" smtClean="0">
                <a:solidFill>
                  <a:prstClr val="black"/>
                </a:solidFill>
                <a:latin typeface="Calibri"/>
              </a:rPr>
              <a:t>Agencies</a:t>
            </a:r>
          </a:p>
          <a:p>
            <a:pPr lvl="1">
              <a:spcBef>
                <a:spcPct val="20000"/>
              </a:spcBef>
              <a:defRPr/>
            </a:pPr>
            <a:endParaRPr lang="en-US" sz="1200" dirty="0">
              <a:solidFill>
                <a:prstClr val="black"/>
              </a:solidFill>
              <a:latin typeface="Calibri"/>
            </a:endParaRPr>
          </a:p>
          <a:p>
            <a:pPr marL="342900" indent="-342900">
              <a:spcBef>
                <a:spcPct val="20000"/>
              </a:spcBef>
              <a:buFont typeface="Arial" charset="0"/>
              <a:buChar char="•"/>
              <a:defRPr/>
            </a:pPr>
            <a:r>
              <a:rPr lang="en-US" sz="1600" b="1" dirty="0">
                <a:solidFill>
                  <a:prstClr val="black"/>
                </a:solidFill>
                <a:latin typeface="Calibri"/>
              </a:rPr>
              <a:t>CECD Pilot:</a:t>
            </a:r>
          </a:p>
          <a:p>
            <a:pPr marL="800100" lvl="1" indent="-342900">
              <a:spcBef>
                <a:spcPct val="20000"/>
              </a:spcBef>
              <a:buFont typeface="Arial" charset="0"/>
              <a:buChar char="•"/>
              <a:defRPr/>
            </a:pPr>
            <a:r>
              <a:rPr lang="en-US" sz="1600" dirty="0" smtClean="0">
                <a:solidFill>
                  <a:prstClr val="black"/>
                </a:solidFill>
                <a:latin typeface="Calibri"/>
              </a:rPr>
              <a:t>CY 2015 – 225,00 </a:t>
            </a:r>
          </a:p>
          <a:p>
            <a:pPr marL="800100" lvl="1" indent="-342900">
              <a:spcBef>
                <a:spcPct val="20000"/>
              </a:spcBef>
              <a:buFont typeface="Arial" charset="0"/>
              <a:buChar char="•"/>
              <a:defRPr/>
            </a:pPr>
            <a:r>
              <a:rPr lang="en-US" sz="1600" dirty="0" smtClean="0">
                <a:solidFill>
                  <a:prstClr val="black"/>
                </a:solidFill>
                <a:latin typeface="Calibri"/>
              </a:rPr>
              <a:t>CY 2016 – 275,000 (500,000 Cumulative)</a:t>
            </a:r>
          </a:p>
          <a:p>
            <a:pPr marL="800100" lvl="1" indent="-342900">
              <a:spcBef>
                <a:spcPct val="20000"/>
              </a:spcBef>
              <a:buFont typeface="Arial" charset="0"/>
              <a:buChar char="•"/>
              <a:defRPr/>
            </a:pPr>
            <a:r>
              <a:rPr lang="en-US" sz="1600" dirty="0" smtClean="0">
                <a:solidFill>
                  <a:prstClr val="black"/>
                </a:solidFill>
                <a:latin typeface="Calibri"/>
              </a:rPr>
              <a:t>Pilot </a:t>
            </a:r>
            <a:r>
              <a:rPr lang="en-US" sz="1600" dirty="0">
                <a:solidFill>
                  <a:prstClr val="black"/>
                </a:solidFill>
                <a:latin typeface="Calibri"/>
              </a:rPr>
              <a:t>capability evolving into operational CE system; ramp up continues </a:t>
            </a:r>
          </a:p>
          <a:p>
            <a:pPr marL="800100" lvl="1" indent="-342900">
              <a:spcBef>
                <a:spcPct val="20000"/>
              </a:spcBef>
              <a:buFont typeface="Arial" charset="0"/>
              <a:buChar char="•"/>
              <a:defRPr/>
            </a:pPr>
            <a:r>
              <a:rPr lang="en-US" sz="1600" dirty="0">
                <a:solidFill>
                  <a:prstClr val="black"/>
                </a:solidFill>
                <a:latin typeface="Calibri"/>
              </a:rPr>
              <a:t>OUSD(I) integrating CE requirements into DISS, maintaining alignment w/ODNI CE capability</a:t>
            </a:r>
          </a:p>
          <a:p>
            <a:pPr marL="800100" lvl="1" indent="-342900">
              <a:spcBef>
                <a:spcPct val="20000"/>
              </a:spcBef>
              <a:buFont typeface="Arial" charset="0"/>
              <a:buChar char="•"/>
              <a:defRPr/>
            </a:pPr>
            <a:endParaRPr lang="en-US" sz="1200" b="1" dirty="0" smtClean="0">
              <a:solidFill>
                <a:prstClr val="black"/>
              </a:solidFill>
              <a:latin typeface="Calibri"/>
            </a:endParaRPr>
          </a:p>
          <a:p>
            <a:pPr marL="171450" indent="-171450">
              <a:spcBef>
                <a:spcPct val="20000"/>
              </a:spcBef>
              <a:buFont typeface="Arial" panose="020B0604020202020204" pitchFamily="34" charset="0"/>
              <a:buChar char="•"/>
              <a:defRPr/>
            </a:pPr>
            <a:r>
              <a:rPr lang="en-US" sz="1600" b="1" dirty="0" smtClean="0">
                <a:solidFill>
                  <a:prstClr val="black"/>
                </a:solidFill>
                <a:latin typeface="Calibri"/>
              </a:rPr>
              <a:t>     Tier 3/Tier 3R </a:t>
            </a:r>
            <a:r>
              <a:rPr lang="en-US" sz="1600" b="1" dirty="0" err="1" smtClean="0">
                <a:solidFill>
                  <a:prstClr val="black"/>
                </a:solidFill>
                <a:latin typeface="Calibri"/>
              </a:rPr>
              <a:t>eAdjudication</a:t>
            </a:r>
            <a:r>
              <a:rPr lang="en-US" sz="1600" b="1" dirty="0" smtClean="0">
                <a:solidFill>
                  <a:prstClr val="black"/>
                </a:solidFill>
                <a:latin typeface="Calibri"/>
              </a:rPr>
              <a:t>:</a:t>
            </a:r>
          </a:p>
          <a:p>
            <a:pPr marL="742950" lvl="1" indent="-285750">
              <a:spcBef>
                <a:spcPct val="20000"/>
              </a:spcBef>
              <a:buFont typeface="Arial" panose="020B0604020202020204" pitchFamily="34" charset="0"/>
              <a:buChar char="•"/>
              <a:defRPr/>
            </a:pPr>
            <a:r>
              <a:rPr lang="en-US" sz="1600" dirty="0" smtClean="0">
                <a:solidFill>
                  <a:prstClr val="black"/>
                </a:solidFill>
                <a:latin typeface="Calibri"/>
              </a:rPr>
              <a:t>Phased </a:t>
            </a:r>
            <a:r>
              <a:rPr lang="en-US" sz="1600" dirty="0">
                <a:solidFill>
                  <a:prstClr val="black"/>
                </a:solidFill>
                <a:latin typeface="Calibri"/>
              </a:rPr>
              <a:t>deployment  in legacy CATS</a:t>
            </a:r>
          </a:p>
          <a:p>
            <a:pPr marL="1200150" lvl="2" indent="-285750">
              <a:spcBef>
                <a:spcPct val="20000"/>
              </a:spcBef>
              <a:buFont typeface="Arial" panose="020B0604020202020204" pitchFamily="34" charset="0"/>
              <a:buChar char="•"/>
              <a:defRPr/>
            </a:pPr>
            <a:r>
              <a:rPr lang="en-US" sz="1600" dirty="0" smtClean="0">
                <a:solidFill>
                  <a:prstClr val="black"/>
                </a:solidFill>
                <a:latin typeface="Calibri"/>
              </a:rPr>
              <a:t>31 </a:t>
            </a:r>
            <a:r>
              <a:rPr lang="en-US" sz="1600" dirty="0">
                <a:solidFill>
                  <a:prstClr val="black"/>
                </a:solidFill>
                <a:latin typeface="Calibri"/>
              </a:rPr>
              <a:t>Oct </a:t>
            </a:r>
            <a:r>
              <a:rPr lang="en-US" sz="1600" dirty="0" smtClean="0">
                <a:solidFill>
                  <a:prstClr val="black"/>
                </a:solidFill>
                <a:latin typeface="Calibri"/>
              </a:rPr>
              <a:t>2016</a:t>
            </a:r>
            <a:r>
              <a:rPr lang="en-US" sz="1600" dirty="0">
                <a:solidFill>
                  <a:prstClr val="black"/>
                </a:solidFill>
                <a:latin typeface="Calibri"/>
              </a:rPr>
              <a:t>: DISCO </a:t>
            </a:r>
            <a:r>
              <a:rPr lang="en-US" sz="1600" dirty="0" smtClean="0">
                <a:solidFill>
                  <a:prstClr val="black"/>
                </a:solidFill>
                <a:latin typeface="Calibri"/>
                <a:sym typeface="Wingdings" panose="05000000000000000000" pitchFamily="2" charset="2"/>
              </a:rPr>
              <a:t></a:t>
            </a:r>
            <a:endParaRPr lang="en-US" sz="1600" dirty="0">
              <a:solidFill>
                <a:prstClr val="black"/>
              </a:solidFill>
              <a:latin typeface="Calibri"/>
            </a:endParaRPr>
          </a:p>
        </p:txBody>
      </p:sp>
      <p:sp>
        <p:nvSpPr>
          <p:cNvPr id="2" name="TextBox 1"/>
          <p:cNvSpPr txBox="1"/>
          <p:nvPr/>
        </p:nvSpPr>
        <p:spPr>
          <a:xfrm>
            <a:off x="76200" y="6490900"/>
            <a:ext cx="1377820" cy="276999"/>
          </a:xfrm>
          <a:prstGeom prst="rect">
            <a:avLst/>
          </a:prstGeom>
          <a:noFill/>
        </p:spPr>
        <p:txBody>
          <a:bodyPr wrap="square" rtlCol="0">
            <a:spAutoFit/>
          </a:bodyPr>
          <a:lstStyle/>
          <a:p>
            <a:r>
              <a:rPr lang="en-US" sz="1200" dirty="0" smtClean="0">
                <a:latin typeface="Calibri"/>
              </a:rPr>
              <a:t>As of : 7 Nov 16</a:t>
            </a:r>
            <a:endParaRPr lang="en-US" sz="1200" dirty="0">
              <a:latin typeface="Calibri"/>
            </a:endParaRPr>
          </a:p>
        </p:txBody>
      </p:sp>
    </p:spTree>
    <p:extLst>
      <p:ext uri="{BB962C8B-B14F-4D97-AF65-F5344CB8AC3E}">
        <p14:creationId xmlns:p14="http://schemas.microsoft.com/office/powerpoint/2010/main" xmlns="" val="40674948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0000"/>
            <a:lum/>
          </a:blip>
          <a:srcRect/>
          <a:stretch>
            <a:fillRect l="-38000" t="-27000" r="-17000" b="-69000"/>
          </a:stretch>
        </a:blipFill>
        <a:effectLst/>
      </p:bgPr>
    </p:bg>
    <p:spTree>
      <p:nvGrpSpPr>
        <p:cNvPr id="1" name=""/>
        <p:cNvGrpSpPr/>
        <p:nvPr/>
      </p:nvGrpSpPr>
      <p:grpSpPr>
        <a:xfrm>
          <a:off x="0" y="0"/>
          <a:ext cx="0" cy="0"/>
          <a:chOff x="0" y="0"/>
          <a:chExt cx="0" cy="0"/>
        </a:xfrm>
      </p:grpSpPr>
      <p:sp>
        <p:nvSpPr>
          <p:cNvPr id="10" name="TextBox 65"/>
          <p:cNvSpPr txBox="1">
            <a:spLocks noChangeArrowheads="1"/>
          </p:cNvSpPr>
          <p:nvPr/>
        </p:nvSpPr>
        <p:spPr bwMode="auto">
          <a:xfrm>
            <a:off x="0" y="76200"/>
            <a:ext cx="91440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2746" tIns="31373" rIns="62746" bIns="3137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hangingPunct="0">
              <a:spcBef>
                <a:spcPct val="0"/>
              </a:spcBef>
              <a:buFontTx/>
              <a:buNone/>
            </a:pPr>
            <a:r>
              <a:rPr lang="en-US" altLang="en-US" sz="1200" b="1" dirty="0" smtClean="0">
                <a:solidFill>
                  <a:prstClr val="white"/>
                </a:solidFill>
                <a:latin typeface="Arial Narrow" panose="020B0606020202030204" pitchFamily="34" charset="0"/>
                <a:cs typeface="Arial" panose="020B0604020202020204" pitchFamily="34" charset="0"/>
              </a:rPr>
              <a:t>UNCLASSIFIED</a:t>
            </a:r>
          </a:p>
        </p:txBody>
      </p:sp>
      <p:sp>
        <p:nvSpPr>
          <p:cNvPr id="11" name="TextBox 15"/>
          <p:cNvSpPr txBox="1">
            <a:spLocks noChangeArrowheads="1"/>
          </p:cNvSpPr>
          <p:nvPr/>
        </p:nvSpPr>
        <p:spPr bwMode="auto">
          <a:xfrm>
            <a:off x="0" y="6505575"/>
            <a:ext cx="9144000" cy="247650"/>
          </a:xfrm>
          <a:prstGeom prst="rect">
            <a:avLst/>
          </a:prstGeom>
          <a:noFill/>
          <a:ln w="9525">
            <a:noFill/>
            <a:miter lim="800000"/>
            <a:headEnd/>
            <a:tailEnd/>
          </a:ln>
        </p:spPr>
        <p:txBody>
          <a:bodyPr wrap="square" lIns="62746" tIns="31373" rIns="62746" bIns="31373">
            <a:spAutoFit/>
          </a:bodyPr>
          <a:lstStyle/>
          <a:p>
            <a:pPr algn="ctr"/>
            <a:r>
              <a:rPr lang="en-US" sz="1200" b="1" dirty="0" smtClean="0">
                <a:solidFill>
                  <a:prstClr val="black"/>
                </a:solidFill>
                <a:latin typeface="Arial Narrow" pitchFamily="34" charset="0"/>
              </a:rPr>
              <a:t>UNCLASSIFIED</a:t>
            </a:r>
            <a:endParaRPr lang="en-US" sz="1200" b="1" dirty="0">
              <a:solidFill>
                <a:prstClr val="black"/>
              </a:solidFill>
              <a:latin typeface="Arial Narrow" pitchFamily="34" charset="0"/>
            </a:endParaRPr>
          </a:p>
        </p:txBody>
      </p:sp>
      <p:sp>
        <p:nvSpPr>
          <p:cNvPr id="12" name="Slide Number Placeholder 8"/>
          <p:cNvSpPr txBox="1">
            <a:spLocks/>
          </p:cNvSpPr>
          <p:nvPr/>
        </p:nvSpPr>
        <p:spPr>
          <a:xfrm>
            <a:off x="6705600" y="6489507"/>
            <a:ext cx="2133600" cy="365125"/>
          </a:xfrm>
          <a:prstGeom prst="rect">
            <a:avLst/>
          </a:prstGeom>
        </p:spPr>
        <p:txBody>
          <a:bodyPr vert="horz" lIns="91440" tIns="45720" rIns="91440" bIns="45720" rtlCol="0" anchor="ctr"/>
          <a:lstStyle/>
          <a:p>
            <a:pPr algn="r" fontAlgn="auto">
              <a:spcBef>
                <a:spcPts val="0"/>
              </a:spcBef>
              <a:spcAft>
                <a:spcPts val="0"/>
              </a:spcAft>
              <a:defRPr/>
            </a:pPr>
            <a:r>
              <a:rPr lang="en-US" sz="1200" dirty="0" smtClean="0">
                <a:solidFill>
                  <a:prstClr val="black">
                    <a:tint val="75000"/>
                  </a:prstClr>
                </a:solidFill>
                <a:latin typeface="Calibri"/>
              </a:rPr>
              <a:t>11</a:t>
            </a:r>
            <a:endParaRPr lang="en-US" sz="1200" dirty="0">
              <a:solidFill>
                <a:prstClr val="black">
                  <a:tint val="75000"/>
                </a:prstClr>
              </a:solidFill>
              <a:latin typeface="Calibri"/>
            </a:endParaRPr>
          </a:p>
        </p:txBody>
      </p:sp>
      <p:sp>
        <p:nvSpPr>
          <p:cNvPr id="13" name="Title 1"/>
          <p:cNvSpPr txBox="1">
            <a:spLocks/>
          </p:cNvSpPr>
          <p:nvPr/>
        </p:nvSpPr>
        <p:spPr>
          <a:xfrm>
            <a:off x="0" y="511175"/>
            <a:ext cx="9144000" cy="555625"/>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3200" b="1" dirty="0" smtClean="0">
                <a:solidFill>
                  <a:prstClr val="black"/>
                </a:solidFill>
              </a:rPr>
              <a:t>Initiatives (cont’d)</a:t>
            </a:r>
          </a:p>
        </p:txBody>
      </p:sp>
      <p:sp>
        <p:nvSpPr>
          <p:cNvPr id="14" name="Content Placeholder 2"/>
          <p:cNvSpPr txBox="1">
            <a:spLocks/>
          </p:cNvSpPr>
          <p:nvPr/>
        </p:nvSpPr>
        <p:spPr bwMode="auto">
          <a:xfrm>
            <a:off x="497633" y="1487785"/>
            <a:ext cx="8610600" cy="4803775"/>
          </a:xfrm>
          <a:prstGeom prst="rect">
            <a:avLst/>
          </a:prstGeom>
          <a:noFill/>
          <a:ln w="9525">
            <a:noFill/>
            <a:miter lim="800000"/>
            <a:headEnd/>
            <a:tailEnd/>
          </a:ln>
        </p:spPr>
        <p:txBody>
          <a:bodyPr/>
          <a:lstStyle/>
          <a:p>
            <a:pPr marL="342900" indent="-342900">
              <a:spcBef>
                <a:spcPct val="20000"/>
              </a:spcBef>
              <a:buFont typeface="Arial" charset="0"/>
              <a:buChar char="•"/>
              <a:defRPr/>
            </a:pPr>
            <a:r>
              <a:rPr lang="en-US" sz="1600" b="1" dirty="0" smtClean="0">
                <a:solidFill>
                  <a:prstClr val="black"/>
                </a:solidFill>
                <a:latin typeface="Calibri"/>
              </a:rPr>
              <a:t>Industry Specific CATS V4 Deployment by DISS PM</a:t>
            </a:r>
            <a:endParaRPr lang="en-US" sz="1600" b="1" dirty="0">
              <a:solidFill>
                <a:prstClr val="black"/>
              </a:solidFill>
              <a:latin typeface="Calibri"/>
            </a:endParaRPr>
          </a:p>
          <a:p>
            <a:pPr marL="800100" lvl="1" indent="-342900">
              <a:spcBef>
                <a:spcPct val="20000"/>
              </a:spcBef>
              <a:buFont typeface="Arial" charset="0"/>
              <a:buChar char="•"/>
              <a:defRPr/>
            </a:pPr>
            <a:r>
              <a:rPr lang="en-US" sz="1600" dirty="0" smtClean="0">
                <a:solidFill>
                  <a:prstClr val="black"/>
                </a:solidFill>
                <a:latin typeface="Calibri"/>
              </a:rPr>
              <a:t>Mar - Apr 2017: Deployed to CAF Industry Division</a:t>
            </a:r>
            <a:endParaRPr lang="en-US" sz="1600" dirty="0">
              <a:solidFill>
                <a:prstClr val="black"/>
              </a:solidFill>
              <a:latin typeface="Calibri"/>
            </a:endParaRPr>
          </a:p>
          <a:p>
            <a:pPr marL="742950" lvl="1" indent="-285750">
              <a:spcBef>
                <a:spcPct val="20000"/>
              </a:spcBef>
              <a:buFont typeface="Arial" charset="0"/>
              <a:buChar char="•"/>
              <a:defRPr/>
            </a:pPr>
            <a:r>
              <a:rPr lang="en-US" sz="1600" dirty="0">
                <a:solidFill>
                  <a:prstClr val="black"/>
                </a:solidFill>
                <a:latin typeface="Calibri"/>
              </a:rPr>
              <a:t> </a:t>
            </a:r>
            <a:r>
              <a:rPr lang="en-US" sz="1600" dirty="0" smtClean="0">
                <a:solidFill>
                  <a:prstClr val="black"/>
                </a:solidFill>
                <a:latin typeface="Calibri"/>
              </a:rPr>
              <a:t>Mar - Apr 2017: Industry Portal Deployment</a:t>
            </a:r>
            <a:endParaRPr lang="en-US" sz="1600" dirty="0">
              <a:solidFill>
                <a:prstClr val="black"/>
              </a:solidFill>
              <a:latin typeface="Calibri"/>
            </a:endParaRPr>
          </a:p>
          <a:p>
            <a:pPr marL="742950" lvl="1" indent="-285750">
              <a:spcBef>
                <a:spcPct val="20000"/>
              </a:spcBef>
              <a:buFont typeface="Arial" charset="0"/>
              <a:buChar char="•"/>
              <a:defRPr/>
            </a:pPr>
            <a:r>
              <a:rPr lang="en-US" sz="1600" dirty="0">
                <a:solidFill>
                  <a:prstClr val="black"/>
                </a:solidFill>
                <a:latin typeface="Calibri"/>
              </a:rPr>
              <a:t> </a:t>
            </a:r>
            <a:r>
              <a:rPr lang="en-US" sz="1600" dirty="0" smtClean="0">
                <a:solidFill>
                  <a:prstClr val="black"/>
                </a:solidFill>
                <a:latin typeface="Calibri"/>
              </a:rPr>
              <a:t>5 May 2017: Tentative Date to “sunset” DISCO CATS</a:t>
            </a:r>
            <a:endParaRPr lang="en-US" sz="1600" dirty="0">
              <a:solidFill>
                <a:prstClr val="black"/>
              </a:solidFill>
              <a:latin typeface="Calibri"/>
            </a:endParaRPr>
          </a:p>
        </p:txBody>
      </p:sp>
      <p:sp>
        <p:nvSpPr>
          <p:cNvPr id="2" name="TextBox 1"/>
          <p:cNvSpPr txBox="1"/>
          <p:nvPr/>
        </p:nvSpPr>
        <p:spPr>
          <a:xfrm>
            <a:off x="76200" y="6490900"/>
            <a:ext cx="1377820" cy="276999"/>
          </a:xfrm>
          <a:prstGeom prst="rect">
            <a:avLst/>
          </a:prstGeom>
          <a:noFill/>
        </p:spPr>
        <p:txBody>
          <a:bodyPr wrap="square" rtlCol="0">
            <a:spAutoFit/>
          </a:bodyPr>
          <a:lstStyle/>
          <a:p>
            <a:r>
              <a:rPr lang="en-US" sz="1200" dirty="0" smtClean="0">
                <a:latin typeface="Calibri"/>
              </a:rPr>
              <a:t>As of : 7 Nov 16</a:t>
            </a:r>
            <a:endParaRPr lang="en-US" sz="1200" dirty="0">
              <a:latin typeface="Calibri"/>
            </a:endParaRPr>
          </a:p>
        </p:txBody>
      </p:sp>
    </p:spTree>
    <p:extLst>
      <p:ext uri="{BB962C8B-B14F-4D97-AF65-F5344CB8AC3E}">
        <p14:creationId xmlns:p14="http://schemas.microsoft.com/office/powerpoint/2010/main" xmlns="" val="9055986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0000"/>
            <a:lum/>
          </a:blip>
          <a:srcRect/>
          <a:stretch>
            <a:fillRect l="-38000" t="-27000" r="-17000" b="-69000"/>
          </a:stretch>
        </a:blipFill>
        <a:effectLst/>
      </p:bgPr>
    </p:bg>
    <p:spTree>
      <p:nvGrpSpPr>
        <p:cNvPr id="1" name=""/>
        <p:cNvGrpSpPr/>
        <p:nvPr/>
      </p:nvGrpSpPr>
      <p:grpSpPr>
        <a:xfrm>
          <a:off x="0" y="0"/>
          <a:ext cx="0" cy="0"/>
          <a:chOff x="0" y="0"/>
          <a:chExt cx="0" cy="0"/>
        </a:xfrm>
      </p:grpSpPr>
      <p:sp>
        <p:nvSpPr>
          <p:cNvPr id="2" name="TextBox 65"/>
          <p:cNvSpPr txBox="1">
            <a:spLocks noChangeArrowheads="1"/>
          </p:cNvSpPr>
          <p:nvPr/>
        </p:nvSpPr>
        <p:spPr bwMode="auto">
          <a:xfrm>
            <a:off x="0" y="76200"/>
            <a:ext cx="91440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2746" tIns="31373" rIns="62746" bIns="3137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hangingPunct="0">
              <a:spcBef>
                <a:spcPct val="0"/>
              </a:spcBef>
              <a:buFontTx/>
              <a:buNone/>
            </a:pPr>
            <a:r>
              <a:rPr lang="en-US" altLang="en-US" sz="1200" b="1" dirty="0" smtClean="0">
                <a:solidFill>
                  <a:prstClr val="white"/>
                </a:solidFill>
                <a:latin typeface="Arial Narrow" panose="020B0606020202030204" pitchFamily="34" charset="0"/>
                <a:cs typeface="Arial" panose="020B0604020202020204" pitchFamily="34" charset="0"/>
              </a:rPr>
              <a:t>UNCLASSIFIED</a:t>
            </a:r>
          </a:p>
        </p:txBody>
      </p:sp>
      <p:sp>
        <p:nvSpPr>
          <p:cNvPr id="3" name="TextBox 15"/>
          <p:cNvSpPr txBox="1">
            <a:spLocks noChangeArrowheads="1"/>
          </p:cNvSpPr>
          <p:nvPr/>
        </p:nvSpPr>
        <p:spPr bwMode="auto">
          <a:xfrm>
            <a:off x="0" y="6553200"/>
            <a:ext cx="9144000" cy="247650"/>
          </a:xfrm>
          <a:prstGeom prst="rect">
            <a:avLst/>
          </a:prstGeom>
          <a:noFill/>
          <a:ln w="9525">
            <a:noFill/>
            <a:miter lim="800000"/>
            <a:headEnd/>
            <a:tailEnd/>
          </a:ln>
        </p:spPr>
        <p:txBody>
          <a:bodyPr wrap="square" lIns="62746" tIns="31373" rIns="62746" bIns="31373">
            <a:spAutoFit/>
          </a:bodyPr>
          <a:lstStyle/>
          <a:p>
            <a:pPr algn="ctr"/>
            <a:r>
              <a:rPr lang="en-US" sz="1200" b="1" dirty="0" smtClean="0">
                <a:solidFill>
                  <a:prstClr val="black"/>
                </a:solidFill>
                <a:latin typeface="Arial Narrow" pitchFamily="34" charset="0"/>
              </a:rPr>
              <a:t>UNCLASSIFIED</a:t>
            </a:r>
            <a:endParaRPr lang="en-US" sz="1200" b="1" dirty="0">
              <a:solidFill>
                <a:prstClr val="black"/>
              </a:solidFill>
              <a:latin typeface="Arial Narrow" pitchFamily="34" charset="0"/>
            </a:endParaRPr>
          </a:p>
        </p:txBody>
      </p:sp>
      <p:sp>
        <p:nvSpPr>
          <p:cNvPr id="6" name="Slide Number Placeholder 8"/>
          <p:cNvSpPr txBox="1">
            <a:spLocks/>
          </p:cNvSpPr>
          <p:nvPr/>
        </p:nvSpPr>
        <p:spPr>
          <a:xfrm>
            <a:off x="6553200" y="6356350"/>
            <a:ext cx="2133600" cy="365125"/>
          </a:xfrm>
          <a:prstGeom prst="rect">
            <a:avLst/>
          </a:prstGeom>
        </p:spPr>
        <p:txBody>
          <a:bodyPr vert="horz" lIns="91440" tIns="45720" rIns="91440" bIns="45720" rtlCol="0" anchor="ctr"/>
          <a:lstStyle/>
          <a:p>
            <a:pPr algn="r" fontAlgn="auto">
              <a:spcBef>
                <a:spcPts val="0"/>
              </a:spcBef>
              <a:spcAft>
                <a:spcPts val="0"/>
              </a:spcAft>
              <a:defRPr/>
            </a:pPr>
            <a:r>
              <a:rPr lang="en-US" sz="1200" dirty="0" smtClean="0">
                <a:solidFill>
                  <a:prstClr val="black">
                    <a:tint val="75000"/>
                  </a:prstClr>
                </a:solidFill>
                <a:latin typeface="Calibri"/>
              </a:rPr>
              <a:t>12</a:t>
            </a:r>
            <a:endParaRPr lang="en-US" sz="1200" dirty="0">
              <a:solidFill>
                <a:prstClr val="black">
                  <a:tint val="75000"/>
                </a:prstClr>
              </a:solidFill>
              <a:latin typeface="Calibri"/>
            </a:endParaRPr>
          </a:p>
        </p:txBody>
      </p:sp>
      <p:sp>
        <p:nvSpPr>
          <p:cNvPr id="7" name="Rectangle 6"/>
          <p:cNvSpPr/>
          <p:nvPr/>
        </p:nvSpPr>
        <p:spPr>
          <a:xfrm>
            <a:off x="264160" y="608739"/>
            <a:ext cx="8270240" cy="646331"/>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3600" dirty="0" smtClean="0">
                <a:solidFill>
                  <a:prstClr val="black"/>
                </a:solidFill>
                <a:latin typeface="Calibri"/>
              </a:rPr>
              <a:t>   Visit our website!!</a:t>
            </a:r>
            <a:endParaRPr lang="en-US" sz="3600" b="1" cap="all" dirty="0">
              <a:ln/>
              <a:solidFill>
                <a:prstClr val="black"/>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Calibri"/>
            </a:endParaRPr>
          </a:p>
        </p:txBody>
      </p:sp>
      <p:sp>
        <p:nvSpPr>
          <p:cNvPr id="10" name="Subtitle 2"/>
          <p:cNvSpPr txBox="1">
            <a:spLocks/>
          </p:cNvSpPr>
          <p:nvPr/>
        </p:nvSpPr>
        <p:spPr>
          <a:xfrm>
            <a:off x="4648200" y="2133600"/>
            <a:ext cx="3886200" cy="3810000"/>
          </a:xfrm>
          <a:prstGeom prst="rect">
            <a:avLst/>
          </a:prstGeom>
        </p:spPr>
        <p:txBody>
          <a:bodyPr>
            <a:normAutofit fontScale="47500" lnSpcReduction="20000"/>
          </a:bodyPr>
          <a:lstStyle/>
          <a:p>
            <a:pPr marL="342900" indent="-342900" algn="ctr" fontAlgn="auto">
              <a:lnSpc>
                <a:spcPct val="120000"/>
              </a:lnSpc>
              <a:spcAft>
                <a:spcPts val="0"/>
              </a:spcAft>
              <a:defRPr/>
            </a:pPr>
            <a:r>
              <a:rPr lang="en-US" sz="3400" b="1" dirty="0" smtClean="0">
                <a:solidFill>
                  <a:prstClr val="black"/>
                </a:solidFill>
                <a:latin typeface="Calibri"/>
                <a:ea typeface="Microsoft Himalaya" pitchFamily="2" charset="0"/>
                <a:cs typeface="Microsoft Himalaya" pitchFamily="2" charset="0"/>
              </a:rPr>
              <a:t>      The Department of Defense Consolidated Adjudications Facility Public Website has been crafted to reflect what our customers would like to see.  It also builds upon the foundation of the DoD CAF, which is the tradition of excellence established by the seven former component CAFs in making adjudicative determinations.</a:t>
            </a:r>
          </a:p>
          <a:p>
            <a:pPr marL="342900" indent="-342900" algn="ctr" fontAlgn="auto">
              <a:lnSpc>
                <a:spcPct val="120000"/>
              </a:lnSpc>
              <a:spcAft>
                <a:spcPts val="0"/>
              </a:spcAft>
              <a:defRPr/>
            </a:pPr>
            <a:r>
              <a:rPr lang="en-US" sz="3400" b="1" dirty="0" smtClean="0">
                <a:solidFill>
                  <a:prstClr val="black"/>
                </a:solidFill>
                <a:latin typeface="Calibri"/>
                <a:ea typeface="Microsoft Himalaya" pitchFamily="2" charset="0"/>
                <a:cs typeface="Microsoft Himalaya" pitchFamily="2" charset="0"/>
              </a:rPr>
              <a:t>    You will notice streamlined menus, simple navigation and access to the information you need, any time of day.</a:t>
            </a:r>
          </a:p>
          <a:p>
            <a:pPr marL="342900" indent="-342900" algn="ctr" fontAlgn="auto">
              <a:lnSpc>
                <a:spcPct val="120000"/>
              </a:lnSpc>
              <a:spcAft>
                <a:spcPts val="0"/>
              </a:spcAft>
              <a:defRPr/>
            </a:pPr>
            <a:endParaRPr lang="en-US" sz="3400" b="1" dirty="0" smtClean="0">
              <a:solidFill>
                <a:prstClr val="black"/>
              </a:solidFill>
              <a:latin typeface="Calibri"/>
              <a:ea typeface="Microsoft Himalaya" pitchFamily="2" charset="0"/>
              <a:cs typeface="Microsoft Himalaya" pitchFamily="2" charset="0"/>
            </a:endParaRPr>
          </a:p>
          <a:p>
            <a:pPr marL="342900" indent="-342900" algn="ctr">
              <a:lnSpc>
                <a:spcPct val="120000"/>
              </a:lnSpc>
              <a:defRPr/>
            </a:pPr>
            <a:r>
              <a:rPr lang="en-US" sz="3400" b="1" dirty="0" smtClean="0">
                <a:solidFill>
                  <a:prstClr val="black"/>
                </a:solidFill>
                <a:latin typeface="Calibri"/>
                <a:ea typeface="Microsoft Himalaya" pitchFamily="2" charset="0"/>
                <a:cs typeface="Microsoft Himalaya" pitchFamily="2" charset="0"/>
              </a:rPr>
              <a:t>Visit the DoD CAF website today at </a:t>
            </a:r>
            <a:r>
              <a:rPr lang="en-US" sz="4000" b="1" u="sng" dirty="0" smtClean="0">
                <a:solidFill>
                  <a:prstClr val="black"/>
                </a:solidFill>
                <a:latin typeface="Calibri"/>
                <a:hlinkClick r:id="rId3"/>
              </a:rPr>
              <a:t>http://www.dodcaf.whs.mil/</a:t>
            </a:r>
            <a:r>
              <a:rPr lang="en-US" sz="4000" b="1" u="sng" dirty="0" smtClean="0">
                <a:solidFill>
                  <a:prstClr val="black"/>
                </a:solidFill>
                <a:latin typeface="Calibri"/>
              </a:rPr>
              <a:t> </a:t>
            </a:r>
            <a:endParaRPr lang="en-US" sz="4000" dirty="0" smtClean="0">
              <a:solidFill>
                <a:prstClr val="black"/>
              </a:solidFill>
              <a:latin typeface="Calibri"/>
            </a:endParaRPr>
          </a:p>
          <a:p>
            <a:pPr marL="342900" indent="-342900" algn="ctr">
              <a:lnSpc>
                <a:spcPct val="120000"/>
              </a:lnSpc>
              <a:spcBef>
                <a:spcPct val="20000"/>
              </a:spcBef>
              <a:defRPr/>
            </a:pPr>
            <a:endParaRPr lang="en-US" sz="1400" dirty="0">
              <a:solidFill>
                <a:prstClr val="black"/>
              </a:solidFill>
              <a:latin typeface="Calibri"/>
            </a:endParaRPr>
          </a:p>
        </p:txBody>
      </p:sp>
      <p:pic>
        <p:nvPicPr>
          <p:cNvPr id="11" name="Picture 2"/>
          <p:cNvPicPr>
            <a:picLocks noChangeAspect="1" noChangeArrowheads="1"/>
          </p:cNvPicPr>
          <p:nvPr/>
        </p:nvPicPr>
        <p:blipFill>
          <a:blip r:embed="rId4" cstate="print"/>
          <a:srcRect l="2994" t="7218" r="1497" b="1805"/>
          <a:stretch>
            <a:fillRect/>
          </a:stretch>
        </p:blipFill>
        <p:spPr bwMode="auto">
          <a:xfrm>
            <a:off x="125307" y="2133600"/>
            <a:ext cx="4480560" cy="2817442"/>
          </a:xfrm>
          <a:prstGeom prst="rect">
            <a:avLst/>
          </a:prstGeom>
          <a:noFill/>
          <a:ln w="38100">
            <a:solidFill>
              <a:schemeClr val="tx1"/>
            </a:solidFill>
            <a:miter lim="800000"/>
            <a:headEnd/>
            <a:tailEnd/>
          </a:ln>
        </p:spPr>
      </p:pic>
      <p:sp>
        <p:nvSpPr>
          <p:cNvPr id="8" name="TextBox 7"/>
          <p:cNvSpPr txBox="1"/>
          <p:nvPr/>
        </p:nvSpPr>
        <p:spPr>
          <a:xfrm>
            <a:off x="0" y="5919819"/>
            <a:ext cx="4466449" cy="430887"/>
          </a:xfrm>
          <a:prstGeom prst="rect">
            <a:avLst/>
          </a:prstGeom>
          <a:noFill/>
        </p:spPr>
        <p:txBody>
          <a:bodyPr wrap="square" rtlCol="0">
            <a:spAutoFit/>
          </a:bodyPr>
          <a:lstStyle/>
          <a:p>
            <a:r>
              <a:rPr lang="en-US" sz="1100" b="1" dirty="0" smtClean="0">
                <a:solidFill>
                  <a:prstClr val="black"/>
                </a:solidFill>
                <a:latin typeface="Calibri"/>
              </a:rPr>
              <a:t>COMMUNICATIONS EMAILBOX:</a:t>
            </a:r>
          </a:p>
          <a:p>
            <a:r>
              <a:rPr lang="en-US" sz="1100" dirty="0" smtClean="0">
                <a:solidFill>
                  <a:prstClr val="black"/>
                </a:solidFill>
                <a:latin typeface="Calibri"/>
              </a:rPr>
              <a:t>whs.meade.dodcaf.mbx.dodcaf-interagency-communications@mail.mil</a:t>
            </a:r>
            <a:endParaRPr lang="en-US" sz="1100" dirty="0">
              <a:solidFill>
                <a:prstClr val="black"/>
              </a:solidFill>
              <a:latin typeface="Calibri"/>
            </a:endParaRPr>
          </a:p>
        </p:txBody>
      </p:sp>
      <p:sp>
        <p:nvSpPr>
          <p:cNvPr id="4" name="TextBox 3"/>
          <p:cNvSpPr txBox="1"/>
          <p:nvPr/>
        </p:nvSpPr>
        <p:spPr>
          <a:xfrm>
            <a:off x="1524000" y="5147892"/>
            <a:ext cx="1932093" cy="523220"/>
          </a:xfrm>
          <a:prstGeom prst="rect">
            <a:avLst/>
          </a:prstGeom>
          <a:noFill/>
        </p:spPr>
        <p:txBody>
          <a:bodyPr wrap="square" rtlCol="0">
            <a:spAutoFit/>
          </a:bodyPr>
          <a:lstStyle/>
          <a:p>
            <a:r>
              <a:rPr lang="en-US" sz="1400" b="1" dirty="0" smtClean="0">
                <a:solidFill>
                  <a:srgbClr val="008000"/>
                </a:solidFill>
                <a:latin typeface="+mj-lt"/>
              </a:rPr>
              <a:t>     NEW! HSPD-12</a:t>
            </a:r>
          </a:p>
          <a:p>
            <a:r>
              <a:rPr lang="en-US" sz="1400" b="1" dirty="0" smtClean="0">
                <a:solidFill>
                  <a:srgbClr val="008000"/>
                </a:solidFill>
                <a:latin typeface="+mj-lt"/>
              </a:rPr>
              <a:t> General Information</a:t>
            </a:r>
            <a:endParaRPr lang="en-US" sz="1400" b="1" dirty="0">
              <a:solidFill>
                <a:srgbClr val="008000"/>
              </a:solidFill>
              <a:latin typeface="+mj-lt"/>
            </a:endParaRPr>
          </a:p>
        </p:txBody>
      </p:sp>
    </p:spTree>
    <p:extLst>
      <p:ext uri="{BB962C8B-B14F-4D97-AF65-F5344CB8AC3E}">
        <p14:creationId xmlns:p14="http://schemas.microsoft.com/office/powerpoint/2010/main" xmlns="" val="2043960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0000"/>
            <a:lum/>
          </a:blip>
          <a:srcRect/>
          <a:stretch>
            <a:fillRect l="-38000" t="-27000" r="-17000" b="-69000"/>
          </a:stretch>
        </a:blipFill>
        <a:effectLst/>
      </p:bgPr>
    </p:bg>
    <p:spTree>
      <p:nvGrpSpPr>
        <p:cNvPr id="1" name=""/>
        <p:cNvGrpSpPr/>
        <p:nvPr/>
      </p:nvGrpSpPr>
      <p:grpSpPr>
        <a:xfrm>
          <a:off x="0" y="0"/>
          <a:ext cx="0" cy="0"/>
          <a:chOff x="0" y="0"/>
          <a:chExt cx="0" cy="0"/>
        </a:xfrm>
      </p:grpSpPr>
      <p:sp>
        <p:nvSpPr>
          <p:cNvPr id="2" name="TextBox 65"/>
          <p:cNvSpPr txBox="1">
            <a:spLocks noChangeArrowheads="1"/>
          </p:cNvSpPr>
          <p:nvPr/>
        </p:nvSpPr>
        <p:spPr bwMode="auto">
          <a:xfrm>
            <a:off x="0" y="76200"/>
            <a:ext cx="91440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2746" tIns="31373" rIns="62746" bIns="3137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hangingPunct="0">
              <a:spcBef>
                <a:spcPct val="0"/>
              </a:spcBef>
              <a:buFontTx/>
              <a:buNone/>
            </a:pPr>
            <a:r>
              <a:rPr lang="en-US" altLang="en-US" sz="1200" b="1" dirty="0" smtClean="0">
                <a:solidFill>
                  <a:schemeClr val="bg1"/>
                </a:solidFill>
                <a:latin typeface="Arial Narrow" panose="020B0606020202030204" pitchFamily="34" charset="0"/>
                <a:cs typeface="Arial" panose="020B0604020202020204" pitchFamily="34" charset="0"/>
              </a:rPr>
              <a:t>UNCLASSIFIED</a:t>
            </a:r>
          </a:p>
        </p:txBody>
      </p:sp>
      <p:sp>
        <p:nvSpPr>
          <p:cNvPr id="3" name="TextBox 15"/>
          <p:cNvSpPr txBox="1">
            <a:spLocks noChangeArrowheads="1"/>
          </p:cNvSpPr>
          <p:nvPr/>
        </p:nvSpPr>
        <p:spPr bwMode="auto">
          <a:xfrm>
            <a:off x="0" y="6553200"/>
            <a:ext cx="9144000" cy="247650"/>
          </a:xfrm>
          <a:prstGeom prst="rect">
            <a:avLst/>
          </a:prstGeom>
          <a:noFill/>
          <a:ln w="9525">
            <a:noFill/>
            <a:miter lim="800000"/>
            <a:headEnd/>
            <a:tailEnd/>
          </a:ln>
        </p:spPr>
        <p:txBody>
          <a:bodyPr wrap="square" lIns="62746" tIns="31373" rIns="62746" bIns="31373">
            <a:spAutoFit/>
          </a:bodyPr>
          <a:lstStyle/>
          <a:p>
            <a:pPr algn="ctr"/>
            <a:r>
              <a:rPr lang="en-US" sz="1200" b="1" dirty="0" smtClean="0">
                <a:solidFill>
                  <a:prstClr val="black"/>
                </a:solidFill>
                <a:latin typeface="Arial Narrow" pitchFamily="34" charset="0"/>
              </a:rPr>
              <a:t>UNCLASSIFIED</a:t>
            </a:r>
            <a:endParaRPr lang="en-US" sz="1200" b="1" dirty="0">
              <a:solidFill>
                <a:prstClr val="black"/>
              </a:solidFill>
              <a:latin typeface="Arial Narrow" pitchFamily="34" charset="0"/>
            </a:endParaRPr>
          </a:p>
        </p:txBody>
      </p:sp>
      <p:sp>
        <p:nvSpPr>
          <p:cNvPr id="6" name="Rectangle 5"/>
          <p:cNvSpPr txBox="1">
            <a:spLocks/>
          </p:cNvSpPr>
          <p:nvPr/>
        </p:nvSpPr>
        <p:spPr bwMode="auto">
          <a:xfrm>
            <a:off x="0" y="228600"/>
            <a:ext cx="9144000" cy="1470025"/>
          </a:xfrm>
          <a:prstGeom prst="rect">
            <a:avLst/>
          </a:prstGeom>
          <a:noFill/>
          <a:ln w="9525">
            <a:noFill/>
            <a:miter lim="800000"/>
            <a:headEnd/>
            <a:tailEnd/>
          </a:ln>
        </p:spPr>
        <p:txBody>
          <a:bodyPr anchor="ctr"/>
          <a:lstStyle/>
          <a:p>
            <a:pPr algn="ctr" eaLnBrk="0" fontAlgn="auto" hangingPunct="0">
              <a:spcBef>
                <a:spcPts val="0"/>
              </a:spcBef>
              <a:spcAft>
                <a:spcPts val="0"/>
              </a:spcAft>
              <a:defRPr/>
            </a:pPr>
            <a:r>
              <a:rPr lang="en-US" sz="3200" b="1" dirty="0">
                <a:solidFill>
                  <a:prstClr val="black"/>
                </a:solidFill>
                <a:latin typeface="Calibri"/>
              </a:rPr>
              <a:t>DoD CAF</a:t>
            </a:r>
          </a:p>
          <a:p>
            <a:pPr algn="ctr" eaLnBrk="0" fontAlgn="auto" hangingPunct="0">
              <a:spcBef>
                <a:spcPts val="0"/>
              </a:spcBef>
              <a:spcAft>
                <a:spcPts val="0"/>
              </a:spcAft>
              <a:defRPr/>
            </a:pPr>
            <a:r>
              <a:rPr lang="en-US" sz="3200" b="1" dirty="0">
                <a:solidFill>
                  <a:prstClr val="black"/>
                </a:solidFill>
                <a:latin typeface="Calibri"/>
              </a:rPr>
              <a:t>Bldg. 600, 10</a:t>
            </a:r>
            <a:r>
              <a:rPr lang="en-US" sz="3200" b="1" baseline="30000" dirty="0">
                <a:solidFill>
                  <a:prstClr val="black"/>
                </a:solidFill>
                <a:latin typeface="Calibri"/>
              </a:rPr>
              <a:t>th</a:t>
            </a:r>
            <a:r>
              <a:rPr lang="en-US" sz="3200" b="1" dirty="0">
                <a:solidFill>
                  <a:prstClr val="black"/>
                </a:solidFill>
                <a:latin typeface="Calibri"/>
              </a:rPr>
              <a:t> Street, FGGM</a:t>
            </a:r>
          </a:p>
        </p:txBody>
      </p:sp>
      <p:pic>
        <p:nvPicPr>
          <p:cNvPr id="7" name="Picture 8" descr="IMG_0508.JPG"/>
          <p:cNvPicPr>
            <a:picLocks noChangeAspect="1"/>
          </p:cNvPicPr>
          <p:nvPr/>
        </p:nvPicPr>
        <p:blipFill>
          <a:blip r:embed="rId3" cstate="print">
            <a:duotone>
              <a:schemeClr val="bg2">
                <a:shade val="45000"/>
                <a:satMod val="135000"/>
              </a:schemeClr>
              <a:prstClr val="white"/>
            </a:duotone>
          </a:blip>
          <a:srcRect l="5573" t="10416" b="19421"/>
          <a:stretch>
            <a:fillRect/>
          </a:stretch>
        </p:blipFill>
        <p:spPr bwMode="auto">
          <a:xfrm>
            <a:off x="0" y="1495425"/>
            <a:ext cx="9144000" cy="5076825"/>
          </a:xfrm>
          <a:prstGeom prst="rect">
            <a:avLst/>
          </a:prstGeom>
          <a:solidFill>
            <a:schemeClr val="tx1">
              <a:alpha val="98000"/>
            </a:schemeClr>
          </a:solidFill>
          <a:ln w="9525">
            <a:noFill/>
            <a:miter lim="800000"/>
            <a:headEnd/>
            <a:tailEnd/>
          </a:ln>
        </p:spPr>
      </p:pic>
      <p:sp>
        <p:nvSpPr>
          <p:cNvPr id="10" name="Rectangle 5"/>
          <p:cNvSpPr txBox="1">
            <a:spLocks/>
          </p:cNvSpPr>
          <p:nvPr/>
        </p:nvSpPr>
        <p:spPr bwMode="auto">
          <a:xfrm rot="21332544">
            <a:off x="757238" y="2268538"/>
            <a:ext cx="7823200" cy="1150937"/>
          </a:xfrm>
          <a:prstGeom prst="rect">
            <a:avLst/>
          </a:prstGeom>
          <a:noFill/>
          <a:ln w="9525">
            <a:noFill/>
            <a:miter lim="800000"/>
            <a:headEnd/>
            <a:tailEnd/>
          </a:ln>
        </p:spPr>
        <p:txBody>
          <a:bodyPr anchor="ctr"/>
          <a:lstStyle/>
          <a:p>
            <a:pPr algn="ctr" eaLnBrk="0" fontAlgn="auto" hangingPunct="0">
              <a:spcBef>
                <a:spcPts val="0"/>
              </a:spcBef>
              <a:spcAft>
                <a:spcPts val="0"/>
              </a:spcAft>
              <a:defRPr/>
            </a:pPr>
            <a:r>
              <a:rPr lang="en-US" sz="5400" b="1" i="1" dirty="0">
                <a:solidFill>
                  <a:prstClr val="black"/>
                </a:solidFill>
                <a:effectLst>
                  <a:outerShdw blurRad="38100" dist="38100" dir="2700000" algn="tl">
                    <a:srgbClr val="C0C0C0"/>
                  </a:outerShdw>
                </a:effectLst>
                <a:latin typeface="Calibri"/>
              </a:rPr>
              <a:t>QUESTIONS???</a:t>
            </a:r>
            <a:br>
              <a:rPr lang="en-US" sz="5400" b="1" i="1" dirty="0">
                <a:solidFill>
                  <a:prstClr val="black"/>
                </a:solidFill>
                <a:effectLst>
                  <a:outerShdw blurRad="38100" dist="38100" dir="2700000" algn="tl">
                    <a:srgbClr val="C0C0C0"/>
                  </a:outerShdw>
                </a:effectLst>
                <a:latin typeface="Calibri"/>
              </a:rPr>
            </a:br>
            <a:endParaRPr lang="en-US" sz="5400" b="1" i="1" dirty="0">
              <a:solidFill>
                <a:prstClr val="black"/>
              </a:solidFill>
              <a:effectLst>
                <a:outerShdw blurRad="38100" dist="38100" dir="2700000" algn="tl">
                  <a:srgbClr val="C0C0C0"/>
                </a:outerShdw>
              </a:effectLst>
              <a:latin typeface="Calibri"/>
            </a:endParaRPr>
          </a:p>
        </p:txBody>
      </p:sp>
      <p:sp>
        <p:nvSpPr>
          <p:cNvPr id="11" name="Slide Number Placeholder 3"/>
          <p:cNvSpPr txBox="1">
            <a:spLocks noGrp="1"/>
          </p:cNvSpPr>
          <p:nvPr/>
        </p:nvSpPr>
        <p:spPr>
          <a:xfrm>
            <a:off x="6705600" y="6494462"/>
            <a:ext cx="2133600" cy="365125"/>
          </a:xfrm>
          <a:prstGeom prst="rect">
            <a:avLst/>
          </a:prstGeom>
          <a:noFill/>
        </p:spPr>
        <p:txBody>
          <a:bodyPr anchor="ctr"/>
          <a:lstStyle/>
          <a:p>
            <a:pPr algn="r" fontAlgn="auto">
              <a:spcBef>
                <a:spcPts val="0"/>
              </a:spcBef>
              <a:spcAft>
                <a:spcPts val="0"/>
              </a:spcAft>
              <a:defRPr/>
            </a:pPr>
            <a:r>
              <a:rPr lang="en-US" sz="1200" dirty="0" smtClean="0">
                <a:solidFill>
                  <a:prstClr val="black">
                    <a:tint val="75000"/>
                  </a:prstClr>
                </a:solidFill>
                <a:latin typeface="Calibri"/>
              </a:rPr>
              <a:t>13</a:t>
            </a:r>
            <a:endParaRPr lang="en-US" sz="1200" dirty="0">
              <a:solidFill>
                <a:prstClr val="black">
                  <a:tint val="75000"/>
                </a:prstClr>
              </a:solidFill>
              <a:latin typeface="Calibri"/>
            </a:endParaRPr>
          </a:p>
        </p:txBody>
      </p:sp>
    </p:spTree>
    <p:extLst>
      <p:ext uri="{BB962C8B-B14F-4D97-AF65-F5344CB8AC3E}">
        <p14:creationId xmlns:p14="http://schemas.microsoft.com/office/powerpoint/2010/main" xmlns="" val="21426041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0000"/>
            <a:lum/>
          </a:blip>
          <a:srcRect/>
          <a:stretch>
            <a:fillRect l="-38000" t="-27000" r="-17000" b="-69000"/>
          </a:stretch>
        </a:blipFill>
        <a:effectLst/>
      </p:bgPr>
    </p:bg>
    <p:spTree>
      <p:nvGrpSpPr>
        <p:cNvPr id="1" name=""/>
        <p:cNvGrpSpPr/>
        <p:nvPr/>
      </p:nvGrpSpPr>
      <p:grpSpPr>
        <a:xfrm>
          <a:off x="0" y="0"/>
          <a:ext cx="0" cy="0"/>
          <a:chOff x="0" y="0"/>
          <a:chExt cx="0" cy="0"/>
        </a:xfrm>
      </p:grpSpPr>
      <p:sp>
        <p:nvSpPr>
          <p:cNvPr id="2" name="TextBox 14"/>
          <p:cNvSpPr txBox="1">
            <a:spLocks noChangeArrowheads="1"/>
          </p:cNvSpPr>
          <p:nvPr/>
        </p:nvSpPr>
        <p:spPr bwMode="auto">
          <a:xfrm>
            <a:off x="0" y="133350"/>
            <a:ext cx="9144000" cy="247650"/>
          </a:xfrm>
          <a:prstGeom prst="rect">
            <a:avLst/>
          </a:prstGeom>
          <a:noFill/>
          <a:ln w="9525">
            <a:noFill/>
            <a:miter lim="800000"/>
            <a:headEnd/>
            <a:tailEnd/>
          </a:ln>
        </p:spPr>
        <p:txBody>
          <a:bodyPr lIns="62746" tIns="31373" rIns="62746" bIns="31373">
            <a:spAutoFit/>
          </a:bodyPr>
          <a:lstStyle/>
          <a:p>
            <a:pPr algn="ctr"/>
            <a:r>
              <a:rPr lang="en-US" sz="1200" b="1" dirty="0" smtClean="0">
                <a:solidFill>
                  <a:schemeClr val="bg1"/>
                </a:solidFill>
                <a:latin typeface="Arial Narrow" pitchFamily="34" charset="0"/>
              </a:rPr>
              <a:t>UNCLASSIFIED</a:t>
            </a:r>
            <a:endParaRPr lang="en-US" sz="1200" b="1" dirty="0">
              <a:solidFill>
                <a:schemeClr val="bg1"/>
              </a:solidFill>
              <a:latin typeface="Arial Narrow" pitchFamily="34" charset="0"/>
            </a:endParaRPr>
          </a:p>
        </p:txBody>
      </p:sp>
      <p:sp>
        <p:nvSpPr>
          <p:cNvPr id="3" name="TextBox 15"/>
          <p:cNvSpPr txBox="1">
            <a:spLocks noChangeArrowheads="1"/>
          </p:cNvSpPr>
          <p:nvPr/>
        </p:nvSpPr>
        <p:spPr bwMode="auto">
          <a:xfrm>
            <a:off x="0" y="6553200"/>
            <a:ext cx="9144000" cy="247650"/>
          </a:xfrm>
          <a:prstGeom prst="rect">
            <a:avLst/>
          </a:prstGeom>
          <a:noFill/>
          <a:ln w="9525">
            <a:noFill/>
            <a:miter lim="800000"/>
            <a:headEnd/>
            <a:tailEnd/>
          </a:ln>
        </p:spPr>
        <p:txBody>
          <a:bodyPr lIns="62746" tIns="31373" rIns="62746" bIns="31373">
            <a:spAutoFit/>
          </a:bodyPr>
          <a:lstStyle/>
          <a:p>
            <a:pPr algn="ctr"/>
            <a:r>
              <a:rPr lang="en-US" sz="1200" b="1" dirty="0" smtClean="0">
                <a:solidFill>
                  <a:prstClr val="black"/>
                </a:solidFill>
                <a:latin typeface="Arial Narrow" pitchFamily="34" charset="0"/>
              </a:rPr>
              <a:t>UNCLASSIFIED</a:t>
            </a:r>
            <a:endParaRPr lang="en-US" sz="1200" b="1" dirty="0">
              <a:solidFill>
                <a:prstClr val="black"/>
              </a:solidFill>
              <a:latin typeface="Arial Narrow" pitchFamily="34" charset="0"/>
            </a:endParaRPr>
          </a:p>
        </p:txBody>
      </p:sp>
      <p:sp>
        <p:nvSpPr>
          <p:cNvPr id="4" name="Content Placeholder 2"/>
          <p:cNvSpPr txBox="1">
            <a:spLocks/>
          </p:cNvSpPr>
          <p:nvPr/>
        </p:nvSpPr>
        <p:spPr>
          <a:xfrm>
            <a:off x="1509712" y="1692275"/>
            <a:ext cx="7177088" cy="5108575"/>
          </a:xfrm>
          <a:prstGeom prst="rect">
            <a:avLst/>
          </a:prstGeom>
          <a:noFill/>
        </p:spPr>
        <p:txBody>
          <a:bodyPr/>
          <a:lstStyle/>
          <a:p>
            <a:pPr marL="342900" indent="-342900">
              <a:spcBef>
                <a:spcPct val="20000"/>
              </a:spcBef>
              <a:buFont typeface="Arial" panose="020B0604020202020204" pitchFamily="34" charset="0"/>
              <a:buChar char="•"/>
              <a:defRPr/>
            </a:pPr>
            <a:endParaRPr lang="en-US" sz="2400" dirty="0">
              <a:solidFill>
                <a:prstClr val="black"/>
              </a:solidFill>
              <a:latin typeface="Calibri"/>
            </a:endParaRPr>
          </a:p>
        </p:txBody>
      </p:sp>
      <p:sp>
        <p:nvSpPr>
          <p:cNvPr id="8" name="Rectangle 7"/>
          <p:cNvSpPr/>
          <p:nvPr/>
        </p:nvSpPr>
        <p:spPr>
          <a:xfrm>
            <a:off x="2971800" y="533400"/>
            <a:ext cx="2590800" cy="584775"/>
          </a:xfrm>
          <a:prstGeom prst="rect">
            <a:avLst/>
          </a:prstGeom>
        </p:spPr>
        <p:txBody>
          <a:bodyPr wrap="square">
            <a:spAutoFit/>
          </a:bodyPr>
          <a:lstStyle/>
          <a:p>
            <a:pPr algn="ctr"/>
            <a:r>
              <a:rPr lang="en-US" altLang="en-US" sz="3200" b="1" dirty="0" smtClean="0">
                <a:solidFill>
                  <a:prstClr val="black"/>
                </a:solidFill>
                <a:latin typeface="Calibri"/>
                <a:cs typeface="Arial" panose="020B0604020202020204" pitchFamily="34" charset="0"/>
              </a:rPr>
              <a:t>Agenda</a:t>
            </a:r>
            <a:endParaRPr lang="en-US" altLang="en-US" sz="3200" b="1" dirty="0">
              <a:solidFill>
                <a:prstClr val="black"/>
              </a:solidFill>
              <a:latin typeface="Calibri"/>
            </a:endParaRPr>
          </a:p>
        </p:txBody>
      </p:sp>
      <p:sp>
        <p:nvSpPr>
          <p:cNvPr id="10" name="Content Placeholder 2"/>
          <p:cNvSpPr txBox="1">
            <a:spLocks/>
          </p:cNvSpPr>
          <p:nvPr/>
        </p:nvSpPr>
        <p:spPr>
          <a:xfrm>
            <a:off x="1295400" y="1905000"/>
            <a:ext cx="6865144" cy="3867438"/>
          </a:xfrm>
          <a:prstGeom prst="rect">
            <a:avLst/>
          </a:prstGeom>
          <a:noFill/>
        </p:spPr>
        <p:txBody>
          <a:bodyPr/>
          <a:lstStyle/>
          <a:p>
            <a:pPr marL="342900" indent="-342900">
              <a:spcBef>
                <a:spcPct val="20000"/>
              </a:spcBef>
              <a:buFont typeface="Arial" charset="0"/>
              <a:buChar char="•"/>
              <a:defRPr/>
            </a:pPr>
            <a:r>
              <a:rPr lang="en-US" sz="2800" dirty="0" smtClean="0">
                <a:solidFill>
                  <a:prstClr val="black"/>
                </a:solidFill>
                <a:latin typeface="Calibri"/>
              </a:rPr>
              <a:t>Mission</a:t>
            </a:r>
          </a:p>
          <a:p>
            <a:pPr>
              <a:spcBef>
                <a:spcPct val="20000"/>
              </a:spcBef>
              <a:defRPr/>
            </a:pPr>
            <a:endParaRPr lang="en-US" sz="1200" dirty="0" smtClean="0">
              <a:solidFill>
                <a:prstClr val="black"/>
              </a:solidFill>
              <a:latin typeface="Calibri"/>
            </a:endParaRPr>
          </a:p>
          <a:p>
            <a:pPr marL="342900" indent="-342900">
              <a:spcBef>
                <a:spcPct val="20000"/>
              </a:spcBef>
              <a:buFont typeface="Arial" charset="0"/>
              <a:buChar char="•"/>
              <a:defRPr/>
            </a:pPr>
            <a:r>
              <a:rPr lang="en-US" sz="2800" dirty="0" smtClean="0">
                <a:solidFill>
                  <a:prstClr val="black"/>
                </a:solidFill>
                <a:latin typeface="Calibri"/>
              </a:rPr>
              <a:t>CAF Transformation</a:t>
            </a:r>
          </a:p>
          <a:p>
            <a:pPr>
              <a:spcBef>
                <a:spcPct val="20000"/>
              </a:spcBef>
              <a:defRPr/>
            </a:pPr>
            <a:endParaRPr lang="en-US" sz="1200" dirty="0" smtClean="0">
              <a:solidFill>
                <a:prstClr val="black"/>
              </a:solidFill>
              <a:latin typeface="Calibri"/>
            </a:endParaRPr>
          </a:p>
          <a:p>
            <a:pPr marL="342900" indent="-342900">
              <a:spcBef>
                <a:spcPct val="20000"/>
              </a:spcBef>
              <a:buFont typeface="Arial" charset="0"/>
              <a:buChar char="•"/>
              <a:defRPr/>
            </a:pPr>
            <a:r>
              <a:rPr lang="en-US" sz="2800" dirty="0" smtClean="0">
                <a:latin typeface="Calibri"/>
              </a:rPr>
              <a:t>Metrics</a:t>
            </a:r>
          </a:p>
          <a:p>
            <a:pPr>
              <a:spcBef>
                <a:spcPct val="20000"/>
              </a:spcBef>
              <a:defRPr/>
            </a:pPr>
            <a:endParaRPr lang="en-US" sz="1200" dirty="0" smtClean="0">
              <a:latin typeface="Calibri"/>
            </a:endParaRPr>
          </a:p>
          <a:p>
            <a:pPr marL="342900" indent="-342900">
              <a:spcBef>
                <a:spcPct val="20000"/>
              </a:spcBef>
              <a:buFont typeface="Arial" charset="0"/>
              <a:buChar char="•"/>
              <a:defRPr/>
            </a:pPr>
            <a:r>
              <a:rPr lang="en-US" sz="2800" dirty="0" smtClean="0">
                <a:latin typeface="Calibri"/>
              </a:rPr>
              <a:t>Initiatives</a:t>
            </a:r>
          </a:p>
          <a:p>
            <a:pPr>
              <a:spcBef>
                <a:spcPct val="20000"/>
              </a:spcBef>
              <a:defRPr/>
            </a:pPr>
            <a:endParaRPr lang="en-US" sz="1200" dirty="0" smtClean="0">
              <a:latin typeface="Calibri"/>
            </a:endParaRPr>
          </a:p>
          <a:p>
            <a:pPr marL="342900" indent="-342900">
              <a:spcBef>
                <a:spcPct val="20000"/>
              </a:spcBef>
              <a:buFont typeface="Arial" charset="0"/>
              <a:buChar char="•"/>
              <a:defRPr/>
            </a:pPr>
            <a:r>
              <a:rPr lang="en-US" sz="2800" dirty="0" smtClean="0">
                <a:solidFill>
                  <a:prstClr val="black"/>
                </a:solidFill>
                <a:latin typeface="Calibri"/>
              </a:rPr>
              <a:t>Questions</a:t>
            </a:r>
          </a:p>
          <a:p>
            <a:pPr marL="342900" indent="-342900">
              <a:spcBef>
                <a:spcPct val="20000"/>
              </a:spcBef>
              <a:buFont typeface="Arial" charset="0"/>
              <a:buNone/>
              <a:defRPr/>
            </a:pPr>
            <a:endParaRPr lang="en-US" sz="2400" dirty="0">
              <a:solidFill>
                <a:prstClr val="black"/>
              </a:solidFill>
              <a:latin typeface="Calibri"/>
            </a:endParaRPr>
          </a:p>
        </p:txBody>
      </p:sp>
      <p:sp>
        <p:nvSpPr>
          <p:cNvPr id="11" name="Slide Number Placeholder 8"/>
          <p:cNvSpPr txBox="1">
            <a:spLocks/>
          </p:cNvSpPr>
          <p:nvPr/>
        </p:nvSpPr>
        <p:spPr>
          <a:xfrm>
            <a:off x="6553200" y="6356350"/>
            <a:ext cx="2133600" cy="365125"/>
          </a:xfrm>
          <a:prstGeom prst="rect">
            <a:avLst/>
          </a:prstGeom>
        </p:spPr>
        <p:txBody>
          <a:bodyPr vert="horz" lIns="91440" tIns="45720" rIns="91440" bIns="45720" rtlCol="0" anchor="ctr"/>
          <a:lstStyle/>
          <a:p>
            <a:pPr algn="r" fontAlgn="auto">
              <a:spcBef>
                <a:spcPts val="0"/>
              </a:spcBef>
              <a:spcAft>
                <a:spcPts val="0"/>
              </a:spcAft>
              <a:defRPr/>
            </a:pPr>
            <a:r>
              <a:rPr lang="en-US" sz="1200" dirty="0" smtClean="0">
                <a:solidFill>
                  <a:prstClr val="black">
                    <a:tint val="75000"/>
                  </a:prstClr>
                </a:solidFill>
                <a:latin typeface="Calibri"/>
              </a:rPr>
              <a:t>2</a:t>
            </a:r>
            <a:endParaRPr lang="en-US" sz="1200" dirty="0">
              <a:solidFill>
                <a:prstClr val="black">
                  <a:tint val="75000"/>
                </a:prstClr>
              </a:solidFill>
              <a:latin typeface="Calibri"/>
            </a:endParaRPr>
          </a:p>
        </p:txBody>
      </p:sp>
    </p:spTree>
    <p:extLst>
      <p:ext uri="{BB962C8B-B14F-4D97-AF65-F5344CB8AC3E}">
        <p14:creationId xmlns:p14="http://schemas.microsoft.com/office/powerpoint/2010/main" xmlns="" val="32124760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0000"/>
            <a:lum/>
          </a:blip>
          <a:srcRect/>
          <a:stretch>
            <a:fillRect l="-38000" t="-27000" r="-17000" b="-69000"/>
          </a:stretch>
        </a:blipFill>
        <a:effectLst/>
      </p:bgPr>
    </p:bg>
    <p:spTree>
      <p:nvGrpSpPr>
        <p:cNvPr id="1" name=""/>
        <p:cNvGrpSpPr/>
        <p:nvPr/>
      </p:nvGrpSpPr>
      <p:grpSpPr>
        <a:xfrm>
          <a:off x="0" y="0"/>
          <a:ext cx="0" cy="0"/>
          <a:chOff x="0" y="0"/>
          <a:chExt cx="0" cy="0"/>
        </a:xfrm>
      </p:grpSpPr>
      <p:sp>
        <p:nvSpPr>
          <p:cNvPr id="2" name="TextBox 65"/>
          <p:cNvSpPr txBox="1">
            <a:spLocks noChangeArrowheads="1"/>
          </p:cNvSpPr>
          <p:nvPr/>
        </p:nvSpPr>
        <p:spPr bwMode="auto">
          <a:xfrm>
            <a:off x="0" y="76200"/>
            <a:ext cx="91440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2746" tIns="31373" rIns="62746" bIns="3137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hangingPunct="0">
              <a:spcBef>
                <a:spcPct val="0"/>
              </a:spcBef>
              <a:buFontTx/>
              <a:buNone/>
            </a:pPr>
            <a:r>
              <a:rPr lang="en-US" altLang="en-US" sz="1200" b="1" dirty="0" smtClean="0">
                <a:solidFill>
                  <a:prstClr val="white"/>
                </a:solidFill>
                <a:latin typeface="Arial Narrow" panose="020B0606020202030204" pitchFamily="34" charset="0"/>
                <a:cs typeface="Arial" panose="020B0604020202020204" pitchFamily="34" charset="0"/>
              </a:rPr>
              <a:t>UNCLASSIFIED</a:t>
            </a:r>
          </a:p>
        </p:txBody>
      </p:sp>
      <p:sp>
        <p:nvSpPr>
          <p:cNvPr id="3" name="TextBox 15"/>
          <p:cNvSpPr txBox="1">
            <a:spLocks noChangeArrowheads="1"/>
          </p:cNvSpPr>
          <p:nvPr/>
        </p:nvSpPr>
        <p:spPr bwMode="auto">
          <a:xfrm>
            <a:off x="0" y="6553200"/>
            <a:ext cx="9144000" cy="247650"/>
          </a:xfrm>
          <a:prstGeom prst="rect">
            <a:avLst/>
          </a:prstGeom>
          <a:noFill/>
          <a:ln w="9525">
            <a:noFill/>
            <a:miter lim="800000"/>
            <a:headEnd/>
            <a:tailEnd/>
          </a:ln>
        </p:spPr>
        <p:txBody>
          <a:bodyPr wrap="square" lIns="62746" tIns="31373" rIns="62746" bIns="31373">
            <a:spAutoFit/>
          </a:bodyPr>
          <a:lstStyle/>
          <a:p>
            <a:pPr algn="ctr"/>
            <a:r>
              <a:rPr lang="en-US" sz="1200" b="1" dirty="0" smtClean="0">
                <a:solidFill>
                  <a:prstClr val="black"/>
                </a:solidFill>
                <a:latin typeface="Arial Narrow" pitchFamily="34" charset="0"/>
              </a:rPr>
              <a:t>UNCLASSIFIED//FOR OFFICIAL USE ONLY</a:t>
            </a:r>
            <a:endParaRPr lang="en-US" sz="1200" b="1" dirty="0">
              <a:solidFill>
                <a:prstClr val="black"/>
              </a:solidFill>
              <a:latin typeface="Arial Narrow" pitchFamily="34" charset="0"/>
            </a:endParaRPr>
          </a:p>
        </p:txBody>
      </p:sp>
      <p:sp>
        <p:nvSpPr>
          <p:cNvPr id="8" name="Slide Number Placeholder 8"/>
          <p:cNvSpPr txBox="1">
            <a:spLocks/>
          </p:cNvSpPr>
          <p:nvPr/>
        </p:nvSpPr>
        <p:spPr>
          <a:xfrm>
            <a:off x="6553200" y="6356350"/>
            <a:ext cx="2133600" cy="365125"/>
          </a:xfrm>
          <a:prstGeom prst="rect">
            <a:avLst/>
          </a:prstGeom>
        </p:spPr>
        <p:txBody>
          <a:bodyPr vert="horz" lIns="91440" tIns="45720" rIns="91440" bIns="45720" rtlCol="0" anchor="ctr"/>
          <a:lstStyle/>
          <a:p>
            <a:pPr algn="r" fontAlgn="auto">
              <a:spcBef>
                <a:spcPts val="0"/>
              </a:spcBef>
              <a:spcAft>
                <a:spcPts val="0"/>
              </a:spcAft>
              <a:defRPr/>
            </a:pPr>
            <a:endParaRPr lang="en-US" sz="1200" dirty="0">
              <a:solidFill>
                <a:prstClr val="black">
                  <a:tint val="75000"/>
                </a:prstClr>
              </a:solidFill>
              <a:latin typeface="Calibri"/>
            </a:endParaRPr>
          </a:p>
        </p:txBody>
      </p:sp>
      <p:sp>
        <p:nvSpPr>
          <p:cNvPr id="6" name="Rectangle 4"/>
          <p:cNvSpPr txBox="1">
            <a:spLocks noChangeArrowheads="1"/>
          </p:cNvSpPr>
          <p:nvPr/>
        </p:nvSpPr>
        <p:spPr>
          <a:xfrm>
            <a:off x="0" y="609600"/>
            <a:ext cx="9144000" cy="914400"/>
          </a:xfrm>
          <a:prstGeom prst="rect">
            <a:avLst/>
          </a:prstGeom>
        </p:spPr>
        <p:txBody>
          <a:bodyPr vert="horz" lIns="91440" tIns="45720" rIns="91440" bIns="45720" rtlCol="0" anchor="ctr">
            <a:noAutofit/>
          </a:bodyPr>
          <a:lstStyle/>
          <a:p>
            <a:pPr algn="ctr" fontAlgn="auto">
              <a:spcAft>
                <a:spcPts val="0"/>
              </a:spcAft>
              <a:defRPr/>
            </a:pPr>
            <a:r>
              <a:rPr lang="en-US" sz="2400" b="1" dirty="0" smtClean="0">
                <a:solidFill>
                  <a:prstClr val="black"/>
                </a:solidFill>
                <a:latin typeface="Calibri"/>
              </a:rPr>
              <a:t>DoD CAF Mission</a:t>
            </a:r>
            <a:br>
              <a:rPr lang="en-US" sz="2400" b="1" dirty="0" smtClean="0">
                <a:solidFill>
                  <a:prstClr val="black"/>
                </a:solidFill>
                <a:latin typeface="Calibri"/>
              </a:rPr>
            </a:br>
            <a:endParaRPr lang="en-US" sz="2400" dirty="0" smtClean="0">
              <a:solidFill>
                <a:prstClr val="black"/>
              </a:solidFill>
              <a:latin typeface="Calibri"/>
            </a:endParaRPr>
          </a:p>
        </p:txBody>
      </p:sp>
      <p:sp>
        <p:nvSpPr>
          <p:cNvPr id="4" name="Rectangle 3"/>
          <p:cNvSpPr/>
          <p:nvPr/>
        </p:nvSpPr>
        <p:spPr>
          <a:xfrm>
            <a:off x="76200" y="1231642"/>
            <a:ext cx="8686800" cy="4462760"/>
          </a:xfrm>
          <a:prstGeom prst="rect">
            <a:avLst/>
          </a:prstGeom>
        </p:spPr>
        <p:txBody>
          <a:bodyPr wrap="square">
            <a:spAutoFit/>
          </a:bodyPr>
          <a:lstStyle/>
          <a:p>
            <a:pPr marL="742950" lvl="1" indent="-285750" algn="ctr" fontAlgn="auto">
              <a:spcBef>
                <a:spcPct val="20000"/>
              </a:spcBef>
              <a:spcAft>
                <a:spcPts val="0"/>
              </a:spcAft>
              <a:defRPr/>
            </a:pPr>
            <a:r>
              <a:rPr lang="en-US" sz="2000" dirty="0">
                <a:solidFill>
                  <a:prstClr val="black"/>
                </a:solidFill>
                <a:latin typeface="Calibri"/>
                <a:cs typeface="Arial" panose="020B0604020202020204" pitchFamily="34" charset="0"/>
              </a:rPr>
              <a:t>To determine security clearance eligibility of non-Intelligence Agency DoD personnel occupying sensitive positions and/or requiring access to classified material including Sensitive Compartmented Information (SCI). These determinations involve all military service members, applicants, civilian employees, and consultants affiliated with </a:t>
            </a:r>
            <a:r>
              <a:rPr lang="en-US" sz="2000" dirty="0" smtClean="0">
                <a:solidFill>
                  <a:prstClr val="black"/>
                </a:solidFill>
                <a:latin typeface="Calibri"/>
                <a:cs typeface="Arial" panose="020B0604020202020204" pitchFamily="34" charset="0"/>
              </a:rPr>
              <a:t>the Department of Defense, </a:t>
            </a:r>
            <a:r>
              <a:rPr lang="en-US" sz="2000" dirty="0">
                <a:solidFill>
                  <a:prstClr val="black"/>
                </a:solidFill>
                <a:latin typeface="Calibri"/>
                <a:cs typeface="Arial" panose="020B0604020202020204" pitchFamily="34" charset="0"/>
              </a:rPr>
              <a:t>to include DoD personnel at the White House and contractor personnel under the </a:t>
            </a:r>
            <a:r>
              <a:rPr lang="en-US" sz="2000" b="1" u="sng" dirty="0">
                <a:latin typeface="Calibri"/>
                <a:cs typeface="Arial" panose="020B0604020202020204" pitchFamily="34" charset="0"/>
              </a:rPr>
              <a:t>National Industrial Security </a:t>
            </a:r>
            <a:r>
              <a:rPr lang="en-US" sz="2000" b="1" u="sng" dirty="0" smtClean="0">
                <a:latin typeface="Calibri"/>
                <a:cs typeface="Arial" panose="020B0604020202020204" pitchFamily="34" charset="0"/>
              </a:rPr>
              <a:t>Program (NISP).  </a:t>
            </a:r>
            <a:r>
              <a:rPr lang="en-US" sz="2000" dirty="0">
                <a:solidFill>
                  <a:prstClr val="black"/>
                </a:solidFill>
                <a:latin typeface="Calibri"/>
                <a:cs typeface="Arial" panose="020B0604020202020204" pitchFamily="34" charset="0"/>
              </a:rPr>
              <a:t>The DoD CAF also adjudicates security clearance eligibility for staff of the United States Senate and House of Representatives, the Congressional Budget Office, and the United States Capitol Police.  Additionally, the DoD CAF renders favorable adjudicative determinations for employment suitability </a:t>
            </a:r>
            <a:r>
              <a:rPr lang="en-US" sz="2000" dirty="0">
                <a:solidFill>
                  <a:srgbClr val="000000"/>
                </a:solidFill>
                <a:latin typeface="Calibri"/>
                <a:cs typeface="Arial" panose="020B0604020202020204" pitchFamily="34" charset="0"/>
              </a:rPr>
              <a:t>of DoD civilian employees</a:t>
            </a:r>
            <a:r>
              <a:rPr lang="en-US" sz="2000" dirty="0">
                <a:solidFill>
                  <a:prstClr val="black"/>
                </a:solidFill>
                <a:latin typeface="Calibri"/>
                <a:cs typeface="Arial" panose="020B0604020202020204" pitchFamily="34" charset="0"/>
              </a:rPr>
              <a:t> and Common Access Card (CAC) or Fitness eligibility of non-cleared DoD contractors. </a:t>
            </a:r>
          </a:p>
          <a:p>
            <a:pPr marL="742950" lvl="1" indent="-285750" algn="ctr" fontAlgn="auto">
              <a:spcBef>
                <a:spcPct val="20000"/>
              </a:spcBef>
              <a:spcAft>
                <a:spcPts val="0"/>
              </a:spcAft>
              <a:defRPr/>
            </a:pPr>
            <a:endParaRPr lang="en-US" sz="2000" b="1" dirty="0">
              <a:solidFill>
                <a:prstClr val="black"/>
              </a:solidFill>
            </a:endParaRPr>
          </a:p>
        </p:txBody>
      </p:sp>
      <p:sp>
        <p:nvSpPr>
          <p:cNvPr id="7" name="Slide Number Placeholder 8"/>
          <p:cNvSpPr txBox="1">
            <a:spLocks/>
          </p:cNvSpPr>
          <p:nvPr/>
        </p:nvSpPr>
        <p:spPr>
          <a:xfrm>
            <a:off x="6705600" y="6508750"/>
            <a:ext cx="2133600" cy="365125"/>
          </a:xfrm>
          <a:prstGeom prst="rect">
            <a:avLst/>
          </a:prstGeom>
        </p:spPr>
        <p:txBody>
          <a:bodyPr vert="horz" lIns="91440" tIns="45720" rIns="91440" bIns="45720" rtlCol="0" anchor="ctr"/>
          <a:lstStyle/>
          <a:p>
            <a:pPr algn="r" fontAlgn="auto">
              <a:spcBef>
                <a:spcPts val="0"/>
              </a:spcBef>
              <a:spcAft>
                <a:spcPts val="0"/>
              </a:spcAft>
              <a:defRPr/>
            </a:pPr>
            <a:r>
              <a:rPr lang="en-US" sz="1200" dirty="0" smtClean="0">
                <a:solidFill>
                  <a:prstClr val="black">
                    <a:tint val="75000"/>
                  </a:prstClr>
                </a:solidFill>
                <a:latin typeface="Calibri"/>
              </a:rPr>
              <a:t>3</a:t>
            </a:r>
            <a:endParaRPr lang="en-US" sz="1200" dirty="0">
              <a:solidFill>
                <a:prstClr val="black">
                  <a:tint val="75000"/>
                </a:prstClr>
              </a:solidFill>
              <a:latin typeface="Calibri"/>
            </a:endParaRPr>
          </a:p>
        </p:txBody>
      </p:sp>
    </p:spTree>
    <p:extLst>
      <p:ext uri="{BB962C8B-B14F-4D97-AF65-F5344CB8AC3E}">
        <p14:creationId xmlns:p14="http://schemas.microsoft.com/office/powerpoint/2010/main" xmlns="" val="34748465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0000"/>
            <a:lum/>
          </a:blip>
          <a:srcRect/>
          <a:stretch>
            <a:fillRect l="-38000" t="-27000" r="-17000" b="-69000"/>
          </a:stretch>
        </a:blipFill>
        <a:effectLst/>
      </p:bgPr>
    </p:bg>
    <p:spTree>
      <p:nvGrpSpPr>
        <p:cNvPr id="1" name=""/>
        <p:cNvGrpSpPr/>
        <p:nvPr/>
      </p:nvGrpSpPr>
      <p:grpSpPr>
        <a:xfrm>
          <a:off x="0" y="0"/>
          <a:ext cx="0" cy="0"/>
          <a:chOff x="0" y="0"/>
          <a:chExt cx="0" cy="0"/>
        </a:xfrm>
      </p:grpSpPr>
      <p:sp>
        <p:nvSpPr>
          <p:cNvPr id="8" name="TextBox 15"/>
          <p:cNvSpPr txBox="1">
            <a:spLocks noChangeArrowheads="1"/>
          </p:cNvSpPr>
          <p:nvPr/>
        </p:nvSpPr>
        <p:spPr bwMode="auto">
          <a:xfrm>
            <a:off x="0" y="6610350"/>
            <a:ext cx="9144000" cy="247650"/>
          </a:xfrm>
          <a:prstGeom prst="rect">
            <a:avLst/>
          </a:prstGeom>
          <a:noFill/>
          <a:ln w="9525">
            <a:noFill/>
            <a:miter lim="800000"/>
            <a:headEnd/>
            <a:tailEnd/>
          </a:ln>
        </p:spPr>
        <p:txBody>
          <a:bodyPr lIns="62746" tIns="31373" rIns="62746" bIns="31373">
            <a:spAutoFit/>
          </a:bodyPr>
          <a:lstStyle/>
          <a:p>
            <a:pPr algn="ctr"/>
            <a:r>
              <a:rPr lang="en-US" sz="1200" b="1" dirty="0" smtClean="0">
                <a:solidFill>
                  <a:prstClr val="black"/>
                </a:solidFill>
                <a:latin typeface="Arial Narrow" pitchFamily="34" charset="0"/>
              </a:rPr>
              <a:t>UNCLASSIFIED</a:t>
            </a:r>
            <a:endParaRPr lang="en-US" sz="1200" b="1" dirty="0">
              <a:solidFill>
                <a:prstClr val="black"/>
              </a:solidFill>
              <a:latin typeface="Arial Narrow" pitchFamily="34" charset="0"/>
            </a:endParaRPr>
          </a:p>
        </p:txBody>
      </p:sp>
      <p:pic>
        <p:nvPicPr>
          <p:cNvPr id="9" name="Picture 5"/>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4538"/>
          <a:stretch/>
        </p:blipFill>
        <p:spPr bwMode="auto">
          <a:xfrm>
            <a:off x="-3610" y="1126458"/>
            <a:ext cx="1078223" cy="725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25937" y="3819523"/>
            <a:ext cx="2057400" cy="19966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78497" y="3792942"/>
            <a:ext cx="2065503" cy="20232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2" name="Straight Connector 9"/>
          <p:cNvCxnSpPr>
            <a:cxnSpLocks noChangeShapeType="1"/>
          </p:cNvCxnSpPr>
          <p:nvPr/>
        </p:nvCxnSpPr>
        <p:spPr bwMode="auto">
          <a:xfrm rot="5400000">
            <a:off x="3316984" y="5826514"/>
            <a:ext cx="138113" cy="0"/>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sp>
        <p:nvSpPr>
          <p:cNvPr id="13" name="TextBox 10"/>
          <p:cNvSpPr txBox="1">
            <a:spLocks noChangeArrowheads="1"/>
          </p:cNvSpPr>
          <p:nvPr/>
        </p:nvSpPr>
        <p:spPr bwMode="auto">
          <a:xfrm>
            <a:off x="514202" y="5915147"/>
            <a:ext cx="1022350" cy="166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1300"/>
              </a:lnSpc>
            </a:pPr>
            <a:r>
              <a:rPr lang="en-US" altLang="en-US" sz="1200" b="1" dirty="0">
                <a:solidFill>
                  <a:prstClr val="black"/>
                </a:solidFill>
              </a:rPr>
              <a:t>October 1, 2013</a:t>
            </a:r>
          </a:p>
        </p:txBody>
      </p:sp>
      <p:cxnSp>
        <p:nvCxnSpPr>
          <p:cNvPr id="14" name="Straight Connector 17"/>
          <p:cNvCxnSpPr>
            <a:cxnSpLocks noChangeShapeType="1"/>
          </p:cNvCxnSpPr>
          <p:nvPr/>
        </p:nvCxnSpPr>
        <p:spPr bwMode="auto">
          <a:xfrm rot="5400000">
            <a:off x="951924" y="5826514"/>
            <a:ext cx="138113" cy="0"/>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cxnSp>
        <p:nvCxnSpPr>
          <p:cNvPr id="15" name="Straight Connector 9"/>
          <p:cNvCxnSpPr>
            <a:cxnSpLocks noChangeShapeType="1"/>
          </p:cNvCxnSpPr>
          <p:nvPr/>
        </p:nvCxnSpPr>
        <p:spPr bwMode="auto">
          <a:xfrm rot="5400000">
            <a:off x="5688693" y="5826514"/>
            <a:ext cx="138113" cy="0"/>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sp>
        <p:nvSpPr>
          <p:cNvPr id="16" name="TextBox 10"/>
          <p:cNvSpPr txBox="1">
            <a:spLocks noChangeArrowheads="1"/>
          </p:cNvSpPr>
          <p:nvPr/>
        </p:nvSpPr>
        <p:spPr bwMode="auto">
          <a:xfrm>
            <a:off x="2886465" y="5915147"/>
            <a:ext cx="1021242" cy="1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1300"/>
              </a:lnSpc>
            </a:pPr>
            <a:r>
              <a:rPr lang="en-US" altLang="en-US" sz="1200" b="1" dirty="0">
                <a:solidFill>
                  <a:prstClr val="black"/>
                </a:solidFill>
              </a:rPr>
              <a:t>October 1, </a:t>
            </a:r>
            <a:r>
              <a:rPr lang="en-US" altLang="en-US" sz="1200" b="1" dirty="0" smtClean="0">
                <a:solidFill>
                  <a:prstClr val="black"/>
                </a:solidFill>
              </a:rPr>
              <a:t>2014</a:t>
            </a:r>
            <a:endParaRPr lang="en-US" altLang="en-US" sz="1200" b="1" dirty="0">
              <a:solidFill>
                <a:prstClr val="black"/>
              </a:solidFill>
            </a:endParaRPr>
          </a:p>
        </p:txBody>
      </p:sp>
      <p:cxnSp>
        <p:nvCxnSpPr>
          <p:cNvPr id="17" name="Straight Connector 9"/>
          <p:cNvCxnSpPr>
            <a:cxnSpLocks noChangeShapeType="1"/>
          </p:cNvCxnSpPr>
          <p:nvPr/>
        </p:nvCxnSpPr>
        <p:spPr bwMode="auto">
          <a:xfrm rot="5400000">
            <a:off x="8046244" y="5826514"/>
            <a:ext cx="138113" cy="0"/>
          </a:xfrm>
          <a:prstGeom prst="line">
            <a:avLst/>
          </a:prstGeom>
          <a:noFill/>
          <a:ln w="28575" algn="ctr">
            <a:solidFill>
              <a:schemeClr val="tx1"/>
            </a:solidFill>
            <a:round/>
            <a:headEnd/>
            <a:tailEnd/>
          </a:ln>
          <a:extLst>
            <a:ext uri="{909E8E84-426E-40DD-AFC4-6F175D3DCCD1}">
              <a14:hiddenFill xmlns:a14="http://schemas.microsoft.com/office/drawing/2010/main" xmlns="">
                <a:noFill/>
              </a14:hiddenFill>
            </a:ext>
          </a:extLst>
        </p:spPr>
      </p:cxnSp>
      <p:sp>
        <p:nvSpPr>
          <p:cNvPr id="18" name="Title 6"/>
          <p:cNvSpPr txBox="1">
            <a:spLocks/>
          </p:cNvSpPr>
          <p:nvPr/>
        </p:nvSpPr>
        <p:spPr>
          <a:xfrm>
            <a:off x="0" y="9031"/>
            <a:ext cx="9144000" cy="546847"/>
          </a:xfrm>
          <a:prstGeom prst="rect">
            <a:avLst/>
          </a:prstGeom>
        </p:spPr>
        <p:txBody>
          <a:bodyPr anchor="ctr"/>
          <a:lstStyle/>
          <a:p>
            <a:pPr algn="ctr" fontAlgn="auto">
              <a:spcBef>
                <a:spcPts val="0"/>
              </a:spcBef>
              <a:spcAft>
                <a:spcPts val="0"/>
              </a:spcAft>
              <a:defRPr/>
            </a:pPr>
            <a:r>
              <a:rPr lang="en-US" sz="3200"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Calibri" pitchFamily="34" charset="0"/>
                <a:cs typeface="Times New Roman" pitchFamily="18" charset="0"/>
              </a:rPr>
              <a:t>DOD CAF </a:t>
            </a:r>
            <a:r>
              <a:rPr lang="en-US" sz="3200" b="1" spc="50" dirty="0" smtClean="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Calibri" pitchFamily="34" charset="0"/>
                <a:cs typeface="Times New Roman" pitchFamily="18" charset="0"/>
              </a:rPr>
              <a:t>TRANSFORMATION</a:t>
            </a:r>
            <a:endParaRPr lang="en-US" sz="3200" b="1" spc="50" dirty="0">
              <a:ln w="13500">
                <a:solidFill>
                  <a:srgbClr val="4F81BD">
                    <a:shade val="2500"/>
                    <a:alpha val="6500"/>
                  </a:srgbClr>
                </a:solidFill>
                <a:prstDash val="solid"/>
              </a:ln>
              <a:solidFill>
                <a:schemeClr val="bg1"/>
              </a:solidFill>
              <a:effectLst>
                <a:innerShdw blurRad="50900" dist="38500" dir="13500000">
                  <a:srgbClr val="000000">
                    <a:alpha val="60000"/>
                  </a:srgbClr>
                </a:innerShdw>
              </a:effectLst>
              <a:latin typeface="Calibri" pitchFamily="34" charset="0"/>
              <a:cs typeface="Times New Roman" pitchFamily="18" charset="0"/>
            </a:endParaRPr>
          </a:p>
        </p:txBody>
      </p:sp>
      <p:cxnSp>
        <p:nvCxnSpPr>
          <p:cNvPr id="19" name="Straight Connector 18"/>
          <p:cNvCxnSpPr/>
          <p:nvPr/>
        </p:nvCxnSpPr>
        <p:spPr bwMode="auto">
          <a:xfrm flipV="1">
            <a:off x="0" y="5816197"/>
            <a:ext cx="9144000" cy="0"/>
          </a:xfrm>
          <a:prstGeom prst="line">
            <a:avLst/>
          </a:prstGeom>
          <a:ln>
            <a:headEnd type="none" w="med" len="med"/>
            <a:tailEnd type="none" w="med" len="med"/>
          </a:ln>
          <a:effectLst/>
        </p:spPr>
        <p:style>
          <a:lnRef idx="2">
            <a:schemeClr val="dk1"/>
          </a:lnRef>
          <a:fillRef idx="0">
            <a:schemeClr val="dk1"/>
          </a:fillRef>
          <a:effectRef idx="1">
            <a:schemeClr val="dk1"/>
          </a:effectRef>
          <a:fontRef idx="minor">
            <a:schemeClr val="tx1"/>
          </a:fontRef>
        </p:style>
      </p:cxnSp>
      <p:sp>
        <p:nvSpPr>
          <p:cNvPr id="20" name="TextBox 26"/>
          <p:cNvSpPr txBox="1">
            <a:spLocks noChangeArrowheads="1"/>
          </p:cNvSpPr>
          <p:nvPr/>
        </p:nvSpPr>
        <p:spPr bwMode="auto">
          <a:xfrm>
            <a:off x="34587" y="1331450"/>
            <a:ext cx="94647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b="1" dirty="0">
                <a:solidFill>
                  <a:prstClr val="black"/>
                </a:solidFill>
              </a:rPr>
              <a:t>Transition</a:t>
            </a:r>
          </a:p>
        </p:txBody>
      </p:sp>
      <p:pic>
        <p:nvPicPr>
          <p:cNvPr id="21" name="Picture 2"/>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a:stretch/>
        </p:blipFill>
        <p:spPr bwMode="auto">
          <a:xfrm>
            <a:off x="-3610" y="3568124"/>
            <a:ext cx="2057400" cy="2253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3"/>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ackgroundRemoval t="0" b="100000" l="0" r="100000">
                        <a14:foregroundMark x1="60000" y1="5755" x2="69123" y2="7554"/>
                      </a14:backgroundRemoval>
                    </a14:imgEffect>
                  </a14:imgLayer>
                </a14:imgProps>
              </a:ext>
              <a:ext uri="{28A0092B-C50C-407E-A947-70E740481C1C}">
                <a14:useLocalDpi xmlns:a14="http://schemas.microsoft.com/office/drawing/2010/main" xmlns="" val="0"/>
              </a:ext>
            </a:extLst>
          </a:blip>
          <a:srcRect/>
          <a:stretch>
            <a:fillRect/>
          </a:stretch>
        </p:blipFill>
        <p:spPr bwMode="auto">
          <a:xfrm>
            <a:off x="370063" y="2194041"/>
            <a:ext cx="1310054" cy="1280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Box 16"/>
          <p:cNvSpPr txBox="1">
            <a:spLocks noChangeArrowheads="1"/>
          </p:cNvSpPr>
          <p:nvPr/>
        </p:nvSpPr>
        <p:spPr bwMode="auto">
          <a:xfrm>
            <a:off x="250672" y="6193223"/>
            <a:ext cx="1573957" cy="295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defPPr>
              <a:defRPr lang="en-US"/>
            </a:defPPr>
            <a:lvl1pPr algn="ctr">
              <a:lnSpc>
                <a:spcPct val="70000"/>
              </a:lnSpc>
              <a:defRPr sz="1400" b="1">
                <a:solidFill>
                  <a:schemeClr val="accent1">
                    <a:lumMod val="75000"/>
                  </a:schemeClr>
                </a:solidFill>
                <a:latin typeface="Calibri" pitchFamily="34" charset="0"/>
              </a:defRPr>
            </a:lvl1pPr>
            <a:lvl2pPr marL="742950" indent="-285750">
              <a:defRPr>
                <a:latin typeface="Calibri" pitchFamily="34" charset="0"/>
              </a:defRPr>
            </a:lvl2pPr>
            <a:lvl3pPr marL="1143000" indent="-228600">
              <a:defRPr>
                <a:latin typeface="Calibri" pitchFamily="34" charset="0"/>
              </a:defRPr>
            </a:lvl3pPr>
            <a:lvl4pPr marL="1600200" indent="-228600">
              <a:defRPr>
                <a:latin typeface="Calibri" pitchFamily="34" charset="0"/>
              </a:defRPr>
            </a:lvl4pPr>
            <a:lvl5pPr marL="2057400" indent="-228600">
              <a:defRPr>
                <a:latin typeface="Calibri" pitchFamily="34" charset="0"/>
              </a:defRPr>
            </a:lvl5pPr>
            <a:lvl6pPr marL="2514600" indent="-228600" fontAlgn="base">
              <a:spcBef>
                <a:spcPct val="0"/>
              </a:spcBef>
              <a:spcAft>
                <a:spcPct val="0"/>
              </a:spcAft>
              <a:defRPr>
                <a:latin typeface="Calibri" pitchFamily="34" charset="0"/>
              </a:defRPr>
            </a:lvl6pPr>
            <a:lvl7pPr marL="2971800" indent="-228600" fontAlgn="base">
              <a:spcBef>
                <a:spcPct val="0"/>
              </a:spcBef>
              <a:spcAft>
                <a:spcPct val="0"/>
              </a:spcAft>
              <a:defRPr>
                <a:latin typeface="Calibri" pitchFamily="34" charset="0"/>
              </a:defRPr>
            </a:lvl7pPr>
            <a:lvl8pPr marL="3429000" indent="-228600" fontAlgn="base">
              <a:spcBef>
                <a:spcPct val="0"/>
              </a:spcBef>
              <a:spcAft>
                <a:spcPct val="0"/>
              </a:spcAft>
              <a:defRPr>
                <a:latin typeface="Calibri" pitchFamily="34" charset="0"/>
              </a:defRPr>
            </a:lvl8pPr>
            <a:lvl9pPr marL="3886200" indent="-228600" fontAlgn="base">
              <a:spcBef>
                <a:spcPct val="0"/>
              </a:spcBef>
              <a:spcAft>
                <a:spcPct val="0"/>
              </a:spcAft>
              <a:defRPr>
                <a:latin typeface="Calibri" pitchFamily="34" charset="0"/>
              </a:defRPr>
            </a:lvl9pPr>
          </a:lstStyle>
          <a:p>
            <a:pPr>
              <a:lnSpc>
                <a:spcPct val="80000"/>
              </a:lnSpc>
            </a:pPr>
            <a:r>
              <a:rPr lang="en-US" altLang="en-US" sz="1200" dirty="0" smtClean="0">
                <a:solidFill>
                  <a:srgbClr val="4F81BD">
                    <a:lumMod val="75000"/>
                  </a:srgbClr>
                </a:solidFill>
              </a:rPr>
              <a:t>Begin integration of best</a:t>
            </a:r>
          </a:p>
          <a:p>
            <a:pPr>
              <a:lnSpc>
                <a:spcPct val="80000"/>
              </a:lnSpc>
            </a:pPr>
            <a:r>
              <a:rPr lang="en-US" altLang="en-US" sz="1200" dirty="0" smtClean="0">
                <a:solidFill>
                  <a:srgbClr val="4F81BD">
                    <a:lumMod val="75000"/>
                  </a:srgbClr>
                </a:solidFill>
              </a:rPr>
              <a:t>practices and cultures</a:t>
            </a:r>
            <a:endParaRPr lang="en-US" altLang="en-US" sz="1200" dirty="0">
              <a:solidFill>
                <a:srgbClr val="4F81BD">
                  <a:lumMod val="75000"/>
                </a:srgbClr>
              </a:solidFill>
            </a:endParaRPr>
          </a:p>
        </p:txBody>
      </p:sp>
      <p:sp>
        <p:nvSpPr>
          <p:cNvPr id="24" name="TextBox 18"/>
          <p:cNvSpPr txBox="1">
            <a:spLocks noChangeArrowheads="1"/>
          </p:cNvSpPr>
          <p:nvPr/>
        </p:nvSpPr>
        <p:spPr bwMode="auto">
          <a:xfrm>
            <a:off x="2565036" y="6193223"/>
            <a:ext cx="1664109" cy="295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defPPr>
              <a:defRPr lang="en-US"/>
            </a:defPPr>
            <a:lvl1pPr algn="ctr">
              <a:lnSpc>
                <a:spcPct val="70000"/>
              </a:lnSpc>
              <a:defRPr sz="1400" b="1">
                <a:solidFill>
                  <a:schemeClr val="accent1">
                    <a:lumMod val="75000"/>
                  </a:schemeClr>
                </a:solidFill>
                <a:latin typeface="Calibri" pitchFamily="34" charset="0"/>
              </a:defRPr>
            </a:lvl1pPr>
            <a:lvl2pPr marL="742950" indent="-285750">
              <a:defRPr>
                <a:latin typeface="Calibri" pitchFamily="34" charset="0"/>
              </a:defRPr>
            </a:lvl2pPr>
            <a:lvl3pPr marL="1143000" indent="-228600">
              <a:defRPr>
                <a:latin typeface="Calibri" pitchFamily="34" charset="0"/>
              </a:defRPr>
            </a:lvl3pPr>
            <a:lvl4pPr marL="1600200" indent="-228600">
              <a:defRPr>
                <a:latin typeface="Calibri" pitchFamily="34" charset="0"/>
              </a:defRPr>
            </a:lvl4pPr>
            <a:lvl5pPr marL="2057400" indent="-228600">
              <a:defRPr>
                <a:latin typeface="Calibri" pitchFamily="34" charset="0"/>
              </a:defRPr>
            </a:lvl5pPr>
            <a:lvl6pPr marL="2514600" indent="-228600" fontAlgn="base">
              <a:spcBef>
                <a:spcPct val="0"/>
              </a:spcBef>
              <a:spcAft>
                <a:spcPct val="0"/>
              </a:spcAft>
              <a:defRPr>
                <a:latin typeface="Calibri" pitchFamily="34" charset="0"/>
              </a:defRPr>
            </a:lvl6pPr>
            <a:lvl7pPr marL="2971800" indent="-228600" fontAlgn="base">
              <a:spcBef>
                <a:spcPct val="0"/>
              </a:spcBef>
              <a:spcAft>
                <a:spcPct val="0"/>
              </a:spcAft>
              <a:defRPr>
                <a:latin typeface="Calibri" pitchFamily="34" charset="0"/>
              </a:defRPr>
            </a:lvl7pPr>
            <a:lvl8pPr marL="3429000" indent="-228600" fontAlgn="base">
              <a:spcBef>
                <a:spcPct val="0"/>
              </a:spcBef>
              <a:spcAft>
                <a:spcPct val="0"/>
              </a:spcAft>
              <a:defRPr>
                <a:latin typeface="Calibri" pitchFamily="34" charset="0"/>
              </a:defRPr>
            </a:lvl8pPr>
            <a:lvl9pPr marL="3886200" indent="-228600" fontAlgn="base">
              <a:spcBef>
                <a:spcPct val="0"/>
              </a:spcBef>
              <a:spcAft>
                <a:spcPct val="0"/>
              </a:spcAft>
              <a:defRPr>
                <a:latin typeface="Calibri" pitchFamily="34" charset="0"/>
              </a:defRPr>
            </a:lvl9pPr>
          </a:lstStyle>
          <a:p>
            <a:pPr>
              <a:lnSpc>
                <a:spcPct val="80000"/>
              </a:lnSpc>
            </a:pPr>
            <a:r>
              <a:rPr lang="en-US" altLang="en-US" sz="1200" dirty="0" smtClean="0">
                <a:solidFill>
                  <a:srgbClr val="4F81BD">
                    <a:lumMod val="75000"/>
                  </a:srgbClr>
                </a:solidFill>
              </a:rPr>
              <a:t>Normalize the culture and</a:t>
            </a:r>
          </a:p>
          <a:p>
            <a:pPr>
              <a:lnSpc>
                <a:spcPct val="80000"/>
              </a:lnSpc>
            </a:pPr>
            <a:r>
              <a:rPr lang="en-US" altLang="en-US" sz="1200" dirty="0" smtClean="0">
                <a:solidFill>
                  <a:srgbClr val="4F81BD">
                    <a:lumMod val="75000"/>
                  </a:srgbClr>
                </a:solidFill>
              </a:rPr>
              <a:t>continue integration</a:t>
            </a:r>
            <a:endParaRPr lang="en-US" altLang="en-US" sz="1200" dirty="0">
              <a:solidFill>
                <a:srgbClr val="4F81BD">
                  <a:lumMod val="75000"/>
                </a:srgbClr>
              </a:solidFill>
            </a:endParaRPr>
          </a:p>
        </p:txBody>
      </p:sp>
      <p:sp>
        <p:nvSpPr>
          <p:cNvPr id="25" name="TextBox 18"/>
          <p:cNvSpPr txBox="1">
            <a:spLocks noChangeArrowheads="1"/>
          </p:cNvSpPr>
          <p:nvPr/>
        </p:nvSpPr>
        <p:spPr bwMode="auto">
          <a:xfrm>
            <a:off x="4883960" y="6205534"/>
            <a:ext cx="1741374" cy="44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defPPr>
              <a:defRPr lang="en-US"/>
            </a:defPPr>
            <a:lvl1pPr algn="ctr">
              <a:lnSpc>
                <a:spcPct val="70000"/>
              </a:lnSpc>
              <a:defRPr sz="1400" b="1">
                <a:solidFill>
                  <a:schemeClr val="accent1">
                    <a:lumMod val="75000"/>
                  </a:schemeClr>
                </a:solidFill>
                <a:latin typeface="Calibri" pitchFamily="34" charset="0"/>
              </a:defRPr>
            </a:lvl1pPr>
            <a:lvl2pPr marL="742950" indent="-285750">
              <a:defRPr>
                <a:latin typeface="Calibri" pitchFamily="34" charset="0"/>
              </a:defRPr>
            </a:lvl2pPr>
            <a:lvl3pPr marL="1143000" indent="-228600">
              <a:defRPr>
                <a:latin typeface="Calibri" pitchFamily="34" charset="0"/>
              </a:defRPr>
            </a:lvl3pPr>
            <a:lvl4pPr marL="1600200" indent="-228600">
              <a:defRPr>
                <a:latin typeface="Calibri" pitchFamily="34" charset="0"/>
              </a:defRPr>
            </a:lvl4pPr>
            <a:lvl5pPr marL="2057400" indent="-228600">
              <a:defRPr>
                <a:latin typeface="Calibri" pitchFamily="34" charset="0"/>
              </a:defRPr>
            </a:lvl5pPr>
            <a:lvl6pPr marL="2514600" indent="-228600" fontAlgn="base">
              <a:spcBef>
                <a:spcPct val="0"/>
              </a:spcBef>
              <a:spcAft>
                <a:spcPct val="0"/>
              </a:spcAft>
              <a:defRPr>
                <a:latin typeface="Calibri" pitchFamily="34" charset="0"/>
              </a:defRPr>
            </a:lvl6pPr>
            <a:lvl7pPr marL="2971800" indent="-228600" fontAlgn="base">
              <a:spcBef>
                <a:spcPct val="0"/>
              </a:spcBef>
              <a:spcAft>
                <a:spcPct val="0"/>
              </a:spcAft>
              <a:defRPr>
                <a:latin typeface="Calibri" pitchFamily="34" charset="0"/>
              </a:defRPr>
            </a:lvl7pPr>
            <a:lvl8pPr marL="3429000" indent="-228600" fontAlgn="base">
              <a:spcBef>
                <a:spcPct val="0"/>
              </a:spcBef>
              <a:spcAft>
                <a:spcPct val="0"/>
              </a:spcAft>
              <a:defRPr>
                <a:latin typeface="Calibri" pitchFamily="34" charset="0"/>
              </a:defRPr>
            </a:lvl8pPr>
            <a:lvl9pPr marL="3886200" indent="-228600" fontAlgn="base">
              <a:spcBef>
                <a:spcPct val="0"/>
              </a:spcBef>
              <a:spcAft>
                <a:spcPct val="0"/>
              </a:spcAft>
              <a:defRPr>
                <a:latin typeface="Calibri" pitchFamily="34" charset="0"/>
              </a:defRPr>
            </a:lvl9pPr>
          </a:lstStyle>
          <a:p>
            <a:pPr>
              <a:lnSpc>
                <a:spcPct val="80000"/>
              </a:lnSpc>
            </a:pPr>
            <a:r>
              <a:rPr lang="en-US" altLang="en-US" sz="1200" dirty="0" smtClean="0">
                <a:solidFill>
                  <a:srgbClr val="4F81BD">
                    <a:lumMod val="75000"/>
                  </a:srgbClr>
                </a:solidFill>
              </a:rPr>
              <a:t>Prepare for mission growth</a:t>
            </a:r>
          </a:p>
          <a:p>
            <a:pPr>
              <a:lnSpc>
                <a:spcPct val="80000"/>
              </a:lnSpc>
            </a:pPr>
            <a:r>
              <a:rPr lang="en-US" altLang="en-US" sz="1200" dirty="0" smtClean="0">
                <a:solidFill>
                  <a:srgbClr val="4F81BD">
                    <a:lumMod val="75000"/>
                  </a:srgbClr>
                </a:solidFill>
              </a:rPr>
              <a:t>and begin final phases</a:t>
            </a:r>
          </a:p>
          <a:p>
            <a:pPr>
              <a:lnSpc>
                <a:spcPct val="80000"/>
              </a:lnSpc>
            </a:pPr>
            <a:r>
              <a:rPr lang="en-US" altLang="en-US" sz="1200" dirty="0" smtClean="0">
                <a:solidFill>
                  <a:srgbClr val="4F81BD">
                    <a:lumMod val="75000"/>
                  </a:srgbClr>
                </a:solidFill>
              </a:rPr>
              <a:t>of integration</a:t>
            </a:r>
            <a:endParaRPr lang="en-US" altLang="en-US" sz="1200" dirty="0">
              <a:solidFill>
                <a:srgbClr val="4F81BD">
                  <a:lumMod val="75000"/>
                </a:srgbClr>
              </a:solidFill>
            </a:endParaRPr>
          </a:p>
        </p:txBody>
      </p:sp>
      <p:pic>
        <p:nvPicPr>
          <p:cNvPr id="26" name="Picture 5"/>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361163" y="3809928"/>
            <a:ext cx="2057400" cy="2006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909286" y="5491190"/>
            <a:ext cx="320040" cy="2486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8" name="Right Arrow 27"/>
          <p:cNvSpPr/>
          <p:nvPr/>
        </p:nvSpPr>
        <p:spPr>
          <a:xfrm>
            <a:off x="1842147" y="5198198"/>
            <a:ext cx="731520" cy="228600"/>
          </a:xfrm>
          <a:prstGeom prst="rightArrow">
            <a:avLst>
              <a:gd name="adj1" fmla="val 50000"/>
              <a:gd name="adj2" fmla="val 114078"/>
            </a:avLst>
          </a:prstGeom>
          <a:solidFill>
            <a:srgbClr val="0070C0"/>
          </a:solidFill>
          <a:ln w="6350">
            <a:solidFill>
              <a:srgbClr val="0070C0"/>
            </a:solidFill>
          </a:ln>
          <a:effectLst>
            <a:glow rad="1016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9" name="Right Arrow 28"/>
          <p:cNvSpPr/>
          <p:nvPr/>
        </p:nvSpPr>
        <p:spPr>
          <a:xfrm>
            <a:off x="4223067" y="5198198"/>
            <a:ext cx="731520" cy="228600"/>
          </a:xfrm>
          <a:prstGeom prst="rightArrow">
            <a:avLst>
              <a:gd name="adj1" fmla="val 50000"/>
              <a:gd name="adj2" fmla="val 114078"/>
            </a:avLst>
          </a:prstGeom>
          <a:solidFill>
            <a:srgbClr val="0070C0"/>
          </a:solidFill>
          <a:ln w="6350">
            <a:solidFill>
              <a:srgbClr val="0070C0"/>
            </a:solidFill>
          </a:ln>
          <a:effectLst>
            <a:glow rad="1016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30" name="Picture 2"/>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552205" y="5491190"/>
            <a:ext cx="320040" cy="2486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1" name=" 3"/>
          <p:cNvSpPr/>
          <p:nvPr/>
        </p:nvSpPr>
        <p:spPr bwMode="auto">
          <a:xfrm rot="2779027">
            <a:off x="3700442" y="555437"/>
            <a:ext cx="1700784" cy="2016125"/>
          </a:xfrm>
          <a:prstGeom prst="swooshArrow">
            <a:avLst>
              <a:gd name="adj1" fmla="val 25000"/>
              <a:gd name="adj2" fmla="val 25000"/>
            </a:avLst>
          </a:prstGeom>
          <a:solidFill>
            <a:srgbClr val="C4BD97"/>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2" name="TextBox 26"/>
          <p:cNvSpPr txBox="1">
            <a:spLocks noChangeArrowheads="1"/>
          </p:cNvSpPr>
          <p:nvPr/>
        </p:nvSpPr>
        <p:spPr bwMode="auto">
          <a:xfrm>
            <a:off x="3632845" y="1331450"/>
            <a:ext cx="176971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b="1" dirty="0" smtClean="0">
                <a:solidFill>
                  <a:prstClr val="black"/>
                </a:solidFill>
              </a:rPr>
              <a:t>Mission Expansion</a:t>
            </a:r>
            <a:endParaRPr lang="en-US" altLang="en-US" b="1" dirty="0">
              <a:solidFill>
                <a:prstClr val="black"/>
              </a:solidFill>
            </a:endParaRPr>
          </a:p>
        </p:txBody>
      </p:sp>
      <p:grpSp>
        <p:nvGrpSpPr>
          <p:cNvPr id="33" name="Group 32"/>
          <p:cNvGrpSpPr/>
          <p:nvPr/>
        </p:nvGrpSpPr>
        <p:grpSpPr>
          <a:xfrm>
            <a:off x="5703069" y="2475213"/>
            <a:ext cx="953265" cy="1193044"/>
            <a:chOff x="5703069" y="2475213"/>
            <a:chExt cx="953265" cy="1193044"/>
          </a:xfrm>
        </p:grpSpPr>
        <p:pic>
          <p:nvPicPr>
            <p:cNvPr id="34" name="Picture 33" descr="DISS-Logo.png"/>
            <p:cNvPicPr>
              <a:picLocks noChangeAspect="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745421" y="3379239"/>
              <a:ext cx="868560" cy="2890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6"/>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5703069" y="2475213"/>
              <a:ext cx="953265" cy="870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36" name="Right Arrow 35"/>
          <p:cNvSpPr/>
          <p:nvPr/>
        </p:nvSpPr>
        <p:spPr>
          <a:xfrm>
            <a:off x="6588103" y="5185656"/>
            <a:ext cx="731520" cy="228600"/>
          </a:xfrm>
          <a:prstGeom prst="rightArrow">
            <a:avLst>
              <a:gd name="adj1" fmla="val 50000"/>
              <a:gd name="adj2" fmla="val 114078"/>
            </a:avLst>
          </a:prstGeom>
          <a:solidFill>
            <a:srgbClr val="0070C0"/>
          </a:solidFill>
          <a:ln w="6350">
            <a:solidFill>
              <a:srgbClr val="0070C0"/>
            </a:solidFill>
          </a:ln>
          <a:effectLst>
            <a:glow rad="101600">
              <a:srgbClr val="FFFF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7" name="5-Point Star 36"/>
          <p:cNvSpPr/>
          <p:nvPr/>
        </p:nvSpPr>
        <p:spPr>
          <a:xfrm>
            <a:off x="8650624" y="5686517"/>
            <a:ext cx="235119" cy="259360"/>
          </a:xfrm>
          <a:prstGeom prst="star5">
            <a:avLst>
              <a:gd name="adj" fmla="val 22352"/>
              <a:gd name="hf" fmla="val 105146"/>
              <a:gd name="vf" fmla="val 110557"/>
            </a:avLst>
          </a:prstGeom>
          <a:solidFill>
            <a:srgbClr val="FFFF00"/>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8" name="Group 37"/>
          <p:cNvGrpSpPr/>
          <p:nvPr/>
        </p:nvGrpSpPr>
        <p:grpSpPr>
          <a:xfrm>
            <a:off x="2910640" y="2417100"/>
            <a:ext cx="934740" cy="1099744"/>
            <a:chOff x="5159896" y="2174618"/>
            <a:chExt cx="934740" cy="1099744"/>
          </a:xfrm>
        </p:grpSpPr>
        <p:grpSp>
          <p:nvGrpSpPr>
            <p:cNvPr id="39" name="Group 38"/>
            <p:cNvGrpSpPr/>
            <p:nvPr/>
          </p:nvGrpSpPr>
          <p:grpSpPr>
            <a:xfrm>
              <a:off x="5159896" y="2174618"/>
              <a:ext cx="713232" cy="923544"/>
              <a:chOff x="13009424" y="128919"/>
              <a:chExt cx="713232" cy="923544"/>
            </a:xfrm>
            <a:effectLst/>
          </p:grpSpPr>
          <p:pic>
            <p:nvPicPr>
              <p:cNvPr id="43" name="Picture 4"/>
              <p:cNvPicPr>
                <a:picLocks noChangeAspect="1" noChangeArrowheads="1"/>
              </p:cNvPicPr>
              <p:nvPr/>
            </p:nvPicPr>
            <p:blipFill rotWithShape="1">
              <a:blip r:embed="rId13" cstate="print">
                <a:extLst>
                  <a:ext uri="{28A0092B-C50C-407E-A947-70E740481C1C}">
                    <a14:useLocalDpi xmlns:a14="http://schemas.microsoft.com/office/drawing/2010/main" xmlns=""/>
                  </a:ext>
                </a:extLst>
              </a:blip>
              <a:srcRect/>
              <a:stretch/>
            </p:blipFill>
            <p:spPr bwMode="auto">
              <a:xfrm>
                <a:off x="13011081" y="128919"/>
                <a:ext cx="709919" cy="923544"/>
              </a:xfrm>
              <a:prstGeom prst="rect">
                <a:avLst/>
              </a:prstGeom>
              <a:ln>
                <a:solidFill>
                  <a:schemeClr val="bg1">
                    <a:lumMod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sp>
            <p:nvSpPr>
              <p:cNvPr id="44" name="TextBox 43"/>
              <p:cNvSpPr txBox="1"/>
              <p:nvPr/>
            </p:nvSpPr>
            <p:spPr>
              <a:xfrm>
                <a:off x="13009424" y="154320"/>
                <a:ext cx="713232" cy="104644"/>
              </a:xfrm>
              <a:prstGeom prst="rect">
                <a:avLst/>
              </a:prstGeom>
              <a:solidFill>
                <a:srgbClr val="FFFFFF">
                  <a:alpha val="60000"/>
                </a:srgbClr>
              </a:solidFill>
            </p:spPr>
            <p:txBody>
              <a:bodyPr wrap="square" lIns="0" tIns="0" rIns="0" bIns="0" rtlCol="0">
                <a:spAutoFit/>
              </a:bodyPr>
              <a:lstStyle/>
              <a:p>
                <a:pPr algn="ctr">
                  <a:lnSpc>
                    <a:spcPct val="80000"/>
                  </a:lnSpc>
                </a:pPr>
                <a:r>
                  <a:rPr lang="en-US" sz="850" b="1" dirty="0" smtClean="0">
                    <a:solidFill>
                      <a:prstClr val="black">
                        <a:lumMod val="65000"/>
                        <a:lumOff val="35000"/>
                      </a:prstClr>
                    </a:solidFill>
                  </a:rPr>
                  <a:t>HSPD-12</a:t>
                </a:r>
              </a:p>
            </p:txBody>
          </p:sp>
        </p:grpSp>
        <p:grpSp>
          <p:nvGrpSpPr>
            <p:cNvPr id="40" name="Group 39"/>
            <p:cNvGrpSpPr/>
            <p:nvPr/>
          </p:nvGrpSpPr>
          <p:grpSpPr>
            <a:xfrm>
              <a:off x="5379039" y="2350818"/>
              <a:ext cx="715597" cy="923544"/>
              <a:chOff x="10531681" y="4682221"/>
              <a:chExt cx="715597" cy="923544"/>
            </a:xfrm>
            <a:effectLst/>
          </p:grpSpPr>
          <p:pic>
            <p:nvPicPr>
              <p:cNvPr id="41" name="Picture 14"/>
              <p:cNvPicPr>
                <a:picLocks noChangeAspect="1" noChangeArrowheads="1"/>
              </p:cNvPicPr>
              <p:nvPr/>
            </p:nvPicPr>
            <p:blipFill rotWithShape="1">
              <a:blip r:embed="rId14" cstate="print">
                <a:extLst>
                  <a:ext uri="{28A0092B-C50C-407E-A947-70E740481C1C}">
                    <a14:useLocalDpi xmlns:a14="http://schemas.microsoft.com/office/drawing/2010/main" xmlns=""/>
                  </a:ext>
                </a:extLst>
              </a:blip>
              <a:srcRect/>
              <a:stretch/>
            </p:blipFill>
            <p:spPr bwMode="auto">
              <a:xfrm>
                <a:off x="10531681" y="4682221"/>
                <a:ext cx="715597" cy="923544"/>
              </a:xfrm>
              <a:prstGeom prst="rect">
                <a:avLst/>
              </a:prstGeom>
              <a:ln>
                <a:solidFill>
                  <a:schemeClr val="bg1">
                    <a:lumMod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sp>
            <p:nvSpPr>
              <p:cNvPr id="42" name="TextBox 41"/>
              <p:cNvSpPr txBox="1"/>
              <p:nvPr/>
            </p:nvSpPr>
            <p:spPr>
              <a:xfrm>
                <a:off x="10532863" y="4731579"/>
                <a:ext cx="713232" cy="83677"/>
              </a:xfrm>
              <a:prstGeom prst="rect">
                <a:avLst/>
              </a:prstGeom>
              <a:solidFill>
                <a:srgbClr val="FFFFFF">
                  <a:alpha val="60000"/>
                </a:srgbClr>
              </a:solidFill>
            </p:spPr>
            <p:txBody>
              <a:bodyPr wrap="square" lIns="0" tIns="0" rIns="0" bIns="0" rtlCol="0">
                <a:spAutoFit/>
              </a:bodyPr>
              <a:lstStyle/>
              <a:p>
                <a:pPr algn="ctr">
                  <a:lnSpc>
                    <a:spcPct val="60000"/>
                  </a:lnSpc>
                  <a:spcBef>
                    <a:spcPts val="100"/>
                  </a:spcBef>
                </a:pPr>
                <a:r>
                  <a:rPr lang="en-US" sz="850" b="1" dirty="0" smtClean="0">
                    <a:solidFill>
                      <a:prstClr val="black">
                        <a:lumMod val="65000"/>
                        <a:lumOff val="35000"/>
                      </a:prstClr>
                    </a:solidFill>
                  </a:rPr>
                  <a:t>EO 13467</a:t>
                </a:r>
              </a:p>
            </p:txBody>
          </p:sp>
        </p:grpSp>
      </p:grpSp>
      <p:sp>
        <p:nvSpPr>
          <p:cNvPr id="45" name="TextBox 44"/>
          <p:cNvSpPr txBox="1"/>
          <p:nvPr/>
        </p:nvSpPr>
        <p:spPr>
          <a:xfrm>
            <a:off x="2592660" y="1984519"/>
            <a:ext cx="1570701" cy="289310"/>
          </a:xfrm>
          <a:prstGeom prst="rect">
            <a:avLst/>
          </a:prstGeom>
          <a:noFill/>
        </p:spPr>
        <p:txBody>
          <a:bodyPr wrap="square" rtlCol="0">
            <a:spAutoFit/>
          </a:bodyPr>
          <a:lstStyle/>
          <a:p>
            <a:pPr algn="ctr">
              <a:lnSpc>
                <a:spcPct val="80000"/>
              </a:lnSpc>
            </a:pPr>
            <a:r>
              <a:rPr lang="en-US" sz="800" b="1" dirty="0" smtClean="0">
                <a:solidFill>
                  <a:prstClr val="black"/>
                </a:solidFill>
                <a:latin typeface="Arial Narrow" panose="020B0606020202030204" pitchFamily="34" charset="0"/>
              </a:rPr>
              <a:t>HSPD-12 &amp; SUITABILITY DETERMINATIONS</a:t>
            </a:r>
            <a:endParaRPr lang="en-US" sz="800" b="1" dirty="0">
              <a:solidFill>
                <a:prstClr val="black"/>
              </a:solidFill>
              <a:latin typeface="Arial Narrow" panose="020B0606020202030204" pitchFamily="34" charset="0"/>
            </a:endParaRPr>
          </a:p>
        </p:txBody>
      </p:sp>
      <p:grpSp>
        <p:nvGrpSpPr>
          <p:cNvPr id="46" name="Group 45"/>
          <p:cNvGrpSpPr/>
          <p:nvPr/>
        </p:nvGrpSpPr>
        <p:grpSpPr>
          <a:xfrm>
            <a:off x="4668743" y="2428034"/>
            <a:ext cx="939050" cy="1088810"/>
            <a:chOff x="7037417" y="2097077"/>
            <a:chExt cx="939050" cy="1088810"/>
          </a:xfrm>
        </p:grpSpPr>
        <p:grpSp>
          <p:nvGrpSpPr>
            <p:cNvPr id="47" name="Group 46"/>
            <p:cNvGrpSpPr/>
            <p:nvPr/>
          </p:nvGrpSpPr>
          <p:grpSpPr>
            <a:xfrm>
              <a:off x="7037417" y="2097077"/>
              <a:ext cx="712980" cy="923544"/>
              <a:chOff x="6429618" y="2847204"/>
              <a:chExt cx="712980" cy="923544"/>
            </a:xfrm>
          </p:grpSpPr>
          <p:pic>
            <p:nvPicPr>
              <p:cNvPr id="51" name="Picture 2"/>
              <p:cNvPicPr>
                <a:picLocks noChangeAspect="1" noChangeArrowheads="1"/>
              </p:cNvPicPr>
              <p:nvPr/>
            </p:nvPicPr>
            <p:blipFill rotWithShape="1">
              <a:blip r:embed="rId15" cstate="print">
                <a:extLst>
                  <a:ext uri="{28A0092B-C50C-407E-A947-70E740481C1C}">
                    <a14:useLocalDpi xmlns:a14="http://schemas.microsoft.com/office/drawing/2010/main" xmlns=""/>
                  </a:ext>
                </a:extLst>
              </a:blip>
              <a:srcRect/>
              <a:stretch/>
            </p:blipFill>
            <p:spPr bwMode="auto">
              <a:xfrm>
                <a:off x="6431693" y="2847204"/>
                <a:ext cx="708830" cy="923544"/>
              </a:xfrm>
              <a:prstGeom prst="rect">
                <a:avLst/>
              </a:prstGeom>
              <a:ln>
                <a:solidFill>
                  <a:schemeClr val="bg1">
                    <a:lumMod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sp>
            <p:nvSpPr>
              <p:cNvPr id="52" name="TextBox 51"/>
              <p:cNvSpPr txBox="1"/>
              <p:nvPr/>
            </p:nvSpPr>
            <p:spPr>
              <a:xfrm>
                <a:off x="6429618" y="2874907"/>
                <a:ext cx="712980" cy="104644"/>
              </a:xfrm>
              <a:prstGeom prst="rect">
                <a:avLst/>
              </a:prstGeom>
              <a:solidFill>
                <a:srgbClr val="FFFFFF">
                  <a:alpha val="60000"/>
                </a:srgbClr>
              </a:solidFill>
            </p:spPr>
            <p:txBody>
              <a:bodyPr wrap="square" lIns="0" tIns="0" rIns="0" bIns="0" rtlCol="0">
                <a:spAutoFit/>
              </a:bodyPr>
              <a:lstStyle/>
              <a:p>
                <a:pPr algn="ctr">
                  <a:lnSpc>
                    <a:spcPct val="80000"/>
                  </a:lnSpc>
                </a:pPr>
                <a:r>
                  <a:rPr lang="en-US" sz="850" b="1" dirty="0" smtClean="0">
                    <a:solidFill>
                      <a:prstClr val="black">
                        <a:lumMod val="65000"/>
                        <a:lumOff val="35000"/>
                      </a:prstClr>
                    </a:solidFill>
                  </a:rPr>
                  <a:t>NISP &amp; MS</a:t>
                </a:r>
                <a:endParaRPr lang="en-US" sz="700" b="1" dirty="0">
                  <a:solidFill>
                    <a:prstClr val="black">
                      <a:lumMod val="65000"/>
                      <a:lumOff val="35000"/>
                    </a:prstClr>
                  </a:solidFill>
                </a:endParaRPr>
              </a:p>
            </p:txBody>
          </p:sp>
        </p:grpSp>
        <p:grpSp>
          <p:nvGrpSpPr>
            <p:cNvPr id="48" name="Group 47"/>
            <p:cNvGrpSpPr/>
            <p:nvPr/>
          </p:nvGrpSpPr>
          <p:grpSpPr>
            <a:xfrm>
              <a:off x="7194621" y="2262343"/>
              <a:ext cx="781846" cy="923544"/>
              <a:chOff x="1031212" y="2181366"/>
              <a:chExt cx="714413" cy="923544"/>
            </a:xfrm>
          </p:grpSpPr>
          <p:pic>
            <p:nvPicPr>
              <p:cNvPr id="49" name="Picture 3"/>
              <p:cNvPicPr>
                <a:picLocks noChangeAspect="1" noChangeArrowheads="1"/>
              </p:cNvPicPr>
              <p:nvPr/>
            </p:nvPicPr>
            <p:blipFill rotWithShape="1">
              <a:blip r:embed="rId16" cstate="print">
                <a:extLst>
                  <a:ext uri="{28A0092B-C50C-407E-A947-70E740481C1C}">
                    <a14:useLocalDpi xmlns:a14="http://schemas.microsoft.com/office/drawing/2010/main" xmlns=""/>
                  </a:ext>
                </a:extLst>
              </a:blip>
              <a:srcRect/>
              <a:stretch/>
            </p:blipFill>
            <p:spPr bwMode="auto">
              <a:xfrm>
                <a:off x="1031212" y="2181366"/>
                <a:ext cx="714413" cy="923544"/>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50" name="TextBox 49"/>
              <p:cNvSpPr txBox="1"/>
              <p:nvPr/>
            </p:nvSpPr>
            <p:spPr>
              <a:xfrm>
                <a:off x="1036137" y="2513872"/>
                <a:ext cx="704193" cy="258532"/>
              </a:xfrm>
              <a:prstGeom prst="rect">
                <a:avLst/>
              </a:prstGeom>
              <a:noFill/>
            </p:spPr>
            <p:txBody>
              <a:bodyPr wrap="square" lIns="0" tIns="0" rIns="0" bIns="0" rtlCol="0">
                <a:spAutoFit/>
              </a:bodyPr>
              <a:lstStyle/>
              <a:p>
                <a:pPr algn="ctr">
                  <a:lnSpc>
                    <a:spcPct val="80000"/>
                  </a:lnSpc>
                </a:pPr>
                <a:r>
                  <a:rPr lang="en-US" sz="700" b="1" dirty="0" smtClean="0">
                    <a:solidFill>
                      <a:prstClr val="white"/>
                    </a:solidFill>
                    <a:effectLst>
                      <a:glow rad="254000">
                        <a:prstClr val="black">
                          <a:alpha val="55000"/>
                        </a:prstClr>
                      </a:glow>
                    </a:effectLst>
                  </a:rPr>
                  <a:t>FIS Implementation Plan</a:t>
                </a:r>
              </a:p>
            </p:txBody>
          </p:sp>
        </p:grpSp>
      </p:grpSp>
      <p:sp>
        <p:nvSpPr>
          <p:cNvPr id="53" name="TextBox 52"/>
          <p:cNvSpPr txBox="1"/>
          <p:nvPr/>
        </p:nvSpPr>
        <p:spPr>
          <a:xfrm>
            <a:off x="4352918" y="1886031"/>
            <a:ext cx="1570701" cy="387798"/>
          </a:xfrm>
          <a:prstGeom prst="rect">
            <a:avLst/>
          </a:prstGeom>
          <a:noFill/>
        </p:spPr>
        <p:txBody>
          <a:bodyPr wrap="square" rtlCol="0">
            <a:spAutoFit/>
          </a:bodyPr>
          <a:lstStyle/>
          <a:p>
            <a:pPr algn="ctr">
              <a:lnSpc>
                <a:spcPct val="80000"/>
              </a:lnSpc>
            </a:pPr>
            <a:r>
              <a:rPr lang="en-US" sz="800" b="1" dirty="0" smtClean="0">
                <a:solidFill>
                  <a:prstClr val="black"/>
                </a:solidFill>
                <a:latin typeface="Arial Narrow" panose="020B0606020202030204" pitchFamily="34" charset="0"/>
              </a:rPr>
              <a:t>REVISED FEDERAL INVESTIGATIVE STANDARDS </a:t>
            </a:r>
          </a:p>
          <a:p>
            <a:pPr algn="ctr">
              <a:lnSpc>
                <a:spcPct val="80000"/>
              </a:lnSpc>
            </a:pPr>
            <a:r>
              <a:rPr lang="en-US" sz="800" b="1" dirty="0" smtClean="0">
                <a:solidFill>
                  <a:prstClr val="black"/>
                </a:solidFill>
                <a:latin typeface="Arial Narrow" panose="020B0606020202030204" pitchFamily="34" charset="0"/>
              </a:rPr>
              <a:t>&amp; CONTINUOUS EVALUATION</a:t>
            </a:r>
            <a:endParaRPr lang="en-US" sz="800" b="1" dirty="0">
              <a:solidFill>
                <a:prstClr val="black"/>
              </a:solidFill>
              <a:latin typeface="Arial Narrow" panose="020B0606020202030204" pitchFamily="34" charset="0"/>
            </a:endParaRPr>
          </a:p>
        </p:txBody>
      </p:sp>
      <p:sp>
        <p:nvSpPr>
          <p:cNvPr id="54" name="TextBox 10"/>
          <p:cNvSpPr txBox="1">
            <a:spLocks noChangeArrowheads="1"/>
          </p:cNvSpPr>
          <p:nvPr/>
        </p:nvSpPr>
        <p:spPr bwMode="auto">
          <a:xfrm>
            <a:off x="5244016" y="5915147"/>
            <a:ext cx="1021242" cy="1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1300"/>
              </a:lnSpc>
            </a:pPr>
            <a:r>
              <a:rPr lang="en-US" altLang="en-US" sz="1200" b="1" dirty="0">
                <a:solidFill>
                  <a:prstClr val="black"/>
                </a:solidFill>
              </a:rPr>
              <a:t>October 1, </a:t>
            </a:r>
            <a:r>
              <a:rPr lang="en-US" altLang="en-US" sz="1200" b="1" dirty="0" smtClean="0">
                <a:solidFill>
                  <a:prstClr val="black"/>
                </a:solidFill>
              </a:rPr>
              <a:t>2015</a:t>
            </a:r>
            <a:endParaRPr lang="en-US" altLang="en-US" sz="1200" b="1" dirty="0">
              <a:solidFill>
                <a:prstClr val="black"/>
              </a:solidFill>
            </a:endParaRPr>
          </a:p>
        </p:txBody>
      </p:sp>
      <p:sp>
        <p:nvSpPr>
          <p:cNvPr id="55" name="TextBox 18"/>
          <p:cNvSpPr txBox="1">
            <a:spLocks noChangeArrowheads="1"/>
          </p:cNvSpPr>
          <p:nvPr/>
        </p:nvSpPr>
        <p:spPr bwMode="auto">
          <a:xfrm>
            <a:off x="7193666" y="6102112"/>
            <a:ext cx="1797934"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t">
            <a:spAutoFit/>
          </a:bodyPr>
          <a:lstStyle>
            <a:defPPr>
              <a:defRPr lang="en-US"/>
            </a:defPPr>
            <a:lvl1pPr algn="ctr">
              <a:lnSpc>
                <a:spcPct val="70000"/>
              </a:lnSpc>
              <a:defRPr sz="1400" b="1">
                <a:solidFill>
                  <a:schemeClr val="accent1">
                    <a:lumMod val="75000"/>
                  </a:schemeClr>
                </a:solidFill>
                <a:latin typeface="Calibri" pitchFamily="34" charset="0"/>
              </a:defRPr>
            </a:lvl1pPr>
            <a:lvl2pPr marL="742950" indent="-285750">
              <a:defRPr>
                <a:latin typeface="Calibri" pitchFamily="34" charset="0"/>
              </a:defRPr>
            </a:lvl2pPr>
            <a:lvl3pPr marL="1143000" indent="-228600">
              <a:defRPr>
                <a:latin typeface="Calibri" pitchFamily="34" charset="0"/>
              </a:defRPr>
            </a:lvl3pPr>
            <a:lvl4pPr marL="1600200" indent="-228600">
              <a:defRPr>
                <a:latin typeface="Calibri" pitchFamily="34" charset="0"/>
              </a:defRPr>
            </a:lvl4pPr>
            <a:lvl5pPr marL="2057400" indent="-228600">
              <a:defRPr>
                <a:latin typeface="Calibri" pitchFamily="34" charset="0"/>
              </a:defRPr>
            </a:lvl5pPr>
            <a:lvl6pPr marL="2514600" indent="-228600" fontAlgn="base">
              <a:spcBef>
                <a:spcPct val="0"/>
              </a:spcBef>
              <a:spcAft>
                <a:spcPct val="0"/>
              </a:spcAft>
              <a:defRPr>
                <a:latin typeface="Calibri" pitchFamily="34" charset="0"/>
              </a:defRPr>
            </a:lvl6pPr>
            <a:lvl7pPr marL="2971800" indent="-228600" fontAlgn="base">
              <a:spcBef>
                <a:spcPct val="0"/>
              </a:spcBef>
              <a:spcAft>
                <a:spcPct val="0"/>
              </a:spcAft>
              <a:defRPr>
                <a:latin typeface="Calibri" pitchFamily="34" charset="0"/>
              </a:defRPr>
            </a:lvl7pPr>
            <a:lvl8pPr marL="3429000" indent="-228600" fontAlgn="base">
              <a:spcBef>
                <a:spcPct val="0"/>
              </a:spcBef>
              <a:spcAft>
                <a:spcPct val="0"/>
              </a:spcAft>
              <a:defRPr>
                <a:latin typeface="Calibri" pitchFamily="34" charset="0"/>
              </a:defRPr>
            </a:lvl8pPr>
            <a:lvl9pPr marL="3886200" indent="-228600" fontAlgn="base">
              <a:spcBef>
                <a:spcPct val="0"/>
              </a:spcBef>
              <a:spcAft>
                <a:spcPct val="0"/>
              </a:spcAft>
              <a:defRPr>
                <a:latin typeface="Calibri" pitchFamily="34" charset="0"/>
              </a:defRPr>
            </a:lvl9pPr>
          </a:lstStyle>
          <a:p>
            <a:pPr>
              <a:lnSpc>
                <a:spcPct val="80000"/>
              </a:lnSpc>
            </a:pPr>
            <a:r>
              <a:rPr lang="en-US" altLang="en-US" sz="1200" dirty="0" smtClean="0">
                <a:solidFill>
                  <a:srgbClr val="4F81BD">
                    <a:lumMod val="75000"/>
                  </a:srgbClr>
                </a:solidFill>
              </a:rPr>
              <a:t>Consolidate PERSEC IT</a:t>
            </a:r>
          </a:p>
          <a:p>
            <a:pPr>
              <a:lnSpc>
                <a:spcPct val="80000"/>
              </a:lnSpc>
            </a:pPr>
            <a:r>
              <a:rPr lang="en-US" altLang="en-US" sz="1200" dirty="0" smtClean="0">
                <a:solidFill>
                  <a:srgbClr val="4F81BD">
                    <a:lumMod val="75000"/>
                  </a:srgbClr>
                </a:solidFill>
              </a:rPr>
              <a:t>DoD-wide upon</a:t>
            </a:r>
          </a:p>
          <a:p>
            <a:pPr>
              <a:lnSpc>
                <a:spcPct val="80000"/>
              </a:lnSpc>
            </a:pPr>
            <a:r>
              <a:rPr lang="en-US" altLang="en-US" sz="1200" dirty="0" smtClean="0">
                <a:solidFill>
                  <a:srgbClr val="4F81BD">
                    <a:lumMod val="75000"/>
                  </a:srgbClr>
                </a:solidFill>
              </a:rPr>
              <a:t>implementation</a:t>
            </a:r>
          </a:p>
          <a:p>
            <a:pPr>
              <a:lnSpc>
                <a:spcPct val="80000"/>
              </a:lnSpc>
            </a:pPr>
            <a:r>
              <a:rPr lang="en-US" altLang="en-US" sz="1200" dirty="0" smtClean="0">
                <a:solidFill>
                  <a:srgbClr val="4F81BD">
                    <a:lumMod val="75000"/>
                  </a:srgbClr>
                </a:solidFill>
              </a:rPr>
              <a:t>of DISS/CATS v.4; Expand Support to CE</a:t>
            </a:r>
            <a:endParaRPr lang="en-US" altLang="en-US" sz="1200" dirty="0">
              <a:solidFill>
                <a:srgbClr val="4F81BD">
                  <a:lumMod val="75000"/>
                </a:srgbClr>
              </a:solidFill>
            </a:endParaRPr>
          </a:p>
        </p:txBody>
      </p:sp>
      <p:sp>
        <p:nvSpPr>
          <p:cNvPr id="56" name="TextBox 10"/>
          <p:cNvSpPr txBox="1">
            <a:spLocks noChangeArrowheads="1"/>
          </p:cNvSpPr>
          <p:nvPr/>
        </p:nvSpPr>
        <p:spPr bwMode="auto">
          <a:xfrm>
            <a:off x="7600627" y="5915147"/>
            <a:ext cx="1021242" cy="1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1300"/>
              </a:lnSpc>
            </a:pPr>
            <a:r>
              <a:rPr lang="en-US" altLang="en-US" sz="1200" b="1" dirty="0">
                <a:solidFill>
                  <a:prstClr val="black"/>
                </a:solidFill>
              </a:rPr>
              <a:t>October 1, </a:t>
            </a:r>
            <a:r>
              <a:rPr lang="en-US" altLang="en-US" sz="1200" b="1" dirty="0" smtClean="0">
                <a:solidFill>
                  <a:prstClr val="black"/>
                </a:solidFill>
              </a:rPr>
              <a:t>2016</a:t>
            </a:r>
            <a:endParaRPr lang="en-US" altLang="en-US" sz="1200" b="1" dirty="0">
              <a:solidFill>
                <a:prstClr val="black"/>
              </a:solidFill>
            </a:endParaRPr>
          </a:p>
        </p:txBody>
      </p:sp>
      <p:sp>
        <p:nvSpPr>
          <p:cNvPr id="57" name="Curved Down Arrow 56"/>
          <p:cNvSpPr/>
          <p:nvPr/>
        </p:nvSpPr>
        <p:spPr>
          <a:xfrm>
            <a:off x="1112809" y="862641"/>
            <a:ext cx="7509060" cy="1023389"/>
          </a:xfrm>
          <a:prstGeom prst="curvedDownArrow">
            <a:avLst>
              <a:gd name="adj1" fmla="val 49957"/>
              <a:gd name="adj2" fmla="val 108391"/>
              <a:gd name="adj3" fmla="val 37510"/>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58" name="TextBox 26"/>
          <p:cNvSpPr txBox="1">
            <a:spLocks noChangeArrowheads="1"/>
          </p:cNvSpPr>
          <p:nvPr/>
        </p:nvSpPr>
        <p:spPr bwMode="auto">
          <a:xfrm>
            <a:off x="4082965" y="632744"/>
            <a:ext cx="117570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b="1" dirty="0" smtClean="0">
                <a:solidFill>
                  <a:prstClr val="black"/>
                </a:solidFill>
              </a:rPr>
              <a:t>Stabilization</a:t>
            </a:r>
            <a:endParaRPr lang="en-US" altLang="en-US" b="1" dirty="0">
              <a:solidFill>
                <a:prstClr val="black"/>
              </a:solidFill>
            </a:endParaRPr>
          </a:p>
        </p:txBody>
      </p:sp>
      <p:sp>
        <p:nvSpPr>
          <p:cNvPr id="59" name="TextBox 58"/>
          <p:cNvSpPr txBox="1"/>
          <p:nvPr/>
        </p:nvSpPr>
        <p:spPr>
          <a:xfrm>
            <a:off x="7329950" y="1984519"/>
            <a:ext cx="1570701" cy="289310"/>
          </a:xfrm>
          <a:prstGeom prst="rect">
            <a:avLst/>
          </a:prstGeom>
          <a:noFill/>
        </p:spPr>
        <p:txBody>
          <a:bodyPr wrap="square" rtlCol="0">
            <a:spAutoFit/>
          </a:bodyPr>
          <a:lstStyle/>
          <a:p>
            <a:pPr algn="ctr">
              <a:lnSpc>
                <a:spcPct val="80000"/>
              </a:lnSpc>
            </a:pPr>
            <a:r>
              <a:rPr lang="en-US" sz="800" b="1" dirty="0" smtClean="0">
                <a:solidFill>
                  <a:prstClr val="black"/>
                </a:solidFill>
                <a:latin typeface="Arial Narrow" panose="020B0606020202030204" pitchFamily="34" charset="0"/>
              </a:rPr>
              <a:t>IMPROVE AUTOMATED CHECKS &amp; AUTOMATIC TECHNOLOGY</a:t>
            </a:r>
            <a:endParaRPr lang="en-US" sz="800" b="1" dirty="0">
              <a:solidFill>
                <a:prstClr val="black"/>
              </a:solidFill>
              <a:latin typeface="Arial Narrow" panose="020B0606020202030204" pitchFamily="34" charset="0"/>
            </a:endParaRPr>
          </a:p>
        </p:txBody>
      </p:sp>
      <p:grpSp>
        <p:nvGrpSpPr>
          <p:cNvPr id="60" name="Group 59"/>
          <p:cNvGrpSpPr/>
          <p:nvPr/>
        </p:nvGrpSpPr>
        <p:grpSpPr>
          <a:xfrm>
            <a:off x="7382986" y="2247114"/>
            <a:ext cx="1440088" cy="1438889"/>
            <a:chOff x="7382986" y="2247114"/>
            <a:chExt cx="1440088" cy="1438889"/>
          </a:xfrm>
        </p:grpSpPr>
        <p:grpSp>
          <p:nvGrpSpPr>
            <p:cNvPr id="61" name="Group 60"/>
            <p:cNvGrpSpPr/>
            <p:nvPr/>
          </p:nvGrpSpPr>
          <p:grpSpPr>
            <a:xfrm>
              <a:off x="7382986" y="2247114"/>
              <a:ext cx="760811" cy="789102"/>
              <a:chOff x="8128075" y="2415238"/>
              <a:chExt cx="760811" cy="789102"/>
            </a:xfrm>
          </p:grpSpPr>
          <p:pic>
            <p:nvPicPr>
              <p:cNvPr id="66" name="Picture 65"/>
              <p:cNvPicPr>
                <a:picLocks noChangeAspect="1"/>
              </p:cNvPicPr>
              <p:nvPr/>
            </p:nvPicPr>
            <p:blipFill rotWithShape="1">
              <a:blip r:embed="rId17" cstate="print">
                <a:extLst>
                  <a:ext uri="{28A0092B-C50C-407E-A947-70E740481C1C}">
                    <a14:useLocalDpi xmlns:a14="http://schemas.microsoft.com/office/drawing/2010/main" xmlns="" val="0"/>
                  </a:ext>
                </a:extLst>
              </a:blip>
              <a:srcRect l="25156" r="24826"/>
              <a:stretch/>
            </p:blipFill>
            <p:spPr>
              <a:xfrm>
                <a:off x="8128075" y="2415238"/>
                <a:ext cx="760811" cy="789102"/>
              </a:xfrm>
              <a:prstGeom prst="rect">
                <a:avLst/>
              </a:prstGeom>
              <a:ln>
                <a:noFill/>
              </a:ln>
              <a:effectLst>
                <a:outerShdw blurRad="292100" dist="139700" dir="2700000" algn="tl" rotWithShape="0">
                  <a:srgbClr val="333333">
                    <a:alpha val="65000"/>
                  </a:srgbClr>
                </a:outerShdw>
              </a:effectLst>
            </p:spPr>
          </p:pic>
          <p:sp>
            <p:nvSpPr>
              <p:cNvPr id="67" name="TextBox 66"/>
              <p:cNvSpPr txBox="1"/>
              <p:nvPr/>
            </p:nvSpPr>
            <p:spPr>
              <a:xfrm>
                <a:off x="8143797" y="2651726"/>
                <a:ext cx="729366" cy="98489"/>
              </a:xfrm>
              <a:prstGeom prst="rect">
                <a:avLst/>
              </a:prstGeom>
              <a:solidFill>
                <a:srgbClr val="FFFFFF">
                  <a:alpha val="69804"/>
                </a:srgbClr>
              </a:solidFill>
              <a:effectLst/>
            </p:spPr>
            <p:txBody>
              <a:bodyPr wrap="none" lIns="0" tIns="0" rIns="0" bIns="0" rtlCol="0">
                <a:spAutoFit/>
              </a:bodyPr>
              <a:lstStyle/>
              <a:p>
                <a:pPr algn="ctr">
                  <a:lnSpc>
                    <a:spcPct val="80000"/>
                  </a:lnSpc>
                </a:pPr>
                <a:r>
                  <a:rPr lang="en-US" sz="800" b="1" dirty="0" smtClean="0">
                    <a:solidFill>
                      <a:prstClr val="black">
                        <a:lumMod val="65000"/>
                        <a:lumOff val="35000"/>
                      </a:prstClr>
                    </a:solidFill>
                  </a:rPr>
                  <a:t>CATS PORTAL</a:t>
                </a:r>
                <a:endParaRPr lang="en-US" sz="600" b="1" dirty="0">
                  <a:solidFill>
                    <a:prstClr val="black">
                      <a:lumMod val="65000"/>
                      <a:lumOff val="35000"/>
                    </a:prstClr>
                  </a:solidFill>
                </a:endParaRPr>
              </a:p>
            </p:txBody>
          </p:sp>
        </p:grpSp>
        <p:grpSp>
          <p:nvGrpSpPr>
            <p:cNvPr id="62" name="Group 61"/>
            <p:cNvGrpSpPr/>
            <p:nvPr/>
          </p:nvGrpSpPr>
          <p:grpSpPr>
            <a:xfrm>
              <a:off x="8109266" y="2563395"/>
              <a:ext cx="713808" cy="923544"/>
              <a:chOff x="7244714" y="2348150"/>
              <a:chExt cx="713808" cy="923544"/>
            </a:xfrm>
            <a:effectLst/>
          </p:grpSpPr>
          <p:pic>
            <p:nvPicPr>
              <p:cNvPr id="64" name="Picture 3"/>
              <p:cNvPicPr>
                <a:picLocks noChangeAspect="1" noChangeArrowheads="1"/>
              </p:cNvPicPr>
              <p:nvPr/>
            </p:nvPicPr>
            <p:blipFill rotWithShape="1">
              <a:blip r:embed="rId18" cstate="print">
                <a:extLst>
                  <a:ext uri="{28A0092B-C50C-407E-A947-70E740481C1C}">
                    <a14:useLocalDpi xmlns:a14="http://schemas.microsoft.com/office/drawing/2010/main" xmlns="" val="0"/>
                  </a:ext>
                </a:extLst>
              </a:blip>
              <a:srcRect l="36367" t="12806" r="22807" b="1300"/>
              <a:stretch/>
            </p:blipFill>
            <p:spPr bwMode="auto">
              <a:xfrm>
                <a:off x="7244714" y="2348150"/>
                <a:ext cx="711826" cy="9235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sp>
            <p:nvSpPr>
              <p:cNvPr id="65" name="TextBox 64"/>
              <p:cNvSpPr txBox="1"/>
              <p:nvPr/>
            </p:nvSpPr>
            <p:spPr>
              <a:xfrm>
                <a:off x="7245542" y="2372089"/>
                <a:ext cx="712980" cy="196977"/>
              </a:xfrm>
              <a:prstGeom prst="rect">
                <a:avLst/>
              </a:prstGeom>
              <a:solidFill>
                <a:srgbClr val="FFFFFF">
                  <a:alpha val="69804"/>
                </a:srgbClr>
              </a:solidFill>
            </p:spPr>
            <p:txBody>
              <a:bodyPr wrap="square" lIns="0" tIns="0" rIns="0" bIns="0" rtlCol="0">
                <a:spAutoFit/>
              </a:bodyPr>
              <a:lstStyle/>
              <a:p>
                <a:pPr algn="ctr">
                  <a:lnSpc>
                    <a:spcPct val="80000"/>
                  </a:lnSpc>
                </a:pPr>
                <a:r>
                  <a:rPr lang="en-US" sz="800" b="1" dirty="0" smtClean="0">
                    <a:solidFill>
                      <a:prstClr val="black">
                        <a:lumMod val="65000"/>
                        <a:lumOff val="35000"/>
                      </a:prstClr>
                    </a:solidFill>
                  </a:rPr>
                  <a:t>CONTINUOUS EVALUATION</a:t>
                </a:r>
                <a:endParaRPr lang="en-US" sz="600" b="1" dirty="0">
                  <a:solidFill>
                    <a:prstClr val="black">
                      <a:lumMod val="65000"/>
                      <a:lumOff val="35000"/>
                    </a:prstClr>
                  </a:solidFill>
                </a:endParaRPr>
              </a:p>
            </p:txBody>
          </p:sp>
        </p:grpSp>
        <p:pic>
          <p:nvPicPr>
            <p:cNvPr id="63" name="Picture 9"/>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7398708" y="2582091"/>
              <a:ext cx="1294814" cy="1103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68" name="Picture 2"/>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8267961" y="5482320"/>
            <a:ext cx="320040" cy="2486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0" name="Slide Number Placeholder 8"/>
          <p:cNvSpPr txBox="1">
            <a:spLocks/>
          </p:cNvSpPr>
          <p:nvPr/>
        </p:nvSpPr>
        <p:spPr>
          <a:xfrm>
            <a:off x="6705600" y="6356350"/>
            <a:ext cx="2286000" cy="365125"/>
          </a:xfrm>
          <a:prstGeom prst="rect">
            <a:avLst/>
          </a:prstGeom>
        </p:spPr>
        <p:txBody>
          <a:bodyPr vert="horz" lIns="91440" tIns="45720" rIns="91440" bIns="45720" rtlCol="0" anchor="ctr"/>
          <a:lstStyle/>
          <a:p>
            <a:pPr algn="r" fontAlgn="auto">
              <a:spcBef>
                <a:spcPts val="0"/>
              </a:spcBef>
              <a:spcAft>
                <a:spcPts val="0"/>
              </a:spcAft>
              <a:defRPr/>
            </a:pPr>
            <a:endParaRPr lang="en-US" sz="1200" dirty="0">
              <a:solidFill>
                <a:prstClr val="black">
                  <a:tint val="75000"/>
                </a:prstClr>
              </a:solidFill>
              <a:latin typeface="Calibri"/>
            </a:endParaRPr>
          </a:p>
        </p:txBody>
      </p:sp>
    </p:spTree>
    <p:extLst>
      <p:ext uri="{BB962C8B-B14F-4D97-AF65-F5344CB8AC3E}">
        <p14:creationId xmlns:p14="http://schemas.microsoft.com/office/powerpoint/2010/main" xmlns="" val="8922770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0000"/>
            <a:lum/>
          </a:blip>
          <a:srcRect/>
          <a:stretch>
            <a:fillRect l="-38000" t="-27000" r="-17000" b="-69000"/>
          </a:stretch>
        </a:blipFill>
        <a:effectLst/>
      </p:bgPr>
    </p:bg>
    <p:spTree>
      <p:nvGrpSpPr>
        <p:cNvPr id="1" name=""/>
        <p:cNvGrpSpPr/>
        <p:nvPr/>
      </p:nvGrpSpPr>
      <p:grpSpPr>
        <a:xfrm>
          <a:off x="0" y="0"/>
          <a:ext cx="0" cy="0"/>
          <a:chOff x="0" y="0"/>
          <a:chExt cx="0" cy="0"/>
        </a:xfrm>
      </p:grpSpPr>
      <p:sp>
        <p:nvSpPr>
          <p:cNvPr id="2" name="TextBox 65"/>
          <p:cNvSpPr txBox="1">
            <a:spLocks noChangeArrowheads="1"/>
          </p:cNvSpPr>
          <p:nvPr/>
        </p:nvSpPr>
        <p:spPr bwMode="auto">
          <a:xfrm>
            <a:off x="0" y="76200"/>
            <a:ext cx="91440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2746" tIns="31373" rIns="62746" bIns="3137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hangingPunct="0">
              <a:spcBef>
                <a:spcPct val="0"/>
              </a:spcBef>
              <a:buFontTx/>
              <a:buNone/>
            </a:pPr>
            <a:r>
              <a:rPr lang="en-US" altLang="en-US" sz="1200" b="1" dirty="0" smtClean="0">
                <a:solidFill>
                  <a:schemeClr val="bg1"/>
                </a:solidFill>
                <a:latin typeface="Arial Narrow" panose="020B0606020202030204" pitchFamily="34" charset="0"/>
                <a:cs typeface="Arial" panose="020B0604020202020204" pitchFamily="34" charset="0"/>
              </a:rPr>
              <a:t>UNCLASSIFIED</a:t>
            </a:r>
          </a:p>
        </p:txBody>
      </p:sp>
      <p:sp>
        <p:nvSpPr>
          <p:cNvPr id="3" name="TextBox 15"/>
          <p:cNvSpPr txBox="1">
            <a:spLocks noChangeArrowheads="1"/>
          </p:cNvSpPr>
          <p:nvPr/>
        </p:nvSpPr>
        <p:spPr bwMode="auto">
          <a:xfrm>
            <a:off x="0" y="6553200"/>
            <a:ext cx="9144000" cy="247650"/>
          </a:xfrm>
          <a:prstGeom prst="rect">
            <a:avLst/>
          </a:prstGeom>
          <a:noFill/>
          <a:ln w="9525">
            <a:noFill/>
            <a:miter lim="800000"/>
            <a:headEnd/>
            <a:tailEnd/>
          </a:ln>
        </p:spPr>
        <p:txBody>
          <a:bodyPr wrap="square" lIns="62746" tIns="31373" rIns="62746" bIns="31373">
            <a:spAutoFit/>
          </a:bodyPr>
          <a:lstStyle/>
          <a:p>
            <a:pPr algn="ctr"/>
            <a:r>
              <a:rPr lang="en-US" sz="1200" b="1" dirty="0" smtClean="0">
                <a:solidFill>
                  <a:prstClr val="black"/>
                </a:solidFill>
                <a:latin typeface="Arial Narrow" pitchFamily="34" charset="0"/>
              </a:rPr>
              <a:t>UNCLASSIFIED</a:t>
            </a:r>
            <a:endParaRPr lang="en-US" sz="1200" b="1" dirty="0">
              <a:solidFill>
                <a:prstClr val="black"/>
              </a:solidFill>
              <a:latin typeface="Arial Narrow" pitchFamily="34" charset="0"/>
            </a:endParaRPr>
          </a:p>
        </p:txBody>
      </p:sp>
      <p:sp>
        <p:nvSpPr>
          <p:cNvPr id="6" name="Slide Number Placeholder 8"/>
          <p:cNvSpPr txBox="1">
            <a:spLocks/>
          </p:cNvSpPr>
          <p:nvPr/>
        </p:nvSpPr>
        <p:spPr>
          <a:xfrm>
            <a:off x="6553200" y="6477000"/>
            <a:ext cx="2286000" cy="244475"/>
          </a:xfrm>
          <a:prstGeom prst="rect">
            <a:avLst/>
          </a:prstGeom>
        </p:spPr>
        <p:txBody>
          <a:bodyPr vert="horz" lIns="91440" tIns="45720" rIns="91440" bIns="45720" rtlCol="0" anchor="ctr"/>
          <a:lstStyle/>
          <a:p>
            <a:pPr algn="r" fontAlgn="auto">
              <a:spcBef>
                <a:spcPts val="0"/>
              </a:spcBef>
              <a:spcAft>
                <a:spcPts val="0"/>
              </a:spcAft>
              <a:defRPr/>
            </a:pPr>
            <a:r>
              <a:rPr lang="en-US" sz="1200" dirty="0">
                <a:solidFill>
                  <a:prstClr val="black">
                    <a:tint val="75000"/>
                  </a:prstClr>
                </a:solidFill>
                <a:latin typeface="Calibri"/>
              </a:rPr>
              <a:t>5</a:t>
            </a:r>
          </a:p>
        </p:txBody>
      </p:sp>
      <p:sp>
        <p:nvSpPr>
          <p:cNvPr id="7" name="Rectangle 5"/>
          <p:cNvSpPr txBox="1">
            <a:spLocks/>
          </p:cNvSpPr>
          <p:nvPr/>
        </p:nvSpPr>
        <p:spPr bwMode="auto">
          <a:xfrm>
            <a:off x="733425" y="1730375"/>
            <a:ext cx="77724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4000" b="1" dirty="0" smtClean="0">
                <a:solidFill>
                  <a:prstClr val="black"/>
                </a:solidFill>
                <a:cs typeface="Times New Roman" pitchFamily="18" charset="0"/>
              </a:rPr>
              <a:t/>
            </a:r>
            <a:br>
              <a:rPr lang="en-US" sz="4000" b="1" dirty="0" smtClean="0">
                <a:solidFill>
                  <a:prstClr val="black"/>
                </a:solidFill>
                <a:cs typeface="Times New Roman" pitchFamily="18" charset="0"/>
              </a:rPr>
            </a:br>
            <a:r>
              <a:rPr lang="en-US" sz="4000" b="1" dirty="0" smtClean="0">
                <a:solidFill>
                  <a:prstClr val="black"/>
                </a:solidFill>
                <a:cs typeface="Times New Roman" pitchFamily="18" charset="0"/>
              </a:rPr>
              <a:t/>
            </a:r>
            <a:br>
              <a:rPr lang="en-US" sz="4000" b="1" dirty="0" smtClean="0">
                <a:solidFill>
                  <a:prstClr val="black"/>
                </a:solidFill>
                <a:cs typeface="Times New Roman" pitchFamily="18" charset="0"/>
              </a:rPr>
            </a:br>
            <a:r>
              <a:rPr lang="en-US" sz="4000" b="1" dirty="0" smtClean="0">
                <a:solidFill>
                  <a:prstClr val="black"/>
                </a:solidFill>
                <a:cs typeface="Times New Roman" pitchFamily="18" charset="0"/>
              </a:rPr>
              <a:t/>
            </a:r>
            <a:br>
              <a:rPr lang="en-US" sz="4000" b="1" dirty="0" smtClean="0">
                <a:solidFill>
                  <a:prstClr val="black"/>
                </a:solidFill>
                <a:cs typeface="Times New Roman" pitchFamily="18" charset="0"/>
              </a:rPr>
            </a:br>
            <a:r>
              <a:rPr lang="en-US" sz="4000" b="1" dirty="0" smtClean="0">
                <a:solidFill>
                  <a:prstClr val="black"/>
                </a:solidFill>
                <a:cs typeface="Times New Roman" pitchFamily="18" charset="0"/>
              </a:rPr>
              <a:t>METRICS</a:t>
            </a:r>
            <a:endParaRPr lang="en-US" sz="4000" b="1" dirty="0" smtClean="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6675840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10000"/>
            <a:lum/>
          </a:blip>
          <a:srcRect/>
          <a:stretch>
            <a:fillRect l="-38000" t="-27000" r="-17000" b="-69000"/>
          </a:stretch>
        </a:blipFill>
        <a:effectLst/>
      </p:bgPr>
    </p:bg>
    <p:spTree>
      <p:nvGrpSpPr>
        <p:cNvPr id="1" name=""/>
        <p:cNvGrpSpPr/>
        <p:nvPr/>
      </p:nvGrpSpPr>
      <p:grpSpPr>
        <a:xfrm>
          <a:off x="0" y="0"/>
          <a:ext cx="0" cy="0"/>
          <a:chOff x="0" y="0"/>
          <a:chExt cx="0" cy="0"/>
        </a:xfrm>
      </p:grpSpPr>
      <p:sp>
        <p:nvSpPr>
          <p:cNvPr id="2" name="TextBox 14"/>
          <p:cNvSpPr txBox="1">
            <a:spLocks noChangeArrowheads="1"/>
          </p:cNvSpPr>
          <p:nvPr/>
        </p:nvSpPr>
        <p:spPr bwMode="auto">
          <a:xfrm>
            <a:off x="0" y="0"/>
            <a:ext cx="9144000" cy="247650"/>
          </a:xfrm>
          <a:prstGeom prst="rect">
            <a:avLst/>
          </a:prstGeom>
          <a:noFill/>
          <a:ln w="9525">
            <a:noFill/>
            <a:miter lim="800000"/>
            <a:headEnd/>
            <a:tailEnd/>
          </a:ln>
        </p:spPr>
        <p:txBody>
          <a:bodyPr lIns="62746" tIns="31373" rIns="62746" bIns="31373">
            <a:spAutoFit/>
          </a:bodyPr>
          <a:lstStyle/>
          <a:p>
            <a:pPr algn="ctr"/>
            <a:r>
              <a:rPr lang="en-US" sz="1200" b="1" dirty="0" smtClean="0">
                <a:solidFill>
                  <a:prstClr val="white"/>
                </a:solidFill>
                <a:latin typeface="Arial Narrow" pitchFamily="34" charset="0"/>
              </a:rPr>
              <a:t>UNCLASSIFIED</a:t>
            </a:r>
            <a:endParaRPr lang="en-US" sz="1200" b="1" dirty="0">
              <a:solidFill>
                <a:prstClr val="white"/>
              </a:solidFill>
              <a:latin typeface="Arial Narrow" pitchFamily="34" charset="0"/>
            </a:endParaRPr>
          </a:p>
        </p:txBody>
      </p:sp>
      <p:sp>
        <p:nvSpPr>
          <p:cNvPr id="3" name="TextBox 15"/>
          <p:cNvSpPr txBox="1">
            <a:spLocks noChangeArrowheads="1"/>
          </p:cNvSpPr>
          <p:nvPr/>
        </p:nvSpPr>
        <p:spPr bwMode="auto">
          <a:xfrm>
            <a:off x="0" y="6610350"/>
            <a:ext cx="9144000" cy="247650"/>
          </a:xfrm>
          <a:prstGeom prst="rect">
            <a:avLst/>
          </a:prstGeom>
          <a:noFill/>
          <a:ln w="9525">
            <a:noFill/>
            <a:miter lim="800000"/>
            <a:headEnd/>
            <a:tailEnd/>
          </a:ln>
        </p:spPr>
        <p:txBody>
          <a:bodyPr lIns="62746" tIns="31373" rIns="62746" bIns="31373">
            <a:spAutoFit/>
          </a:bodyPr>
          <a:lstStyle/>
          <a:p>
            <a:pPr algn="ctr"/>
            <a:r>
              <a:rPr lang="en-US" sz="1200" b="1" dirty="0" smtClean="0">
                <a:solidFill>
                  <a:prstClr val="black"/>
                </a:solidFill>
                <a:latin typeface="Arial Narrow" pitchFamily="34" charset="0"/>
              </a:rPr>
              <a:t>UNCLASSIFIED</a:t>
            </a:r>
            <a:endParaRPr lang="en-US" sz="1200" b="1" dirty="0">
              <a:solidFill>
                <a:prstClr val="black"/>
              </a:solidFill>
              <a:latin typeface="Arial Narrow" pitchFamily="34" charset="0"/>
            </a:endParaRPr>
          </a:p>
        </p:txBody>
      </p:sp>
      <p:sp>
        <p:nvSpPr>
          <p:cNvPr id="4" name="Content Placeholder 2"/>
          <p:cNvSpPr txBox="1">
            <a:spLocks/>
          </p:cNvSpPr>
          <p:nvPr/>
        </p:nvSpPr>
        <p:spPr>
          <a:xfrm>
            <a:off x="1219200" y="1752600"/>
            <a:ext cx="7177088" cy="3032125"/>
          </a:xfrm>
          <a:prstGeom prst="rect">
            <a:avLst/>
          </a:prstGeom>
          <a:noFill/>
        </p:spPr>
        <p:txBody>
          <a:bodyPr/>
          <a:lstStyle/>
          <a:p>
            <a:pPr marL="342900" indent="-342900">
              <a:spcBef>
                <a:spcPct val="20000"/>
              </a:spcBef>
              <a:buFont typeface="Arial" charset="0"/>
              <a:buNone/>
              <a:defRPr/>
            </a:pPr>
            <a:endParaRPr lang="en-US" sz="2400" dirty="0">
              <a:solidFill>
                <a:prstClr val="black"/>
              </a:solidFill>
              <a:latin typeface="Calibri"/>
            </a:endParaRPr>
          </a:p>
        </p:txBody>
      </p:sp>
      <p:sp>
        <p:nvSpPr>
          <p:cNvPr id="8" name="TextBox 7"/>
          <p:cNvSpPr txBox="1"/>
          <p:nvPr/>
        </p:nvSpPr>
        <p:spPr>
          <a:xfrm>
            <a:off x="0" y="457200"/>
            <a:ext cx="9144000" cy="584775"/>
          </a:xfrm>
          <a:prstGeom prst="rect">
            <a:avLst/>
          </a:prstGeom>
          <a:noFill/>
        </p:spPr>
        <p:txBody>
          <a:bodyPr>
            <a:spAutoFit/>
          </a:bodyPr>
          <a:lstStyle/>
          <a:p>
            <a:pPr algn="ctr" eaLnBrk="0" hangingPunct="0">
              <a:defRPr/>
            </a:pPr>
            <a:r>
              <a:rPr lang="en-US" sz="3200" dirty="0">
                <a:solidFill>
                  <a:prstClr val="black"/>
                </a:solidFill>
                <a:latin typeface="Arial" panose="020B0604020202020204" pitchFamily="34" charset="0"/>
                <a:cs typeface="Arial" panose="020B0604020202020204" pitchFamily="34" charset="0"/>
              </a:rPr>
              <a:t>Industrial Cases Pending </a:t>
            </a:r>
            <a:r>
              <a:rPr lang="en-US" sz="3200" dirty="0" smtClean="0">
                <a:solidFill>
                  <a:prstClr val="black"/>
                </a:solidFill>
                <a:latin typeface="Arial" panose="020B0604020202020204" pitchFamily="34" charset="0"/>
                <a:cs typeface="Arial" panose="020B0604020202020204" pitchFamily="34" charset="0"/>
              </a:rPr>
              <a:t>Adjudication</a:t>
            </a:r>
            <a:endParaRPr lang="en-US" sz="3200" dirty="0">
              <a:solidFill>
                <a:prstClr val="black"/>
              </a:solidFill>
              <a:latin typeface="Arial" panose="020B0604020202020204" pitchFamily="34" charset="0"/>
              <a:cs typeface="Arial" panose="020B0604020202020204" pitchFamily="34" charset="0"/>
            </a:endParaRPr>
          </a:p>
        </p:txBody>
      </p:sp>
      <p:graphicFrame>
        <p:nvGraphicFramePr>
          <p:cNvPr id="9" name="Table 8"/>
          <p:cNvGraphicFramePr>
            <a:graphicFrameLocks noGrp="1"/>
          </p:cNvGraphicFramePr>
          <p:nvPr>
            <p:extLst/>
          </p:nvPr>
        </p:nvGraphicFramePr>
        <p:xfrm>
          <a:off x="5272225" y="5108802"/>
          <a:ext cx="3848100" cy="1150042"/>
        </p:xfrm>
        <a:graphic>
          <a:graphicData uri="http://schemas.openxmlformats.org/drawingml/2006/table">
            <a:tbl>
              <a:tblPr>
                <a:effectLst>
                  <a:outerShdw blurRad="50800" dist="38100" dir="18900000" algn="bl" rotWithShape="0">
                    <a:prstClr val="black">
                      <a:alpha val="40000"/>
                    </a:prstClr>
                  </a:outerShdw>
                </a:effectLst>
              </a:tblPr>
              <a:tblGrid>
                <a:gridCol w="990600"/>
                <a:gridCol w="990600"/>
                <a:gridCol w="828675"/>
                <a:gridCol w="1038225"/>
              </a:tblGrid>
              <a:tr h="353438">
                <a:tc>
                  <a:txBody>
                    <a:bodyPr/>
                    <a:lstStyle/>
                    <a:p>
                      <a:pPr algn="ctr" rtl="0" fontAlgn="t"/>
                      <a:r>
                        <a:rPr lang="en-US" sz="1100" b="1" i="0" u="none" strike="noStrike" dirty="0">
                          <a:solidFill>
                            <a:srgbClr val="FFFFFF"/>
                          </a:solidFill>
                          <a:latin typeface="Calibri"/>
                        </a:rPr>
                        <a:t>Month </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t"/>
                      <a:r>
                        <a:rPr lang="en-US" sz="1100" b="1" i="0" u="none" strike="noStrike" dirty="0" smtClean="0">
                          <a:solidFill>
                            <a:srgbClr val="FFFFFF"/>
                          </a:solidFill>
                          <a:latin typeface="Calibri"/>
                        </a:rPr>
                        <a:t> </a:t>
                      </a:r>
                      <a:r>
                        <a:rPr lang="en-US" sz="1100" b="1" i="0" u="none" strike="noStrike" dirty="0">
                          <a:solidFill>
                            <a:srgbClr val="FFFFFF"/>
                          </a:solidFill>
                          <a:latin typeface="Calibri"/>
                        </a:rPr>
                        <a:t>NISP </a:t>
                      </a:r>
                      <a:r>
                        <a:rPr lang="en-US" sz="1100" b="1" i="0" u="none" strike="noStrike" dirty="0" smtClean="0">
                          <a:solidFill>
                            <a:srgbClr val="FFFFFF"/>
                          </a:solidFill>
                          <a:latin typeface="Calibri"/>
                        </a:rPr>
                        <a:t>Backlog</a:t>
                      </a:r>
                      <a:endParaRPr lang="en-US" sz="1100" b="1" i="0" u="none" strike="noStrike" dirty="0">
                        <a:solidFill>
                          <a:srgbClr val="FFFFFF"/>
                        </a:solidFill>
                        <a:latin typeface="Calibri"/>
                      </a:endParaRP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a:r>
                        <a:rPr lang="en-US" sz="1100" b="1" baseline="0" dirty="0" smtClean="0">
                          <a:solidFill>
                            <a:schemeClr val="bg1"/>
                          </a:solidFill>
                        </a:rPr>
                        <a:t>FY 16 NISP Receipt*</a:t>
                      </a:r>
                      <a:endParaRPr lang="en-US" sz="1100" b="1" baseline="0" dirty="0">
                        <a:solidFill>
                          <a:schemeClr val="bg1"/>
                        </a:solidFill>
                      </a:endParaRP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a:r>
                        <a:rPr lang="en-US" sz="1100" b="1" baseline="0" dirty="0" smtClean="0">
                          <a:solidFill>
                            <a:schemeClr val="bg1"/>
                          </a:solidFill>
                        </a:rPr>
                        <a:t>Backlog % of Total NISP</a:t>
                      </a:r>
                      <a:endParaRPr lang="en-US" sz="1100" b="1" baseline="0" dirty="0">
                        <a:solidFill>
                          <a:schemeClr val="bg1"/>
                        </a:solidFill>
                      </a:endParaRP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r>
              <a:tr h="289514">
                <a:tc>
                  <a:txBody>
                    <a:bodyPr/>
                    <a:lstStyle/>
                    <a:p>
                      <a:pPr algn="ctr" fontAlgn="t"/>
                      <a:r>
                        <a:rPr lang="en-US" sz="1100" b="1" i="0" u="none" strike="noStrike" dirty="0" smtClean="0">
                          <a:solidFill>
                            <a:srgbClr val="000000"/>
                          </a:solidFill>
                          <a:latin typeface="Calibri"/>
                        </a:rPr>
                        <a:t>October 13</a:t>
                      </a:r>
                      <a:endParaRPr lang="en-US" sz="1100" b="1" i="0" u="none" strike="noStrike" dirty="0">
                        <a:solidFill>
                          <a:srgbClr val="000000"/>
                        </a:solidFill>
                        <a:latin typeface="Calibri"/>
                      </a:endParaRP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n-US" sz="1100" b="1" i="0" u="none" strike="noStrike" dirty="0" smtClean="0">
                          <a:solidFill>
                            <a:srgbClr val="000000"/>
                          </a:solidFill>
                          <a:latin typeface="Calibri"/>
                        </a:rPr>
                        <a:t>13,515</a:t>
                      </a:r>
                      <a:endParaRPr lang="en-US" sz="1100" b="1" i="0" u="none" strike="noStrike" dirty="0">
                        <a:solidFill>
                          <a:srgbClr val="000000"/>
                        </a:solidFill>
                        <a:latin typeface="Calibri"/>
                      </a:endParaRP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endParaRPr lang="en-US" sz="1100" b="1" i="0" u="none" strike="noStrike" dirty="0">
                        <a:solidFill>
                          <a:srgbClr val="000000"/>
                        </a:solidFill>
                        <a:latin typeface="Calibri"/>
                      </a:endParaRP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n-US" sz="1100" b="1" i="0" u="none" strike="noStrike" dirty="0" smtClean="0">
                          <a:solidFill>
                            <a:srgbClr val="000000"/>
                          </a:solidFill>
                          <a:latin typeface="Calibri"/>
                        </a:rPr>
                        <a:t>7.4%</a:t>
                      </a:r>
                      <a:endParaRPr lang="en-US" sz="1100" b="1" i="0" u="none" strike="noStrike" dirty="0">
                        <a:solidFill>
                          <a:srgbClr val="000000"/>
                        </a:solidFill>
                        <a:latin typeface="Calibri"/>
                      </a:endParaRP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253545">
                <a:tc rowSpan="2">
                  <a:txBody>
                    <a:bodyPr/>
                    <a:lstStyle/>
                    <a:p>
                      <a:pPr algn="ctr" rtl="0" fontAlgn="t"/>
                      <a:r>
                        <a:rPr lang="en-US" sz="1100" b="1" i="0" u="none" strike="noStrike" baseline="0" dirty="0" smtClean="0">
                          <a:solidFill>
                            <a:srgbClr val="000000"/>
                          </a:solidFill>
                          <a:latin typeface="Calibri"/>
                        </a:rPr>
                        <a:t>October 16</a:t>
                      </a:r>
                      <a:endParaRPr lang="en-US" sz="1100" b="1" i="0" u="none" strike="noStrike" dirty="0">
                        <a:solidFill>
                          <a:srgbClr val="000000"/>
                        </a:solidFill>
                        <a:latin typeface="Calibri"/>
                      </a:endParaRP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t"/>
                      <a:r>
                        <a:rPr lang="en-US" sz="1100" b="1" i="0" u="none" strike="noStrike" dirty="0" smtClean="0">
                          <a:solidFill>
                            <a:srgbClr val="000000"/>
                          </a:solidFill>
                          <a:latin typeface="+mn-lt"/>
                        </a:rPr>
                        <a:t>1,560</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9EDF4"/>
                    </a:solidFill>
                  </a:tcPr>
                </a:tc>
                <a:tc>
                  <a:txBody>
                    <a:bodyPr/>
                    <a:lstStyle/>
                    <a:p>
                      <a:pPr algn="ctr" rtl="0" fontAlgn="t"/>
                      <a:endParaRPr lang="en-US" sz="1100" b="1" i="0" u="none" strike="noStrike" dirty="0">
                        <a:solidFill>
                          <a:srgbClr val="000000"/>
                        </a:solidFill>
                        <a:latin typeface="Calibri"/>
                      </a:endParaRP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9EDF4"/>
                    </a:solidFill>
                  </a:tcPr>
                </a:tc>
                <a:tc>
                  <a:txBody>
                    <a:bodyPr/>
                    <a:lstStyle/>
                    <a:p>
                      <a:pPr algn="ctr" rtl="0" fontAlgn="t"/>
                      <a:r>
                        <a:rPr lang="en-US" sz="1100" b="1" i="0" u="none" strike="noStrike" dirty="0" smtClean="0">
                          <a:solidFill>
                            <a:srgbClr val="000000"/>
                          </a:solidFill>
                          <a:latin typeface="Calibri"/>
                        </a:rPr>
                        <a:t>0.9%</a:t>
                      </a:r>
                      <a:endParaRPr lang="en-US" sz="1100" b="1" i="0" u="none" strike="noStrike" dirty="0">
                        <a:solidFill>
                          <a:srgbClr val="000000"/>
                        </a:solidFill>
                        <a:latin typeface="Calibri"/>
                      </a:endParaRP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9EDF4"/>
                    </a:solidFill>
                  </a:tcPr>
                </a:tc>
              </a:tr>
              <a:tr h="253545">
                <a:tc vMerge="1">
                  <a:txBody>
                    <a:bodyPr/>
                    <a:lstStyle/>
                    <a:p>
                      <a:endParaRPr lang="en-US"/>
                    </a:p>
                  </a:txBody>
                  <a:tcPr/>
                </a:tc>
                <a:tc>
                  <a:txBody>
                    <a:bodyPr/>
                    <a:lstStyle/>
                    <a:p>
                      <a:pPr algn="ctr" rtl="0" fontAlgn="t"/>
                      <a:r>
                        <a:rPr lang="en-US" sz="1200" b="1" i="0" u="none" strike="noStrike" dirty="0" smtClean="0">
                          <a:solidFill>
                            <a:srgbClr val="00B050"/>
                          </a:solidFill>
                          <a:latin typeface="Calibri"/>
                        </a:rPr>
                        <a:t>-11,955</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t"/>
                      <a:r>
                        <a:rPr lang="en-US" sz="1200" b="1" i="0" u="none" strike="noStrike" dirty="0" smtClean="0">
                          <a:solidFill>
                            <a:schemeClr val="tx1"/>
                          </a:solidFill>
                          <a:latin typeface="Calibri"/>
                        </a:rPr>
                        <a:t>~ 183,000</a:t>
                      </a:r>
                      <a:endParaRPr lang="en-US" sz="1200" b="1" i="0" u="none" strike="noStrike" dirty="0">
                        <a:solidFill>
                          <a:schemeClr val="tx1"/>
                        </a:solidFill>
                        <a:latin typeface="Calibri"/>
                      </a:endParaRP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t"/>
                      <a:endParaRPr lang="en-US" sz="1100" b="1" i="0" u="none" strike="noStrike" dirty="0">
                        <a:solidFill>
                          <a:srgbClr val="00B050"/>
                        </a:solidFill>
                        <a:latin typeface="Calibri"/>
                      </a:endParaRP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9EDF4"/>
                    </a:solidFill>
                  </a:tcPr>
                </a:tc>
              </a:tr>
            </a:tbl>
          </a:graphicData>
        </a:graphic>
      </p:graphicFrame>
      <p:sp>
        <p:nvSpPr>
          <p:cNvPr id="10" name="Oval 9"/>
          <p:cNvSpPr/>
          <p:nvPr/>
        </p:nvSpPr>
        <p:spPr>
          <a:xfrm>
            <a:off x="8213784" y="5480050"/>
            <a:ext cx="685800" cy="2111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white"/>
              </a:solidFill>
            </a:endParaRPr>
          </a:p>
        </p:txBody>
      </p:sp>
      <p:sp>
        <p:nvSpPr>
          <p:cNvPr id="11" name="Oval 10"/>
          <p:cNvSpPr/>
          <p:nvPr/>
        </p:nvSpPr>
        <p:spPr>
          <a:xfrm>
            <a:off x="8213784" y="5738812"/>
            <a:ext cx="754062" cy="20478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solidFill>
                <a:prstClr val="white"/>
              </a:solidFill>
            </a:endParaRPr>
          </a:p>
        </p:txBody>
      </p:sp>
      <p:sp>
        <p:nvSpPr>
          <p:cNvPr id="12" name="TextBox 84"/>
          <p:cNvSpPr txBox="1">
            <a:spLocks noChangeArrowheads="1"/>
          </p:cNvSpPr>
          <p:nvPr/>
        </p:nvSpPr>
        <p:spPr bwMode="auto">
          <a:xfrm>
            <a:off x="5943601" y="6243099"/>
            <a:ext cx="32004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FontTx/>
              <a:buNone/>
              <a:tabLst>
                <a:tab pos="119063" algn="l"/>
              </a:tabLst>
            </a:pPr>
            <a:r>
              <a:rPr lang="en-US" altLang="en-US" sz="1000" dirty="0" smtClean="0">
                <a:solidFill>
                  <a:prstClr val="black"/>
                </a:solidFill>
                <a:latin typeface="Calibri"/>
                <a:cs typeface="Arial" panose="020B0604020202020204" pitchFamily="34" charset="0"/>
              </a:rPr>
              <a:t>*	Includes </a:t>
            </a:r>
            <a:r>
              <a:rPr lang="en-US" altLang="en-US" sz="1000" dirty="0">
                <a:solidFill>
                  <a:prstClr val="black"/>
                </a:solidFill>
                <a:latin typeface="Calibri"/>
                <a:cs typeface="Arial" panose="020B0604020202020204" pitchFamily="34" charset="0"/>
              </a:rPr>
              <a:t>Personal Security Investigations, Incident </a:t>
            </a:r>
            <a:endParaRPr lang="en-US" altLang="en-US" sz="1000" dirty="0" smtClean="0">
              <a:solidFill>
                <a:prstClr val="black"/>
              </a:solidFill>
              <a:latin typeface="Calibri"/>
              <a:cs typeface="Arial" panose="020B0604020202020204" pitchFamily="34" charset="0"/>
            </a:endParaRPr>
          </a:p>
          <a:p>
            <a:pPr eaLnBrk="0" hangingPunct="0">
              <a:spcBef>
                <a:spcPct val="0"/>
              </a:spcBef>
              <a:buFontTx/>
              <a:buNone/>
              <a:tabLst>
                <a:tab pos="119063" algn="l"/>
              </a:tabLst>
            </a:pPr>
            <a:r>
              <a:rPr lang="en-US" altLang="en-US" sz="1000" dirty="0" smtClean="0">
                <a:solidFill>
                  <a:prstClr val="black"/>
                </a:solidFill>
                <a:latin typeface="Calibri"/>
                <a:cs typeface="Arial" panose="020B0604020202020204" pitchFamily="34" charset="0"/>
              </a:rPr>
              <a:t>	Reports</a:t>
            </a:r>
            <a:r>
              <a:rPr lang="en-US" altLang="en-US" sz="1000" dirty="0">
                <a:solidFill>
                  <a:prstClr val="black"/>
                </a:solidFill>
                <a:latin typeface="Calibri"/>
                <a:cs typeface="Arial" panose="020B0604020202020204" pitchFamily="34" charset="0"/>
              </a:rPr>
              <a:t>, </a:t>
            </a:r>
            <a:r>
              <a:rPr lang="en-US" altLang="en-US" sz="1000" dirty="0" smtClean="0">
                <a:solidFill>
                  <a:prstClr val="black"/>
                </a:solidFill>
                <a:latin typeface="Calibri"/>
                <a:cs typeface="Arial" panose="020B0604020202020204" pitchFamily="34" charset="0"/>
              </a:rPr>
              <a:t>Reconsiderations</a:t>
            </a:r>
            <a:r>
              <a:rPr lang="en-US" altLang="en-US" sz="1000" dirty="0">
                <a:solidFill>
                  <a:prstClr val="black"/>
                </a:solidFill>
                <a:latin typeface="Calibri"/>
                <a:cs typeface="Arial" panose="020B0604020202020204" pitchFamily="34" charset="0"/>
              </a:rPr>
              <a:t>, etc. (does not include SACs)</a:t>
            </a:r>
          </a:p>
        </p:txBody>
      </p:sp>
      <p:sp>
        <p:nvSpPr>
          <p:cNvPr id="13" name="Rectangle 12"/>
          <p:cNvSpPr>
            <a:spLocks noChangeArrowheads="1"/>
          </p:cNvSpPr>
          <p:nvPr/>
        </p:nvSpPr>
        <p:spPr bwMode="auto">
          <a:xfrm>
            <a:off x="0" y="5109180"/>
            <a:ext cx="5241505" cy="898708"/>
          </a:xfrm>
          <a:prstGeom prst="rect">
            <a:avLst/>
          </a:prstGeom>
          <a:solidFill>
            <a:srgbClr val="FFFF99"/>
          </a:solidFill>
          <a:ln w="9525" cap="flat">
            <a:solidFill>
              <a:srgbClr val="000000"/>
            </a:solidFill>
            <a:prstDash val="solid"/>
            <a:round/>
            <a:headEnd/>
            <a:tailEnd/>
          </a:ln>
          <a:effectLst>
            <a:glow rad="101600">
              <a:schemeClr val="bg1">
                <a:alpha val="40000"/>
              </a:schemeClr>
            </a:glow>
            <a:outerShdw blurRad="50800" dist="38100" dir="18900000" algn="bl" rotWithShape="0">
              <a:prstClr val="black">
                <a:alpha val="40000"/>
              </a:prstClr>
            </a:outerShdw>
          </a:effectLst>
        </p:spPr>
        <p:txBody>
          <a:bodyPr wrap="square" lIns="91440" tIns="18288" rIns="0" bIns="18288">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lvl="1" eaLnBrk="0" hangingPunct="0">
              <a:buFont typeface="Arial" pitchFamily="34" charset="0"/>
              <a:buChar char="•"/>
              <a:tabLst>
                <a:tab pos="119063" algn="l"/>
              </a:tabLst>
              <a:defRPr/>
            </a:pPr>
            <a:r>
              <a:rPr lang="en-US" sz="1400" b="1" dirty="0" smtClean="0">
                <a:solidFill>
                  <a:prstClr val="black"/>
                </a:solidFill>
                <a:latin typeface="Calibri" pitchFamily="34" charset="0"/>
              </a:rPr>
              <a:t> 	Increase </a:t>
            </a:r>
            <a:r>
              <a:rPr lang="en-US" sz="1400" b="1" dirty="0">
                <a:solidFill>
                  <a:prstClr val="black"/>
                </a:solidFill>
                <a:latin typeface="Calibri" pitchFamily="34" charset="0"/>
              </a:rPr>
              <a:t>due to addition of </a:t>
            </a:r>
            <a:r>
              <a:rPr lang="en-US" sz="1400" b="1" u="sng" dirty="0">
                <a:solidFill>
                  <a:prstClr val="black"/>
                </a:solidFill>
                <a:latin typeface="Calibri" pitchFamily="34" charset="0"/>
              </a:rPr>
              <a:t>DIA SCI</a:t>
            </a:r>
            <a:r>
              <a:rPr lang="en-US" sz="1400" b="1" dirty="0">
                <a:solidFill>
                  <a:prstClr val="black"/>
                </a:solidFill>
                <a:latin typeface="Calibri" pitchFamily="34" charset="0"/>
              </a:rPr>
              <a:t> </a:t>
            </a:r>
            <a:r>
              <a:rPr lang="en-US" sz="1400" b="1" dirty="0" smtClean="0">
                <a:solidFill>
                  <a:prstClr val="black"/>
                </a:solidFill>
                <a:latin typeface="Calibri" pitchFamily="34" charset="0"/>
              </a:rPr>
              <a:t>cases and re-baselined 	calculations to </a:t>
            </a:r>
            <a:r>
              <a:rPr lang="en-US" sz="1400" b="1" dirty="0">
                <a:solidFill>
                  <a:prstClr val="black"/>
                </a:solidFill>
                <a:latin typeface="Calibri" pitchFamily="34" charset="0"/>
              </a:rPr>
              <a:t>include </a:t>
            </a:r>
            <a:r>
              <a:rPr lang="en-US" sz="1400" b="1" i="1" dirty="0">
                <a:solidFill>
                  <a:prstClr val="black"/>
                </a:solidFill>
                <a:latin typeface="Calibri" pitchFamily="34" charset="0"/>
              </a:rPr>
              <a:t>all</a:t>
            </a:r>
            <a:r>
              <a:rPr lang="en-US" sz="1400" b="1" dirty="0">
                <a:solidFill>
                  <a:prstClr val="black"/>
                </a:solidFill>
                <a:latin typeface="Calibri" pitchFamily="34" charset="0"/>
              </a:rPr>
              <a:t> </a:t>
            </a:r>
            <a:r>
              <a:rPr lang="en-US" sz="1400" b="1" u="sng" dirty="0">
                <a:solidFill>
                  <a:prstClr val="black"/>
                </a:solidFill>
                <a:latin typeface="Calibri" pitchFamily="34" charset="0"/>
              </a:rPr>
              <a:t>Industrial </a:t>
            </a:r>
            <a:r>
              <a:rPr lang="en-US" sz="1400" b="1" u="sng" dirty="0" smtClean="0">
                <a:solidFill>
                  <a:prstClr val="black"/>
                </a:solidFill>
                <a:latin typeface="Calibri" pitchFamily="34" charset="0"/>
              </a:rPr>
              <a:t>SCI</a:t>
            </a:r>
            <a:r>
              <a:rPr lang="en-US" sz="1400" b="1" dirty="0" smtClean="0">
                <a:solidFill>
                  <a:prstClr val="black"/>
                </a:solidFill>
                <a:latin typeface="Calibri" pitchFamily="34" charset="0"/>
              </a:rPr>
              <a:t> cases</a:t>
            </a:r>
            <a:endParaRPr lang="en-US" sz="1400" b="1" dirty="0">
              <a:solidFill>
                <a:prstClr val="black"/>
              </a:solidFill>
              <a:latin typeface="Calibri" pitchFamily="34" charset="0"/>
            </a:endParaRPr>
          </a:p>
          <a:p>
            <a:pPr marL="0" lvl="1" eaLnBrk="0" hangingPunct="0">
              <a:buFont typeface="Arial" pitchFamily="34" charset="0"/>
              <a:buChar char="•"/>
              <a:tabLst>
                <a:tab pos="119063" algn="l"/>
              </a:tabLst>
              <a:defRPr/>
            </a:pPr>
            <a:r>
              <a:rPr lang="en-US" sz="1400" b="1" dirty="0">
                <a:solidFill>
                  <a:prstClr val="black"/>
                </a:solidFill>
                <a:latin typeface="Calibri" pitchFamily="34" charset="0"/>
              </a:rPr>
              <a:t> </a:t>
            </a:r>
            <a:r>
              <a:rPr lang="en-US" sz="1400" b="1" dirty="0" smtClean="0">
                <a:solidFill>
                  <a:prstClr val="black"/>
                </a:solidFill>
                <a:latin typeface="Calibri" pitchFamily="34" charset="0"/>
              </a:rPr>
              <a:t>	Backlog </a:t>
            </a:r>
            <a:r>
              <a:rPr lang="en-US" sz="1400" b="1" dirty="0">
                <a:solidFill>
                  <a:prstClr val="black"/>
                </a:solidFill>
                <a:latin typeface="Calibri" pitchFamily="34" charset="0"/>
              </a:rPr>
              <a:t>to be eliminated not earlier than </a:t>
            </a:r>
            <a:r>
              <a:rPr lang="en-US" sz="1400" b="1" dirty="0" smtClean="0">
                <a:solidFill>
                  <a:prstClr val="black"/>
                </a:solidFill>
                <a:latin typeface="Calibri" pitchFamily="34" charset="0"/>
              </a:rPr>
              <a:t>4QTR FY17</a:t>
            </a:r>
            <a:endParaRPr lang="en-US" sz="1400" b="1" dirty="0" smtClean="0">
              <a:solidFill>
                <a:srgbClr val="FF0000"/>
              </a:solidFill>
              <a:latin typeface="Calibri" pitchFamily="34" charset="0"/>
            </a:endParaRPr>
          </a:p>
          <a:p>
            <a:pPr marL="0" lvl="1" eaLnBrk="0" hangingPunct="0">
              <a:buFont typeface="Arial" pitchFamily="34" charset="0"/>
              <a:buChar char="•"/>
              <a:tabLst>
                <a:tab pos="119063" algn="l"/>
              </a:tabLst>
              <a:defRPr/>
            </a:pPr>
            <a:r>
              <a:rPr lang="en-US" sz="1400" b="1" dirty="0">
                <a:solidFill>
                  <a:prstClr val="black"/>
                </a:solidFill>
                <a:latin typeface="Calibri" pitchFamily="34" charset="0"/>
              </a:rPr>
              <a:t> </a:t>
            </a:r>
            <a:r>
              <a:rPr lang="en-US" sz="1400" b="1" dirty="0" smtClean="0">
                <a:solidFill>
                  <a:prstClr val="black"/>
                </a:solidFill>
                <a:latin typeface="Calibri" pitchFamily="34" charset="0"/>
              </a:rPr>
              <a:t>	Legal Sufficiency Review (LSR) cases expected to stabilize at 200-300 </a:t>
            </a:r>
          </a:p>
        </p:txBody>
      </p:sp>
      <p:graphicFrame>
        <p:nvGraphicFramePr>
          <p:cNvPr id="14" name="Chart 13"/>
          <p:cNvGraphicFramePr/>
          <p:nvPr>
            <p:extLst/>
          </p:nvPr>
        </p:nvGraphicFramePr>
        <p:xfrm>
          <a:off x="63285" y="1197931"/>
          <a:ext cx="8969191" cy="3972363"/>
        </p:xfrm>
        <a:graphic>
          <a:graphicData uri="http://schemas.openxmlformats.org/drawingml/2006/chart">
            <c:chart xmlns:c="http://schemas.openxmlformats.org/drawingml/2006/chart" xmlns:r="http://schemas.openxmlformats.org/officeDocument/2006/relationships" r:id="rId4"/>
          </a:graphicData>
        </a:graphic>
      </p:graphicFrame>
      <p:sp>
        <p:nvSpPr>
          <p:cNvPr id="16" name="Right Brace 15"/>
          <p:cNvSpPr/>
          <p:nvPr/>
        </p:nvSpPr>
        <p:spPr>
          <a:xfrm>
            <a:off x="8354313" y="3186769"/>
            <a:ext cx="180087" cy="258762"/>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a:solidFill>
                <a:prstClr val="black"/>
              </a:solidFill>
            </a:endParaRPr>
          </a:p>
        </p:txBody>
      </p:sp>
      <p:sp>
        <p:nvSpPr>
          <p:cNvPr id="17" name="TextBox 16"/>
          <p:cNvSpPr txBox="1"/>
          <p:nvPr/>
        </p:nvSpPr>
        <p:spPr>
          <a:xfrm>
            <a:off x="8508878" y="3073062"/>
            <a:ext cx="581913" cy="861774"/>
          </a:xfrm>
          <a:prstGeom prst="rect">
            <a:avLst/>
          </a:prstGeom>
          <a:solidFill>
            <a:srgbClr val="FFFF99"/>
          </a:solidFill>
          <a:ln>
            <a:solidFill>
              <a:srgbClr val="000000"/>
            </a:solidFill>
          </a:ln>
          <a:effectLst>
            <a:outerShdw blurRad="50800" dist="38100" dir="18900000" algn="bl" rotWithShape="0">
              <a:prstClr val="black">
                <a:alpha val="40000"/>
              </a:prstClr>
            </a:outerShdw>
          </a:effectLst>
        </p:spPr>
        <p:txBody>
          <a:bodyPr wrap="square" lIns="45720" rIns="0" rtlCol="0">
            <a:spAutoFit/>
          </a:bodyPr>
          <a:lstStyle/>
          <a:p>
            <a:pPr eaLnBrk="0" hangingPunct="0"/>
            <a:r>
              <a:rPr lang="en-US" sz="1000" b="1" dirty="0">
                <a:solidFill>
                  <a:prstClr val="black"/>
                </a:solidFill>
                <a:latin typeface="Calibri"/>
                <a:cs typeface="Arial" panose="020B0604020202020204" pitchFamily="34" charset="0"/>
              </a:rPr>
              <a:t>In Due </a:t>
            </a:r>
            <a:r>
              <a:rPr lang="en-US" sz="1000" b="1" dirty="0" smtClean="0">
                <a:solidFill>
                  <a:prstClr val="black"/>
                </a:solidFill>
                <a:latin typeface="Calibri"/>
                <a:cs typeface="Arial" panose="020B0604020202020204" pitchFamily="34" charset="0"/>
              </a:rPr>
              <a:t>Process</a:t>
            </a:r>
            <a:r>
              <a:rPr lang="en-US" sz="1000" b="1" baseline="30000" dirty="0" smtClean="0">
                <a:solidFill>
                  <a:prstClr val="black"/>
                </a:solidFill>
              </a:rPr>
              <a:t>2</a:t>
            </a:r>
            <a:endParaRPr lang="en-US" sz="1000" b="1" dirty="0">
              <a:solidFill>
                <a:prstClr val="black"/>
              </a:solidFill>
              <a:latin typeface="Calibri"/>
              <a:cs typeface="Arial" panose="020B0604020202020204" pitchFamily="34" charset="0"/>
            </a:endParaRPr>
          </a:p>
          <a:p>
            <a:pPr eaLnBrk="0" hangingPunct="0"/>
            <a:r>
              <a:rPr lang="en-US" sz="1000" b="1" dirty="0" smtClean="0">
                <a:solidFill>
                  <a:prstClr val="black"/>
                </a:solidFill>
                <a:latin typeface="Calibri"/>
                <a:cs typeface="Arial" panose="020B0604020202020204" pitchFamily="34" charset="0"/>
              </a:rPr>
              <a:t>LSR: 305 </a:t>
            </a:r>
            <a:r>
              <a:rPr lang="en-US" sz="1000" b="1" dirty="0" err="1" smtClean="0">
                <a:solidFill>
                  <a:prstClr val="black"/>
                </a:solidFill>
                <a:latin typeface="Calibri"/>
                <a:cs typeface="Arial" panose="020B0604020202020204" pitchFamily="34" charset="0"/>
              </a:rPr>
              <a:t>Othr</a:t>
            </a:r>
            <a:r>
              <a:rPr lang="en-US" sz="1000" b="1" dirty="0" smtClean="0">
                <a:solidFill>
                  <a:prstClr val="black"/>
                </a:solidFill>
                <a:latin typeface="Calibri"/>
                <a:cs typeface="Arial" panose="020B0604020202020204" pitchFamily="34" charset="0"/>
              </a:rPr>
              <a:t>: 378</a:t>
            </a:r>
          </a:p>
          <a:p>
            <a:pPr eaLnBrk="0" hangingPunct="0"/>
            <a:r>
              <a:rPr lang="en-US" sz="1000" b="1" u="sng" dirty="0" smtClean="0">
                <a:solidFill>
                  <a:prstClr val="black"/>
                </a:solidFill>
                <a:latin typeface="Calibri"/>
                <a:cs typeface="Arial" panose="020B0604020202020204" pitchFamily="34" charset="0"/>
              </a:rPr>
              <a:t>Total</a:t>
            </a:r>
            <a:r>
              <a:rPr lang="en-US" sz="1000" b="1" dirty="0" smtClean="0">
                <a:solidFill>
                  <a:prstClr val="black"/>
                </a:solidFill>
                <a:latin typeface="Calibri"/>
                <a:cs typeface="Arial" panose="020B0604020202020204" pitchFamily="34" charset="0"/>
              </a:rPr>
              <a:t>: 683 </a:t>
            </a:r>
            <a:endParaRPr lang="en-US" sz="1000" b="1" dirty="0">
              <a:solidFill>
                <a:srgbClr val="FF0000"/>
              </a:solidFill>
              <a:latin typeface="Calibri"/>
              <a:cs typeface="Arial" panose="020B0604020202020204" pitchFamily="34" charset="0"/>
            </a:endParaRPr>
          </a:p>
        </p:txBody>
      </p:sp>
      <p:sp>
        <p:nvSpPr>
          <p:cNvPr id="20" name="Rectangle 19"/>
          <p:cNvSpPr>
            <a:spLocks noChangeArrowheads="1"/>
          </p:cNvSpPr>
          <p:nvPr/>
        </p:nvSpPr>
        <p:spPr bwMode="auto">
          <a:xfrm>
            <a:off x="7615529" y="1662634"/>
            <a:ext cx="1327932" cy="954107"/>
          </a:xfrm>
          <a:prstGeom prst="rect">
            <a:avLst/>
          </a:prstGeom>
          <a:solidFill>
            <a:srgbClr val="FFFF99"/>
          </a:solidFill>
          <a:ln w="9525">
            <a:solidFill>
              <a:srgbClr val="000000"/>
            </a:solidFill>
            <a:prstDash val="solid"/>
            <a:round/>
            <a:headEnd/>
            <a:tailEnd/>
          </a:ln>
          <a:effectLst>
            <a:outerShdw blurRad="50800" dist="38100" dir="18900000" algn="bl" rotWithShape="0">
              <a:prstClr val="black">
                <a:alpha val="40000"/>
              </a:prstClr>
            </a:outerShdw>
          </a:effec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lvl="1" eaLnBrk="0" hangingPunct="0">
              <a:spcAft>
                <a:spcPts val="100"/>
              </a:spcAft>
              <a:defRPr/>
            </a:pPr>
            <a:r>
              <a:rPr lang="en-US" sz="1100" b="1" u="sng" dirty="0" smtClean="0">
                <a:solidFill>
                  <a:prstClr val="black"/>
                </a:solidFill>
                <a:latin typeface="Calibri" pitchFamily="34" charset="0"/>
              </a:rPr>
              <a:t>Age of Bklog Cases</a:t>
            </a:r>
            <a:r>
              <a:rPr lang="en-US" sz="1100" b="1" baseline="30000" dirty="0">
                <a:solidFill>
                  <a:prstClr val="black"/>
                </a:solidFill>
                <a:latin typeface="Calibri" pitchFamily="34" charset="0"/>
              </a:rPr>
              <a:t>1</a:t>
            </a:r>
            <a:endParaRPr lang="en-US" sz="1100" b="1" dirty="0" smtClean="0">
              <a:solidFill>
                <a:prstClr val="black"/>
              </a:solidFill>
              <a:latin typeface="Calibri" pitchFamily="34" charset="0"/>
            </a:endParaRPr>
          </a:p>
          <a:p>
            <a:pPr marL="0" lvl="1" eaLnBrk="0" hangingPunct="0">
              <a:spcAft>
                <a:spcPts val="100"/>
              </a:spcAft>
              <a:tabLst>
                <a:tab pos="571500" algn="l"/>
              </a:tabLst>
              <a:defRPr/>
            </a:pPr>
            <a:r>
              <a:rPr lang="en-US" sz="1000" b="1" dirty="0" smtClean="0">
                <a:solidFill>
                  <a:prstClr val="black"/>
                </a:solidFill>
                <a:latin typeface="Calibri" pitchFamily="34" charset="0"/>
              </a:rPr>
              <a:t>0-1 Year:	</a:t>
            </a:r>
            <a:r>
              <a:rPr lang="en-US" sz="1000" b="1" u="sng" dirty="0" smtClean="0">
                <a:solidFill>
                  <a:prstClr val="black"/>
                </a:solidFill>
                <a:latin typeface="Calibri" pitchFamily="34" charset="0"/>
              </a:rPr>
              <a:t>1,167</a:t>
            </a:r>
          </a:p>
          <a:p>
            <a:pPr marL="0" lvl="1" eaLnBrk="0" hangingPunct="0">
              <a:spcAft>
                <a:spcPts val="200"/>
              </a:spcAft>
              <a:tabLst>
                <a:tab pos="571500" algn="l"/>
              </a:tabLst>
              <a:defRPr/>
            </a:pPr>
            <a:r>
              <a:rPr lang="en-US" sz="1000" b="1" dirty="0" smtClean="0">
                <a:solidFill>
                  <a:prstClr val="black"/>
                </a:solidFill>
                <a:latin typeface="Calibri" pitchFamily="34" charset="0"/>
              </a:rPr>
              <a:t>1-2 Years:	   </a:t>
            </a:r>
            <a:r>
              <a:rPr lang="en-US" sz="1000" b="1" u="sng" dirty="0" smtClean="0">
                <a:solidFill>
                  <a:prstClr val="black"/>
                </a:solidFill>
                <a:latin typeface="Calibri" pitchFamily="34" charset="0"/>
              </a:rPr>
              <a:t>256</a:t>
            </a:r>
          </a:p>
          <a:p>
            <a:pPr marL="0" lvl="1" eaLnBrk="0" hangingPunct="0">
              <a:spcAft>
                <a:spcPts val="200"/>
              </a:spcAft>
              <a:tabLst>
                <a:tab pos="571500" algn="l"/>
              </a:tabLst>
              <a:defRPr/>
            </a:pPr>
            <a:r>
              <a:rPr lang="en-US" sz="1000" b="1" dirty="0" smtClean="0">
                <a:solidFill>
                  <a:prstClr val="black"/>
                </a:solidFill>
                <a:latin typeface="Calibri" pitchFamily="34" charset="0"/>
              </a:rPr>
              <a:t>&gt;2 Years: 	   </a:t>
            </a:r>
            <a:r>
              <a:rPr lang="en-US" sz="1000" b="1" u="sng" dirty="0" smtClean="0">
                <a:solidFill>
                  <a:prstClr val="black"/>
                </a:solidFill>
                <a:latin typeface="Calibri" pitchFamily="34" charset="0"/>
              </a:rPr>
              <a:t>135</a:t>
            </a:r>
          </a:p>
          <a:p>
            <a:pPr marL="0" lvl="1" eaLnBrk="0" hangingPunct="0">
              <a:spcAft>
                <a:spcPts val="200"/>
              </a:spcAft>
              <a:tabLst>
                <a:tab pos="457200" algn="l"/>
              </a:tabLst>
              <a:defRPr/>
            </a:pPr>
            <a:r>
              <a:rPr lang="en-US" sz="1000" b="1" dirty="0" smtClean="0">
                <a:solidFill>
                  <a:prstClr val="black"/>
                </a:solidFill>
                <a:latin typeface="Calibri" pitchFamily="34" charset="0"/>
              </a:rPr>
              <a:t>Tota</a:t>
            </a:r>
            <a:r>
              <a:rPr lang="en-US" sz="1000" b="1" u="sng" dirty="0" smtClean="0">
                <a:solidFill>
                  <a:prstClr val="black"/>
                </a:solidFill>
                <a:latin typeface="Calibri" pitchFamily="34" charset="0"/>
              </a:rPr>
              <a:t>l</a:t>
            </a:r>
            <a:r>
              <a:rPr lang="en-US" sz="1000" b="1" dirty="0" smtClean="0">
                <a:solidFill>
                  <a:prstClr val="black"/>
                </a:solidFill>
                <a:latin typeface="Calibri" pitchFamily="34" charset="0"/>
              </a:rPr>
              <a:t>: 	</a:t>
            </a:r>
            <a:r>
              <a:rPr lang="en-US" sz="500" b="1" dirty="0" smtClean="0">
                <a:solidFill>
                  <a:prstClr val="black"/>
                </a:solidFill>
                <a:latin typeface="Calibri" pitchFamily="34" charset="0"/>
              </a:rPr>
              <a:t>       </a:t>
            </a:r>
            <a:r>
              <a:rPr lang="en-US" sz="1000" b="1" u="sng" dirty="0" smtClean="0">
                <a:solidFill>
                  <a:prstClr val="black"/>
                </a:solidFill>
                <a:latin typeface="Calibri" pitchFamily="34" charset="0"/>
              </a:rPr>
              <a:t>1,560</a:t>
            </a:r>
          </a:p>
        </p:txBody>
      </p:sp>
      <p:sp>
        <p:nvSpPr>
          <p:cNvPr id="21" name="Footer Placeholder 10"/>
          <p:cNvSpPr txBox="1">
            <a:spLocks/>
          </p:cNvSpPr>
          <p:nvPr/>
        </p:nvSpPr>
        <p:spPr>
          <a:xfrm>
            <a:off x="-27432" y="6340475"/>
            <a:ext cx="2846832"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r" rtl="0" fontAlgn="base">
              <a:spcBef>
                <a:spcPct val="0"/>
              </a:spcBef>
              <a:spcAft>
                <a:spcPct val="0"/>
              </a:spcAft>
              <a:defRPr kern="1200">
                <a:solidFill>
                  <a:schemeClr val="tx1"/>
                </a:solidFill>
                <a:latin typeface="Arial" charset="0"/>
                <a:ea typeface="+mn-ea"/>
                <a:cs typeface="+mn-cs"/>
              </a:defRPr>
            </a:lvl2pPr>
            <a:lvl3pPr marL="914400" algn="r" rtl="0" fontAlgn="base">
              <a:spcBef>
                <a:spcPct val="0"/>
              </a:spcBef>
              <a:spcAft>
                <a:spcPct val="0"/>
              </a:spcAft>
              <a:defRPr kern="1200">
                <a:solidFill>
                  <a:schemeClr val="tx1"/>
                </a:solidFill>
                <a:latin typeface="Arial" charset="0"/>
                <a:ea typeface="+mn-ea"/>
                <a:cs typeface="+mn-cs"/>
              </a:defRPr>
            </a:lvl3pPr>
            <a:lvl4pPr marL="1371600" algn="r" rtl="0" fontAlgn="base">
              <a:spcBef>
                <a:spcPct val="0"/>
              </a:spcBef>
              <a:spcAft>
                <a:spcPct val="0"/>
              </a:spcAft>
              <a:defRPr kern="1200">
                <a:solidFill>
                  <a:schemeClr val="tx1"/>
                </a:solidFill>
                <a:latin typeface="Arial" charset="0"/>
                <a:ea typeface="+mn-ea"/>
                <a:cs typeface="+mn-cs"/>
              </a:defRPr>
            </a:lvl4pPr>
            <a:lvl5pPr marL="1828800" algn="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defRPr/>
            </a:pPr>
            <a:r>
              <a:rPr lang="en-US" sz="1000" dirty="0" smtClean="0">
                <a:solidFill>
                  <a:prstClr val="black"/>
                </a:solidFill>
                <a:latin typeface="Calibri"/>
              </a:rPr>
              <a:t>OPR: M&amp;A</a:t>
            </a:r>
          </a:p>
          <a:p>
            <a:pPr algn="l">
              <a:defRPr/>
            </a:pPr>
            <a:r>
              <a:rPr lang="en-US" sz="1000" b="1" baseline="30000" dirty="0" smtClean="0">
                <a:solidFill>
                  <a:prstClr val="black"/>
                </a:solidFill>
                <a:latin typeface="Calibri"/>
              </a:rPr>
              <a:t>1 </a:t>
            </a:r>
            <a:r>
              <a:rPr lang="en-US" sz="1000" dirty="0" smtClean="0">
                <a:solidFill>
                  <a:prstClr val="black"/>
                </a:solidFill>
                <a:latin typeface="Calibri"/>
              </a:rPr>
              <a:t>Age </a:t>
            </a:r>
            <a:r>
              <a:rPr lang="en-US" sz="1000" dirty="0">
                <a:solidFill>
                  <a:prstClr val="black"/>
                </a:solidFill>
                <a:latin typeface="Calibri"/>
              </a:rPr>
              <a:t>based on date </a:t>
            </a:r>
            <a:r>
              <a:rPr lang="en-US" sz="1000" dirty="0" smtClean="0">
                <a:solidFill>
                  <a:prstClr val="black"/>
                </a:solidFill>
                <a:latin typeface="Calibri"/>
              </a:rPr>
              <a:t>case received </a:t>
            </a:r>
            <a:r>
              <a:rPr lang="en-US" sz="1000" dirty="0">
                <a:solidFill>
                  <a:prstClr val="black"/>
                </a:solidFill>
                <a:latin typeface="Calibri"/>
              </a:rPr>
              <a:t>at the </a:t>
            </a:r>
            <a:r>
              <a:rPr lang="en-US" sz="1000" dirty="0" smtClean="0">
                <a:solidFill>
                  <a:prstClr val="black"/>
                </a:solidFill>
                <a:latin typeface="Calibri"/>
              </a:rPr>
              <a:t>DoD CAF</a:t>
            </a:r>
          </a:p>
          <a:p>
            <a:pPr algn="l">
              <a:defRPr/>
            </a:pPr>
            <a:r>
              <a:rPr lang="en-US" sz="1000" b="1" baseline="30000" dirty="0" smtClean="0">
                <a:solidFill>
                  <a:prstClr val="black"/>
                </a:solidFill>
                <a:latin typeface="Calibri"/>
              </a:rPr>
              <a:t>2 </a:t>
            </a:r>
            <a:r>
              <a:rPr lang="en-US" sz="1000" dirty="0" smtClean="0">
                <a:solidFill>
                  <a:prstClr val="black"/>
                </a:solidFill>
                <a:latin typeface="Calibri"/>
              </a:rPr>
              <a:t>Data as of 01 November 16</a:t>
            </a:r>
            <a:endParaRPr lang="en-US" sz="1000" dirty="0">
              <a:solidFill>
                <a:prstClr val="black"/>
              </a:solidFill>
              <a:latin typeface="Calibri"/>
            </a:endParaRPr>
          </a:p>
          <a:p>
            <a:pPr algn="l">
              <a:defRPr/>
            </a:pPr>
            <a:r>
              <a:rPr lang="en-US" sz="1000" u="sng" dirty="0" smtClean="0">
                <a:solidFill>
                  <a:prstClr val="black"/>
                </a:solidFill>
                <a:latin typeface="Calibri"/>
              </a:rPr>
              <a:t>Slide Revised</a:t>
            </a:r>
            <a:r>
              <a:rPr lang="en-US" sz="1000" dirty="0" smtClean="0">
                <a:solidFill>
                  <a:prstClr val="black"/>
                </a:solidFill>
                <a:latin typeface="Calibri"/>
              </a:rPr>
              <a:t>:  08 November 2016</a:t>
            </a:r>
            <a:endParaRPr lang="en-US" sz="1000" dirty="0">
              <a:solidFill>
                <a:prstClr val="black"/>
              </a:solidFill>
              <a:latin typeface="Calibri"/>
            </a:endParaRPr>
          </a:p>
        </p:txBody>
      </p:sp>
      <p:sp>
        <p:nvSpPr>
          <p:cNvPr id="18" name="Rectangle 17"/>
          <p:cNvSpPr>
            <a:spLocks noChangeArrowheads="1"/>
          </p:cNvSpPr>
          <p:nvPr/>
        </p:nvSpPr>
        <p:spPr bwMode="auto">
          <a:xfrm>
            <a:off x="6821424" y="1209234"/>
            <a:ext cx="2131181" cy="400110"/>
          </a:xfrm>
          <a:prstGeom prst="rect">
            <a:avLst/>
          </a:prstGeom>
          <a:solidFill>
            <a:srgbClr val="FFFF99"/>
          </a:solidFill>
          <a:ln w="9525">
            <a:solidFill>
              <a:srgbClr val="000000"/>
            </a:solidFill>
            <a:prstDash val="solid"/>
            <a:round/>
            <a:headEnd/>
            <a:tailEnd/>
          </a:ln>
          <a:effectLst>
            <a:outerShdw blurRad="50800" dist="38100" dir="18900000" algn="bl" rotWithShape="0">
              <a:prstClr val="black">
                <a:alpha val="40000"/>
              </a:prstClr>
            </a:outerShdw>
          </a:effec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lvl="1" eaLnBrk="0" hangingPunct="0">
              <a:spcAft>
                <a:spcPts val="100"/>
              </a:spcAft>
              <a:defRPr/>
            </a:pPr>
            <a:r>
              <a:rPr lang="en-US" sz="1000" b="1" dirty="0" smtClean="0">
                <a:solidFill>
                  <a:prstClr val="black"/>
                </a:solidFill>
                <a:latin typeface="Calibri" pitchFamily="34" charset="0"/>
              </a:rPr>
              <a:t>Re-baselined.  Includes 4</a:t>
            </a:r>
            <a:r>
              <a:rPr lang="en-US" sz="1000" b="1" baseline="30000" dirty="0" smtClean="0">
                <a:solidFill>
                  <a:prstClr val="black"/>
                </a:solidFill>
                <a:latin typeface="Calibri" pitchFamily="34" charset="0"/>
              </a:rPr>
              <a:t>th</a:t>
            </a:r>
            <a:r>
              <a:rPr lang="en-US" sz="1000" b="1" dirty="0" smtClean="0">
                <a:solidFill>
                  <a:prstClr val="black"/>
                </a:solidFill>
                <a:latin typeface="Calibri" pitchFamily="34" charset="0"/>
              </a:rPr>
              <a:t> Estate SCI Mission and </a:t>
            </a:r>
            <a:r>
              <a:rPr lang="en-US" sz="1000" b="1" i="1" dirty="0" smtClean="0">
                <a:solidFill>
                  <a:prstClr val="black"/>
                </a:solidFill>
                <a:latin typeface="Calibri" pitchFamily="34" charset="0"/>
              </a:rPr>
              <a:t>all</a:t>
            </a:r>
            <a:r>
              <a:rPr lang="en-US" sz="1000" b="1" dirty="0" smtClean="0">
                <a:solidFill>
                  <a:prstClr val="black"/>
                </a:solidFill>
                <a:latin typeface="Calibri" pitchFamily="34" charset="0"/>
              </a:rPr>
              <a:t> </a:t>
            </a:r>
            <a:r>
              <a:rPr lang="en-US" sz="1000" b="1" u="sng" dirty="0">
                <a:solidFill>
                  <a:prstClr val="black"/>
                </a:solidFill>
                <a:latin typeface="Calibri" pitchFamily="34" charset="0"/>
              </a:rPr>
              <a:t>Industrial SCI</a:t>
            </a:r>
            <a:r>
              <a:rPr lang="en-US" sz="1000" b="1" dirty="0">
                <a:solidFill>
                  <a:prstClr val="black"/>
                </a:solidFill>
                <a:latin typeface="Calibri" pitchFamily="34" charset="0"/>
              </a:rPr>
              <a:t> </a:t>
            </a:r>
            <a:r>
              <a:rPr lang="en-US" sz="1000" b="1" dirty="0" smtClean="0">
                <a:solidFill>
                  <a:prstClr val="black"/>
                </a:solidFill>
                <a:latin typeface="Calibri" pitchFamily="34" charset="0"/>
              </a:rPr>
              <a:t>cases</a:t>
            </a:r>
            <a:endParaRPr lang="en-US" sz="1000" b="1" u="sng" dirty="0" smtClean="0">
              <a:solidFill>
                <a:prstClr val="black"/>
              </a:solidFill>
              <a:latin typeface="Calibri" pitchFamily="34" charset="0"/>
            </a:endParaRPr>
          </a:p>
        </p:txBody>
      </p:sp>
      <p:grpSp>
        <p:nvGrpSpPr>
          <p:cNvPr id="5" name="Group 4"/>
          <p:cNvGrpSpPr/>
          <p:nvPr/>
        </p:nvGrpSpPr>
        <p:grpSpPr>
          <a:xfrm>
            <a:off x="6772656" y="1146048"/>
            <a:ext cx="914400" cy="3474720"/>
            <a:chOff x="6772656" y="1146048"/>
            <a:chExt cx="914400" cy="3474720"/>
          </a:xfrm>
        </p:grpSpPr>
        <p:cxnSp>
          <p:nvCxnSpPr>
            <p:cNvPr id="22" name="Straight Connector 21"/>
            <p:cNvCxnSpPr/>
            <p:nvPr/>
          </p:nvCxnSpPr>
          <p:spPr>
            <a:xfrm>
              <a:off x="6781800" y="1146048"/>
              <a:ext cx="0" cy="3474720"/>
            </a:xfrm>
            <a:prstGeom prst="line">
              <a:avLst/>
            </a:prstGeom>
            <a:ln w="28575"/>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6772656" y="1152144"/>
              <a:ext cx="914400" cy="0"/>
            </a:xfrm>
            <a:prstGeom prst="line">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grpSp>
      <p:sp>
        <p:nvSpPr>
          <p:cNvPr id="6" name="TextBox 5"/>
          <p:cNvSpPr txBox="1"/>
          <p:nvPr/>
        </p:nvSpPr>
        <p:spPr>
          <a:xfrm>
            <a:off x="8770623" y="6581001"/>
            <a:ext cx="345676" cy="276999"/>
          </a:xfrm>
          <a:prstGeom prst="rect">
            <a:avLst/>
          </a:prstGeom>
          <a:noFill/>
        </p:spPr>
        <p:txBody>
          <a:bodyPr wrap="square" rtlCol="0">
            <a:spAutoFit/>
          </a:bodyPr>
          <a:lstStyle/>
          <a:p>
            <a:r>
              <a:rPr lang="en-US" sz="1200" dirty="0" smtClean="0">
                <a:solidFill>
                  <a:schemeClr val="bg1">
                    <a:lumMod val="50000"/>
                  </a:schemeClr>
                </a:solidFill>
                <a:latin typeface="+mn-lt"/>
              </a:rPr>
              <a:t>6</a:t>
            </a:r>
            <a:endParaRPr lang="en-US" sz="1200" dirty="0">
              <a:solidFill>
                <a:schemeClr val="bg1">
                  <a:lumMod val="50000"/>
                </a:schemeClr>
              </a:solidFill>
              <a:latin typeface="+mn-lt"/>
            </a:endParaRPr>
          </a:p>
        </p:txBody>
      </p:sp>
    </p:spTree>
    <p:extLst>
      <p:ext uri="{BB962C8B-B14F-4D97-AF65-F5344CB8AC3E}">
        <p14:creationId xmlns:p14="http://schemas.microsoft.com/office/powerpoint/2010/main" xmlns="" val="1879350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10000"/>
            <a:lum/>
          </a:blip>
          <a:srcRect/>
          <a:stretch>
            <a:fillRect l="-38000" t="-27000" r="-17000" b="-69000"/>
          </a:stretch>
        </a:blipFill>
        <a:effectLst/>
      </p:bgPr>
    </p:bg>
    <p:spTree>
      <p:nvGrpSpPr>
        <p:cNvPr id="1" name=""/>
        <p:cNvGrpSpPr/>
        <p:nvPr/>
      </p:nvGrpSpPr>
      <p:grpSpPr>
        <a:xfrm>
          <a:off x="0" y="0"/>
          <a:ext cx="0" cy="0"/>
          <a:chOff x="0" y="0"/>
          <a:chExt cx="0" cy="0"/>
        </a:xfrm>
      </p:grpSpPr>
      <p:sp>
        <p:nvSpPr>
          <p:cNvPr id="2" name="TextBox 14"/>
          <p:cNvSpPr txBox="1">
            <a:spLocks noChangeArrowheads="1"/>
          </p:cNvSpPr>
          <p:nvPr/>
        </p:nvSpPr>
        <p:spPr bwMode="auto">
          <a:xfrm>
            <a:off x="-2" y="-34862"/>
            <a:ext cx="9144000" cy="247650"/>
          </a:xfrm>
          <a:prstGeom prst="rect">
            <a:avLst/>
          </a:prstGeom>
          <a:noFill/>
          <a:ln w="9525">
            <a:noFill/>
            <a:miter lim="800000"/>
            <a:headEnd/>
            <a:tailEnd/>
          </a:ln>
        </p:spPr>
        <p:txBody>
          <a:bodyPr lIns="62746" tIns="31373" rIns="62746" bIns="31373">
            <a:spAutoFit/>
          </a:bodyPr>
          <a:lstStyle/>
          <a:p>
            <a:pPr algn="ctr"/>
            <a:r>
              <a:rPr lang="en-US" sz="1200" b="1" dirty="0" smtClean="0">
                <a:solidFill>
                  <a:prstClr val="white"/>
                </a:solidFill>
                <a:latin typeface="Arial Narrow" pitchFamily="34" charset="0"/>
              </a:rPr>
              <a:t>UNCLASSIFIED</a:t>
            </a:r>
            <a:endParaRPr lang="en-US" sz="1200" b="1" dirty="0">
              <a:solidFill>
                <a:prstClr val="white"/>
              </a:solidFill>
              <a:latin typeface="Arial Narrow" pitchFamily="34" charset="0"/>
            </a:endParaRPr>
          </a:p>
        </p:txBody>
      </p:sp>
      <p:graphicFrame>
        <p:nvGraphicFramePr>
          <p:cNvPr id="22" name="Chart 21"/>
          <p:cNvGraphicFramePr>
            <a:graphicFrameLocks/>
          </p:cNvGraphicFramePr>
          <p:nvPr>
            <p:extLst/>
          </p:nvPr>
        </p:nvGraphicFramePr>
        <p:xfrm>
          <a:off x="-1" y="1295400"/>
          <a:ext cx="9144000" cy="3276600"/>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1"/>
          <p:cNvSpPr txBox="1">
            <a:spLocks/>
          </p:cNvSpPr>
          <p:nvPr/>
        </p:nvSpPr>
        <p:spPr bwMode="auto">
          <a:xfrm>
            <a:off x="457198" y="420404"/>
            <a:ext cx="8229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2000" b="1" dirty="0" smtClean="0">
                <a:solidFill>
                  <a:srgbClr val="000000"/>
                </a:solidFill>
                <a:cs typeface="Arial" charset="0"/>
              </a:rPr>
              <a:t>INDUSTRY</a:t>
            </a:r>
            <a:br>
              <a:rPr lang="en-US" sz="2000" b="1" dirty="0" smtClean="0">
                <a:solidFill>
                  <a:srgbClr val="000000"/>
                </a:solidFill>
                <a:cs typeface="Arial" charset="0"/>
              </a:rPr>
            </a:br>
            <a:r>
              <a:rPr lang="en-US" sz="2000" b="1" dirty="0" smtClean="0">
                <a:solidFill>
                  <a:srgbClr val="000000"/>
                </a:solidFill>
                <a:cs typeface="Arial" charset="0"/>
              </a:rPr>
              <a:t>Intelligence Reform and Terrorism Prevention Act Performance</a:t>
            </a:r>
          </a:p>
          <a:p>
            <a:pPr eaLnBrk="1" hangingPunct="1">
              <a:defRPr/>
            </a:pPr>
            <a:r>
              <a:rPr lang="en-US" sz="1800" b="1" dirty="0" smtClean="0">
                <a:solidFill>
                  <a:srgbClr val="000000"/>
                </a:solidFill>
                <a:cs typeface="Arial" charset="0"/>
              </a:rPr>
              <a:t>(Based on OPM Reporting)</a:t>
            </a:r>
            <a:endParaRPr lang="en-US" sz="1800" b="1" dirty="0" smtClean="0">
              <a:solidFill>
                <a:prstClr val="black"/>
              </a:solidFill>
            </a:endParaRPr>
          </a:p>
        </p:txBody>
      </p:sp>
      <p:sp>
        <p:nvSpPr>
          <p:cNvPr id="24" name="TextBox 6"/>
          <p:cNvSpPr txBox="1">
            <a:spLocks noChangeArrowheads="1"/>
          </p:cNvSpPr>
          <p:nvPr/>
        </p:nvSpPr>
        <p:spPr bwMode="auto">
          <a:xfrm>
            <a:off x="7078284" y="1335216"/>
            <a:ext cx="949100" cy="707886"/>
          </a:xfrm>
          <a:prstGeom prst="rect">
            <a:avLst/>
          </a:prstGeom>
          <a:solidFill>
            <a:srgbClr val="FFFF99"/>
          </a:solidFill>
          <a:ln w="9525">
            <a:solidFill>
              <a:schemeClr val="tx1"/>
            </a:solidFill>
            <a:miter lim="800000"/>
            <a:headEnd/>
            <a:tailEnd/>
          </a:ln>
        </p:spPr>
        <p:txBody>
          <a:bodyPr wrap="square"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u="sng" dirty="0" err="1" smtClean="0">
                <a:solidFill>
                  <a:prstClr val="black"/>
                </a:solidFill>
              </a:rPr>
              <a:t>Avg</a:t>
            </a:r>
            <a:r>
              <a:rPr lang="en-US" altLang="en-US" sz="1200" u="sng" dirty="0" smtClean="0">
                <a:solidFill>
                  <a:prstClr val="black"/>
                </a:solidFill>
              </a:rPr>
              <a:t> for FY 15 </a:t>
            </a:r>
            <a:r>
              <a:rPr lang="en-US" altLang="en-US" sz="1400" dirty="0" smtClean="0">
                <a:solidFill>
                  <a:prstClr val="black"/>
                </a:solidFill>
              </a:rPr>
              <a:t>Initial: 20</a:t>
            </a:r>
          </a:p>
          <a:p>
            <a:pPr>
              <a:spcBef>
                <a:spcPct val="0"/>
              </a:spcBef>
              <a:buFontTx/>
              <a:buNone/>
            </a:pPr>
            <a:r>
              <a:rPr lang="en-US" altLang="en-US" sz="1400" dirty="0" smtClean="0">
                <a:solidFill>
                  <a:prstClr val="black"/>
                </a:solidFill>
              </a:rPr>
              <a:t>PR:  37</a:t>
            </a:r>
            <a:endParaRPr lang="en-US" altLang="en-US" sz="1400" dirty="0">
              <a:solidFill>
                <a:prstClr val="black"/>
              </a:solidFill>
            </a:endParaRPr>
          </a:p>
        </p:txBody>
      </p:sp>
      <p:sp>
        <p:nvSpPr>
          <p:cNvPr id="25" name="TextBox 6"/>
          <p:cNvSpPr txBox="1">
            <a:spLocks noChangeArrowheads="1"/>
          </p:cNvSpPr>
          <p:nvPr/>
        </p:nvSpPr>
        <p:spPr bwMode="auto">
          <a:xfrm>
            <a:off x="8071749" y="1335216"/>
            <a:ext cx="944756" cy="707886"/>
          </a:xfrm>
          <a:prstGeom prst="rect">
            <a:avLst/>
          </a:prstGeom>
          <a:solidFill>
            <a:srgbClr val="FFFF99"/>
          </a:solidFill>
          <a:ln w="9525">
            <a:solidFill>
              <a:schemeClr val="tx1"/>
            </a:solidFill>
            <a:miter lim="800000"/>
            <a:headEnd/>
            <a:tailEnd/>
          </a:ln>
        </p:spPr>
        <p:txBody>
          <a:bodyPr wrap="square" r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u="sng" dirty="0" err="1" smtClean="0">
                <a:solidFill>
                  <a:prstClr val="black"/>
                </a:solidFill>
              </a:rPr>
              <a:t>Avg</a:t>
            </a:r>
            <a:r>
              <a:rPr lang="en-US" altLang="en-US" sz="1200" u="sng" dirty="0" smtClean="0">
                <a:solidFill>
                  <a:prstClr val="black"/>
                </a:solidFill>
              </a:rPr>
              <a:t> for FY 16</a:t>
            </a:r>
            <a:endParaRPr lang="en-US" altLang="en-US" sz="1200" i="1" dirty="0" smtClean="0">
              <a:solidFill>
                <a:prstClr val="black"/>
              </a:solidFill>
            </a:endParaRPr>
          </a:p>
          <a:p>
            <a:pPr>
              <a:spcBef>
                <a:spcPct val="0"/>
              </a:spcBef>
              <a:buFontTx/>
              <a:buNone/>
            </a:pPr>
            <a:r>
              <a:rPr lang="en-US" altLang="en-US" sz="1400" dirty="0" smtClean="0">
                <a:solidFill>
                  <a:prstClr val="black"/>
                </a:solidFill>
              </a:rPr>
              <a:t>Initial: 17</a:t>
            </a:r>
          </a:p>
          <a:p>
            <a:pPr>
              <a:spcBef>
                <a:spcPct val="0"/>
              </a:spcBef>
              <a:buFontTx/>
              <a:buNone/>
            </a:pPr>
            <a:r>
              <a:rPr lang="en-US" altLang="en-US" sz="1400" dirty="0" smtClean="0">
                <a:solidFill>
                  <a:prstClr val="black"/>
                </a:solidFill>
              </a:rPr>
              <a:t>PR</a:t>
            </a:r>
            <a:r>
              <a:rPr lang="en-US" altLang="en-US" sz="1400" dirty="0">
                <a:solidFill>
                  <a:prstClr val="black"/>
                </a:solidFill>
              </a:rPr>
              <a:t>:  </a:t>
            </a:r>
            <a:r>
              <a:rPr lang="en-US" altLang="en-US" sz="1400" dirty="0" smtClean="0">
                <a:solidFill>
                  <a:prstClr val="black"/>
                </a:solidFill>
              </a:rPr>
              <a:t>58</a:t>
            </a:r>
            <a:endParaRPr lang="en-US" altLang="en-US" sz="1400" dirty="0">
              <a:solidFill>
                <a:prstClr val="black"/>
              </a:solidFill>
            </a:endParaRPr>
          </a:p>
        </p:txBody>
      </p:sp>
      <p:cxnSp>
        <p:nvCxnSpPr>
          <p:cNvPr id="27" name="Straight Connector 26"/>
          <p:cNvCxnSpPr/>
          <p:nvPr/>
        </p:nvCxnSpPr>
        <p:spPr>
          <a:xfrm>
            <a:off x="7166359" y="5410200"/>
            <a:ext cx="434181" cy="0"/>
          </a:xfrm>
          <a:prstGeom prst="line">
            <a:avLst/>
          </a:prstGeom>
          <a:ln w="31750">
            <a:solidFill>
              <a:schemeClr val="accent1">
                <a:shade val="95000"/>
                <a:satMod val="105000"/>
                <a:alpha val="80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Rectangle 16"/>
          <p:cNvSpPr>
            <a:spLocks noChangeArrowheads="1"/>
          </p:cNvSpPr>
          <p:nvPr/>
        </p:nvSpPr>
        <p:spPr bwMode="auto">
          <a:xfrm>
            <a:off x="-2" y="4899841"/>
            <a:ext cx="9144000" cy="1708160"/>
          </a:xfrm>
          <a:prstGeom prst="rect">
            <a:avLst/>
          </a:prstGeom>
          <a:solidFill>
            <a:srgbClr val="FFFF99"/>
          </a:solidFill>
          <a:ln w="25400">
            <a:solidFill>
              <a:schemeClr val="tx1"/>
            </a:solidFill>
            <a:miter lim="800000"/>
            <a:headEnd/>
            <a:tailEnd/>
          </a:ln>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spcBef>
                <a:spcPct val="0"/>
              </a:spcBef>
              <a:buFont typeface="Arial" panose="020B0604020202020204" pitchFamily="34" charset="0"/>
              <a:buChar char="•"/>
              <a:tabLst>
                <a:tab pos="112713" algn="l"/>
              </a:tabLst>
            </a:pPr>
            <a:r>
              <a:rPr lang="en-US" altLang="en-US" sz="1300" b="1" dirty="0" smtClean="0">
                <a:solidFill>
                  <a:prstClr val="black"/>
                </a:solidFill>
              </a:rPr>
              <a:t> Average for </a:t>
            </a:r>
            <a:r>
              <a:rPr lang="en-US" altLang="en-US" sz="1300" b="1" dirty="0">
                <a:solidFill>
                  <a:prstClr val="black"/>
                </a:solidFill>
              </a:rPr>
              <a:t>Tier 3 </a:t>
            </a:r>
            <a:r>
              <a:rPr lang="en-US" altLang="en-US" sz="1300" b="1" dirty="0" smtClean="0">
                <a:solidFill>
                  <a:prstClr val="black"/>
                </a:solidFill>
              </a:rPr>
              <a:t>Products in FY 16: </a:t>
            </a:r>
            <a:r>
              <a:rPr lang="en-US" altLang="en-US" sz="1300" b="1" u="sng" dirty="0" smtClean="0">
                <a:solidFill>
                  <a:prstClr val="black"/>
                </a:solidFill>
              </a:rPr>
              <a:t>Initial</a:t>
            </a:r>
            <a:r>
              <a:rPr lang="en-US" altLang="en-US" sz="1300" b="1" dirty="0" smtClean="0">
                <a:solidFill>
                  <a:prstClr val="black"/>
                </a:solidFill>
              </a:rPr>
              <a:t>: 5 days; </a:t>
            </a:r>
            <a:r>
              <a:rPr lang="en-US" altLang="en-US" sz="1300" b="1" u="sng" dirty="0" smtClean="0">
                <a:solidFill>
                  <a:prstClr val="black"/>
                </a:solidFill>
              </a:rPr>
              <a:t>PR</a:t>
            </a:r>
            <a:r>
              <a:rPr lang="en-US" altLang="en-US" sz="1300" b="1" dirty="0" smtClean="0">
                <a:solidFill>
                  <a:prstClr val="black"/>
                </a:solidFill>
              </a:rPr>
              <a:t>: </a:t>
            </a:r>
            <a:r>
              <a:rPr lang="en-US" altLang="en-US" sz="1300" b="1" dirty="0">
                <a:solidFill>
                  <a:prstClr val="black"/>
                </a:solidFill>
              </a:rPr>
              <a:t>4 </a:t>
            </a:r>
            <a:r>
              <a:rPr lang="en-US" altLang="en-US" sz="1300" b="1" dirty="0" smtClean="0">
                <a:solidFill>
                  <a:prstClr val="black"/>
                </a:solidFill>
              </a:rPr>
              <a:t>days </a:t>
            </a:r>
            <a:endParaRPr lang="en-US" altLang="en-US" sz="1300" b="1" dirty="0">
              <a:solidFill>
                <a:prstClr val="black"/>
              </a:solidFill>
            </a:endParaRPr>
          </a:p>
          <a:p>
            <a:pPr marL="0" lvl="1">
              <a:spcBef>
                <a:spcPct val="0"/>
              </a:spcBef>
              <a:buFont typeface="Arial" panose="020B0604020202020204" pitchFamily="34" charset="0"/>
              <a:buChar char="•"/>
              <a:tabLst>
                <a:tab pos="112713" algn="l"/>
              </a:tabLst>
            </a:pPr>
            <a:r>
              <a:rPr lang="en-US" altLang="en-US" sz="1300" b="1" dirty="0" smtClean="0">
                <a:solidFill>
                  <a:prstClr val="black"/>
                </a:solidFill>
              </a:rPr>
              <a:t> Anticipate continued focus on initial investigations as the priority until the backlog is eliminated and CATSv4 	implementation occurs.  Timelines for Periodic Reinvestigations expected to remain high through FY 17</a:t>
            </a:r>
          </a:p>
          <a:p>
            <a:pPr marL="0" lvl="1">
              <a:spcBef>
                <a:spcPct val="0"/>
              </a:spcBef>
              <a:buFont typeface="Arial" panose="020B0604020202020204" pitchFamily="34" charset="0"/>
              <a:buChar char="•"/>
              <a:tabLst>
                <a:tab pos="112713" algn="l"/>
              </a:tabLst>
            </a:pPr>
            <a:r>
              <a:rPr lang="en-US" altLang="en-US" sz="1300" b="1" dirty="0">
                <a:solidFill>
                  <a:prstClr val="black"/>
                </a:solidFill>
              </a:rPr>
              <a:t> </a:t>
            </a:r>
            <a:r>
              <a:rPr lang="en-US" altLang="en-US" sz="1300" b="1" dirty="0" smtClean="0">
                <a:solidFill>
                  <a:prstClr val="black"/>
                </a:solidFill>
              </a:rPr>
              <a:t>	Spike in Jul-Sep 16 is the result of:</a:t>
            </a:r>
          </a:p>
          <a:p>
            <a:pPr marL="685800" lvl="2">
              <a:spcBef>
                <a:spcPct val="0"/>
              </a:spcBef>
              <a:tabLst>
                <a:tab pos="112713" algn="l"/>
              </a:tabLst>
            </a:pPr>
            <a:r>
              <a:rPr lang="en-US" altLang="en-US" sz="1300" b="1" dirty="0" smtClean="0">
                <a:solidFill>
                  <a:prstClr val="black"/>
                </a:solidFill>
              </a:rPr>
              <a:t>4</a:t>
            </a:r>
            <a:r>
              <a:rPr lang="en-US" altLang="en-US" sz="1300" b="1" baseline="30000" dirty="0" smtClean="0">
                <a:solidFill>
                  <a:prstClr val="black"/>
                </a:solidFill>
              </a:rPr>
              <a:t>th</a:t>
            </a:r>
            <a:r>
              <a:rPr lang="en-US" altLang="en-US" sz="1300" b="1" dirty="0" smtClean="0">
                <a:solidFill>
                  <a:prstClr val="black"/>
                </a:solidFill>
              </a:rPr>
              <a:t> Estate SCI/DIA case transfer/ingest</a:t>
            </a:r>
          </a:p>
          <a:p>
            <a:pPr marL="685800" lvl="2">
              <a:spcBef>
                <a:spcPct val="0"/>
              </a:spcBef>
              <a:tabLst>
                <a:tab pos="112713" algn="l"/>
              </a:tabLst>
            </a:pPr>
            <a:r>
              <a:rPr lang="en-US" altLang="en-US" sz="1300" b="1" dirty="0" smtClean="0">
                <a:solidFill>
                  <a:prstClr val="black"/>
                </a:solidFill>
              </a:rPr>
              <a:t>IT latency issues and challenges from legacy CATS</a:t>
            </a:r>
          </a:p>
          <a:p>
            <a:pPr marL="685800" lvl="2">
              <a:spcBef>
                <a:spcPct val="0"/>
              </a:spcBef>
              <a:tabLst>
                <a:tab pos="112713" algn="l"/>
              </a:tabLst>
            </a:pPr>
            <a:r>
              <a:rPr lang="en-US" altLang="en-US" sz="1300" b="1" dirty="0" smtClean="0">
                <a:solidFill>
                  <a:prstClr val="black"/>
                </a:solidFill>
              </a:rPr>
              <a:t>Increase in closed older cases </a:t>
            </a:r>
          </a:p>
          <a:p>
            <a:pPr marL="685800" lvl="2">
              <a:spcBef>
                <a:spcPct val="0"/>
              </a:spcBef>
              <a:tabLst>
                <a:tab pos="112713" algn="l"/>
              </a:tabLst>
            </a:pPr>
            <a:r>
              <a:rPr lang="en-US" altLang="en-US" sz="1300" b="1" dirty="0" smtClean="0">
                <a:solidFill>
                  <a:prstClr val="black"/>
                </a:solidFill>
              </a:rPr>
              <a:t>Final determinations made on backlogged cases transferred from DIA CAF (beginning on 01 Jul 16)</a:t>
            </a:r>
          </a:p>
        </p:txBody>
      </p:sp>
      <p:cxnSp>
        <p:nvCxnSpPr>
          <p:cNvPr id="30" name="Straight Connector 29"/>
          <p:cNvCxnSpPr/>
          <p:nvPr/>
        </p:nvCxnSpPr>
        <p:spPr>
          <a:xfrm>
            <a:off x="381000" y="3276600"/>
            <a:ext cx="6477000" cy="0"/>
          </a:xfrm>
          <a:prstGeom prst="line">
            <a:avLst/>
          </a:prstGeom>
          <a:ln w="34925">
            <a:solidFill>
              <a:srgbClr val="7030A0">
                <a:alpha val="74902"/>
              </a:srgbClr>
            </a:solidFill>
            <a:prstDash val="dash"/>
          </a:ln>
        </p:spPr>
        <p:style>
          <a:lnRef idx="1">
            <a:schemeClr val="accent1"/>
          </a:lnRef>
          <a:fillRef idx="0">
            <a:schemeClr val="accent1"/>
          </a:fillRef>
          <a:effectRef idx="0">
            <a:schemeClr val="accent1"/>
          </a:effectRef>
          <a:fontRef idx="minor">
            <a:schemeClr val="tx1"/>
          </a:fontRef>
        </p:style>
      </p:cxnSp>
      <p:sp>
        <p:nvSpPr>
          <p:cNvPr id="20" name="TextBox 15"/>
          <p:cNvSpPr txBox="1">
            <a:spLocks noChangeArrowheads="1"/>
          </p:cNvSpPr>
          <p:nvPr/>
        </p:nvSpPr>
        <p:spPr bwMode="auto">
          <a:xfrm>
            <a:off x="-2" y="6582614"/>
            <a:ext cx="9144000" cy="247650"/>
          </a:xfrm>
          <a:prstGeom prst="rect">
            <a:avLst/>
          </a:prstGeom>
          <a:noFill/>
          <a:ln w="9525">
            <a:noFill/>
            <a:miter lim="800000"/>
            <a:headEnd/>
            <a:tailEnd/>
          </a:ln>
        </p:spPr>
        <p:txBody>
          <a:bodyPr lIns="62746" tIns="31373" rIns="62746" bIns="31373">
            <a:spAutoFit/>
          </a:bodyPr>
          <a:lstStyle/>
          <a:p>
            <a:pPr algn="ctr"/>
            <a:r>
              <a:rPr lang="en-US" sz="1200" b="1" dirty="0" smtClean="0">
                <a:solidFill>
                  <a:prstClr val="black"/>
                </a:solidFill>
                <a:latin typeface="Arial Narrow" pitchFamily="34" charset="0"/>
              </a:rPr>
              <a:t>UNCLASSIFIED</a:t>
            </a:r>
            <a:endParaRPr lang="en-US" sz="1200" b="1" dirty="0">
              <a:solidFill>
                <a:prstClr val="black"/>
              </a:solidFill>
              <a:latin typeface="Arial Narrow" pitchFamily="34" charset="0"/>
            </a:endParaRPr>
          </a:p>
        </p:txBody>
      </p:sp>
      <p:sp>
        <p:nvSpPr>
          <p:cNvPr id="13" name="Footer Placeholder 10"/>
          <p:cNvSpPr txBox="1">
            <a:spLocks/>
          </p:cNvSpPr>
          <p:nvPr/>
        </p:nvSpPr>
        <p:spPr>
          <a:xfrm>
            <a:off x="-2" y="6609256"/>
            <a:ext cx="2667002" cy="24874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r" rtl="0" fontAlgn="base">
              <a:spcBef>
                <a:spcPct val="0"/>
              </a:spcBef>
              <a:spcAft>
                <a:spcPct val="0"/>
              </a:spcAft>
              <a:defRPr kern="1200">
                <a:solidFill>
                  <a:schemeClr val="tx1"/>
                </a:solidFill>
                <a:latin typeface="Arial" charset="0"/>
                <a:ea typeface="+mn-ea"/>
                <a:cs typeface="+mn-cs"/>
              </a:defRPr>
            </a:lvl2pPr>
            <a:lvl3pPr marL="914400" algn="r" rtl="0" fontAlgn="base">
              <a:spcBef>
                <a:spcPct val="0"/>
              </a:spcBef>
              <a:spcAft>
                <a:spcPct val="0"/>
              </a:spcAft>
              <a:defRPr kern="1200">
                <a:solidFill>
                  <a:schemeClr val="tx1"/>
                </a:solidFill>
                <a:latin typeface="Arial" charset="0"/>
                <a:ea typeface="+mn-ea"/>
                <a:cs typeface="+mn-cs"/>
              </a:defRPr>
            </a:lvl3pPr>
            <a:lvl4pPr marL="1371600" algn="r" rtl="0" fontAlgn="base">
              <a:spcBef>
                <a:spcPct val="0"/>
              </a:spcBef>
              <a:spcAft>
                <a:spcPct val="0"/>
              </a:spcAft>
              <a:defRPr kern="1200">
                <a:solidFill>
                  <a:schemeClr val="tx1"/>
                </a:solidFill>
                <a:latin typeface="Arial" charset="0"/>
                <a:ea typeface="+mn-ea"/>
                <a:cs typeface="+mn-cs"/>
              </a:defRPr>
            </a:lvl4pPr>
            <a:lvl5pPr marL="1828800" algn="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defRPr/>
            </a:pPr>
            <a:r>
              <a:rPr lang="en-US" sz="1100" dirty="0" smtClean="0">
                <a:solidFill>
                  <a:prstClr val="black"/>
                </a:solidFill>
                <a:latin typeface="Calibri"/>
              </a:rPr>
              <a:t>OPR: M&amp;A | As Of: 30 September 2016</a:t>
            </a:r>
            <a:endParaRPr lang="en-US" sz="1100" dirty="0">
              <a:solidFill>
                <a:prstClr val="black"/>
              </a:solidFill>
              <a:latin typeface="Calibri"/>
            </a:endParaRPr>
          </a:p>
        </p:txBody>
      </p:sp>
      <p:graphicFrame>
        <p:nvGraphicFramePr>
          <p:cNvPr id="15" name="Chart 14"/>
          <p:cNvGraphicFramePr>
            <a:graphicFrameLocks/>
          </p:cNvGraphicFramePr>
          <p:nvPr>
            <p:extLst/>
          </p:nvPr>
        </p:nvGraphicFramePr>
        <p:xfrm>
          <a:off x="0" y="3561416"/>
          <a:ext cx="9144000" cy="1317788"/>
        </p:xfrm>
        <a:graphic>
          <a:graphicData uri="http://schemas.openxmlformats.org/drawingml/2006/chart">
            <c:chart xmlns:c="http://schemas.openxmlformats.org/drawingml/2006/chart" xmlns:r="http://schemas.openxmlformats.org/officeDocument/2006/relationships" r:id="rId5"/>
          </a:graphicData>
        </a:graphic>
      </p:graphicFrame>
      <p:cxnSp>
        <p:nvCxnSpPr>
          <p:cNvPr id="10" name="Straight Connector 9"/>
          <p:cNvCxnSpPr/>
          <p:nvPr/>
        </p:nvCxnSpPr>
        <p:spPr>
          <a:xfrm>
            <a:off x="-2" y="3545443"/>
            <a:ext cx="9144002" cy="0"/>
          </a:xfrm>
          <a:prstGeom prst="line">
            <a:avLst/>
          </a:prstGeom>
          <a:ln w="50800" cmpd="tri">
            <a:solidFill>
              <a:schemeClr val="accent6">
                <a:lumMod val="75000"/>
              </a:schemeClr>
            </a:solidFill>
            <a:prstDash val="sysDash"/>
            <a:beve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10000" y="1317668"/>
            <a:ext cx="1752602" cy="369332"/>
          </a:xfrm>
          <a:prstGeom prst="rect">
            <a:avLst/>
          </a:prstGeom>
          <a:noFill/>
        </p:spPr>
        <p:txBody>
          <a:bodyPr wrap="square" rtlCol="0">
            <a:spAutoFit/>
          </a:bodyPr>
          <a:lstStyle/>
          <a:p>
            <a:pPr>
              <a:defRPr/>
            </a:pPr>
            <a:r>
              <a:rPr lang="en-US" b="1" dirty="0" smtClean="0">
                <a:solidFill>
                  <a:srgbClr val="000000"/>
                </a:solidFill>
                <a:latin typeface="Calibri"/>
              </a:rPr>
              <a:t>Jun </a:t>
            </a:r>
            <a:r>
              <a:rPr lang="en-US" b="1" dirty="0">
                <a:solidFill>
                  <a:srgbClr val="000000"/>
                </a:solidFill>
                <a:latin typeface="Calibri"/>
              </a:rPr>
              <a:t>15-Sep 16</a:t>
            </a:r>
            <a:endParaRPr lang="en-US" b="1" dirty="0">
              <a:solidFill>
                <a:prstClr val="black"/>
              </a:solidFill>
              <a:latin typeface="Calibri"/>
            </a:endParaRPr>
          </a:p>
        </p:txBody>
      </p:sp>
      <p:sp>
        <p:nvSpPr>
          <p:cNvPr id="4" name="TextBox 3"/>
          <p:cNvSpPr txBox="1"/>
          <p:nvPr/>
        </p:nvSpPr>
        <p:spPr>
          <a:xfrm>
            <a:off x="8685243" y="6608001"/>
            <a:ext cx="405905" cy="276999"/>
          </a:xfrm>
          <a:prstGeom prst="rect">
            <a:avLst/>
          </a:prstGeom>
          <a:noFill/>
        </p:spPr>
        <p:txBody>
          <a:bodyPr wrap="square" rtlCol="0">
            <a:spAutoFit/>
          </a:bodyPr>
          <a:lstStyle/>
          <a:p>
            <a:r>
              <a:rPr lang="en-US" sz="1200" dirty="0" smtClean="0">
                <a:solidFill>
                  <a:schemeClr val="bg1">
                    <a:lumMod val="50000"/>
                  </a:schemeClr>
                </a:solidFill>
                <a:latin typeface="+mn-lt"/>
              </a:rPr>
              <a:t>7</a:t>
            </a:r>
            <a:endParaRPr lang="en-US" sz="1200" dirty="0">
              <a:solidFill>
                <a:schemeClr val="bg1">
                  <a:lumMod val="50000"/>
                </a:schemeClr>
              </a:solidFill>
              <a:latin typeface="+mn-lt"/>
            </a:endParaRPr>
          </a:p>
        </p:txBody>
      </p:sp>
    </p:spTree>
    <p:extLst>
      <p:ext uri="{BB962C8B-B14F-4D97-AF65-F5344CB8AC3E}">
        <p14:creationId xmlns:p14="http://schemas.microsoft.com/office/powerpoint/2010/main" xmlns="" val="21486198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0000"/>
            <a:lum/>
          </a:blip>
          <a:srcRect/>
          <a:stretch>
            <a:fillRect l="-38000" t="-27000" r="-17000" b="-69000"/>
          </a:stretch>
        </a:blipFill>
        <a:effectLst/>
      </p:bgPr>
    </p:bg>
    <p:spTree>
      <p:nvGrpSpPr>
        <p:cNvPr id="1" name=""/>
        <p:cNvGrpSpPr/>
        <p:nvPr/>
      </p:nvGrpSpPr>
      <p:grpSpPr>
        <a:xfrm>
          <a:off x="0" y="0"/>
          <a:ext cx="0" cy="0"/>
          <a:chOff x="0" y="0"/>
          <a:chExt cx="0" cy="0"/>
        </a:xfrm>
      </p:grpSpPr>
      <p:sp>
        <p:nvSpPr>
          <p:cNvPr id="17" name="TextBox 65"/>
          <p:cNvSpPr txBox="1">
            <a:spLocks noChangeArrowheads="1"/>
          </p:cNvSpPr>
          <p:nvPr/>
        </p:nvSpPr>
        <p:spPr bwMode="auto">
          <a:xfrm>
            <a:off x="0" y="76200"/>
            <a:ext cx="91440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2746" tIns="31373" rIns="62746" bIns="3137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hangingPunct="0">
              <a:spcBef>
                <a:spcPct val="0"/>
              </a:spcBef>
              <a:buFontTx/>
              <a:buNone/>
            </a:pPr>
            <a:r>
              <a:rPr lang="en-US" altLang="en-US" sz="1200" b="1" dirty="0" smtClean="0">
                <a:solidFill>
                  <a:prstClr val="white"/>
                </a:solidFill>
                <a:latin typeface="Arial Narrow" panose="020B0606020202030204" pitchFamily="34" charset="0"/>
                <a:cs typeface="Arial" panose="020B0604020202020204" pitchFamily="34" charset="0"/>
              </a:rPr>
              <a:t>UNCLASSIFIED</a:t>
            </a:r>
          </a:p>
        </p:txBody>
      </p:sp>
      <p:sp>
        <p:nvSpPr>
          <p:cNvPr id="18" name="TextBox 15"/>
          <p:cNvSpPr txBox="1">
            <a:spLocks noChangeArrowheads="1"/>
          </p:cNvSpPr>
          <p:nvPr/>
        </p:nvSpPr>
        <p:spPr bwMode="auto">
          <a:xfrm>
            <a:off x="8033" y="6583451"/>
            <a:ext cx="9144000" cy="248025"/>
          </a:xfrm>
          <a:prstGeom prst="rect">
            <a:avLst/>
          </a:prstGeom>
          <a:noFill/>
          <a:ln w="9525">
            <a:noFill/>
            <a:miter lim="800000"/>
            <a:headEnd/>
            <a:tailEnd/>
          </a:ln>
        </p:spPr>
        <p:txBody>
          <a:bodyPr wrap="square" lIns="62746" tIns="31373" rIns="62746" bIns="31373">
            <a:spAutoFit/>
          </a:bodyPr>
          <a:lstStyle/>
          <a:p>
            <a:pPr algn="ctr"/>
            <a:r>
              <a:rPr lang="en-US" sz="1200" b="1" dirty="0" smtClean="0">
                <a:solidFill>
                  <a:prstClr val="black"/>
                </a:solidFill>
                <a:latin typeface="Arial Narrow" pitchFamily="34" charset="0"/>
              </a:rPr>
              <a:t>UNCLASSIFIED</a:t>
            </a:r>
            <a:endParaRPr lang="en-US" sz="1200" b="1" dirty="0">
              <a:solidFill>
                <a:prstClr val="black"/>
              </a:solidFill>
              <a:latin typeface="Arial Narrow" pitchFamily="34" charset="0"/>
            </a:endParaRPr>
          </a:p>
        </p:txBody>
      </p:sp>
      <p:sp>
        <p:nvSpPr>
          <p:cNvPr id="20" name="Rectangle 19"/>
          <p:cNvSpPr>
            <a:spLocks noChangeArrowheads="1"/>
          </p:cNvSpPr>
          <p:nvPr/>
        </p:nvSpPr>
        <p:spPr bwMode="auto">
          <a:xfrm>
            <a:off x="0" y="457200"/>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3600" b="1" dirty="0">
                <a:solidFill>
                  <a:srgbClr val="000000"/>
                </a:solidFill>
              </a:rPr>
              <a:t>OPM Oversight Report </a:t>
            </a:r>
            <a:r>
              <a:rPr lang="en-US" altLang="en-US" sz="3600" b="1" dirty="0" smtClean="0">
                <a:solidFill>
                  <a:srgbClr val="000000"/>
                </a:solidFill>
              </a:rPr>
              <a:t>for FY2016</a:t>
            </a:r>
            <a:endParaRPr lang="en-US" altLang="en-US" sz="3600" b="1" dirty="0">
              <a:solidFill>
                <a:srgbClr val="000000"/>
              </a:solidFill>
            </a:endParaRPr>
          </a:p>
        </p:txBody>
      </p:sp>
      <p:sp>
        <p:nvSpPr>
          <p:cNvPr id="23" name="TextBox 21"/>
          <p:cNvSpPr txBox="1">
            <a:spLocks noChangeArrowheads="1"/>
          </p:cNvSpPr>
          <p:nvPr/>
        </p:nvSpPr>
        <p:spPr bwMode="auto">
          <a:xfrm>
            <a:off x="4876800" y="2106439"/>
            <a:ext cx="4191000" cy="692497"/>
          </a:xfrm>
          <a:prstGeom prst="rect">
            <a:avLst/>
          </a:prstGeom>
          <a:solidFill>
            <a:schemeClr val="bg1"/>
          </a:solidFill>
          <a:ln w="9525">
            <a:solidFill>
              <a:schemeClr val="tx1"/>
            </a:solidFill>
            <a:miter lim="800000"/>
            <a:headEnd/>
            <a:tailEnd/>
          </a:ln>
          <a:effectLst>
            <a:outerShdw blurRad="63500" sx="102000" sy="102000" algn="ctr" rotWithShape="0">
              <a:prstClr val="black">
                <a:alpha val="40000"/>
              </a:prstClr>
            </a:outerShdw>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lvl="1" indent="-285750">
              <a:spcBef>
                <a:spcPct val="0"/>
              </a:spcBef>
              <a:buFont typeface="Arial" panose="020B0604020202020204" pitchFamily="34" charset="0"/>
              <a:buChar char="•"/>
              <a:defRPr/>
            </a:pPr>
            <a:r>
              <a:rPr lang="en-US" altLang="en-US" sz="1300" b="1" dirty="0" smtClean="0">
                <a:solidFill>
                  <a:prstClr val="black"/>
                </a:solidFill>
                <a:latin typeface="Calibri"/>
                <a:cs typeface="Arial" panose="020B0604020202020204" pitchFamily="34" charset="0"/>
              </a:rPr>
              <a:t>DoD </a:t>
            </a:r>
            <a:r>
              <a:rPr lang="en-US" altLang="en-US" sz="1300" b="1" dirty="0">
                <a:solidFill>
                  <a:prstClr val="black"/>
                </a:solidFill>
                <a:latin typeface="Calibri"/>
                <a:cs typeface="Arial" panose="020B0604020202020204" pitchFamily="34" charset="0"/>
              </a:rPr>
              <a:t>CAF Adjudication Timelines:</a:t>
            </a:r>
          </a:p>
          <a:p>
            <a:pPr marL="742950" lvl="1" indent="-285750">
              <a:spcBef>
                <a:spcPct val="0"/>
              </a:spcBef>
              <a:buFont typeface="Courier New" panose="02070309020205020404" pitchFamily="49" charset="0"/>
              <a:buChar char="o"/>
            </a:pPr>
            <a:r>
              <a:rPr lang="en-US" altLang="en-US" sz="1300" dirty="0" smtClean="0">
                <a:solidFill>
                  <a:srgbClr val="000000"/>
                </a:solidFill>
              </a:rPr>
              <a:t>Initial </a:t>
            </a:r>
            <a:r>
              <a:rPr lang="en-US" altLang="en-US" sz="1300" dirty="0">
                <a:solidFill>
                  <a:srgbClr val="000000"/>
                </a:solidFill>
              </a:rPr>
              <a:t>(All Types) – Adjudicated in </a:t>
            </a:r>
            <a:r>
              <a:rPr lang="en-US" altLang="en-US" sz="1300" dirty="0" smtClean="0">
                <a:solidFill>
                  <a:srgbClr val="008000"/>
                </a:solidFill>
              </a:rPr>
              <a:t>12 </a:t>
            </a:r>
            <a:r>
              <a:rPr lang="en-US" altLang="en-US" sz="1300" dirty="0" smtClean="0">
                <a:solidFill>
                  <a:srgbClr val="000000"/>
                </a:solidFill>
              </a:rPr>
              <a:t>of </a:t>
            </a:r>
            <a:r>
              <a:rPr lang="en-US" altLang="en-US" sz="1300" u="sng" dirty="0">
                <a:solidFill>
                  <a:srgbClr val="000000"/>
                </a:solidFill>
              </a:rPr>
              <a:t>20</a:t>
            </a:r>
            <a:r>
              <a:rPr lang="en-US" altLang="en-US" sz="1300" dirty="0">
                <a:solidFill>
                  <a:srgbClr val="000000"/>
                </a:solidFill>
              </a:rPr>
              <a:t> days</a:t>
            </a:r>
          </a:p>
          <a:p>
            <a:pPr marL="742950" lvl="1" indent="-285750">
              <a:spcBef>
                <a:spcPct val="0"/>
              </a:spcBef>
              <a:buFont typeface="Courier New" panose="02070309020205020404" pitchFamily="49" charset="0"/>
              <a:buChar char="o"/>
            </a:pPr>
            <a:r>
              <a:rPr lang="en-US" altLang="en-US" sz="1300" dirty="0" smtClean="0">
                <a:solidFill>
                  <a:srgbClr val="000000"/>
                </a:solidFill>
              </a:rPr>
              <a:t>SSBI-PRs </a:t>
            </a:r>
            <a:r>
              <a:rPr lang="en-US" altLang="en-US" sz="1300" dirty="0">
                <a:solidFill>
                  <a:srgbClr val="000000"/>
                </a:solidFill>
              </a:rPr>
              <a:t>– Adjudicated in</a:t>
            </a:r>
            <a:r>
              <a:rPr lang="en-US" altLang="en-US" sz="1300" dirty="0">
                <a:solidFill>
                  <a:srgbClr val="C00000"/>
                </a:solidFill>
              </a:rPr>
              <a:t> </a:t>
            </a:r>
            <a:r>
              <a:rPr lang="en-US" altLang="en-US" sz="1300" dirty="0" smtClean="0">
                <a:solidFill>
                  <a:srgbClr val="008000"/>
                </a:solidFill>
              </a:rPr>
              <a:t>27 </a:t>
            </a:r>
            <a:r>
              <a:rPr lang="en-US" altLang="en-US" sz="1300" dirty="0" smtClean="0">
                <a:solidFill>
                  <a:srgbClr val="000000"/>
                </a:solidFill>
              </a:rPr>
              <a:t>of </a:t>
            </a:r>
            <a:r>
              <a:rPr lang="en-US" altLang="en-US" sz="1300" u="sng" dirty="0">
                <a:solidFill>
                  <a:srgbClr val="000000"/>
                </a:solidFill>
              </a:rPr>
              <a:t>30</a:t>
            </a:r>
            <a:r>
              <a:rPr lang="en-US" altLang="en-US" sz="1300" dirty="0">
                <a:solidFill>
                  <a:srgbClr val="000000"/>
                </a:solidFill>
              </a:rPr>
              <a:t> </a:t>
            </a:r>
            <a:r>
              <a:rPr lang="en-US" altLang="en-US" sz="1300" dirty="0" smtClean="0">
                <a:solidFill>
                  <a:srgbClr val="000000"/>
                </a:solidFill>
              </a:rPr>
              <a:t>days</a:t>
            </a:r>
            <a:endParaRPr lang="en-US" altLang="en-US" sz="1300" dirty="0">
              <a:solidFill>
                <a:srgbClr val="000000"/>
              </a:solidFill>
            </a:endParaRPr>
          </a:p>
        </p:txBody>
      </p:sp>
      <p:sp>
        <p:nvSpPr>
          <p:cNvPr id="24" name="TextBox 21"/>
          <p:cNvSpPr txBox="1">
            <a:spLocks noChangeArrowheads="1"/>
          </p:cNvSpPr>
          <p:nvPr/>
        </p:nvSpPr>
        <p:spPr bwMode="auto">
          <a:xfrm>
            <a:off x="4876800" y="5124880"/>
            <a:ext cx="4191000" cy="692497"/>
          </a:xfrm>
          <a:prstGeom prst="rect">
            <a:avLst/>
          </a:prstGeom>
          <a:solidFill>
            <a:srgbClr val="FFFF00"/>
          </a:solidFill>
          <a:ln w="9525">
            <a:solidFill>
              <a:schemeClr val="tx1"/>
            </a:solidFill>
            <a:miter lim="800000"/>
            <a:headEnd/>
            <a:tailEnd/>
          </a:ln>
          <a:effectLst>
            <a:outerShdw blurRad="63500" sx="102000" sy="102000" algn="ctr" rotWithShape="0">
              <a:prstClr val="black">
                <a:alpha val="40000"/>
              </a:prstClr>
            </a:outerShdw>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lvl="1" indent="-285750">
              <a:spcBef>
                <a:spcPct val="0"/>
              </a:spcBef>
              <a:buFont typeface="Arial" panose="020B0604020202020204" pitchFamily="34" charset="0"/>
              <a:buChar char="•"/>
              <a:defRPr/>
            </a:pPr>
            <a:r>
              <a:rPr lang="en-US" altLang="en-US" sz="1300" b="1" dirty="0" smtClean="0">
                <a:solidFill>
                  <a:prstClr val="black"/>
                </a:solidFill>
                <a:latin typeface="Calibri"/>
                <a:cs typeface="Arial" panose="020B0604020202020204" pitchFamily="34" charset="0"/>
              </a:rPr>
              <a:t>Industry </a:t>
            </a:r>
            <a:r>
              <a:rPr lang="en-US" altLang="en-US" sz="1300" b="1" dirty="0">
                <a:solidFill>
                  <a:prstClr val="black"/>
                </a:solidFill>
                <a:latin typeface="Calibri"/>
                <a:cs typeface="Arial" panose="020B0604020202020204" pitchFamily="34" charset="0"/>
              </a:rPr>
              <a:t>Only Timelines:</a:t>
            </a:r>
          </a:p>
          <a:p>
            <a:pPr marL="742950" lvl="1" indent="-285750">
              <a:spcBef>
                <a:spcPct val="0"/>
              </a:spcBef>
              <a:buFont typeface="Courier New" panose="02070309020205020404" pitchFamily="49" charset="0"/>
              <a:buChar char="o"/>
            </a:pPr>
            <a:r>
              <a:rPr lang="en-US" altLang="en-US" sz="1300" dirty="0" smtClean="0">
                <a:solidFill>
                  <a:srgbClr val="000000"/>
                </a:solidFill>
              </a:rPr>
              <a:t>Initial </a:t>
            </a:r>
            <a:r>
              <a:rPr lang="en-US" altLang="en-US" sz="1300" dirty="0">
                <a:solidFill>
                  <a:srgbClr val="000000"/>
                </a:solidFill>
              </a:rPr>
              <a:t>(All Types) – Adjudicated in </a:t>
            </a:r>
            <a:r>
              <a:rPr lang="en-US" altLang="en-US" sz="1300" dirty="0">
                <a:solidFill>
                  <a:srgbClr val="008000"/>
                </a:solidFill>
              </a:rPr>
              <a:t>17</a:t>
            </a:r>
            <a:r>
              <a:rPr lang="en-US" altLang="en-US" sz="1300" dirty="0" smtClean="0">
                <a:solidFill>
                  <a:srgbClr val="FF0000"/>
                </a:solidFill>
              </a:rPr>
              <a:t> </a:t>
            </a:r>
            <a:r>
              <a:rPr lang="en-US" altLang="en-US" sz="1300" dirty="0" smtClean="0">
                <a:solidFill>
                  <a:srgbClr val="000000"/>
                </a:solidFill>
              </a:rPr>
              <a:t>of </a:t>
            </a:r>
            <a:r>
              <a:rPr lang="en-US" altLang="en-US" sz="1300" dirty="0">
                <a:solidFill>
                  <a:srgbClr val="000000"/>
                </a:solidFill>
              </a:rPr>
              <a:t>20 days</a:t>
            </a:r>
          </a:p>
          <a:p>
            <a:pPr marL="742950" lvl="1" indent="-285750">
              <a:spcBef>
                <a:spcPct val="0"/>
              </a:spcBef>
              <a:buFont typeface="Courier New" panose="02070309020205020404" pitchFamily="49" charset="0"/>
              <a:buChar char="o"/>
            </a:pPr>
            <a:r>
              <a:rPr lang="en-US" altLang="en-US" sz="1300" dirty="0" smtClean="0">
                <a:solidFill>
                  <a:srgbClr val="000000"/>
                </a:solidFill>
              </a:rPr>
              <a:t>SSBI-PRs </a:t>
            </a:r>
            <a:r>
              <a:rPr lang="en-US" altLang="en-US" sz="1300" dirty="0">
                <a:solidFill>
                  <a:srgbClr val="000000"/>
                </a:solidFill>
              </a:rPr>
              <a:t>– Adjudicated in </a:t>
            </a:r>
            <a:r>
              <a:rPr lang="en-US" altLang="en-US" sz="1300" dirty="0" smtClean="0">
                <a:solidFill>
                  <a:srgbClr val="FF0000"/>
                </a:solidFill>
              </a:rPr>
              <a:t>58 </a:t>
            </a:r>
            <a:r>
              <a:rPr lang="en-US" altLang="en-US" sz="1300" dirty="0" smtClean="0">
                <a:solidFill>
                  <a:srgbClr val="000000"/>
                </a:solidFill>
              </a:rPr>
              <a:t>of </a:t>
            </a:r>
            <a:r>
              <a:rPr lang="en-US" altLang="en-US" sz="1300" dirty="0">
                <a:solidFill>
                  <a:srgbClr val="000000"/>
                </a:solidFill>
              </a:rPr>
              <a:t>30 days</a:t>
            </a:r>
          </a:p>
        </p:txBody>
      </p:sp>
      <p:sp>
        <p:nvSpPr>
          <p:cNvPr id="2" name="Rectangle 1"/>
          <p:cNvSpPr/>
          <p:nvPr/>
        </p:nvSpPr>
        <p:spPr>
          <a:xfrm>
            <a:off x="8033" y="6506160"/>
            <a:ext cx="1069524" cy="384721"/>
          </a:xfrm>
          <a:prstGeom prst="rect">
            <a:avLst/>
          </a:prstGeom>
        </p:spPr>
        <p:txBody>
          <a:bodyPr wrap="none">
            <a:spAutoFit/>
          </a:bodyPr>
          <a:lstStyle/>
          <a:p>
            <a:endParaRPr lang="en-US" sz="800" dirty="0">
              <a:solidFill>
                <a:prstClr val="black"/>
              </a:solidFill>
            </a:endParaRPr>
          </a:p>
          <a:p>
            <a:r>
              <a:rPr lang="en-US" sz="1100" dirty="0">
                <a:solidFill>
                  <a:prstClr val="black"/>
                </a:solidFill>
                <a:latin typeface="+mn-lt"/>
              </a:rPr>
              <a:t>As Of: </a:t>
            </a:r>
            <a:r>
              <a:rPr lang="en-US" sz="1100" dirty="0" smtClean="0">
                <a:solidFill>
                  <a:prstClr val="black"/>
                </a:solidFill>
                <a:latin typeface="+mn-lt"/>
              </a:rPr>
              <a:t>8 Nov 16</a:t>
            </a:r>
            <a:endParaRPr lang="en-US" sz="1100" dirty="0">
              <a:solidFill>
                <a:prstClr val="black"/>
              </a:solidFill>
              <a:latin typeface="+mn-lt"/>
            </a:endParaRPr>
          </a:p>
        </p:txBody>
      </p:sp>
      <p:sp>
        <p:nvSpPr>
          <p:cNvPr id="15" name="Slide Number Placeholder 3"/>
          <p:cNvSpPr txBox="1">
            <a:spLocks noGrp="1"/>
          </p:cNvSpPr>
          <p:nvPr/>
        </p:nvSpPr>
        <p:spPr>
          <a:xfrm>
            <a:off x="6779623" y="6548852"/>
            <a:ext cx="2133600" cy="365125"/>
          </a:xfrm>
          <a:prstGeom prst="rect">
            <a:avLst/>
          </a:prstGeom>
          <a:noFill/>
        </p:spPr>
        <p:txBody>
          <a:bodyPr anchor="ctr"/>
          <a:lstStyle/>
          <a:p>
            <a:pPr algn="r" fontAlgn="auto">
              <a:spcBef>
                <a:spcPts val="0"/>
              </a:spcBef>
              <a:spcAft>
                <a:spcPts val="0"/>
              </a:spcAft>
              <a:defRPr/>
            </a:pPr>
            <a:r>
              <a:rPr lang="en-US" sz="1200" dirty="0" smtClean="0">
                <a:solidFill>
                  <a:schemeClr val="bg1">
                    <a:lumMod val="50000"/>
                  </a:schemeClr>
                </a:solidFill>
                <a:latin typeface="+mn-lt"/>
                <a:cs typeface="Arial" panose="020B0604020202020204" pitchFamily="34" charset="0"/>
              </a:rPr>
              <a:t>8</a:t>
            </a:r>
            <a:endParaRPr lang="en-US" sz="1200" dirty="0">
              <a:solidFill>
                <a:schemeClr val="bg1">
                  <a:lumMod val="50000"/>
                </a:schemeClr>
              </a:solidFill>
              <a:latin typeface="+mn-lt"/>
              <a:cs typeface="Arial" panose="020B0604020202020204" pitchFamily="34" charset="0"/>
            </a:endParaRPr>
          </a:p>
        </p:txBody>
      </p:sp>
      <p:sp>
        <p:nvSpPr>
          <p:cNvPr id="5" name="TextBox 4"/>
          <p:cNvSpPr txBox="1"/>
          <p:nvPr/>
        </p:nvSpPr>
        <p:spPr>
          <a:xfrm>
            <a:off x="158257" y="2718537"/>
            <a:ext cx="4421776" cy="3046988"/>
          </a:xfrm>
          <a:prstGeom prst="rect">
            <a:avLst/>
          </a:prstGeom>
          <a:solidFill>
            <a:schemeClr val="bg1"/>
          </a:solidFill>
          <a:ln>
            <a:solidFill>
              <a:schemeClr val="tx1"/>
            </a:solidFill>
          </a:ln>
          <a:effectLst>
            <a:outerShdw blurRad="63500" sx="102000" sy="102000" algn="ctr" rotWithShape="0">
              <a:prstClr val="black">
                <a:alpha val="40000"/>
              </a:prstClr>
            </a:outerShdw>
          </a:effectLst>
        </p:spPr>
        <p:txBody>
          <a:bodyPr wrap="square" rtlCol="0">
            <a:spAutoFit/>
          </a:bodyPr>
          <a:lstStyle/>
          <a:p>
            <a:pPr marL="171450" indent="-171450" fontAlgn="auto">
              <a:spcBef>
                <a:spcPts val="0"/>
              </a:spcBef>
              <a:spcAft>
                <a:spcPts val="0"/>
              </a:spcAft>
              <a:buFont typeface="Arial" panose="020B0604020202020204" pitchFamily="34" charset="0"/>
              <a:buChar char="•"/>
            </a:pPr>
            <a:r>
              <a:rPr lang="en-US" sz="1200" b="1" dirty="0" smtClean="0">
                <a:solidFill>
                  <a:prstClr val="black"/>
                </a:solidFill>
                <a:latin typeface="Calibri"/>
                <a:cs typeface="Arial" panose="020B0604020202020204" pitchFamily="34" charset="0"/>
              </a:rPr>
              <a:t>Contributing Factors (Detractors):</a:t>
            </a:r>
          </a:p>
          <a:p>
            <a:pPr marL="742950" lvl="1" indent="-285750" fontAlgn="auto">
              <a:spcBef>
                <a:spcPts val="0"/>
              </a:spcBef>
              <a:spcAft>
                <a:spcPts val="0"/>
              </a:spcAft>
              <a:buFont typeface="Courier New" panose="02070309020205020404" pitchFamily="49" charset="0"/>
              <a:buChar char="o"/>
            </a:pPr>
            <a:r>
              <a:rPr lang="en-US" sz="1200" dirty="0" smtClean="0">
                <a:solidFill>
                  <a:prstClr val="black"/>
                </a:solidFill>
                <a:latin typeface="Calibri"/>
                <a:cs typeface="Arial" panose="020B0604020202020204" pitchFamily="34" charset="0"/>
              </a:rPr>
              <a:t>Several periods of extended IT service instabilities including periods of low to no ingest contributed to increased timelines</a:t>
            </a:r>
          </a:p>
          <a:p>
            <a:pPr marL="742950" lvl="1" indent="-285750" fontAlgn="auto">
              <a:spcBef>
                <a:spcPts val="0"/>
              </a:spcBef>
              <a:spcAft>
                <a:spcPts val="0"/>
              </a:spcAft>
              <a:buFont typeface="Courier New" panose="02070309020205020404" pitchFamily="49" charset="0"/>
              <a:buChar char="o"/>
            </a:pPr>
            <a:r>
              <a:rPr lang="en-US" sz="1200" dirty="0" smtClean="0">
                <a:solidFill>
                  <a:prstClr val="black"/>
                </a:solidFill>
                <a:latin typeface="Calibri"/>
                <a:cs typeface="Arial" panose="020B0604020202020204" pitchFamily="34" charset="0"/>
              </a:rPr>
              <a:t>During periods of low to no ingest, CAF focused on closing aged backlog cases</a:t>
            </a:r>
          </a:p>
          <a:p>
            <a:pPr marL="742950" lvl="1" indent="-285750" fontAlgn="auto">
              <a:spcBef>
                <a:spcPts val="0"/>
              </a:spcBef>
              <a:spcAft>
                <a:spcPts val="0"/>
              </a:spcAft>
              <a:buFont typeface="Courier New" panose="02070309020205020404" pitchFamily="49" charset="0"/>
              <a:buChar char="o"/>
            </a:pPr>
            <a:r>
              <a:rPr lang="en-US" sz="1200" dirty="0" smtClean="0">
                <a:solidFill>
                  <a:prstClr val="black"/>
                </a:solidFill>
                <a:latin typeface="Calibri"/>
                <a:cs typeface="Arial" panose="020B0604020202020204" pitchFamily="34" charset="0"/>
              </a:rPr>
              <a:t>Combination of aging ingest (before receipt) and focus on aged cases (in inventory) caused increases in timeliness particularly Industry; </a:t>
            </a:r>
            <a:endParaRPr lang="en-US" sz="1200" dirty="0">
              <a:solidFill>
                <a:prstClr val="black"/>
              </a:solidFill>
              <a:latin typeface="Calibri"/>
              <a:cs typeface="Arial" panose="020B0604020202020204" pitchFamily="34" charset="0"/>
            </a:endParaRPr>
          </a:p>
          <a:p>
            <a:pPr marL="742950" lvl="1" indent="-285750" fontAlgn="auto">
              <a:spcBef>
                <a:spcPts val="0"/>
              </a:spcBef>
              <a:spcAft>
                <a:spcPts val="0"/>
              </a:spcAft>
              <a:buFont typeface="Courier New" panose="02070309020205020404" pitchFamily="49" charset="0"/>
              <a:buChar char="o"/>
            </a:pPr>
            <a:r>
              <a:rPr lang="en-US" sz="1200" dirty="0" smtClean="0">
                <a:solidFill>
                  <a:prstClr val="black"/>
                </a:solidFill>
                <a:latin typeface="Calibri"/>
                <a:cs typeface="Arial" panose="020B0604020202020204" pitchFamily="34" charset="0"/>
              </a:rPr>
              <a:t>Later in the FY, CAF placed emphasis on incident reports</a:t>
            </a:r>
          </a:p>
          <a:p>
            <a:pPr marL="742950" lvl="1" indent="-285750" fontAlgn="auto">
              <a:spcBef>
                <a:spcPts val="0"/>
              </a:spcBef>
              <a:spcAft>
                <a:spcPts val="0"/>
              </a:spcAft>
              <a:buFont typeface="Courier New" panose="02070309020205020404" pitchFamily="49" charset="0"/>
              <a:buChar char="o"/>
            </a:pPr>
            <a:r>
              <a:rPr lang="en-US" sz="1200" dirty="0" smtClean="0">
                <a:solidFill>
                  <a:prstClr val="black"/>
                </a:solidFill>
                <a:latin typeface="Calibri"/>
                <a:cs typeface="Arial" panose="020B0604020202020204" pitchFamily="34" charset="0"/>
              </a:rPr>
              <a:t>No Tier 3 cases were </a:t>
            </a:r>
            <a:r>
              <a:rPr lang="en-US" sz="1200" dirty="0" err="1" smtClean="0">
                <a:solidFill>
                  <a:prstClr val="black"/>
                </a:solidFill>
                <a:latin typeface="Calibri"/>
                <a:cs typeface="Arial" panose="020B0604020202020204" pitchFamily="34" charset="0"/>
              </a:rPr>
              <a:t>eAdjudicated</a:t>
            </a:r>
            <a:r>
              <a:rPr lang="en-US" sz="1200" dirty="0" smtClean="0">
                <a:solidFill>
                  <a:prstClr val="black"/>
                </a:solidFill>
                <a:latin typeface="Calibri"/>
                <a:cs typeface="Arial" panose="020B0604020202020204" pitchFamily="34" charset="0"/>
              </a:rPr>
              <a:t> in FY2016</a:t>
            </a:r>
          </a:p>
          <a:p>
            <a:pPr marL="742950" lvl="1" indent="-285750" fontAlgn="auto">
              <a:spcBef>
                <a:spcPts val="0"/>
              </a:spcBef>
              <a:spcAft>
                <a:spcPts val="0"/>
              </a:spcAft>
              <a:buFont typeface="Courier New" panose="02070309020205020404" pitchFamily="49" charset="0"/>
              <a:buChar char="o"/>
            </a:pPr>
            <a:r>
              <a:rPr lang="en-US" sz="1200" dirty="0" smtClean="0">
                <a:solidFill>
                  <a:prstClr val="black"/>
                </a:solidFill>
                <a:latin typeface="Calibri"/>
                <a:cs typeface="Arial" panose="020B0604020202020204" pitchFamily="34" charset="0"/>
              </a:rPr>
              <a:t>Industry</a:t>
            </a:r>
            <a:r>
              <a:rPr lang="en-US" sz="1200" dirty="0">
                <a:solidFill>
                  <a:prstClr val="black"/>
                </a:solidFill>
                <a:latin typeface="Calibri"/>
                <a:cs typeface="Arial" panose="020B0604020202020204" pitchFamily="34" charset="0"/>
              </a:rPr>
              <a:t> </a:t>
            </a:r>
            <a:r>
              <a:rPr lang="en-US" sz="1200" dirty="0" smtClean="0">
                <a:solidFill>
                  <a:prstClr val="black"/>
                </a:solidFill>
                <a:latin typeface="Calibri"/>
                <a:cs typeface="Arial" panose="020B0604020202020204" pitchFamily="34" charset="0"/>
              </a:rPr>
              <a:t>Division’s focus on Suspense </a:t>
            </a:r>
            <a:r>
              <a:rPr lang="en-US" sz="1200" dirty="0">
                <a:solidFill>
                  <a:prstClr val="black"/>
                </a:solidFill>
                <a:latin typeface="Calibri"/>
                <a:cs typeface="Arial" panose="020B0604020202020204" pitchFamily="34" charset="0"/>
              </a:rPr>
              <a:t>C</a:t>
            </a:r>
            <a:r>
              <a:rPr lang="en-US" sz="1200" dirty="0" smtClean="0">
                <a:solidFill>
                  <a:prstClr val="black"/>
                </a:solidFill>
                <a:latin typeface="Calibri"/>
                <a:cs typeface="Arial" panose="020B0604020202020204" pitchFamily="34" charset="0"/>
              </a:rPr>
              <a:t>ase Management and Converting NACLC Re-Opens to RSI also contributed to increased timelines</a:t>
            </a:r>
          </a:p>
          <a:p>
            <a:pPr marL="742950" lvl="1" indent="-285750" fontAlgn="auto">
              <a:spcBef>
                <a:spcPts val="0"/>
              </a:spcBef>
              <a:spcAft>
                <a:spcPts val="0"/>
              </a:spcAft>
              <a:buFont typeface="Courier New" panose="02070309020205020404" pitchFamily="49" charset="0"/>
              <a:buChar char="o"/>
            </a:pPr>
            <a:r>
              <a:rPr lang="en-US" sz="1200" dirty="0" smtClean="0">
                <a:solidFill>
                  <a:prstClr val="black"/>
                </a:solidFill>
                <a:latin typeface="Calibri"/>
                <a:cs typeface="Arial" panose="020B0604020202020204" pitchFamily="34" charset="0"/>
              </a:rPr>
              <a:t>Acceptance of 4</a:t>
            </a:r>
            <a:r>
              <a:rPr lang="en-US" sz="1200" baseline="30000" dirty="0" smtClean="0">
                <a:solidFill>
                  <a:prstClr val="black"/>
                </a:solidFill>
                <a:latin typeface="Calibri"/>
                <a:cs typeface="Arial" panose="020B0604020202020204" pitchFamily="34" charset="0"/>
              </a:rPr>
              <a:t>th</a:t>
            </a:r>
            <a:r>
              <a:rPr lang="en-US" sz="1200" dirty="0" smtClean="0">
                <a:solidFill>
                  <a:prstClr val="black"/>
                </a:solidFill>
                <a:latin typeface="Calibri"/>
                <a:cs typeface="Arial" panose="020B0604020202020204" pitchFamily="34" charset="0"/>
              </a:rPr>
              <a:t> Estate SCI Mission included accepting backlogged cases from DIA</a:t>
            </a:r>
          </a:p>
        </p:txBody>
      </p:sp>
      <p:sp>
        <p:nvSpPr>
          <p:cNvPr id="14" name="TextBox 21"/>
          <p:cNvSpPr txBox="1">
            <a:spLocks noChangeArrowheads="1"/>
          </p:cNvSpPr>
          <p:nvPr/>
        </p:nvSpPr>
        <p:spPr bwMode="auto">
          <a:xfrm>
            <a:off x="152401" y="1422390"/>
            <a:ext cx="4419599" cy="1200329"/>
          </a:xfrm>
          <a:prstGeom prst="rect">
            <a:avLst/>
          </a:prstGeom>
          <a:solidFill>
            <a:schemeClr val="bg1"/>
          </a:solidFill>
          <a:ln w="9525">
            <a:solidFill>
              <a:schemeClr val="tx1"/>
            </a:solidFill>
            <a:miter lim="800000"/>
            <a:headEnd/>
            <a:tailEnd/>
          </a:ln>
          <a:effectLst>
            <a:outerShdw blurRad="63500" sx="102000" sy="102000" algn="ctr" rotWithShape="0">
              <a:prstClr val="black">
                <a:alpha val="40000"/>
              </a:prstClr>
            </a:outerShdw>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lvl="1" indent="-285750">
              <a:spcBef>
                <a:spcPct val="0"/>
              </a:spcBef>
              <a:buFont typeface="Arial" panose="020B0604020202020204" pitchFamily="34" charset="0"/>
              <a:buChar char="•"/>
              <a:defRPr/>
            </a:pPr>
            <a:r>
              <a:rPr lang="en-US" altLang="en-US" sz="1200" b="1" dirty="0" smtClean="0">
                <a:solidFill>
                  <a:prstClr val="black"/>
                </a:solidFill>
                <a:latin typeface="Calibri"/>
                <a:cs typeface="Arial" panose="020B0604020202020204" pitchFamily="34" charset="0"/>
              </a:rPr>
              <a:t>All Agencies National Security Initial End To End:  </a:t>
            </a:r>
            <a:r>
              <a:rPr lang="en-US" altLang="en-US" sz="1200" b="1" u="sng" dirty="0" smtClean="0">
                <a:solidFill>
                  <a:prstClr val="black"/>
                </a:solidFill>
                <a:latin typeface="Calibri"/>
                <a:cs typeface="Arial" panose="020B0604020202020204" pitchFamily="34" charset="0"/>
              </a:rPr>
              <a:t>148 Days</a:t>
            </a:r>
          </a:p>
          <a:p>
            <a:pPr marL="742950" lvl="1" indent="-285750">
              <a:spcBef>
                <a:spcPct val="0"/>
              </a:spcBef>
              <a:buFont typeface="Courier New" panose="02070309020205020404" pitchFamily="49" charset="0"/>
              <a:buChar char="o"/>
              <a:defRPr/>
            </a:pPr>
            <a:r>
              <a:rPr lang="en-US" altLang="en-US" sz="1200" dirty="0" smtClean="0">
                <a:solidFill>
                  <a:srgbClr val="000000"/>
                </a:solidFill>
              </a:rPr>
              <a:t>DoD CAF: 144 Days</a:t>
            </a:r>
          </a:p>
          <a:p>
            <a:pPr marL="742950" lvl="1" indent="-285750">
              <a:spcBef>
                <a:spcPct val="0"/>
              </a:spcBef>
              <a:buFont typeface="Courier New" panose="02070309020205020404" pitchFamily="49" charset="0"/>
              <a:buChar char="o"/>
              <a:defRPr/>
            </a:pPr>
            <a:r>
              <a:rPr lang="en-US" altLang="en-US" sz="1200" dirty="0" smtClean="0">
                <a:solidFill>
                  <a:srgbClr val="000000"/>
                </a:solidFill>
              </a:rPr>
              <a:t>Army: 139 Days</a:t>
            </a:r>
          </a:p>
          <a:p>
            <a:pPr marL="742950" lvl="1" indent="-285750">
              <a:spcBef>
                <a:spcPct val="0"/>
              </a:spcBef>
              <a:buFont typeface="Courier New" panose="02070309020205020404" pitchFamily="49" charset="0"/>
              <a:buChar char="o"/>
              <a:defRPr/>
            </a:pPr>
            <a:r>
              <a:rPr lang="en-US" altLang="en-US" sz="1200" dirty="0" smtClean="0">
                <a:solidFill>
                  <a:srgbClr val="000000"/>
                </a:solidFill>
              </a:rPr>
              <a:t>Navy:  127 Days</a:t>
            </a:r>
          </a:p>
          <a:p>
            <a:pPr marL="742950" lvl="1" indent="-285750">
              <a:spcBef>
                <a:spcPct val="0"/>
              </a:spcBef>
              <a:buFont typeface="Courier New" panose="02070309020205020404" pitchFamily="49" charset="0"/>
              <a:buChar char="o"/>
              <a:defRPr/>
            </a:pPr>
            <a:r>
              <a:rPr lang="en-US" altLang="en-US" sz="1200" dirty="0" smtClean="0">
                <a:solidFill>
                  <a:srgbClr val="000000"/>
                </a:solidFill>
              </a:rPr>
              <a:t>Air Force:  135 Days</a:t>
            </a:r>
          </a:p>
          <a:p>
            <a:pPr marL="742950" lvl="1" indent="-285750">
              <a:spcBef>
                <a:spcPct val="0"/>
              </a:spcBef>
              <a:buFont typeface="Courier New" panose="02070309020205020404" pitchFamily="49" charset="0"/>
              <a:buChar char="o"/>
              <a:defRPr/>
            </a:pPr>
            <a:r>
              <a:rPr lang="en-US" altLang="en-US" sz="1200" dirty="0" smtClean="0">
                <a:solidFill>
                  <a:srgbClr val="000000"/>
                </a:solidFill>
              </a:rPr>
              <a:t>Industry: 196 Days</a:t>
            </a:r>
          </a:p>
        </p:txBody>
      </p:sp>
      <p:sp>
        <p:nvSpPr>
          <p:cNvPr id="16" name="TextBox 21"/>
          <p:cNvSpPr txBox="1">
            <a:spLocks noChangeArrowheads="1"/>
          </p:cNvSpPr>
          <p:nvPr/>
        </p:nvSpPr>
        <p:spPr bwMode="auto">
          <a:xfrm>
            <a:off x="4876800" y="2864654"/>
            <a:ext cx="4182688" cy="692497"/>
          </a:xfrm>
          <a:prstGeom prst="rect">
            <a:avLst/>
          </a:prstGeom>
          <a:solidFill>
            <a:schemeClr val="bg1"/>
          </a:solidFill>
          <a:ln w="9525">
            <a:solidFill>
              <a:schemeClr val="tx1"/>
            </a:solidFill>
            <a:miter lim="800000"/>
            <a:headEnd/>
            <a:tailEnd/>
          </a:ln>
          <a:effectLst>
            <a:outerShdw blurRad="63500" sx="102000" sy="102000" algn="ctr" rotWithShape="0">
              <a:prstClr val="black">
                <a:alpha val="40000"/>
              </a:prstClr>
            </a:outerShdw>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lvl="1" indent="-285750">
              <a:spcBef>
                <a:spcPct val="0"/>
              </a:spcBef>
              <a:buFont typeface="Arial" panose="020B0604020202020204" pitchFamily="34" charset="0"/>
              <a:buChar char="•"/>
              <a:defRPr/>
            </a:pPr>
            <a:r>
              <a:rPr lang="en-US" altLang="en-US" sz="1300" b="1" dirty="0" smtClean="0">
                <a:solidFill>
                  <a:prstClr val="black"/>
                </a:solidFill>
                <a:latin typeface="Calibri"/>
                <a:cs typeface="Arial" panose="020B0604020202020204" pitchFamily="34" charset="0"/>
              </a:rPr>
              <a:t>Army Only </a:t>
            </a:r>
            <a:r>
              <a:rPr lang="en-US" altLang="en-US" sz="1300" b="1" dirty="0">
                <a:solidFill>
                  <a:prstClr val="black"/>
                </a:solidFill>
                <a:latin typeface="Calibri"/>
                <a:cs typeface="Arial" panose="020B0604020202020204" pitchFamily="34" charset="0"/>
              </a:rPr>
              <a:t>Timelines:</a:t>
            </a:r>
          </a:p>
          <a:p>
            <a:pPr marL="742950" lvl="1" indent="-285750">
              <a:spcBef>
                <a:spcPct val="0"/>
              </a:spcBef>
              <a:buFont typeface="Courier New" panose="02070309020205020404" pitchFamily="49" charset="0"/>
              <a:buChar char="o"/>
            </a:pPr>
            <a:r>
              <a:rPr lang="en-US" altLang="en-US" sz="1300" dirty="0" smtClean="0">
                <a:solidFill>
                  <a:srgbClr val="000000"/>
                </a:solidFill>
              </a:rPr>
              <a:t>Initial </a:t>
            </a:r>
            <a:r>
              <a:rPr lang="en-US" altLang="en-US" sz="1300" dirty="0">
                <a:solidFill>
                  <a:srgbClr val="000000"/>
                </a:solidFill>
              </a:rPr>
              <a:t>(All Types) – Adjudicated in </a:t>
            </a:r>
            <a:r>
              <a:rPr lang="en-US" altLang="en-US" sz="1300" dirty="0" smtClean="0">
                <a:solidFill>
                  <a:srgbClr val="008000"/>
                </a:solidFill>
              </a:rPr>
              <a:t>19 </a:t>
            </a:r>
            <a:r>
              <a:rPr lang="en-US" altLang="en-US" sz="1300" dirty="0" smtClean="0">
                <a:solidFill>
                  <a:srgbClr val="000000"/>
                </a:solidFill>
              </a:rPr>
              <a:t>of </a:t>
            </a:r>
            <a:r>
              <a:rPr lang="en-US" altLang="en-US" sz="1300" dirty="0">
                <a:solidFill>
                  <a:srgbClr val="000000"/>
                </a:solidFill>
              </a:rPr>
              <a:t>20 days</a:t>
            </a:r>
          </a:p>
          <a:p>
            <a:pPr marL="742950" lvl="1" indent="-285750">
              <a:spcBef>
                <a:spcPct val="0"/>
              </a:spcBef>
              <a:buFont typeface="Courier New" panose="02070309020205020404" pitchFamily="49" charset="0"/>
              <a:buChar char="o"/>
            </a:pPr>
            <a:r>
              <a:rPr lang="en-US" altLang="en-US" sz="1300" dirty="0" smtClean="0">
                <a:solidFill>
                  <a:srgbClr val="000000"/>
                </a:solidFill>
              </a:rPr>
              <a:t>SSBI-PRs </a:t>
            </a:r>
            <a:r>
              <a:rPr lang="en-US" altLang="en-US" sz="1300" dirty="0">
                <a:solidFill>
                  <a:srgbClr val="000000"/>
                </a:solidFill>
              </a:rPr>
              <a:t>– Adjudicated in </a:t>
            </a:r>
            <a:r>
              <a:rPr lang="en-US" altLang="en-US" sz="1300" dirty="0">
                <a:solidFill>
                  <a:srgbClr val="008000"/>
                </a:solidFill>
              </a:rPr>
              <a:t>28 </a:t>
            </a:r>
            <a:r>
              <a:rPr lang="en-US" altLang="en-US" sz="1300" dirty="0" smtClean="0">
                <a:solidFill>
                  <a:srgbClr val="000000"/>
                </a:solidFill>
              </a:rPr>
              <a:t>of </a:t>
            </a:r>
            <a:r>
              <a:rPr lang="en-US" altLang="en-US" sz="1300" dirty="0">
                <a:solidFill>
                  <a:srgbClr val="000000"/>
                </a:solidFill>
              </a:rPr>
              <a:t>30 days</a:t>
            </a:r>
          </a:p>
        </p:txBody>
      </p:sp>
      <p:sp>
        <p:nvSpPr>
          <p:cNvPr id="19" name="TextBox 21"/>
          <p:cNvSpPr txBox="1">
            <a:spLocks noChangeArrowheads="1"/>
          </p:cNvSpPr>
          <p:nvPr/>
        </p:nvSpPr>
        <p:spPr bwMode="auto">
          <a:xfrm>
            <a:off x="4876800" y="3629932"/>
            <a:ext cx="4175760" cy="692497"/>
          </a:xfrm>
          <a:prstGeom prst="rect">
            <a:avLst/>
          </a:prstGeom>
          <a:solidFill>
            <a:schemeClr val="bg1"/>
          </a:solidFill>
          <a:ln w="9525">
            <a:solidFill>
              <a:schemeClr val="tx1"/>
            </a:solidFill>
            <a:miter lim="800000"/>
            <a:headEnd/>
            <a:tailEnd/>
          </a:ln>
          <a:effectLst>
            <a:outerShdw blurRad="63500" sx="102000" sy="102000" algn="ctr" rotWithShape="0">
              <a:prstClr val="black">
                <a:alpha val="40000"/>
              </a:prstClr>
            </a:outerShdw>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lvl="1" indent="-285750">
              <a:spcBef>
                <a:spcPct val="0"/>
              </a:spcBef>
              <a:buFont typeface="Arial" panose="020B0604020202020204" pitchFamily="34" charset="0"/>
              <a:buChar char="•"/>
              <a:defRPr/>
            </a:pPr>
            <a:r>
              <a:rPr lang="en-US" altLang="en-US" sz="1300" b="1" dirty="0" smtClean="0">
                <a:solidFill>
                  <a:prstClr val="black"/>
                </a:solidFill>
                <a:latin typeface="Calibri"/>
                <a:cs typeface="Arial" panose="020B0604020202020204" pitchFamily="34" charset="0"/>
              </a:rPr>
              <a:t>Navy Only </a:t>
            </a:r>
            <a:r>
              <a:rPr lang="en-US" altLang="en-US" sz="1300" b="1" dirty="0">
                <a:solidFill>
                  <a:prstClr val="black"/>
                </a:solidFill>
                <a:latin typeface="Calibri"/>
                <a:cs typeface="Arial" panose="020B0604020202020204" pitchFamily="34" charset="0"/>
              </a:rPr>
              <a:t>Timelines:</a:t>
            </a:r>
          </a:p>
          <a:p>
            <a:pPr marL="742950" lvl="1" indent="-285750">
              <a:spcBef>
                <a:spcPct val="0"/>
              </a:spcBef>
              <a:buFont typeface="Courier New" panose="02070309020205020404" pitchFamily="49" charset="0"/>
              <a:buChar char="o"/>
            </a:pPr>
            <a:r>
              <a:rPr lang="en-US" altLang="en-US" sz="1300" dirty="0" smtClean="0">
                <a:solidFill>
                  <a:srgbClr val="000000"/>
                </a:solidFill>
              </a:rPr>
              <a:t>Initial </a:t>
            </a:r>
            <a:r>
              <a:rPr lang="en-US" altLang="en-US" sz="1300" dirty="0">
                <a:solidFill>
                  <a:srgbClr val="000000"/>
                </a:solidFill>
              </a:rPr>
              <a:t>(All Types) – Adjudicated in </a:t>
            </a:r>
            <a:r>
              <a:rPr lang="en-US" altLang="en-US" sz="1300" dirty="0" smtClean="0">
                <a:solidFill>
                  <a:srgbClr val="008000"/>
                </a:solidFill>
              </a:rPr>
              <a:t>5 </a:t>
            </a:r>
            <a:r>
              <a:rPr lang="en-US" altLang="en-US" sz="1300" dirty="0" smtClean="0">
                <a:solidFill>
                  <a:srgbClr val="000000"/>
                </a:solidFill>
              </a:rPr>
              <a:t>of </a:t>
            </a:r>
            <a:r>
              <a:rPr lang="en-US" altLang="en-US" sz="1300" dirty="0">
                <a:solidFill>
                  <a:srgbClr val="000000"/>
                </a:solidFill>
              </a:rPr>
              <a:t>20 days</a:t>
            </a:r>
          </a:p>
          <a:p>
            <a:pPr marL="742950" lvl="1" indent="-285750">
              <a:spcBef>
                <a:spcPct val="0"/>
              </a:spcBef>
              <a:buFont typeface="Courier New" panose="02070309020205020404" pitchFamily="49" charset="0"/>
              <a:buChar char="o"/>
            </a:pPr>
            <a:r>
              <a:rPr lang="en-US" altLang="en-US" sz="1300" dirty="0" smtClean="0">
                <a:solidFill>
                  <a:srgbClr val="000000"/>
                </a:solidFill>
              </a:rPr>
              <a:t>SSBI-PRs </a:t>
            </a:r>
            <a:r>
              <a:rPr lang="en-US" altLang="en-US" sz="1300" dirty="0">
                <a:solidFill>
                  <a:srgbClr val="000000"/>
                </a:solidFill>
              </a:rPr>
              <a:t>– Adjudicated in </a:t>
            </a:r>
            <a:r>
              <a:rPr lang="en-US" altLang="en-US" sz="1300" dirty="0">
                <a:solidFill>
                  <a:srgbClr val="008000"/>
                </a:solidFill>
              </a:rPr>
              <a:t>10</a:t>
            </a:r>
            <a:r>
              <a:rPr lang="en-US" altLang="en-US" sz="1300" dirty="0" smtClean="0">
                <a:solidFill>
                  <a:srgbClr val="FF0000"/>
                </a:solidFill>
              </a:rPr>
              <a:t> </a:t>
            </a:r>
            <a:r>
              <a:rPr lang="en-US" altLang="en-US" sz="1300" dirty="0" smtClean="0">
                <a:solidFill>
                  <a:srgbClr val="000000"/>
                </a:solidFill>
              </a:rPr>
              <a:t>of </a:t>
            </a:r>
            <a:r>
              <a:rPr lang="en-US" altLang="en-US" sz="1300" dirty="0">
                <a:solidFill>
                  <a:srgbClr val="000000"/>
                </a:solidFill>
              </a:rPr>
              <a:t>30 days</a:t>
            </a:r>
          </a:p>
        </p:txBody>
      </p:sp>
      <p:sp>
        <p:nvSpPr>
          <p:cNvPr id="22" name="TextBox 21"/>
          <p:cNvSpPr txBox="1">
            <a:spLocks noChangeArrowheads="1"/>
          </p:cNvSpPr>
          <p:nvPr/>
        </p:nvSpPr>
        <p:spPr bwMode="auto">
          <a:xfrm>
            <a:off x="4876799" y="4388250"/>
            <a:ext cx="4175761" cy="692497"/>
          </a:xfrm>
          <a:prstGeom prst="rect">
            <a:avLst/>
          </a:prstGeom>
          <a:solidFill>
            <a:schemeClr val="bg1"/>
          </a:solidFill>
          <a:ln w="9525">
            <a:solidFill>
              <a:schemeClr val="tx1"/>
            </a:solidFill>
            <a:miter lim="800000"/>
            <a:headEnd/>
            <a:tailEnd/>
          </a:ln>
          <a:effectLst>
            <a:outerShdw blurRad="63500" sx="102000" sy="102000" algn="ctr" rotWithShape="0">
              <a:prstClr val="black">
                <a:alpha val="40000"/>
              </a:prstClr>
            </a:outerShdw>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lvl="1" indent="-285750">
              <a:spcBef>
                <a:spcPct val="0"/>
              </a:spcBef>
              <a:buFont typeface="Arial" panose="020B0604020202020204" pitchFamily="34" charset="0"/>
              <a:buChar char="•"/>
              <a:defRPr/>
            </a:pPr>
            <a:r>
              <a:rPr lang="en-US" altLang="en-US" sz="1300" b="1" dirty="0" smtClean="0">
                <a:solidFill>
                  <a:prstClr val="black"/>
                </a:solidFill>
                <a:latin typeface="Calibri"/>
                <a:cs typeface="Arial" panose="020B0604020202020204" pitchFamily="34" charset="0"/>
              </a:rPr>
              <a:t>Air Force Only </a:t>
            </a:r>
            <a:r>
              <a:rPr lang="en-US" altLang="en-US" sz="1300" b="1" dirty="0">
                <a:solidFill>
                  <a:prstClr val="black"/>
                </a:solidFill>
                <a:latin typeface="Calibri"/>
                <a:cs typeface="Arial" panose="020B0604020202020204" pitchFamily="34" charset="0"/>
              </a:rPr>
              <a:t>Timelines:</a:t>
            </a:r>
          </a:p>
          <a:p>
            <a:pPr marL="742950" lvl="1" indent="-285750">
              <a:spcBef>
                <a:spcPct val="0"/>
              </a:spcBef>
              <a:buFont typeface="Courier New" panose="02070309020205020404" pitchFamily="49" charset="0"/>
              <a:buChar char="o"/>
            </a:pPr>
            <a:r>
              <a:rPr lang="en-US" altLang="en-US" sz="1300" dirty="0" smtClean="0">
                <a:solidFill>
                  <a:srgbClr val="000000"/>
                </a:solidFill>
              </a:rPr>
              <a:t>Initial </a:t>
            </a:r>
            <a:r>
              <a:rPr lang="en-US" altLang="en-US" sz="1300" dirty="0">
                <a:solidFill>
                  <a:srgbClr val="000000"/>
                </a:solidFill>
              </a:rPr>
              <a:t>(All Types) – Adjudicated in </a:t>
            </a:r>
            <a:r>
              <a:rPr lang="en-US" altLang="en-US" sz="1300" dirty="0" smtClean="0">
                <a:solidFill>
                  <a:srgbClr val="008000"/>
                </a:solidFill>
              </a:rPr>
              <a:t>7 </a:t>
            </a:r>
            <a:r>
              <a:rPr lang="en-US" altLang="en-US" sz="1300" dirty="0" smtClean="0">
                <a:solidFill>
                  <a:srgbClr val="000000"/>
                </a:solidFill>
              </a:rPr>
              <a:t>of </a:t>
            </a:r>
            <a:r>
              <a:rPr lang="en-US" altLang="en-US" sz="1300" dirty="0">
                <a:solidFill>
                  <a:srgbClr val="000000"/>
                </a:solidFill>
              </a:rPr>
              <a:t>20 days</a:t>
            </a:r>
          </a:p>
          <a:p>
            <a:pPr marL="742950" lvl="1" indent="-285750">
              <a:spcBef>
                <a:spcPct val="0"/>
              </a:spcBef>
              <a:buFont typeface="Courier New" panose="02070309020205020404" pitchFamily="49" charset="0"/>
              <a:buChar char="o"/>
            </a:pPr>
            <a:r>
              <a:rPr lang="en-US" altLang="en-US" sz="1300" dirty="0" smtClean="0">
                <a:solidFill>
                  <a:srgbClr val="000000"/>
                </a:solidFill>
              </a:rPr>
              <a:t>SSBI-PRs </a:t>
            </a:r>
            <a:r>
              <a:rPr lang="en-US" altLang="en-US" sz="1300" dirty="0">
                <a:solidFill>
                  <a:srgbClr val="000000"/>
                </a:solidFill>
              </a:rPr>
              <a:t>– Adjudicated in </a:t>
            </a:r>
            <a:r>
              <a:rPr lang="en-US" altLang="en-US" sz="1300" dirty="0">
                <a:solidFill>
                  <a:srgbClr val="008000"/>
                </a:solidFill>
              </a:rPr>
              <a:t>9 </a:t>
            </a:r>
            <a:r>
              <a:rPr lang="en-US" altLang="en-US" sz="1300" dirty="0" smtClean="0">
                <a:solidFill>
                  <a:srgbClr val="000000"/>
                </a:solidFill>
              </a:rPr>
              <a:t>of </a:t>
            </a:r>
            <a:r>
              <a:rPr lang="en-US" altLang="en-US" sz="1300" dirty="0">
                <a:solidFill>
                  <a:srgbClr val="000000"/>
                </a:solidFill>
              </a:rPr>
              <a:t>30 days</a:t>
            </a:r>
          </a:p>
        </p:txBody>
      </p:sp>
      <p:sp>
        <p:nvSpPr>
          <p:cNvPr id="3" name="Wave 2"/>
          <p:cNvSpPr/>
          <p:nvPr/>
        </p:nvSpPr>
        <p:spPr>
          <a:xfrm>
            <a:off x="5369923" y="1127174"/>
            <a:ext cx="2819400" cy="928158"/>
          </a:xfrm>
          <a:prstGeom prst="wav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dirty="0" smtClean="0">
                <a:solidFill>
                  <a:prstClr val="white"/>
                </a:solidFill>
                <a:cs typeface="Arial" panose="020B0604020202020204" pitchFamily="34" charset="0"/>
              </a:rPr>
              <a:t>IRPTA </a:t>
            </a:r>
            <a:r>
              <a:rPr lang="en-US" sz="1200" dirty="0" smtClean="0">
                <a:solidFill>
                  <a:prstClr val="white"/>
                </a:solidFill>
                <a:cs typeface="Arial" panose="020B0604020202020204" pitchFamily="34" charset="0"/>
              </a:rPr>
              <a:t>Timelines</a:t>
            </a:r>
            <a:r>
              <a:rPr lang="en-US" sz="1400" dirty="0" smtClean="0">
                <a:solidFill>
                  <a:prstClr val="white"/>
                </a:solidFill>
                <a:cs typeface="Arial" panose="020B0604020202020204" pitchFamily="34" charset="0"/>
              </a:rPr>
              <a:t> Achieved In FY2016 Despite Detractors</a:t>
            </a:r>
            <a:endParaRPr lang="en-US" sz="1400" dirty="0">
              <a:solidFill>
                <a:prstClr val="white"/>
              </a:solidFill>
            </a:endParaRPr>
          </a:p>
        </p:txBody>
      </p:sp>
      <p:sp>
        <p:nvSpPr>
          <p:cNvPr id="4" name="TextBox 3"/>
          <p:cNvSpPr txBox="1"/>
          <p:nvPr/>
        </p:nvSpPr>
        <p:spPr>
          <a:xfrm>
            <a:off x="152401" y="5861510"/>
            <a:ext cx="890015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200" dirty="0">
                <a:solidFill>
                  <a:prstClr val="white"/>
                </a:solidFill>
              </a:rPr>
              <a:t>"Even though we have successfully </a:t>
            </a:r>
            <a:r>
              <a:rPr lang="en-US" sz="1200" dirty="0" smtClean="0">
                <a:solidFill>
                  <a:prstClr val="white"/>
                </a:solidFill>
              </a:rPr>
              <a:t>implemented </a:t>
            </a:r>
            <a:r>
              <a:rPr lang="en-US" sz="1200" dirty="0">
                <a:solidFill>
                  <a:prstClr val="white"/>
                </a:solidFill>
              </a:rPr>
              <a:t>T3 </a:t>
            </a:r>
            <a:r>
              <a:rPr lang="en-US" sz="1200" dirty="0" err="1" smtClean="0">
                <a:solidFill>
                  <a:prstClr val="white"/>
                </a:solidFill>
              </a:rPr>
              <a:t>eAdjudication</a:t>
            </a:r>
            <a:r>
              <a:rPr lang="en-US" sz="1200" dirty="0" smtClean="0">
                <a:solidFill>
                  <a:prstClr val="white"/>
                </a:solidFill>
              </a:rPr>
              <a:t> (October 2016), we anticipate </a:t>
            </a:r>
            <a:r>
              <a:rPr lang="en-US" sz="1200" dirty="0">
                <a:solidFill>
                  <a:prstClr val="white"/>
                </a:solidFill>
              </a:rPr>
              <a:t>the FY17 IRTPA timelines to be similar due to disruptions </a:t>
            </a:r>
            <a:r>
              <a:rPr lang="en-US" sz="1200" dirty="0" smtClean="0">
                <a:solidFill>
                  <a:prstClr val="white"/>
                </a:solidFill>
              </a:rPr>
              <a:t>resulting from the </a:t>
            </a:r>
            <a:r>
              <a:rPr lang="en-US" sz="1200" dirty="0">
                <a:solidFill>
                  <a:prstClr val="white"/>
                </a:solidFill>
              </a:rPr>
              <a:t>planned deployment of </a:t>
            </a:r>
            <a:r>
              <a:rPr lang="en-US" sz="1200" dirty="0" smtClean="0">
                <a:solidFill>
                  <a:prstClr val="white"/>
                </a:solidFill>
              </a:rPr>
              <a:t>CATSv4.  Industry </a:t>
            </a:r>
            <a:r>
              <a:rPr lang="en-US" sz="1200" dirty="0">
                <a:solidFill>
                  <a:prstClr val="white"/>
                </a:solidFill>
              </a:rPr>
              <a:t>SSBI-PR timelines should </a:t>
            </a:r>
            <a:r>
              <a:rPr lang="en-US" sz="1200" dirty="0" smtClean="0">
                <a:solidFill>
                  <a:prstClr val="white"/>
                </a:solidFill>
              </a:rPr>
              <a:t>improve with </a:t>
            </a:r>
            <a:r>
              <a:rPr lang="en-US" sz="1200" dirty="0">
                <a:solidFill>
                  <a:prstClr val="white"/>
                </a:solidFill>
              </a:rPr>
              <a:t>elimination of last vestiges of legacy backlog in </a:t>
            </a:r>
            <a:r>
              <a:rPr lang="en-US" sz="1200" dirty="0" smtClean="0">
                <a:solidFill>
                  <a:prstClr val="white"/>
                </a:solidFill>
              </a:rPr>
              <a:t>2017</a:t>
            </a:r>
            <a:endParaRPr lang="en-US" sz="1200" dirty="0">
              <a:solidFill>
                <a:prstClr val="white"/>
              </a:solidFill>
            </a:endParaRPr>
          </a:p>
        </p:txBody>
      </p:sp>
    </p:spTree>
    <p:extLst>
      <p:ext uri="{BB962C8B-B14F-4D97-AF65-F5344CB8AC3E}">
        <p14:creationId xmlns:p14="http://schemas.microsoft.com/office/powerpoint/2010/main" xmlns="" val="29246936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0000"/>
            <a:lum/>
          </a:blip>
          <a:srcRect/>
          <a:stretch>
            <a:fillRect l="-38000" t="-27000" r="-17000" b="-69000"/>
          </a:stretch>
        </a:blipFill>
        <a:effectLst/>
      </p:bgPr>
    </p:bg>
    <p:spTree>
      <p:nvGrpSpPr>
        <p:cNvPr id="1" name=""/>
        <p:cNvGrpSpPr/>
        <p:nvPr/>
      </p:nvGrpSpPr>
      <p:grpSpPr>
        <a:xfrm>
          <a:off x="0" y="0"/>
          <a:ext cx="0" cy="0"/>
          <a:chOff x="0" y="0"/>
          <a:chExt cx="0" cy="0"/>
        </a:xfrm>
      </p:grpSpPr>
      <p:sp>
        <p:nvSpPr>
          <p:cNvPr id="2" name="TextBox 65"/>
          <p:cNvSpPr txBox="1">
            <a:spLocks noChangeArrowheads="1"/>
          </p:cNvSpPr>
          <p:nvPr/>
        </p:nvSpPr>
        <p:spPr bwMode="auto">
          <a:xfrm>
            <a:off x="0" y="76200"/>
            <a:ext cx="91440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2746" tIns="31373" rIns="62746" bIns="3137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hangingPunct="0">
              <a:spcBef>
                <a:spcPct val="0"/>
              </a:spcBef>
              <a:buFontTx/>
              <a:buNone/>
            </a:pPr>
            <a:r>
              <a:rPr lang="en-US" altLang="en-US" sz="1200" b="1" dirty="0" smtClean="0">
                <a:solidFill>
                  <a:schemeClr val="bg1"/>
                </a:solidFill>
                <a:latin typeface="Arial Narrow" panose="020B0606020202030204" pitchFamily="34" charset="0"/>
                <a:cs typeface="Arial" panose="020B0604020202020204" pitchFamily="34" charset="0"/>
              </a:rPr>
              <a:t>UNCLASSIFIED</a:t>
            </a:r>
          </a:p>
        </p:txBody>
      </p:sp>
      <p:sp>
        <p:nvSpPr>
          <p:cNvPr id="3" name="TextBox 15"/>
          <p:cNvSpPr txBox="1">
            <a:spLocks noChangeArrowheads="1"/>
          </p:cNvSpPr>
          <p:nvPr/>
        </p:nvSpPr>
        <p:spPr bwMode="auto">
          <a:xfrm>
            <a:off x="0" y="6553200"/>
            <a:ext cx="9144000" cy="247650"/>
          </a:xfrm>
          <a:prstGeom prst="rect">
            <a:avLst/>
          </a:prstGeom>
          <a:noFill/>
          <a:ln w="9525">
            <a:noFill/>
            <a:miter lim="800000"/>
            <a:headEnd/>
            <a:tailEnd/>
          </a:ln>
        </p:spPr>
        <p:txBody>
          <a:bodyPr wrap="square" lIns="62746" tIns="31373" rIns="62746" bIns="31373">
            <a:spAutoFit/>
          </a:bodyPr>
          <a:lstStyle/>
          <a:p>
            <a:pPr algn="ctr"/>
            <a:r>
              <a:rPr lang="en-US" sz="1200" b="1" dirty="0" smtClean="0">
                <a:solidFill>
                  <a:prstClr val="black"/>
                </a:solidFill>
                <a:latin typeface="Arial Narrow" pitchFamily="34" charset="0"/>
              </a:rPr>
              <a:t>UNCLASSIFIED</a:t>
            </a:r>
            <a:endParaRPr lang="en-US" sz="1200" b="1" dirty="0">
              <a:solidFill>
                <a:prstClr val="black"/>
              </a:solidFill>
              <a:latin typeface="Arial Narrow" pitchFamily="34" charset="0"/>
            </a:endParaRPr>
          </a:p>
        </p:txBody>
      </p:sp>
      <p:sp>
        <p:nvSpPr>
          <p:cNvPr id="8" name="Rectangle 5"/>
          <p:cNvSpPr txBox="1">
            <a:spLocks/>
          </p:cNvSpPr>
          <p:nvPr/>
        </p:nvSpPr>
        <p:spPr bwMode="auto">
          <a:xfrm>
            <a:off x="733425" y="1882775"/>
            <a:ext cx="77724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4000" b="1" dirty="0" smtClean="0">
                <a:solidFill>
                  <a:prstClr val="black"/>
                </a:solidFill>
                <a:cs typeface="Times New Roman" pitchFamily="18" charset="0"/>
              </a:rPr>
              <a:t>INITIATIVES</a:t>
            </a:r>
            <a:endParaRPr lang="en-US" sz="4000" b="1" dirty="0" smtClean="0">
              <a:solidFill>
                <a:prstClr val="black"/>
              </a:solidFill>
              <a:latin typeface="Times New Roman" pitchFamily="18" charset="0"/>
              <a:cs typeface="Times New Roman" pitchFamily="18" charset="0"/>
            </a:endParaRPr>
          </a:p>
        </p:txBody>
      </p:sp>
      <p:sp>
        <p:nvSpPr>
          <p:cNvPr id="9" name="Slide Number Placeholder 8"/>
          <p:cNvSpPr txBox="1">
            <a:spLocks/>
          </p:cNvSpPr>
          <p:nvPr/>
        </p:nvSpPr>
        <p:spPr>
          <a:xfrm>
            <a:off x="6705600" y="6370637"/>
            <a:ext cx="2133600" cy="365125"/>
          </a:xfrm>
          <a:prstGeom prst="rect">
            <a:avLst/>
          </a:prstGeom>
        </p:spPr>
        <p:txBody>
          <a:bodyPr vert="horz" lIns="91440" tIns="45720" rIns="91440" bIns="45720" rtlCol="0" anchor="ctr"/>
          <a:lstStyle/>
          <a:p>
            <a:pPr algn="r" fontAlgn="auto">
              <a:spcBef>
                <a:spcPts val="0"/>
              </a:spcBef>
              <a:spcAft>
                <a:spcPts val="0"/>
              </a:spcAft>
              <a:defRPr/>
            </a:pPr>
            <a:r>
              <a:rPr lang="en-US" sz="1200" dirty="0">
                <a:solidFill>
                  <a:prstClr val="black">
                    <a:tint val="75000"/>
                  </a:prstClr>
                </a:solidFill>
                <a:latin typeface="Calibri"/>
              </a:rPr>
              <a:t>9</a:t>
            </a:r>
          </a:p>
        </p:txBody>
      </p:sp>
    </p:spTree>
    <p:extLst>
      <p:ext uri="{BB962C8B-B14F-4D97-AF65-F5344CB8AC3E}">
        <p14:creationId xmlns:p14="http://schemas.microsoft.com/office/powerpoint/2010/main" xmlns="" val="105808306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Sample new SOF template design">
  <a:themeElements>
    <a:clrScheme name="Sample new SOF template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B2B2B2"/>
      </a:folHlink>
    </a:clrScheme>
    <a:fontScheme name="Sample new SOF template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6600CC"/>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00CC"/>
          </a:extrusionClr>
        </a:sp3d>
      </a:spPr>
      <a:bodyPr>
        <a:flatTx/>
      </a:bodyPr>
      <a:lstStyle>
        <a:defPPr algn="ctr">
          <a:buFont typeface="Arial" charset="0"/>
          <a:buNone/>
          <a:defRPr sz="1200" dirty="0" smtClean="0">
            <a:solidFill>
              <a:srgbClr val="FFFF00"/>
            </a:solidFill>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US" sz="1800" b="0" i="0" u="none" strike="noStrike" cap="none" normalizeH="0" baseline="0" smtClean="0">
            <a:ln>
              <a:noFill/>
            </a:ln>
            <a:solidFill>
              <a:srgbClr val="000066"/>
            </a:solidFill>
            <a:effectLst/>
            <a:latin typeface="Arial" pitchFamily="34" charset="0"/>
          </a:defRPr>
        </a:defPPr>
      </a:lstStyle>
    </a:lnDef>
  </a:objectDefaults>
  <a:extraClrSchemeLst>
    <a:extraClrScheme>
      <a:clrScheme name="Sample new SOF template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ample new SOF template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ample new SOF template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ample new SOF template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ample new SOF template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ample new SOF template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ample new SOF template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ample new SOF template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800000"/>
        </a:hlink>
        <a:folHlink>
          <a:srgbClr val="B2B2B2"/>
        </a:folHlink>
      </a:clrScheme>
      <a:clrMap bg1="lt1" tx1="dk1" bg2="lt2" tx2="dk2" accent1="accent1" accent2="accent2" accent3="accent3" accent4="accent4" accent5="accent5" accent6="accent6" hlink="hlink" folHlink="folHlink"/>
    </a:extraClrScheme>
    <a:extraClrScheme>
      <a:clrScheme name="Sample new SOF template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MDC Basic Background">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90A2CF"/>
      </a:accent3>
      <a:accent4>
        <a:srgbClr val="072B62"/>
      </a:accent4>
      <a:accent5>
        <a:srgbClr val="0A658C"/>
      </a:accent5>
      <a:accent6>
        <a:srgbClr val="595959"/>
      </a:accent6>
      <a:hlink>
        <a:srgbClr val="C00000"/>
      </a:hlink>
      <a:folHlink>
        <a:srgbClr val="4A2467"/>
      </a:folHlink>
    </a:clrScheme>
    <a:fontScheme name="1_hardcopy_colo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bg2"/>
            </a:solidFill>
            <a:effectLst/>
            <a:latin typeface="Tahoma" pitchFamily="34"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bg2"/>
            </a:solidFill>
            <a:effectLst/>
            <a:latin typeface="Tahoma" pitchFamily="34" charset="0"/>
          </a:defRPr>
        </a:defPPr>
      </a:lstStyle>
    </a:lnDef>
  </a:objectDefaults>
  <a:extraClrSchemeLst>
    <a:extraClrScheme>
      <a:clrScheme name="1_hardcopy_color 1">
        <a:dk1>
          <a:srgbClr val="000000"/>
        </a:dk1>
        <a:lt1>
          <a:srgbClr val="FFFFFF"/>
        </a:lt1>
        <a:dk2>
          <a:srgbClr val="0000CC"/>
        </a:dk2>
        <a:lt2>
          <a:srgbClr val="EAEAEA"/>
        </a:lt2>
        <a:accent1>
          <a:srgbClr val="FFCC00"/>
        </a:accent1>
        <a:accent2>
          <a:srgbClr val="FF0000"/>
        </a:accent2>
        <a:accent3>
          <a:srgbClr val="FFFFFF"/>
        </a:accent3>
        <a:accent4>
          <a:srgbClr val="000000"/>
        </a:accent4>
        <a:accent5>
          <a:srgbClr val="FFE2AA"/>
        </a:accent5>
        <a:accent6>
          <a:srgbClr val="E70000"/>
        </a:accent6>
        <a:hlink>
          <a:srgbClr val="0000FF"/>
        </a:hlink>
        <a:folHlink>
          <a:srgbClr val="00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14-08-06 CAF- DCMO Overview Brief v2 FINAL - Breifed 8-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24988</TotalTime>
  <Words>1366</Words>
  <Application>Microsoft Office PowerPoint</Application>
  <PresentationFormat>On-screen Show (4:3)</PresentationFormat>
  <Paragraphs>228</Paragraphs>
  <Slides>13</Slides>
  <Notes>3</Notes>
  <HiddenSlides>0</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13</vt:i4>
      </vt:variant>
    </vt:vector>
  </HeadingPairs>
  <TitlesOfParts>
    <vt:vector size="21" baseType="lpstr">
      <vt:lpstr>1_Sample new SOF template design</vt:lpstr>
      <vt:lpstr>Office Theme</vt:lpstr>
      <vt:lpstr>DMDC Basic Background</vt:lpstr>
      <vt:lpstr>1_Custom Design</vt:lpstr>
      <vt:lpstr>1_14-08-06 CAF- DCMO Overview Brief v2 FINAL - Breifed 8-6</vt:lpstr>
      <vt:lpstr>2_Office Theme</vt:lpstr>
      <vt:lpstr>1_Office Theme</vt:lpstr>
      <vt:lpstr>Bitmap Image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vector>
  </TitlesOfParts>
  <Company>OSD-CIO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P&amp;R Position Designation Presentation</dc:title>
  <dc:creator>SenaM</dc:creator>
  <cp:lastModifiedBy>ROuimette</cp:lastModifiedBy>
  <cp:revision>2507</cp:revision>
  <cp:lastPrinted>2016-11-07T15:19:19Z</cp:lastPrinted>
  <dcterms:created xsi:type="dcterms:W3CDTF">2010-08-11T15:48:35Z</dcterms:created>
  <dcterms:modified xsi:type="dcterms:W3CDTF">2016-11-22T14:12:15Z</dcterms:modified>
</cp:coreProperties>
</file>