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7" r:id="rId5"/>
    <p:sldMasterId id="2147483672" r:id="rId6"/>
    <p:sldMasterId id="2147483677" r:id="rId7"/>
    <p:sldMasterId id="2147483682" r:id="rId8"/>
    <p:sldMasterId id="2147483688" r:id="rId9"/>
    <p:sldMasterId id="2147483699" r:id="rId10"/>
    <p:sldMasterId id="2147483710" r:id="rId11"/>
  </p:sldMasterIdLst>
  <p:notesMasterIdLst>
    <p:notesMasterId r:id="rId43"/>
  </p:notesMasterIdLst>
  <p:sldIdLst>
    <p:sldId id="359" r:id="rId12"/>
    <p:sldId id="360" r:id="rId13"/>
    <p:sldId id="443" r:id="rId14"/>
    <p:sldId id="472" r:id="rId15"/>
    <p:sldId id="448" r:id="rId16"/>
    <p:sldId id="336" r:id="rId17"/>
    <p:sldId id="473" r:id="rId18"/>
    <p:sldId id="370" r:id="rId19"/>
    <p:sldId id="456" r:id="rId20"/>
    <p:sldId id="451" r:id="rId21"/>
    <p:sldId id="307" r:id="rId22"/>
    <p:sldId id="338" r:id="rId23"/>
    <p:sldId id="452" r:id="rId24"/>
    <p:sldId id="465" r:id="rId25"/>
    <p:sldId id="466" r:id="rId26"/>
    <p:sldId id="467" r:id="rId27"/>
    <p:sldId id="453" r:id="rId28"/>
    <p:sldId id="342" r:id="rId29"/>
    <p:sldId id="343" r:id="rId30"/>
    <p:sldId id="444" r:id="rId31"/>
    <p:sldId id="310" r:id="rId32"/>
    <p:sldId id="413" r:id="rId33"/>
    <p:sldId id="461" r:id="rId34"/>
    <p:sldId id="470" r:id="rId35"/>
    <p:sldId id="454" r:id="rId36"/>
    <p:sldId id="412" r:id="rId37"/>
    <p:sldId id="459" r:id="rId38"/>
    <p:sldId id="426" r:id="rId39"/>
    <p:sldId id="394" r:id="rId40"/>
    <p:sldId id="446" r:id="rId41"/>
    <p:sldId id="47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12">
          <p15:clr>
            <a:srgbClr val="A4A3A4"/>
          </p15:clr>
        </p15:guide>
        <p15:guide id="2" orient="horz" pos="528">
          <p15:clr>
            <a:srgbClr val="A4A3A4"/>
          </p15:clr>
        </p15:guide>
        <p15:guide id="3" pos="2880">
          <p15:clr>
            <a:srgbClr val="A4A3A4"/>
          </p15:clr>
        </p15:guide>
        <p15:guide id="4" pos="336">
          <p15:clr>
            <a:srgbClr val="A4A3A4"/>
          </p15:clr>
        </p15:guide>
        <p15:guide id="5" pos="14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Rex" initials="JR" lastIdx="4" clrIdx="0"/>
  <p:cmAuthor id="1" name="Nancy Beckman"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4F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4722" autoAdjust="0"/>
  </p:normalViewPr>
  <p:slideViewPr>
    <p:cSldViewPr showGuides="1">
      <p:cViewPr>
        <p:scale>
          <a:sx n="80" d="100"/>
          <a:sy n="80" d="100"/>
        </p:scale>
        <p:origin x="-1056" y="144"/>
      </p:cViewPr>
      <p:guideLst>
        <p:guide orient="horz" pos="912"/>
        <p:guide orient="horz" pos="528"/>
        <p:guide pos="2880"/>
        <p:guide pos="336"/>
        <p:guide pos="144"/>
      </p:guideLst>
    </p:cSldViewPr>
  </p:slideViewPr>
  <p:notesTextViewPr>
    <p:cViewPr>
      <p:scale>
        <a:sx n="1" d="1"/>
        <a:sy n="1" d="1"/>
      </p:scale>
      <p:origin x="0" y="0"/>
    </p:cViewPr>
  </p:notesTextViewPr>
  <p:sorterViewPr>
    <p:cViewPr>
      <p:scale>
        <a:sx n="131" d="100"/>
        <a:sy n="131" d="100"/>
      </p:scale>
      <p:origin x="0" y="-10906"/>
    </p:cViewPr>
  </p:sorterViewPr>
  <p:notesViewPr>
    <p:cSldViewPr>
      <p:cViewPr varScale="1">
        <p:scale>
          <a:sx n="87" d="100"/>
          <a:sy n="87" d="100"/>
        </p:scale>
        <p:origin x="-18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90964-D0FD-467D-A302-660CA3D6B9D8}" type="doc">
      <dgm:prSet loTypeId="urn:microsoft.com/office/officeart/2005/8/layout/chevron1" loCatId="process" qsTypeId="urn:microsoft.com/office/officeart/2005/8/quickstyle/simple1" qsCatId="simple" csTypeId="urn:microsoft.com/office/officeart/2005/8/colors/accent1_2" csCatId="accent1" phldr="1"/>
      <dgm:spPr/>
    </dgm:pt>
    <dgm:pt modelId="{56FD2E90-C6B0-4A95-8B6C-04B21FE40346}">
      <dgm:prSet phldrT="[Text]" custT="1"/>
      <dgm:spPr>
        <a:xfrm>
          <a:off x="1840008" y="1351415"/>
          <a:ext cx="1022170" cy="573768"/>
        </a:xfrm>
        <a:pattFill prst="wdUpDiag">
          <a:fgClr>
            <a:srgbClr val="4F81BD">
              <a:hueOff val="0"/>
              <a:satOff val="0"/>
              <a:lumOff val="0"/>
            </a:srgbClr>
          </a:fgClr>
          <a:bgClr>
            <a:srgbClr val="9BBB59"/>
          </a:bgClr>
        </a:patt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A6F50F67-6736-45FC-A7EF-2023461AACD6}" type="parTrans" cxnId="{C1705CCA-80FC-491A-A620-9671F8190B31}">
      <dgm:prSet/>
      <dgm:spPr/>
      <dgm:t>
        <a:bodyPr/>
        <a:lstStyle/>
        <a:p>
          <a:endParaRPr lang="en-US" sz="1000"/>
        </a:p>
      </dgm:t>
    </dgm:pt>
    <dgm:pt modelId="{FD915259-830B-4B0D-AB68-9772F6F8C861}" type="sibTrans" cxnId="{C1705CCA-80FC-491A-A620-9671F8190B31}">
      <dgm:prSet/>
      <dgm:spPr/>
      <dgm:t>
        <a:bodyPr/>
        <a:lstStyle/>
        <a:p>
          <a:endParaRPr lang="en-US" sz="1000"/>
        </a:p>
      </dgm:t>
    </dgm:pt>
    <dgm:pt modelId="{95A3487D-ACB3-402B-803F-402F8D076AFC}">
      <dgm:prSet phldrT="[Text]" custT="1"/>
      <dgm:spPr>
        <a:xfrm>
          <a:off x="102" y="1351415"/>
          <a:ext cx="1022170" cy="57376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EF75837E-DA5C-45AE-8DE5-9CEC4DAE428A}" type="parTrans" cxnId="{F30B9768-6587-4CCA-AFE5-C8C2040CC2F8}">
      <dgm:prSet/>
      <dgm:spPr/>
      <dgm:t>
        <a:bodyPr/>
        <a:lstStyle/>
        <a:p>
          <a:endParaRPr lang="en-US" sz="1000"/>
        </a:p>
      </dgm:t>
    </dgm:pt>
    <dgm:pt modelId="{FFC11011-EEC7-4D70-99BB-470F62726650}" type="sibTrans" cxnId="{F30B9768-6587-4CCA-AFE5-C8C2040CC2F8}">
      <dgm:prSet/>
      <dgm:spPr/>
      <dgm:t>
        <a:bodyPr/>
        <a:lstStyle/>
        <a:p>
          <a:endParaRPr lang="en-US" sz="1000"/>
        </a:p>
      </dgm:t>
    </dgm:pt>
    <dgm:pt modelId="{5414373A-EF02-4C6F-814B-97E208DED19C}">
      <dgm:prSet phldrT="[Text]" custT="1"/>
      <dgm:spPr>
        <a:xfrm>
          <a:off x="920055" y="1351415"/>
          <a:ext cx="1022170" cy="57376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968A8E1F-2C7D-4CA8-97A8-32383AE16F64}" type="parTrans" cxnId="{50B878ED-BCD6-4438-998C-CF979A627C8D}">
      <dgm:prSet/>
      <dgm:spPr/>
      <dgm:t>
        <a:bodyPr/>
        <a:lstStyle/>
        <a:p>
          <a:endParaRPr lang="en-US" sz="1000"/>
        </a:p>
      </dgm:t>
    </dgm:pt>
    <dgm:pt modelId="{C49E6382-AF76-4EB0-9953-A93BA4311BD9}" type="sibTrans" cxnId="{50B878ED-BCD6-4438-998C-CF979A627C8D}">
      <dgm:prSet/>
      <dgm:spPr/>
      <dgm:t>
        <a:bodyPr/>
        <a:lstStyle/>
        <a:p>
          <a:endParaRPr lang="en-US" sz="1000"/>
        </a:p>
      </dgm:t>
    </dgm:pt>
    <dgm:pt modelId="{58D7645A-632B-4436-BC57-D637A79D2D0A}">
      <dgm:prSet phldrT="[Text]" custT="1"/>
      <dgm:spPr>
        <a:xfrm>
          <a:off x="2759961" y="1351415"/>
          <a:ext cx="1022170" cy="573768"/>
        </a:xfrm>
        <a:solidFill>
          <a:srgbClr val="9BBB59"/>
        </a:solid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AD8AE968-924A-47EE-BDCA-F720E459DC81}" type="parTrans" cxnId="{4FF61680-809D-4A82-AA9A-C356CE34EAC2}">
      <dgm:prSet/>
      <dgm:spPr/>
      <dgm:t>
        <a:bodyPr/>
        <a:lstStyle/>
        <a:p>
          <a:endParaRPr lang="en-US" sz="1000"/>
        </a:p>
      </dgm:t>
    </dgm:pt>
    <dgm:pt modelId="{F785A603-7118-4528-82EF-D8087F5A6425}" type="sibTrans" cxnId="{4FF61680-809D-4A82-AA9A-C356CE34EAC2}">
      <dgm:prSet/>
      <dgm:spPr/>
      <dgm:t>
        <a:bodyPr/>
        <a:lstStyle/>
        <a:p>
          <a:endParaRPr lang="en-US" sz="1000"/>
        </a:p>
      </dgm:t>
    </dgm:pt>
    <dgm:pt modelId="{A8E54795-0CB6-4B3C-A012-FD195DFDE001}">
      <dgm:prSet phldrT="[Text]" custT="1"/>
      <dgm:spPr>
        <a:xfrm>
          <a:off x="3679914" y="1351415"/>
          <a:ext cx="1022170" cy="573768"/>
        </a:xfrm>
        <a:solidFill>
          <a:srgbClr val="9BBB59"/>
        </a:solid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7B7F499A-6B87-4167-9D67-5B92CF0661DE}" type="parTrans" cxnId="{15A3A25A-A502-4EB4-9B07-E7BC6BA1024C}">
      <dgm:prSet/>
      <dgm:spPr/>
      <dgm:t>
        <a:bodyPr/>
        <a:lstStyle/>
        <a:p>
          <a:endParaRPr lang="en-US" sz="1000"/>
        </a:p>
      </dgm:t>
    </dgm:pt>
    <dgm:pt modelId="{C9170D99-B108-4891-93A5-686086CCCC46}" type="sibTrans" cxnId="{15A3A25A-A502-4EB4-9B07-E7BC6BA1024C}">
      <dgm:prSet/>
      <dgm:spPr/>
      <dgm:t>
        <a:bodyPr/>
        <a:lstStyle/>
        <a:p>
          <a:endParaRPr lang="en-US" sz="1000"/>
        </a:p>
      </dgm:t>
    </dgm:pt>
    <dgm:pt modelId="{1F3BD593-A373-4FF3-A64B-374B586B01CD}">
      <dgm:prSet phldrT="[Text]" custT="1"/>
      <dgm:spPr>
        <a:xfrm>
          <a:off x="4599868" y="1351415"/>
          <a:ext cx="1022170" cy="573768"/>
        </a:xfrm>
        <a:pattFill prst="wdUpDiag">
          <a:fgClr>
            <a:srgbClr val="9BBB59"/>
          </a:fgClr>
          <a:bgClr>
            <a:srgbClr val="F79646"/>
          </a:bgClr>
        </a:patt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4DB5C070-159A-4853-9185-FB2021F13578}" type="parTrans" cxnId="{0D21905A-4F4A-4380-9E62-303B2354DE12}">
      <dgm:prSet/>
      <dgm:spPr/>
      <dgm:t>
        <a:bodyPr/>
        <a:lstStyle/>
        <a:p>
          <a:endParaRPr lang="en-US" sz="1000"/>
        </a:p>
      </dgm:t>
    </dgm:pt>
    <dgm:pt modelId="{A324E596-3D43-4A5E-B406-FE461DDF0A2F}" type="sibTrans" cxnId="{0D21905A-4F4A-4380-9E62-303B2354DE12}">
      <dgm:prSet/>
      <dgm:spPr/>
      <dgm:t>
        <a:bodyPr/>
        <a:lstStyle/>
        <a:p>
          <a:endParaRPr lang="en-US" sz="1000"/>
        </a:p>
      </dgm:t>
    </dgm:pt>
    <dgm:pt modelId="{5403D08C-9E0A-4673-B4CE-6A9D884F112C}">
      <dgm:prSet phldrT="[Text]" custT="1"/>
      <dgm:spPr>
        <a:xfrm>
          <a:off x="5519821" y="1351415"/>
          <a:ext cx="1022170" cy="573768"/>
        </a:xfrm>
        <a:solidFill>
          <a:srgbClr val="F79646"/>
        </a:solid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5C8FB7CE-4CAE-4D7D-BACC-B1EA65740AD4}" type="parTrans" cxnId="{66FC1D7E-F703-431B-BCAA-B73357D9F6AD}">
      <dgm:prSet/>
      <dgm:spPr/>
      <dgm:t>
        <a:bodyPr/>
        <a:lstStyle/>
        <a:p>
          <a:endParaRPr lang="en-US" sz="1000"/>
        </a:p>
      </dgm:t>
    </dgm:pt>
    <dgm:pt modelId="{BD9846B5-70A3-4046-BE01-A3BBE19E76B6}" type="sibTrans" cxnId="{66FC1D7E-F703-431B-BCAA-B73357D9F6AD}">
      <dgm:prSet/>
      <dgm:spPr/>
      <dgm:t>
        <a:bodyPr/>
        <a:lstStyle/>
        <a:p>
          <a:endParaRPr lang="en-US" sz="1000"/>
        </a:p>
      </dgm:t>
    </dgm:pt>
    <dgm:pt modelId="{CF790CC4-F4AA-4665-B884-135B48BC7B2C}">
      <dgm:prSet phldrT="[Text]" custT="1"/>
      <dgm:spPr>
        <a:xfrm>
          <a:off x="6439774" y="1351415"/>
          <a:ext cx="1022170" cy="573768"/>
        </a:xfrm>
        <a:solidFill>
          <a:srgbClr val="F79646"/>
        </a:solid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E8BE546F-CCB3-4524-AAB2-B0DC15630C38}" type="parTrans" cxnId="{4233428B-337F-455D-B2A8-8DBE4603416C}">
      <dgm:prSet/>
      <dgm:spPr/>
      <dgm:t>
        <a:bodyPr/>
        <a:lstStyle/>
        <a:p>
          <a:endParaRPr lang="en-US" sz="1000"/>
        </a:p>
      </dgm:t>
    </dgm:pt>
    <dgm:pt modelId="{F0D94EA8-8841-4DBA-991E-FDA6AA48EF9D}" type="sibTrans" cxnId="{4233428B-337F-455D-B2A8-8DBE4603416C}">
      <dgm:prSet/>
      <dgm:spPr/>
      <dgm:t>
        <a:bodyPr/>
        <a:lstStyle/>
        <a:p>
          <a:endParaRPr lang="en-US" sz="1000"/>
        </a:p>
      </dgm:t>
    </dgm:pt>
    <dgm:pt modelId="{14D1F4A0-E108-4C37-9FC6-CD5A07588308}">
      <dgm:prSet phldrT="[Text]" custT="1"/>
      <dgm:spPr>
        <a:xfrm>
          <a:off x="7359727" y="1351415"/>
          <a:ext cx="1022170" cy="573768"/>
        </a:xfrm>
        <a:noFill/>
        <a:ln w="25400" cap="flat" cmpd="sng" algn="ctr">
          <a:solidFill>
            <a:sysClr val="window" lastClr="FFFFFF">
              <a:hueOff val="0"/>
              <a:satOff val="0"/>
              <a:lumOff val="0"/>
              <a:alphaOff val="0"/>
            </a:sysClr>
          </a:solidFill>
          <a:prstDash val="solid"/>
        </a:ln>
        <a:effectLst/>
      </dgm:spPr>
      <dgm:t>
        <a:bodyPr/>
        <a:lstStyle/>
        <a:p>
          <a:endParaRPr lang="en-US" sz="900" dirty="0">
            <a:solidFill>
              <a:sysClr val="window" lastClr="FFFFFF"/>
            </a:solidFill>
            <a:latin typeface="Calibri"/>
            <a:ea typeface="+mn-ea"/>
            <a:cs typeface="+mn-cs"/>
          </a:endParaRPr>
        </a:p>
      </dgm:t>
    </dgm:pt>
    <dgm:pt modelId="{3140C6D7-7E58-4560-9CF8-D56EC616FC60}" type="sibTrans" cxnId="{4BADD3EE-EB96-47D1-AB4F-A67D6A59C475}">
      <dgm:prSet/>
      <dgm:spPr/>
      <dgm:t>
        <a:bodyPr/>
        <a:lstStyle/>
        <a:p>
          <a:endParaRPr lang="en-US" sz="1000"/>
        </a:p>
      </dgm:t>
    </dgm:pt>
    <dgm:pt modelId="{5B8309A7-4BDA-441F-83B5-7C374E4D2294}" type="parTrans" cxnId="{4BADD3EE-EB96-47D1-AB4F-A67D6A59C475}">
      <dgm:prSet/>
      <dgm:spPr/>
      <dgm:t>
        <a:bodyPr/>
        <a:lstStyle/>
        <a:p>
          <a:endParaRPr lang="en-US" sz="1000"/>
        </a:p>
      </dgm:t>
    </dgm:pt>
    <dgm:pt modelId="{CA23538D-AF04-43B3-B6AE-352F90E51C1A}" type="pres">
      <dgm:prSet presAssocID="{1BF90964-D0FD-467D-A302-660CA3D6B9D8}" presName="Name0" presStyleCnt="0">
        <dgm:presLayoutVars>
          <dgm:dir/>
          <dgm:animLvl val="lvl"/>
          <dgm:resizeHandles val="exact"/>
        </dgm:presLayoutVars>
      </dgm:prSet>
      <dgm:spPr/>
    </dgm:pt>
    <dgm:pt modelId="{01556F77-5C08-435A-8EE1-294A1844B705}" type="pres">
      <dgm:prSet presAssocID="{95A3487D-ACB3-402B-803F-402F8D076AFC}" presName="parTxOnly" presStyleLbl="node1" presStyleIdx="0" presStyleCnt="9" custScaleY="140331">
        <dgm:presLayoutVars>
          <dgm:chMax val="0"/>
          <dgm:chPref val="0"/>
          <dgm:bulletEnabled val="1"/>
        </dgm:presLayoutVars>
      </dgm:prSet>
      <dgm:spPr>
        <a:prstGeom prst="chevron">
          <a:avLst/>
        </a:prstGeom>
      </dgm:spPr>
      <dgm:t>
        <a:bodyPr/>
        <a:lstStyle/>
        <a:p>
          <a:endParaRPr lang="en-US"/>
        </a:p>
      </dgm:t>
    </dgm:pt>
    <dgm:pt modelId="{E012191A-10EB-4AFB-BAF8-8A4586DFD964}" type="pres">
      <dgm:prSet presAssocID="{FFC11011-EEC7-4D70-99BB-470F62726650}" presName="parTxOnlySpace" presStyleCnt="0"/>
      <dgm:spPr/>
    </dgm:pt>
    <dgm:pt modelId="{1D161ADC-1453-4532-AEE2-1B88C8A4760E}" type="pres">
      <dgm:prSet presAssocID="{5414373A-EF02-4C6F-814B-97E208DED19C}" presName="parTxOnly" presStyleLbl="node1" presStyleIdx="1" presStyleCnt="9" custScaleY="140331">
        <dgm:presLayoutVars>
          <dgm:chMax val="0"/>
          <dgm:chPref val="0"/>
          <dgm:bulletEnabled val="1"/>
        </dgm:presLayoutVars>
      </dgm:prSet>
      <dgm:spPr>
        <a:prstGeom prst="chevron">
          <a:avLst/>
        </a:prstGeom>
      </dgm:spPr>
      <dgm:t>
        <a:bodyPr/>
        <a:lstStyle/>
        <a:p>
          <a:endParaRPr lang="en-US"/>
        </a:p>
      </dgm:t>
    </dgm:pt>
    <dgm:pt modelId="{2888748F-7E93-4738-B38B-01BAA1E35B51}" type="pres">
      <dgm:prSet presAssocID="{C49E6382-AF76-4EB0-9953-A93BA4311BD9}" presName="parTxOnlySpace" presStyleCnt="0"/>
      <dgm:spPr/>
    </dgm:pt>
    <dgm:pt modelId="{246DDB0F-D57F-4365-9FD6-AEBB229C9E01}" type="pres">
      <dgm:prSet presAssocID="{56FD2E90-C6B0-4A95-8B6C-04B21FE40346}" presName="parTxOnly" presStyleLbl="node1" presStyleIdx="2" presStyleCnt="9" custScaleY="140331">
        <dgm:presLayoutVars>
          <dgm:chMax val="0"/>
          <dgm:chPref val="0"/>
          <dgm:bulletEnabled val="1"/>
        </dgm:presLayoutVars>
      </dgm:prSet>
      <dgm:spPr>
        <a:prstGeom prst="chevron">
          <a:avLst/>
        </a:prstGeom>
      </dgm:spPr>
      <dgm:t>
        <a:bodyPr/>
        <a:lstStyle/>
        <a:p>
          <a:endParaRPr lang="en-US"/>
        </a:p>
      </dgm:t>
    </dgm:pt>
    <dgm:pt modelId="{2D84DDBF-B604-49A8-B0DB-E223E8C30010}" type="pres">
      <dgm:prSet presAssocID="{FD915259-830B-4B0D-AB68-9772F6F8C861}" presName="parTxOnlySpace" presStyleCnt="0"/>
      <dgm:spPr/>
    </dgm:pt>
    <dgm:pt modelId="{F395A881-8C59-4F93-B245-6BF179CFDA5A}" type="pres">
      <dgm:prSet presAssocID="{58D7645A-632B-4436-BC57-D637A79D2D0A}" presName="parTxOnly" presStyleLbl="node1" presStyleIdx="3" presStyleCnt="9" custScaleY="140331">
        <dgm:presLayoutVars>
          <dgm:chMax val="0"/>
          <dgm:chPref val="0"/>
          <dgm:bulletEnabled val="1"/>
        </dgm:presLayoutVars>
      </dgm:prSet>
      <dgm:spPr>
        <a:prstGeom prst="chevron">
          <a:avLst/>
        </a:prstGeom>
      </dgm:spPr>
      <dgm:t>
        <a:bodyPr/>
        <a:lstStyle/>
        <a:p>
          <a:endParaRPr lang="en-US"/>
        </a:p>
      </dgm:t>
    </dgm:pt>
    <dgm:pt modelId="{9782932F-4639-4343-8C3E-8ECE980A1214}" type="pres">
      <dgm:prSet presAssocID="{F785A603-7118-4528-82EF-D8087F5A6425}" presName="parTxOnlySpace" presStyleCnt="0"/>
      <dgm:spPr/>
    </dgm:pt>
    <dgm:pt modelId="{6669DE52-D2B7-43E5-9363-56BA676AEDC4}" type="pres">
      <dgm:prSet presAssocID="{A8E54795-0CB6-4B3C-A012-FD195DFDE001}" presName="parTxOnly" presStyleLbl="node1" presStyleIdx="4" presStyleCnt="9" custScaleY="140331">
        <dgm:presLayoutVars>
          <dgm:chMax val="0"/>
          <dgm:chPref val="0"/>
          <dgm:bulletEnabled val="1"/>
        </dgm:presLayoutVars>
      </dgm:prSet>
      <dgm:spPr>
        <a:prstGeom prst="chevron">
          <a:avLst/>
        </a:prstGeom>
      </dgm:spPr>
      <dgm:t>
        <a:bodyPr/>
        <a:lstStyle/>
        <a:p>
          <a:endParaRPr lang="en-US"/>
        </a:p>
      </dgm:t>
    </dgm:pt>
    <dgm:pt modelId="{AEED3789-98EF-401D-B90D-3F4A5CA98CF7}" type="pres">
      <dgm:prSet presAssocID="{C9170D99-B108-4891-93A5-686086CCCC46}" presName="parTxOnlySpace" presStyleCnt="0"/>
      <dgm:spPr/>
    </dgm:pt>
    <dgm:pt modelId="{6856BD0C-992E-4674-B740-5BB6BF4F8D29}" type="pres">
      <dgm:prSet presAssocID="{1F3BD593-A373-4FF3-A64B-374B586B01CD}" presName="parTxOnly" presStyleLbl="node1" presStyleIdx="5" presStyleCnt="9" custScaleY="140331">
        <dgm:presLayoutVars>
          <dgm:chMax val="0"/>
          <dgm:chPref val="0"/>
          <dgm:bulletEnabled val="1"/>
        </dgm:presLayoutVars>
      </dgm:prSet>
      <dgm:spPr>
        <a:prstGeom prst="chevron">
          <a:avLst/>
        </a:prstGeom>
      </dgm:spPr>
      <dgm:t>
        <a:bodyPr/>
        <a:lstStyle/>
        <a:p>
          <a:endParaRPr lang="en-US"/>
        </a:p>
      </dgm:t>
    </dgm:pt>
    <dgm:pt modelId="{F0E7E8AD-672E-4A70-B4A0-4AF87327858B}" type="pres">
      <dgm:prSet presAssocID="{A324E596-3D43-4A5E-B406-FE461DDF0A2F}" presName="parTxOnlySpace" presStyleCnt="0"/>
      <dgm:spPr/>
    </dgm:pt>
    <dgm:pt modelId="{77D5A425-140C-4AD6-92E5-22FBA4565601}" type="pres">
      <dgm:prSet presAssocID="{5403D08C-9E0A-4673-B4CE-6A9D884F112C}" presName="parTxOnly" presStyleLbl="node1" presStyleIdx="6" presStyleCnt="9" custScaleY="140331">
        <dgm:presLayoutVars>
          <dgm:chMax val="0"/>
          <dgm:chPref val="0"/>
          <dgm:bulletEnabled val="1"/>
        </dgm:presLayoutVars>
      </dgm:prSet>
      <dgm:spPr>
        <a:prstGeom prst="chevron">
          <a:avLst/>
        </a:prstGeom>
      </dgm:spPr>
      <dgm:t>
        <a:bodyPr/>
        <a:lstStyle/>
        <a:p>
          <a:endParaRPr lang="en-US"/>
        </a:p>
      </dgm:t>
    </dgm:pt>
    <dgm:pt modelId="{49889B6B-39BD-41D8-AF45-A0FAC47F0921}" type="pres">
      <dgm:prSet presAssocID="{BD9846B5-70A3-4046-BE01-A3BBE19E76B6}" presName="parTxOnlySpace" presStyleCnt="0"/>
      <dgm:spPr/>
    </dgm:pt>
    <dgm:pt modelId="{BD7DF30F-1E73-4B96-9D0D-C4377DC32FF9}" type="pres">
      <dgm:prSet presAssocID="{CF790CC4-F4AA-4665-B884-135B48BC7B2C}" presName="parTxOnly" presStyleLbl="node1" presStyleIdx="7" presStyleCnt="9" custScaleY="140331">
        <dgm:presLayoutVars>
          <dgm:chMax val="0"/>
          <dgm:chPref val="0"/>
          <dgm:bulletEnabled val="1"/>
        </dgm:presLayoutVars>
      </dgm:prSet>
      <dgm:spPr>
        <a:prstGeom prst="chevron">
          <a:avLst/>
        </a:prstGeom>
      </dgm:spPr>
      <dgm:t>
        <a:bodyPr/>
        <a:lstStyle/>
        <a:p>
          <a:endParaRPr lang="en-US"/>
        </a:p>
      </dgm:t>
    </dgm:pt>
    <dgm:pt modelId="{AC271981-59B6-4805-83D4-886CC37627FB}" type="pres">
      <dgm:prSet presAssocID="{F0D94EA8-8841-4DBA-991E-FDA6AA48EF9D}" presName="parTxOnlySpace" presStyleCnt="0"/>
      <dgm:spPr/>
    </dgm:pt>
    <dgm:pt modelId="{37DAE426-5CF5-44E9-9BE1-C75A42917626}" type="pres">
      <dgm:prSet presAssocID="{14D1F4A0-E108-4C37-9FC6-CD5A07588308}" presName="parTxOnly" presStyleLbl="node1" presStyleIdx="8" presStyleCnt="9" custScaleY="140331">
        <dgm:presLayoutVars>
          <dgm:chMax val="0"/>
          <dgm:chPref val="0"/>
          <dgm:bulletEnabled val="1"/>
        </dgm:presLayoutVars>
      </dgm:prSet>
      <dgm:spPr>
        <a:prstGeom prst="chevron">
          <a:avLst/>
        </a:prstGeom>
      </dgm:spPr>
      <dgm:t>
        <a:bodyPr/>
        <a:lstStyle/>
        <a:p>
          <a:endParaRPr lang="en-US"/>
        </a:p>
      </dgm:t>
    </dgm:pt>
  </dgm:ptLst>
  <dgm:cxnLst>
    <dgm:cxn modelId="{F30B9768-6587-4CCA-AFE5-C8C2040CC2F8}" srcId="{1BF90964-D0FD-467D-A302-660CA3D6B9D8}" destId="{95A3487D-ACB3-402B-803F-402F8D076AFC}" srcOrd="0" destOrd="0" parTransId="{EF75837E-DA5C-45AE-8DE5-9CEC4DAE428A}" sibTransId="{FFC11011-EEC7-4D70-99BB-470F62726650}"/>
    <dgm:cxn modelId="{50B878ED-BCD6-4438-998C-CF979A627C8D}" srcId="{1BF90964-D0FD-467D-A302-660CA3D6B9D8}" destId="{5414373A-EF02-4C6F-814B-97E208DED19C}" srcOrd="1" destOrd="0" parTransId="{968A8E1F-2C7D-4CA8-97A8-32383AE16F64}" sibTransId="{C49E6382-AF76-4EB0-9953-A93BA4311BD9}"/>
    <dgm:cxn modelId="{4FF61680-809D-4A82-AA9A-C356CE34EAC2}" srcId="{1BF90964-D0FD-467D-A302-660CA3D6B9D8}" destId="{58D7645A-632B-4436-BC57-D637A79D2D0A}" srcOrd="3" destOrd="0" parTransId="{AD8AE968-924A-47EE-BDCA-F720E459DC81}" sibTransId="{F785A603-7118-4528-82EF-D8087F5A6425}"/>
    <dgm:cxn modelId="{6DBA1DFA-1953-4C49-A223-279C6ECCB423}" type="presOf" srcId="{5403D08C-9E0A-4673-B4CE-6A9D884F112C}" destId="{77D5A425-140C-4AD6-92E5-22FBA4565601}" srcOrd="0" destOrd="0" presId="urn:microsoft.com/office/officeart/2005/8/layout/chevron1"/>
    <dgm:cxn modelId="{15A3A25A-A502-4EB4-9B07-E7BC6BA1024C}" srcId="{1BF90964-D0FD-467D-A302-660CA3D6B9D8}" destId="{A8E54795-0CB6-4B3C-A012-FD195DFDE001}" srcOrd="4" destOrd="0" parTransId="{7B7F499A-6B87-4167-9D67-5B92CF0661DE}" sibTransId="{C9170D99-B108-4891-93A5-686086CCCC46}"/>
    <dgm:cxn modelId="{B6D514F9-F11D-4FCE-9EAC-0AA0F2EEBF0A}" type="presOf" srcId="{58D7645A-632B-4436-BC57-D637A79D2D0A}" destId="{F395A881-8C59-4F93-B245-6BF179CFDA5A}" srcOrd="0" destOrd="0" presId="urn:microsoft.com/office/officeart/2005/8/layout/chevron1"/>
    <dgm:cxn modelId="{4BADD3EE-EB96-47D1-AB4F-A67D6A59C475}" srcId="{1BF90964-D0FD-467D-A302-660CA3D6B9D8}" destId="{14D1F4A0-E108-4C37-9FC6-CD5A07588308}" srcOrd="8" destOrd="0" parTransId="{5B8309A7-4BDA-441F-83B5-7C374E4D2294}" sibTransId="{3140C6D7-7E58-4560-9CF8-D56EC616FC60}"/>
    <dgm:cxn modelId="{0F08B29A-980D-44AE-9817-052E4E525CF3}" type="presOf" srcId="{CF790CC4-F4AA-4665-B884-135B48BC7B2C}" destId="{BD7DF30F-1E73-4B96-9D0D-C4377DC32FF9}" srcOrd="0" destOrd="0" presId="urn:microsoft.com/office/officeart/2005/8/layout/chevron1"/>
    <dgm:cxn modelId="{66FC1D7E-F703-431B-BCAA-B73357D9F6AD}" srcId="{1BF90964-D0FD-467D-A302-660CA3D6B9D8}" destId="{5403D08C-9E0A-4673-B4CE-6A9D884F112C}" srcOrd="6" destOrd="0" parTransId="{5C8FB7CE-4CAE-4D7D-BACC-B1EA65740AD4}" sibTransId="{BD9846B5-70A3-4046-BE01-A3BBE19E76B6}"/>
    <dgm:cxn modelId="{4233428B-337F-455D-B2A8-8DBE4603416C}" srcId="{1BF90964-D0FD-467D-A302-660CA3D6B9D8}" destId="{CF790CC4-F4AA-4665-B884-135B48BC7B2C}" srcOrd="7" destOrd="0" parTransId="{E8BE546F-CCB3-4524-AAB2-B0DC15630C38}" sibTransId="{F0D94EA8-8841-4DBA-991E-FDA6AA48EF9D}"/>
    <dgm:cxn modelId="{C4A4E819-2C78-428A-85D0-D713B1569917}" type="presOf" srcId="{5414373A-EF02-4C6F-814B-97E208DED19C}" destId="{1D161ADC-1453-4532-AEE2-1B88C8A4760E}" srcOrd="0" destOrd="0" presId="urn:microsoft.com/office/officeart/2005/8/layout/chevron1"/>
    <dgm:cxn modelId="{18940863-1EBE-46B0-A6AA-2C4F5B7733B3}" type="presOf" srcId="{56FD2E90-C6B0-4A95-8B6C-04B21FE40346}" destId="{246DDB0F-D57F-4365-9FD6-AEBB229C9E01}" srcOrd="0" destOrd="0" presId="urn:microsoft.com/office/officeart/2005/8/layout/chevron1"/>
    <dgm:cxn modelId="{2BF2629C-DD8C-47EE-9ECB-467864489C6E}" type="presOf" srcId="{A8E54795-0CB6-4B3C-A012-FD195DFDE001}" destId="{6669DE52-D2B7-43E5-9363-56BA676AEDC4}" srcOrd="0" destOrd="0" presId="urn:microsoft.com/office/officeart/2005/8/layout/chevron1"/>
    <dgm:cxn modelId="{39BB1773-EBBA-4103-AF92-59245C55E984}" type="presOf" srcId="{14D1F4A0-E108-4C37-9FC6-CD5A07588308}" destId="{37DAE426-5CF5-44E9-9BE1-C75A42917626}" srcOrd="0" destOrd="0" presId="urn:microsoft.com/office/officeart/2005/8/layout/chevron1"/>
    <dgm:cxn modelId="{C1705CCA-80FC-491A-A620-9671F8190B31}" srcId="{1BF90964-D0FD-467D-A302-660CA3D6B9D8}" destId="{56FD2E90-C6B0-4A95-8B6C-04B21FE40346}" srcOrd="2" destOrd="0" parTransId="{A6F50F67-6736-45FC-A7EF-2023461AACD6}" sibTransId="{FD915259-830B-4B0D-AB68-9772F6F8C861}"/>
    <dgm:cxn modelId="{3BED517C-72A6-4AFF-B859-EB7B0D14AFC9}" type="presOf" srcId="{1BF90964-D0FD-467D-A302-660CA3D6B9D8}" destId="{CA23538D-AF04-43B3-B6AE-352F90E51C1A}" srcOrd="0" destOrd="0" presId="urn:microsoft.com/office/officeart/2005/8/layout/chevron1"/>
    <dgm:cxn modelId="{D2A56FB5-6B25-479E-BE03-18F1E83E7C30}" type="presOf" srcId="{1F3BD593-A373-4FF3-A64B-374B586B01CD}" destId="{6856BD0C-992E-4674-B740-5BB6BF4F8D29}" srcOrd="0" destOrd="0" presId="urn:microsoft.com/office/officeart/2005/8/layout/chevron1"/>
    <dgm:cxn modelId="{0D21905A-4F4A-4380-9E62-303B2354DE12}" srcId="{1BF90964-D0FD-467D-A302-660CA3D6B9D8}" destId="{1F3BD593-A373-4FF3-A64B-374B586B01CD}" srcOrd="5" destOrd="0" parTransId="{4DB5C070-159A-4853-9185-FB2021F13578}" sibTransId="{A324E596-3D43-4A5E-B406-FE461DDF0A2F}"/>
    <dgm:cxn modelId="{45EB0B58-1DCA-4114-85D5-74FD936E9CA4}" type="presOf" srcId="{95A3487D-ACB3-402B-803F-402F8D076AFC}" destId="{01556F77-5C08-435A-8EE1-294A1844B705}" srcOrd="0" destOrd="0" presId="urn:microsoft.com/office/officeart/2005/8/layout/chevron1"/>
    <dgm:cxn modelId="{2C03FBE8-64F9-46BD-A2AC-EC92C25BB3AC}" type="presParOf" srcId="{CA23538D-AF04-43B3-B6AE-352F90E51C1A}" destId="{01556F77-5C08-435A-8EE1-294A1844B705}" srcOrd="0" destOrd="0" presId="urn:microsoft.com/office/officeart/2005/8/layout/chevron1"/>
    <dgm:cxn modelId="{4F491625-7889-442B-9BDC-13C504DBD35C}" type="presParOf" srcId="{CA23538D-AF04-43B3-B6AE-352F90E51C1A}" destId="{E012191A-10EB-4AFB-BAF8-8A4586DFD964}" srcOrd="1" destOrd="0" presId="urn:microsoft.com/office/officeart/2005/8/layout/chevron1"/>
    <dgm:cxn modelId="{383221F5-557B-4B73-A611-85C68BAD242D}" type="presParOf" srcId="{CA23538D-AF04-43B3-B6AE-352F90E51C1A}" destId="{1D161ADC-1453-4532-AEE2-1B88C8A4760E}" srcOrd="2" destOrd="0" presId="urn:microsoft.com/office/officeart/2005/8/layout/chevron1"/>
    <dgm:cxn modelId="{29EA5E8A-9099-4BB2-A9FC-BB0C01DA0B4F}" type="presParOf" srcId="{CA23538D-AF04-43B3-B6AE-352F90E51C1A}" destId="{2888748F-7E93-4738-B38B-01BAA1E35B51}" srcOrd="3" destOrd="0" presId="urn:microsoft.com/office/officeart/2005/8/layout/chevron1"/>
    <dgm:cxn modelId="{51BD9F20-AD43-48C1-A8AD-B8BCECC47690}" type="presParOf" srcId="{CA23538D-AF04-43B3-B6AE-352F90E51C1A}" destId="{246DDB0F-D57F-4365-9FD6-AEBB229C9E01}" srcOrd="4" destOrd="0" presId="urn:microsoft.com/office/officeart/2005/8/layout/chevron1"/>
    <dgm:cxn modelId="{6F9A152A-B7D1-4B8A-9F73-C50A795981B5}" type="presParOf" srcId="{CA23538D-AF04-43B3-B6AE-352F90E51C1A}" destId="{2D84DDBF-B604-49A8-B0DB-E223E8C30010}" srcOrd="5" destOrd="0" presId="urn:microsoft.com/office/officeart/2005/8/layout/chevron1"/>
    <dgm:cxn modelId="{34102104-6699-4E6A-9106-FEAE4C3B47BA}" type="presParOf" srcId="{CA23538D-AF04-43B3-B6AE-352F90E51C1A}" destId="{F395A881-8C59-4F93-B245-6BF179CFDA5A}" srcOrd="6" destOrd="0" presId="urn:microsoft.com/office/officeart/2005/8/layout/chevron1"/>
    <dgm:cxn modelId="{44FE542A-EC94-488E-A4CE-FCEB6ADAC249}" type="presParOf" srcId="{CA23538D-AF04-43B3-B6AE-352F90E51C1A}" destId="{9782932F-4639-4343-8C3E-8ECE980A1214}" srcOrd="7" destOrd="0" presId="urn:microsoft.com/office/officeart/2005/8/layout/chevron1"/>
    <dgm:cxn modelId="{A3AC6869-258B-43DD-AE1C-92F4B5D251B4}" type="presParOf" srcId="{CA23538D-AF04-43B3-B6AE-352F90E51C1A}" destId="{6669DE52-D2B7-43E5-9363-56BA676AEDC4}" srcOrd="8" destOrd="0" presId="urn:microsoft.com/office/officeart/2005/8/layout/chevron1"/>
    <dgm:cxn modelId="{3EC81844-2EEB-404C-8BC2-CE9913C8B47F}" type="presParOf" srcId="{CA23538D-AF04-43B3-B6AE-352F90E51C1A}" destId="{AEED3789-98EF-401D-B90D-3F4A5CA98CF7}" srcOrd="9" destOrd="0" presId="urn:microsoft.com/office/officeart/2005/8/layout/chevron1"/>
    <dgm:cxn modelId="{6FE916A8-1B19-4C75-B582-511B75BCBE8D}" type="presParOf" srcId="{CA23538D-AF04-43B3-B6AE-352F90E51C1A}" destId="{6856BD0C-992E-4674-B740-5BB6BF4F8D29}" srcOrd="10" destOrd="0" presId="urn:microsoft.com/office/officeart/2005/8/layout/chevron1"/>
    <dgm:cxn modelId="{264CC039-A35A-41AE-9A7B-6B1D0229223A}" type="presParOf" srcId="{CA23538D-AF04-43B3-B6AE-352F90E51C1A}" destId="{F0E7E8AD-672E-4A70-B4A0-4AF87327858B}" srcOrd="11" destOrd="0" presId="urn:microsoft.com/office/officeart/2005/8/layout/chevron1"/>
    <dgm:cxn modelId="{6D87854B-F68B-4596-B40C-6228D6798369}" type="presParOf" srcId="{CA23538D-AF04-43B3-B6AE-352F90E51C1A}" destId="{77D5A425-140C-4AD6-92E5-22FBA4565601}" srcOrd="12" destOrd="0" presId="urn:microsoft.com/office/officeart/2005/8/layout/chevron1"/>
    <dgm:cxn modelId="{216F3568-9EA0-4345-9308-6C64C3E6E272}" type="presParOf" srcId="{CA23538D-AF04-43B3-B6AE-352F90E51C1A}" destId="{49889B6B-39BD-41D8-AF45-A0FAC47F0921}" srcOrd="13" destOrd="0" presId="urn:microsoft.com/office/officeart/2005/8/layout/chevron1"/>
    <dgm:cxn modelId="{B1E29236-3202-4182-AD62-A97AAF6BAD21}" type="presParOf" srcId="{CA23538D-AF04-43B3-B6AE-352F90E51C1A}" destId="{BD7DF30F-1E73-4B96-9D0D-C4377DC32FF9}" srcOrd="14" destOrd="0" presId="urn:microsoft.com/office/officeart/2005/8/layout/chevron1"/>
    <dgm:cxn modelId="{FDF238C1-2CAC-4DAD-8A4D-697A20BB1A85}" type="presParOf" srcId="{CA23538D-AF04-43B3-B6AE-352F90E51C1A}" destId="{AC271981-59B6-4805-83D4-886CC37627FB}" srcOrd="15" destOrd="0" presId="urn:microsoft.com/office/officeart/2005/8/layout/chevron1"/>
    <dgm:cxn modelId="{06BCB9D3-11EE-4BD4-AAD5-33491FA60878}" type="presParOf" srcId="{CA23538D-AF04-43B3-B6AE-352F90E51C1A}" destId="{37DAE426-5CF5-44E9-9BE1-C75A42917626}"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75847-71FF-473B-A37F-7A51B9154970}" type="doc">
      <dgm:prSet loTypeId="urn:microsoft.com/office/officeart/2005/8/layout/bProcess4" loCatId="process" qsTypeId="urn:microsoft.com/office/officeart/2005/8/quickstyle/3d8" qsCatId="3D" csTypeId="urn:microsoft.com/office/officeart/2005/8/colors/accent6_4" csCatId="accent6" phldr="1"/>
      <dgm:spPr/>
      <dgm:t>
        <a:bodyPr/>
        <a:lstStyle/>
        <a:p>
          <a:endParaRPr lang="en-CA"/>
        </a:p>
      </dgm:t>
    </dgm:pt>
    <dgm:pt modelId="{FF7601CC-64E8-4654-84B2-1F09D0B2A759}">
      <dgm:prSet phldrT="[Text]"/>
      <dgm:spPr>
        <a:xfrm>
          <a:off x="3487" y="247881"/>
          <a:ext cx="1892684" cy="1135610"/>
        </a:xfrm>
        <a:solidFill>
          <a:srgbClr val="2D2DB9">
            <a:shade val="50000"/>
            <a:hueOff val="0"/>
            <a:satOff val="0"/>
            <a:lumOff val="0"/>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Agree on definitions*</a:t>
          </a:r>
          <a:endParaRPr lang="en-CA" dirty="0">
            <a:solidFill>
              <a:srgbClr val="FFFFFF"/>
            </a:solidFill>
            <a:latin typeface="Arial"/>
            <a:ea typeface="+mn-ea"/>
            <a:cs typeface="+mn-cs"/>
          </a:endParaRPr>
        </a:p>
      </dgm:t>
    </dgm:pt>
    <dgm:pt modelId="{E7B2129C-1AB6-4524-864E-29199B3DAF0A}" type="parTrans" cxnId="{DDEDA63C-5456-43AE-82C2-C4FEB8DE4614}">
      <dgm:prSet/>
      <dgm:spPr/>
      <dgm:t>
        <a:bodyPr/>
        <a:lstStyle/>
        <a:p>
          <a:endParaRPr lang="en-CA"/>
        </a:p>
      </dgm:t>
    </dgm:pt>
    <dgm:pt modelId="{B5846F39-076F-4547-8BEA-222B36C56F7A}" type="sibTrans" cxnId="{DDEDA63C-5456-43AE-82C2-C4FEB8DE4614}">
      <dgm:prSet/>
      <dgm:spPr>
        <a:xfrm rot="5400000">
          <a:off x="-317906" y="1151819"/>
          <a:ext cx="1409687" cy="170341"/>
        </a:xfrm>
        <a:solidFill>
          <a:srgbClr val="2D2DB9">
            <a:shade val="90000"/>
            <a:hueOff val="0"/>
            <a:satOff val="0"/>
            <a:lumOff val="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DA6E53B0-019F-4B74-94AB-7ED150DBA299}">
      <dgm:prSet phldrT="[Text]"/>
      <dgm:spPr>
        <a:xfrm>
          <a:off x="2520757" y="1667394"/>
          <a:ext cx="1892684" cy="1135610"/>
        </a:xfrm>
        <a:solidFill>
          <a:srgbClr val="2D2DB9">
            <a:shade val="50000"/>
            <a:hueOff val="0"/>
            <a:satOff val="-24652"/>
            <a:lumOff val="41185"/>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Select elicitation techniques</a:t>
          </a:r>
          <a:endParaRPr lang="en-CA" dirty="0">
            <a:solidFill>
              <a:srgbClr val="FFFFFF"/>
            </a:solidFill>
            <a:latin typeface="Arial"/>
            <a:ea typeface="+mn-ea"/>
            <a:cs typeface="+mn-cs"/>
          </a:endParaRPr>
        </a:p>
      </dgm:t>
    </dgm:pt>
    <dgm:pt modelId="{0A001828-3B56-45F3-84CF-5865B6D2C0CA}" type="parTrans" cxnId="{2F6AAD92-B7F7-47E8-BEFD-6E9DD8F472C4}">
      <dgm:prSet/>
      <dgm:spPr/>
      <dgm:t>
        <a:bodyPr/>
        <a:lstStyle/>
        <a:p>
          <a:endParaRPr lang="en-CA"/>
        </a:p>
      </dgm:t>
    </dgm:pt>
    <dgm:pt modelId="{0CB040FC-7712-452E-93D1-289673BD4C86}" type="sibTrans" cxnId="{2F6AAD92-B7F7-47E8-BEFD-6E9DD8F472C4}">
      <dgm:prSet/>
      <dgm:spPr>
        <a:xfrm rot="16200000">
          <a:off x="2199364" y="1151819"/>
          <a:ext cx="1409687" cy="170341"/>
        </a:xfrm>
        <a:solidFill>
          <a:srgbClr val="2D2DB9">
            <a:shade val="90000"/>
            <a:hueOff val="0"/>
            <a:satOff val="-26116"/>
            <a:lumOff val="38119"/>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3B4992CA-014A-45F2-8C77-2896824238D8}">
      <dgm:prSet phldrT="[Text]"/>
      <dgm:spPr>
        <a:xfrm>
          <a:off x="2520757" y="247881"/>
          <a:ext cx="1892684" cy="1135610"/>
        </a:xfrm>
        <a:solidFill>
          <a:srgbClr val="2D2DB9">
            <a:shade val="50000"/>
            <a:hueOff val="0"/>
            <a:satOff val="-24652"/>
            <a:lumOff val="41185"/>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Elicit security requirements</a:t>
          </a:r>
          <a:endParaRPr lang="en-CA" dirty="0">
            <a:solidFill>
              <a:srgbClr val="FFFFFF"/>
            </a:solidFill>
            <a:latin typeface="Arial"/>
            <a:ea typeface="+mn-ea"/>
            <a:cs typeface="+mn-cs"/>
          </a:endParaRPr>
        </a:p>
      </dgm:t>
    </dgm:pt>
    <dgm:pt modelId="{248AD798-93BA-4BD3-961B-0498887F2AB1}" type="parTrans" cxnId="{EA6C60F4-B04D-4FDC-93C3-44749B0D3B3A}">
      <dgm:prSet/>
      <dgm:spPr/>
      <dgm:t>
        <a:bodyPr/>
        <a:lstStyle/>
        <a:p>
          <a:endParaRPr lang="en-CA"/>
        </a:p>
      </dgm:t>
    </dgm:pt>
    <dgm:pt modelId="{D817CE17-2D6D-4D02-BC3E-D32F0B8D92AB}" type="sibTrans" cxnId="{EA6C60F4-B04D-4FDC-93C3-44749B0D3B3A}">
      <dgm:prSet/>
      <dgm:spPr>
        <a:xfrm>
          <a:off x="2909120" y="442062"/>
          <a:ext cx="2507444" cy="170341"/>
        </a:xfrm>
        <a:solidFill>
          <a:srgbClr val="2D2DB9">
            <a:shade val="90000"/>
            <a:hueOff val="0"/>
            <a:satOff val="-19587"/>
            <a:lumOff val="28589"/>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EBC16840-677E-48AE-A6DD-35E7F04CE2B9}">
      <dgm:prSet phldrT="[Text]"/>
      <dgm:spPr>
        <a:xfrm>
          <a:off x="5038028" y="247881"/>
          <a:ext cx="1892684" cy="1135610"/>
        </a:xfrm>
        <a:solidFill>
          <a:srgbClr val="2D2DB9">
            <a:shade val="50000"/>
            <a:hueOff val="0"/>
            <a:satOff val="-18489"/>
            <a:lumOff val="30889"/>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Categorize requirements*</a:t>
          </a:r>
          <a:endParaRPr lang="en-CA" dirty="0">
            <a:solidFill>
              <a:srgbClr val="FFFFFF"/>
            </a:solidFill>
            <a:latin typeface="Arial"/>
            <a:ea typeface="+mn-ea"/>
            <a:cs typeface="+mn-cs"/>
          </a:endParaRPr>
        </a:p>
      </dgm:t>
    </dgm:pt>
    <dgm:pt modelId="{03BD5F84-E092-4845-87B1-7DC966449CBA}" type="parTrans" cxnId="{FF250E1D-0052-4731-AA9B-4F4CF6FEA715}">
      <dgm:prSet/>
      <dgm:spPr/>
      <dgm:t>
        <a:bodyPr/>
        <a:lstStyle/>
        <a:p>
          <a:endParaRPr lang="en-CA"/>
        </a:p>
      </dgm:t>
    </dgm:pt>
    <dgm:pt modelId="{BF46682C-602C-4694-BF7C-EFA0F9247C2F}" type="sibTrans" cxnId="{FF250E1D-0052-4731-AA9B-4F4CF6FEA715}">
      <dgm:prSet/>
      <dgm:spPr>
        <a:xfrm rot="5400000">
          <a:off x="4716634" y="1151819"/>
          <a:ext cx="1409687" cy="170341"/>
        </a:xfrm>
        <a:solidFill>
          <a:srgbClr val="2D2DB9">
            <a:shade val="90000"/>
            <a:hueOff val="0"/>
            <a:satOff val="-13058"/>
            <a:lumOff val="1906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7FF5ACF5-E12D-4972-8FF3-E6E636973F6E}">
      <dgm:prSet phldrT="[Text]"/>
      <dgm:spPr>
        <a:xfrm>
          <a:off x="5038028" y="1667394"/>
          <a:ext cx="1892684" cy="1135610"/>
        </a:xfrm>
        <a:solidFill>
          <a:srgbClr val="2D2DB9">
            <a:shade val="50000"/>
            <a:hueOff val="0"/>
            <a:satOff val="-12326"/>
            <a:lumOff val="20592"/>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Prioritize requirements*</a:t>
          </a:r>
          <a:endParaRPr lang="en-CA" dirty="0">
            <a:solidFill>
              <a:srgbClr val="FFFFFF"/>
            </a:solidFill>
            <a:latin typeface="Arial"/>
            <a:ea typeface="+mn-ea"/>
            <a:cs typeface="+mn-cs"/>
          </a:endParaRPr>
        </a:p>
      </dgm:t>
    </dgm:pt>
    <dgm:pt modelId="{BCDAB140-D7E4-4195-8082-6EAD12763B07}" type="parTrans" cxnId="{7D018F1D-334F-421B-9E7A-8271B8E91D8C}">
      <dgm:prSet/>
      <dgm:spPr/>
      <dgm:t>
        <a:bodyPr/>
        <a:lstStyle/>
        <a:p>
          <a:endParaRPr lang="en-CA"/>
        </a:p>
      </dgm:t>
    </dgm:pt>
    <dgm:pt modelId="{EF327756-3AC6-47D8-BAF0-23CA140CB71A}" type="sibTrans" cxnId="{7D018F1D-334F-421B-9E7A-8271B8E91D8C}">
      <dgm:prSet/>
      <dgm:spPr>
        <a:xfrm rot="5400000">
          <a:off x="4716634" y="2571332"/>
          <a:ext cx="1409687" cy="170341"/>
        </a:xfrm>
        <a:solidFill>
          <a:srgbClr val="2D2DB9">
            <a:shade val="90000"/>
            <a:hueOff val="0"/>
            <a:satOff val="-6529"/>
            <a:lumOff val="953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0A6AE0D2-1A3E-4FA1-9DBA-19DC2D086899}">
      <dgm:prSet phldrT="[Text]"/>
      <dgm:spPr>
        <a:xfrm>
          <a:off x="5038028" y="3086908"/>
          <a:ext cx="1892684" cy="1135610"/>
        </a:xfrm>
        <a:solidFill>
          <a:srgbClr val="2D2DB9">
            <a:shade val="50000"/>
            <a:hueOff val="0"/>
            <a:satOff val="-6163"/>
            <a:lumOff val="10296"/>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Review and inspect requirements</a:t>
          </a:r>
          <a:endParaRPr lang="en-CA" dirty="0">
            <a:solidFill>
              <a:srgbClr val="FFFFFF"/>
            </a:solidFill>
            <a:latin typeface="Arial"/>
            <a:ea typeface="+mn-ea"/>
            <a:cs typeface="+mn-cs"/>
          </a:endParaRPr>
        </a:p>
      </dgm:t>
    </dgm:pt>
    <dgm:pt modelId="{276526BA-AE42-479B-BACB-54725A3F12FB}" type="parTrans" cxnId="{AF5898F6-F7AC-405D-8F5B-DBBB743F8497}">
      <dgm:prSet/>
      <dgm:spPr/>
      <dgm:t>
        <a:bodyPr/>
        <a:lstStyle/>
        <a:p>
          <a:endParaRPr lang="en-CA"/>
        </a:p>
      </dgm:t>
    </dgm:pt>
    <dgm:pt modelId="{51A8C75C-918F-44B7-818C-5B555776C32A}" type="sibTrans" cxnId="{AF5898F6-F7AC-405D-8F5B-DBBB743F8497}">
      <dgm:prSet/>
      <dgm:spPr/>
      <dgm:t>
        <a:bodyPr/>
        <a:lstStyle/>
        <a:p>
          <a:endParaRPr lang="en-CA"/>
        </a:p>
      </dgm:t>
    </dgm:pt>
    <dgm:pt modelId="{CDB71334-C0FD-41B1-A81A-891C76F4EC73}">
      <dgm:prSet phldrT="[Text]"/>
      <dgm:spPr>
        <a:xfrm>
          <a:off x="3487" y="1667394"/>
          <a:ext cx="1892684" cy="1135610"/>
        </a:xfrm>
        <a:solidFill>
          <a:srgbClr val="2D2DB9">
            <a:shade val="50000"/>
            <a:hueOff val="0"/>
            <a:satOff val="-6163"/>
            <a:lumOff val="10296"/>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Identify assets and security goals*</a:t>
          </a:r>
          <a:endParaRPr lang="en-CA" dirty="0">
            <a:solidFill>
              <a:srgbClr val="FFFFFF"/>
            </a:solidFill>
            <a:latin typeface="Arial"/>
            <a:ea typeface="+mn-ea"/>
            <a:cs typeface="+mn-cs"/>
          </a:endParaRPr>
        </a:p>
      </dgm:t>
    </dgm:pt>
    <dgm:pt modelId="{92F7FA4B-A9F4-4445-B231-8AE4340F3614}" type="parTrans" cxnId="{8C87F2D4-A7F7-4BA5-B468-A28B001A639B}">
      <dgm:prSet/>
      <dgm:spPr/>
      <dgm:t>
        <a:bodyPr/>
        <a:lstStyle/>
        <a:p>
          <a:endParaRPr lang="en-CA"/>
        </a:p>
      </dgm:t>
    </dgm:pt>
    <dgm:pt modelId="{78C41E14-8C8A-455F-B45C-11B6DC3D5BFB}" type="sibTrans" cxnId="{8C87F2D4-A7F7-4BA5-B468-A28B001A639B}">
      <dgm:prSet/>
      <dgm:spPr>
        <a:xfrm rot="5400000">
          <a:off x="-317906" y="2571332"/>
          <a:ext cx="1409687" cy="170341"/>
        </a:xfrm>
        <a:solidFill>
          <a:srgbClr val="2D2DB9">
            <a:shade val="90000"/>
            <a:hueOff val="0"/>
            <a:satOff val="-6529"/>
            <a:lumOff val="953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4312B614-087B-427C-BF52-2391DF3BD787}">
      <dgm:prSet phldrT="[Text]"/>
      <dgm:spPr>
        <a:xfrm>
          <a:off x="3487" y="3086908"/>
          <a:ext cx="1892684" cy="1135610"/>
        </a:xfrm>
        <a:solidFill>
          <a:srgbClr val="2D2DB9">
            <a:shade val="50000"/>
            <a:hueOff val="0"/>
            <a:satOff val="-12326"/>
            <a:lumOff val="20592"/>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Develop artifacts</a:t>
          </a:r>
          <a:endParaRPr lang="en-CA" dirty="0">
            <a:solidFill>
              <a:srgbClr val="FFFFFF"/>
            </a:solidFill>
            <a:latin typeface="Arial"/>
            <a:ea typeface="+mn-ea"/>
            <a:cs typeface="+mn-cs"/>
          </a:endParaRPr>
        </a:p>
      </dgm:t>
    </dgm:pt>
    <dgm:pt modelId="{6DEA3FBA-D58A-410C-A177-3EEC6549A571}" type="parTrans" cxnId="{C667B1C9-F41B-4BA9-83A9-1EBB281726D4}">
      <dgm:prSet/>
      <dgm:spPr/>
      <dgm:t>
        <a:bodyPr/>
        <a:lstStyle/>
        <a:p>
          <a:endParaRPr lang="en-CA"/>
        </a:p>
      </dgm:t>
    </dgm:pt>
    <dgm:pt modelId="{AC2F9500-8D81-4FA0-93EB-56A6E67DCE43}" type="sibTrans" cxnId="{C667B1C9-F41B-4BA9-83A9-1EBB281726D4}">
      <dgm:prSet/>
      <dgm:spPr>
        <a:xfrm>
          <a:off x="391850" y="3281089"/>
          <a:ext cx="2507444" cy="170341"/>
        </a:xfrm>
        <a:solidFill>
          <a:srgbClr val="2D2DB9">
            <a:shade val="90000"/>
            <a:hueOff val="0"/>
            <a:satOff val="-13058"/>
            <a:lumOff val="19060"/>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4BCD2E36-3A2B-40A2-876E-E5FDDDA74F55}">
      <dgm:prSet phldrT="[Text]"/>
      <dgm:spPr>
        <a:xfrm>
          <a:off x="2520757" y="3086908"/>
          <a:ext cx="1892684" cy="1135610"/>
        </a:xfrm>
        <a:solidFill>
          <a:srgbClr val="2D2DB9">
            <a:shade val="50000"/>
            <a:hueOff val="0"/>
            <a:satOff val="-18489"/>
            <a:lumOff val="30889"/>
            <a:alphaOff val="0"/>
          </a:srgb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rgbClr val="FFFFFF"/>
          </a:contourClr>
        </a:sp3d>
      </dgm:spPr>
      <dgm:t>
        <a:bodyPr/>
        <a:lstStyle/>
        <a:p>
          <a:r>
            <a:rPr lang="en-CA" dirty="0" smtClean="0">
              <a:solidFill>
                <a:srgbClr val="FFFFFF"/>
              </a:solidFill>
              <a:latin typeface="Arial"/>
              <a:ea typeface="+mn-ea"/>
              <a:cs typeface="+mn-cs"/>
            </a:rPr>
            <a:t>Perform risk assessment*</a:t>
          </a:r>
          <a:endParaRPr lang="en-CA" dirty="0">
            <a:solidFill>
              <a:srgbClr val="FFFFFF"/>
            </a:solidFill>
            <a:latin typeface="Arial"/>
            <a:ea typeface="+mn-ea"/>
            <a:cs typeface="+mn-cs"/>
          </a:endParaRPr>
        </a:p>
      </dgm:t>
    </dgm:pt>
    <dgm:pt modelId="{5356B099-D4E5-4CA9-8AF0-004E02938401}" type="parTrans" cxnId="{51CD38FC-6946-4A9E-9A5C-B8F7E6C48839}">
      <dgm:prSet/>
      <dgm:spPr/>
      <dgm:t>
        <a:bodyPr/>
        <a:lstStyle/>
        <a:p>
          <a:endParaRPr lang="en-CA"/>
        </a:p>
      </dgm:t>
    </dgm:pt>
    <dgm:pt modelId="{13A24A24-5A94-41AF-9DD1-4F9D64CBF2B0}" type="sibTrans" cxnId="{51CD38FC-6946-4A9E-9A5C-B8F7E6C48839}">
      <dgm:prSet/>
      <dgm:spPr>
        <a:xfrm rot="16200000">
          <a:off x="2199364" y="2571332"/>
          <a:ext cx="1409687" cy="170341"/>
        </a:xfrm>
        <a:solidFill>
          <a:srgbClr val="2D2DB9">
            <a:shade val="90000"/>
            <a:hueOff val="0"/>
            <a:satOff val="-19587"/>
            <a:lumOff val="28589"/>
            <a:alphaOff val="0"/>
          </a:srgbClr>
        </a:solidFill>
        <a:ln>
          <a:noFill/>
        </a:ln>
        <a:effectLst>
          <a:outerShdw blurRad="40000" dist="23000" dir="5400000" rotWithShape="0">
            <a:srgbClr val="000000">
              <a:alpha val="35000"/>
            </a:srgbClr>
          </a:outerShdw>
        </a:effectLst>
        <a:sp3d z="-152000" extrusionH="63500" prstMaterial="matte">
          <a:bevelT w="50800" h="19050" prst="relaxedInset"/>
          <a:contourClr>
            <a:srgbClr val="FFFFFF"/>
          </a:contourClr>
        </a:sp3d>
      </dgm:spPr>
      <dgm:t>
        <a:bodyPr/>
        <a:lstStyle/>
        <a:p>
          <a:endParaRPr lang="en-CA" dirty="0"/>
        </a:p>
      </dgm:t>
    </dgm:pt>
    <dgm:pt modelId="{071E70D3-C913-49F4-931D-7ED2C416833F}" type="pres">
      <dgm:prSet presAssocID="{37A75847-71FF-473B-A37F-7A51B9154970}" presName="Name0" presStyleCnt="0">
        <dgm:presLayoutVars>
          <dgm:dir/>
          <dgm:resizeHandles/>
        </dgm:presLayoutVars>
      </dgm:prSet>
      <dgm:spPr/>
      <dgm:t>
        <a:bodyPr/>
        <a:lstStyle/>
        <a:p>
          <a:endParaRPr lang="en-CA"/>
        </a:p>
      </dgm:t>
    </dgm:pt>
    <dgm:pt modelId="{4F96E3C0-EB0A-4A32-926D-D0DC8C82DFDB}" type="pres">
      <dgm:prSet presAssocID="{FF7601CC-64E8-4654-84B2-1F09D0B2A759}" presName="compNode" presStyleCnt="0"/>
      <dgm:spPr/>
    </dgm:pt>
    <dgm:pt modelId="{08FB1147-6A7C-410F-B063-7BAA03F81787}" type="pres">
      <dgm:prSet presAssocID="{FF7601CC-64E8-4654-84B2-1F09D0B2A759}" presName="dummyConnPt" presStyleCnt="0"/>
      <dgm:spPr/>
    </dgm:pt>
    <dgm:pt modelId="{DEEBD824-3D74-4B9C-85E8-8A742C4E7961}" type="pres">
      <dgm:prSet presAssocID="{FF7601CC-64E8-4654-84B2-1F09D0B2A759}" presName="node" presStyleLbl="node1" presStyleIdx="0" presStyleCnt="9">
        <dgm:presLayoutVars>
          <dgm:bulletEnabled val="1"/>
        </dgm:presLayoutVars>
      </dgm:prSet>
      <dgm:spPr>
        <a:prstGeom prst="roundRect">
          <a:avLst>
            <a:gd name="adj" fmla="val 10000"/>
          </a:avLst>
        </a:prstGeom>
      </dgm:spPr>
      <dgm:t>
        <a:bodyPr/>
        <a:lstStyle/>
        <a:p>
          <a:endParaRPr lang="en-CA"/>
        </a:p>
      </dgm:t>
    </dgm:pt>
    <dgm:pt modelId="{928FB8EC-8CDD-4E19-AF3B-2EA1EB998175}" type="pres">
      <dgm:prSet presAssocID="{B5846F39-076F-4547-8BEA-222B36C56F7A}" presName="sibTrans" presStyleLbl="bgSibTrans2D1" presStyleIdx="0" presStyleCnt="8"/>
      <dgm:spPr>
        <a:prstGeom prst="rect">
          <a:avLst/>
        </a:prstGeom>
      </dgm:spPr>
      <dgm:t>
        <a:bodyPr/>
        <a:lstStyle/>
        <a:p>
          <a:endParaRPr lang="en-CA"/>
        </a:p>
      </dgm:t>
    </dgm:pt>
    <dgm:pt modelId="{BEBD1BD8-E6F4-41C1-A01C-FD832F891020}" type="pres">
      <dgm:prSet presAssocID="{CDB71334-C0FD-41B1-A81A-891C76F4EC73}" presName="compNode" presStyleCnt="0"/>
      <dgm:spPr/>
    </dgm:pt>
    <dgm:pt modelId="{DD5C0EE1-032C-4EA3-96EA-6E7C3EB58F6A}" type="pres">
      <dgm:prSet presAssocID="{CDB71334-C0FD-41B1-A81A-891C76F4EC73}" presName="dummyConnPt" presStyleCnt="0"/>
      <dgm:spPr/>
    </dgm:pt>
    <dgm:pt modelId="{BEA7EFB1-3F34-4FB2-AA24-B7C154E908FE}" type="pres">
      <dgm:prSet presAssocID="{CDB71334-C0FD-41B1-A81A-891C76F4EC73}" presName="node" presStyleLbl="node1" presStyleIdx="1" presStyleCnt="9">
        <dgm:presLayoutVars>
          <dgm:bulletEnabled val="1"/>
        </dgm:presLayoutVars>
      </dgm:prSet>
      <dgm:spPr>
        <a:prstGeom prst="roundRect">
          <a:avLst>
            <a:gd name="adj" fmla="val 10000"/>
          </a:avLst>
        </a:prstGeom>
      </dgm:spPr>
      <dgm:t>
        <a:bodyPr/>
        <a:lstStyle/>
        <a:p>
          <a:endParaRPr lang="en-CA"/>
        </a:p>
      </dgm:t>
    </dgm:pt>
    <dgm:pt modelId="{C1C31491-4F27-4CF1-BD1C-8BBB2537DB44}" type="pres">
      <dgm:prSet presAssocID="{78C41E14-8C8A-455F-B45C-11B6DC3D5BFB}" presName="sibTrans" presStyleLbl="bgSibTrans2D1" presStyleIdx="1" presStyleCnt="8"/>
      <dgm:spPr>
        <a:prstGeom prst="rect">
          <a:avLst/>
        </a:prstGeom>
      </dgm:spPr>
      <dgm:t>
        <a:bodyPr/>
        <a:lstStyle/>
        <a:p>
          <a:endParaRPr lang="en-CA"/>
        </a:p>
      </dgm:t>
    </dgm:pt>
    <dgm:pt modelId="{78406363-9523-423B-90DB-207637146D01}" type="pres">
      <dgm:prSet presAssocID="{4312B614-087B-427C-BF52-2391DF3BD787}" presName="compNode" presStyleCnt="0"/>
      <dgm:spPr/>
    </dgm:pt>
    <dgm:pt modelId="{5FA93114-B357-45BF-B45A-031AA8149B38}" type="pres">
      <dgm:prSet presAssocID="{4312B614-087B-427C-BF52-2391DF3BD787}" presName="dummyConnPt" presStyleCnt="0"/>
      <dgm:spPr/>
    </dgm:pt>
    <dgm:pt modelId="{87BBAC85-0695-477E-8BAE-3A0B9EF14822}" type="pres">
      <dgm:prSet presAssocID="{4312B614-087B-427C-BF52-2391DF3BD787}" presName="node" presStyleLbl="node1" presStyleIdx="2" presStyleCnt="9">
        <dgm:presLayoutVars>
          <dgm:bulletEnabled val="1"/>
        </dgm:presLayoutVars>
      </dgm:prSet>
      <dgm:spPr>
        <a:prstGeom prst="roundRect">
          <a:avLst>
            <a:gd name="adj" fmla="val 10000"/>
          </a:avLst>
        </a:prstGeom>
      </dgm:spPr>
      <dgm:t>
        <a:bodyPr/>
        <a:lstStyle/>
        <a:p>
          <a:endParaRPr lang="en-CA"/>
        </a:p>
      </dgm:t>
    </dgm:pt>
    <dgm:pt modelId="{E1003A5D-B198-4ACE-A002-CE20581F45BA}" type="pres">
      <dgm:prSet presAssocID="{AC2F9500-8D81-4FA0-93EB-56A6E67DCE43}" presName="sibTrans" presStyleLbl="bgSibTrans2D1" presStyleIdx="2" presStyleCnt="8"/>
      <dgm:spPr>
        <a:prstGeom prst="rect">
          <a:avLst/>
        </a:prstGeom>
      </dgm:spPr>
      <dgm:t>
        <a:bodyPr/>
        <a:lstStyle/>
        <a:p>
          <a:endParaRPr lang="en-CA"/>
        </a:p>
      </dgm:t>
    </dgm:pt>
    <dgm:pt modelId="{7C75DBCD-2BCF-4299-B3FF-B34FB796911D}" type="pres">
      <dgm:prSet presAssocID="{4BCD2E36-3A2B-40A2-876E-E5FDDDA74F55}" presName="compNode" presStyleCnt="0"/>
      <dgm:spPr/>
    </dgm:pt>
    <dgm:pt modelId="{9309252E-AF0E-45DC-838C-8671B4E87CD5}" type="pres">
      <dgm:prSet presAssocID="{4BCD2E36-3A2B-40A2-876E-E5FDDDA74F55}" presName="dummyConnPt" presStyleCnt="0"/>
      <dgm:spPr/>
    </dgm:pt>
    <dgm:pt modelId="{E1CBF825-51C3-4399-B5BD-31995DB63F89}" type="pres">
      <dgm:prSet presAssocID="{4BCD2E36-3A2B-40A2-876E-E5FDDDA74F55}" presName="node" presStyleLbl="node1" presStyleIdx="3" presStyleCnt="9">
        <dgm:presLayoutVars>
          <dgm:bulletEnabled val="1"/>
        </dgm:presLayoutVars>
      </dgm:prSet>
      <dgm:spPr>
        <a:prstGeom prst="roundRect">
          <a:avLst>
            <a:gd name="adj" fmla="val 10000"/>
          </a:avLst>
        </a:prstGeom>
      </dgm:spPr>
      <dgm:t>
        <a:bodyPr/>
        <a:lstStyle/>
        <a:p>
          <a:endParaRPr lang="en-CA"/>
        </a:p>
      </dgm:t>
    </dgm:pt>
    <dgm:pt modelId="{C351CA3E-3347-4B78-9C74-86DB4957B098}" type="pres">
      <dgm:prSet presAssocID="{13A24A24-5A94-41AF-9DD1-4F9D64CBF2B0}" presName="sibTrans" presStyleLbl="bgSibTrans2D1" presStyleIdx="3" presStyleCnt="8"/>
      <dgm:spPr>
        <a:prstGeom prst="rect">
          <a:avLst/>
        </a:prstGeom>
      </dgm:spPr>
      <dgm:t>
        <a:bodyPr/>
        <a:lstStyle/>
        <a:p>
          <a:endParaRPr lang="en-CA"/>
        </a:p>
      </dgm:t>
    </dgm:pt>
    <dgm:pt modelId="{3BE62B4E-9B2F-4903-B130-AD68C54D4728}" type="pres">
      <dgm:prSet presAssocID="{DA6E53B0-019F-4B74-94AB-7ED150DBA299}" presName="compNode" presStyleCnt="0"/>
      <dgm:spPr/>
    </dgm:pt>
    <dgm:pt modelId="{EB509A91-9152-4472-A315-CD4B3465DBD4}" type="pres">
      <dgm:prSet presAssocID="{DA6E53B0-019F-4B74-94AB-7ED150DBA299}" presName="dummyConnPt" presStyleCnt="0"/>
      <dgm:spPr/>
    </dgm:pt>
    <dgm:pt modelId="{B0917931-2746-4E20-89A0-9FCB00FAD023}" type="pres">
      <dgm:prSet presAssocID="{DA6E53B0-019F-4B74-94AB-7ED150DBA299}" presName="node" presStyleLbl="node1" presStyleIdx="4" presStyleCnt="9">
        <dgm:presLayoutVars>
          <dgm:bulletEnabled val="1"/>
        </dgm:presLayoutVars>
      </dgm:prSet>
      <dgm:spPr>
        <a:prstGeom prst="roundRect">
          <a:avLst>
            <a:gd name="adj" fmla="val 10000"/>
          </a:avLst>
        </a:prstGeom>
      </dgm:spPr>
      <dgm:t>
        <a:bodyPr/>
        <a:lstStyle/>
        <a:p>
          <a:endParaRPr lang="en-CA"/>
        </a:p>
      </dgm:t>
    </dgm:pt>
    <dgm:pt modelId="{49A01A0B-DBB9-49BE-B214-E47FF255239D}" type="pres">
      <dgm:prSet presAssocID="{0CB040FC-7712-452E-93D1-289673BD4C86}" presName="sibTrans" presStyleLbl="bgSibTrans2D1" presStyleIdx="4" presStyleCnt="8"/>
      <dgm:spPr>
        <a:prstGeom prst="rect">
          <a:avLst/>
        </a:prstGeom>
      </dgm:spPr>
      <dgm:t>
        <a:bodyPr/>
        <a:lstStyle/>
        <a:p>
          <a:endParaRPr lang="en-CA"/>
        </a:p>
      </dgm:t>
    </dgm:pt>
    <dgm:pt modelId="{37DD98FF-B499-4035-8410-31B8B094CF4D}" type="pres">
      <dgm:prSet presAssocID="{3B4992CA-014A-45F2-8C77-2896824238D8}" presName="compNode" presStyleCnt="0"/>
      <dgm:spPr/>
    </dgm:pt>
    <dgm:pt modelId="{AFDDCE58-82B9-4AAD-87FA-AEB2A39018B7}" type="pres">
      <dgm:prSet presAssocID="{3B4992CA-014A-45F2-8C77-2896824238D8}" presName="dummyConnPt" presStyleCnt="0"/>
      <dgm:spPr/>
    </dgm:pt>
    <dgm:pt modelId="{854C391F-D1D4-4AB7-8731-C81EC8C3BEEB}" type="pres">
      <dgm:prSet presAssocID="{3B4992CA-014A-45F2-8C77-2896824238D8}" presName="node" presStyleLbl="node1" presStyleIdx="5" presStyleCnt="9">
        <dgm:presLayoutVars>
          <dgm:bulletEnabled val="1"/>
        </dgm:presLayoutVars>
      </dgm:prSet>
      <dgm:spPr>
        <a:prstGeom prst="roundRect">
          <a:avLst>
            <a:gd name="adj" fmla="val 10000"/>
          </a:avLst>
        </a:prstGeom>
      </dgm:spPr>
      <dgm:t>
        <a:bodyPr/>
        <a:lstStyle/>
        <a:p>
          <a:endParaRPr lang="en-CA"/>
        </a:p>
      </dgm:t>
    </dgm:pt>
    <dgm:pt modelId="{35DECBC8-3D06-410B-8C2A-1D92AAA185AE}" type="pres">
      <dgm:prSet presAssocID="{D817CE17-2D6D-4D02-BC3E-D32F0B8D92AB}" presName="sibTrans" presStyleLbl="bgSibTrans2D1" presStyleIdx="5" presStyleCnt="8"/>
      <dgm:spPr>
        <a:prstGeom prst="rect">
          <a:avLst/>
        </a:prstGeom>
      </dgm:spPr>
      <dgm:t>
        <a:bodyPr/>
        <a:lstStyle/>
        <a:p>
          <a:endParaRPr lang="en-CA"/>
        </a:p>
      </dgm:t>
    </dgm:pt>
    <dgm:pt modelId="{AE18D1C0-4AED-4481-AEA1-BACA80D42659}" type="pres">
      <dgm:prSet presAssocID="{EBC16840-677E-48AE-A6DD-35E7F04CE2B9}" presName="compNode" presStyleCnt="0"/>
      <dgm:spPr/>
    </dgm:pt>
    <dgm:pt modelId="{402FED1D-B8E9-4AA0-8273-41EC0AEF10DC}" type="pres">
      <dgm:prSet presAssocID="{EBC16840-677E-48AE-A6DD-35E7F04CE2B9}" presName="dummyConnPt" presStyleCnt="0"/>
      <dgm:spPr/>
    </dgm:pt>
    <dgm:pt modelId="{D3A73D1B-7256-49DE-9B54-D0170A46C929}" type="pres">
      <dgm:prSet presAssocID="{EBC16840-677E-48AE-A6DD-35E7F04CE2B9}" presName="node" presStyleLbl="node1" presStyleIdx="6" presStyleCnt="9">
        <dgm:presLayoutVars>
          <dgm:bulletEnabled val="1"/>
        </dgm:presLayoutVars>
      </dgm:prSet>
      <dgm:spPr>
        <a:prstGeom prst="roundRect">
          <a:avLst>
            <a:gd name="adj" fmla="val 10000"/>
          </a:avLst>
        </a:prstGeom>
      </dgm:spPr>
      <dgm:t>
        <a:bodyPr/>
        <a:lstStyle/>
        <a:p>
          <a:endParaRPr lang="en-CA"/>
        </a:p>
      </dgm:t>
    </dgm:pt>
    <dgm:pt modelId="{16480D56-FDA9-4B5D-9D69-BA6E2977855D}" type="pres">
      <dgm:prSet presAssocID="{BF46682C-602C-4694-BF7C-EFA0F9247C2F}" presName="sibTrans" presStyleLbl="bgSibTrans2D1" presStyleIdx="6" presStyleCnt="8"/>
      <dgm:spPr>
        <a:prstGeom prst="rect">
          <a:avLst/>
        </a:prstGeom>
      </dgm:spPr>
      <dgm:t>
        <a:bodyPr/>
        <a:lstStyle/>
        <a:p>
          <a:endParaRPr lang="en-CA"/>
        </a:p>
      </dgm:t>
    </dgm:pt>
    <dgm:pt modelId="{738427C6-2984-4E85-AF7B-9BCB42FB598C}" type="pres">
      <dgm:prSet presAssocID="{7FF5ACF5-E12D-4972-8FF3-E6E636973F6E}" presName="compNode" presStyleCnt="0"/>
      <dgm:spPr/>
    </dgm:pt>
    <dgm:pt modelId="{95239A59-CE91-46D6-9B37-A7481B0AABBA}" type="pres">
      <dgm:prSet presAssocID="{7FF5ACF5-E12D-4972-8FF3-E6E636973F6E}" presName="dummyConnPt" presStyleCnt="0"/>
      <dgm:spPr/>
    </dgm:pt>
    <dgm:pt modelId="{3A230B79-EBCD-4A18-B7E3-5E0440DD025B}" type="pres">
      <dgm:prSet presAssocID="{7FF5ACF5-E12D-4972-8FF3-E6E636973F6E}" presName="node" presStyleLbl="node1" presStyleIdx="7" presStyleCnt="9">
        <dgm:presLayoutVars>
          <dgm:bulletEnabled val="1"/>
        </dgm:presLayoutVars>
      </dgm:prSet>
      <dgm:spPr>
        <a:prstGeom prst="roundRect">
          <a:avLst>
            <a:gd name="adj" fmla="val 10000"/>
          </a:avLst>
        </a:prstGeom>
      </dgm:spPr>
      <dgm:t>
        <a:bodyPr/>
        <a:lstStyle/>
        <a:p>
          <a:endParaRPr lang="en-CA"/>
        </a:p>
      </dgm:t>
    </dgm:pt>
    <dgm:pt modelId="{8459F01E-6949-4DBC-81E9-0B307F24F591}" type="pres">
      <dgm:prSet presAssocID="{EF327756-3AC6-47D8-BAF0-23CA140CB71A}" presName="sibTrans" presStyleLbl="bgSibTrans2D1" presStyleIdx="7" presStyleCnt="8"/>
      <dgm:spPr>
        <a:prstGeom prst="rect">
          <a:avLst/>
        </a:prstGeom>
      </dgm:spPr>
      <dgm:t>
        <a:bodyPr/>
        <a:lstStyle/>
        <a:p>
          <a:endParaRPr lang="en-CA"/>
        </a:p>
      </dgm:t>
    </dgm:pt>
    <dgm:pt modelId="{D292CA0F-DCD1-4355-8259-21AD00195B1B}" type="pres">
      <dgm:prSet presAssocID="{0A6AE0D2-1A3E-4FA1-9DBA-19DC2D086899}" presName="compNode" presStyleCnt="0"/>
      <dgm:spPr/>
    </dgm:pt>
    <dgm:pt modelId="{AB0F3F55-E0DF-4F6B-8301-0FA4600BFD75}" type="pres">
      <dgm:prSet presAssocID="{0A6AE0D2-1A3E-4FA1-9DBA-19DC2D086899}" presName="dummyConnPt" presStyleCnt="0"/>
      <dgm:spPr/>
    </dgm:pt>
    <dgm:pt modelId="{47383C48-3A83-42F7-B711-ED8B9C41660D}" type="pres">
      <dgm:prSet presAssocID="{0A6AE0D2-1A3E-4FA1-9DBA-19DC2D086899}" presName="node" presStyleLbl="node1" presStyleIdx="8" presStyleCnt="9">
        <dgm:presLayoutVars>
          <dgm:bulletEnabled val="1"/>
        </dgm:presLayoutVars>
      </dgm:prSet>
      <dgm:spPr>
        <a:prstGeom prst="roundRect">
          <a:avLst>
            <a:gd name="adj" fmla="val 10000"/>
          </a:avLst>
        </a:prstGeom>
      </dgm:spPr>
      <dgm:t>
        <a:bodyPr/>
        <a:lstStyle/>
        <a:p>
          <a:endParaRPr lang="en-CA"/>
        </a:p>
      </dgm:t>
    </dgm:pt>
  </dgm:ptLst>
  <dgm:cxnLst>
    <dgm:cxn modelId="{C48849D8-C3F3-4029-976C-BA150D1895B7}" type="presOf" srcId="{DA6E53B0-019F-4B74-94AB-7ED150DBA299}" destId="{B0917931-2746-4E20-89A0-9FCB00FAD023}" srcOrd="0" destOrd="0" presId="urn:microsoft.com/office/officeart/2005/8/layout/bProcess4"/>
    <dgm:cxn modelId="{51CD38FC-6946-4A9E-9A5C-B8F7E6C48839}" srcId="{37A75847-71FF-473B-A37F-7A51B9154970}" destId="{4BCD2E36-3A2B-40A2-876E-E5FDDDA74F55}" srcOrd="3" destOrd="0" parTransId="{5356B099-D4E5-4CA9-8AF0-004E02938401}" sibTransId="{13A24A24-5A94-41AF-9DD1-4F9D64CBF2B0}"/>
    <dgm:cxn modelId="{E8A5EEF0-0EA9-441F-B9F8-1E116B645DFD}" type="presOf" srcId="{FF7601CC-64E8-4654-84B2-1F09D0B2A759}" destId="{DEEBD824-3D74-4B9C-85E8-8A742C4E7961}" srcOrd="0" destOrd="0" presId="urn:microsoft.com/office/officeart/2005/8/layout/bProcess4"/>
    <dgm:cxn modelId="{D9D7DD00-BEE3-49F3-90FF-6E69F2802337}" type="presOf" srcId="{4BCD2E36-3A2B-40A2-876E-E5FDDDA74F55}" destId="{E1CBF825-51C3-4399-B5BD-31995DB63F89}" srcOrd="0" destOrd="0" presId="urn:microsoft.com/office/officeart/2005/8/layout/bProcess4"/>
    <dgm:cxn modelId="{7D018F1D-334F-421B-9E7A-8271B8E91D8C}" srcId="{37A75847-71FF-473B-A37F-7A51B9154970}" destId="{7FF5ACF5-E12D-4972-8FF3-E6E636973F6E}" srcOrd="7" destOrd="0" parTransId="{BCDAB140-D7E4-4195-8082-6EAD12763B07}" sibTransId="{EF327756-3AC6-47D8-BAF0-23CA140CB71A}"/>
    <dgm:cxn modelId="{EA6C60F4-B04D-4FDC-93C3-44749B0D3B3A}" srcId="{37A75847-71FF-473B-A37F-7A51B9154970}" destId="{3B4992CA-014A-45F2-8C77-2896824238D8}" srcOrd="5" destOrd="0" parTransId="{248AD798-93BA-4BD3-961B-0498887F2AB1}" sibTransId="{D817CE17-2D6D-4D02-BC3E-D32F0B8D92AB}"/>
    <dgm:cxn modelId="{EA69800A-1E39-4D3C-86D1-69591E7B23FE}" type="presOf" srcId="{37A75847-71FF-473B-A37F-7A51B9154970}" destId="{071E70D3-C913-49F4-931D-7ED2C416833F}" srcOrd="0" destOrd="0" presId="urn:microsoft.com/office/officeart/2005/8/layout/bProcess4"/>
    <dgm:cxn modelId="{0243B59A-207A-4345-8F25-2E3088042824}" type="presOf" srcId="{0A6AE0D2-1A3E-4FA1-9DBA-19DC2D086899}" destId="{47383C48-3A83-42F7-B711-ED8B9C41660D}" srcOrd="0" destOrd="0" presId="urn:microsoft.com/office/officeart/2005/8/layout/bProcess4"/>
    <dgm:cxn modelId="{6F0720B5-52EB-4027-8C22-CB4D9AA627B5}" type="presOf" srcId="{AC2F9500-8D81-4FA0-93EB-56A6E67DCE43}" destId="{E1003A5D-B198-4ACE-A002-CE20581F45BA}" srcOrd="0" destOrd="0" presId="urn:microsoft.com/office/officeart/2005/8/layout/bProcess4"/>
    <dgm:cxn modelId="{F85AAFE6-4EF8-4C5E-9B37-5878E911612D}" type="presOf" srcId="{7FF5ACF5-E12D-4972-8FF3-E6E636973F6E}" destId="{3A230B79-EBCD-4A18-B7E3-5E0440DD025B}" srcOrd="0" destOrd="0" presId="urn:microsoft.com/office/officeart/2005/8/layout/bProcess4"/>
    <dgm:cxn modelId="{37EDFE9D-1A7E-4262-987E-A5C8A6D3FCE3}" type="presOf" srcId="{0CB040FC-7712-452E-93D1-289673BD4C86}" destId="{49A01A0B-DBB9-49BE-B214-E47FF255239D}" srcOrd="0" destOrd="0" presId="urn:microsoft.com/office/officeart/2005/8/layout/bProcess4"/>
    <dgm:cxn modelId="{881D41BA-C7F7-48D0-AC9C-86A458FAFBE3}" type="presOf" srcId="{13A24A24-5A94-41AF-9DD1-4F9D64CBF2B0}" destId="{C351CA3E-3347-4B78-9C74-86DB4957B098}" srcOrd="0" destOrd="0" presId="urn:microsoft.com/office/officeart/2005/8/layout/bProcess4"/>
    <dgm:cxn modelId="{A7297C48-D992-4D55-AFC9-EC55F9F84E5C}" type="presOf" srcId="{BF46682C-602C-4694-BF7C-EFA0F9247C2F}" destId="{16480D56-FDA9-4B5D-9D69-BA6E2977855D}" srcOrd="0" destOrd="0" presId="urn:microsoft.com/office/officeart/2005/8/layout/bProcess4"/>
    <dgm:cxn modelId="{2F6AAD92-B7F7-47E8-BEFD-6E9DD8F472C4}" srcId="{37A75847-71FF-473B-A37F-7A51B9154970}" destId="{DA6E53B0-019F-4B74-94AB-7ED150DBA299}" srcOrd="4" destOrd="0" parTransId="{0A001828-3B56-45F3-84CF-5865B6D2C0CA}" sibTransId="{0CB040FC-7712-452E-93D1-289673BD4C86}"/>
    <dgm:cxn modelId="{DDEDA63C-5456-43AE-82C2-C4FEB8DE4614}" srcId="{37A75847-71FF-473B-A37F-7A51B9154970}" destId="{FF7601CC-64E8-4654-84B2-1F09D0B2A759}" srcOrd="0" destOrd="0" parTransId="{E7B2129C-1AB6-4524-864E-29199B3DAF0A}" sibTransId="{B5846F39-076F-4547-8BEA-222B36C56F7A}"/>
    <dgm:cxn modelId="{B014D32E-7B32-45B9-8649-B8E63C0ECD0D}" type="presOf" srcId="{78C41E14-8C8A-455F-B45C-11B6DC3D5BFB}" destId="{C1C31491-4F27-4CF1-BD1C-8BBB2537DB44}" srcOrd="0" destOrd="0" presId="urn:microsoft.com/office/officeart/2005/8/layout/bProcess4"/>
    <dgm:cxn modelId="{1E254828-27E2-47DE-A4FF-43EDFF723270}" type="presOf" srcId="{EF327756-3AC6-47D8-BAF0-23CA140CB71A}" destId="{8459F01E-6949-4DBC-81E9-0B307F24F591}" srcOrd="0" destOrd="0" presId="urn:microsoft.com/office/officeart/2005/8/layout/bProcess4"/>
    <dgm:cxn modelId="{E320953C-F4CD-42C5-A8C4-CB664147CEE1}" type="presOf" srcId="{D817CE17-2D6D-4D02-BC3E-D32F0B8D92AB}" destId="{35DECBC8-3D06-410B-8C2A-1D92AAA185AE}" srcOrd="0" destOrd="0" presId="urn:microsoft.com/office/officeart/2005/8/layout/bProcess4"/>
    <dgm:cxn modelId="{F0774313-524A-428A-BFD6-606777BA9523}" type="presOf" srcId="{4312B614-087B-427C-BF52-2391DF3BD787}" destId="{87BBAC85-0695-477E-8BAE-3A0B9EF14822}" srcOrd="0" destOrd="0" presId="urn:microsoft.com/office/officeart/2005/8/layout/bProcess4"/>
    <dgm:cxn modelId="{FF250E1D-0052-4731-AA9B-4F4CF6FEA715}" srcId="{37A75847-71FF-473B-A37F-7A51B9154970}" destId="{EBC16840-677E-48AE-A6DD-35E7F04CE2B9}" srcOrd="6" destOrd="0" parTransId="{03BD5F84-E092-4845-87B1-7DC966449CBA}" sibTransId="{BF46682C-602C-4694-BF7C-EFA0F9247C2F}"/>
    <dgm:cxn modelId="{C667B1C9-F41B-4BA9-83A9-1EBB281726D4}" srcId="{37A75847-71FF-473B-A37F-7A51B9154970}" destId="{4312B614-087B-427C-BF52-2391DF3BD787}" srcOrd="2" destOrd="0" parTransId="{6DEA3FBA-D58A-410C-A177-3EEC6549A571}" sibTransId="{AC2F9500-8D81-4FA0-93EB-56A6E67DCE43}"/>
    <dgm:cxn modelId="{5B70DE35-6D6B-45EF-B29F-93C656D90E4E}" type="presOf" srcId="{EBC16840-677E-48AE-A6DD-35E7F04CE2B9}" destId="{D3A73D1B-7256-49DE-9B54-D0170A46C929}" srcOrd="0" destOrd="0" presId="urn:microsoft.com/office/officeart/2005/8/layout/bProcess4"/>
    <dgm:cxn modelId="{AF5898F6-F7AC-405D-8F5B-DBBB743F8497}" srcId="{37A75847-71FF-473B-A37F-7A51B9154970}" destId="{0A6AE0D2-1A3E-4FA1-9DBA-19DC2D086899}" srcOrd="8" destOrd="0" parTransId="{276526BA-AE42-479B-BACB-54725A3F12FB}" sibTransId="{51A8C75C-918F-44B7-818C-5B555776C32A}"/>
    <dgm:cxn modelId="{7D41ACCA-63B0-4EAC-9792-872C3EDF4435}" type="presOf" srcId="{CDB71334-C0FD-41B1-A81A-891C76F4EC73}" destId="{BEA7EFB1-3F34-4FB2-AA24-B7C154E908FE}" srcOrd="0" destOrd="0" presId="urn:microsoft.com/office/officeart/2005/8/layout/bProcess4"/>
    <dgm:cxn modelId="{AB842817-268B-4F43-87C4-68F926C7FF44}" type="presOf" srcId="{B5846F39-076F-4547-8BEA-222B36C56F7A}" destId="{928FB8EC-8CDD-4E19-AF3B-2EA1EB998175}" srcOrd="0" destOrd="0" presId="urn:microsoft.com/office/officeart/2005/8/layout/bProcess4"/>
    <dgm:cxn modelId="{7058F1D6-D178-4965-875A-34544A8342D2}" type="presOf" srcId="{3B4992CA-014A-45F2-8C77-2896824238D8}" destId="{854C391F-D1D4-4AB7-8731-C81EC8C3BEEB}" srcOrd="0" destOrd="0" presId="urn:microsoft.com/office/officeart/2005/8/layout/bProcess4"/>
    <dgm:cxn modelId="{8C87F2D4-A7F7-4BA5-B468-A28B001A639B}" srcId="{37A75847-71FF-473B-A37F-7A51B9154970}" destId="{CDB71334-C0FD-41B1-A81A-891C76F4EC73}" srcOrd="1" destOrd="0" parTransId="{92F7FA4B-A9F4-4445-B231-8AE4340F3614}" sibTransId="{78C41E14-8C8A-455F-B45C-11B6DC3D5BFB}"/>
    <dgm:cxn modelId="{FA6DD75A-6CEE-4053-B916-B3BA5AF6F089}" type="presParOf" srcId="{071E70D3-C913-49F4-931D-7ED2C416833F}" destId="{4F96E3C0-EB0A-4A32-926D-D0DC8C82DFDB}" srcOrd="0" destOrd="0" presId="urn:microsoft.com/office/officeart/2005/8/layout/bProcess4"/>
    <dgm:cxn modelId="{64044DD9-A98D-467F-AF23-4D5A1A51D65E}" type="presParOf" srcId="{4F96E3C0-EB0A-4A32-926D-D0DC8C82DFDB}" destId="{08FB1147-6A7C-410F-B063-7BAA03F81787}" srcOrd="0" destOrd="0" presId="urn:microsoft.com/office/officeart/2005/8/layout/bProcess4"/>
    <dgm:cxn modelId="{E97F40E8-5315-41A8-9D1D-3D8F416186E3}" type="presParOf" srcId="{4F96E3C0-EB0A-4A32-926D-D0DC8C82DFDB}" destId="{DEEBD824-3D74-4B9C-85E8-8A742C4E7961}" srcOrd="1" destOrd="0" presId="urn:microsoft.com/office/officeart/2005/8/layout/bProcess4"/>
    <dgm:cxn modelId="{3AA44BE8-231B-42EA-84FD-C231EF2556DF}" type="presParOf" srcId="{071E70D3-C913-49F4-931D-7ED2C416833F}" destId="{928FB8EC-8CDD-4E19-AF3B-2EA1EB998175}" srcOrd="1" destOrd="0" presId="urn:microsoft.com/office/officeart/2005/8/layout/bProcess4"/>
    <dgm:cxn modelId="{5C9597A0-BCF9-4841-AC7A-73741A63C188}" type="presParOf" srcId="{071E70D3-C913-49F4-931D-7ED2C416833F}" destId="{BEBD1BD8-E6F4-41C1-A01C-FD832F891020}" srcOrd="2" destOrd="0" presId="urn:microsoft.com/office/officeart/2005/8/layout/bProcess4"/>
    <dgm:cxn modelId="{13DDD649-6C16-4979-862F-EDABDEF41F14}" type="presParOf" srcId="{BEBD1BD8-E6F4-41C1-A01C-FD832F891020}" destId="{DD5C0EE1-032C-4EA3-96EA-6E7C3EB58F6A}" srcOrd="0" destOrd="0" presId="urn:microsoft.com/office/officeart/2005/8/layout/bProcess4"/>
    <dgm:cxn modelId="{5E1B7CC6-25C3-4944-A0FA-E1E31BE421CB}" type="presParOf" srcId="{BEBD1BD8-E6F4-41C1-A01C-FD832F891020}" destId="{BEA7EFB1-3F34-4FB2-AA24-B7C154E908FE}" srcOrd="1" destOrd="0" presId="urn:microsoft.com/office/officeart/2005/8/layout/bProcess4"/>
    <dgm:cxn modelId="{B801C702-B5C3-4153-992E-2A01005BB996}" type="presParOf" srcId="{071E70D3-C913-49F4-931D-7ED2C416833F}" destId="{C1C31491-4F27-4CF1-BD1C-8BBB2537DB44}" srcOrd="3" destOrd="0" presId="urn:microsoft.com/office/officeart/2005/8/layout/bProcess4"/>
    <dgm:cxn modelId="{46E1E75D-5439-4B58-B496-EFA28CC0E9EA}" type="presParOf" srcId="{071E70D3-C913-49F4-931D-7ED2C416833F}" destId="{78406363-9523-423B-90DB-207637146D01}" srcOrd="4" destOrd="0" presId="urn:microsoft.com/office/officeart/2005/8/layout/bProcess4"/>
    <dgm:cxn modelId="{3DFC8909-EF8A-431F-825D-BD8452743A08}" type="presParOf" srcId="{78406363-9523-423B-90DB-207637146D01}" destId="{5FA93114-B357-45BF-B45A-031AA8149B38}" srcOrd="0" destOrd="0" presId="urn:microsoft.com/office/officeart/2005/8/layout/bProcess4"/>
    <dgm:cxn modelId="{41BDA530-35F6-44FA-8091-E4CD303D22E3}" type="presParOf" srcId="{78406363-9523-423B-90DB-207637146D01}" destId="{87BBAC85-0695-477E-8BAE-3A0B9EF14822}" srcOrd="1" destOrd="0" presId="urn:microsoft.com/office/officeart/2005/8/layout/bProcess4"/>
    <dgm:cxn modelId="{50766A39-731F-4B3F-AD21-F9C6914896B6}" type="presParOf" srcId="{071E70D3-C913-49F4-931D-7ED2C416833F}" destId="{E1003A5D-B198-4ACE-A002-CE20581F45BA}" srcOrd="5" destOrd="0" presId="urn:microsoft.com/office/officeart/2005/8/layout/bProcess4"/>
    <dgm:cxn modelId="{133F0C92-6935-42F9-B765-3D8A3ACE54C8}" type="presParOf" srcId="{071E70D3-C913-49F4-931D-7ED2C416833F}" destId="{7C75DBCD-2BCF-4299-B3FF-B34FB796911D}" srcOrd="6" destOrd="0" presId="urn:microsoft.com/office/officeart/2005/8/layout/bProcess4"/>
    <dgm:cxn modelId="{90D682A1-2F01-462C-8B30-91200CA19280}" type="presParOf" srcId="{7C75DBCD-2BCF-4299-B3FF-B34FB796911D}" destId="{9309252E-AF0E-45DC-838C-8671B4E87CD5}" srcOrd="0" destOrd="0" presId="urn:microsoft.com/office/officeart/2005/8/layout/bProcess4"/>
    <dgm:cxn modelId="{8EC1440F-86FA-4350-953A-AA5BFD1062C0}" type="presParOf" srcId="{7C75DBCD-2BCF-4299-B3FF-B34FB796911D}" destId="{E1CBF825-51C3-4399-B5BD-31995DB63F89}" srcOrd="1" destOrd="0" presId="urn:microsoft.com/office/officeart/2005/8/layout/bProcess4"/>
    <dgm:cxn modelId="{4F2CE658-61A4-4EAC-8639-20A2DC8A631F}" type="presParOf" srcId="{071E70D3-C913-49F4-931D-7ED2C416833F}" destId="{C351CA3E-3347-4B78-9C74-86DB4957B098}" srcOrd="7" destOrd="0" presId="urn:microsoft.com/office/officeart/2005/8/layout/bProcess4"/>
    <dgm:cxn modelId="{AB6D2D98-2948-458D-9439-820E92568F30}" type="presParOf" srcId="{071E70D3-C913-49F4-931D-7ED2C416833F}" destId="{3BE62B4E-9B2F-4903-B130-AD68C54D4728}" srcOrd="8" destOrd="0" presId="urn:microsoft.com/office/officeart/2005/8/layout/bProcess4"/>
    <dgm:cxn modelId="{1424F1D3-1977-4A51-9516-B2EB691444E0}" type="presParOf" srcId="{3BE62B4E-9B2F-4903-B130-AD68C54D4728}" destId="{EB509A91-9152-4472-A315-CD4B3465DBD4}" srcOrd="0" destOrd="0" presId="urn:microsoft.com/office/officeart/2005/8/layout/bProcess4"/>
    <dgm:cxn modelId="{79E28474-B159-4CCD-8F34-64224104AFCC}" type="presParOf" srcId="{3BE62B4E-9B2F-4903-B130-AD68C54D4728}" destId="{B0917931-2746-4E20-89A0-9FCB00FAD023}" srcOrd="1" destOrd="0" presId="urn:microsoft.com/office/officeart/2005/8/layout/bProcess4"/>
    <dgm:cxn modelId="{DB14E839-03BF-4B44-BF70-866307754EC3}" type="presParOf" srcId="{071E70D3-C913-49F4-931D-7ED2C416833F}" destId="{49A01A0B-DBB9-49BE-B214-E47FF255239D}" srcOrd="9" destOrd="0" presId="urn:microsoft.com/office/officeart/2005/8/layout/bProcess4"/>
    <dgm:cxn modelId="{561C0516-47B0-4DB8-B097-DD7D7DBFA126}" type="presParOf" srcId="{071E70D3-C913-49F4-931D-7ED2C416833F}" destId="{37DD98FF-B499-4035-8410-31B8B094CF4D}" srcOrd="10" destOrd="0" presId="urn:microsoft.com/office/officeart/2005/8/layout/bProcess4"/>
    <dgm:cxn modelId="{C3B30FAA-00C6-44A3-B5C4-CCFC78EC4E8F}" type="presParOf" srcId="{37DD98FF-B499-4035-8410-31B8B094CF4D}" destId="{AFDDCE58-82B9-4AAD-87FA-AEB2A39018B7}" srcOrd="0" destOrd="0" presId="urn:microsoft.com/office/officeart/2005/8/layout/bProcess4"/>
    <dgm:cxn modelId="{4EEB38A4-2DCD-427F-8919-369E0BBE250D}" type="presParOf" srcId="{37DD98FF-B499-4035-8410-31B8B094CF4D}" destId="{854C391F-D1D4-4AB7-8731-C81EC8C3BEEB}" srcOrd="1" destOrd="0" presId="urn:microsoft.com/office/officeart/2005/8/layout/bProcess4"/>
    <dgm:cxn modelId="{43E0B267-6CC3-49DB-BFDF-C0D1BF9DA284}" type="presParOf" srcId="{071E70D3-C913-49F4-931D-7ED2C416833F}" destId="{35DECBC8-3D06-410B-8C2A-1D92AAA185AE}" srcOrd="11" destOrd="0" presId="urn:microsoft.com/office/officeart/2005/8/layout/bProcess4"/>
    <dgm:cxn modelId="{367DB207-6772-433A-943C-F2A078343CE6}" type="presParOf" srcId="{071E70D3-C913-49F4-931D-7ED2C416833F}" destId="{AE18D1C0-4AED-4481-AEA1-BACA80D42659}" srcOrd="12" destOrd="0" presId="urn:microsoft.com/office/officeart/2005/8/layout/bProcess4"/>
    <dgm:cxn modelId="{4105C251-ECA0-4806-BE45-C702E25074BA}" type="presParOf" srcId="{AE18D1C0-4AED-4481-AEA1-BACA80D42659}" destId="{402FED1D-B8E9-4AA0-8273-41EC0AEF10DC}" srcOrd="0" destOrd="0" presId="urn:microsoft.com/office/officeart/2005/8/layout/bProcess4"/>
    <dgm:cxn modelId="{4D662B91-222E-4C56-87AE-DB4DA0A577B2}" type="presParOf" srcId="{AE18D1C0-4AED-4481-AEA1-BACA80D42659}" destId="{D3A73D1B-7256-49DE-9B54-D0170A46C929}" srcOrd="1" destOrd="0" presId="urn:microsoft.com/office/officeart/2005/8/layout/bProcess4"/>
    <dgm:cxn modelId="{BF54CD90-2734-45D0-8917-E41C73EBD833}" type="presParOf" srcId="{071E70D3-C913-49F4-931D-7ED2C416833F}" destId="{16480D56-FDA9-4B5D-9D69-BA6E2977855D}" srcOrd="13" destOrd="0" presId="urn:microsoft.com/office/officeart/2005/8/layout/bProcess4"/>
    <dgm:cxn modelId="{DC847CA4-3EC7-4F14-8FA5-39F6AA3ED8CB}" type="presParOf" srcId="{071E70D3-C913-49F4-931D-7ED2C416833F}" destId="{738427C6-2984-4E85-AF7B-9BCB42FB598C}" srcOrd="14" destOrd="0" presId="urn:microsoft.com/office/officeart/2005/8/layout/bProcess4"/>
    <dgm:cxn modelId="{CEAFD872-FCA7-43DE-852A-1BFDCFFE23A3}" type="presParOf" srcId="{738427C6-2984-4E85-AF7B-9BCB42FB598C}" destId="{95239A59-CE91-46D6-9B37-A7481B0AABBA}" srcOrd="0" destOrd="0" presId="urn:microsoft.com/office/officeart/2005/8/layout/bProcess4"/>
    <dgm:cxn modelId="{F2BB3BF4-901A-49C6-ADB5-63127C76F134}" type="presParOf" srcId="{738427C6-2984-4E85-AF7B-9BCB42FB598C}" destId="{3A230B79-EBCD-4A18-B7E3-5E0440DD025B}" srcOrd="1" destOrd="0" presId="urn:microsoft.com/office/officeart/2005/8/layout/bProcess4"/>
    <dgm:cxn modelId="{4883513B-14A4-4574-848B-871AD8BB3E22}" type="presParOf" srcId="{071E70D3-C913-49F4-931D-7ED2C416833F}" destId="{8459F01E-6949-4DBC-81E9-0B307F24F591}" srcOrd="15" destOrd="0" presId="urn:microsoft.com/office/officeart/2005/8/layout/bProcess4"/>
    <dgm:cxn modelId="{AFACD032-3103-48D5-A81B-18A5DE0278F4}" type="presParOf" srcId="{071E70D3-C913-49F4-931D-7ED2C416833F}" destId="{D292CA0F-DCD1-4355-8259-21AD00195B1B}" srcOrd="16" destOrd="0" presId="urn:microsoft.com/office/officeart/2005/8/layout/bProcess4"/>
    <dgm:cxn modelId="{AF302A37-D9DE-45DB-8C17-9268143023B8}" type="presParOf" srcId="{D292CA0F-DCD1-4355-8259-21AD00195B1B}" destId="{AB0F3F55-E0DF-4F6B-8301-0FA4600BFD75}" srcOrd="0" destOrd="0" presId="urn:microsoft.com/office/officeart/2005/8/layout/bProcess4"/>
    <dgm:cxn modelId="{F6FD90CF-87A0-4928-A200-3B61F1134D69}" type="presParOf" srcId="{D292CA0F-DCD1-4355-8259-21AD00195B1B}" destId="{47383C48-3A83-42F7-B711-ED8B9C41660D}" srcOrd="1" destOrd="0" presId="urn:microsoft.com/office/officeart/2005/8/layout/bProcess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91A31-2E17-46DB-BCBA-21EE92C0629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84E356E-F4F5-4F44-8D8E-93080C5FB4A2}">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Engage community</a:t>
          </a:r>
          <a:endParaRPr lang="en-US" dirty="0"/>
        </a:p>
      </dgm:t>
    </dgm:pt>
    <dgm:pt modelId="{224A0F64-7BE4-4461-9A22-821489790E90}" type="parTrans" cxnId="{13221730-52F3-420F-9470-F501C9A22EBF}">
      <dgm:prSet/>
      <dgm:spPr/>
      <dgm:t>
        <a:bodyPr/>
        <a:lstStyle/>
        <a:p>
          <a:endParaRPr lang="en-US"/>
        </a:p>
      </dgm:t>
    </dgm:pt>
    <dgm:pt modelId="{EAC2CE51-D134-4D98-B536-C42B7AEB416B}" type="sibTrans" cxnId="{13221730-52F3-420F-9470-F501C9A22EBF}">
      <dgm:prSet/>
      <dgm:spPr>
        <a:solidFill>
          <a:srgbClr val="92D050"/>
        </a:solidFill>
      </dgm:spPr>
      <dgm:t>
        <a:bodyPr/>
        <a:lstStyle/>
        <a:p>
          <a:endParaRPr lang="en-US"/>
        </a:p>
      </dgm:t>
    </dgm:pt>
    <dgm:pt modelId="{5957E51D-8125-4E79-B632-F0A06BA5E9DC}">
      <dgm:prSet phldrT="[Text]">
        <dgm:style>
          <a:lnRef idx="0">
            <a:schemeClr val="accent1"/>
          </a:lnRef>
          <a:fillRef idx="3">
            <a:schemeClr val="accent1"/>
          </a:fillRef>
          <a:effectRef idx="3">
            <a:schemeClr val="accent1"/>
          </a:effectRef>
          <a:fontRef idx="minor">
            <a:schemeClr val="lt1"/>
          </a:fontRef>
        </dgm:style>
      </dgm:prSet>
      <dgm:spPr>
        <a:solidFill>
          <a:schemeClr val="accent1">
            <a:lumMod val="50000"/>
          </a:schemeClr>
        </a:solidFill>
      </dgm:spPr>
      <dgm:t>
        <a:bodyPr/>
        <a:lstStyle/>
        <a:p>
          <a:r>
            <a:rPr lang="en-US" dirty="0" smtClean="0"/>
            <a:t>Tool vendor analysis</a:t>
          </a:r>
          <a:endParaRPr lang="en-US" dirty="0"/>
        </a:p>
      </dgm:t>
    </dgm:pt>
    <dgm:pt modelId="{0A21A372-ABA8-4F15-8586-995BB2429DDD}" type="parTrans" cxnId="{1AB527A6-96AC-4177-8B46-047C8A8EDDC6}">
      <dgm:prSet/>
      <dgm:spPr/>
      <dgm:t>
        <a:bodyPr/>
        <a:lstStyle/>
        <a:p>
          <a:endParaRPr lang="en-US"/>
        </a:p>
      </dgm:t>
    </dgm:pt>
    <dgm:pt modelId="{621114D3-DD52-4A5B-83AD-F19A75A4FFF8}" type="sibTrans" cxnId="{1AB527A6-96AC-4177-8B46-047C8A8EDDC6}">
      <dgm:prSet/>
      <dgm:spPr>
        <a:solidFill>
          <a:srgbClr val="92D050"/>
        </a:solidFill>
      </dgm:spPr>
      <dgm:t>
        <a:bodyPr/>
        <a:lstStyle/>
        <a:p>
          <a:endParaRPr lang="en-US"/>
        </a:p>
      </dgm:t>
    </dgm:pt>
    <dgm:pt modelId="{399A78E9-3147-434C-A9DF-9F3CA057D3AB}">
      <dgm:prSet phldrT="[Text]">
        <dgm:style>
          <a:lnRef idx="0">
            <a:schemeClr val="dk1"/>
          </a:lnRef>
          <a:fillRef idx="3">
            <a:schemeClr val="dk1"/>
          </a:fillRef>
          <a:effectRef idx="3">
            <a:schemeClr val="dk1"/>
          </a:effectRef>
          <a:fontRef idx="minor">
            <a:schemeClr val="lt1"/>
          </a:fontRef>
        </dgm:style>
      </dgm:prSet>
      <dgm:spPr/>
      <dgm:t>
        <a:bodyPr/>
        <a:lstStyle/>
        <a:p>
          <a:r>
            <a:rPr lang="en-US" dirty="0" smtClean="0"/>
            <a:t>Consensus on vulnerability and mitigation</a:t>
          </a:r>
          <a:endParaRPr lang="en-US" dirty="0"/>
        </a:p>
      </dgm:t>
    </dgm:pt>
    <dgm:pt modelId="{FB224A41-E3E5-44F1-B9D1-7397AD13B635}" type="parTrans" cxnId="{13160B1E-3BC0-40C2-B48E-DEDC154020F8}">
      <dgm:prSet/>
      <dgm:spPr/>
      <dgm:t>
        <a:bodyPr/>
        <a:lstStyle/>
        <a:p>
          <a:endParaRPr lang="en-US"/>
        </a:p>
      </dgm:t>
    </dgm:pt>
    <dgm:pt modelId="{1DDA1962-92FC-469F-891E-F3ECCE0399C0}" type="sibTrans" cxnId="{13160B1E-3BC0-40C2-B48E-DEDC154020F8}">
      <dgm:prSet/>
      <dgm:spPr>
        <a:solidFill>
          <a:srgbClr val="92D050"/>
        </a:solidFill>
      </dgm:spPr>
      <dgm:t>
        <a:bodyPr/>
        <a:lstStyle/>
        <a:p>
          <a:endParaRPr lang="en-US"/>
        </a:p>
      </dgm:t>
    </dgm:pt>
    <dgm:pt modelId="{33F4A7A2-6F42-4784-99D2-F307E840AD06}" type="pres">
      <dgm:prSet presAssocID="{C4791A31-2E17-46DB-BCBA-21EE92C06290}" presName="cycle" presStyleCnt="0">
        <dgm:presLayoutVars>
          <dgm:dir/>
          <dgm:resizeHandles val="exact"/>
        </dgm:presLayoutVars>
      </dgm:prSet>
      <dgm:spPr/>
      <dgm:t>
        <a:bodyPr/>
        <a:lstStyle/>
        <a:p>
          <a:endParaRPr lang="en-US"/>
        </a:p>
      </dgm:t>
    </dgm:pt>
    <dgm:pt modelId="{4D56449F-1C93-49BA-AFC4-542DC588D3B1}" type="pres">
      <dgm:prSet presAssocID="{584E356E-F4F5-4F44-8D8E-93080C5FB4A2}" presName="node" presStyleLbl="node1" presStyleIdx="0" presStyleCnt="3">
        <dgm:presLayoutVars>
          <dgm:bulletEnabled val="1"/>
        </dgm:presLayoutVars>
      </dgm:prSet>
      <dgm:spPr/>
      <dgm:t>
        <a:bodyPr/>
        <a:lstStyle/>
        <a:p>
          <a:endParaRPr lang="en-US"/>
        </a:p>
      </dgm:t>
    </dgm:pt>
    <dgm:pt modelId="{3E34FF4F-35FC-4AF5-8E84-D14BC4A366E4}" type="pres">
      <dgm:prSet presAssocID="{EAC2CE51-D134-4D98-B536-C42B7AEB416B}" presName="sibTrans" presStyleLbl="sibTrans2D1" presStyleIdx="0" presStyleCnt="3"/>
      <dgm:spPr/>
      <dgm:t>
        <a:bodyPr/>
        <a:lstStyle/>
        <a:p>
          <a:endParaRPr lang="en-US"/>
        </a:p>
      </dgm:t>
    </dgm:pt>
    <dgm:pt modelId="{8FEC6200-05EB-4AB3-B2D3-E24CD6B25D7F}" type="pres">
      <dgm:prSet presAssocID="{EAC2CE51-D134-4D98-B536-C42B7AEB416B}" presName="connectorText" presStyleLbl="sibTrans2D1" presStyleIdx="0" presStyleCnt="3"/>
      <dgm:spPr/>
      <dgm:t>
        <a:bodyPr/>
        <a:lstStyle/>
        <a:p>
          <a:endParaRPr lang="en-US"/>
        </a:p>
      </dgm:t>
    </dgm:pt>
    <dgm:pt modelId="{1DA0A35B-FE37-476B-AB21-80419AC90963}" type="pres">
      <dgm:prSet presAssocID="{5957E51D-8125-4E79-B632-F0A06BA5E9DC}" presName="node" presStyleLbl="node1" presStyleIdx="1" presStyleCnt="3">
        <dgm:presLayoutVars>
          <dgm:bulletEnabled val="1"/>
        </dgm:presLayoutVars>
      </dgm:prSet>
      <dgm:spPr/>
      <dgm:t>
        <a:bodyPr/>
        <a:lstStyle/>
        <a:p>
          <a:endParaRPr lang="en-US"/>
        </a:p>
      </dgm:t>
    </dgm:pt>
    <dgm:pt modelId="{0F1DBAC4-7DE6-440A-B7A1-51CC3B5E50AE}" type="pres">
      <dgm:prSet presAssocID="{621114D3-DD52-4A5B-83AD-F19A75A4FFF8}" presName="sibTrans" presStyleLbl="sibTrans2D1" presStyleIdx="1" presStyleCnt="3"/>
      <dgm:spPr/>
      <dgm:t>
        <a:bodyPr/>
        <a:lstStyle/>
        <a:p>
          <a:endParaRPr lang="en-US"/>
        </a:p>
      </dgm:t>
    </dgm:pt>
    <dgm:pt modelId="{83A18A29-15F5-4A1D-842A-9E00E398079E}" type="pres">
      <dgm:prSet presAssocID="{621114D3-DD52-4A5B-83AD-F19A75A4FFF8}" presName="connectorText" presStyleLbl="sibTrans2D1" presStyleIdx="1" presStyleCnt="3"/>
      <dgm:spPr/>
      <dgm:t>
        <a:bodyPr/>
        <a:lstStyle/>
        <a:p>
          <a:endParaRPr lang="en-US"/>
        </a:p>
      </dgm:t>
    </dgm:pt>
    <dgm:pt modelId="{28DB27DB-A475-4497-9B6B-D9843C40F155}" type="pres">
      <dgm:prSet presAssocID="{399A78E9-3147-434C-A9DF-9F3CA057D3AB}" presName="node" presStyleLbl="node1" presStyleIdx="2" presStyleCnt="3" custRadScaleRad="98332" custRadScaleInc="2991">
        <dgm:presLayoutVars>
          <dgm:bulletEnabled val="1"/>
        </dgm:presLayoutVars>
      </dgm:prSet>
      <dgm:spPr/>
      <dgm:t>
        <a:bodyPr/>
        <a:lstStyle/>
        <a:p>
          <a:endParaRPr lang="en-US"/>
        </a:p>
      </dgm:t>
    </dgm:pt>
    <dgm:pt modelId="{4ED3BCEE-C225-4EF7-91B0-7B8FDA83E0B5}" type="pres">
      <dgm:prSet presAssocID="{1DDA1962-92FC-469F-891E-F3ECCE0399C0}" presName="sibTrans" presStyleLbl="sibTrans2D1" presStyleIdx="2" presStyleCnt="3"/>
      <dgm:spPr/>
      <dgm:t>
        <a:bodyPr/>
        <a:lstStyle/>
        <a:p>
          <a:endParaRPr lang="en-US"/>
        </a:p>
      </dgm:t>
    </dgm:pt>
    <dgm:pt modelId="{DF71BB3D-9224-4D75-9093-60AFB1AF4E27}" type="pres">
      <dgm:prSet presAssocID="{1DDA1962-92FC-469F-891E-F3ECCE0399C0}" presName="connectorText" presStyleLbl="sibTrans2D1" presStyleIdx="2" presStyleCnt="3"/>
      <dgm:spPr/>
      <dgm:t>
        <a:bodyPr/>
        <a:lstStyle/>
        <a:p>
          <a:endParaRPr lang="en-US"/>
        </a:p>
      </dgm:t>
    </dgm:pt>
  </dgm:ptLst>
  <dgm:cxnLst>
    <dgm:cxn modelId="{A4309259-2976-4B3C-BD22-4442E4400CE5}" type="presOf" srcId="{621114D3-DD52-4A5B-83AD-F19A75A4FFF8}" destId="{0F1DBAC4-7DE6-440A-B7A1-51CC3B5E50AE}" srcOrd="0" destOrd="0" presId="urn:microsoft.com/office/officeart/2005/8/layout/cycle2"/>
    <dgm:cxn modelId="{31BD62BB-C072-40F9-A22C-A996E3AA4FED}" type="presOf" srcId="{1DDA1962-92FC-469F-891E-F3ECCE0399C0}" destId="{4ED3BCEE-C225-4EF7-91B0-7B8FDA83E0B5}" srcOrd="0" destOrd="0" presId="urn:microsoft.com/office/officeart/2005/8/layout/cycle2"/>
    <dgm:cxn modelId="{7606D9BF-D8A5-4AED-A9AF-3E9A99FD4C28}" type="presOf" srcId="{621114D3-DD52-4A5B-83AD-F19A75A4FFF8}" destId="{83A18A29-15F5-4A1D-842A-9E00E398079E}" srcOrd="1" destOrd="0" presId="urn:microsoft.com/office/officeart/2005/8/layout/cycle2"/>
    <dgm:cxn modelId="{499D1388-5751-41E0-BDCD-7169B771997A}" type="presOf" srcId="{5957E51D-8125-4E79-B632-F0A06BA5E9DC}" destId="{1DA0A35B-FE37-476B-AB21-80419AC90963}" srcOrd="0" destOrd="0" presId="urn:microsoft.com/office/officeart/2005/8/layout/cycle2"/>
    <dgm:cxn modelId="{EA7770B0-C7A5-4D62-9661-0CD2FB02110D}" type="presOf" srcId="{EAC2CE51-D134-4D98-B536-C42B7AEB416B}" destId="{3E34FF4F-35FC-4AF5-8E84-D14BC4A366E4}" srcOrd="0" destOrd="0" presId="urn:microsoft.com/office/officeart/2005/8/layout/cycle2"/>
    <dgm:cxn modelId="{644EAEB7-623E-40A7-9875-9770385744E0}" type="presOf" srcId="{C4791A31-2E17-46DB-BCBA-21EE92C06290}" destId="{33F4A7A2-6F42-4784-99D2-F307E840AD06}" srcOrd="0" destOrd="0" presId="urn:microsoft.com/office/officeart/2005/8/layout/cycle2"/>
    <dgm:cxn modelId="{1AB527A6-96AC-4177-8B46-047C8A8EDDC6}" srcId="{C4791A31-2E17-46DB-BCBA-21EE92C06290}" destId="{5957E51D-8125-4E79-B632-F0A06BA5E9DC}" srcOrd="1" destOrd="0" parTransId="{0A21A372-ABA8-4F15-8586-995BB2429DDD}" sibTransId="{621114D3-DD52-4A5B-83AD-F19A75A4FFF8}"/>
    <dgm:cxn modelId="{13160B1E-3BC0-40C2-B48E-DEDC154020F8}" srcId="{C4791A31-2E17-46DB-BCBA-21EE92C06290}" destId="{399A78E9-3147-434C-A9DF-9F3CA057D3AB}" srcOrd="2" destOrd="0" parTransId="{FB224A41-E3E5-44F1-B9D1-7397AD13B635}" sibTransId="{1DDA1962-92FC-469F-891E-F3ECCE0399C0}"/>
    <dgm:cxn modelId="{13221730-52F3-420F-9470-F501C9A22EBF}" srcId="{C4791A31-2E17-46DB-BCBA-21EE92C06290}" destId="{584E356E-F4F5-4F44-8D8E-93080C5FB4A2}" srcOrd="0" destOrd="0" parTransId="{224A0F64-7BE4-4461-9A22-821489790E90}" sibTransId="{EAC2CE51-D134-4D98-B536-C42B7AEB416B}"/>
    <dgm:cxn modelId="{7D05F672-1668-4C7E-ABDA-8F4F43CD072A}" type="presOf" srcId="{EAC2CE51-D134-4D98-B536-C42B7AEB416B}" destId="{8FEC6200-05EB-4AB3-B2D3-E24CD6B25D7F}" srcOrd="1" destOrd="0" presId="urn:microsoft.com/office/officeart/2005/8/layout/cycle2"/>
    <dgm:cxn modelId="{7BB3879A-03EB-4F4C-8441-ED1D32155E06}" type="presOf" srcId="{1DDA1962-92FC-469F-891E-F3ECCE0399C0}" destId="{DF71BB3D-9224-4D75-9093-60AFB1AF4E27}" srcOrd="1" destOrd="0" presId="urn:microsoft.com/office/officeart/2005/8/layout/cycle2"/>
    <dgm:cxn modelId="{3E78C50A-E26F-4669-973B-50D43B5FDCA2}" type="presOf" srcId="{399A78E9-3147-434C-A9DF-9F3CA057D3AB}" destId="{28DB27DB-A475-4497-9B6B-D9843C40F155}" srcOrd="0" destOrd="0" presId="urn:microsoft.com/office/officeart/2005/8/layout/cycle2"/>
    <dgm:cxn modelId="{D25D8008-3E5D-4222-BCC6-6551AFFD18FD}" type="presOf" srcId="{584E356E-F4F5-4F44-8D8E-93080C5FB4A2}" destId="{4D56449F-1C93-49BA-AFC4-542DC588D3B1}" srcOrd="0" destOrd="0" presId="urn:microsoft.com/office/officeart/2005/8/layout/cycle2"/>
    <dgm:cxn modelId="{D3E79204-66B5-4D6C-8568-448D1372ADBC}" type="presParOf" srcId="{33F4A7A2-6F42-4784-99D2-F307E840AD06}" destId="{4D56449F-1C93-49BA-AFC4-542DC588D3B1}" srcOrd="0" destOrd="0" presId="urn:microsoft.com/office/officeart/2005/8/layout/cycle2"/>
    <dgm:cxn modelId="{E41F923D-36CC-4802-80E0-700A6DA4761F}" type="presParOf" srcId="{33F4A7A2-6F42-4784-99D2-F307E840AD06}" destId="{3E34FF4F-35FC-4AF5-8E84-D14BC4A366E4}" srcOrd="1" destOrd="0" presId="urn:microsoft.com/office/officeart/2005/8/layout/cycle2"/>
    <dgm:cxn modelId="{7E2F670A-8792-43FF-8BE0-27529A78C1B6}" type="presParOf" srcId="{3E34FF4F-35FC-4AF5-8E84-D14BC4A366E4}" destId="{8FEC6200-05EB-4AB3-B2D3-E24CD6B25D7F}" srcOrd="0" destOrd="0" presId="urn:microsoft.com/office/officeart/2005/8/layout/cycle2"/>
    <dgm:cxn modelId="{453C73FF-7CFC-4DAA-BA17-D53C187C5B52}" type="presParOf" srcId="{33F4A7A2-6F42-4784-99D2-F307E840AD06}" destId="{1DA0A35B-FE37-476B-AB21-80419AC90963}" srcOrd="2" destOrd="0" presId="urn:microsoft.com/office/officeart/2005/8/layout/cycle2"/>
    <dgm:cxn modelId="{D53D6966-2780-49FE-8C93-4781D0E372E0}" type="presParOf" srcId="{33F4A7A2-6F42-4784-99D2-F307E840AD06}" destId="{0F1DBAC4-7DE6-440A-B7A1-51CC3B5E50AE}" srcOrd="3" destOrd="0" presId="urn:microsoft.com/office/officeart/2005/8/layout/cycle2"/>
    <dgm:cxn modelId="{3E753651-1EDA-4DD6-B8BA-6ED2D3A0FCF7}" type="presParOf" srcId="{0F1DBAC4-7DE6-440A-B7A1-51CC3B5E50AE}" destId="{83A18A29-15F5-4A1D-842A-9E00E398079E}" srcOrd="0" destOrd="0" presId="urn:microsoft.com/office/officeart/2005/8/layout/cycle2"/>
    <dgm:cxn modelId="{26A2973B-1BA2-4F81-B8B2-5EAAC7371939}" type="presParOf" srcId="{33F4A7A2-6F42-4784-99D2-F307E840AD06}" destId="{28DB27DB-A475-4497-9B6B-D9843C40F155}" srcOrd="4" destOrd="0" presId="urn:microsoft.com/office/officeart/2005/8/layout/cycle2"/>
    <dgm:cxn modelId="{67EA27A2-FE55-4633-85D1-0B3C8E9F2891}" type="presParOf" srcId="{33F4A7A2-6F42-4784-99D2-F307E840AD06}" destId="{4ED3BCEE-C225-4EF7-91B0-7B8FDA83E0B5}" srcOrd="5" destOrd="0" presId="urn:microsoft.com/office/officeart/2005/8/layout/cycle2"/>
    <dgm:cxn modelId="{FF177EAD-1094-4B0B-A474-DC9711A6CA35}" type="presParOf" srcId="{4ED3BCEE-C225-4EF7-91B0-7B8FDA83E0B5}" destId="{DF71BB3D-9224-4D75-9093-60AFB1AF4E27}"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4CF21-FB6F-4043-9EDD-05397CACE2E7}" type="datetimeFigureOut">
              <a:rPr lang="en-US" smtClean="0"/>
              <a:pPr/>
              <a:t>6/28/2016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38001-20E0-4D27-9A63-CDFA4980CA58}" type="slidenum">
              <a:rPr lang="en-US" smtClean="0"/>
              <a:pPr/>
              <a:t>‹#›</a:t>
            </a:fld>
            <a:endParaRPr lang="en-US" dirty="0"/>
          </a:p>
        </p:txBody>
      </p:sp>
    </p:spTree>
    <p:extLst>
      <p:ext uri="{BB962C8B-B14F-4D97-AF65-F5344CB8AC3E}">
        <p14:creationId xmlns:p14="http://schemas.microsoft.com/office/powerpoint/2010/main" xmlns="" val="81228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ert.org/cybersecurity-engineering/products-services/nine-steps.cf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p:sp>
      <p:sp>
        <p:nvSpPr>
          <p:cNvPr id="8" name="Notes Placeholder 7"/>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130489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Security Quality Requirements Engineering (SQUARE) is a </a:t>
            </a:r>
            <a:r>
              <a:rPr lang="en-US" dirty="0" smtClean="0">
                <a:hlinkClick r:id="rId3"/>
              </a:rPr>
              <a:t>nine-step process</a:t>
            </a:r>
            <a:r>
              <a:rPr lang="en-US" dirty="0" smtClean="0"/>
              <a:t> that helps organizations build security, including privacy, into the early stages of the production lifecycle. Instructional materials are available for download that can be used to teach the SQUARE method.</a:t>
            </a:r>
          </a:p>
          <a:p>
            <a:r>
              <a:rPr lang="en-US" dirty="0" smtClean="0">
                <a:latin typeface="Arial" pitchFamily="34" charset="0"/>
                <a:ea typeface="ＭＳ Ｐゴシック" pitchFamily="34" charset="-128"/>
                <a:cs typeface="Arial" pitchFamily="34" charset="0"/>
              </a:rPr>
              <a:t>These are the 9 steps of SQUARE for development. They are also described in more detail in a tabular form. This can be found in the SQUARE technical report and also in our brochures. We’ll be briefly describing each step. </a:t>
            </a:r>
          </a:p>
          <a:p>
            <a:endParaRPr lang="en-US" dirty="0" smtClean="0">
              <a:latin typeface="Arial" pitchFamily="34" charset="0"/>
              <a:ea typeface="ＭＳ Ｐゴシック" pitchFamily="34" charset="-128"/>
              <a:cs typeface="Arial" pitchFamily="34" charset="0"/>
            </a:endParaRPr>
          </a:p>
          <a:p>
            <a:r>
              <a:rPr lang="en-US" dirty="0" smtClean="0">
                <a:latin typeface="Arial" pitchFamily="34" charset="0"/>
                <a:ea typeface="ＭＳ Ｐゴシック" pitchFamily="34" charset="-128"/>
                <a:cs typeface="Arial" pitchFamily="34" charset="0"/>
              </a:rPr>
              <a:t>For each step, we say what it is, who does it, exit criteria.</a:t>
            </a:r>
          </a:p>
        </p:txBody>
      </p:sp>
      <p:sp>
        <p:nvSpPr>
          <p:cNvPr id="5" name="Rectangle 24"/>
          <p:cNvSpPr>
            <a:spLocks noGrp="1" noChangeArrowheads="1"/>
          </p:cNvSpPr>
          <p:nvPr>
            <p:ph type="hdr" sz="quarter"/>
          </p:nvPr>
        </p:nvSpPr>
        <p:spPr bwMode="auto">
          <a:xfrm>
            <a:off x="565754" y="294007"/>
            <a:ext cx="2668916" cy="46223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0330">
              <a:lnSpc>
                <a:spcPct val="90000"/>
              </a:lnSpc>
              <a:defRPr sz="900"/>
            </a:lvl1pPr>
          </a:lstStyle>
          <a:p>
            <a:r>
              <a:rPr lang="en-US" dirty="0" smtClean="0"/>
              <a:t>CISO</a:t>
            </a:r>
            <a:br>
              <a:rPr lang="en-US" dirty="0" smtClean="0"/>
            </a:br>
            <a:r>
              <a:rPr lang="en-US" dirty="0" smtClean="0"/>
              <a:t>Software Assurance</a:t>
            </a:r>
          </a:p>
          <a:p>
            <a:pPr defTabSz="803526" eaLnBrk="0" hangingPunct="0">
              <a:spcBef>
                <a:spcPct val="0"/>
              </a:spcBef>
            </a:pPr>
            <a:endParaRPr lang="en-US" dirty="0"/>
          </a:p>
        </p:txBody>
      </p:sp>
      <p:sp>
        <p:nvSpPr>
          <p:cNvPr id="6" name="Rectangle 25"/>
          <p:cNvSpPr>
            <a:spLocks noGrp="1" noChangeArrowheads="1"/>
          </p:cNvSpPr>
          <p:nvPr>
            <p:ph type="dt" idx="1"/>
          </p:nvPr>
        </p:nvSpPr>
        <p:spPr bwMode="auto">
          <a:xfrm>
            <a:off x="3686019" y="294007"/>
            <a:ext cx="2668917" cy="462231"/>
          </a:xfrm>
          <a:prstGeom prst="rect">
            <a:avLst/>
          </a:prstGeom>
          <a:noFill/>
          <a:ln w="9525">
            <a:noFill/>
            <a:miter lim="800000"/>
            <a:headEnd/>
            <a:tailEnd/>
          </a:ln>
          <a:effectLst/>
        </p:spPr>
        <p:txBody>
          <a:bodyPr vert="horz" wrap="square" lIns="18727" tIns="0" rIns="18727" bIns="0" numCol="1" anchor="t" anchorCtr="0" compatLnSpc="1">
            <a:prstTxWarp prst="textNoShape">
              <a:avLst/>
            </a:prstTxWarp>
          </a:bodyPr>
          <a:lstStyle>
            <a:lvl1pPr algn="r" defTabSz="940330" eaLnBrk="0" hangingPunct="0">
              <a:spcBef>
                <a:spcPct val="0"/>
              </a:spcBef>
              <a:defRPr sz="1000" b="0"/>
            </a:lvl1pPr>
          </a:lstStyle>
          <a:p>
            <a:fld id="{F0FCF9F0-0A94-4B3D-A93C-3C8FB8CB851A}" type="datetime1">
              <a:rPr lang="en-US"/>
              <a:pPr/>
              <a:t>6/28/2016</a:t>
            </a:fld>
            <a:endParaRPr lang="en-US" dirty="0"/>
          </a:p>
        </p:txBody>
      </p:sp>
      <p:sp>
        <p:nvSpPr>
          <p:cNvPr id="7" name="Rectangle 8"/>
          <p:cNvSpPr>
            <a:spLocks noGrp="1" noChangeArrowheads="1"/>
          </p:cNvSpPr>
          <p:nvPr>
            <p:ph type="ftr" sz="quarter" idx="4"/>
          </p:nvPr>
        </p:nvSpPr>
        <p:spPr>
          <a:xfrm>
            <a:off x="3956539" y="8685858"/>
            <a:ext cx="2336242" cy="193647"/>
          </a:xfrm>
          <a:prstGeom prst="rect">
            <a:avLst/>
          </a:prstGeom>
          <a:noFill/>
        </p:spPr>
        <p:txBody>
          <a:bodyPr/>
          <a:lstStyle/>
          <a:p>
            <a:r>
              <a:rPr lang="en-US" dirty="0" smtClean="0">
                <a:latin typeface="Arial" pitchFamily="34" charset="0"/>
                <a:ea typeface="ＭＳ Ｐゴシック"/>
                <a:cs typeface="ＭＳ Ｐゴシック"/>
              </a:rPr>
              <a:t>© 2013 Carnegie Mellon University</a:t>
            </a:r>
            <a:endParaRPr lang="en-US" i="1" dirty="0" smtClean="0">
              <a:latin typeface="Times New Roman" pitchFamily="18" charset="0"/>
              <a:ea typeface="ＭＳ Ｐゴシック"/>
              <a:cs typeface="ＭＳ Ｐゴシック"/>
            </a:endParaRPr>
          </a:p>
        </p:txBody>
      </p:sp>
    </p:spTree>
    <p:extLst>
      <p:ext uri="{BB962C8B-B14F-4D97-AF65-F5344CB8AC3E}">
        <p14:creationId xmlns:p14="http://schemas.microsoft.com/office/powerpoint/2010/main" xmlns="" val="298188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Define AADL</a:t>
            </a:r>
          </a:p>
          <a:p>
            <a:pPr marL="171450" indent="-171450">
              <a:buFontTx/>
              <a:buChar char="-"/>
            </a:pPr>
            <a:r>
              <a:rPr lang="en-US" dirty="0" smtClean="0"/>
              <a:t>Add</a:t>
            </a:r>
            <a:r>
              <a:rPr lang="en-US" baseline="0" dirty="0" smtClean="0"/>
              <a:t> graphic of book</a:t>
            </a:r>
          </a:p>
          <a:p>
            <a:pPr marL="171450" indent="-171450">
              <a:buFontTx/>
              <a:buChar char="-"/>
            </a:pPr>
            <a:r>
              <a:rPr lang="en-US" baseline="0" dirty="0" smtClean="0"/>
              <a:t>Describe the tool ecosystem</a:t>
            </a:r>
          </a:p>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54AB770-A45E-4881-B684-B36680350C26}" type="datetime1">
              <a:rPr lang="en-US" smtClean="0"/>
              <a:pPr/>
              <a:t>6/28/2016</a:t>
            </a:fld>
            <a:endParaRPr lang="en-US" dirty="0"/>
          </a:p>
        </p:txBody>
      </p:sp>
    </p:spTree>
    <p:extLst>
      <p:ext uri="{BB962C8B-B14F-4D97-AF65-F5344CB8AC3E}">
        <p14:creationId xmlns:p14="http://schemas.microsoft.com/office/powerpoint/2010/main" xmlns="" val="115989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SERA:</a:t>
            </a:r>
            <a:r>
              <a:rPr lang="en-US" baseline="0" dirty="0" smtClean="0"/>
              <a:t> Security Engineering Risk Analysis</a:t>
            </a:r>
          </a:p>
          <a:p>
            <a:r>
              <a:rPr lang="en-US" baseline="0" dirty="0" smtClean="0"/>
              <a:t>AADL: Architecture and Analysis Design Language</a:t>
            </a:r>
          </a:p>
          <a:p>
            <a:r>
              <a:rPr lang="en-US" baseline="0" dirty="0" smtClean="0"/>
              <a:t>TSP-Secure: Team Software Process</a:t>
            </a: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Author</a:t>
            </a:r>
          </a:p>
          <a:p>
            <a:r>
              <a:rPr lang="en-US" smtClean="0">
                <a:solidFill>
                  <a:srgbClr val="000000"/>
                </a:solidFill>
              </a:rPr>
              <a:t>Program</a:t>
            </a:r>
            <a:endParaRPr lang="en-US" dirty="0">
              <a:solidFill>
                <a:srgbClr val="000000"/>
              </a:solidFill>
            </a:endParaRPr>
          </a:p>
        </p:txBody>
      </p:sp>
      <p:sp>
        <p:nvSpPr>
          <p:cNvPr id="5" name="Date Placeholder 4"/>
          <p:cNvSpPr>
            <a:spLocks noGrp="1"/>
          </p:cNvSpPr>
          <p:nvPr>
            <p:ph type="dt" idx="11"/>
          </p:nvPr>
        </p:nvSpPr>
        <p:spPr>
          <a:xfrm>
            <a:off x="3920121" y="0"/>
            <a:ext cx="2998965" cy="468661"/>
          </a:xfrm>
          <a:prstGeom prst="rect">
            <a:avLst/>
          </a:prstGeom>
        </p:spPr>
        <p:txBody>
          <a:bodyPr/>
          <a:lstStyle/>
          <a:p>
            <a:fld id="{4198ABD0-4616-4184-9DBE-3A14688CE665}" type="datetime1">
              <a:rPr lang="en-US" smtClean="0">
                <a:solidFill>
                  <a:srgbClr val="000000"/>
                </a:solidFill>
              </a:rPr>
              <a:pPr/>
              <a:t>6/28/2016</a:t>
            </a:fld>
            <a:endParaRPr lang="en-US">
              <a:solidFill>
                <a:srgbClr val="000000"/>
              </a:solidFill>
            </a:endParaRPr>
          </a:p>
        </p:txBody>
      </p:sp>
    </p:spTree>
    <p:extLst>
      <p:ext uri="{BB962C8B-B14F-4D97-AF65-F5344CB8AC3E}">
        <p14:creationId xmlns:p14="http://schemas.microsoft.com/office/powerpoint/2010/main" xmlns="" val="6057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book was made possible through a broad community effort. First I would like</a:t>
            </a:r>
          </a:p>
          <a:p>
            <a:r>
              <a:rPr lang="en-US" dirty="0" smtClean="0"/>
              <a:t>to thank those who contributed guidelines to this book, including </a:t>
            </a:r>
            <a:r>
              <a:rPr lang="en-US" dirty="0" err="1" smtClean="0"/>
              <a:t>Arbob</a:t>
            </a:r>
            <a:r>
              <a:rPr lang="en-US" dirty="0" smtClean="0"/>
              <a:t> Ahmad,</a:t>
            </a:r>
          </a:p>
          <a:p>
            <a:r>
              <a:rPr lang="en-US" dirty="0" smtClean="0"/>
              <a:t>Juan Alvarado, Dave Aronson, Abhishek Arya, </a:t>
            </a:r>
            <a:r>
              <a:rPr lang="en-US" dirty="0" err="1" smtClean="0"/>
              <a:t>Berin</a:t>
            </a:r>
            <a:r>
              <a:rPr lang="en-US" dirty="0" smtClean="0"/>
              <a:t> Babcock-McConnell,</a:t>
            </a:r>
          </a:p>
          <a:p>
            <a:r>
              <a:rPr lang="en-US" dirty="0" smtClean="0"/>
              <a:t>Roberto </a:t>
            </a:r>
            <a:r>
              <a:rPr lang="en-US" dirty="0" err="1" smtClean="0"/>
              <a:t>Bagnara</a:t>
            </a:r>
            <a:r>
              <a:rPr lang="en-US" dirty="0" smtClean="0"/>
              <a:t>, Bruce </a:t>
            </a:r>
            <a:r>
              <a:rPr lang="en-US" dirty="0" err="1" smtClean="0"/>
              <a:t>Bayha</a:t>
            </a:r>
            <a:r>
              <a:rPr lang="en-US" dirty="0" smtClean="0"/>
              <a:t>, Joe Black, Jodi Blake, Jill Britton, Levi Broderick,</a:t>
            </a:r>
          </a:p>
          <a:p>
            <a:r>
              <a:rPr lang="en-US" dirty="0" smtClean="0"/>
              <a:t>Hal Burch, J. L. </a:t>
            </a:r>
            <a:r>
              <a:rPr lang="en-US" dirty="0" err="1" smtClean="0"/>
              <a:t>Charton</a:t>
            </a:r>
            <a:r>
              <a:rPr lang="en-US" dirty="0" smtClean="0"/>
              <a:t>, Steve </a:t>
            </a:r>
            <a:r>
              <a:rPr lang="en-US" dirty="0" err="1" smtClean="0"/>
              <a:t>Christey</a:t>
            </a:r>
            <a:r>
              <a:rPr lang="en-US" dirty="0" smtClean="0"/>
              <a:t>, Ciera Christopher, Geoff Clare, Frank</a:t>
            </a:r>
          </a:p>
          <a:p>
            <a:r>
              <a:rPr lang="en-US" dirty="0" smtClean="0"/>
              <a:t>Costello, Joe </a:t>
            </a:r>
            <a:r>
              <a:rPr lang="en-US" dirty="0" err="1" smtClean="0"/>
              <a:t>Damato</a:t>
            </a:r>
            <a:r>
              <a:rPr lang="en-US" dirty="0" smtClean="0"/>
              <a:t>, Stephen C. Dewhurst, Susan </a:t>
            </a:r>
            <a:r>
              <a:rPr lang="en-US" dirty="0" err="1" smtClean="0"/>
              <a:t>Ditmore</a:t>
            </a:r>
            <a:r>
              <a:rPr lang="en-US" dirty="0" smtClean="0"/>
              <a:t>, Chad Dougherty,</a:t>
            </a:r>
          </a:p>
          <a:p>
            <a:r>
              <a:rPr lang="en-US" dirty="0" smtClean="0"/>
              <a:t>Mark Dowd, </a:t>
            </a:r>
            <a:r>
              <a:rPr lang="en-US" dirty="0" err="1" smtClean="0"/>
              <a:t>Apoorv</a:t>
            </a:r>
            <a:r>
              <a:rPr lang="en-US" dirty="0" smtClean="0"/>
              <a:t> Dutta, Emily Evans, </a:t>
            </a:r>
            <a:r>
              <a:rPr lang="en-US" dirty="0" err="1" smtClean="0"/>
              <a:t>Xiaoyi</a:t>
            </a:r>
            <a:r>
              <a:rPr lang="en-US" dirty="0" smtClean="0"/>
              <a:t> </a:t>
            </a:r>
            <a:r>
              <a:rPr lang="en-US" dirty="0" err="1" smtClean="0"/>
              <a:t>Fei</a:t>
            </a:r>
            <a:r>
              <a:rPr lang="en-US" dirty="0" smtClean="0"/>
              <a:t>, William </a:t>
            </a:r>
            <a:r>
              <a:rPr lang="en-US" dirty="0" err="1" smtClean="0"/>
              <a:t>Fithen</a:t>
            </a:r>
            <a:r>
              <a:rPr lang="en-US" dirty="0" smtClean="0"/>
              <a:t>, </a:t>
            </a:r>
            <a:r>
              <a:rPr lang="en-US" dirty="0" err="1" smtClean="0"/>
              <a:t>Hallvard</a:t>
            </a:r>
            <a:endParaRPr lang="en-US" dirty="0" smtClean="0"/>
          </a:p>
          <a:p>
            <a:r>
              <a:rPr lang="en-US" dirty="0" err="1" smtClean="0"/>
              <a:t>Furuseth</a:t>
            </a:r>
            <a:r>
              <a:rPr lang="en-US" dirty="0" smtClean="0"/>
              <a:t>, Jeff </a:t>
            </a:r>
            <a:r>
              <a:rPr lang="en-US" dirty="0" err="1" smtClean="0"/>
              <a:t>Gennari</a:t>
            </a:r>
            <a:r>
              <a:rPr lang="en-US" dirty="0" smtClean="0"/>
              <a:t>, Andrew </a:t>
            </a:r>
            <a:r>
              <a:rPr lang="en-US" dirty="0" err="1" smtClean="0"/>
              <a:t>Gidwani</a:t>
            </a:r>
            <a:r>
              <a:rPr lang="en-US" dirty="0" smtClean="0"/>
              <a:t>, </a:t>
            </a:r>
            <a:r>
              <a:rPr lang="en-US" dirty="0" err="1" smtClean="0"/>
              <a:t>Ankur</a:t>
            </a:r>
            <a:r>
              <a:rPr lang="en-US" dirty="0" smtClean="0"/>
              <a:t> </a:t>
            </a:r>
            <a:r>
              <a:rPr lang="en-US" dirty="0" err="1" smtClean="0"/>
              <a:t>Goyal</a:t>
            </a:r>
            <a:r>
              <a:rPr lang="en-US" dirty="0" smtClean="0"/>
              <a:t>, Douglas A. Gwyn, Shaun</a:t>
            </a:r>
          </a:p>
          <a:p>
            <a:r>
              <a:rPr lang="en-US" dirty="0" smtClean="0"/>
              <a:t>Hedrick, Michael Howard, </a:t>
            </a:r>
            <a:r>
              <a:rPr lang="en-US" dirty="0" err="1" smtClean="0"/>
              <a:t>Sujay</a:t>
            </a:r>
            <a:r>
              <a:rPr lang="en-US" dirty="0" smtClean="0"/>
              <a:t> Jain, Christina Johns, </a:t>
            </a:r>
            <a:r>
              <a:rPr lang="en-US" dirty="0" err="1" smtClean="0"/>
              <a:t>Pranjal</a:t>
            </a:r>
            <a:r>
              <a:rPr lang="en-US" dirty="0" smtClean="0"/>
              <a:t> </a:t>
            </a:r>
            <a:r>
              <a:rPr lang="en-US" dirty="0" err="1" smtClean="0"/>
              <a:t>Jumde</a:t>
            </a:r>
            <a:r>
              <a:rPr lang="en-US" dirty="0" smtClean="0"/>
              <a:t>, Andrew</a:t>
            </a:r>
          </a:p>
          <a:p>
            <a:r>
              <a:rPr lang="en-US" dirty="0" smtClean="0"/>
              <a:t>Keeton, David </a:t>
            </a:r>
            <a:r>
              <a:rPr lang="en-US" dirty="0" err="1" smtClean="0"/>
              <a:t>Kohlbrenner</a:t>
            </a:r>
            <a:r>
              <a:rPr lang="en-US" dirty="0" smtClean="0"/>
              <a:t>, Takuya Kondo, Masaki Kubo, Pranav </a:t>
            </a:r>
            <a:r>
              <a:rPr lang="en-US" dirty="0" err="1" smtClean="0"/>
              <a:t>Kukreja</a:t>
            </a:r>
            <a:r>
              <a:rPr lang="en-US" dirty="0" smtClean="0"/>
              <a:t>, Richard</a:t>
            </a:r>
          </a:p>
          <a:p>
            <a:r>
              <a:rPr lang="en-US" dirty="0" smtClean="0"/>
              <a:t>Lane, Stephanie Wan-</a:t>
            </a:r>
            <a:r>
              <a:rPr lang="en-US" dirty="0" err="1" smtClean="0"/>
              <a:t>Ruey</a:t>
            </a:r>
            <a:r>
              <a:rPr lang="en-US" dirty="0" smtClean="0"/>
              <a:t> Lee, Jonathan </a:t>
            </a:r>
            <a:r>
              <a:rPr lang="en-US" dirty="0" err="1" smtClean="0"/>
              <a:t>Leffler</a:t>
            </a:r>
            <a:r>
              <a:rPr lang="en-US" dirty="0" smtClean="0"/>
              <a:t>, </a:t>
            </a:r>
            <a:r>
              <a:rPr lang="en-US" dirty="0" err="1" smtClean="0"/>
              <a:t>Pengfei</a:t>
            </a:r>
            <a:r>
              <a:rPr lang="en-US" dirty="0" smtClean="0"/>
              <a:t> Li, Fred Long, Justin</a:t>
            </a:r>
          </a:p>
          <a:p>
            <a:r>
              <a:rPr lang="en-US" dirty="0" smtClean="0"/>
              <a:t>Loo, Gregory K. Look, Larry </a:t>
            </a:r>
            <a:r>
              <a:rPr lang="en-US" dirty="0" err="1" smtClean="0"/>
              <a:t>Maccherone</a:t>
            </a:r>
            <a:r>
              <a:rPr lang="en-US" dirty="0" smtClean="0"/>
              <a:t>, Aditya </a:t>
            </a:r>
            <a:r>
              <a:rPr lang="en-US" dirty="0" err="1" smtClean="0"/>
              <a:t>Mahendrakar</a:t>
            </a:r>
            <a:r>
              <a:rPr lang="en-US" dirty="0" smtClean="0"/>
              <a:t>, Lee Mancuso,</a:t>
            </a:r>
          </a:p>
          <a:p>
            <a:r>
              <a:rPr lang="en-US" dirty="0" smtClean="0"/>
              <a:t>John McDonald, James </a:t>
            </a:r>
            <a:r>
              <a:rPr lang="en-US" dirty="0" err="1" smtClean="0"/>
              <a:t>McNellis</a:t>
            </a:r>
            <a:r>
              <a:rPr lang="en-US" dirty="0" smtClean="0"/>
              <a:t>, Randy Meyers, </a:t>
            </a:r>
            <a:r>
              <a:rPr lang="en-US" dirty="0" err="1" smtClean="0"/>
              <a:t>Dhruv</a:t>
            </a:r>
            <a:r>
              <a:rPr lang="en-US" dirty="0" smtClean="0"/>
              <a:t> </a:t>
            </a:r>
            <a:r>
              <a:rPr lang="en-US" dirty="0" err="1" smtClean="0"/>
              <a:t>Mohindra</a:t>
            </a:r>
            <a:r>
              <a:rPr lang="en-US" dirty="0" smtClean="0"/>
              <a:t>, Nat Lyle,</a:t>
            </a:r>
          </a:p>
          <a:p>
            <a:r>
              <a:rPr lang="en-US" dirty="0" err="1" smtClean="0"/>
              <a:t>Bhaswanth</a:t>
            </a:r>
            <a:r>
              <a:rPr lang="en-US" dirty="0" smtClean="0"/>
              <a:t> </a:t>
            </a:r>
            <a:r>
              <a:rPr lang="en-US" dirty="0" err="1" smtClean="0"/>
              <a:t>Nalabothula</a:t>
            </a:r>
            <a:r>
              <a:rPr lang="en-US" dirty="0" smtClean="0"/>
              <a:t>, Todd </a:t>
            </a:r>
            <a:r>
              <a:rPr lang="en-US" dirty="0" err="1" smtClean="0"/>
              <a:t>Nowacki</a:t>
            </a:r>
            <a:r>
              <a:rPr lang="en-US" dirty="0" smtClean="0"/>
              <a:t>, Adrian Trejo </a:t>
            </a:r>
            <a:r>
              <a:rPr lang="en-US" dirty="0" err="1" smtClean="0"/>
              <a:t>Nuñez</a:t>
            </a:r>
            <a:r>
              <a:rPr lang="en-US" dirty="0" smtClean="0"/>
              <a:t>, </a:t>
            </a:r>
            <a:r>
              <a:rPr lang="en-US" dirty="0" err="1" smtClean="0"/>
              <a:t>Bhadrinath</a:t>
            </a:r>
            <a:r>
              <a:rPr lang="en-US" dirty="0" smtClean="0"/>
              <a:t> </a:t>
            </a:r>
            <a:r>
              <a:rPr lang="en-US" dirty="0" err="1" smtClean="0"/>
              <a:t>Pani</a:t>
            </a:r>
            <a:r>
              <a:rPr lang="en-US" dirty="0" smtClean="0"/>
              <a:t>,</a:t>
            </a:r>
          </a:p>
          <a:p>
            <a:r>
              <a:rPr lang="en-US" dirty="0" smtClean="0"/>
              <a:t>Vishal Patel, David M. Pickett, Justin </a:t>
            </a:r>
            <a:r>
              <a:rPr lang="en-US" dirty="0" err="1" smtClean="0"/>
              <a:t>Pincar</a:t>
            </a:r>
            <a:r>
              <a:rPr lang="en-US" dirty="0" smtClean="0"/>
              <a:t>, Thomas Plum, </a:t>
            </a:r>
            <a:r>
              <a:rPr lang="en-US" dirty="0" err="1" smtClean="0"/>
              <a:t>Abhijit</a:t>
            </a:r>
            <a:r>
              <a:rPr lang="en-US" dirty="0" smtClean="0"/>
              <a:t> Rao, </a:t>
            </a:r>
            <a:r>
              <a:rPr lang="en-US" dirty="0" err="1" smtClean="0"/>
              <a:t>Raunak</a:t>
            </a:r>
            <a:endParaRPr lang="en-US" dirty="0" smtClean="0"/>
          </a:p>
          <a:p>
            <a:r>
              <a:rPr lang="en-US" dirty="0" err="1" smtClean="0"/>
              <a:t>Rungta</a:t>
            </a:r>
            <a:r>
              <a:rPr lang="en-US" dirty="0" smtClean="0"/>
              <a:t>, Dan Saks, Alexandre Santos, Brendan </a:t>
            </a:r>
            <a:r>
              <a:rPr lang="en-US" dirty="0" err="1" smtClean="0"/>
              <a:t>Saulsbury</a:t>
            </a:r>
            <a:r>
              <a:rPr lang="en-US" dirty="0" smtClean="0"/>
              <a:t>, Jason Michael Sharp,</a:t>
            </a:r>
          </a:p>
          <a:p>
            <a:r>
              <a:rPr lang="en-US" dirty="0" err="1" smtClean="0"/>
              <a:t>Astha</a:t>
            </a:r>
            <a:r>
              <a:rPr lang="en-US" dirty="0" smtClean="0"/>
              <a:t> </a:t>
            </a:r>
            <a:r>
              <a:rPr lang="en-US" dirty="0" err="1" smtClean="0"/>
              <a:t>Singhal</a:t>
            </a:r>
            <a:r>
              <a:rPr lang="en-US" dirty="0" smtClean="0"/>
              <a:t>, Will </a:t>
            </a:r>
            <a:r>
              <a:rPr lang="en-US" dirty="0" err="1" smtClean="0"/>
              <a:t>Snavely</a:t>
            </a:r>
            <a:r>
              <a:rPr lang="en-US" dirty="0" smtClean="0"/>
              <a:t>, Nick Stoughton, Alexander E. </a:t>
            </a:r>
            <a:r>
              <a:rPr lang="en-US" dirty="0" err="1" smtClean="0"/>
              <a:t>Strommen</a:t>
            </a:r>
            <a:r>
              <a:rPr lang="en-US" dirty="0" smtClean="0"/>
              <a:t>, Glenn</a:t>
            </a:r>
          </a:p>
          <a:p>
            <a:r>
              <a:rPr lang="en-US" dirty="0" err="1" smtClean="0"/>
              <a:t>Stroz</a:t>
            </a:r>
            <a:r>
              <a:rPr lang="en-US" dirty="0" smtClean="0"/>
              <a:t>, Dean Sutherland, Kazunori Takeuchi, Chris </a:t>
            </a:r>
            <a:r>
              <a:rPr lang="en-US" dirty="0" err="1" smtClean="0"/>
              <a:t>Tapp</a:t>
            </a:r>
            <a:r>
              <a:rPr lang="en-US" dirty="0" smtClean="0"/>
              <a:t>, Chris </a:t>
            </a:r>
            <a:r>
              <a:rPr lang="en-US" dirty="0" err="1" smtClean="0"/>
              <a:t>Taschner</a:t>
            </a:r>
            <a:r>
              <a:rPr lang="en-US" dirty="0" smtClean="0"/>
              <a:t>, Mira</a:t>
            </a:r>
          </a:p>
          <a:p>
            <a:r>
              <a:rPr lang="en-US" dirty="0" smtClean="0"/>
              <a:t>Sri </a:t>
            </a:r>
            <a:r>
              <a:rPr lang="en-US" dirty="0" err="1" smtClean="0"/>
              <a:t>Divya</a:t>
            </a:r>
            <a:r>
              <a:rPr lang="en-US" dirty="0" smtClean="0"/>
              <a:t> </a:t>
            </a:r>
            <a:r>
              <a:rPr lang="en-US" dirty="0" err="1" smtClean="0"/>
              <a:t>Thambireddy</a:t>
            </a:r>
            <a:r>
              <a:rPr lang="en-US" dirty="0" smtClean="0"/>
              <a:t>, Melanie Thompson, </a:t>
            </a:r>
            <a:r>
              <a:rPr lang="en-US" dirty="0" err="1" smtClean="0"/>
              <a:t>Elpiniki</a:t>
            </a:r>
            <a:r>
              <a:rPr lang="en-US" dirty="0" smtClean="0"/>
              <a:t> </a:t>
            </a:r>
            <a:r>
              <a:rPr lang="en-US" dirty="0" err="1" smtClean="0"/>
              <a:t>Tsakalaki</a:t>
            </a:r>
            <a:r>
              <a:rPr lang="en-US" dirty="0" smtClean="0"/>
              <a:t>, Ben Tucker,</a:t>
            </a:r>
          </a:p>
          <a:p>
            <a:r>
              <a:rPr lang="en-US" dirty="0" smtClean="0"/>
              <a:t>Fred J. </a:t>
            </a:r>
            <a:r>
              <a:rPr lang="en-US" dirty="0" err="1" smtClean="0"/>
              <a:t>Tydeman</a:t>
            </a:r>
            <a:r>
              <a:rPr lang="en-US" dirty="0" smtClean="0"/>
              <a:t>, Abhishek </a:t>
            </a:r>
            <a:r>
              <a:rPr lang="en-US" dirty="0" err="1" smtClean="0"/>
              <a:t>Veldurthy</a:t>
            </a:r>
            <a:r>
              <a:rPr lang="en-US" dirty="0" smtClean="0"/>
              <a:t>, </a:t>
            </a:r>
            <a:r>
              <a:rPr lang="en-US" dirty="0" err="1" smtClean="0"/>
              <a:t>Wietse</a:t>
            </a:r>
            <a:r>
              <a:rPr lang="en-US" dirty="0" smtClean="0"/>
              <a:t> </a:t>
            </a:r>
            <a:r>
              <a:rPr lang="en-US" dirty="0" err="1" smtClean="0"/>
              <a:t>Venema</a:t>
            </a:r>
            <a:r>
              <a:rPr lang="en-US" dirty="0" smtClean="0"/>
              <a:t>, Alex </a:t>
            </a:r>
            <a:r>
              <a:rPr lang="en-US" dirty="0" err="1" smtClean="0"/>
              <a:t>Volkovitsky</a:t>
            </a:r>
            <a:r>
              <a:rPr lang="en-US" dirty="0" smtClean="0"/>
              <a:t>, Michael</a:t>
            </a:r>
          </a:p>
          <a:p>
            <a:r>
              <a:rPr lang="en-US" dirty="0" err="1" smtClean="0"/>
              <a:t>Shaye</a:t>
            </a:r>
            <a:r>
              <a:rPr lang="en-US" dirty="0" smtClean="0"/>
              <a:t>-Wen Wang, Grant Watters, Tim Wilson, Eric Wong, Lutz </a:t>
            </a:r>
            <a:r>
              <a:rPr lang="en-US" dirty="0" err="1" smtClean="0"/>
              <a:t>Wrage</a:t>
            </a:r>
            <a:r>
              <a:rPr lang="en-US" dirty="0" smtClean="0"/>
              <a:t>, </a:t>
            </a:r>
            <a:r>
              <a:rPr lang="en-US" dirty="0" err="1" smtClean="0"/>
              <a:t>Shishir</a:t>
            </a:r>
            <a:endParaRPr lang="en-US" dirty="0" smtClean="0"/>
          </a:p>
          <a:p>
            <a:r>
              <a:rPr lang="en-US" dirty="0" smtClean="0"/>
              <a:t>Kumar Yadav, Gary Yuan, Ricky Zhou, and </a:t>
            </a:r>
            <a:r>
              <a:rPr lang="en-US" dirty="0" err="1" smtClean="0"/>
              <a:t>Alen</a:t>
            </a:r>
            <a:r>
              <a:rPr lang="en-US" dirty="0" smtClean="0"/>
              <a:t> </a:t>
            </a:r>
            <a:r>
              <a:rPr lang="en-US" dirty="0" err="1" smtClean="0"/>
              <a:t>Zukich</a:t>
            </a:r>
            <a:r>
              <a:rPr lang="en-US" dirty="0" smtClean="0"/>
              <a:t>.</a:t>
            </a:r>
          </a:p>
          <a:p>
            <a:endParaRPr lang="en-US" dirty="0" smtClean="0"/>
          </a:p>
          <a:p>
            <a:r>
              <a:rPr lang="en-US" dirty="0" smtClean="0"/>
              <a:t>I would also like to thank the following reviewers: Stefan </a:t>
            </a:r>
            <a:r>
              <a:rPr lang="en-US" dirty="0" err="1" smtClean="0"/>
              <a:t>Achatz</a:t>
            </a:r>
            <a:r>
              <a:rPr lang="en-US" dirty="0" smtClean="0"/>
              <a:t>, </a:t>
            </a:r>
            <a:r>
              <a:rPr lang="en-US" dirty="0" err="1" smtClean="0"/>
              <a:t>Arbob</a:t>
            </a:r>
            <a:endParaRPr lang="en-US" dirty="0" smtClean="0"/>
          </a:p>
          <a:p>
            <a:r>
              <a:rPr lang="en-US" dirty="0" smtClean="0"/>
              <a:t>Ahmad, Laurent </a:t>
            </a:r>
            <a:r>
              <a:rPr lang="en-US" dirty="0" err="1" smtClean="0"/>
              <a:t>Alebarde</a:t>
            </a:r>
            <a:r>
              <a:rPr lang="en-US" dirty="0" smtClean="0"/>
              <a:t>, Kevin </a:t>
            </a:r>
            <a:r>
              <a:rPr lang="en-US" dirty="0" err="1" smtClean="0"/>
              <a:t>Bagust</a:t>
            </a:r>
            <a:r>
              <a:rPr lang="en-US" dirty="0" smtClean="0"/>
              <a:t>, Greg </a:t>
            </a:r>
            <a:r>
              <a:rPr lang="en-US" dirty="0" err="1" smtClean="0"/>
              <a:t>Beeley</a:t>
            </a:r>
            <a:r>
              <a:rPr lang="en-US" dirty="0" smtClean="0"/>
              <a:t>, Arjun </a:t>
            </a:r>
            <a:r>
              <a:rPr lang="en-US" dirty="0" err="1" smtClean="0"/>
              <a:t>Bijanki</a:t>
            </a:r>
            <a:r>
              <a:rPr lang="en-US" dirty="0" smtClean="0"/>
              <a:t>, John Bode,</a:t>
            </a:r>
          </a:p>
          <a:p>
            <a:r>
              <a:rPr lang="en-US" dirty="0" smtClean="0"/>
              <a:t>Konrad </a:t>
            </a:r>
            <a:r>
              <a:rPr lang="en-US" dirty="0" err="1" smtClean="0"/>
              <a:t>Borowski</a:t>
            </a:r>
            <a:r>
              <a:rPr lang="en-US" dirty="0" smtClean="0"/>
              <a:t>, Stewart Brodie, Jordan Brown, Andrew Browne, G. Bulmer,</a:t>
            </a:r>
          </a:p>
          <a:p>
            <a:r>
              <a:rPr lang="en-US" dirty="0" smtClean="0"/>
              <a:t>Kyle Comer, Sean Connelly, Ale </a:t>
            </a:r>
            <a:r>
              <a:rPr lang="en-US" dirty="0" err="1" smtClean="0"/>
              <a:t>Contenti</a:t>
            </a:r>
            <a:r>
              <a:rPr lang="en-US" dirty="0" smtClean="0"/>
              <a:t>, Tom </a:t>
            </a:r>
            <a:r>
              <a:rPr lang="en-US" dirty="0" err="1" smtClean="0"/>
              <a:t>Danielsen</a:t>
            </a:r>
            <a:r>
              <a:rPr lang="en-US" dirty="0" smtClean="0"/>
              <a:t>, Eric Decker, Mark</a:t>
            </a:r>
          </a:p>
          <a:p>
            <a:r>
              <a:rPr lang="en-US" dirty="0" smtClean="0"/>
              <a:t>Dowd, T. Edwin, Brian </a:t>
            </a:r>
            <a:r>
              <a:rPr lang="en-US" dirty="0" err="1" smtClean="0"/>
              <a:t>Ewins</a:t>
            </a:r>
            <a:r>
              <a:rPr lang="en-US" dirty="0" smtClean="0"/>
              <a:t>, Justin Ferguson, William L. </a:t>
            </a:r>
            <a:r>
              <a:rPr lang="en-US" dirty="0" err="1" smtClean="0"/>
              <a:t>Fithen</a:t>
            </a:r>
            <a:r>
              <a:rPr lang="en-US" dirty="0" smtClean="0"/>
              <a:t>, Stephen</a:t>
            </a:r>
          </a:p>
          <a:p>
            <a:r>
              <a:rPr lang="en-US" dirty="0" err="1" smtClean="0"/>
              <a:t>Friedl</a:t>
            </a:r>
            <a:r>
              <a:rPr lang="en-US" dirty="0" smtClean="0"/>
              <a:t>, </a:t>
            </a:r>
            <a:r>
              <a:rPr lang="en-US" dirty="0" err="1" smtClean="0"/>
              <a:t>Hallvard</a:t>
            </a:r>
            <a:r>
              <a:rPr lang="en-US" dirty="0" smtClean="0"/>
              <a:t> </a:t>
            </a:r>
            <a:r>
              <a:rPr lang="en-US" dirty="0" err="1" smtClean="0"/>
              <a:t>Furuseth</a:t>
            </a:r>
            <a:r>
              <a:rPr lang="en-US" dirty="0" smtClean="0"/>
              <a:t>, Shay Green, </a:t>
            </a:r>
            <a:r>
              <a:rPr lang="en-US" dirty="0" err="1" smtClean="0"/>
              <a:t>Samium</a:t>
            </a:r>
            <a:r>
              <a:rPr lang="en-US" dirty="0" smtClean="0"/>
              <a:t> </a:t>
            </a:r>
            <a:r>
              <a:rPr lang="en-US" dirty="0" err="1" smtClean="0"/>
              <a:t>Gromoff</a:t>
            </a:r>
            <a:r>
              <a:rPr lang="en-US" dirty="0" smtClean="0"/>
              <a:t>, </a:t>
            </a:r>
            <a:r>
              <a:rPr lang="en-US" dirty="0" err="1" smtClean="0"/>
              <a:t>Kowsik</a:t>
            </a:r>
            <a:r>
              <a:rPr lang="en-US" dirty="0" smtClean="0"/>
              <a:t> </a:t>
            </a:r>
            <a:r>
              <a:rPr lang="en-US" dirty="0" err="1" smtClean="0"/>
              <a:t>Guruswamy</a:t>
            </a:r>
            <a:r>
              <a:rPr lang="en-US" dirty="0" smtClean="0"/>
              <a:t>,</a:t>
            </a:r>
          </a:p>
          <a:p>
            <a:r>
              <a:rPr lang="en-US" dirty="0" smtClean="0"/>
              <a:t>Peter </a:t>
            </a:r>
            <a:r>
              <a:rPr lang="en-US" dirty="0" err="1" smtClean="0"/>
              <a:t>Gutmann</a:t>
            </a:r>
            <a:r>
              <a:rPr lang="en-US" dirty="0" smtClean="0"/>
              <a:t>, Douglas A. Gwyn, Richard </a:t>
            </a:r>
            <a:r>
              <a:rPr lang="en-US" dirty="0" err="1" smtClean="0"/>
              <a:t>Heathfield</a:t>
            </a:r>
            <a:r>
              <a:rPr lang="en-US" dirty="0" smtClean="0"/>
              <a:t>, Darryl Hill, Paul Hsieh,</a:t>
            </a:r>
          </a:p>
          <a:p>
            <a:r>
              <a:rPr lang="en-US" dirty="0" smtClean="0"/>
              <a:t>Ivan </a:t>
            </a:r>
            <a:r>
              <a:rPr lang="en-US" dirty="0" err="1" smtClean="0"/>
              <a:t>Jager</a:t>
            </a:r>
            <a:r>
              <a:rPr lang="en-US" dirty="0" smtClean="0"/>
              <a:t>, Steven G. Johnson, Anders </a:t>
            </a:r>
            <a:r>
              <a:rPr lang="en-US" dirty="0" err="1" smtClean="0"/>
              <a:t>Kaseorg</a:t>
            </a:r>
            <a:r>
              <a:rPr lang="en-US" dirty="0" smtClean="0"/>
              <a:t>, Matt </a:t>
            </a:r>
            <a:r>
              <a:rPr lang="en-US" dirty="0" err="1" smtClean="0"/>
              <a:t>Kraai</a:t>
            </a:r>
            <a:r>
              <a:rPr lang="en-US" dirty="0" smtClean="0"/>
              <a:t>, Piotr </a:t>
            </a:r>
            <a:r>
              <a:rPr lang="en-US" dirty="0" err="1" smtClean="0"/>
              <a:t>Krukowiecki</a:t>
            </a:r>
            <a:r>
              <a:rPr lang="en-US" dirty="0" smtClean="0"/>
              <a:t>,</a:t>
            </a:r>
          </a:p>
          <a:p>
            <a:r>
              <a:rPr lang="en-US" dirty="0" smtClean="0"/>
              <a:t>Jerry </a:t>
            </a:r>
            <a:r>
              <a:rPr lang="en-US" dirty="0" err="1" smtClean="0"/>
              <a:t>Leichter</a:t>
            </a:r>
            <a:r>
              <a:rPr lang="en-US" dirty="0" smtClean="0"/>
              <a:t>, Nicholas Marriott, Frank Martinez, Scott Meyers, Eric Miller,</a:t>
            </a:r>
          </a:p>
          <a:p>
            <a:r>
              <a:rPr lang="en-US" dirty="0" smtClean="0"/>
              <a:t>Charles-Francois </a:t>
            </a:r>
            <a:r>
              <a:rPr lang="en-US" dirty="0" err="1" smtClean="0"/>
              <a:t>Natali</a:t>
            </a:r>
            <a:r>
              <a:rPr lang="en-US" dirty="0" smtClean="0"/>
              <a:t>, Ron Natalie, Adam O’Brien, </a:t>
            </a:r>
            <a:r>
              <a:rPr lang="en-US" dirty="0" err="1" smtClean="0"/>
              <a:t>Heikki</a:t>
            </a:r>
            <a:r>
              <a:rPr lang="en-US" dirty="0" smtClean="0"/>
              <a:t> </a:t>
            </a:r>
            <a:r>
              <a:rPr lang="en-US" dirty="0" err="1" smtClean="0"/>
              <a:t>Orsila</a:t>
            </a:r>
            <a:r>
              <a:rPr lang="en-US" dirty="0" smtClean="0"/>
              <a:t>, </a:t>
            </a:r>
            <a:r>
              <a:rPr lang="en-US" dirty="0" err="1" smtClean="0"/>
              <a:t>Balog</a:t>
            </a:r>
            <a:r>
              <a:rPr lang="en-US" dirty="0" smtClean="0"/>
              <a:t> Pal,</a:t>
            </a:r>
          </a:p>
          <a:p>
            <a:r>
              <a:rPr lang="en-US" dirty="0" smtClean="0"/>
              <a:t>Jonathan Paulson, P. J. </a:t>
            </a:r>
            <a:r>
              <a:rPr lang="en-US" dirty="0" err="1" smtClean="0"/>
              <a:t>Plauger</a:t>
            </a:r>
            <a:r>
              <a:rPr lang="en-US" dirty="0" smtClean="0"/>
              <a:t>, Leslie </a:t>
            </a:r>
            <a:r>
              <a:rPr lang="en-US" dirty="0" err="1" smtClean="0"/>
              <a:t>Satenstein</a:t>
            </a:r>
            <a:r>
              <a:rPr lang="en-US" dirty="0" smtClean="0"/>
              <a:t>, Kirk Sayre, Neil </a:t>
            </a:r>
            <a:r>
              <a:rPr lang="en-US" dirty="0" err="1" smtClean="0"/>
              <a:t>Schellenberger</a:t>
            </a:r>
            <a:r>
              <a:rPr lang="en-US" dirty="0" smtClean="0"/>
              <a:t>,</a:t>
            </a:r>
          </a:p>
          <a:p>
            <a:r>
              <a:rPr lang="en-US" dirty="0" smtClean="0"/>
              <a:t>Michel </a:t>
            </a:r>
            <a:r>
              <a:rPr lang="en-US" dirty="0" err="1" smtClean="0"/>
              <a:t>Schinz</a:t>
            </a:r>
            <a:r>
              <a:rPr lang="en-US" dirty="0" smtClean="0"/>
              <a:t>, Eric </a:t>
            </a:r>
            <a:r>
              <a:rPr lang="en-US" dirty="0" err="1" smtClean="0"/>
              <a:t>Sosman</a:t>
            </a:r>
            <a:r>
              <a:rPr lang="en-US" dirty="0" smtClean="0"/>
              <a:t>, Chris </a:t>
            </a:r>
            <a:r>
              <a:rPr lang="en-US" dirty="0" err="1" smtClean="0"/>
              <a:t>Tapp</a:t>
            </a:r>
            <a:r>
              <a:rPr lang="en-US" dirty="0" smtClean="0"/>
              <a:t>, Andrey </a:t>
            </a:r>
            <a:r>
              <a:rPr lang="en-US" dirty="0" err="1" smtClean="0"/>
              <a:t>Tarasevich</a:t>
            </a:r>
            <a:r>
              <a:rPr lang="en-US" dirty="0" smtClean="0"/>
              <a:t>, Josh Triplett, </a:t>
            </a:r>
            <a:r>
              <a:rPr lang="en-US" dirty="0" err="1" smtClean="0"/>
              <a:t>Yozo</a:t>
            </a:r>
            <a:endParaRPr lang="en-US" dirty="0" smtClean="0"/>
          </a:p>
          <a:p>
            <a:r>
              <a:rPr lang="en-US" dirty="0" smtClean="0"/>
              <a:t>Toda, Pavel </a:t>
            </a:r>
            <a:r>
              <a:rPr lang="en-US" dirty="0" err="1" smtClean="0"/>
              <a:t>Vasilyev</a:t>
            </a:r>
            <a:r>
              <a:rPr lang="en-US" dirty="0" smtClean="0"/>
              <a:t>, Ivan </a:t>
            </a:r>
            <a:r>
              <a:rPr lang="en-US" dirty="0" err="1" smtClean="0"/>
              <a:t>Vecerina</a:t>
            </a:r>
            <a:r>
              <a:rPr lang="en-US" dirty="0" smtClean="0"/>
              <a:t>, </a:t>
            </a:r>
            <a:r>
              <a:rPr lang="en-US" dirty="0" err="1" smtClean="0"/>
              <a:t>Zeljko</a:t>
            </a:r>
            <a:r>
              <a:rPr lang="en-US" dirty="0" smtClean="0"/>
              <a:t> </a:t>
            </a:r>
            <a:r>
              <a:rPr lang="en-US" dirty="0" err="1" smtClean="0"/>
              <a:t>Vrba</a:t>
            </a:r>
            <a:r>
              <a:rPr lang="en-US" dirty="0" smtClean="0"/>
              <a:t>, David Wagner, Henry S. Warren,</a:t>
            </a:r>
          </a:p>
          <a:p>
            <a:r>
              <a:rPr lang="en-US" dirty="0" smtClean="0"/>
              <a:t>Colin Watson, </a:t>
            </a:r>
            <a:r>
              <a:rPr lang="en-US" dirty="0" err="1" smtClean="0"/>
              <a:t>Zhenyu</a:t>
            </a:r>
            <a:r>
              <a:rPr lang="en-US" dirty="0" smtClean="0"/>
              <a:t> Wu, Drew Yao, Christopher </a:t>
            </a:r>
            <a:r>
              <a:rPr lang="en-US" dirty="0" err="1" smtClean="0"/>
              <a:t>Yeleighton</a:t>
            </a:r>
            <a:r>
              <a:rPr lang="en-US" dirty="0" smtClean="0"/>
              <a:t>, and Robin Zhu.</a:t>
            </a:r>
          </a:p>
          <a:p>
            <a:endParaRPr lang="en-US" dirty="0" smtClean="0"/>
          </a:p>
          <a:p>
            <a:r>
              <a:rPr lang="en-US" dirty="0" smtClean="0"/>
              <a:t>Thanks also to the team at Addison-Wesley, including Kim </a:t>
            </a:r>
            <a:r>
              <a:rPr lang="en-US" dirty="0" err="1" smtClean="0"/>
              <a:t>Boedigheimer</a:t>
            </a:r>
            <a:r>
              <a:rPr lang="en-US" dirty="0" smtClean="0"/>
              <a:t>,</a:t>
            </a:r>
          </a:p>
          <a:p>
            <a:r>
              <a:rPr lang="en-US" dirty="0" smtClean="0"/>
              <a:t>assistant editor; Caroline </a:t>
            </a:r>
            <a:r>
              <a:rPr lang="en-US" dirty="0" err="1" smtClean="0"/>
              <a:t>Senay</a:t>
            </a:r>
            <a:r>
              <a:rPr lang="en-US" dirty="0" smtClean="0"/>
              <a:t>, production editor; Julie B. </a:t>
            </a:r>
            <a:r>
              <a:rPr lang="en-US" dirty="0" err="1" smtClean="0"/>
              <a:t>Nahil</a:t>
            </a:r>
            <a:r>
              <a:rPr lang="en-US" dirty="0" smtClean="0"/>
              <a:t>, full-service</a:t>
            </a:r>
          </a:p>
          <a:p>
            <a:r>
              <a:rPr lang="en-US" dirty="0" smtClean="0"/>
              <a:t>production manager; Deborah Thompson, copy editor; Christopher </a:t>
            </a:r>
            <a:r>
              <a:rPr lang="en-US" dirty="0" err="1" smtClean="0"/>
              <a:t>Guzikowski</a:t>
            </a:r>
            <a:r>
              <a:rPr lang="en-US" dirty="0" smtClean="0"/>
              <a:t>,</a:t>
            </a:r>
          </a:p>
          <a:p>
            <a:r>
              <a:rPr lang="en-US" dirty="0" smtClean="0"/>
              <a:t>executive editor; John Fuller, managing editor; and Stephane </a:t>
            </a:r>
            <a:r>
              <a:rPr lang="en-US" dirty="0" err="1" smtClean="0"/>
              <a:t>Nakib</a:t>
            </a:r>
            <a:r>
              <a:rPr lang="en-US" dirty="0" smtClean="0"/>
              <a:t>, product</a:t>
            </a:r>
          </a:p>
          <a:p>
            <a:r>
              <a:rPr lang="en-US" dirty="0" smtClean="0"/>
              <a:t>marketing manager.</a:t>
            </a:r>
          </a:p>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198ABD0-4616-4184-9DBE-3A14688CE665}" type="datetime1">
              <a:rPr lang="en-US" smtClean="0"/>
              <a:pPr/>
              <a:t>6/28/2016</a:t>
            </a:fld>
            <a:endParaRPr lang="en-US"/>
          </a:p>
        </p:txBody>
      </p:sp>
    </p:spTree>
    <p:extLst>
      <p:ext uri="{BB962C8B-B14F-4D97-AF65-F5344CB8AC3E}">
        <p14:creationId xmlns:p14="http://schemas.microsoft.com/office/powerpoint/2010/main" xmlns="" val="204231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a:xfrm>
            <a:off x="3927775" y="0"/>
            <a:ext cx="3004820" cy="461645"/>
          </a:xfrm>
          <a:prstGeom prst="rect">
            <a:avLst/>
          </a:prstGeom>
        </p:spPr>
        <p:txBody>
          <a:bodyPr lIns="92376" tIns="46187" rIns="92376" bIns="46187"/>
          <a:lstStyle/>
          <a:p>
            <a:fld id="{1FEEE9EC-F0EA-4553-8CF0-BE990B99D29D}" type="datetime1">
              <a:rPr lang="en-US" smtClean="0"/>
              <a:pPr/>
              <a:t>6/28/2016</a:t>
            </a:fld>
            <a:endParaRPr lang="en-US"/>
          </a:p>
        </p:txBody>
      </p:sp>
    </p:spTree>
    <p:extLst>
      <p:ext uri="{BB962C8B-B14F-4D97-AF65-F5344CB8AC3E}">
        <p14:creationId xmlns:p14="http://schemas.microsoft.com/office/powerpoint/2010/main" xmlns="" val="97716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SCALe</a:t>
            </a:r>
            <a:r>
              <a:rPr lang="en-US" dirty="0" smtClean="0"/>
              <a:t> is a package</a:t>
            </a:r>
            <a:r>
              <a:rPr lang="en-US" baseline="0" dirty="0" smtClean="0"/>
              <a:t> of static analysis tuned to identify secure coding violations.</a:t>
            </a:r>
          </a:p>
          <a:p>
            <a:endParaRPr lang="en-US" baseline="0" dirty="0" smtClean="0"/>
          </a:p>
          <a:p>
            <a:r>
              <a:rPr lang="en-US" baseline="0" dirty="0" smtClean="0"/>
              <a:t>CERT also works in the area of dynamic testing: fuzz testing and penetration testing.  Trends are moving into platform testing, such as baseband/cellular communication platforms (smart phone processing platforms) and automotive </a:t>
            </a:r>
            <a:r>
              <a:rPr lang="en-US" baseline="0" smtClean="0"/>
              <a:t>communications platforms.</a:t>
            </a:r>
            <a:endParaRPr lang="en-US"/>
          </a:p>
        </p:txBody>
      </p:sp>
      <p:sp>
        <p:nvSpPr>
          <p:cNvPr id="4" name="Slide Number Placeholder 3"/>
          <p:cNvSpPr>
            <a:spLocks noGrp="1"/>
          </p:cNvSpPr>
          <p:nvPr>
            <p:ph type="sldNum" sz="quarter" idx="10"/>
          </p:nvPr>
        </p:nvSpPr>
        <p:spPr/>
        <p:txBody>
          <a:bodyPr/>
          <a:lstStyle/>
          <a:p>
            <a:fld id="{2C9ECA9B-021C-4E5D-A09B-606706CAF6F1}" type="slidenum">
              <a:rPr lang="en-US" smtClean="0"/>
              <a:pPr/>
              <a:t>21</a:t>
            </a:fld>
            <a:endParaRPr lang="en-US"/>
          </a:p>
        </p:txBody>
      </p:sp>
    </p:spTree>
    <p:extLst>
      <p:ext uri="{BB962C8B-B14F-4D97-AF65-F5344CB8AC3E}">
        <p14:creationId xmlns:p14="http://schemas.microsoft.com/office/powerpoint/2010/main" xmlns="" val="61181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SCALe</a:t>
            </a:r>
            <a:r>
              <a:rPr lang="en-US" dirty="0" smtClean="0"/>
              <a:t> is a package</a:t>
            </a:r>
            <a:r>
              <a:rPr lang="en-US" baseline="0" dirty="0" smtClean="0"/>
              <a:t> of static analysis tuned to identify secure coding violations.</a:t>
            </a:r>
          </a:p>
          <a:p>
            <a:endParaRPr lang="en-US" baseline="0" dirty="0" smtClean="0"/>
          </a:p>
          <a:p>
            <a:r>
              <a:rPr lang="en-US" baseline="0" dirty="0" smtClean="0"/>
              <a:t>CERT also works in the area of dynamic testing: fuzz testing and penetration testing.  Trends are moving into platform testing, such as baseband/cellular communication platforms (smart phone processing platforms) and automotive </a:t>
            </a:r>
            <a:r>
              <a:rPr lang="en-US" baseline="0" smtClean="0"/>
              <a:t>communications platforms.</a:t>
            </a:r>
            <a:endParaRPr lang="en-US"/>
          </a:p>
        </p:txBody>
      </p:sp>
      <p:sp>
        <p:nvSpPr>
          <p:cNvPr id="4" name="Slide Number Placeholder 3"/>
          <p:cNvSpPr>
            <a:spLocks noGrp="1"/>
          </p:cNvSpPr>
          <p:nvPr>
            <p:ph type="sldNum" sz="quarter" idx="10"/>
          </p:nvPr>
        </p:nvSpPr>
        <p:spPr/>
        <p:txBody>
          <a:bodyPr/>
          <a:lstStyle/>
          <a:p>
            <a:fld id="{2C9ECA9B-021C-4E5D-A09B-606706CAF6F1}" type="slidenum">
              <a:rPr lang="en-US" smtClean="0"/>
              <a:pPr/>
              <a:t>22</a:t>
            </a:fld>
            <a:endParaRPr lang="en-US"/>
          </a:p>
        </p:txBody>
      </p:sp>
    </p:spTree>
    <p:extLst>
      <p:ext uri="{BB962C8B-B14F-4D97-AF65-F5344CB8AC3E}">
        <p14:creationId xmlns:p14="http://schemas.microsoft.com/office/powerpoint/2010/main" xmlns="" val="310097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SERA:</a:t>
            </a:r>
            <a:r>
              <a:rPr lang="en-US" baseline="0" dirty="0" smtClean="0"/>
              <a:t> Security Engineering Risk Analysis</a:t>
            </a:r>
          </a:p>
          <a:p>
            <a:r>
              <a:rPr lang="en-US" baseline="0" dirty="0" smtClean="0"/>
              <a:t>AADL: Architecture and Analysis Design Language</a:t>
            </a:r>
          </a:p>
          <a:p>
            <a:r>
              <a:rPr lang="en-US" baseline="0" dirty="0" smtClean="0"/>
              <a:t>TSP-Secure: Team Software Process</a:t>
            </a: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Author</a:t>
            </a:r>
          </a:p>
          <a:p>
            <a:r>
              <a:rPr lang="en-US" smtClean="0">
                <a:solidFill>
                  <a:srgbClr val="000000"/>
                </a:solidFill>
              </a:rPr>
              <a:t>Program</a:t>
            </a:r>
            <a:endParaRPr lang="en-US" dirty="0">
              <a:solidFill>
                <a:srgbClr val="000000"/>
              </a:solidFill>
            </a:endParaRPr>
          </a:p>
        </p:txBody>
      </p:sp>
      <p:sp>
        <p:nvSpPr>
          <p:cNvPr id="5" name="Date Placeholder 4"/>
          <p:cNvSpPr>
            <a:spLocks noGrp="1"/>
          </p:cNvSpPr>
          <p:nvPr>
            <p:ph type="dt" idx="11"/>
          </p:nvPr>
        </p:nvSpPr>
        <p:spPr>
          <a:xfrm>
            <a:off x="3920121" y="0"/>
            <a:ext cx="2998965" cy="468661"/>
          </a:xfrm>
          <a:prstGeom prst="rect">
            <a:avLst/>
          </a:prstGeom>
        </p:spPr>
        <p:txBody>
          <a:bodyPr/>
          <a:lstStyle/>
          <a:p>
            <a:fld id="{4198ABD0-4616-4184-9DBE-3A14688CE665}" type="datetime1">
              <a:rPr lang="en-US" smtClean="0">
                <a:solidFill>
                  <a:srgbClr val="000000"/>
                </a:solidFill>
              </a:rPr>
              <a:pPr/>
              <a:t>6/28/2016</a:t>
            </a:fld>
            <a:endParaRPr lang="en-US">
              <a:solidFill>
                <a:srgbClr val="000000"/>
              </a:solidFill>
            </a:endParaRPr>
          </a:p>
        </p:txBody>
      </p:sp>
    </p:spTree>
    <p:extLst>
      <p:ext uri="{BB962C8B-B14F-4D97-AF65-F5344CB8AC3E}">
        <p14:creationId xmlns:p14="http://schemas.microsoft.com/office/powerpoint/2010/main" xmlns="" val="342394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SCALe</a:t>
            </a:r>
            <a:r>
              <a:rPr lang="en-US" dirty="0" smtClean="0"/>
              <a:t> is a package</a:t>
            </a:r>
            <a:r>
              <a:rPr lang="en-US" baseline="0" dirty="0" smtClean="0"/>
              <a:t> of static analysis tuned to identify secure coding violations.</a:t>
            </a:r>
          </a:p>
          <a:p>
            <a:endParaRPr lang="en-US" baseline="0" dirty="0" smtClean="0"/>
          </a:p>
          <a:p>
            <a:r>
              <a:rPr lang="en-US" baseline="0" dirty="0" smtClean="0"/>
              <a:t>CERT also works in the area of dynamic testing: fuzz testing and penetration testing.  Trends are moving into platform testing, such as baseband/cellular communication platforms (smart phone processing platforms) and automotive </a:t>
            </a:r>
            <a:r>
              <a:rPr lang="en-US" baseline="0" smtClean="0"/>
              <a:t>communications platforms.</a:t>
            </a:r>
            <a:endParaRPr lang="en-US"/>
          </a:p>
        </p:txBody>
      </p:sp>
      <p:sp>
        <p:nvSpPr>
          <p:cNvPr id="4" name="Slide Number Placeholder 3"/>
          <p:cNvSpPr>
            <a:spLocks noGrp="1"/>
          </p:cNvSpPr>
          <p:nvPr>
            <p:ph type="sldNum" sz="quarter" idx="10"/>
          </p:nvPr>
        </p:nvSpPr>
        <p:spPr/>
        <p:txBody>
          <a:bodyPr/>
          <a:lstStyle/>
          <a:p>
            <a:fld id="{2C9ECA9B-021C-4E5D-A09B-606706CAF6F1}" type="slidenum">
              <a:rPr lang="en-US" smtClean="0"/>
              <a:pPr/>
              <a:t>26</a:t>
            </a:fld>
            <a:endParaRPr lang="en-US"/>
          </a:p>
        </p:txBody>
      </p:sp>
    </p:spTree>
    <p:extLst>
      <p:ext uri="{BB962C8B-B14F-4D97-AF65-F5344CB8AC3E}">
        <p14:creationId xmlns:p14="http://schemas.microsoft.com/office/powerpoint/2010/main" xmlns="" val="1073697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latin typeface="Arial" pitchFamily="34" charset="0"/>
              <a:ea typeface="ＭＳ Ｐゴシック"/>
            </a:endParaRPr>
          </a:p>
        </p:txBody>
      </p:sp>
      <p:sp>
        <p:nvSpPr>
          <p:cNvPr id="4" name="Header Placeholder 3"/>
          <p:cNvSpPr>
            <a:spLocks noGrp="1"/>
          </p:cNvSpPr>
          <p:nvPr>
            <p:ph type="hdr" sz="quarter"/>
          </p:nvPr>
        </p:nvSpPr>
        <p:spPr/>
        <p:txBody>
          <a:bodyPr/>
          <a:lstStyle/>
          <a:p>
            <a:pPr>
              <a:defRPr/>
            </a:pPr>
            <a:r>
              <a:rPr lang="en-US" smtClean="0"/>
              <a:t>Presentation (Full Color)</a:t>
            </a:r>
          </a:p>
          <a:p>
            <a:pPr>
              <a:defRPr/>
            </a:pPr>
            <a:r>
              <a:rPr lang="en-US" smtClean="0"/>
              <a:t>Author, Date</a:t>
            </a:r>
            <a:endParaRPr lang="en-US"/>
          </a:p>
        </p:txBody>
      </p:sp>
      <p:sp>
        <p:nvSpPr>
          <p:cNvPr id="5" name="Date Placeholder 4"/>
          <p:cNvSpPr>
            <a:spLocks noGrp="1"/>
          </p:cNvSpPr>
          <p:nvPr>
            <p:ph type="dt" sz="quarter" idx="1"/>
          </p:nvPr>
        </p:nvSpPr>
        <p:spPr>
          <a:xfrm>
            <a:off x="3970938" y="0"/>
            <a:ext cx="3037840" cy="464820"/>
          </a:xfrm>
          <a:prstGeom prst="rect">
            <a:avLst/>
          </a:prstGeom>
        </p:spPr>
        <p:txBody>
          <a:bodyPr/>
          <a:lstStyle/>
          <a:p>
            <a:pPr>
              <a:defRPr/>
            </a:pPr>
            <a:fld id="{80DDD040-3201-421F-A245-766FAE387336}" type="datetime1">
              <a:rPr lang="en-US" smtClean="0"/>
              <a:pPr>
                <a:defRPr/>
              </a:pPr>
              <a:t>6/28/2016</a:t>
            </a:fld>
            <a:endParaRPr lang="en-US" dirty="0"/>
          </a:p>
        </p:txBody>
      </p:sp>
    </p:spTree>
    <p:extLst>
      <p:ext uri="{BB962C8B-B14F-4D97-AF65-F5344CB8AC3E}">
        <p14:creationId xmlns:p14="http://schemas.microsoft.com/office/powerpoint/2010/main" xmlns="" val="261733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419842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2" name="Notes Placeholder 1"/>
          <p:cNvSpPr>
            <a:spLocks noGrp="1"/>
          </p:cNvSpPr>
          <p:nvPr>
            <p:ph type="body" idx="1"/>
          </p:nvPr>
        </p:nvSpPr>
        <p:spPr/>
        <p:txBody>
          <a:bodyPr/>
          <a:lstStyle/>
          <a:p>
            <a:r>
              <a:rPr lang="en-US" dirty="0" smtClean="0"/>
              <a:t>I would position CERT-RMM as a “holistic” way to approach operational</a:t>
            </a:r>
            <a:r>
              <a:rPr lang="en-US" baseline="0" dirty="0" smtClean="0"/>
              <a:t> resilience by ensuring the organization has sufficient process maturity to focus on: the missions that matter, the cyber assets (people, information, technology, and facilities) that support those missions, and the processes needed to keep these missions and assets free from disruption or operating soundly when disruption occurs.  </a:t>
            </a:r>
            <a:endParaRPr lang="en-US" dirty="0"/>
          </a:p>
        </p:txBody>
      </p:sp>
    </p:spTree>
    <p:extLst>
      <p:ext uri="{BB962C8B-B14F-4D97-AF65-F5344CB8AC3E}">
        <p14:creationId xmlns:p14="http://schemas.microsoft.com/office/powerpoint/2010/main" xmlns="" val="113254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1236" lvl="1" indent="-168113" defTabSz="904982" fontAlgn="base">
              <a:spcAft>
                <a:spcPts val="594"/>
              </a:spcAft>
              <a:buFont typeface="Times" pitchFamily="1" charset="0"/>
              <a:buChar char="•"/>
              <a:defRPr/>
            </a:pPr>
            <a:r>
              <a:rPr lang="en-US" kern="0" dirty="0">
                <a:solidFill>
                  <a:srgbClr val="3C4F82"/>
                </a:solidFill>
                <a:latin typeface="Arial"/>
              </a:rPr>
              <a:t>Because software is pervasive, </a:t>
            </a:r>
            <a:r>
              <a:rPr lang="en-US" kern="0" dirty="0" err="1">
                <a:solidFill>
                  <a:srgbClr val="3C4F82"/>
                </a:solidFill>
                <a:latin typeface="Arial"/>
              </a:rPr>
              <a:t>cybersecurity</a:t>
            </a:r>
            <a:r>
              <a:rPr lang="en-US" kern="0" dirty="0">
                <a:solidFill>
                  <a:srgbClr val="3C4F82"/>
                </a:solidFill>
                <a:latin typeface="Arial"/>
              </a:rPr>
              <a:t> experts are needed in all industries and sectors.</a:t>
            </a:r>
          </a:p>
          <a:p>
            <a:pPr marL="281236" lvl="1" indent="-168113" defTabSz="904982" fontAlgn="base">
              <a:spcAft>
                <a:spcPts val="594"/>
              </a:spcAft>
              <a:buFont typeface="Times" pitchFamily="1" charset="0"/>
              <a:buChar char="•"/>
              <a:defRPr/>
            </a:pPr>
            <a:r>
              <a:rPr lang="en-US" kern="0" dirty="0" err="1">
                <a:solidFill>
                  <a:srgbClr val="3C4F82"/>
                </a:solidFill>
                <a:latin typeface="Arial"/>
              </a:rPr>
              <a:t>Cybersecurity</a:t>
            </a:r>
            <a:r>
              <a:rPr lang="en-US" kern="0" dirty="0">
                <a:solidFill>
                  <a:srgbClr val="3C4F82"/>
                </a:solidFill>
                <a:latin typeface="Arial"/>
              </a:rPr>
              <a:t> education requires development of many competencies:  both technical (ranging across software, systems, and network engineering disciplines) and managerial (governance, policy, regulation, practices)</a:t>
            </a:r>
          </a:p>
          <a:p>
            <a:pPr marL="281236" lvl="1" indent="-168113" defTabSz="904982" fontAlgn="base">
              <a:spcAft>
                <a:spcPts val="594"/>
              </a:spcAft>
              <a:buFont typeface="Times" pitchFamily="1" charset="0"/>
              <a:buChar char="•"/>
              <a:defRPr/>
            </a:pPr>
            <a:r>
              <a:rPr lang="en-US" kern="0" dirty="0">
                <a:solidFill>
                  <a:srgbClr val="3C4F82"/>
                </a:solidFill>
                <a:latin typeface="Arial"/>
              </a:rPr>
              <a:t>Matriculation in computer science programs is </a:t>
            </a:r>
            <a:r>
              <a:rPr lang="en-US" i="1" kern="0" dirty="0">
                <a:solidFill>
                  <a:srgbClr val="3C4F82"/>
                </a:solidFill>
                <a:latin typeface="Arial"/>
              </a:rPr>
              <a:t>decreasing</a:t>
            </a:r>
            <a:r>
              <a:rPr lang="en-US" kern="0" dirty="0">
                <a:solidFill>
                  <a:srgbClr val="3C4F82"/>
                </a:solidFill>
                <a:latin typeface="Arial"/>
              </a:rPr>
              <a:t> </a:t>
            </a:r>
          </a:p>
          <a:p>
            <a:pPr marL="281236" lvl="1" indent="-168113" defTabSz="904982" fontAlgn="base">
              <a:spcAft>
                <a:spcPts val="594"/>
              </a:spcAft>
              <a:buFont typeface="Times" pitchFamily="1" charset="0"/>
              <a:buChar char="•"/>
              <a:defRPr/>
            </a:pPr>
            <a:r>
              <a:rPr lang="en-US" kern="0" dirty="0">
                <a:solidFill>
                  <a:srgbClr val="3C4F82"/>
                </a:solidFill>
                <a:latin typeface="Arial"/>
              </a:rPr>
              <a:t>Focusing on national security problems is hindered by the number of available </a:t>
            </a:r>
            <a:r>
              <a:rPr lang="en-US" kern="0" dirty="0" err="1">
                <a:solidFill>
                  <a:srgbClr val="3C4F82"/>
                </a:solidFill>
                <a:latin typeface="Arial"/>
              </a:rPr>
              <a:t>cybersecurity</a:t>
            </a:r>
            <a:r>
              <a:rPr lang="en-US" kern="0" dirty="0">
                <a:solidFill>
                  <a:srgbClr val="3C4F82"/>
                </a:solidFill>
                <a:latin typeface="Arial"/>
              </a:rPr>
              <a:t> professionals who are US citizens.</a:t>
            </a:r>
          </a:p>
          <a:p>
            <a:pPr marL="281236" lvl="1" indent="-168113" defTabSz="904982" fontAlgn="base">
              <a:spcAft>
                <a:spcPts val="594"/>
              </a:spcAft>
              <a:buFont typeface="Times" pitchFamily="1" charset="0"/>
              <a:buChar char="•"/>
              <a:defRPr/>
            </a:pPr>
            <a:r>
              <a:rPr lang="en-US" kern="0" dirty="0">
                <a:solidFill>
                  <a:srgbClr val="3C4F82"/>
                </a:solidFill>
                <a:latin typeface="Arial"/>
              </a:rPr>
              <a:t>Non-technical personnel who are decision makers and users also require training and education.</a:t>
            </a:r>
          </a:p>
          <a:p>
            <a:pPr marL="281236" lvl="1" indent="-168113" defTabSz="904982" fontAlgn="base">
              <a:spcAft>
                <a:spcPts val="594"/>
              </a:spcAft>
              <a:buFont typeface="Times" pitchFamily="1" charset="0"/>
              <a:buChar char="•"/>
              <a:defRPr/>
            </a:pPr>
            <a:r>
              <a:rPr lang="en-US" kern="0" dirty="0">
                <a:solidFill>
                  <a:srgbClr val="3C4F82"/>
                </a:solidFill>
                <a:latin typeface="Arial"/>
              </a:rPr>
              <a:t>Retention is tough</a:t>
            </a:r>
            <a:r>
              <a:rPr lang="en-US" kern="0" dirty="0" smtClean="0">
                <a:solidFill>
                  <a:srgbClr val="3C4F82"/>
                </a:solidFill>
                <a:latin typeface="Arial"/>
              </a:rPr>
              <a:t>: </a:t>
            </a:r>
            <a:r>
              <a:rPr lang="en-US" kern="0" dirty="0">
                <a:solidFill>
                  <a:srgbClr val="3C4F82"/>
                </a:solidFill>
                <a:latin typeface="Arial"/>
              </a:rPr>
              <a:t>lots of competition for a very limited pool</a:t>
            </a:r>
            <a:r>
              <a:rPr lang="en-US" kern="0" dirty="0" smtClean="0">
                <a:solidFill>
                  <a:srgbClr val="3C4F82"/>
                </a:solidFill>
                <a:latin typeface="Arial"/>
              </a:rPr>
              <a:t>.</a:t>
            </a:r>
            <a:endParaRPr lang="en-US" i="1" dirty="0" smtClean="0"/>
          </a:p>
          <a:p>
            <a:r>
              <a:rPr lang="en-US" i="1" dirty="0" smtClean="0"/>
              <a:t>Computer science is the only one of the STEM (science, technology, engineering and mathematics) fields that has actually seen a decrease in student participation over the last 20 years, from 25% of high school students to only 19%, according to a 2011 study by the National Center for Education Statistics.</a:t>
            </a:r>
            <a:endParaRPr lang="en-US" dirty="0" smtClean="0"/>
          </a:p>
          <a:p>
            <a:endParaRPr lang="en-US" dirty="0" smtClean="0"/>
          </a:p>
          <a:p>
            <a:r>
              <a:rPr lang="en-US" i="1" u="none" dirty="0" smtClean="0"/>
              <a:t>In </a:t>
            </a:r>
            <a:r>
              <a:rPr lang="en-US" i="1" dirty="0" smtClean="0"/>
              <a:t>recent years more than half of U.S. engineering doctorates are earned by temporary visa holders. (“Science and Engineering Indicators 2012,” National Science foundation, www.nsf.gov/statistics/seind12/c0/c0s4.htm)</a:t>
            </a:r>
            <a:endParaRPr lang="en-US" i="1" u="none" dirty="0" smtClean="0"/>
          </a:p>
          <a:p>
            <a:endParaRPr lang="en-US" i="1" u="none" dirty="0" smtClean="0"/>
          </a:p>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Author</a:t>
            </a:r>
          </a:p>
          <a:p>
            <a:r>
              <a:rPr lang="en-US" dirty="0" smtClean="0">
                <a:solidFill>
                  <a:prstClr val="black"/>
                </a:solidFill>
              </a:rPr>
              <a:t>Program</a:t>
            </a:r>
            <a:endParaRPr lang="en-US" dirty="0">
              <a:solidFill>
                <a:prstClr val="black"/>
              </a:solidFill>
            </a:endParaRPr>
          </a:p>
        </p:txBody>
      </p:sp>
      <p:sp>
        <p:nvSpPr>
          <p:cNvPr id="5" name="Date Placeholder 4"/>
          <p:cNvSpPr>
            <a:spLocks noGrp="1"/>
          </p:cNvSpPr>
          <p:nvPr>
            <p:ph type="dt" idx="11"/>
          </p:nvPr>
        </p:nvSpPr>
        <p:spPr/>
        <p:txBody>
          <a:bodyPr/>
          <a:lstStyle/>
          <a:p>
            <a:fld id="{1FEEE9EC-F0EA-4553-8CF0-BE990B99D29D}" type="datetime1">
              <a:rPr lang="en-US" smtClean="0">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68719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a:xfrm>
            <a:off x="1181100" y="698500"/>
            <a:ext cx="4648200" cy="3486150"/>
          </a:xfrm>
        </p:spPr>
      </p:sp>
      <p:sp>
        <p:nvSpPr>
          <p:cNvPr id="8" name="Notes Placeholder 7"/>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284116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xfrm>
            <a:off x="0" y="0"/>
            <a:ext cx="3043665" cy="465776"/>
          </a:xfrm>
          <a:prstGeom prst="rect">
            <a:avLst/>
          </a:prstGeom>
          <a:ln/>
        </p:spPr>
        <p:txBody>
          <a:bodyPr lIns="92373" tIns="46186" rIns="92373" bIns="46186"/>
          <a:lstStyle/>
          <a:p>
            <a:r>
              <a:rPr lang="en-US" dirty="0" smtClean="0">
                <a:solidFill>
                  <a:prstClr val="black"/>
                </a:solidFill>
              </a:rPr>
              <a:t>Author</a:t>
            </a:r>
            <a:endParaRPr lang="en-US" dirty="0">
              <a:solidFill>
                <a:prstClr val="black"/>
              </a:solidFill>
            </a:endParaRPr>
          </a:p>
          <a:p>
            <a:r>
              <a:rPr lang="en-US" dirty="0" smtClean="0">
                <a:solidFill>
                  <a:prstClr val="black"/>
                </a:solidFill>
              </a:rPr>
              <a:t>Software Engineering Institute</a:t>
            </a:r>
            <a:endParaRPr lang="en-US" dirty="0">
              <a:solidFill>
                <a:prstClr val="black"/>
              </a:solidFill>
            </a:endParaRPr>
          </a:p>
        </p:txBody>
      </p:sp>
      <p:sp>
        <p:nvSpPr>
          <p:cNvPr id="5" name="Rectangle 25"/>
          <p:cNvSpPr>
            <a:spLocks noGrp="1" noChangeArrowheads="1"/>
          </p:cNvSpPr>
          <p:nvPr>
            <p:ph type="dt" idx="1"/>
          </p:nvPr>
        </p:nvSpPr>
        <p:spPr>
          <a:xfrm>
            <a:off x="3977827" y="0"/>
            <a:ext cx="3043665" cy="465776"/>
          </a:xfrm>
          <a:prstGeom prst="rect">
            <a:avLst/>
          </a:prstGeom>
          <a:ln/>
        </p:spPr>
        <p:txBody>
          <a:bodyPr lIns="92373" tIns="46186" rIns="92373" bIns="46186"/>
          <a:lstStyle/>
          <a:p>
            <a:fld id="{C6492D1C-BD09-4AF6-82AE-D63AC0EE3BD8}" type="datetime1">
              <a:rPr lang="en-US">
                <a:solidFill>
                  <a:prstClr val="black"/>
                </a:solidFill>
              </a:rPr>
              <a:pPr/>
              <a:t>6/28/2016</a:t>
            </a:fld>
            <a:endParaRPr lang="en-US" dirty="0">
              <a:solidFill>
                <a:prstClr val="black"/>
              </a:solidFill>
            </a:endParaRPr>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53093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SERA:</a:t>
            </a:r>
            <a:r>
              <a:rPr lang="en-US" baseline="0" dirty="0" smtClean="0"/>
              <a:t> Security Engineering Risk Analysis</a:t>
            </a:r>
          </a:p>
          <a:p>
            <a:r>
              <a:rPr lang="en-US" baseline="0" dirty="0" smtClean="0"/>
              <a:t>AADL: Architecture and Analysis Design Language</a:t>
            </a:r>
          </a:p>
          <a:p>
            <a:r>
              <a:rPr lang="en-US" baseline="0" dirty="0" smtClean="0"/>
              <a:t>TSP-Secure: Team Software Process</a:t>
            </a: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Author</a:t>
            </a:r>
          </a:p>
          <a:p>
            <a:r>
              <a:rPr lang="en-US" smtClean="0">
                <a:solidFill>
                  <a:srgbClr val="000000"/>
                </a:solidFill>
              </a:rPr>
              <a:t>Program</a:t>
            </a:r>
            <a:endParaRPr lang="en-US" dirty="0">
              <a:solidFill>
                <a:srgbClr val="000000"/>
              </a:solidFill>
            </a:endParaRPr>
          </a:p>
        </p:txBody>
      </p:sp>
      <p:sp>
        <p:nvSpPr>
          <p:cNvPr id="5" name="Date Placeholder 4"/>
          <p:cNvSpPr>
            <a:spLocks noGrp="1"/>
          </p:cNvSpPr>
          <p:nvPr>
            <p:ph type="dt" idx="11"/>
          </p:nvPr>
        </p:nvSpPr>
        <p:spPr>
          <a:xfrm>
            <a:off x="3920121" y="0"/>
            <a:ext cx="2998965" cy="468661"/>
          </a:xfrm>
          <a:prstGeom prst="rect">
            <a:avLst/>
          </a:prstGeom>
        </p:spPr>
        <p:txBody>
          <a:bodyPr/>
          <a:lstStyle/>
          <a:p>
            <a:fld id="{4198ABD0-4616-4184-9DBE-3A14688CE665}" type="datetime1">
              <a:rPr lang="en-US" smtClean="0">
                <a:solidFill>
                  <a:srgbClr val="000000"/>
                </a:solidFill>
              </a:rPr>
              <a:pPr/>
              <a:t>6/28/2016</a:t>
            </a:fld>
            <a:endParaRPr lang="en-US">
              <a:solidFill>
                <a:srgbClr val="000000"/>
              </a:solidFill>
            </a:endParaRPr>
          </a:p>
        </p:txBody>
      </p:sp>
    </p:spTree>
    <p:extLst>
      <p:ext uri="{BB962C8B-B14F-4D97-AF65-F5344CB8AC3E}">
        <p14:creationId xmlns:p14="http://schemas.microsoft.com/office/powerpoint/2010/main" xmlns="" val="232654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4198ABD0-4616-4184-9DBE-3A14688CE665}" type="datetime1">
              <a:rPr lang="en-US" smtClean="0"/>
              <a:pPr/>
              <a:t>6/28/2016</a:t>
            </a:fld>
            <a:endParaRPr lang="en-US"/>
          </a:p>
        </p:txBody>
      </p:sp>
    </p:spTree>
    <p:extLst>
      <p:ext uri="{BB962C8B-B14F-4D97-AF65-F5344CB8AC3E}">
        <p14:creationId xmlns:p14="http://schemas.microsoft.com/office/powerpoint/2010/main" xmlns="" val="309753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9450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a:xfrm>
            <a:off x="1181100" y="698500"/>
            <a:ext cx="4648200" cy="3486150"/>
          </a:xfrm>
        </p:spPr>
      </p:sp>
      <p:sp>
        <p:nvSpPr>
          <p:cNvPr id="8" name="Notes Placeholder 7"/>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xmlns="" val="158275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a:xfrm>
            <a:off x="4007827" y="8758239"/>
            <a:ext cx="2137508" cy="198437"/>
          </a:xfrm>
          <a:prstGeom prst="rect">
            <a:avLst/>
          </a:prstGeom>
        </p:spPr>
        <p:txBody>
          <a:bodyPr/>
          <a:lstStyle/>
          <a:p>
            <a:pPr>
              <a:defRPr/>
            </a:pPr>
            <a:r>
              <a:rPr lang="en-US" smtClean="0"/>
              <a:t>© 2010 Carnegie Mellon University</a:t>
            </a:r>
          </a:p>
          <a:p>
            <a:pPr>
              <a:defRPr/>
            </a:pPr>
            <a:r>
              <a:rPr lang="en-US" smtClean="0"/>
              <a:t>  </a:t>
            </a:r>
            <a:endParaRPr lang="en-US" dirty="0"/>
          </a:p>
        </p:txBody>
      </p:sp>
      <p:sp>
        <p:nvSpPr>
          <p:cNvPr id="5" name="Header Placeholder 4"/>
          <p:cNvSpPr>
            <a:spLocks noGrp="1"/>
          </p:cNvSpPr>
          <p:nvPr>
            <p:ph type="hdr" sz="quarter" idx="11"/>
          </p:nvPr>
        </p:nvSpPr>
        <p:spPr/>
        <p:txBody>
          <a:bodyPr/>
          <a:lstStyle/>
          <a:p>
            <a:pPr>
              <a:defRPr/>
            </a:pPr>
            <a:r>
              <a:rPr lang="en-US" dirty="0" smtClean="0"/>
              <a:t>Cyber Assurance</a:t>
            </a:r>
            <a:endParaRPr lang="en-US" dirty="0"/>
          </a:p>
        </p:txBody>
      </p:sp>
      <p:sp>
        <p:nvSpPr>
          <p:cNvPr id="6" name="Date Placeholder 5"/>
          <p:cNvSpPr>
            <a:spLocks noGrp="1"/>
          </p:cNvSpPr>
          <p:nvPr>
            <p:ph type="dt" idx="12"/>
          </p:nvPr>
        </p:nvSpPr>
        <p:spPr>
          <a:xfrm>
            <a:off x="3742234" y="294871"/>
            <a:ext cx="2706874" cy="467669"/>
          </a:xfrm>
          <a:prstGeom prst="rect">
            <a:avLst/>
          </a:prstGeom>
        </p:spPr>
        <p:txBody>
          <a:bodyPr/>
          <a:lstStyle/>
          <a:p>
            <a:pPr>
              <a:defRPr/>
            </a:pPr>
            <a:fld id="{0C10870B-4538-4B47-B14D-983416DEF369}" type="datetime1">
              <a:rPr lang="en-US" smtClean="0"/>
              <a:pPr>
                <a:defRPr/>
              </a:pPr>
              <a:t>6/28/2016</a:t>
            </a:fld>
            <a:endParaRPr lang="en-US"/>
          </a:p>
        </p:txBody>
      </p:sp>
    </p:spTree>
    <p:extLst>
      <p:ext uri="{BB962C8B-B14F-4D97-AF65-F5344CB8AC3E}">
        <p14:creationId xmlns:p14="http://schemas.microsoft.com/office/powerpoint/2010/main" xmlns="" val="381833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SERA:</a:t>
            </a:r>
            <a:r>
              <a:rPr lang="en-US" baseline="0" dirty="0" smtClean="0"/>
              <a:t> Security Engineering Risk Analysis</a:t>
            </a:r>
          </a:p>
          <a:p>
            <a:r>
              <a:rPr lang="en-US" baseline="0" dirty="0" smtClean="0"/>
              <a:t>AADL: Architecture and Analysis Design Language</a:t>
            </a:r>
          </a:p>
          <a:p>
            <a:r>
              <a:rPr lang="en-US" baseline="0" dirty="0" smtClean="0"/>
              <a:t>TSP-Secure: Team Software Process</a:t>
            </a:r>
            <a:endParaRPr lang="en-US" dirty="0"/>
          </a:p>
        </p:txBody>
      </p:sp>
      <p:sp>
        <p:nvSpPr>
          <p:cNvPr id="4" name="Header Placeholder 3"/>
          <p:cNvSpPr>
            <a:spLocks noGrp="1"/>
          </p:cNvSpPr>
          <p:nvPr>
            <p:ph type="hdr" sz="quarter" idx="10"/>
          </p:nvPr>
        </p:nvSpPr>
        <p:spPr/>
        <p:txBody>
          <a:bodyPr/>
          <a:lstStyle/>
          <a:p>
            <a:r>
              <a:rPr lang="en-US" smtClean="0">
                <a:solidFill>
                  <a:srgbClr val="000000"/>
                </a:solidFill>
              </a:rPr>
              <a:t>Author</a:t>
            </a:r>
          </a:p>
          <a:p>
            <a:r>
              <a:rPr lang="en-US" smtClean="0">
                <a:solidFill>
                  <a:srgbClr val="000000"/>
                </a:solidFill>
              </a:rPr>
              <a:t>Program</a:t>
            </a:r>
            <a:endParaRPr lang="en-US" dirty="0">
              <a:solidFill>
                <a:srgbClr val="000000"/>
              </a:solidFill>
            </a:endParaRPr>
          </a:p>
        </p:txBody>
      </p:sp>
      <p:sp>
        <p:nvSpPr>
          <p:cNvPr id="5" name="Date Placeholder 4"/>
          <p:cNvSpPr>
            <a:spLocks noGrp="1"/>
          </p:cNvSpPr>
          <p:nvPr>
            <p:ph type="dt" idx="11"/>
          </p:nvPr>
        </p:nvSpPr>
        <p:spPr>
          <a:xfrm>
            <a:off x="3920121" y="0"/>
            <a:ext cx="2998965" cy="468661"/>
          </a:xfrm>
          <a:prstGeom prst="rect">
            <a:avLst/>
          </a:prstGeom>
        </p:spPr>
        <p:txBody>
          <a:bodyPr/>
          <a:lstStyle/>
          <a:p>
            <a:fld id="{4198ABD0-4616-4184-9DBE-3A14688CE665}" type="datetime1">
              <a:rPr lang="en-US" smtClean="0">
                <a:solidFill>
                  <a:srgbClr val="000000"/>
                </a:solidFill>
              </a:rPr>
              <a:pPr/>
              <a:t>6/28/2016</a:t>
            </a:fld>
            <a:endParaRPr lang="en-US">
              <a:solidFill>
                <a:srgbClr val="000000"/>
              </a:solidFill>
            </a:endParaRPr>
          </a:p>
        </p:txBody>
      </p:sp>
    </p:spTree>
    <p:extLst>
      <p:ext uri="{BB962C8B-B14F-4D97-AF65-F5344CB8AC3E}">
        <p14:creationId xmlns:p14="http://schemas.microsoft.com/office/powerpoint/2010/main" xmlns="" val="2326545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dirty="0">
              <a:solidFill>
                <a:srgbClr val="000000"/>
              </a:solidFill>
            </a:endParaRPr>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fontAlgn="base">
              <a:lnSpc>
                <a:spcPts val="1300"/>
              </a:lnSpc>
              <a:spcBef>
                <a:spcPct val="0"/>
              </a:spcBef>
              <a:spcAft>
                <a:spcPct val="0"/>
              </a:spcAft>
            </a:pPr>
            <a:r>
              <a:rPr lang="en-US" sz="700" b="1" dirty="0">
                <a:solidFill>
                  <a:srgbClr val="FFFFFF"/>
                </a:solidFill>
                <a:ea typeface="ＭＳ Ｐゴシック" pitchFamily="1" charset="-128"/>
              </a:rPr>
              <a:t>© 2014 Carnegie Mellon University</a:t>
            </a:r>
          </a:p>
        </p:txBody>
      </p:sp>
      <p:grpSp>
        <p:nvGrpSpPr>
          <p:cNvPr id="3121"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grpSp>
      <p:pic>
        <p:nvPicPr>
          <p:cNvPr id="20" name="Picture 19" descr="SEI_CMU_University_1Line_Wh.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33400" y="6352129"/>
            <a:ext cx="5410200" cy="277271"/>
          </a:xfrm>
          <a:prstGeom prst="rect">
            <a:avLst/>
          </a:prstGeom>
        </p:spPr>
      </p:pic>
    </p:spTree>
    <p:extLst>
      <p:ext uri="{BB962C8B-B14F-4D97-AF65-F5344CB8AC3E}">
        <p14:creationId xmlns:p14="http://schemas.microsoft.com/office/powerpoint/2010/main" xmlns="" val="4853314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99AD7B1-7EA8-47A0-887F-E99775A6C2FC}"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2731792700"/>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dt" sz="half" idx="2"/>
          </p:nvPr>
        </p:nvSpPr>
        <p:spPr/>
        <p:txBody>
          <a:bodyPr/>
          <a:lstStyle>
            <a:lvl1pPr>
              <a:defRPr/>
            </a:lvl1pPr>
          </a:lstStyle>
          <a:p>
            <a:fld id="{7C0BE8AD-4EC1-43A3-9EA3-A2867EE90250}" type="datetimeFigureOut">
              <a:rPr lang="en-US">
                <a:solidFill>
                  <a:prstClr val="black"/>
                </a:solidFill>
              </a:rPr>
              <a:pPr/>
              <a:t>6/28/2016</a:t>
            </a:fld>
            <a:endParaRPr lang="en-US" dirty="0">
              <a:solidFill>
                <a:prstClr val="black"/>
              </a:solidFill>
            </a:endParaRPr>
          </a:p>
        </p:txBody>
      </p:sp>
      <p:sp>
        <p:nvSpPr>
          <p:cNvPr id="72707"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08" name="Rectangle 4"/>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72709" name="Rectangle 5"/>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dirty="0" smtClean="0"/>
              <a:t>Click to edit Master subtitle style</a:t>
            </a:r>
            <a:endParaRPr lang="en-US" dirty="0"/>
          </a:p>
        </p:txBody>
      </p:sp>
      <p:sp>
        <p:nvSpPr>
          <p:cNvPr id="72710" name="Rectangle 6"/>
          <p:cNvSpPr>
            <a:spLocks noChangeArrowheads="1"/>
          </p:cNvSpPr>
          <p:nvPr userDrawn="1"/>
        </p:nvSpPr>
        <p:spPr bwMode="white">
          <a:xfrm>
            <a:off x="7210425" y="6408738"/>
            <a:ext cx="1665288" cy="212725"/>
          </a:xfrm>
          <a:prstGeom prst="rect">
            <a:avLst/>
          </a:prstGeom>
          <a:noFill/>
          <a:ln w="9525">
            <a:noFill/>
            <a:miter lim="800000"/>
            <a:headEnd/>
            <a:tailEnd/>
          </a:ln>
          <a:effectLst/>
        </p:spPr>
        <p:txBody>
          <a:bodyPr lIns="0" tIns="0" rIns="91428" bIns="45714">
            <a:spAutoFit/>
          </a:bodyPr>
          <a:lstStyle/>
          <a:p>
            <a:pPr eaLnBrk="0" fontAlgn="base" hangingPunct="0">
              <a:lnSpc>
                <a:spcPts val="1300"/>
              </a:lnSpc>
              <a:spcBef>
                <a:spcPct val="0"/>
              </a:spcBef>
              <a:spcAft>
                <a:spcPct val="0"/>
              </a:spcAft>
            </a:pPr>
            <a:r>
              <a:rPr lang="en-US" sz="700" b="1" dirty="0">
                <a:solidFill>
                  <a:prstClr val="white"/>
                </a:solidFill>
                <a:ea typeface="ＭＳ Ｐゴシック" pitchFamily="-16" charset="-128"/>
              </a:rPr>
              <a:t>© </a:t>
            </a:r>
            <a:r>
              <a:rPr lang="en-US" sz="700" b="1" dirty="0" smtClean="0">
                <a:solidFill>
                  <a:prstClr val="white"/>
                </a:solidFill>
                <a:ea typeface="ＭＳ Ｐゴシック" pitchFamily="-16" charset="-128"/>
              </a:rPr>
              <a:t>2014 </a:t>
            </a:r>
            <a:r>
              <a:rPr lang="en-US" sz="700" b="1" dirty="0">
                <a:solidFill>
                  <a:prstClr val="white"/>
                </a:solidFill>
                <a:ea typeface="ＭＳ Ｐゴシック" pitchFamily="-16" charset="-128"/>
              </a:rPr>
              <a:t>Carnegie Mellon University</a:t>
            </a:r>
          </a:p>
        </p:txBody>
      </p:sp>
      <p:grpSp>
        <p:nvGrpSpPr>
          <p:cNvPr id="2" name="Group 7"/>
          <p:cNvGrpSpPr>
            <a:grpSpLocks/>
          </p:cNvGrpSpPr>
          <p:nvPr userDrawn="1"/>
        </p:nvGrpSpPr>
        <p:grpSpPr bwMode="auto">
          <a:xfrm>
            <a:off x="26988" y="23813"/>
            <a:ext cx="4057650" cy="6094412"/>
            <a:chOff x="17" y="15"/>
            <a:chExt cx="2728" cy="3839"/>
          </a:xfrm>
        </p:grpSpPr>
        <p:sp>
          <p:nvSpPr>
            <p:cNvPr id="72712" name="Freeform 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3" name="Freeform 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4" name="Freeform 1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5" name="Freeform 1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6" name="Freeform 1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7" name="Freeform 1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8" name="Freeform 1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9" name="Freeform 1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0" name="Freeform 1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1" name="Freeform 1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2" name="Freeform 1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grpSp>
      <p:pic>
        <p:nvPicPr>
          <p:cNvPr id="72723" name="Picture 19" descr="SEI_CMU_1Line_White"/>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38150" y="6338888"/>
            <a:ext cx="5581650" cy="346075"/>
          </a:xfrm>
          <a:prstGeom prst="rect">
            <a:avLst/>
          </a:prstGeom>
          <a:noFill/>
        </p:spPr>
      </p:pic>
    </p:spTree>
    <p:extLst>
      <p:ext uri="{BB962C8B-B14F-4D97-AF65-F5344CB8AC3E}">
        <p14:creationId xmlns:p14="http://schemas.microsoft.com/office/powerpoint/2010/main" xmlns="" val="2040566228"/>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5810E8-B0AF-4DF8-B03B-E4D52625BB06}" type="datetimeFigureOut">
              <a:rPr lang="en-US" smtClean="0">
                <a:solidFill>
                  <a:prstClr val="black"/>
                </a:solidFill>
              </a:rPr>
              <a:pPr/>
              <a:t>6/28/2016</a:t>
            </a:fld>
            <a:endParaRPr lang="en-US" dirty="0">
              <a:solidFill>
                <a:prstClr val="black"/>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27578170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D318606-17A4-4D1D-95F2-8C36843991E3}"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188396809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99AD7B1-7EA8-47A0-887F-E99775A6C2FC}"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4048478664"/>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dt" sz="half" idx="2"/>
          </p:nvPr>
        </p:nvSpPr>
        <p:spPr/>
        <p:txBody>
          <a:bodyPr/>
          <a:lstStyle>
            <a:lvl1pPr>
              <a:defRPr/>
            </a:lvl1pPr>
          </a:lstStyle>
          <a:p>
            <a:fld id="{7C0BE8AD-4EC1-43A3-9EA3-A2867EE90250}" type="datetimeFigureOut">
              <a:rPr lang="en-US">
                <a:solidFill>
                  <a:prstClr val="black"/>
                </a:solidFill>
              </a:rPr>
              <a:pPr/>
              <a:t>6/28/2016</a:t>
            </a:fld>
            <a:endParaRPr lang="en-US" dirty="0">
              <a:solidFill>
                <a:prstClr val="black"/>
              </a:solidFill>
            </a:endParaRPr>
          </a:p>
        </p:txBody>
      </p:sp>
      <p:sp>
        <p:nvSpPr>
          <p:cNvPr id="72707"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08" name="Rectangle 4"/>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72709" name="Rectangle 5"/>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dirty="0" smtClean="0"/>
              <a:t>Click to edit Master subtitle style</a:t>
            </a:r>
            <a:endParaRPr lang="en-US" dirty="0"/>
          </a:p>
        </p:txBody>
      </p:sp>
      <p:sp>
        <p:nvSpPr>
          <p:cNvPr id="72710" name="Rectangle 6"/>
          <p:cNvSpPr>
            <a:spLocks noChangeArrowheads="1"/>
          </p:cNvSpPr>
          <p:nvPr userDrawn="1"/>
        </p:nvSpPr>
        <p:spPr bwMode="white">
          <a:xfrm>
            <a:off x="7210425" y="6408738"/>
            <a:ext cx="1665288" cy="212725"/>
          </a:xfrm>
          <a:prstGeom prst="rect">
            <a:avLst/>
          </a:prstGeom>
          <a:noFill/>
          <a:ln w="9525">
            <a:noFill/>
            <a:miter lim="800000"/>
            <a:headEnd/>
            <a:tailEnd/>
          </a:ln>
          <a:effectLst/>
        </p:spPr>
        <p:txBody>
          <a:bodyPr lIns="0" tIns="0" rIns="91428" bIns="45714">
            <a:spAutoFit/>
          </a:bodyPr>
          <a:lstStyle/>
          <a:p>
            <a:pPr eaLnBrk="0" fontAlgn="base" hangingPunct="0">
              <a:lnSpc>
                <a:spcPts val="1300"/>
              </a:lnSpc>
              <a:spcBef>
                <a:spcPct val="0"/>
              </a:spcBef>
              <a:spcAft>
                <a:spcPct val="0"/>
              </a:spcAft>
            </a:pPr>
            <a:r>
              <a:rPr lang="en-US" sz="700" b="1" dirty="0">
                <a:solidFill>
                  <a:prstClr val="white"/>
                </a:solidFill>
                <a:ea typeface="ＭＳ Ｐゴシック" pitchFamily="-16" charset="-128"/>
              </a:rPr>
              <a:t>© </a:t>
            </a:r>
            <a:r>
              <a:rPr lang="en-US" sz="700" b="1" dirty="0" smtClean="0">
                <a:solidFill>
                  <a:prstClr val="white"/>
                </a:solidFill>
                <a:ea typeface="ＭＳ Ｐゴシック" pitchFamily="-16" charset="-128"/>
              </a:rPr>
              <a:t>2014 </a:t>
            </a:r>
            <a:r>
              <a:rPr lang="en-US" sz="700" b="1" dirty="0">
                <a:solidFill>
                  <a:prstClr val="white"/>
                </a:solidFill>
                <a:ea typeface="ＭＳ Ｐゴシック" pitchFamily="-16" charset="-128"/>
              </a:rPr>
              <a:t>Carnegie Mellon University</a:t>
            </a:r>
          </a:p>
        </p:txBody>
      </p:sp>
      <p:grpSp>
        <p:nvGrpSpPr>
          <p:cNvPr id="2" name="Group 7"/>
          <p:cNvGrpSpPr>
            <a:grpSpLocks/>
          </p:cNvGrpSpPr>
          <p:nvPr userDrawn="1"/>
        </p:nvGrpSpPr>
        <p:grpSpPr bwMode="auto">
          <a:xfrm>
            <a:off x="26988" y="23813"/>
            <a:ext cx="4057650" cy="6094412"/>
            <a:chOff x="17" y="15"/>
            <a:chExt cx="2728" cy="3839"/>
          </a:xfrm>
        </p:grpSpPr>
        <p:sp>
          <p:nvSpPr>
            <p:cNvPr id="72712" name="Freeform 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3" name="Freeform 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4" name="Freeform 1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5" name="Freeform 1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6" name="Freeform 1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7" name="Freeform 1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8" name="Freeform 1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9" name="Freeform 1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0" name="Freeform 1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1" name="Freeform 1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2" name="Freeform 1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grpSp>
      <p:pic>
        <p:nvPicPr>
          <p:cNvPr id="72723" name="Picture 19" descr="SEI_CMU_1Line_White"/>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38150" y="6338888"/>
            <a:ext cx="5581650" cy="346075"/>
          </a:xfrm>
          <a:prstGeom prst="rect">
            <a:avLst/>
          </a:prstGeom>
          <a:noFill/>
        </p:spPr>
      </p:pic>
    </p:spTree>
    <p:extLst>
      <p:ext uri="{BB962C8B-B14F-4D97-AF65-F5344CB8AC3E}">
        <p14:creationId xmlns:p14="http://schemas.microsoft.com/office/powerpoint/2010/main" xmlns="" val="4080140849"/>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5810E8-B0AF-4DF8-B03B-E4D52625BB06}" type="datetimeFigureOut">
              <a:rPr lang="en-US" smtClean="0">
                <a:solidFill>
                  <a:prstClr val="black"/>
                </a:solidFill>
              </a:rPr>
              <a:pPr/>
              <a:t>6/28/2016</a:t>
            </a:fld>
            <a:endParaRPr lang="en-US" dirty="0">
              <a:solidFill>
                <a:prstClr val="black"/>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569620739"/>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D318606-17A4-4D1D-95F2-8C36843991E3}"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162726860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99AD7B1-7EA8-47A0-887F-E99775A6C2FC}"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902122590"/>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dt" sz="half" idx="2"/>
          </p:nvPr>
        </p:nvSpPr>
        <p:spPr/>
        <p:txBody>
          <a:bodyPr/>
          <a:lstStyle>
            <a:lvl1pPr>
              <a:defRPr/>
            </a:lvl1pPr>
          </a:lstStyle>
          <a:p>
            <a:fld id="{7C0BE8AD-4EC1-43A3-9EA3-A2867EE90250}" type="datetimeFigureOut">
              <a:rPr lang="en-US">
                <a:solidFill>
                  <a:prstClr val="black"/>
                </a:solidFill>
              </a:rPr>
              <a:pPr/>
              <a:t>6/28/2016</a:t>
            </a:fld>
            <a:endParaRPr lang="en-US" dirty="0">
              <a:solidFill>
                <a:prstClr val="black"/>
              </a:solidFill>
            </a:endParaRPr>
          </a:p>
        </p:txBody>
      </p:sp>
      <p:sp>
        <p:nvSpPr>
          <p:cNvPr id="72707"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08" name="Rectangle 4"/>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72709" name="Rectangle 5"/>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dirty="0" smtClean="0"/>
              <a:t>Click to edit Master subtitle style</a:t>
            </a:r>
            <a:endParaRPr lang="en-US" dirty="0"/>
          </a:p>
        </p:txBody>
      </p:sp>
      <p:sp>
        <p:nvSpPr>
          <p:cNvPr id="72710" name="Rectangle 6"/>
          <p:cNvSpPr>
            <a:spLocks noChangeArrowheads="1"/>
          </p:cNvSpPr>
          <p:nvPr userDrawn="1"/>
        </p:nvSpPr>
        <p:spPr bwMode="white">
          <a:xfrm>
            <a:off x="7210425" y="6408738"/>
            <a:ext cx="1665288" cy="212725"/>
          </a:xfrm>
          <a:prstGeom prst="rect">
            <a:avLst/>
          </a:prstGeom>
          <a:noFill/>
          <a:ln w="9525">
            <a:noFill/>
            <a:miter lim="800000"/>
            <a:headEnd/>
            <a:tailEnd/>
          </a:ln>
          <a:effectLst/>
        </p:spPr>
        <p:txBody>
          <a:bodyPr lIns="0" tIns="0" rIns="91428" bIns="45714">
            <a:spAutoFit/>
          </a:bodyPr>
          <a:lstStyle/>
          <a:p>
            <a:pPr eaLnBrk="0" fontAlgn="base" hangingPunct="0">
              <a:lnSpc>
                <a:spcPts val="1300"/>
              </a:lnSpc>
              <a:spcBef>
                <a:spcPct val="0"/>
              </a:spcBef>
              <a:spcAft>
                <a:spcPct val="0"/>
              </a:spcAft>
            </a:pPr>
            <a:r>
              <a:rPr lang="en-US" sz="700" b="1" dirty="0">
                <a:solidFill>
                  <a:prstClr val="white"/>
                </a:solidFill>
                <a:ea typeface="ＭＳ Ｐゴシック" pitchFamily="-16" charset="-128"/>
              </a:rPr>
              <a:t>© </a:t>
            </a:r>
            <a:r>
              <a:rPr lang="en-US" sz="700" b="1" dirty="0" smtClean="0">
                <a:solidFill>
                  <a:prstClr val="white"/>
                </a:solidFill>
                <a:ea typeface="ＭＳ Ｐゴシック" pitchFamily="-16" charset="-128"/>
              </a:rPr>
              <a:t>2014 </a:t>
            </a:r>
            <a:r>
              <a:rPr lang="en-US" sz="700" b="1" dirty="0">
                <a:solidFill>
                  <a:prstClr val="white"/>
                </a:solidFill>
                <a:ea typeface="ＭＳ Ｐゴシック" pitchFamily="-16" charset="-128"/>
              </a:rPr>
              <a:t>Carnegie Mellon University</a:t>
            </a:r>
          </a:p>
        </p:txBody>
      </p:sp>
      <p:grpSp>
        <p:nvGrpSpPr>
          <p:cNvPr id="2" name="Group 7"/>
          <p:cNvGrpSpPr>
            <a:grpSpLocks/>
          </p:cNvGrpSpPr>
          <p:nvPr userDrawn="1"/>
        </p:nvGrpSpPr>
        <p:grpSpPr bwMode="auto">
          <a:xfrm>
            <a:off x="26988" y="23813"/>
            <a:ext cx="4057650" cy="6094412"/>
            <a:chOff x="17" y="15"/>
            <a:chExt cx="2728" cy="3839"/>
          </a:xfrm>
        </p:grpSpPr>
        <p:sp>
          <p:nvSpPr>
            <p:cNvPr id="72712" name="Freeform 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3" name="Freeform 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4" name="Freeform 1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5" name="Freeform 1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6" name="Freeform 1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7" name="Freeform 1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8" name="Freeform 1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9" name="Freeform 1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0" name="Freeform 1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1" name="Freeform 1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2" name="Freeform 1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grpSp>
      <p:pic>
        <p:nvPicPr>
          <p:cNvPr id="72723" name="Picture 19" descr="SEI_CMU_1Line_White"/>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38150" y="6338888"/>
            <a:ext cx="5581650" cy="346075"/>
          </a:xfrm>
          <a:prstGeom prst="rect">
            <a:avLst/>
          </a:prstGeom>
          <a:noFill/>
        </p:spPr>
      </p:pic>
    </p:spTree>
    <p:extLst>
      <p:ext uri="{BB962C8B-B14F-4D97-AF65-F5344CB8AC3E}">
        <p14:creationId xmlns:p14="http://schemas.microsoft.com/office/powerpoint/2010/main" xmlns="" val="305116767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3419626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5810E8-B0AF-4DF8-B03B-E4D52625BB06}" type="datetimeFigureOut">
              <a:rPr lang="en-US" smtClean="0">
                <a:solidFill>
                  <a:prstClr val="black"/>
                </a:solidFill>
              </a:rPr>
              <a:pPr/>
              <a:t>6/28/2016</a:t>
            </a:fld>
            <a:endParaRPr lang="en-US" dirty="0">
              <a:solidFill>
                <a:prstClr val="black"/>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820567784"/>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D318606-17A4-4D1D-95F2-8C36843991E3}"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4153433113"/>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99AD7B1-7EA8-47A0-887F-E99775A6C2FC}"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3195808951"/>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010554" y="-17418"/>
            <a:ext cx="4133446" cy="6358679"/>
          </a:xfrm>
          <a:prstGeom prst="rect">
            <a:avLst/>
          </a:prstGeom>
        </p:spPr>
      </p:pic>
      <p:sp>
        <p:nvSpPr>
          <p:cNvPr id="15" name="Rectangle 14"/>
          <p:cNvSpPr/>
          <p:nvPr userDrawn="1"/>
        </p:nvSpPr>
        <p:spPr bwMode="auto">
          <a:xfrm>
            <a:off x="2" y="-17418"/>
            <a:ext cx="5753097"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srgbClr val="000000"/>
              </a:solidFill>
              <a:ea typeface="ＭＳ Ｐゴシック" pitchFamily="1" charset="-128"/>
            </a:endParaRPr>
          </a:p>
        </p:txBody>
      </p:sp>
      <p:sp>
        <p:nvSpPr>
          <p:cNvPr id="17" name="Rectangle 8"/>
          <p:cNvSpPr>
            <a:spLocks noChangeArrowheads="1"/>
          </p:cNvSpPr>
          <p:nvPr userDrawn="1"/>
        </p:nvSpPr>
        <p:spPr bwMode="auto">
          <a:xfrm>
            <a:off x="0" y="6323013"/>
            <a:ext cx="9144000" cy="541845"/>
          </a:xfrm>
          <a:prstGeom prst="rect">
            <a:avLst/>
          </a:prstGeom>
          <a:solidFill>
            <a:schemeClr val="bg1"/>
          </a:solidFill>
          <a:ln w="9525">
            <a:noFill/>
            <a:miter lim="800000"/>
            <a:headEnd/>
            <a:tailEnd/>
          </a:ln>
          <a:effectLst/>
        </p:spPr>
        <p:txBody>
          <a:bodyPr lIns="0" tIns="0" rIns="0" bIns="0" anchor="ctr">
            <a:spAutoFit/>
          </a:bodyP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1" name="Rectangle 25"/>
          <p:cNvSpPr>
            <a:spLocks noChangeArrowheads="1"/>
          </p:cNvSpPr>
          <p:nvPr userDrawn="1"/>
        </p:nvSpPr>
        <p:spPr bwMode="white">
          <a:xfrm>
            <a:off x="6004376" y="6538320"/>
            <a:ext cx="2726265" cy="212873"/>
          </a:xfrm>
          <a:prstGeom prst="rect">
            <a:avLst/>
          </a:prstGeom>
          <a:noFill/>
          <a:ln w="9525">
            <a:noFill/>
            <a:miter lim="800000"/>
            <a:headEnd/>
            <a:tailEnd/>
          </a:ln>
          <a:effectLst/>
        </p:spPr>
        <p:txBody>
          <a:bodyPr wrap="square" lIns="0" tIns="0" rIns="0" bIns="45714">
            <a:spAutoFit/>
          </a:bodyPr>
          <a:lstStyle/>
          <a:p>
            <a:pPr algn="r" eaLnBrk="0" fontAlgn="base" hangingPunct="0">
              <a:lnSpc>
                <a:spcPts val="1300"/>
              </a:lnSpc>
              <a:spcBef>
                <a:spcPct val="0"/>
              </a:spcBef>
              <a:spcAft>
                <a:spcPct val="0"/>
              </a:spcAft>
            </a:pPr>
            <a:r>
              <a:rPr lang="en-US" sz="900" dirty="0">
                <a:solidFill>
                  <a:srgbClr val="000000"/>
                </a:solidFill>
                <a:ea typeface="ＭＳ Ｐゴシック" pitchFamily="1" charset="-128"/>
              </a:rPr>
              <a:t>© </a:t>
            </a:r>
            <a:r>
              <a:rPr lang="en-US" sz="900" dirty="0" smtClean="0">
                <a:solidFill>
                  <a:srgbClr val="000000"/>
                </a:solidFill>
                <a:ea typeface="ＭＳ Ｐゴシック" pitchFamily="1" charset="-128"/>
              </a:rPr>
              <a:t>2015 </a:t>
            </a:r>
            <a:r>
              <a:rPr lang="en-US" sz="900" dirty="0">
                <a:solidFill>
                  <a:srgbClr val="000000"/>
                </a:solidFill>
                <a:ea typeface="ＭＳ Ｐゴシック" pitchFamily="1" charset="-128"/>
              </a:rPr>
              <a:t>Carnegie Mellon University</a:t>
            </a:r>
          </a:p>
        </p:txBody>
      </p:sp>
      <p:sp>
        <p:nvSpPr>
          <p:cNvPr id="2" name="TextBox 1"/>
          <p:cNvSpPr txBox="1"/>
          <p:nvPr userDrawn="1"/>
        </p:nvSpPr>
        <p:spPr bwMode="white">
          <a:xfrm>
            <a:off x="419100" y="5339255"/>
            <a:ext cx="4038600" cy="646331"/>
          </a:xfrm>
          <a:prstGeom prst="rect">
            <a:avLst/>
          </a:prstGeom>
          <a:noFill/>
        </p:spPr>
        <p:txBody>
          <a:bodyPr wrap="square" lIns="0" tIns="0" rIns="0" bIns="0" rtlCol="0">
            <a:spAutoFit/>
          </a:bodyPr>
          <a:lstStyle/>
          <a:p>
            <a:pPr fontAlgn="base">
              <a:spcAft>
                <a:spcPct val="0"/>
              </a:spcAft>
            </a:pPr>
            <a:r>
              <a:rPr lang="en-US" sz="1400" dirty="0" smtClean="0">
                <a:solidFill>
                  <a:srgbClr val="FFFFFF"/>
                </a:solidFill>
                <a:ea typeface="ＭＳ Ｐゴシック" pitchFamily="1" charset="-128"/>
              </a:rPr>
              <a:t>Software Engineering Institute</a:t>
            </a:r>
          </a:p>
          <a:p>
            <a:pPr fontAlgn="base">
              <a:spcAft>
                <a:spcPct val="0"/>
              </a:spcAft>
            </a:pPr>
            <a:r>
              <a:rPr lang="en-US" sz="1400" dirty="0" smtClean="0">
                <a:solidFill>
                  <a:srgbClr val="FFFFFF"/>
                </a:solidFill>
                <a:ea typeface="ＭＳ Ｐゴシック" pitchFamily="1" charset="-128"/>
              </a:rPr>
              <a:t>Carnegie Mellon University</a:t>
            </a:r>
          </a:p>
          <a:p>
            <a:pPr fontAlgn="base">
              <a:spcAft>
                <a:spcPct val="0"/>
              </a:spcAft>
            </a:pPr>
            <a:r>
              <a:rPr lang="en-US" sz="1400" dirty="0" smtClean="0">
                <a:solidFill>
                  <a:srgbClr val="FFFFFF"/>
                </a:solidFill>
                <a:ea typeface="ＭＳ Ｐゴシック" pitchFamily="1" charset="-128"/>
              </a:rPr>
              <a:t>Pittsburgh, PA  15213</a:t>
            </a:r>
          </a:p>
        </p:txBody>
      </p:sp>
      <p:sp>
        <p:nvSpPr>
          <p:cNvPr id="14" name="Rectangle 12"/>
          <p:cNvSpPr>
            <a:spLocks noGrp="1" noChangeArrowheads="1"/>
          </p:cNvSpPr>
          <p:nvPr>
            <p:ph type="ctrTitle" hasCustomPrompt="1"/>
          </p:nvPr>
        </p:nvSpPr>
        <p:spPr bwMode="white">
          <a:xfrm>
            <a:off x="419099" y="3143778"/>
            <a:ext cx="5156201" cy="984885"/>
          </a:xfrm>
          <a:prstGeom prst="rect">
            <a:avLst/>
          </a:prstGeom>
        </p:spPr>
        <p:txBody>
          <a:bodyPr lIns="0" tIns="0" rIns="0" bIns="0" anchor="b" anchorCtr="0"/>
          <a:lstStyle>
            <a:lvl1pPr>
              <a:lnSpc>
                <a:spcPct val="100000"/>
              </a:lnSpc>
              <a:defRPr sz="3200" b="1" i="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6" name="Rectangle 13"/>
          <p:cNvSpPr>
            <a:spLocks noGrp="1" noChangeArrowheads="1"/>
          </p:cNvSpPr>
          <p:nvPr>
            <p:ph type="subTitle" idx="1" hasCustomPrompt="1"/>
          </p:nvPr>
        </p:nvSpPr>
        <p:spPr bwMode="white">
          <a:xfrm>
            <a:off x="419100" y="4180948"/>
            <a:ext cx="5156200" cy="721251"/>
          </a:xfrm>
          <a:prstGeom prst="rect">
            <a:avLst/>
          </a:prstGeom>
        </p:spPr>
        <p:txBody>
          <a:bodyPr lIns="0" tIns="0" rIns="0" bIns="0"/>
          <a:lstStyle>
            <a:lvl1pPr>
              <a:spcBef>
                <a:spcPts val="600"/>
              </a:spcBef>
              <a:spcAft>
                <a:spcPct val="0"/>
              </a:spcAft>
              <a:defRPr sz="2000" baseline="0">
                <a:solidFill>
                  <a:srgbClr val="FFFFFF"/>
                </a:solidFill>
              </a:defRPr>
            </a:lvl1pPr>
          </a:lstStyle>
          <a:p>
            <a:r>
              <a:rPr lang="en-US" dirty="0" smtClean="0"/>
              <a:t>Name</a:t>
            </a:r>
          </a:p>
          <a:p>
            <a:r>
              <a:rPr lang="en-US" dirty="0" smtClean="0"/>
              <a:t>00/00/0000</a:t>
            </a:r>
            <a:endParaRPr lang="en-US" dirty="0"/>
          </a:p>
        </p:txBody>
      </p:sp>
      <p:pic>
        <p:nvPicPr>
          <p:cNvPr id="10" name="Picture 9" descr="CERT_1Line_Black.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cxnSp>
        <p:nvCxnSpPr>
          <p:cNvPr id="13" name="Straight Connector 12"/>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3697831928"/>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117848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51313"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143000"/>
            <a:ext cx="4151312"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660584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Line 25"/>
          <p:cNvSpPr>
            <a:spLocks noChangeShapeType="1"/>
          </p:cNvSpPr>
          <p:nvPr userDrawn="1"/>
        </p:nvSpPr>
        <p:spPr bwMode="auto">
          <a:xfrm>
            <a:off x="0" y="5138058"/>
            <a:ext cx="9144000" cy="1588"/>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8" name="Title 1"/>
          <p:cNvSpPr>
            <a:spLocks noGrp="1"/>
          </p:cNvSpPr>
          <p:nvPr>
            <p:ph type="title" hasCustomPrompt="1"/>
          </p:nvPr>
        </p:nvSpPr>
        <p:spPr bwMode="white">
          <a:xfrm>
            <a:off x="396875" y="3105150"/>
            <a:ext cx="5127625" cy="282129"/>
          </a:xfrm>
          <a:prstGeom prst="rect">
            <a:avLst/>
          </a:prstGeom>
        </p:spPr>
        <p:txBody>
          <a:bodyPr lIns="0" tIns="0" rIns="0" bIns="0" anchor="t" anchorCtr="0"/>
          <a:lstStyle>
            <a:lvl1pPr algn="l">
              <a:defRPr sz="3200" b="1" cap="none" baseline="0">
                <a:solidFill>
                  <a:srgbClr val="0070C0"/>
                </a:solidFill>
              </a:defRPr>
            </a:lvl1pPr>
          </a:lstStyle>
          <a:p>
            <a:r>
              <a:rPr lang="en-US" dirty="0" smtClean="0"/>
              <a:t>Click To Edit Section Title</a:t>
            </a:r>
            <a:endParaRPr lang="en-US" dirty="0"/>
          </a:p>
        </p:txBody>
      </p:sp>
      <p:sp>
        <p:nvSpPr>
          <p:cNvPr id="9" name="Line 25"/>
          <p:cNvSpPr>
            <a:spLocks noChangeShapeType="1"/>
          </p:cNvSpPr>
          <p:nvPr userDrawn="1"/>
        </p:nvSpPr>
        <p:spPr bwMode="auto">
          <a:xfrm>
            <a:off x="-14748" y="979691"/>
            <a:ext cx="352630" cy="0"/>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0" name="Line 25"/>
          <p:cNvSpPr>
            <a:spLocks noChangeShapeType="1"/>
          </p:cNvSpPr>
          <p:nvPr userDrawn="1"/>
        </p:nvSpPr>
        <p:spPr bwMode="auto">
          <a:xfrm>
            <a:off x="8780203" y="979691"/>
            <a:ext cx="363798" cy="0"/>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Tree>
    <p:extLst>
      <p:ext uri="{BB962C8B-B14F-4D97-AF65-F5344CB8AC3E}">
        <p14:creationId xmlns:p14="http://schemas.microsoft.com/office/powerpoint/2010/main" xmlns="" val="219562919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043544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51313"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143000"/>
            <a:ext cx="4151312"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8513" y="3695700"/>
            <a:ext cx="4151312"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3982197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84550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695700"/>
            <a:ext cx="84550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040353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68801191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2901847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5131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8513" y="1143000"/>
            <a:ext cx="41513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852625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sp>
        <p:nvSpPr>
          <p:cNvPr id="9" name="Rectangle 11"/>
          <p:cNvSpPr>
            <a:spLocks noChangeArrowheads="1"/>
          </p:cNvSpPr>
          <p:nvPr userDrawn="1"/>
        </p:nvSpPr>
        <p:spPr bwMode="white">
          <a:xfrm>
            <a:off x="8297334" y="6509297"/>
            <a:ext cx="430741" cy="169277"/>
          </a:xfrm>
          <a:prstGeom prst="rect">
            <a:avLst/>
          </a:prstGeom>
          <a:noFill/>
          <a:ln w="9525">
            <a:noFill/>
            <a:miter lim="800000"/>
            <a:headEnd/>
            <a:tailEnd/>
          </a:ln>
          <a:effectLst/>
        </p:spPr>
        <p:txBody>
          <a:bodyPr wrap="square" lIns="0" tIns="0" rIns="0" bIns="0" anchor="ctr">
            <a:spAutoFit/>
          </a:bodyPr>
          <a:lstStyle/>
          <a:p>
            <a:pPr algn="r" eaLnBrk="0" fontAlgn="base" hangingPunct="0">
              <a:lnSpc>
                <a:spcPts val="1300"/>
              </a:lnSpc>
              <a:spcBef>
                <a:spcPct val="0"/>
              </a:spcBef>
              <a:spcAft>
                <a:spcPct val="0"/>
              </a:spcAft>
            </a:pPr>
            <a:fld id="{5AA1AC9C-678F-4F94-BEAA-24498E25E435}" type="slidenum">
              <a:rPr lang="en-US" sz="1100">
                <a:solidFill>
                  <a:srgbClr val="000000"/>
                </a:solidFill>
                <a:ea typeface="ＭＳ Ｐゴシック" pitchFamily="1" charset="-128"/>
              </a:rPr>
              <a:pPr algn="r" eaLnBrk="0" fontAlgn="base" hangingPunct="0">
                <a:lnSpc>
                  <a:spcPts val="1300"/>
                </a:lnSpc>
                <a:spcBef>
                  <a:spcPct val="0"/>
                </a:spcBef>
                <a:spcAft>
                  <a:spcPct val="0"/>
                </a:spcAft>
              </a:pPr>
              <a:t>‹#›</a:t>
            </a:fld>
            <a:endParaRPr lang="en-US" sz="1100" dirty="0">
              <a:solidFill>
                <a:srgbClr val="000000"/>
              </a:solidFill>
              <a:ea typeface="ＭＳ Ｐゴシック" pitchFamily="1" charset="-128"/>
            </a:endParaRPr>
          </a:p>
        </p:txBody>
      </p:sp>
      <p:cxnSp>
        <p:nvCxnSpPr>
          <p:cNvPr id="10" name="Straight Connector 9"/>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pic>
        <p:nvPicPr>
          <p:cNvPr id="11" name="Picture 10" descr="CERT_1Line_Black.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spTree>
    <p:extLst>
      <p:ext uri="{BB962C8B-B14F-4D97-AF65-F5344CB8AC3E}">
        <p14:creationId xmlns:p14="http://schemas.microsoft.com/office/powerpoint/2010/main" xmlns="" val="9589609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010554" y="-17418"/>
            <a:ext cx="4133446" cy="6358679"/>
          </a:xfrm>
          <a:prstGeom prst="rect">
            <a:avLst/>
          </a:prstGeom>
        </p:spPr>
      </p:pic>
      <p:sp>
        <p:nvSpPr>
          <p:cNvPr id="15" name="Rectangle 14"/>
          <p:cNvSpPr/>
          <p:nvPr userDrawn="1"/>
        </p:nvSpPr>
        <p:spPr bwMode="auto">
          <a:xfrm>
            <a:off x="2" y="-17418"/>
            <a:ext cx="5753097"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srgbClr val="000000"/>
              </a:solidFill>
              <a:ea typeface="ＭＳ Ｐゴシック" pitchFamily="1" charset="-128"/>
            </a:endParaRPr>
          </a:p>
        </p:txBody>
      </p:sp>
      <p:sp>
        <p:nvSpPr>
          <p:cNvPr id="17" name="Rectangle 8"/>
          <p:cNvSpPr>
            <a:spLocks noChangeArrowheads="1"/>
          </p:cNvSpPr>
          <p:nvPr userDrawn="1"/>
        </p:nvSpPr>
        <p:spPr bwMode="auto">
          <a:xfrm>
            <a:off x="0" y="6323013"/>
            <a:ext cx="9144000" cy="541845"/>
          </a:xfrm>
          <a:prstGeom prst="rect">
            <a:avLst/>
          </a:prstGeom>
          <a:solidFill>
            <a:schemeClr val="bg1"/>
          </a:solidFill>
          <a:ln w="9525">
            <a:noFill/>
            <a:miter lim="800000"/>
            <a:headEnd/>
            <a:tailEnd/>
          </a:ln>
          <a:effectLst/>
        </p:spPr>
        <p:txBody>
          <a:bodyPr lIns="0" tIns="0" rIns="0" bIns="0" anchor="ctr">
            <a:spAutoFit/>
          </a:bodyP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1" name="Rectangle 25"/>
          <p:cNvSpPr>
            <a:spLocks noChangeArrowheads="1"/>
          </p:cNvSpPr>
          <p:nvPr userDrawn="1"/>
        </p:nvSpPr>
        <p:spPr bwMode="white">
          <a:xfrm>
            <a:off x="6004376" y="6538320"/>
            <a:ext cx="2726265" cy="212873"/>
          </a:xfrm>
          <a:prstGeom prst="rect">
            <a:avLst/>
          </a:prstGeom>
          <a:noFill/>
          <a:ln w="9525">
            <a:noFill/>
            <a:miter lim="800000"/>
            <a:headEnd/>
            <a:tailEnd/>
          </a:ln>
          <a:effectLst/>
        </p:spPr>
        <p:txBody>
          <a:bodyPr wrap="square" lIns="0" tIns="0" rIns="0" bIns="45714">
            <a:spAutoFit/>
          </a:bodyPr>
          <a:lstStyle/>
          <a:p>
            <a:pPr algn="r" eaLnBrk="0" fontAlgn="base" hangingPunct="0">
              <a:lnSpc>
                <a:spcPts val="1300"/>
              </a:lnSpc>
              <a:spcBef>
                <a:spcPct val="0"/>
              </a:spcBef>
              <a:spcAft>
                <a:spcPct val="0"/>
              </a:spcAft>
            </a:pPr>
            <a:r>
              <a:rPr lang="en-US" sz="900" dirty="0">
                <a:solidFill>
                  <a:srgbClr val="000000"/>
                </a:solidFill>
                <a:ea typeface="ＭＳ Ｐゴシック" pitchFamily="1" charset="-128"/>
              </a:rPr>
              <a:t>© </a:t>
            </a:r>
            <a:r>
              <a:rPr lang="en-US" sz="900" dirty="0" smtClean="0">
                <a:solidFill>
                  <a:srgbClr val="000000"/>
                </a:solidFill>
                <a:ea typeface="ＭＳ Ｐゴシック" pitchFamily="1" charset="-128"/>
              </a:rPr>
              <a:t>2015 </a:t>
            </a:r>
            <a:r>
              <a:rPr lang="en-US" sz="900" dirty="0">
                <a:solidFill>
                  <a:srgbClr val="000000"/>
                </a:solidFill>
                <a:ea typeface="ＭＳ Ｐゴシック" pitchFamily="1" charset="-128"/>
              </a:rPr>
              <a:t>Carnegie Mellon University</a:t>
            </a:r>
          </a:p>
        </p:txBody>
      </p:sp>
      <p:sp>
        <p:nvSpPr>
          <p:cNvPr id="2" name="TextBox 1"/>
          <p:cNvSpPr txBox="1"/>
          <p:nvPr userDrawn="1"/>
        </p:nvSpPr>
        <p:spPr bwMode="white">
          <a:xfrm>
            <a:off x="419100" y="5339255"/>
            <a:ext cx="4038600" cy="646331"/>
          </a:xfrm>
          <a:prstGeom prst="rect">
            <a:avLst/>
          </a:prstGeom>
          <a:noFill/>
        </p:spPr>
        <p:txBody>
          <a:bodyPr wrap="square" lIns="0" tIns="0" rIns="0" bIns="0" rtlCol="0">
            <a:spAutoFit/>
          </a:bodyPr>
          <a:lstStyle/>
          <a:p>
            <a:pPr fontAlgn="base">
              <a:spcAft>
                <a:spcPct val="0"/>
              </a:spcAft>
            </a:pPr>
            <a:r>
              <a:rPr lang="en-US" sz="1400" dirty="0" smtClean="0">
                <a:solidFill>
                  <a:srgbClr val="FFFFFF"/>
                </a:solidFill>
                <a:ea typeface="ＭＳ Ｐゴシック" pitchFamily="1" charset="-128"/>
              </a:rPr>
              <a:t>Software Engineering Institute</a:t>
            </a:r>
          </a:p>
          <a:p>
            <a:pPr fontAlgn="base">
              <a:spcAft>
                <a:spcPct val="0"/>
              </a:spcAft>
            </a:pPr>
            <a:r>
              <a:rPr lang="en-US" sz="1400" dirty="0" smtClean="0">
                <a:solidFill>
                  <a:srgbClr val="FFFFFF"/>
                </a:solidFill>
                <a:ea typeface="ＭＳ Ｐゴシック" pitchFamily="1" charset="-128"/>
              </a:rPr>
              <a:t>Carnegie Mellon University</a:t>
            </a:r>
          </a:p>
          <a:p>
            <a:pPr fontAlgn="base">
              <a:spcAft>
                <a:spcPct val="0"/>
              </a:spcAft>
            </a:pPr>
            <a:r>
              <a:rPr lang="en-US" sz="1400" dirty="0" smtClean="0">
                <a:solidFill>
                  <a:srgbClr val="FFFFFF"/>
                </a:solidFill>
                <a:ea typeface="ＭＳ Ｐゴシック" pitchFamily="1" charset="-128"/>
              </a:rPr>
              <a:t>Pittsburgh, PA  15213</a:t>
            </a:r>
          </a:p>
        </p:txBody>
      </p:sp>
      <p:sp>
        <p:nvSpPr>
          <p:cNvPr id="14" name="Rectangle 12"/>
          <p:cNvSpPr>
            <a:spLocks noGrp="1" noChangeArrowheads="1"/>
          </p:cNvSpPr>
          <p:nvPr>
            <p:ph type="ctrTitle" hasCustomPrompt="1"/>
          </p:nvPr>
        </p:nvSpPr>
        <p:spPr bwMode="white">
          <a:xfrm>
            <a:off x="419099" y="3143778"/>
            <a:ext cx="5156201" cy="984885"/>
          </a:xfrm>
          <a:prstGeom prst="rect">
            <a:avLst/>
          </a:prstGeom>
        </p:spPr>
        <p:txBody>
          <a:bodyPr lIns="0" tIns="0" rIns="0" bIns="0" anchor="b" anchorCtr="0"/>
          <a:lstStyle>
            <a:lvl1pPr>
              <a:lnSpc>
                <a:spcPct val="100000"/>
              </a:lnSpc>
              <a:defRPr sz="3200" b="1" i="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6" name="Rectangle 13"/>
          <p:cNvSpPr>
            <a:spLocks noGrp="1" noChangeArrowheads="1"/>
          </p:cNvSpPr>
          <p:nvPr>
            <p:ph type="subTitle" idx="1" hasCustomPrompt="1"/>
          </p:nvPr>
        </p:nvSpPr>
        <p:spPr bwMode="white">
          <a:xfrm>
            <a:off x="419100" y="4180948"/>
            <a:ext cx="5156200" cy="721251"/>
          </a:xfrm>
          <a:prstGeom prst="rect">
            <a:avLst/>
          </a:prstGeom>
        </p:spPr>
        <p:txBody>
          <a:bodyPr lIns="0" tIns="0" rIns="0" bIns="0"/>
          <a:lstStyle>
            <a:lvl1pPr>
              <a:spcBef>
                <a:spcPts val="600"/>
              </a:spcBef>
              <a:spcAft>
                <a:spcPct val="0"/>
              </a:spcAft>
              <a:defRPr sz="2000" baseline="0">
                <a:solidFill>
                  <a:srgbClr val="FFFFFF"/>
                </a:solidFill>
              </a:defRPr>
            </a:lvl1pPr>
          </a:lstStyle>
          <a:p>
            <a:r>
              <a:rPr lang="en-US" dirty="0" smtClean="0"/>
              <a:t>Name</a:t>
            </a:r>
          </a:p>
          <a:p>
            <a:r>
              <a:rPr lang="en-US" dirty="0" smtClean="0"/>
              <a:t>00/00/0000</a:t>
            </a:r>
            <a:endParaRPr lang="en-US" dirty="0"/>
          </a:p>
        </p:txBody>
      </p:sp>
      <p:pic>
        <p:nvPicPr>
          <p:cNvPr id="10" name="Picture 9" descr="CERT_1Line_Black.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cxnSp>
        <p:nvCxnSpPr>
          <p:cNvPr id="13" name="Straight Connector 12"/>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194228444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495283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51313"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143000"/>
            <a:ext cx="4151312"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9056173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Line 25"/>
          <p:cNvSpPr>
            <a:spLocks noChangeShapeType="1"/>
          </p:cNvSpPr>
          <p:nvPr userDrawn="1"/>
        </p:nvSpPr>
        <p:spPr bwMode="auto">
          <a:xfrm>
            <a:off x="0" y="5138058"/>
            <a:ext cx="9144000" cy="1588"/>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8" name="Title 1"/>
          <p:cNvSpPr>
            <a:spLocks noGrp="1"/>
          </p:cNvSpPr>
          <p:nvPr>
            <p:ph type="title" hasCustomPrompt="1"/>
          </p:nvPr>
        </p:nvSpPr>
        <p:spPr bwMode="white">
          <a:xfrm>
            <a:off x="396875" y="3105150"/>
            <a:ext cx="5127625" cy="282129"/>
          </a:xfrm>
          <a:prstGeom prst="rect">
            <a:avLst/>
          </a:prstGeom>
        </p:spPr>
        <p:txBody>
          <a:bodyPr lIns="0" tIns="0" rIns="0" bIns="0" anchor="t" anchorCtr="0"/>
          <a:lstStyle>
            <a:lvl1pPr algn="l">
              <a:defRPr sz="3200" b="1" cap="none" baseline="0">
                <a:solidFill>
                  <a:srgbClr val="0070C0"/>
                </a:solidFill>
              </a:defRPr>
            </a:lvl1pPr>
          </a:lstStyle>
          <a:p>
            <a:r>
              <a:rPr lang="en-US" dirty="0" smtClean="0"/>
              <a:t>Click To Edit Section Title</a:t>
            </a:r>
            <a:endParaRPr lang="en-US" dirty="0"/>
          </a:p>
        </p:txBody>
      </p:sp>
      <p:sp>
        <p:nvSpPr>
          <p:cNvPr id="9" name="Line 25"/>
          <p:cNvSpPr>
            <a:spLocks noChangeShapeType="1"/>
          </p:cNvSpPr>
          <p:nvPr userDrawn="1"/>
        </p:nvSpPr>
        <p:spPr bwMode="auto">
          <a:xfrm>
            <a:off x="-14748" y="979691"/>
            <a:ext cx="352630" cy="0"/>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0" name="Line 25"/>
          <p:cNvSpPr>
            <a:spLocks noChangeShapeType="1"/>
          </p:cNvSpPr>
          <p:nvPr userDrawn="1"/>
        </p:nvSpPr>
        <p:spPr bwMode="auto">
          <a:xfrm>
            <a:off x="8780203" y="979691"/>
            <a:ext cx="363798" cy="0"/>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Tree>
    <p:extLst>
      <p:ext uri="{BB962C8B-B14F-4D97-AF65-F5344CB8AC3E}">
        <p14:creationId xmlns:p14="http://schemas.microsoft.com/office/powerpoint/2010/main" xmlns="" val="399511513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193603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51313"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143000"/>
            <a:ext cx="4151312"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8513" y="3695700"/>
            <a:ext cx="4151312"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6999452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84550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695700"/>
            <a:ext cx="84550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847318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9993698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710752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5131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8513" y="1143000"/>
            <a:ext cx="41513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7293482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sp>
        <p:nvSpPr>
          <p:cNvPr id="9" name="Rectangle 11"/>
          <p:cNvSpPr>
            <a:spLocks noChangeArrowheads="1"/>
          </p:cNvSpPr>
          <p:nvPr userDrawn="1"/>
        </p:nvSpPr>
        <p:spPr bwMode="white">
          <a:xfrm>
            <a:off x="8297334" y="6509297"/>
            <a:ext cx="430741" cy="169277"/>
          </a:xfrm>
          <a:prstGeom prst="rect">
            <a:avLst/>
          </a:prstGeom>
          <a:noFill/>
          <a:ln w="9525">
            <a:noFill/>
            <a:miter lim="800000"/>
            <a:headEnd/>
            <a:tailEnd/>
          </a:ln>
          <a:effectLst/>
        </p:spPr>
        <p:txBody>
          <a:bodyPr wrap="square" lIns="0" tIns="0" rIns="0" bIns="0" anchor="ctr">
            <a:spAutoFit/>
          </a:bodyPr>
          <a:lstStyle/>
          <a:p>
            <a:pPr algn="r" eaLnBrk="0" fontAlgn="base" hangingPunct="0">
              <a:lnSpc>
                <a:spcPts val="1300"/>
              </a:lnSpc>
              <a:spcBef>
                <a:spcPct val="0"/>
              </a:spcBef>
              <a:spcAft>
                <a:spcPct val="0"/>
              </a:spcAft>
            </a:pPr>
            <a:fld id="{5AA1AC9C-678F-4F94-BEAA-24498E25E435}" type="slidenum">
              <a:rPr lang="en-US" sz="1100">
                <a:solidFill>
                  <a:srgbClr val="000000"/>
                </a:solidFill>
                <a:ea typeface="ＭＳ Ｐゴシック" pitchFamily="1" charset="-128"/>
              </a:rPr>
              <a:pPr algn="r" eaLnBrk="0" fontAlgn="base" hangingPunct="0">
                <a:lnSpc>
                  <a:spcPts val="1300"/>
                </a:lnSpc>
                <a:spcBef>
                  <a:spcPct val="0"/>
                </a:spcBef>
                <a:spcAft>
                  <a:spcPct val="0"/>
                </a:spcAft>
              </a:pPr>
              <a:t>‹#›</a:t>
            </a:fld>
            <a:endParaRPr lang="en-US" sz="1100" dirty="0">
              <a:solidFill>
                <a:srgbClr val="000000"/>
              </a:solidFill>
              <a:ea typeface="ＭＳ Ｐゴシック" pitchFamily="1" charset="-128"/>
            </a:endParaRPr>
          </a:p>
        </p:txBody>
      </p:sp>
      <p:cxnSp>
        <p:nvCxnSpPr>
          <p:cNvPr id="10" name="Straight Connector 9"/>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pic>
        <p:nvPicPr>
          <p:cNvPr id="11" name="Picture 10" descr="CERT_1Line_Black.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spTree>
    <p:extLst>
      <p:ext uri="{BB962C8B-B14F-4D97-AF65-F5344CB8AC3E}">
        <p14:creationId xmlns:p14="http://schemas.microsoft.com/office/powerpoint/2010/main" xmlns="" val="248933996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5_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0"/>
          <p:cNvSpPr>
            <a:spLocks noGrp="1" noChangeArrowheads="1"/>
          </p:cNvSpPr>
          <p:nvPr>
            <p:ph type="title"/>
          </p:nvPr>
        </p:nvSpPr>
        <p:spPr bwMode="auto">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xmlns="" val="821352225"/>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010554" y="-17418"/>
            <a:ext cx="4133446" cy="6358679"/>
          </a:xfrm>
          <a:prstGeom prst="rect">
            <a:avLst/>
          </a:prstGeom>
        </p:spPr>
      </p:pic>
      <p:sp>
        <p:nvSpPr>
          <p:cNvPr id="15" name="Rectangle 14"/>
          <p:cNvSpPr/>
          <p:nvPr userDrawn="1"/>
        </p:nvSpPr>
        <p:spPr bwMode="auto">
          <a:xfrm>
            <a:off x="2" y="-17418"/>
            <a:ext cx="5753097"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srgbClr val="000000"/>
              </a:solidFill>
              <a:ea typeface="ＭＳ Ｐゴシック" pitchFamily="1" charset="-128"/>
            </a:endParaRPr>
          </a:p>
        </p:txBody>
      </p:sp>
      <p:sp>
        <p:nvSpPr>
          <p:cNvPr id="17" name="Rectangle 8"/>
          <p:cNvSpPr>
            <a:spLocks noChangeArrowheads="1"/>
          </p:cNvSpPr>
          <p:nvPr userDrawn="1"/>
        </p:nvSpPr>
        <p:spPr bwMode="auto">
          <a:xfrm>
            <a:off x="0" y="6323013"/>
            <a:ext cx="9144000" cy="541845"/>
          </a:xfrm>
          <a:prstGeom prst="rect">
            <a:avLst/>
          </a:prstGeom>
          <a:solidFill>
            <a:schemeClr val="bg1"/>
          </a:solidFill>
          <a:ln w="9525">
            <a:noFill/>
            <a:miter lim="800000"/>
            <a:headEnd/>
            <a:tailEnd/>
          </a:ln>
          <a:effectLst/>
        </p:spPr>
        <p:txBody>
          <a:bodyPr lIns="0" tIns="0" rIns="0" bIns="0" anchor="ctr">
            <a:spAutoFit/>
          </a:bodyP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1" name="Rectangle 25"/>
          <p:cNvSpPr>
            <a:spLocks noChangeArrowheads="1"/>
          </p:cNvSpPr>
          <p:nvPr userDrawn="1"/>
        </p:nvSpPr>
        <p:spPr bwMode="white">
          <a:xfrm>
            <a:off x="6004376" y="6538320"/>
            <a:ext cx="2726265" cy="212873"/>
          </a:xfrm>
          <a:prstGeom prst="rect">
            <a:avLst/>
          </a:prstGeom>
          <a:noFill/>
          <a:ln w="9525">
            <a:noFill/>
            <a:miter lim="800000"/>
            <a:headEnd/>
            <a:tailEnd/>
          </a:ln>
          <a:effectLst/>
        </p:spPr>
        <p:txBody>
          <a:bodyPr wrap="square" lIns="0" tIns="0" rIns="0" bIns="45714">
            <a:spAutoFit/>
          </a:bodyPr>
          <a:lstStyle/>
          <a:p>
            <a:pPr algn="r" eaLnBrk="0" fontAlgn="base" hangingPunct="0">
              <a:lnSpc>
                <a:spcPts val="1300"/>
              </a:lnSpc>
              <a:spcBef>
                <a:spcPct val="0"/>
              </a:spcBef>
              <a:spcAft>
                <a:spcPct val="0"/>
              </a:spcAft>
            </a:pPr>
            <a:r>
              <a:rPr lang="en-US" sz="900" dirty="0">
                <a:solidFill>
                  <a:srgbClr val="000000"/>
                </a:solidFill>
                <a:ea typeface="ＭＳ Ｐゴシック" pitchFamily="1" charset="-128"/>
              </a:rPr>
              <a:t>© </a:t>
            </a:r>
            <a:r>
              <a:rPr lang="en-US" sz="900" dirty="0" smtClean="0">
                <a:solidFill>
                  <a:srgbClr val="000000"/>
                </a:solidFill>
                <a:ea typeface="ＭＳ Ｐゴシック" pitchFamily="1" charset="-128"/>
              </a:rPr>
              <a:t>2015 </a:t>
            </a:r>
            <a:r>
              <a:rPr lang="en-US" sz="900" dirty="0">
                <a:solidFill>
                  <a:srgbClr val="000000"/>
                </a:solidFill>
                <a:ea typeface="ＭＳ Ｐゴシック" pitchFamily="1" charset="-128"/>
              </a:rPr>
              <a:t>Carnegie Mellon University</a:t>
            </a:r>
          </a:p>
        </p:txBody>
      </p:sp>
      <p:sp>
        <p:nvSpPr>
          <p:cNvPr id="2" name="TextBox 1"/>
          <p:cNvSpPr txBox="1"/>
          <p:nvPr userDrawn="1"/>
        </p:nvSpPr>
        <p:spPr bwMode="white">
          <a:xfrm>
            <a:off x="419100" y="5339255"/>
            <a:ext cx="4038600" cy="646331"/>
          </a:xfrm>
          <a:prstGeom prst="rect">
            <a:avLst/>
          </a:prstGeom>
          <a:noFill/>
        </p:spPr>
        <p:txBody>
          <a:bodyPr wrap="square" lIns="0" tIns="0" rIns="0" bIns="0" rtlCol="0">
            <a:spAutoFit/>
          </a:bodyPr>
          <a:lstStyle/>
          <a:p>
            <a:pPr fontAlgn="base">
              <a:spcAft>
                <a:spcPct val="0"/>
              </a:spcAft>
            </a:pPr>
            <a:r>
              <a:rPr lang="en-US" sz="1400" dirty="0" smtClean="0">
                <a:solidFill>
                  <a:srgbClr val="FFFFFF"/>
                </a:solidFill>
                <a:ea typeface="ＭＳ Ｐゴシック" pitchFamily="1" charset="-128"/>
              </a:rPr>
              <a:t>Software Engineering Institute</a:t>
            </a:r>
          </a:p>
          <a:p>
            <a:pPr fontAlgn="base">
              <a:spcAft>
                <a:spcPct val="0"/>
              </a:spcAft>
            </a:pPr>
            <a:r>
              <a:rPr lang="en-US" sz="1400" dirty="0" smtClean="0">
                <a:solidFill>
                  <a:srgbClr val="FFFFFF"/>
                </a:solidFill>
                <a:ea typeface="ＭＳ Ｐゴシック" pitchFamily="1" charset="-128"/>
              </a:rPr>
              <a:t>Carnegie Mellon University</a:t>
            </a:r>
          </a:p>
          <a:p>
            <a:pPr fontAlgn="base">
              <a:spcAft>
                <a:spcPct val="0"/>
              </a:spcAft>
            </a:pPr>
            <a:r>
              <a:rPr lang="en-US" sz="1400" dirty="0" smtClean="0">
                <a:solidFill>
                  <a:srgbClr val="FFFFFF"/>
                </a:solidFill>
                <a:ea typeface="ＭＳ Ｐゴシック" pitchFamily="1" charset="-128"/>
              </a:rPr>
              <a:t>Pittsburgh, PA  15213</a:t>
            </a:r>
          </a:p>
        </p:txBody>
      </p:sp>
      <p:sp>
        <p:nvSpPr>
          <p:cNvPr id="14" name="Rectangle 12"/>
          <p:cNvSpPr>
            <a:spLocks noGrp="1" noChangeArrowheads="1"/>
          </p:cNvSpPr>
          <p:nvPr>
            <p:ph type="ctrTitle" hasCustomPrompt="1"/>
          </p:nvPr>
        </p:nvSpPr>
        <p:spPr bwMode="white">
          <a:xfrm>
            <a:off x="419099" y="3143778"/>
            <a:ext cx="5156201" cy="984885"/>
          </a:xfrm>
          <a:prstGeom prst="rect">
            <a:avLst/>
          </a:prstGeom>
        </p:spPr>
        <p:txBody>
          <a:bodyPr lIns="0" tIns="0" rIns="0" bIns="0" anchor="b" anchorCtr="0"/>
          <a:lstStyle>
            <a:lvl1pPr>
              <a:lnSpc>
                <a:spcPct val="100000"/>
              </a:lnSpc>
              <a:defRPr sz="3200" b="1" i="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6" name="Rectangle 13"/>
          <p:cNvSpPr>
            <a:spLocks noGrp="1" noChangeArrowheads="1"/>
          </p:cNvSpPr>
          <p:nvPr>
            <p:ph type="subTitle" idx="1" hasCustomPrompt="1"/>
          </p:nvPr>
        </p:nvSpPr>
        <p:spPr bwMode="white">
          <a:xfrm>
            <a:off x="419100" y="4180948"/>
            <a:ext cx="5156200" cy="721251"/>
          </a:xfrm>
          <a:prstGeom prst="rect">
            <a:avLst/>
          </a:prstGeom>
        </p:spPr>
        <p:txBody>
          <a:bodyPr lIns="0" tIns="0" rIns="0" bIns="0"/>
          <a:lstStyle>
            <a:lvl1pPr>
              <a:spcBef>
                <a:spcPts val="600"/>
              </a:spcBef>
              <a:spcAft>
                <a:spcPct val="0"/>
              </a:spcAft>
              <a:defRPr sz="2000" baseline="0">
                <a:solidFill>
                  <a:srgbClr val="FFFFFF"/>
                </a:solidFill>
              </a:defRPr>
            </a:lvl1pPr>
          </a:lstStyle>
          <a:p>
            <a:r>
              <a:rPr lang="en-US" dirty="0" smtClean="0"/>
              <a:t>Name</a:t>
            </a:r>
          </a:p>
          <a:p>
            <a:r>
              <a:rPr lang="en-US" dirty="0" smtClean="0"/>
              <a:t>00/00/0000</a:t>
            </a:r>
            <a:endParaRPr lang="en-US" dirty="0"/>
          </a:p>
        </p:txBody>
      </p:sp>
      <p:pic>
        <p:nvPicPr>
          <p:cNvPr id="10" name="Picture 9" descr="CERT_1Line_Black.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cxnSp>
        <p:nvCxnSpPr>
          <p:cNvPr id="13" name="Straight Connector 12"/>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985600674"/>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9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1130440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51313"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143000"/>
            <a:ext cx="4151312"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3650104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Line 25"/>
          <p:cNvSpPr>
            <a:spLocks noChangeShapeType="1"/>
          </p:cNvSpPr>
          <p:nvPr userDrawn="1"/>
        </p:nvSpPr>
        <p:spPr bwMode="auto">
          <a:xfrm>
            <a:off x="0" y="5138058"/>
            <a:ext cx="9144000" cy="1588"/>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8" name="Title 1"/>
          <p:cNvSpPr>
            <a:spLocks noGrp="1"/>
          </p:cNvSpPr>
          <p:nvPr>
            <p:ph type="title" hasCustomPrompt="1"/>
          </p:nvPr>
        </p:nvSpPr>
        <p:spPr bwMode="white">
          <a:xfrm>
            <a:off x="396875" y="3105150"/>
            <a:ext cx="5127625" cy="282129"/>
          </a:xfrm>
          <a:prstGeom prst="rect">
            <a:avLst/>
          </a:prstGeom>
        </p:spPr>
        <p:txBody>
          <a:bodyPr lIns="0" tIns="0" rIns="0" bIns="0" anchor="t" anchorCtr="0"/>
          <a:lstStyle>
            <a:lvl1pPr algn="l">
              <a:defRPr sz="3200" b="1" cap="none" baseline="0">
                <a:solidFill>
                  <a:srgbClr val="0070C0"/>
                </a:solidFill>
              </a:defRPr>
            </a:lvl1pPr>
          </a:lstStyle>
          <a:p>
            <a:r>
              <a:rPr lang="en-US" dirty="0" smtClean="0"/>
              <a:t>Click To Edit Section Title</a:t>
            </a:r>
            <a:endParaRPr lang="en-US" dirty="0"/>
          </a:p>
        </p:txBody>
      </p:sp>
      <p:sp>
        <p:nvSpPr>
          <p:cNvPr id="9" name="Line 25"/>
          <p:cNvSpPr>
            <a:spLocks noChangeShapeType="1"/>
          </p:cNvSpPr>
          <p:nvPr userDrawn="1"/>
        </p:nvSpPr>
        <p:spPr bwMode="auto">
          <a:xfrm>
            <a:off x="-14748" y="979691"/>
            <a:ext cx="352630" cy="0"/>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0" name="Line 25"/>
          <p:cNvSpPr>
            <a:spLocks noChangeShapeType="1"/>
          </p:cNvSpPr>
          <p:nvPr userDrawn="1"/>
        </p:nvSpPr>
        <p:spPr bwMode="auto">
          <a:xfrm>
            <a:off x="8780203" y="979691"/>
            <a:ext cx="363798" cy="0"/>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Tree>
    <p:extLst>
      <p:ext uri="{BB962C8B-B14F-4D97-AF65-F5344CB8AC3E}">
        <p14:creationId xmlns:p14="http://schemas.microsoft.com/office/powerpoint/2010/main" xmlns="" val="60036546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598476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4151313"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143000"/>
            <a:ext cx="4151312"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8513" y="3695700"/>
            <a:ext cx="4151312"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540820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0066662"/>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714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143000"/>
            <a:ext cx="84550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695700"/>
            <a:ext cx="8455025"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3234266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1303301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5131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8513" y="1143000"/>
            <a:ext cx="4151312"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9510229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sp>
        <p:nvSpPr>
          <p:cNvPr id="9" name="Rectangle 11"/>
          <p:cNvSpPr>
            <a:spLocks noChangeArrowheads="1"/>
          </p:cNvSpPr>
          <p:nvPr userDrawn="1"/>
        </p:nvSpPr>
        <p:spPr bwMode="white">
          <a:xfrm>
            <a:off x="8297334" y="6509297"/>
            <a:ext cx="430741" cy="169277"/>
          </a:xfrm>
          <a:prstGeom prst="rect">
            <a:avLst/>
          </a:prstGeom>
          <a:noFill/>
          <a:ln w="9525">
            <a:noFill/>
            <a:miter lim="800000"/>
            <a:headEnd/>
            <a:tailEnd/>
          </a:ln>
          <a:effectLst/>
        </p:spPr>
        <p:txBody>
          <a:bodyPr wrap="square" lIns="0" tIns="0" rIns="0" bIns="0" anchor="ctr">
            <a:spAutoFit/>
          </a:bodyPr>
          <a:lstStyle/>
          <a:p>
            <a:pPr algn="r" eaLnBrk="0" fontAlgn="base" hangingPunct="0">
              <a:lnSpc>
                <a:spcPts val="1300"/>
              </a:lnSpc>
              <a:spcBef>
                <a:spcPct val="0"/>
              </a:spcBef>
              <a:spcAft>
                <a:spcPct val="0"/>
              </a:spcAft>
            </a:pPr>
            <a:fld id="{5AA1AC9C-678F-4F94-BEAA-24498E25E435}" type="slidenum">
              <a:rPr lang="en-US" sz="1100">
                <a:solidFill>
                  <a:srgbClr val="000000"/>
                </a:solidFill>
                <a:ea typeface="ＭＳ Ｐゴシック" pitchFamily="1" charset="-128"/>
              </a:rPr>
              <a:pPr algn="r" eaLnBrk="0" fontAlgn="base" hangingPunct="0">
                <a:lnSpc>
                  <a:spcPts val="1300"/>
                </a:lnSpc>
                <a:spcBef>
                  <a:spcPct val="0"/>
                </a:spcBef>
                <a:spcAft>
                  <a:spcPct val="0"/>
                </a:spcAft>
              </a:pPr>
              <a:t>‹#›</a:t>
            </a:fld>
            <a:endParaRPr lang="en-US" sz="1100" dirty="0">
              <a:solidFill>
                <a:srgbClr val="000000"/>
              </a:solidFill>
              <a:ea typeface="ＭＳ Ｐゴシック" pitchFamily="1" charset="-128"/>
            </a:endParaRPr>
          </a:p>
        </p:txBody>
      </p:sp>
      <p:cxnSp>
        <p:nvCxnSpPr>
          <p:cNvPr id="10" name="Straight Connector 9"/>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pic>
        <p:nvPicPr>
          <p:cNvPr id="11" name="Picture 10" descr="CERT_1Line_Black.pn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spTree>
    <p:extLst>
      <p:ext uri="{BB962C8B-B14F-4D97-AF65-F5344CB8AC3E}">
        <p14:creationId xmlns:p14="http://schemas.microsoft.com/office/powerpoint/2010/main" xmlns="" val="239033456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4418643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0"/>
          <p:cNvSpPr>
            <a:spLocks noGrp="1" noChangeArrowheads="1"/>
          </p:cNvSpPr>
          <p:nvPr>
            <p:ph type="title"/>
          </p:nvPr>
        </p:nvSpPr>
        <p:spPr bwMode="auto">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3"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sp>
        <p:nvSpPr>
          <p:cNvPr id="6" name="Picture Placeholder 5"/>
          <p:cNvSpPr>
            <a:spLocks noGrp="1"/>
          </p:cNvSpPr>
          <p:nvPr>
            <p:ph type="pic" sz="quarter" idx="12" hasCustomPrompt="1"/>
          </p:nvPr>
        </p:nvSpPr>
        <p:spPr>
          <a:xfrm>
            <a:off x="8503920" y="-3581"/>
            <a:ext cx="640080" cy="640080"/>
          </a:xfrm>
          <a:prstGeom prst="rect">
            <a:avLst/>
          </a:prstGeom>
        </p:spPr>
        <p:txBody>
          <a:bodyPr lIns="0" tIns="0" rIns="0" bIns="0" anchor="ctr" anchorCtr="0"/>
          <a:lstStyle>
            <a:lvl1pPr marL="0" marR="0" indent="0" algn="ctr" defTabSz="914400" rtl="0" eaLnBrk="1" fontAlgn="base" latinLnBrk="0" hangingPunct="1">
              <a:lnSpc>
                <a:spcPct val="100000"/>
              </a:lnSpc>
              <a:spcBef>
                <a:spcPct val="0"/>
              </a:spcBef>
              <a:spcAft>
                <a:spcPts val="600"/>
              </a:spcAft>
              <a:buClrTx/>
              <a:buSzPct val="70000"/>
              <a:buFontTx/>
              <a:buNone/>
              <a:tabLst>
                <a:tab pos="347663" algn="l"/>
              </a:tabLst>
              <a:defRPr sz="900"/>
            </a:lvl1pPr>
          </a:lstStyle>
          <a:p>
            <a:r>
              <a:rPr lang="en-US" dirty="0" smtClean="0"/>
              <a:t>Picture</a:t>
            </a:r>
            <a:br>
              <a:rPr lang="en-US" dirty="0" smtClean="0"/>
            </a:br>
            <a:r>
              <a:rPr lang="en-US" dirty="0" smtClean="0"/>
              <a:t>(optional)</a:t>
            </a:r>
          </a:p>
        </p:txBody>
      </p:sp>
    </p:spTree>
    <p:extLst>
      <p:ext uri="{BB962C8B-B14F-4D97-AF65-F5344CB8AC3E}">
        <p14:creationId xmlns:p14="http://schemas.microsoft.com/office/powerpoint/2010/main" xmlns="" val="2523188799"/>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wo column">
    <p:spTree>
      <p:nvGrpSpPr>
        <p:cNvPr id="1" name=""/>
        <p:cNvGrpSpPr/>
        <p:nvPr/>
      </p:nvGrpSpPr>
      <p:grpSpPr>
        <a:xfrm>
          <a:off x="0" y="0"/>
          <a:ext cx="0" cy="0"/>
          <a:chOff x="0" y="0"/>
          <a:chExt cx="0" cy="0"/>
        </a:xfrm>
      </p:grpSpPr>
      <p:sp>
        <p:nvSpPr>
          <p:cNvPr id="5" name="Rectangle 10"/>
          <p:cNvSpPr>
            <a:spLocks noGrp="1" noChangeArrowheads="1"/>
          </p:cNvSpPr>
          <p:nvPr>
            <p:ph type="title"/>
          </p:nvPr>
        </p:nvSpPr>
        <p:spPr bwMode="auto">
          <a:xfrm>
            <a:off x="422275" y="241300"/>
            <a:ext cx="7816377"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10" name="Content Placeholder 10"/>
          <p:cNvSpPr>
            <a:spLocks noGrp="1"/>
          </p:cNvSpPr>
          <p:nvPr>
            <p:ph sz="quarter" idx="10"/>
          </p:nvPr>
        </p:nvSpPr>
        <p:spPr>
          <a:xfrm>
            <a:off x="428625" y="1074737"/>
            <a:ext cx="4067175"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0"/>
          <p:cNvSpPr>
            <a:spLocks noGrp="1"/>
          </p:cNvSpPr>
          <p:nvPr>
            <p:ph sz="quarter" idx="15"/>
          </p:nvPr>
        </p:nvSpPr>
        <p:spPr>
          <a:xfrm>
            <a:off x="4679950" y="1074737"/>
            <a:ext cx="4067175"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1622512199"/>
      </p:ext>
    </p:extLst>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0"/>
          <p:cNvSpPr>
            <a:spLocks noGrp="1" noChangeArrowheads="1"/>
          </p:cNvSpPr>
          <p:nvPr>
            <p:ph type="title"/>
          </p:nvPr>
        </p:nvSpPr>
        <p:spPr bwMode="auto">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3"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pic>
        <p:nvPicPr>
          <p:cNvPr id="7" name="Picture Placeholder 5" descr="corner.jpg"/>
          <p:cNvPicPr>
            <a:picLocks noChangeAspect="1"/>
          </p:cNvPicPr>
          <p:nvPr userDrawn="1"/>
        </p:nvPicPr>
        <p:blipFill>
          <a:blip r:embed="rId2" cstate="print">
            <a:extLst>
              <a:ext uri="{28A0092B-C50C-407E-A947-70E740481C1C}">
                <a14:useLocalDpi xmlns:a14="http://schemas.microsoft.com/office/drawing/2010/main" xmlns="" val="0"/>
              </a:ext>
            </a:extLst>
          </a:blip>
          <a:srcRect l="160" r="160"/>
          <a:stretch>
            <a:fillRect/>
          </a:stretch>
        </p:blipFill>
        <p:spPr>
          <a:xfrm>
            <a:off x="8503920" y="-3581"/>
            <a:ext cx="640080" cy="640080"/>
          </a:xfrm>
          <a:prstGeom prst="rect">
            <a:avLst/>
          </a:prstGeom>
        </p:spPr>
      </p:pic>
    </p:spTree>
    <p:extLst>
      <p:ext uri="{BB962C8B-B14F-4D97-AF65-F5344CB8AC3E}">
        <p14:creationId xmlns:p14="http://schemas.microsoft.com/office/powerpoint/2010/main" xmlns="" val="4285715844"/>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0"/>
          <p:cNvSpPr>
            <a:spLocks noGrp="1" noChangeArrowheads="1"/>
          </p:cNvSpPr>
          <p:nvPr>
            <p:ph type="title"/>
          </p:nvPr>
        </p:nvSpPr>
        <p:spPr bwMode="auto">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3"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pic>
        <p:nvPicPr>
          <p:cNvPr id="7" name="Picture Placeholder 5" descr="corner.jpg"/>
          <p:cNvPicPr>
            <a:picLocks noChangeAspect="1"/>
          </p:cNvPicPr>
          <p:nvPr userDrawn="1"/>
        </p:nvPicPr>
        <p:blipFill>
          <a:blip r:embed="rId2" cstate="print">
            <a:extLst>
              <a:ext uri="{28A0092B-C50C-407E-A947-70E740481C1C}">
                <a14:useLocalDpi xmlns:a14="http://schemas.microsoft.com/office/drawing/2010/main" xmlns="" val="0"/>
              </a:ext>
            </a:extLst>
          </a:blip>
          <a:srcRect l="160" r="160"/>
          <a:stretch>
            <a:fillRect/>
          </a:stretch>
        </p:blipFill>
        <p:spPr>
          <a:xfrm>
            <a:off x="8503920" y="-3581"/>
            <a:ext cx="640080" cy="640080"/>
          </a:xfrm>
          <a:prstGeom prst="rect">
            <a:avLst/>
          </a:prstGeom>
        </p:spPr>
      </p:pic>
    </p:spTree>
    <p:extLst>
      <p:ext uri="{BB962C8B-B14F-4D97-AF65-F5344CB8AC3E}">
        <p14:creationId xmlns:p14="http://schemas.microsoft.com/office/powerpoint/2010/main" xmlns="" val="3785608749"/>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0"/>
          <p:cNvSpPr>
            <a:spLocks noGrp="1" noChangeArrowheads="1"/>
          </p:cNvSpPr>
          <p:nvPr>
            <p:ph type="title"/>
          </p:nvPr>
        </p:nvSpPr>
        <p:spPr bwMode="auto">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3" name="Text Placeholder 2"/>
          <p:cNvSpPr>
            <a:spLocks noGrp="1"/>
          </p:cNvSpPr>
          <p:nvPr>
            <p:ph type="body" sz="quarter" idx="11" hasCustomPrompt="1"/>
          </p:nvPr>
        </p:nvSpPr>
        <p:spPr>
          <a:xfrm>
            <a:off x="419100" y="52000"/>
            <a:ext cx="2971800" cy="146261"/>
          </a:xfrm>
          <a:prstGeom prst="rect">
            <a:avLst/>
          </a:prstGeom>
        </p:spPr>
        <p:txBody>
          <a:bodyPr lIns="0" tIns="0" rIns="0" bIns="0"/>
          <a:lstStyle>
            <a:lvl1pPr>
              <a:defRPr sz="1000"/>
            </a:lvl1pPr>
            <a:lvl2pPr>
              <a:defRPr sz="1000"/>
            </a:lvl2pPr>
            <a:lvl3pPr>
              <a:defRPr sz="1000"/>
            </a:lvl3pPr>
            <a:lvl4pPr>
              <a:defRPr sz="1000"/>
            </a:lvl4pPr>
            <a:lvl5pPr>
              <a:defRPr sz="1000"/>
            </a:lvl5pPr>
          </a:lstStyle>
          <a:p>
            <a:pPr lvl="0"/>
            <a:r>
              <a:rPr lang="en-US" dirty="0" smtClean="0"/>
              <a:t>Section (optional)</a:t>
            </a:r>
            <a:endParaRPr lang="en-US" dirty="0"/>
          </a:p>
        </p:txBody>
      </p:sp>
      <p:pic>
        <p:nvPicPr>
          <p:cNvPr id="7" name="Picture Placeholder 5" descr="corner.jpg"/>
          <p:cNvPicPr>
            <a:picLocks noChangeAspect="1"/>
          </p:cNvPicPr>
          <p:nvPr userDrawn="1"/>
        </p:nvPicPr>
        <p:blipFill>
          <a:blip r:embed="rId2" cstate="print">
            <a:extLst>
              <a:ext uri="{28A0092B-C50C-407E-A947-70E740481C1C}">
                <a14:useLocalDpi xmlns:a14="http://schemas.microsoft.com/office/drawing/2010/main" xmlns="" val="0"/>
              </a:ext>
            </a:extLst>
          </a:blip>
          <a:srcRect l="160" r="160"/>
          <a:stretch>
            <a:fillRect/>
          </a:stretch>
        </p:blipFill>
        <p:spPr>
          <a:xfrm>
            <a:off x="8503920" y="-3581"/>
            <a:ext cx="640080" cy="640080"/>
          </a:xfrm>
          <a:prstGeom prst="rect">
            <a:avLst/>
          </a:prstGeom>
        </p:spPr>
      </p:pic>
    </p:spTree>
    <p:extLst>
      <p:ext uri="{BB962C8B-B14F-4D97-AF65-F5344CB8AC3E}">
        <p14:creationId xmlns:p14="http://schemas.microsoft.com/office/powerpoint/2010/main" xmlns="" val="249080103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010554" y="-17418"/>
            <a:ext cx="4133446" cy="6358679"/>
          </a:xfrm>
          <a:prstGeom prst="rect">
            <a:avLst/>
          </a:prstGeom>
        </p:spPr>
      </p:pic>
      <p:sp>
        <p:nvSpPr>
          <p:cNvPr id="15" name="Rectangle 14"/>
          <p:cNvSpPr/>
          <p:nvPr userDrawn="1"/>
        </p:nvSpPr>
        <p:spPr bwMode="auto">
          <a:xfrm>
            <a:off x="2" y="-17418"/>
            <a:ext cx="5753097"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7" name="Rectangle 8"/>
          <p:cNvSpPr>
            <a:spLocks noChangeArrowheads="1"/>
          </p:cNvSpPr>
          <p:nvPr userDrawn="1"/>
        </p:nvSpPr>
        <p:spPr bwMode="auto">
          <a:xfrm>
            <a:off x="0" y="6323013"/>
            <a:ext cx="9144000" cy="541845"/>
          </a:xfrm>
          <a:prstGeom prst="rect">
            <a:avLst/>
          </a:prstGeom>
          <a:solidFill>
            <a:schemeClr val="bg1"/>
          </a:solidFill>
          <a:ln w="9525">
            <a:noFill/>
            <a:miter lim="800000"/>
            <a:headEnd/>
            <a:tailEnd/>
          </a:ln>
          <a:effectLst/>
        </p:spPr>
        <p:txBody>
          <a:bodyPr lIns="0" tIns="0" rIns="0" bIns="0" anchor="ctr">
            <a:spAutoFit/>
          </a:bodyPr>
          <a:lstStyle/>
          <a:p>
            <a:endParaRPr lang="en-US" dirty="0"/>
          </a:p>
        </p:txBody>
      </p:sp>
      <p:sp>
        <p:nvSpPr>
          <p:cNvPr id="11" name="Rectangle 25"/>
          <p:cNvSpPr>
            <a:spLocks noChangeArrowheads="1"/>
          </p:cNvSpPr>
          <p:nvPr userDrawn="1"/>
        </p:nvSpPr>
        <p:spPr bwMode="white">
          <a:xfrm>
            <a:off x="6004376" y="6538320"/>
            <a:ext cx="2726265" cy="212873"/>
          </a:xfrm>
          <a:prstGeom prst="rect">
            <a:avLst/>
          </a:prstGeom>
          <a:noFill/>
          <a:ln w="9525">
            <a:noFill/>
            <a:miter lim="800000"/>
            <a:headEnd/>
            <a:tailEnd/>
          </a:ln>
          <a:effectLst/>
        </p:spPr>
        <p:txBody>
          <a:bodyPr wrap="square" lIns="0" tIns="0" rIns="0" bIns="45714">
            <a:spAutoFit/>
          </a:bodyPr>
          <a:lstStyle/>
          <a:p>
            <a:pPr algn="r" eaLnBrk="0" hangingPunct="0">
              <a:lnSpc>
                <a:spcPts val="1300"/>
              </a:lnSpc>
              <a:spcBef>
                <a:spcPct val="0"/>
              </a:spcBef>
            </a:pPr>
            <a:r>
              <a:rPr lang="en-US" sz="900" b="0" dirty="0">
                <a:solidFill>
                  <a:srgbClr val="000000"/>
                </a:solidFill>
              </a:rPr>
              <a:t>© </a:t>
            </a:r>
            <a:r>
              <a:rPr lang="en-US" sz="900" b="0" dirty="0" smtClean="0">
                <a:solidFill>
                  <a:srgbClr val="000000"/>
                </a:solidFill>
              </a:rPr>
              <a:t>2015 </a:t>
            </a:r>
            <a:r>
              <a:rPr lang="en-US" sz="900" b="0" dirty="0">
                <a:solidFill>
                  <a:srgbClr val="000000"/>
                </a:solidFill>
              </a:rPr>
              <a:t>Carnegie Mellon University</a:t>
            </a:r>
          </a:p>
        </p:txBody>
      </p:sp>
      <p:sp>
        <p:nvSpPr>
          <p:cNvPr id="2" name="TextBox 1"/>
          <p:cNvSpPr txBox="1"/>
          <p:nvPr userDrawn="1"/>
        </p:nvSpPr>
        <p:spPr bwMode="white">
          <a:xfrm>
            <a:off x="419100" y="5339255"/>
            <a:ext cx="4038600" cy="646331"/>
          </a:xfrm>
          <a:prstGeom prst="rect">
            <a:avLst/>
          </a:prstGeom>
          <a:noFill/>
        </p:spPr>
        <p:txBody>
          <a:bodyPr wrap="square" lIns="0" tIns="0" rIns="0" bIns="0" rtlCol="0">
            <a:spAutoFit/>
          </a:bodyPr>
          <a:lstStyle/>
          <a:p>
            <a:pPr algn="l">
              <a:spcBef>
                <a:spcPts val="0"/>
              </a:spcBef>
            </a:pPr>
            <a:r>
              <a:rPr lang="en-US" sz="1400" b="0" dirty="0" smtClean="0">
                <a:solidFill>
                  <a:schemeClr val="bg1"/>
                </a:solidFill>
              </a:rPr>
              <a:t>Software Engineering Institute</a:t>
            </a:r>
          </a:p>
          <a:p>
            <a:pPr algn="l">
              <a:spcBef>
                <a:spcPts val="0"/>
              </a:spcBef>
            </a:pPr>
            <a:r>
              <a:rPr lang="en-US" sz="1400" b="0" dirty="0" smtClean="0">
                <a:solidFill>
                  <a:schemeClr val="bg1"/>
                </a:solidFill>
              </a:rPr>
              <a:t>Carnegie Mellon University</a:t>
            </a:r>
          </a:p>
          <a:p>
            <a:pPr algn="l">
              <a:spcBef>
                <a:spcPts val="0"/>
              </a:spcBef>
            </a:pPr>
            <a:r>
              <a:rPr lang="en-US" sz="1400" b="0" dirty="0" smtClean="0">
                <a:solidFill>
                  <a:schemeClr val="bg1"/>
                </a:solidFill>
              </a:rPr>
              <a:t>Pittsburgh, PA  15213</a:t>
            </a:r>
          </a:p>
        </p:txBody>
      </p:sp>
      <p:sp>
        <p:nvSpPr>
          <p:cNvPr id="14" name="Rectangle 12"/>
          <p:cNvSpPr>
            <a:spLocks noGrp="1" noChangeArrowheads="1"/>
          </p:cNvSpPr>
          <p:nvPr>
            <p:ph type="ctrTitle" hasCustomPrompt="1"/>
          </p:nvPr>
        </p:nvSpPr>
        <p:spPr bwMode="white">
          <a:xfrm>
            <a:off x="419099" y="3143778"/>
            <a:ext cx="5156201" cy="984885"/>
          </a:xfrm>
          <a:prstGeom prst="rect">
            <a:avLst/>
          </a:prstGeom>
        </p:spPr>
        <p:txBody>
          <a:bodyPr lIns="0" tIns="0" rIns="0" bIns="0" anchor="b" anchorCtr="0"/>
          <a:lstStyle>
            <a:lvl1pPr>
              <a:lnSpc>
                <a:spcPct val="100000"/>
              </a:lnSpc>
              <a:defRPr sz="3200" b="1" i="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6" name="Rectangle 13"/>
          <p:cNvSpPr>
            <a:spLocks noGrp="1" noChangeArrowheads="1"/>
          </p:cNvSpPr>
          <p:nvPr>
            <p:ph type="subTitle" idx="1" hasCustomPrompt="1"/>
          </p:nvPr>
        </p:nvSpPr>
        <p:spPr bwMode="white">
          <a:xfrm>
            <a:off x="419100" y="4180948"/>
            <a:ext cx="5156200" cy="721251"/>
          </a:xfrm>
          <a:prstGeom prst="rect">
            <a:avLst/>
          </a:prstGeom>
        </p:spPr>
        <p:txBody>
          <a:bodyPr lIns="0" tIns="0" rIns="0" bIns="0"/>
          <a:lstStyle>
            <a:lvl1pPr>
              <a:spcBef>
                <a:spcPts val="600"/>
              </a:spcBef>
              <a:spcAft>
                <a:spcPct val="0"/>
              </a:spcAft>
              <a:defRPr sz="2000" baseline="0">
                <a:solidFill>
                  <a:srgbClr val="FFFFFF"/>
                </a:solidFill>
              </a:defRPr>
            </a:lvl1pPr>
          </a:lstStyle>
          <a:p>
            <a:r>
              <a:rPr lang="en-US" dirty="0" smtClean="0"/>
              <a:t>Name</a:t>
            </a:r>
          </a:p>
          <a:p>
            <a:r>
              <a:rPr lang="en-US" dirty="0" smtClean="0"/>
              <a:t>00/00/0000</a:t>
            </a:r>
            <a:endParaRPr lang="en-US" dirty="0"/>
          </a:p>
        </p:txBody>
      </p:sp>
      <p:pic>
        <p:nvPicPr>
          <p:cNvPr id="10" name="Picture 9" descr="CERT_1Line_Black.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cxnSp>
        <p:nvCxnSpPr>
          <p:cNvPr id="13" name="Straight Connector 12"/>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2244761262"/>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xmlns="">
        <p15:guide id="1" orient="horz" pos="398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itle and Content Full">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419101" y="1074737"/>
            <a:ext cx="8305800"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10"/>
          <p:cNvSpPr>
            <a:spLocks noGrp="1" noChangeArrowheads="1"/>
          </p:cNvSpPr>
          <p:nvPr>
            <p:ph type="title"/>
          </p:nvPr>
        </p:nvSpPr>
        <p:spPr bwMode="auto">
          <a:xfrm>
            <a:off x="422275" y="241520"/>
            <a:ext cx="7816378"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Tree>
    <p:extLst>
      <p:ext uri="{BB962C8B-B14F-4D97-AF65-F5344CB8AC3E}">
        <p14:creationId xmlns:p14="http://schemas.microsoft.com/office/powerpoint/2010/main" xmlns="" val="1992007539"/>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Major Column">
    <p:spTree>
      <p:nvGrpSpPr>
        <p:cNvPr id="1" name=""/>
        <p:cNvGrpSpPr/>
        <p:nvPr/>
      </p:nvGrpSpPr>
      <p:grpSpPr>
        <a:xfrm>
          <a:off x="0" y="0"/>
          <a:ext cx="0" cy="0"/>
          <a:chOff x="0" y="0"/>
          <a:chExt cx="0" cy="0"/>
        </a:xfrm>
      </p:grpSpPr>
      <p:sp>
        <p:nvSpPr>
          <p:cNvPr id="6" name="Content Placeholder 3"/>
          <p:cNvSpPr>
            <a:spLocks noGrp="1"/>
          </p:cNvSpPr>
          <p:nvPr>
            <p:ph sz="quarter" idx="11" hasCustomPrompt="1"/>
          </p:nvPr>
        </p:nvSpPr>
        <p:spPr>
          <a:xfrm>
            <a:off x="428624" y="1143000"/>
            <a:ext cx="5133975" cy="4953000"/>
          </a:xfrm>
          <a:prstGeom prst="rect">
            <a:avLst/>
          </a:prstGeom>
          <a:noFill/>
        </p:spPr>
        <p:txBody>
          <a:bodyPr vert="horz"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stStyle>
          <a:p>
            <a:pPr lvl="0"/>
            <a:r>
              <a:rPr lang="en-US" dirty="0" smtClean="0"/>
              <a:t>Place an image, chart or table here</a:t>
            </a:r>
          </a:p>
        </p:txBody>
      </p:sp>
      <p:sp>
        <p:nvSpPr>
          <p:cNvPr id="7" name="Rectangle 10"/>
          <p:cNvSpPr>
            <a:spLocks noGrp="1" noChangeArrowheads="1"/>
          </p:cNvSpPr>
          <p:nvPr>
            <p:ph type="title"/>
          </p:nvPr>
        </p:nvSpPr>
        <p:spPr bwMode="auto">
          <a:xfrm>
            <a:off x="422275" y="241300"/>
            <a:ext cx="7825431" cy="3949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dirty="0" smtClean="0"/>
          </a:p>
        </p:txBody>
      </p:sp>
      <p:sp>
        <p:nvSpPr>
          <p:cNvPr id="10" name="Content Placeholder 10"/>
          <p:cNvSpPr>
            <a:spLocks noGrp="1"/>
          </p:cNvSpPr>
          <p:nvPr>
            <p:ph sz="quarter" idx="10"/>
          </p:nvPr>
        </p:nvSpPr>
        <p:spPr>
          <a:xfrm>
            <a:off x="5746749" y="1074737"/>
            <a:ext cx="2978151" cy="5023294"/>
          </a:xfrm>
          <a:prstGeom prst="rect">
            <a:avLst/>
          </a:prstGeom>
        </p:spPr>
        <p:txBody>
          <a:bodyPr vert="horz" lIns="0" tIns="0" rIns="0" bIns="0"/>
          <a:lstStyle>
            <a:lvl1pPr marL="0" indent="0">
              <a:defRPr/>
            </a:lvl1pPr>
            <a:lvl2pPr marL="285750" indent="-171450">
              <a:buSzPct val="80000"/>
              <a:defRPr sz="2200"/>
            </a:lvl2pPr>
            <a:lvl3pPr marL="514350" indent="-171450">
              <a:defRPr sz="2000">
                <a:solidFill>
                  <a:schemeClr val="tx1"/>
                </a:solidFill>
              </a:defRPr>
            </a:lvl3pPr>
            <a:lvl4pPr marL="742950" indent="-171450">
              <a:buFont typeface="Lucida Grande"/>
              <a:buChar char="-"/>
              <a:defRPr sz="2000">
                <a:solidFill>
                  <a:schemeClr val="tx1">
                    <a:lumMod val="65000"/>
                    <a:lumOff val="35000"/>
                  </a:schemeClr>
                </a:solidFill>
              </a:defRPr>
            </a:lvl4pPr>
            <a:lvl5pPr marL="973138" indent="-168275">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393568209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dt" sz="half" idx="2"/>
          </p:nvPr>
        </p:nvSpPr>
        <p:spPr/>
        <p:txBody>
          <a:bodyPr/>
          <a:lstStyle>
            <a:lvl1pPr>
              <a:defRPr/>
            </a:lvl1pPr>
          </a:lstStyle>
          <a:p>
            <a:fld id="{7C0BE8AD-4EC1-43A3-9EA3-A2867EE90250}" type="datetimeFigureOut">
              <a:rPr lang="en-US">
                <a:solidFill>
                  <a:prstClr val="black"/>
                </a:solidFill>
              </a:rPr>
              <a:pPr/>
              <a:t>6/28/2016</a:t>
            </a:fld>
            <a:endParaRPr lang="en-US" dirty="0">
              <a:solidFill>
                <a:prstClr val="black"/>
              </a:solidFill>
            </a:endParaRPr>
          </a:p>
        </p:txBody>
      </p:sp>
      <p:sp>
        <p:nvSpPr>
          <p:cNvPr id="72707"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08" name="Rectangle 4"/>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72709" name="Rectangle 5"/>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dirty="0" smtClean="0"/>
              <a:t>Click to edit Master subtitle style</a:t>
            </a:r>
            <a:endParaRPr lang="en-US" dirty="0"/>
          </a:p>
        </p:txBody>
      </p:sp>
      <p:sp>
        <p:nvSpPr>
          <p:cNvPr id="72710" name="Rectangle 6"/>
          <p:cNvSpPr>
            <a:spLocks noChangeArrowheads="1"/>
          </p:cNvSpPr>
          <p:nvPr userDrawn="1"/>
        </p:nvSpPr>
        <p:spPr bwMode="white">
          <a:xfrm>
            <a:off x="7210425" y="6408738"/>
            <a:ext cx="1665288" cy="212725"/>
          </a:xfrm>
          <a:prstGeom prst="rect">
            <a:avLst/>
          </a:prstGeom>
          <a:noFill/>
          <a:ln w="9525">
            <a:noFill/>
            <a:miter lim="800000"/>
            <a:headEnd/>
            <a:tailEnd/>
          </a:ln>
          <a:effectLst/>
        </p:spPr>
        <p:txBody>
          <a:bodyPr lIns="0" tIns="0" rIns="91428" bIns="45714">
            <a:spAutoFit/>
          </a:bodyPr>
          <a:lstStyle/>
          <a:p>
            <a:pPr eaLnBrk="0" fontAlgn="base" hangingPunct="0">
              <a:lnSpc>
                <a:spcPts val="1300"/>
              </a:lnSpc>
              <a:spcBef>
                <a:spcPct val="0"/>
              </a:spcBef>
              <a:spcAft>
                <a:spcPct val="0"/>
              </a:spcAft>
            </a:pPr>
            <a:r>
              <a:rPr lang="en-US" sz="700" b="1" dirty="0">
                <a:solidFill>
                  <a:prstClr val="white"/>
                </a:solidFill>
                <a:ea typeface="ＭＳ Ｐゴシック" pitchFamily="-16" charset="-128"/>
              </a:rPr>
              <a:t>© </a:t>
            </a:r>
            <a:r>
              <a:rPr lang="en-US" sz="700" b="1" dirty="0" smtClean="0">
                <a:solidFill>
                  <a:prstClr val="white"/>
                </a:solidFill>
                <a:ea typeface="ＭＳ Ｐゴシック" pitchFamily="-16" charset="-128"/>
              </a:rPr>
              <a:t>2014 </a:t>
            </a:r>
            <a:r>
              <a:rPr lang="en-US" sz="700" b="1" dirty="0">
                <a:solidFill>
                  <a:prstClr val="white"/>
                </a:solidFill>
                <a:ea typeface="ＭＳ Ｐゴシック" pitchFamily="-16" charset="-128"/>
              </a:rPr>
              <a:t>Carnegie Mellon University</a:t>
            </a:r>
          </a:p>
        </p:txBody>
      </p:sp>
      <p:grpSp>
        <p:nvGrpSpPr>
          <p:cNvPr id="2" name="Group 7"/>
          <p:cNvGrpSpPr>
            <a:grpSpLocks/>
          </p:cNvGrpSpPr>
          <p:nvPr userDrawn="1"/>
        </p:nvGrpSpPr>
        <p:grpSpPr bwMode="auto">
          <a:xfrm>
            <a:off x="26988" y="23813"/>
            <a:ext cx="4057650" cy="6094412"/>
            <a:chOff x="17" y="15"/>
            <a:chExt cx="2728" cy="3839"/>
          </a:xfrm>
        </p:grpSpPr>
        <p:sp>
          <p:nvSpPr>
            <p:cNvPr id="72712" name="Freeform 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3" name="Freeform 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4" name="Freeform 1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5" name="Freeform 1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6" name="Freeform 1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7" name="Freeform 1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8" name="Freeform 1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19" name="Freeform 1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0" name="Freeform 1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1" name="Freeform 1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2722" name="Freeform 1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grpSp>
      <p:pic>
        <p:nvPicPr>
          <p:cNvPr id="72723" name="Picture 19" descr="SEI_CMU_1Line_White"/>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438150" y="6338888"/>
            <a:ext cx="5581650" cy="346075"/>
          </a:xfrm>
          <a:prstGeom prst="rect">
            <a:avLst/>
          </a:prstGeom>
          <a:noFill/>
        </p:spPr>
      </p:pic>
    </p:spTree>
    <p:extLst>
      <p:ext uri="{BB962C8B-B14F-4D97-AF65-F5344CB8AC3E}">
        <p14:creationId xmlns:p14="http://schemas.microsoft.com/office/powerpoint/2010/main" xmlns="" val="31368415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55810E8-B0AF-4DF8-B03B-E4D52625BB06}" type="datetimeFigureOut">
              <a:rPr lang="en-US" smtClean="0">
                <a:solidFill>
                  <a:prstClr val="black"/>
                </a:solidFill>
              </a:rPr>
              <a:pPr/>
              <a:t>6/28/2016</a:t>
            </a:fld>
            <a:endParaRPr lang="en-US" dirty="0">
              <a:solidFill>
                <a:prstClr val="black"/>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7359898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9540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D318606-17A4-4D1D-95F2-8C36843991E3}" type="datetimeFigureOut">
              <a:rPr lang="en-US">
                <a:solidFill>
                  <a:prstClr val="black"/>
                </a:solidFill>
              </a:rPr>
              <a:pPr/>
              <a:t>6/28/2016</a:t>
            </a:fld>
            <a:endParaRPr lang="en-US" dirty="0">
              <a:solidFill>
                <a:prstClr val="black"/>
              </a:solidFill>
            </a:endParaRPr>
          </a:p>
        </p:txBody>
      </p:sp>
    </p:spTree>
    <p:extLst>
      <p:ext uri="{BB962C8B-B14F-4D97-AF65-F5344CB8AC3E}">
        <p14:creationId xmlns:p14="http://schemas.microsoft.com/office/powerpoint/2010/main" xmlns="" val="1494102933"/>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wmf"/><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6.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5.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8.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pPr fontAlgn="base">
              <a:spcAft>
                <a:spcPct val="0"/>
              </a:spcAft>
            </a:pPr>
            <a:endParaRPr lang="en-US" dirty="0">
              <a:solidFill>
                <a:srgbClr val="000000"/>
              </a:solidFill>
              <a:ea typeface="ＭＳ Ｐゴシック" pitchFamily="1" charset="-128"/>
            </a:endParaRPr>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srgbClr val="000000"/>
              </a:solidFill>
              <a:ea typeface="ＭＳ Ｐゴシック" pitchFamily="1" charset="-128"/>
            </a:endParaRPr>
          </a:p>
        </p:txBody>
      </p:sp>
      <p:sp>
        <p:nvSpPr>
          <p:cNvPr id="1033" name="Rectangle 9"/>
          <p:cNvSpPr>
            <a:spLocks noGrp="1" noChangeArrowheads="1"/>
          </p:cNvSpPr>
          <p:nvPr>
            <p:ph type="body" idx="1"/>
          </p:nvPr>
        </p:nvSpPr>
        <p:spPr bwMode="gray">
          <a:xfrm>
            <a:off x="533400" y="1524000"/>
            <a:ext cx="8153400" cy="3581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762000"/>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fontAlgn="base">
              <a:lnSpc>
                <a:spcPts val="1300"/>
              </a:lnSpc>
              <a:spcBef>
                <a:spcPct val="0"/>
              </a:spcBef>
              <a:spcAft>
                <a:spcPct val="0"/>
              </a:spcAft>
            </a:pPr>
            <a:fld id="{5AA1AC9C-678F-4F94-BEAA-24498E25E435}" type="slidenum">
              <a:rPr lang="en-US" sz="800" b="1">
                <a:solidFill>
                  <a:srgbClr val="FFFFFF"/>
                </a:solidFill>
                <a:ea typeface="ＭＳ Ｐゴシック" pitchFamily="1" charset="-128"/>
              </a:rPr>
              <a:pPr algn="r" fontAlgn="base">
                <a:lnSpc>
                  <a:spcPts val="1300"/>
                </a:lnSpc>
                <a:spcBef>
                  <a:spcPct val="0"/>
                </a:spcBef>
                <a:spcAft>
                  <a:spcPct val="0"/>
                </a:spcAft>
              </a:pPr>
              <a:t>‹#›</a:t>
            </a:fld>
            <a:endParaRPr lang="en-US" sz="800" b="1" dirty="0">
              <a:solidFill>
                <a:srgbClr val="FFFFFF"/>
              </a:solidFill>
              <a:ea typeface="ＭＳ Ｐゴシック" pitchFamily="1" charset="-128"/>
            </a:endParaRPr>
          </a:p>
        </p:txBody>
      </p:sp>
      <p:sp>
        <p:nvSpPr>
          <p:cNvPr id="1097" name="Rectangle 73"/>
          <p:cNvSpPr>
            <a:spLocks noChangeArrowheads="1"/>
          </p:cNvSpPr>
          <p:nvPr/>
        </p:nvSpPr>
        <p:spPr bwMode="ltGray">
          <a:xfrm>
            <a:off x="6172200" y="6320383"/>
            <a:ext cx="2286000" cy="373039"/>
          </a:xfrm>
          <a:prstGeom prst="rect">
            <a:avLst/>
          </a:prstGeom>
          <a:noFill/>
          <a:ln w="9525">
            <a:noFill/>
            <a:miter lim="800000"/>
            <a:headEnd/>
            <a:tailEnd/>
          </a:ln>
          <a:effectLst/>
        </p:spPr>
        <p:txBody>
          <a:bodyPr lIns="45714" tIns="45714" rIns="45714" bIns="45714" anchor="ctr">
            <a:spAutoFit/>
          </a:bodyPr>
          <a:lstStyle/>
          <a:p>
            <a:pPr fontAlgn="base">
              <a:lnSpc>
                <a:spcPct val="114000"/>
              </a:lnSpc>
              <a:spcBef>
                <a:spcPct val="0"/>
              </a:spcBef>
              <a:spcAft>
                <a:spcPct val="0"/>
              </a:spcAft>
            </a:pPr>
            <a:endParaRPr lang="en-US" sz="800" b="1" dirty="0" smtClean="0">
              <a:solidFill>
                <a:srgbClr val="FFFFFF"/>
              </a:solidFill>
              <a:ea typeface="ＭＳ Ｐゴシック" pitchFamily="1" charset="-128"/>
            </a:endParaRPr>
          </a:p>
          <a:p>
            <a:pPr fontAlgn="base">
              <a:lnSpc>
                <a:spcPct val="114000"/>
              </a:lnSpc>
              <a:spcBef>
                <a:spcPct val="0"/>
              </a:spcBef>
              <a:spcAft>
                <a:spcPct val="0"/>
              </a:spcAft>
            </a:pPr>
            <a:r>
              <a:rPr lang="en-US" sz="800" b="1" dirty="0" smtClean="0">
                <a:solidFill>
                  <a:srgbClr val="FFFFFF"/>
                </a:solidFill>
                <a:ea typeface="ＭＳ Ｐゴシック" pitchFamily="1" charset="-128"/>
              </a:rPr>
              <a:t>© </a:t>
            </a:r>
            <a:r>
              <a:rPr lang="en-US" sz="800" b="1" dirty="0">
                <a:solidFill>
                  <a:srgbClr val="FFFFFF"/>
                </a:solidFill>
                <a:ea typeface="ＭＳ Ｐゴシック" pitchFamily="1" charset="-128"/>
              </a:rPr>
              <a:t>2014 Carnegie Mellon University</a:t>
            </a:r>
          </a:p>
        </p:txBody>
      </p:sp>
      <p:pic>
        <p:nvPicPr>
          <p:cNvPr id="2" name="Picture 1" descr="sign header revised.jp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0"/>
            <a:ext cx="9144000" cy="577329"/>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3187700"/>
            <a:ext cx="9144000" cy="468628"/>
          </a:xfrm>
          <a:prstGeom prst="rect">
            <a:avLst/>
          </a:prstGeom>
        </p:spPr>
      </p:pic>
      <p:pic>
        <p:nvPicPr>
          <p:cNvPr id="4" name="Picture 3" descr="SEI_CMU_University_1Line_Wh.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3400" y="6352129"/>
            <a:ext cx="5410200" cy="277271"/>
          </a:xfrm>
          <a:prstGeom prst="rect">
            <a:avLst/>
          </a:prstGeom>
        </p:spPr>
      </p:pic>
    </p:spTree>
    <p:extLst>
      <p:ext uri="{BB962C8B-B14F-4D97-AF65-F5344CB8AC3E}">
        <p14:creationId xmlns:p14="http://schemas.microsoft.com/office/powerpoint/2010/main" xmlns="" val="193701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7" r:id="rId6"/>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gray">
          <a:xfrm>
            <a:off x="533400" y="1295400"/>
            <a:ext cx="81534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683" name="Rectangle 3"/>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71686" name="Rectangle 6"/>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6" charset="0"/>
              </a:defRPr>
            </a:lvl1pPr>
          </a:lstStyle>
          <a:p>
            <a:pPr fontAlgn="base">
              <a:spcAft>
                <a:spcPct val="0"/>
              </a:spcAft>
            </a:pPr>
            <a:fld id="{455810E8-B0AF-4DF8-B03B-E4D52625BB06}" type="datetimeFigureOut">
              <a:rPr lang="en-US">
                <a:solidFill>
                  <a:prstClr val="black"/>
                </a:solidFill>
                <a:ea typeface="ＭＳ Ｐゴシック" pitchFamily="-16" charset="-128"/>
              </a:rPr>
              <a:pPr fontAlgn="base">
                <a:spcAft>
                  <a:spcPct val="0"/>
                </a:spcAft>
              </a:pPr>
              <a:t>6/28/2016</a:t>
            </a:fld>
            <a:endParaRPr lang="en-US" dirty="0">
              <a:solidFill>
                <a:prstClr val="black"/>
              </a:solidFill>
              <a:ea typeface="ＭＳ Ｐゴシック" pitchFamily="-16" charset="-128"/>
            </a:endParaRPr>
          </a:p>
        </p:txBody>
      </p:sp>
      <p:sp>
        <p:nvSpPr>
          <p:cNvPr id="71687" name="Rectangle 7"/>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1688" name="Rectangle 8"/>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fontAlgn="base" hangingPunct="0">
              <a:lnSpc>
                <a:spcPts val="1300"/>
              </a:lnSpc>
              <a:spcBef>
                <a:spcPct val="0"/>
              </a:spcBef>
              <a:spcAft>
                <a:spcPct val="0"/>
              </a:spcAft>
            </a:pPr>
            <a:fld id="{C7B2A3D5-A36E-4293-A717-27E6E85D78E9}" type="slidenum">
              <a:rPr lang="en-US" sz="800" b="1">
                <a:solidFill>
                  <a:prstClr val="white"/>
                </a:solidFill>
                <a:ea typeface="ＭＳ Ｐゴシック" pitchFamily="-16" charset="-128"/>
              </a:rPr>
              <a:pPr algn="r" eaLnBrk="0" fontAlgn="base" hangingPunct="0">
                <a:lnSpc>
                  <a:spcPts val="1300"/>
                </a:lnSpc>
                <a:spcBef>
                  <a:spcPct val="0"/>
                </a:spcBef>
                <a:spcAft>
                  <a:spcPct val="0"/>
                </a:spcAft>
              </a:pPr>
              <a:t>‹#›</a:t>
            </a:fld>
            <a:endParaRPr lang="en-US" sz="800" b="1" dirty="0">
              <a:solidFill>
                <a:prstClr val="white"/>
              </a:solidFill>
              <a:ea typeface="ＭＳ Ｐゴシック" pitchFamily="-16" charset="-128"/>
            </a:endParaRPr>
          </a:p>
        </p:txBody>
      </p:sp>
      <p:sp>
        <p:nvSpPr>
          <p:cNvPr id="9" name="Rectangle 73"/>
          <p:cNvSpPr>
            <a:spLocks noChangeArrowheads="1"/>
          </p:cNvSpPr>
          <p:nvPr userDrawn="1"/>
        </p:nvSpPr>
        <p:spPr bwMode="ltGray">
          <a:xfrm>
            <a:off x="6172200" y="6180025"/>
            <a:ext cx="2286000" cy="653757"/>
          </a:xfrm>
          <a:prstGeom prst="rect">
            <a:avLst/>
          </a:prstGeom>
          <a:noFill/>
          <a:ln w="9525">
            <a:noFill/>
            <a:miter lim="800000"/>
            <a:headEnd/>
            <a:tailEnd/>
          </a:ln>
          <a:effectLst/>
        </p:spPr>
        <p:txBody>
          <a:bodyPr lIns="45714" tIns="45714" rIns="45714" bIns="45714" anchor="ctr">
            <a:spAutoFit/>
          </a:bodyPr>
          <a:lstStyle/>
          <a:p>
            <a:pPr fontAlgn="base">
              <a:lnSpc>
                <a:spcPct val="114000"/>
              </a:lnSpc>
              <a:spcBef>
                <a:spcPct val="0"/>
              </a:spcBef>
              <a:spcAft>
                <a:spcPct val="0"/>
              </a:spcAft>
            </a:pPr>
            <a:r>
              <a:rPr lang="en-US" sz="800" b="1" dirty="0" smtClean="0">
                <a:solidFill>
                  <a:srgbClr val="FFFFFF"/>
                </a:solidFill>
                <a:ea typeface="ＭＳ Ｐゴシック" pitchFamily="1" charset="-128"/>
              </a:rPr>
              <a:t>SEI JAC EG</a:t>
            </a:r>
          </a:p>
          <a:p>
            <a:pPr fontAlgn="base">
              <a:lnSpc>
                <a:spcPct val="114000"/>
              </a:lnSpc>
              <a:spcBef>
                <a:spcPct val="0"/>
              </a:spcBef>
              <a:spcAft>
                <a:spcPct val="0"/>
              </a:spcAft>
            </a:pPr>
            <a:r>
              <a:rPr lang="en-US" sz="800" b="1" dirty="0" smtClean="0">
                <a:solidFill>
                  <a:srgbClr val="FFFFFF"/>
                </a:solidFill>
                <a:ea typeface="ＭＳ Ｐゴシック" pitchFamily="1" charset="-128"/>
              </a:rPr>
              <a:t>June 25,</a:t>
            </a:r>
            <a:r>
              <a:rPr lang="en-US" sz="800" b="1" baseline="0" dirty="0" smtClean="0">
                <a:solidFill>
                  <a:srgbClr val="FFFFFF"/>
                </a:solidFill>
                <a:ea typeface="ＭＳ Ｐゴシック" pitchFamily="1" charset="-128"/>
              </a:rPr>
              <a:t> </a:t>
            </a:r>
            <a:r>
              <a:rPr lang="en-US" sz="800" b="1" dirty="0" smtClean="0">
                <a:solidFill>
                  <a:srgbClr val="FFFFFF"/>
                </a:solidFill>
                <a:ea typeface="ＭＳ Ｐゴシック" pitchFamily="1" charset="-128"/>
              </a:rPr>
              <a:t> 2014</a:t>
            </a:r>
          </a:p>
          <a:p>
            <a:pPr fontAlgn="base">
              <a:lnSpc>
                <a:spcPct val="114000"/>
              </a:lnSpc>
              <a:spcBef>
                <a:spcPct val="0"/>
              </a:spcBef>
              <a:spcAft>
                <a:spcPct val="0"/>
              </a:spcAft>
            </a:pPr>
            <a:endParaRPr lang="en-US" sz="800" b="1" dirty="0" smtClean="0">
              <a:solidFill>
                <a:srgbClr val="FFFFFF"/>
              </a:solidFill>
              <a:ea typeface="ＭＳ Ｐゴシック" pitchFamily="1" charset="-128"/>
            </a:endParaRPr>
          </a:p>
          <a:p>
            <a:pPr fontAlgn="base">
              <a:lnSpc>
                <a:spcPct val="114000"/>
              </a:lnSpc>
              <a:spcBef>
                <a:spcPct val="0"/>
              </a:spcBef>
              <a:spcAft>
                <a:spcPct val="0"/>
              </a:spcAft>
            </a:pPr>
            <a:r>
              <a:rPr lang="en-US" sz="800" b="1" dirty="0" smtClean="0">
                <a:solidFill>
                  <a:srgbClr val="FFFFFF"/>
                </a:solidFill>
                <a:ea typeface="ＭＳ Ｐゴシック" pitchFamily="1" charset="-128"/>
              </a:rPr>
              <a:t>© </a:t>
            </a:r>
            <a:r>
              <a:rPr lang="en-US" sz="800" b="1" dirty="0">
                <a:solidFill>
                  <a:srgbClr val="FFFFFF"/>
                </a:solidFill>
                <a:ea typeface="ＭＳ Ｐゴシック" pitchFamily="1" charset="-128"/>
              </a:rPr>
              <a:t>2014 Carnegie Mellon University</a:t>
            </a:r>
          </a:p>
        </p:txBody>
      </p:sp>
      <p:sp>
        <p:nvSpPr>
          <p:cNvPr id="10" name="TextBox 9"/>
          <p:cNvSpPr txBox="1"/>
          <p:nvPr userDrawn="1"/>
        </p:nvSpPr>
        <p:spPr>
          <a:xfrm>
            <a:off x="2265880" y="6596330"/>
            <a:ext cx="2971800" cy="230832"/>
          </a:xfrm>
          <a:prstGeom prst="rect">
            <a:avLst/>
          </a:prstGeom>
          <a:noFill/>
        </p:spPr>
        <p:txBody>
          <a:bodyPr wrap="square" rtlCol="0">
            <a:spAutoFit/>
          </a:bodyPr>
          <a:lstStyle/>
          <a:p>
            <a:pPr algn="ctr"/>
            <a:r>
              <a:rPr lang="en-US" sz="900" dirty="0" smtClean="0">
                <a:solidFill>
                  <a:schemeClr val="bg1"/>
                </a:solidFill>
              </a:rPr>
              <a:t>SEI Proprietary: JAC EG Use</a:t>
            </a:r>
            <a:r>
              <a:rPr lang="en-US" sz="900" baseline="0" dirty="0" smtClean="0">
                <a:solidFill>
                  <a:schemeClr val="bg1"/>
                </a:solidFill>
              </a:rPr>
              <a:t> Only</a:t>
            </a:r>
            <a:endParaRPr lang="en-US" sz="900" dirty="0">
              <a:solidFill>
                <a:schemeClr val="bg1"/>
              </a:solidFill>
            </a:endParaRPr>
          </a:p>
        </p:txBody>
      </p:sp>
      <p:pic>
        <p:nvPicPr>
          <p:cNvPr id="11" name="Picture 10" descr="SEI_CMU_University_1Line_Wh.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533400" y="6352129"/>
            <a:ext cx="5410200" cy="277271"/>
          </a:xfrm>
          <a:prstGeom prst="rect">
            <a:avLst/>
          </a:prstGeom>
        </p:spPr>
      </p:pic>
    </p:spTree>
    <p:extLst>
      <p:ext uri="{BB962C8B-B14F-4D97-AF65-F5344CB8AC3E}">
        <p14:creationId xmlns:p14="http://schemas.microsoft.com/office/powerpoint/2010/main" xmlns="" val="1636268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gray">
          <a:xfrm>
            <a:off x="533400" y="1295400"/>
            <a:ext cx="81534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683" name="Rectangle 3"/>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71686" name="Rectangle 6"/>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6" charset="0"/>
              </a:defRPr>
            </a:lvl1pPr>
          </a:lstStyle>
          <a:p>
            <a:pPr fontAlgn="base">
              <a:spcAft>
                <a:spcPct val="0"/>
              </a:spcAft>
            </a:pPr>
            <a:fld id="{455810E8-B0AF-4DF8-B03B-E4D52625BB06}" type="datetimeFigureOut">
              <a:rPr lang="en-US">
                <a:solidFill>
                  <a:prstClr val="black"/>
                </a:solidFill>
                <a:ea typeface="ＭＳ Ｐゴシック" pitchFamily="-16" charset="-128"/>
              </a:rPr>
              <a:pPr fontAlgn="base">
                <a:spcAft>
                  <a:spcPct val="0"/>
                </a:spcAft>
              </a:pPr>
              <a:t>6/28/2016</a:t>
            </a:fld>
            <a:endParaRPr lang="en-US" dirty="0">
              <a:solidFill>
                <a:prstClr val="black"/>
              </a:solidFill>
              <a:ea typeface="ＭＳ Ｐゴシック" pitchFamily="-16" charset="-128"/>
            </a:endParaRPr>
          </a:p>
        </p:txBody>
      </p:sp>
      <p:sp>
        <p:nvSpPr>
          <p:cNvPr id="71688" name="Rectangle 8"/>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fontAlgn="base" hangingPunct="0">
              <a:lnSpc>
                <a:spcPts val="1300"/>
              </a:lnSpc>
              <a:spcBef>
                <a:spcPct val="0"/>
              </a:spcBef>
              <a:spcAft>
                <a:spcPct val="0"/>
              </a:spcAft>
            </a:pPr>
            <a:fld id="{C7B2A3D5-A36E-4293-A717-27E6E85D78E9}" type="slidenum">
              <a:rPr lang="en-US" sz="800" b="1">
                <a:solidFill>
                  <a:prstClr val="white"/>
                </a:solidFill>
                <a:ea typeface="ＭＳ Ｐゴシック" pitchFamily="-16" charset="-128"/>
              </a:rPr>
              <a:pPr algn="r" eaLnBrk="0" fontAlgn="base" hangingPunct="0">
                <a:lnSpc>
                  <a:spcPts val="1300"/>
                </a:lnSpc>
                <a:spcBef>
                  <a:spcPct val="0"/>
                </a:spcBef>
                <a:spcAft>
                  <a:spcPct val="0"/>
                </a:spcAft>
              </a:pPr>
              <a:t>‹#›</a:t>
            </a:fld>
            <a:endParaRPr lang="en-US" sz="800" b="1" dirty="0">
              <a:solidFill>
                <a:prstClr val="white"/>
              </a:solidFill>
              <a:ea typeface="ＭＳ Ｐゴシック" pitchFamily="-16" charset="-128"/>
            </a:endParaRPr>
          </a:p>
        </p:txBody>
      </p:sp>
      <p:sp>
        <p:nvSpPr>
          <p:cNvPr id="71689" name="Rectangle 9"/>
          <p:cNvSpPr>
            <a:spLocks noChangeArrowheads="1"/>
          </p:cNvSpPr>
          <p:nvPr/>
        </p:nvSpPr>
        <p:spPr bwMode="ltGray">
          <a:xfrm>
            <a:off x="6172200" y="6179151"/>
            <a:ext cx="2971800" cy="530902"/>
          </a:xfrm>
          <a:prstGeom prst="rect">
            <a:avLst/>
          </a:prstGeom>
          <a:noFill/>
          <a:ln w="9525">
            <a:noFill/>
            <a:miter lim="800000"/>
            <a:headEnd/>
            <a:tailEnd/>
          </a:ln>
          <a:effectLst/>
        </p:spPr>
        <p:txBody>
          <a:bodyPr wrap="square" lIns="45714" tIns="45714" rIns="45714" bIns="45714" anchor="ctr">
            <a:spAutoFit/>
          </a:bodyPr>
          <a:lstStyle/>
          <a:p>
            <a:pPr eaLnBrk="0" fontAlgn="base" hangingPunct="0">
              <a:spcBef>
                <a:spcPct val="0"/>
              </a:spcBef>
              <a:spcAft>
                <a:spcPct val="0"/>
              </a:spcAft>
              <a:defRPr/>
            </a:pPr>
            <a:r>
              <a:rPr lang="en-US" sz="900" dirty="0" smtClean="0">
                <a:solidFill>
                  <a:srgbClr val="FFFFFF"/>
                </a:solidFill>
                <a:ea typeface="ＭＳ Ｐゴシック" pitchFamily="-16" charset="-128"/>
              </a:rPr>
              <a:t>SSD</a:t>
            </a:r>
          </a:p>
          <a:p>
            <a:pPr eaLnBrk="0" fontAlgn="base" hangingPunct="0">
              <a:spcBef>
                <a:spcPct val="0"/>
              </a:spcBef>
              <a:spcAft>
                <a:spcPct val="0"/>
              </a:spcAft>
              <a:defRPr/>
            </a:pPr>
            <a:r>
              <a:rPr lang="en-US" sz="900" dirty="0" smtClean="0">
                <a:solidFill>
                  <a:srgbClr val="FFFFFF"/>
                </a:solidFill>
                <a:ea typeface="ＭＳ Ｐゴシック" pitchFamily="-16" charset="-128"/>
              </a:rPr>
              <a:t>JAC EG 2014</a:t>
            </a:r>
            <a:endParaRPr lang="en-US" sz="700" dirty="0" smtClean="0">
              <a:solidFill>
                <a:prstClr val="white"/>
              </a:solidFill>
              <a:ea typeface="ＭＳ Ｐゴシック" pitchFamily="-16" charset="-128"/>
            </a:endParaRPr>
          </a:p>
          <a:p>
            <a:pPr eaLnBrk="0" fontAlgn="base" hangingPunct="0">
              <a:lnSpc>
                <a:spcPct val="150000"/>
              </a:lnSpc>
              <a:spcBef>
                <a:spcPct val="0"/>
              </a:spcBef>
              <a:spcAft>
                <a:spcPct val="0"/>
              </a:spcAft>
            </a:pPr>
            <a:r>
              <a:rPr lang="en-US" sz="700" dirty="0" smtClean="0">
                <a:solidFill>
                  <a:prstClr val="white"/>
                </a:solidFill>
                <a:ea typeface="ＭＳ Ｐゴシック" pitchFamily="-16" charset="-128"/>
              </a:rPr>
              <a:t>© 2014 </a:t>
            </a:r>
            <a:r>
              <a:rPr lang="en-US" sz="700" dirty="0">
                <a:solidFill>
                  <a:prstClr val="white"/>
                </a:solidFill>
                <a:ea typeface="ＭＳ Ｐゴシック" pitchFamily="-16" charset="-128"/>
              </a:rPr>
              <a:t>Carnegie Mellon </a:t>
            </a:r>
            <a:r>
              <a:rPr lang="en-US" sz="700" dirty="0" smtClean="0">
                <a:solidFill>
                  <a:prstClr val="white"/>
                </a:solidFill>
                <a:ea typeface="ＭＳ Ｐゴシック" pitchFamily="-16" charset="-128"/>
              </a:rPr>
              <a:t>University,</a:t>
            </a:r>
            <a:endParaRPr lang="en-US" sz="700" dirty="0">
              <a:solidFill>
                <a:prstClr val="white"/>
              </a:solidFill>
              <a:ea typeface="ＭＳ Ｐゴシック" pitchFamily="-16" charset="-128"/>
            </a:endParaRPr>
          </a:p>
        </p:txBody>
      </p:sp>
      <p:pic>
        <p:nvPicPr>
          <p:cNvPr id="71690" name="Picture 10" descr="SEI_CMU_1Line_White"/>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38150" y="6338888"/>
            <a:ext cx="5581650" cy="346075"/>
          </a:xfrm>
          <a:prstGeom prst="rect">
            <a:avLst/>
          </a:prstGeom>
          <a:noFill/>
        </p:spPr>
      </p:pic>
      <p:sp>
        <p:nvSpPr>
          <p:cNvPr id="9" name="Rectangle 7"/>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10" name="Rectangle 8"/>
          <p:cNvSpPr>
            <a:spLocks noChangeArrowheads="1"/>
          </p:cNvSpPr>
          <p:nvPr userDrawn="1"/>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fontAlgn="base" hangingPunct="0">
              <a:lnSpc>
                <a:spcPts val="1300"/>
              </a:lnSpc>
              <a:spcBef>
                <a:spcPct val="0"/>
              </a:spcBef>
              <a:spcAft>
                <a:spcPct val="0"/>
              </a:spcAft>
            </a:pPr>
            <a:fld id="{C7B2A3D5-A36E-4293-A717-27E6E85D78E9}" type="slidenum">
              <a:rPr lang="en-US" sz="800" b="1">
                <a:solidFill>
                  <a:prstClr val="white"/>
                </a:solidFill>
                <a:ea typeface="ＭＳ Ｐゴシック" pitchFamily="-16" charset="-128"/>
              </a:rPr>
              <a:pPr algn="r" eaLnBrk="0" fontAlgn="base" hangingPunct="0">
                <a:lnSpc>
                  <a:spcPts val="1300"/>
                </a:lnSpc>
                <a:spcBef>
                  <a:spcPct val="0"/>
                </a:spcBef>
                <a:spcAft>
                  <a:spcPct val="0"/>
                </a:spcAft>
              </a:pPr>
              <a:t>‹#›</a:t>
            </a:fld>
            <a:endParaRPr lang="en-US" sz="800" b="1" dirty="0">
              <a:solidFill>
                <a:prstClr val="white"/>
              </a:solidFill>
              <a:ea typeface="ＭＳ Ｐゴシック" pitchFamily="-16" charset="-128"/>
            </a:endParaRPr>
          </a:p>
        </p:txBody>
      </p:sp>
      <p:sp>
        <p:nvSpPr>
          <p:cNvPr id="11" name="Rectangle 73"/>
          <p:cNvSpPr>
            <a:spLocks noChangeArrowheads="1"/>
          </p:cNvSpPr>
          <p:nvPr userDrawn="1"/>
        </p:nvSpPr>
        <p:spPr bwMode="ltGray">
          <a:xfrm>
            <a:off x="6172200" y="6180025"/>
            <a:ext cx="2286000" cy="653757"/>
          </a:xfrm>
          <a:prstGeom prst="rect">
            <a:avLst/>
          </a:prstGeom>
          <a:noFill/>
          <a:ln w="9525">
            <a:noFill/>
            <a:miter lim="800000"/>
            <a:headEnd/>
            <a:tailEnd/>
          </a:ln>
          <a:effectLst/>
        </p:spPr>
        <p:txBody>
          <a:bodyPr lIns="45714" tIns="45714" rIns="45714" bIns="45714" anchor="ctr">
            <a:spAutoFit/>
          </a:bodyPr>
          <a:lstStyle/>
          <a:p>
            <a:pPr fontAlgn="base">
              <a:lnSpc>
                <a:spcPct val="114000"/>
              </a:lnSpc>
              <a:spcBef>
                <a:spcPct val="0"/>
              </a:spcBef>
              <a:spcAft>
                <a:spcPct val="0"/>
              </a:spcAft>
            </a:pPr>
            <a:r>
              <a:rPr lang="en-US" sz="800" b="1" dirty="0" smtClean="0">
                <a:solidFill>
                  <a:srgbClr val="FFFFFF"/>
                </a:solidFill>
                <a:ea typeface="ＭＳ Ｐゴシック" pitchFamily="1" charset="-128"/>
              </a:rPr>
              <a:t>SEI JAC EG</a:t>
            </a:r>
          </a:p>
          <a:p>
            <a:pPr fontAlgn="base">
              <a:lnSpc>
                <a:spcPct val="114000"/>
              </a:lnSpc>
              <a:spcBef>
                <a:spcPct val="0"/>
              </a:spcBef>
              <a:spcAft>
                <a:spcPct val="0"/>
              </a:spcAft>
            </a:pPr>
            <a:r>
              <a:rPr lang="en-US" sz="800" b="1" dirty="0" smtClean="0">
                <a:solidFill>
                  <a:srgbClr val="FFFFFF"/>
                </a:solidFill>
                <a:ea typeface="ＭＳ Ｐゴシック" pitchFamily="1" charset="-128"/>
              </a:rPr>
              <a:t>June 25,</a:t>
            </a:r>
            <a:r>
              <a:rPr lang="en-US" sz="800" b="1" baseline="0" dirty="0" smtClean="0">
                <a:solidFill>
                  <a:srgbClr val="FFFFFF"/>
                </a:solidFill>
                <a:ea typeface="ＭＳ Ｐゴシック" pitchFamily="1" charset="-128"/>
              </a:rPr>
              <a:t> </a:t>
            </a:r>
            <a:r>
              <a:rPr lang="en-US" sz="800" b="1" dirty="0" smtClean="0">
                <a:solidFill>
                  <a:srgbClr val="FFFFFF"/>
                </a:solidFill>
                <a:ea typeface="ＭＳ Ｐゴシック" pitchFamily="1" charset="-128"/>
              </a:rPr>
              <a:t> 2014</a:t>
            </a:r>
          </a:p>
          <a:p>
            <a:pPr fontAlgn="base">
              <a:lnSpc>
                <a:spcPct val="114000"/>
              </a:lnSpc>
              <a:spcBef>
                <a:spcPct val="0"/>
              </a:spcBef>
              <a:spcAft>
                <a:spcPct val="0"/>
              </a:spcAft>
            </a:pPr>
            <a:endParaRPr lang="en-US" sz="800" b="1" dirty="0" smtClean="0">
              <a:solidFill>
                <a:srgbClr val="FFFFFF"/>
              </a:solidFill>
              <a:ea typeface="ＭＳ Ｐゴシック" pitchFamily="1" charset="-128"/>
            </a:endParaRPr>
          </a:p>
          <a:p>
            <a:pPr fontAlgn="base">
              <a:lnSpc>
                <a:spcPct val="114000"/>
              </a:lnSpc>
              <a:spcBef>
                <a:spcPct val="0"/>
              </a:spcBef>
              <a:spcAft>
                <a:spcPct val="0"/>
              </a:spcAft>
            </a:pPr>
            <a:r>
              <a:rPr lang="en-US" sz="800" b="1" dirty="0" smtClean="0">
                <a:solidFill>
                  <a:srgbClr val="FFFFFF"/>
                </a:solidFill>
                <a:ea typeface="ＭＳ Ｐゴシック" pitchFamily="1" charset="-128"/>
              </a:rPr>
              <a:t>© </a:t>
            </a:r>
            <a:r>
              <a:rPr lang="en-US" sz="800" b="1" dirty="0">
                <a:solidFill>
                  <a:srgbClr val="FFFFFF"/>
                </a:solidFill>
                <a:ea typeface="ＭＳ Ｐゴシック" pitchFamily="1" charset="-128"/>
              </a:rPr>
              <a:t>2014 Carnegie Mellon University</a:t>
            </a:r>
          </a:p>
        </p:txBody>
      </p:sp>
      <p:sp>
        <p:nvSpPr>
          <p:cNvPr id="12" name="TextBox 11"/>
          <p:cNvSpPr txBox="1"/>
          <p:nvPr userDrawn="1"/>
        </p:nvSpPr>
        <p:spPr>
          <a:xfrm>
            <a:off x="2265880" y="6596330"/>
            <a:ext cx="2971800" cy="230832"/>
          </a:xfrm>
          <a:prstGeom prst="rect">
            <a:avLst/>
          </a:prstGeom>
          <a:noFill/>
        </p:spPr>
        <p:txBody>
          <a:bodyPr wrap="square" rtlCol="0">
            <a:spAutoFit/>
          </a:bodyPr>
          <a:lstStyle/>
          <a:p>
            <a:pPr algn="ctr"/>
            <a:r>
              <a:rPr lang="en-US" sz="900" dirty="0" smtClean="0">
                <a:solidFill>
                  <a:schemeClr val="bg1"/>
                </a:solidFill>
              </a:rPr>
              <a:t>SEI Proprietary: JAC EG Use</a:t>
            </a:r>
            <a:r>
              <a:rPr lang="en-US" sz="900" baseline="0" dirty="0" smtClean="0">
                <a:solidFill>
                  <a:schemeClr val="bg1"/>
                </a:solidFill>
              </a:rPr>
              <a:t> Only</a:t>
            </a:r>
            <a:endParaRPr lang="en-US" sz="900" dirty="0">
              <a:solidFill>
                <a:schemeClr val="bg1"/>
              </a:solidFill>
            </a:endParaRPr>
          </a:p>
        </p:txBody>
      </p:sp>
      <p:pic>
        <p:nvPicPr>
          <p:cNvPr id="14" name="Picture 13" descr="SEI_CMU_University_1Line_Wh.png"/>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533400" y="6352129"/>
            <a:ext cx="5410200" cy="277271"/>
          </a:xfrm>
          <a:prstGeom prst="rect">
            <a:avLst/>
          </a:prstGeom>
        </p:spPr>
      </p:pic>
    </p:spTree>
    <p:extLst>
      <p:ext uri="{BB962C8B-B14F-4D97-AF65-F5344CB8AC3E}">
        <p14:creationId xmlns:p14="http://schemas.microsoft.com/office/powerpoint/2010/main" xmlns="" val="876195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gray">
          <a:xfrm>
            <a:off x="533400" y="1295400"/>
            <a:ext cx="81534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683" name="Rectangle 3"/>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71686" name="Rectangle 6"/>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6" charset="0"/>
              </a:defRPr>
            </a:lvl1pPr>
          </a:lstStyle>
          <a:p>
            <a:pPr fontAlgn="base">
              <a:spcAft>
                <a:spcPct val="0"/>
              </a:spcAft>
            </a:pPr>
            <a:fld id="{455810E8-B0AF-4DF8-B03B-E4D52625BB06}" type="datetimeFigureOut">
              <a:rPr lang="en-US">
                <a:solidFill>
                  <a:prstClr val="black"/>
                </a:solidFill>
                <a:ea typeface="ＭＳ Ｐゴシック" pitchFamily="-16" charset="-128"/>
              </a:rPr>
              <a:pPr fontAlgn="base">
                <a:spcAft>
                  <a:spcPct val="0"/>
                </a:spcAft>
              </a:pPr>
              <a:t>6/28/2016</a:t>
            </a:fld>
            <a:endParaRPr lang="en-US" dirty="0">
              <a:solidFill>
                <a:prstClr val="black"/>
              </a:solidFill>
              <a:ea typeface="ＭＳ Ｐゴシック" pitchFamily="-16" charset="-128"/>
            </a:endParaRPr>
          </a:p>
        </p:txBody>
      </p:sp>
      <p:sp>
        <p:nvSpPr>
          <p:cNvPr id="71687" name="Rectangle 7"/>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1688" name="Rectangle 8"/>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fontAlgn="base" hangingPunct="0">
              <a:lnSpc>
                <a:spcPts val="1300"/>
              </a:lnSpc>
              <a:spcBef>
                <a:spcPct val="0"/>
              </a:spcBef>
              <a:spcAft>
                <a:spcPct val="0"/>
              </a:spcAft>
            </a:pPr>
            <a:fld id="{C7B2A3D5-A36E-4293-A717-27E6E85D78E9}" type="slidenum">
              <a:rPr lang="en-US" sz="800" b="1">
                <a:solidFill>
                  <a:prstClr val="white"/>
                </a:solidFill>
                <a:ea typeface="ＭＳ Ｐゴシック" pitchFamily="-16" charset="-128"/>
              </a:rPr>
              <a:pPr algn="r" eaLnBrk="0" fontAlgn="base" hangingPunct="0">
                <a:lnSpc>
                  <a:spcPts val="1300"/>
                </a:lnSpc>
                <a:spcBef>
                  <a:spcPct val="0"/>
                </a:spcBef>
                <a:spcAft>
                  <a:spcPct val="0"/>
                </a:spcAft>
              </a:pPr>
              <a:t>‹#›</a:t>
            </a:fld>
            <a:endParaRPr lang="en-US" sz="800" b="1" dirty="0">
              <a:solidFill>
                <a:prstClr val="white"/>
              </a:solidFill>
              <a:ea typeface="ＭＳ Ｐゴシック" pitchFamily="-16" charset="-128"/>
            </a:endParaRPr>
          </a:p>
        </p:txBody>
      </p:sp>
      <p:sp>
        <p:nvSpPr>
          <p:cNvPr id="9" name="Rectangle 73"/>
          <p:cNvSpPr>
            <a:spLocks noChangeArrowheads="1"/>
          </p:cNvSpPr>
          <p:nvPr userDrawn="1"/>
        </p:nvSpPr>
        <p:spPr bwMode="ltGray">
          <a:xfrm>
            <a:off x="6172200" y="6180025"/>
            <a:ext cx="2286000" cy="653757"/>
          </a:xfrm>
          <a:prstGeom prst="rect">
            <a:avLst/>
          </a:prstGeom>
          <a:noFill/>
          <a:ln w="9525">
            <a:noFill/>
            <a:miter lim="800000"/>
            <a:headEnd/>
            <a:tailEnd/>
          </a:ln>
          <a:effectLst/>
        </p:spPr>
        <p:txBody>
          <a:bodyPr lIns="45714" tIns="45714" rIns="45714" bIns="45714" anchor="ctr">
            <a:spAutoFit/>
          </a:bodyPr>
          <a:lstStyle/>
          <a:p>
            <a:pPr fontAlgn="base">
              <a:lnSpc>
                <a:spcPct val="114000"/>
              </a:lnSpc>
              <a:spcBef>
                <a:spcPct val="0"/>
              </a:spcBef>
              <a:spcAft>
                <a:spcPct val="0"/>
              </a:spcAft>
            </a:pPr>
            <a:r>
              <a:rPr lang="en-US" sz="800" b="1" dirty="0" smtClean="0">
                <a:solidFill>
                  <a:srgbClr val="FFFFFF"/>
                </a:solidFill>
                <a:ea typeface="ＭＳ Ｐゴシック" pitchFamily="1" charset="-128"/>
              </a:rPr>
              <a:t>SEI JAC EG</a:t>
            </a:r>
          </a:p>
          <a:p>
            <a:pPr fontAlgn="base">
              <a:lnSpc>
                <a:spcPct val="114000"/>
              </a:lnSpc>
              <a:spcBef>
                <a:spcPct val="0"/>
              </a:spcBef>
              <a:spcAft>
                <a:spcPct val="0"/>
              </a:spcAft>
            </a:pPr>
            <a:r>
              <a:rPr lang="en-US" sz="800" b="1" dirty="0" smtClean="0">
                <a:solidFill>
                  <a:srgbClr val="FFFFFF"/>
                </a:solidFill>
                <a:ea typeface="ＭＳ Ｐゴシック" pitchFamily="1" charset="-128"/>
              </a:rPr>
              <a:t>June 25,</a:t>
            </a:r>
            <a:r>
              <a:rPr lang="en-US" sz="800" b="1" baseline="0" dirty="0" smtClean="0">
                <a:solidFill>
                  <a:srgbClr val="FFFFFF"/>
                </a:solidFill>
                <a:ea typeface="ＭＳ Ｐゴシック" pitchFamily="1" charset="-128"/>
              </a:rPr>
              <a:t> </a:t>
            </a:r>
            <a:r>
              <a:rPr lang="en-US" sz="800" b="1" dirty="0" smtClean="0">
                <a:solidFill>
                  <a:srgbClr val="FFFFFF"/>
                </a:solidFill>
                <a:ea typeface="ＭＳ Ｐゴシック" pitchFamily="1" charset="-128"/>
              </a:rPr>
              <a:t> 2014</a:t>
            </a:r>
          </a:p>
          <a:p>
            <a:pPr fontAlgn="base">
              <a:lnSpc>
                <a:spcPct val="114000"/>
              </a:lnSpc>
              <a:spcBef>
                <a:spcPct val="0"/>
              </a:spcBef>
              <a:spcAft>
                <a:spcPct val="0"/>
              </a:spcAft>
            </a:pPr>
            <a:endParaRPr lang="en-US" sz="800" b="1" dirty="0" smtClean="0">
              <a:solidFill>
                <a:srgbClr val="FFFFFF"/>
              </a:solidFill>
              <a:ea typeface="ＭＳ Ｐゴシック" pitchFamily="1" charset="-128"/>
            </a:endParaRPr>
          </a:p>
          <a:p>
            <a:pPr fontAlgn="base">
              <a:lnSpc>
                <a:spcPct val="114000"/>
              </a:lnSpc>
              <a:spcBef>
                <a:spcPct val="0"/>
              </a:spcBef>
              <a:spcAft>
                <a:spcPct val="0"/>
              </a:spcAft>
            </a:pPr>
            <a:r>
              <a:rPr lang="en-US" sz="800" b="1" dirty="0" smtClean="0">
                <a:solidFill>
                  <a:srgbClr val="FFFFFF"/>
                </a:solidFill>
                <a:ea typeface="ＭＳ Ｐゴシック" pitchFamily="1" charset="-128"/>
              </a:rPr>
              <a:t>© </a:t>
            </a:r>
            <a:r>
              <a:rPr lang="en-US" sz="800" b="1" dirty="0">
                <a:solidFill>
                  <a:srgbClr val="FFFFFF"/>
                </a:solidFill>
                <a:ea typeface="ＭＳ Ｐゴシック" pitchFamily="1" charset="-128"/>
              </a:rPr>
              <a:t>2014 Carnegie Mellon University</a:t>
            </a:r>
          </a:p>
        </p:txBody>
      </p:sp>
      <p:sp>
        <p:nvSpPr>
          <p:cNvPr id="10" name="TextBox 9"/>
          <p:cNvSpPr txBox="1"/>
          <p:nvPr userDrawn="1"/>
        </p:nvSpPr>
        <p:spPr>
          <a:xfrm>
            <a:off x="2265880" y="6596330"/>
            <a:ext cx="2971800" cy="230832"/>
          </a:xfrm>
          <a:prstGeom prst="rect">
            <a:avLst/>
          </a:prstGeom>
          <a:noFill/>
        </p:spPr>
        <p:txBody>
          <a:bodyPr wrap="square" rtlCol="0">
            <a:spAutoFit/>
          </a:bodyPr>
          <a:lstStyle/>
          <a:p>
            <a:pPr algn="ctr"/>
            <a:r>
              <a:rPr lang="en-US" sz="900" dirty="0" smtClean="0">
                <a:solidFill>
                  <a:schemeClr val="bg1"/>
                </a:solidFill>
              </a:rPr>
              <a:t>SEI Proprietary: JAC EG Use</a:t>
            </a:r>
            <a:r>
              <a:rPr lang="en-US" sz="900" baseline="0" dirty="0" smtClean="0">
                <a:solidFill>
                  <a:schemeClr val="bg1"/>
                </a:solidFill>
              </a:rPr>
              <a:t> Only</a:t>
            </a:r>
            <a:endParaRPr lang="en-US" sz="900" dirty="0">
              <a:solidFill>
                <a:schemeClr val="bg1"/>
              </a:solidFill>
            </a:endParaRPr>
          </a:p>
        </p:txBody>
      </p:sp>
      <p:pic>
        <p:nvPicPr>
          <p:cNvPr id="11" name="Picture 10" descr="SEI_CMU_University_1Line_Wh.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533400" y="6352129"/>
            <a:ext cx="5410200" cy="277271"/>
          </a:xfrm>
          <a:prstGeom prst="rect">
            <a:avLst/>
          </a:prstGeom>
        </p:spPr>
      </p:pic>
    </p:spTree>
    <p:extLst>
      <p:ext uri="{BB962C8B-B14F-4D97-AF65-F5344CB8AC3E}">
        <p14:creationId xmlns:p14="http://schemas.microsoft.com/office/powerpoint/2010/main" xmlns="" val="25798189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gray">
          <a:xfrm>
            <a:off x="533400" y="1295400"/>
            <a:ext cx="8153400" cy="472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683" name="Rectangle 3"/>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71686" name="Rectangle 6"/>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6" charset="0"/>
              </a:defRPr>
            </a:lvl1pPr>
          </a:lstStyle>
          <a:p>
            <a:pPr fontAlgn="base">
              <a:spcAft>
                <a:spcPct val="0"/>
              </a:spcAft>
            </a:pPr>
            <a:fld id="{455810E8-B0AF-4DF8-B03B-E4D52625BB06}" type="datetimeFigureOut">
              <a:rPr lang="en-US">
                <a:solidFill>
                  <a:prstClr val="black"/>
                </a:solidFill>
                <a:ea typeface="ＭＳ Ｐゴシック" pitchFamily="-16" charset="-128"/>
              </a:rPr>
              <a:pPr fontAlgn="base">
                <a:spcAft>
                  <a:spcPct val="0"/>
                </a:spcAft>
              </a:pPr>
              <a:t>6/28/2016</a:t>
            </a:fld>
            <a:endParaRPr lang="en-US" dirty="0">
              <a:solidFill>
                <a:prstClr val="black"/>
              </a:solidFill>
              <a:ea typeface="ＭＳ Ｐゴシック" pitchFamily="-16" charset="-128"/>
            </a:endParaRPr>
          </a:p>
        </p:txBody>
      </p:sp>
      <p:sp>
        <p:nvSpPr>
          <p:cNvPr id="71687" name="Rectangle 7"/>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pPr algn="ctr" fontAlgn="base">
              <a:spcBef>
                <a:spcPct val="50000"/>
              </a:spcBef>
              <a:spcAft>
                <a:spcPct val="0"/>
              </a:spcAft>
            </a:pPr>
            <a:endParaRPr lang="en-US" sz="2000" b="1" dirty="0">
              <a:solidFill>
                <a:prstClr val="black"/>
              </a:solidFill>
              <a:ea typeface="ＭＳ Ｐゴシック" pitchFamily="-16" charset="-128"/>
            </a:endParaRPr>
          </a:p>
        </p:txBody>
      </p:sp>
      <p:sp>
        <p:nvSpPr>
          <p:cNvPr id="71688" name="Rectangle 8"/>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fontAlgn="base" hangingPunct="0">
              <a:lnSpc>
                <a:spcPts val="1300"/>
              </a:lnSpc>
              <a:spcBef>
                <a:spcPct val="0"/>
              </a:spcBef>
              <a:spcAft>
                <a:spcPct val="0"/>
              </a:spcAft>
            </a:pPr>
            <a:fld id="{C7B2A3D5-A36E-4293-A717-27E6E85D78E9}" type="slidenum">
              <a:rPr lang="en-US" sz="800" b="1">
                <a:solidFill>
                  <a:prstClr val="white"/>
                </a:solidFill>
                <a:ea typeface="ＭＳ Ｐゴシック" pitchFamily="-16" charset="-128"/>
              </a:rPr>
              <a:pPr algn="r" eaLnBrk="0" fontAlgn="base" hangingPunct="0">
                <a:lnSpc>
                  <a:spcPts val="1300"/>
                </a:lnSpc>
                <a:spcBef>
                  <a:spcPct val="0"/>
                </a:spcBef>
                <a:spcAft>
                  <a:spcPct val="0"/>
                </a:spcAft>
              </a:pPr>
              <a:t>‹#›</a:t>
            </a:fld>
            <a:endParaRPr lang="en-US" sz="800" b="1" dirty="0">
              <a:solidFill>
                <a:prstClr val="white"/>
              </a:solidFill>
              <a:ea typeface="ＭＳ Ｐゴシック" pitchFamily="-16" charset="-128"/>
            </a:endParaRPr>
          </a:p>
        </p:txBody>
      </p:sp>
      <p:sp>
        <p:nvSpPr>
          <p:cNvPr id="9" name="Rectangle 73"/>
          <p:cNvSpPr>
            <a:spLocks noChangeArrowheads="1"/>
          </p:cNvSpPr>
          <p:nvPr userDrawn="1"/>
        </p:nvSpPr>
        <p:spPr bwMode="ltGray">
          <a:xfrm>
            <a:off x="6172200" y="6180025"/>
            <a:ext cx="2286000" cy="653757"/>
          </a:xfrm>
          <a:prstGeom prst="rect">
            <a:avLst/>
          </a:prstGeom>
          <a:noFill/>
          <a:ln w="9525">
            <a:noFill/>
            <a:miter lim="800000"/>
            <a:headEnd/>
            <a:tailEnd/>
          </a:ln>
          <a:effectLst/>
        </p:spPr>
        <p:txBody>
          <a:bodyPr lIns="45714" tIns="45714" rIns="45714" bIns="45714" anchor="ctr">
            <a:spAutoFit/>
          </a:bodyPr>
          <a:lstStyle/>
          <a:p>
            <a:pPr fontAlgn="base">
              <a:lnSpc>
                <a:spcPct val="114000"/>
              </a:lnSpc>
              <a:spcBef>
                <a:spcPct val="0"/>
              </a:spcBef>
              <a:spcAft>
                <a:spcPct val="0"/>
              </a:spcAft>
            </a:pPr>
            <a:r>
              <a:rPr lang="en-US" sz="800" b="1" dirty="0" smtClean="0">
                <a:solidFill>
                  <a:srgbClr val="FFFFFF"/>
                </a:solidFill>
                <a:ea typeface="ＭＳ Ｐゴシック" pitchFamily="1" charset="-128"/>
              </a:rPr>
              <a:t>SEI JAC EG</a:t>
            </a:r>
          </a:p>
          <a:p>
            <a:pPr fontAlgn="base">
              <a:lnSpc>
                <a:spcPct val="114000"/>
              </a:lnSpc>
              <a:spcBef>
                <a:spcPct val="0"/>
              </a:spcBef>
              <a:spcAft>
                <a:spcPct val="0"/>
              </a:spcAft>
            </a:pPr>
            <a:r>
              <a:rPr lang="en-US" sz="800" b="1" dirty="0" smtClean="0">
                <a:solidFill>
                  <a:srgbClr val="FFFFFF"/>
                </a:solidFill>
                <a:ea typeface="ＭＳ Ｐゴシック" pitchFamily="1" charset="-128"/>
              </a:rPr>
              <a:t>June 25,</a:t>
            </a:r>
            <a:r>
              <a:rPr lang="en-US" sz="800" b="1" baseline="0" dirty="0" smtClean="0">
                <a:solidFill>
                  <a:srgbClr val="FFFFFF"/>
                </a:solidFill>
                <a:ea typeface="ＭＳ Ｐゴシック" pitchFamily="1" charset="-128"/>
              </a:rPr>
              <a:t> </a:t>
            </a:r>
            <a:r>
              <a:rPr lang="en-US" sz="800" b="1" dirty="0" smtClean="0">
                <a:solidFill>
                  <a:srgbClr val="FFFFFF"/>
                </a:solidFill>
                <a:ea typeface="ＭＳ Ｐゴシック" pitchFamily="1" charset="-128"/>
              </a:rPr>
              <a:t> 2014</a:t>
            </a:r>
          </a:p>
          <a:p>
            <a:pPr fontAlgn="base">
              <a:lnSpc>
                <a:spcPct val="114000"/>
              </a:lnSpc>
              <a:spcBef>
                <a:spcPct val="0"/>
              </a:spcBef>
              <a:spcAft>
                <a:spcPct val="0"/>
              </a:spcAft>
            </a:pPr>
            <a:endParaRPr lang="en-US" sz="800" b="1" dirty="0" smtClean="0">
              <a:solidFill>
                <a:srgbClr val="FFFFFF"/>
              </a:solidFill>
              <a:ea typeface="ＭＳ Ｐゴシック" pitchFamily="1" charset="-128"/>
            </a:endParaRPr>
          </a:p>
          <a:p>
            <a:pPr fontAlgn="base">
              <a:lnSpc>
                <a:spcPct val="114000"/>
              </a:lnSpc>
              <a:spcBef>
                <a:spcPct val="0"/>
              </a:spcBef>
              <a:spcAft>
                <a:spcPct val="0"/>
              </a:spcAft>
            </a:pPr>
            <a:r>
              <a:rPr lang="en-US" sz="800" b="1" dirty="0" smtClean="0">
                <a:solidFill>
                  <a:srgbClr val="FFFFFF"/>
                </a:solidFill>
                <a:ea typeface="ＭＳ Ｐゴシック" pitchFamily="1" charset="-128"/>
              </a:rPr>
              <a:t>© </a:t>
            </a:r>
            <a:r>
              <a:rPr lang="en-US" sz="800" b="1" dirty="0">
                <a:solidFill>
                  <a:srgbClr val="FFFFFF"/>
                </a:solidFill>
                <a:ea typeface="ＭＳ Ｐゴシック" pitchFamily="1" charset="-128"/>
              </a:rPr>
              <a:t>2014 Carnegie Mellon University</a:t>
            </a:r>
          </a:p>
        </p:txBody>
      </p:sp>
      <p:sp>
        <p:nvSpPr>
          <p:cNvPr id="10" name="TextBox 9"/>
          <p:cNvSpPr txBox="1"/>
          <p:nvPr userDrawn="1"/>
        </p:nvSpPr>
        <p:spPr>
          <a:xfrm>
            <a:off x="2265880" y="6596330"/>
            <a:ext cx="2971800" cy="230832"/>
          </a:xfrm>
          <a:prstGeom prst="rect">
            <a:avLst/>
          </a:prstGeom>
          <a:noFill/>
        </p:spPr>
        <p:txBody>
          <a:bodyPr wrap="square" rtlCol="0">
            <a:spAutoFit/>
          </a:bodyPr>
          <a:lstStyle/>
          <a:p>
            <a:pPr algn="ctr"/>
            <a:r>
              <a:rPr lang="en-US" sz="900" dirty="0" smtClean="0">
                <a:solidFill>
                  <a:schemeClr val="bg1"/>
                </a:solidFill>
              </a:rPr>
              <a:t>SEI Proprietary: JAC EG Use</a:t>
            </a:r>
            <a:r>
              <a:rPr lang="en-US" sz="900" baseline="0" dirty="0" smtClean="0">
                <a:solidFill>
                  <a:schemeClr val="bg1"/>
                </a:solidFill>
              </a:rPr>
              <a:t> Only</a:t>
            </a:r>
            <a:endParaRPr lang="en-US" sz="900" dirty="0">
              <a:solidFill>
                <a:schemeClr val="bg1"/>
              </a:solidFill>
            </a:endParaRPr>
          </a:p>
        </p:txBody>
      </p:sp>
      <p:pic>
        <p:nvPicPr>
          <p:cNvPr id="11" name="Picture 10" descr="SEI_CMU_University_1Line_Wh.png"/>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533400" y="6352129"/>
            <a:ext cx="5410200" cy="277271"/>
          </a:xfrm>
          <a:prstGeom prst="rect">
            <a:avLst/>
          </a:prstGeom>
        </p:spPr>
      </p:pic>
    </p:spTree>
    <p:extLst>
      <p:ext uri="{BB962C8B-B14F-4D97-AF65-F5344CB8AC3E}">
        <p14:creationId xmlns:p14="http://schemas.microsoft.com/office/powerpoint/2010/main" xmlns="" val="30606493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6"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6"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260350" y="228600"/>
            <a:ext cx="8474075" cy="7143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08" name="Line 84"/>
          <p:cNvSpPr>
            <a:spLocks noChangeShapeType="1"/>
          </p:cNvSpPr>
          <p:nvPr/>
        </p:nvSpPr>
        <p:spPr bwMode="auto">
          <a:xfrm>
            <a:off x="304800" y="977900"/>
            <a:ext cx="8458200" cy="1588"/>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119" name="Rectangle 95"/>
          <p:cNvSpPr>
            <a:spLocks noGrp="1" noChangeArrowheads="1"/>
          </p:cNvSpPr>
          <p:nvPr>
            <p:ph type="body" idx="1"/>
          </p:nvPr>
        </p:nvSpPr>
        <p:spPr bwMode="gray">
          <a:xfrm>
            <a:off x="304800" y="1143000"/>
            <a:ext cx="8455025"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11"/>
          <p:cNvSpPr>
            <a:spLocks noChangeArrowheads="1"/>
          </p:cNvSpPr>
          <p:nvPr userDrawn="1"/>
        </p:nvSpPr>
        <p:spPr bwMode="white">
          <a:xfrm>
            <a:off x="8297334" y="6509297"/>
            <a:ext cx="430741" cy="169277"/>
          </a:xfrm>
          <a:prstGeom prst="rect">
            <a:avLst/>
          </a:prstGeom>
          <a:noFill/>
          <a:ln w="9525">
            <a:noFill/>
            <a:miter lim="800000"/>
            <a:headEnd/>
            <a:tailEnd/>
          </a:ln>
          <a:effectLst/>
        </p:spPr>
        <p:txBody>
          <a:bodyPr wrap="square" lIns="0" tIns="0" rIns="0" bIns="0" anchor="ctr">
            <a:spAutoFit/>
          </a:bodyPr>
          <a:lstStyle/>
          <a:p>
            <a:pPr algn="r" eaLnBrk="0" fontAlgn="base" hangingPunct="0">
              <a:lnSpc>
                <a:spcPts val="1300"/>
              </a:lnSpc>
              <a:spcBef>
                <a:spcPct val="0"/>
              </a:spcBef>
              <a:spcAft>
                <a:spcPct val="0"/>
              </a:spcAft>
            </a:pPr>
            <a:fld id="{5AA1AC9C-678F-4F94-BEAA-24498E25E435}" type="slidenum">
              <a:rPr lang="en-US" sz="1100">
                <a:solidFill>
                  <a:srgbClr val="000000"/>
                </a:solidFill>
                <a:ea typeface="ＭＳ Ｐゴシック" pitchFamily="1" charset="-128"/>
              </a:rPr>
              <a:pPr algn="r" eaLnBrk="0" fontAlgn="base" hangingPunct="0">
                <a:lnSpc>
                  <a:spcPts val="1300"/>
                </a:lnSpc>
                <a:spcBef>
                  <a:spcPct val="0"/>
                </a:spcBef>
                <a:spcAft>
                  <a:spcPct val="0"/>
                </a:spcAft>
              </a:pPr>
              <a:t>‹#›</a:t>
            </a:fld>
            <a:endParaRPr lang="en-US" sz="1100" dirty="0">
              <a:solidFill>
                <a:srgbClr val="000000"/>
              </a:solidFill>
              <a:ea typeface="ＭＳ Ｐゴシック" pitchFamily="1" charset="-128"/>
            </a:endParaRPr>
          </a:p>
        </p:txBody>
      </p:sp>
      <p:cxnSp>
        <p:nvCxnSpPr>
          <p:cNvPr id="9" name="Straight Connector 8"/>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pic>
        <p:nvPicPr>
          <p:cNvPr id="10" name="Picture 9" descr="CERT_1Line_Black.png"/>
          <p:cNvPicPr>
            <a:picLocks noChangeAspect="1"/>
          </p:cNvPicPr>
          <p:nvPr userDrawn="1"/>
        </p:nvPicPr>
        <p:blipFill>
          <a:blip r:embed="rId12"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spTree>
    <p:extLst>
      <p:ext uri="{BB962C8B-B14F-4D97-AF65-F5344CB8AC3E}">
        <p14:creationId xmlns:p14="http://schemas.microsoft.com/office/powerpoint/2010/main" xmlns="" val="26433020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ransition/>
  <p:txStyles>
    <p:titleStyle>
      <a:lvl1pPr algn="l" rtl="0" eaLnBrk="1" fontAlgn="base" hangingPunct="1">
        <a:lnSpc>
          <a:spcPct val="80000"/>
        </a:lnSpc>
        <a:spcBef>
          <a:spcPct val="0"/>
        </a:spcBef>
        <a:spcAft>
          <a:spcPct val="0"/>
        </a:spcAft>
        <a:defRPr sz="3200" b="1">
          <a:solidFill>
            <a:schemeClr val="tx1"/>
          </a:solidFill>
          <a:latin typeface="+mj-lt"/>
          <a:ea typeface="+mj-ea"/>
          <a:cs typeface="+mj-cs"/>
        </a:defRPr>
      </a:lvl1pPr>
      <a:lvl2pPr algn="l" rtl="0" eaLnBrk="1" fontAlgn="base" hangingPunct="1">
        <a:lnSpc>
          <a:spcPct val="80000"/>
        </a:lnSpc>
        <a:spcBef>
          <a:spcPct val="0"/>
        </a:spcBef>
        <a:spcAft>
          <a:spcPct val="0"/>
        </a:spcAft>
        <a:defRPr sz="3200" b="1">
          <a:solidFill>
            <a:schemeClr val="tx1"/>
          </a:solidFill>
          <a:latin typeface="Arial" charset="0"/>
        </a:defRPr>
      </a:lvl2pPr>
      <a:lvl3pPr algn="l" rtl="0" eaLnBrk="1" fontAlgn="base" hangingPunct="1">
        <a:lnSpc>
          <a:spcPct val="80000"/>
        </a:lnSpc>
        <a:spcBef>
          <a:spcPct val="0"/>
        </a:spcBef>
        <a:spcAft>
          <a:spcPct val="0"/>
        </a:spcAft>
        <a:defRPr sz="3200" b="1">
          <a:solidFill>
            <a:schemeClr val="tx1"/>
          </a:solidFill>
          <a:latin typeface="Arial" charset="0"/>
        </a:defRPr>
      </a:lvl3pPr>
      <a:lvl4pPr algn="l" rtl="0" eaLnBrk="1" fontAlgn="base" hangingPunct="1">
        <a:lnSpc>
          <a:spcPct val="80000"/>
        </a:lnSpc>
        <a:spcBef>
          <a:spcPct val="0"/>
        </a:spcBef>
        <a:spcAft>
          <a:spcPct val="0"/>
        </a:spcAft>
        <a:defRPr sz="3200" b="1">
          <a:solidFill>
            <a:schemeClr val="tx1"/>
          </a:solidFill>
          <a:latin typeface="Arial" charset="0"/>
        </a:defRPr>
      </a:lvl4pPr>
      <a:lvl5pPr algn="l" rtl="0" eaLnBrk="1" fontAlgn="base" hangingPunct="1">
        <a:lnSpc>
          <a:spcPct val="80000"/>
        </a:lnSpc>
        <a:spcBef>
          <a:spcPct val="0"/>
        </a:spcBef>
        <a:spcAft>
          <a:spcPct val="0"/>
        </a:spcAft>
        <a:defRPr sz="3200" b="1">
          <a:solidFill>
            <a:schemeClr val="tx1"/>
          </a:solidFill>
          <a:latin typeface="Arial" charset="0"/>
        </a:defRPr>
      </a:lvl5pPr>
      <a:lvl6pPr marL="457200" algn="l" rtl="0" eaLnBrk="1" fontAlgn="base" hangingPunct="1">
        <a:lnSpc>
          <a:spcPct val="80000"/>
        </a:lnSpc>
        <a:spcBef>
          <a:spcPct val="0"/>
        </a:spcBef>
        <a:spcAft>
          <a:spcPct val="0"/>
        </a:spcAft>
        <a:defRPr sz="3200" b="1">
          <a:solidFill>
            <a:schemeClr val="tx1"/>
          </a:solidFill>
          <a:latin typeface="Arial" charset="0"/>
        </a:defRPr>
      </a:lvl6pPr>
      <a:lvl7pPr marL="914400" algn="l" rtl="0" eaLnBrk="1" fontAlgn="base" hangingPunct="1">
        <a:lnSpc>
          <a:spcPct val="80000"/>
        </a:lnSpc>
        <a:spcBef>
          <a:spcPct val="0"/>
        </a:spcBef>
        <a:spcAft>
          <a:spcPct val="0"/>
        </a:spcAft>
        <a:defRPr sz="3200" b="1">
          <a:solidFill>
            <a:schemeClr val="tx1"/>
          </a:solidFill>
          <a:latin typeface="Arial" charset="0"/>
        </a:defRPr>
      </a:lvl7pPr>
      <a:lvl8pPr marL="1371600" algn="l" rtl="0" eaLnBrk="1" fontAlgn="base" hangingPunct="1">
        <a:lnSpc>
          <a:spcPct val="80000"/>
        </a:lnSpc>
        <a:spcBef>
          <a:spcPct val="0"/>
        </a:spcBef>
        <a:spcAft>
          <a:spcPct val="0"/>
        </a:spcAft>
        <a:defRPr sz="3200" b="1">
          <a:solidFill>
            <a:schemeClr val="tx1"/>
          </a:solidFill>
          <a:latin typeface="Arial" charset="0"/>
        </a:defRPr>
      </a:lvl8pPr>
      <a:lvl9pPr marL="1828800" algn="l" rtl="0" eaLnBrk="1" fontAlgn="base" hangingPunct="1">
        <a:lnSpc>
          <a:spcPct val="80000"/>
        </a:lnSpc>
        <a:spcBef>
          <a:spcPct val="0"/>
        </a:spcBef>
        <a:spcAft>
          <a:spcPct val="0"/>
        </a:spcAft>
        <a:defRPr sz="3200" b="1">
          <a:solidFill>
            <a:schemeClr val="tx1"/>
          </a:solidFill>
          <a:latin typeface="Arial" charset="0"/>
        </a:defRPr>
      </a:lvl9pPr>
    </p:titleStyle>
    <p:bodyStyle>
      <a:lvl1pPr algn="l" rtl="0" eaLnBrk="1" fontAlgn="base" hangingPunct="1">
        <a:spcBef>
          <a:spcPct val="30000"/>
        </a:spcBef>
        <a:spcAft>
          <a:spcPct val="30000"/>
        </a:spcAft>
        <a:buSzPct val="70000"/>
        <a:defRPr sz="2400">
          <a:solidFill>
            <a:schemeClr val="tx1"/>
          </a:solidFill>
          <a:latin typeface="+mn-lt"/>
          <a:ea typeface="+mn-ea"/>
          <a:cs typeface="+mn-cs"/>
        </a:defRPr>
      </a:lvl1pPr>
      <a:lvl2pPr marL="741363" indent="-284163" algn="l" rtl="0" eaLnBrk="1" fontAlgn="base" hangingPunct="1">
        <a:spcBef>
          <a:spcPct val="5000"/>
        </a:spcBef>
        <a:spcAft>
          <a:spcPct val="5000"/>
        </a:spcAft>
        <a:buSzPct val="90000"/>
        <a:buFont typeface="Times" pitchFamily="18" charset="0"/>
        <a:buChar char="•"/>
        <a:defRPr sz="2000">
          <a:solidFill>
            <a:schemeClr val="tx1"/>
          </a:solidFill>
          <a:latin typeface="+mn-lt"/>
        </a:defRPr>
      </a:lvl2pPr>
      <a:lvl3pPr marL="1200150" indent="-285750" algn="l" rtl="0" eaLnBrk="1" fontAlgn="base" hangingPunct="1">
        <a:spcBef>
          <a:spcPct val="10000"/>
        </a:spcBef>
        <a:spcAft>
          <a:spcPct val="10000"/>
        </a:spcAft>
        <a:buSzPct val="70000"/>
        <a:buFont typeface="Times" pitchFamily="18" charset="0"/>
        <a:buChar char="—"/>
        <a:defRPr>
          <a:solidFill>
            <a:schemeClr val="tx1"/>
          </a:solidFill>
          <a:latin typeface="+mn-lt"/>
        </a:defRPr>
      </a:lvl3pPr>
      <a:lvl4pPr marL="1660525" indent="-284163" algn="l" rtl="0" eaLnBrk="1" fontAlgn="base" hangingPunct="1">
        <a:spcBef>
          <a:spcPct val="5000"/>
        </a:spcBef>
        <a:spcAft>
          <a:spcPct val="0"/>
        </a:spcAft>
        <a:buSzPct val="70000"/>
        <a:buChar char="o"/>
        <a:defRPr>
          <a:solidFill>
            <a:schemeClr val="tx1"/>
          </a:solidFill>
          <a:latin typeface="+mn-lt"/>
        </a:defRPr>
      </a:lvl4pPr>
      <a:lvl5pPr marL="22320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5pPr>
      <a:lvl6pPr marL="26892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6pPr>
      <a:lvl7pPr marL="31464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7pPr>
      <a:lvl8pPr marL="36036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8pPr>
      <a:lvl9pPr marL="40608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260350" y="228600"/>
            <a:ext cx="8474075" cy="7143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08" name="Line 84"/>
          <p:cNvSpPr>
            <a:spLocks noChangeShapeType="1"/>
          </p:cNvSpPr>
          <p:nvPr/>
        </p:nvSpPr>
        <p:spPr bwMode="auto">
          <a:xfrm>
            <a:off x="304800" y="977900"/>
            <a:ext cx="8458200" cy="1588"/>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119" name="Rectangle 95"/>
          <p:cNvSpPr>
            <a:spLocks noGrp="1" noChangeArrowheads="1"/>
          </p:cNvSpPr>
          <p:nvPr>
            <p:ph type="body" idx="1"/>
          </p:nvPr>
        </p:nvSpPr>
        <p:spPr bwMode="gray">
          <a:xfrm>
            <a:off x="304800" y="1143000"/>
            <a:ext cx="8455025"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11"/>
          <p:cNvSpPr>
            <a:spLocks noChangeArrowheads="1"/>
          </p:cNvSpPr>
          <p:nvPr userDrawn="1"/>
        </p:nvSpPr>
        <p:spPr bwMode="white">
          <a:xfrm>
            <a:off x="8297334" y="6509297"/>
            <a:ext cx="430741" cy="169277"/>
          </a:xfrm>
          <a:prstGeom prst="rect">
            <a:avLst/>
          </a:prstGeom>
          <a:noFill/>
          <a:ln w="9525">
            <a:noFill/>
            <a:miter lim="800000"/>
            <a:headEnd/>
            <a:tailEnd/>
          </a:ln>
          <a:effectLst/>
        </p:spPr>
        <p:txBody>
          <a:bodyPr wrap="square" lIns="0" tIns="0" rIns="0" bIns="0" anchor="ctr">
            <a:spAutoFit/>
          </a:bodyPr>
          <a:lstStyle/>
          <a:p>
            <a:pPr algn="r" eaLnBrk="0" fontAlgn="base" hangingPunct="0">
              <a:lnSpc>
                <a:spcPts val="1300"/>
              </a:lnSpc>
              <a:spcBef>
                <a:spcPct val="0"/>
              </a:spcBef>
              <a:spcAft>
                <a:spcPct val="0"/>
              </a:spcAft>
            </a:pPr>
            <a:fld id="{5AA1AC9C-678F-4F94-BEAA-24498E25E435}" type="slidenum">
              <a:rPr lang="en-US" sz="1100">
                <a:solidFill>
                  <a:srgbClr val="000000"/>
                </a:solidFill>
                <a:ea typeface="ＭＳ Ｐゴシック" pitchFamily="1" charset="-128"/>
              </a:rPr>
              <a:pPr algn="r" eaLnBrk="0" fontAlgn="base" hangingPunct="0">
                <a:lnSpc>
                  <a:spcPts val="1300"/>
                </a:lnSpc>
                <a:spcBef>
                  <a:spcPct val="0"/>
                </a:spcBef>
                <a:spcAft>
                  <a:spcPct val="0"/>
                </a:spcAft>
              </a:pPr>
              <a:t>‹#›</a:t>
            </a:fld>
            <a:endParaRPr lang="en-US" sz="1100" dirty="0">
              <a:solidFill>
                <a:srgbClr val="000000"/>
              </a:solidFill>
              <a:ea typeface="ＭＳ Ｐゴシック" pitchFamily="1" charset="-128"/>
            </a:endParaRPr>
          </a:p>
        </p:txBody>
      </p:sp>
      <p:cxnSp>
        <p:nvCxnSpPr>
          <p:cNvPr id="9" name="Straight Connector 8"/>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pic>
        <p:nvPicPr>
          <p:cNvPr id="10" name="Picture 9" descr="CERT_1Line_Black.png"/>
          <p:cNvPicPr>
            <a:picLocks noChangeAspect="1"/>
          </p:cNvPicPr>
          <p:nvPr userDrawn="1"/>
        </p:nvPicPr>
        <p:blipFill>
          <a:blip r:embed="rId13"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spTree>
    <p:extLst>
      <p:ext uri="{BB962C8B-B14F-4D97-AF65-F5344CB8AC3E}">
        <p14:creationId xmlns:p14="http://schemas.microsoft.com/office/powerpoint/2010/main" xmlns="" val="2477066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27" r:id="rId11"/>
  </p:sldLayoutIdLst>
  <p:transition/>
  <p:txStyles>
    <p:titleStyle>
      <a:lvl1pPr algn="l" rtl="0" eaLnBrk="1" fontAlgn="base" hangingPunct="1">
        <a:lnSpc>
          <a:spcPct val="80000"/>
        </a:lnSpc>
        <a:spcBef>
          <a:spcPct val="0"/>
        </a:spcBef>
        <a:spcAft>
          <a:spcPct val="0"/>
        </a:spcAft>
        <a:defRPr sz="3200" b="1">
          <a:solidFill>
            <a:schemeClr val="tx1"/>
          </a:solidFill>
          <a:latin typeface="+mj-lt"/>
          <a:ea typeface="+mj-ea"/>
          <a:cs typeface="+mj-cs"/>
        </a:defRPr>
      </a:lvl1pPr>
      <a:lvl2pPr algn="l" rtl="0" eaLnBrk="1" fontAlgn="base" hangingPunct="1">
        <a:lnSpc>
          <a:spcPct val="80000"/>
        </a:lnSpc>
        <a:spcBef>
          <a:spcPct val="0"/>
        </a:spcBef>
        <a:spcAft>
          <a:spcPct val="0"/>
        </a:spcAft>
        <a:defRPr sz="3200" b="1">
          <a:solidFill>
            <a:schemeClr val="tx1"/>
          </a:solidFill>
          <a:latin typeface="Arial" charset="0"/>
        </a:defRPr>
      </a:lvl2pPr>
      <a:lvl3pPr algn="l" rtl="0" eaLnBrk="1" fontAlgn="base" hangingPunct="1">
        <a:lnSpc>
          <a:spcPct val="80000"/>
        </a:lnSpc>
        <a:spcBef>
          <a:spcPct val="0"/>
        </a:spcBef>
        <a:spcAft>
          <a:spcPct val="0"/>
        </a:spcAft>
        <a:defRPr sz="3200" b="1">
          <a:solidFill>
            <a:schemeClr val="tx1"/>
          </a:solidFill>
          <a:latin typeface="Arial" charset="0"/>
        </a:defRPr>
      </a:lvl3pPr>
      <a:lvl4pPr algn="l" rtl="0" eaLnBrk="1" fontAlgn="base" hangingPunct="1">
        <a:lnSpc>
          <a:spcPct val="80000"/>
        </a:lnSpc>
        <a:spcBef>
          <a:spcPct val="0"/>
        </a:spcBef>
        <a:spcAft>
          <a:spcPct val="0"/>
        </a:spcAft>
        <a:defRPr sz="3200" b="1">
          <a:solidFill>
            <a:schemeClr val="tx1"/>
          </a:solidFill>
          <a:latin typeface="Arial" charset="0"/>
        </a:defRPr>
      </a:lvl4pPr>
      <a:lvl5pPr algn="l" rtl="0" eaLnBrk="1" fontAlgn="base" hangingPunct="1">
        <a:lnSpc>
          <a:spcPct val="80000"/>
        </a:lnSpc>
        <a:spcBef>
          <a:spcPct val="0"/>
        </a:spcBef>
        <a:spcAft>
          <a:spcPct val="0"/>
        </a:spcAft>
        <a:defRPr sz="3200" b="1">
          <a:solidFill>
            <a:schemeClr val="tx1"/>
          </a:solidFill>
          <a:latin typeface="Arial" charset="0"/>
        </a:defRPr>
      </a:lvl5pPr>
      <a:lvl6pPr marL="457200" algn="l" rtl="0" eaLnBrk="1" fontAlgn="base" hangingPunct="1">
        <a:lnSpc>
          <a:spcPct val="80000"/>
        </a:lnSpc>
        <a:spcBef>
          <a:spcPct val="0"/>
        </a:spcBef>
        <a:spcAft>
          <a:spcPct val="0"/>
        </a:spcAft>
        <a:defRPr sz="3200" b="1">
          <a:solidFill>
            <a:schemeClr val="tx1"/>
          </a:solidFill>
          <a:latin typeface="Arial" charset="0"/>
        </a:defRPr>
      </a:lvl6pPr>
      <a:lvl7pPr marL="914400" algn="l" rtl="0" eaLnBrk="1" fontAlgn="base" hangingPunct="1">
        <a:lnSpc>
          <a:spcPct val="80000"/>
        </a:lnSpc>
        <a:spcBef>
          <a:spcPct val="0"/>
        </a:spcBef>
        <a:spcAft>
          <a:spcPct val="0"/>
        </a:spcAft>
        <a:defRPr sz="3200" b="1">
          <a:solidFill>
            <a:schemeClr val="tx1"/>
          </a:solidFill>
          <a:latin typeface="Arial" charset="0"/>
        </a:defRPr>
      </a:lvl7pPr>
      <a:lvl8pPr marL="1371600" algn="l" rtl="0" eaLnBrk="1" fontAlgn="base" hangingPunct="1">
        <a:lnSpc>
          <a:spcPct val="80000"/>
        </a:lnSpc>
        <a:spcBef>
          <a:spcPct val="0"/>
        </a:spcBef>
        <a:spcAft>
          <a:spcPct val="0"/>
        </a:spcAft>
        <a:defRPr sz="3200" b="1">
          <a:solidFill>
            <a:schemeClr val="tx1"/>
          </a:solidFill>
          <a:latin typeface="Arial" charset="0"/>
        </a:defRPr>
      </a:lvl8pPr>
      <a:lvl9pPr marL="1828800" algn="l" rtl="0" eaLnBrk="1" fontAlgn="base" hangingPunct="1">
        <a:lnSpc>
          <a:spcPct val="80000"/>
        </a:lnSpc>
        <a:spcBef>
          <a:spcPct val="0"/>
        </a:spcBef>
        <a:spcAft>
          <a:spcPct val="0"/>
        </a:spcAft>
        <a:defRPr sz="3200" b="1">
          <a:solidFill>
            <a:schemeClr val="tx1"/>
          </a:solidFill>
          <a:latin typeface="Arial" charset="0"/>
        </a:defRPr>
      </a:lvl9pPr>
    </p:titleStyle>
    <p:bodyStyle>
      <a:lvl1pPr algn="l" rtl="0" eaLnBrk="1" fontAlgn="base" hangingPunct="1">
        <a:spcBef>
          <a:spcPct val="30000"/>
        </a:spcBef>
        <a:spcAft>
          <a:spcPct val="30000"/>
        </a:spcAft>
        <a:buSzPct val="70000"/>
        <a:defRPr sz="2400">
          <a:solidFill>
            <a:schemeClr val="tx1"/>
          </a:solidFill>
          <a:latin typeface="+mn-lt"/>
          <a:ea typeface="+mn-ea"/>
          <a:cs typeface="+mn-cs"/>
        </a:defRPr>
      </a:lvl1pPr>
      <a:lvl2pPr marL="741363" indent="-284163" algn="l" rtl="0" eaLnBrk="1" fontAlgn="base" hangingPunct="1">
        <a:spcBef>
          <a:spcPct val="5000"/>
        </a:spcBef>
        <a:spcAft>
          <a:spcPct val="5000"/>
        </a:spcAft>
        <a:buSzPct val="90000"/>
        <a:buFont typeface="Times" pitchFamily="18" charset="0"/>
        <a:buChar char="•"/>
        <a:defRPr sz="2000">
          <a:solidFill>
            <a:schemeClr val="tx1"/>
          </a:solidFill>
          <a:latin typeface="+mn-lt"/>
        </a:defRPr>
      </a:lvl2pPr>
      <a:lvl3pPr marL="1200150" indent="-285750" algn="l" rtl="0" eaLnBrk="1" fontAlgn="base" hangingPunct="1">
        <a:spcBef>
          <a:spcPct val="10000"/>
        </a:spcBef>
        <a:spcAft>
          <a:spcPct val="10000"/>
        </a:spcAft>
        <a:buSzPct val="70000"/>
        <a:buFont typeface="Times" pitchFamily="18" charset="0"/>
        <a:buChar char="—"/>
        <a:defRPr>
          <a:solidFill>
            <a:schemeClr val="tx1"/>
          </a:solidFill>
          <a:latin typeface="+mn-lt"/>
        </a:defRPr>
      </a:lvl3pPr>
      <a:lvl4pPr marL="1660525" indent="-284163" algn="l" rtl="0" eaLnBrk="1" fontAlgn="base" hangingPunct="1">
        <a:spcBef>
          <a:spcPct val="5000"/>
        </a:spcBef>
        <a:spcAft>
          <a:spcPct val="0"/>
        </a:spcAft>
        <a:buSzPct val="70000"/>
        <a:buChar char="o"/>
        <a:defRPr>
          <a:solidFill>
            <a:schemeClr val="tx1"/>
          </a:solidFill>
          <a:latin typeface="+mn-lt"/>
        </a:defRPr>
      </a:lvl4pPr>
      <a:lvl5pPr marL="22320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5pPr>
      <a:lvl6pPr marL="26892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6pPr>
      <a:lvl7pPr marL="31464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7pPr>
      <a:lvl8pPr marL="36036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8pPr>
      <a:lvl9pPr marL="40608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260350" y="228600"/>
            <a:ext cx="8474075" cy="7143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08" name="Line 84"/>
          <p:cNvSpPr>
            <a:spLocks noChangeShapeType="1"/>
          </p:cNvSpPr>
          <p:nvPr/>
        </p:nvSpPr>
        <p:spPr bwMode="auto">
          <a:xfrm>
            <a:off x="304800" y="977900"/>
            <a:ext cx="8458200" cy="1588"/>
          </a:xfrm>
          <a:prstGeom prst="line">
            <a:avLst/>
          </a:prstGeom>
          <a:noFill/>
          <a:ln w="12700" cap="rnd">
            <a:solidFill>
              <a:schemeClr val="bg2"/>
            </a:solidFill>
            <a:prstDash val="sysDot"/>
            <a:round/>
            <a:headEnd/>
            <a:tailEnd/>
          </a:ln>
          <a:effectLst/>
        </p:spPr>
        <p:txBody>
          <a:bodyPr wrap="none" lIns="0" tIns="0" anchor="ctr"/>
          <a:lstStyle/>
          <a:p>
            <a:pPr fontAlgn="base">
              <a:spcBef>
                <a:spcPct val="30000"/>
              </a:spcBef>
              <a:spcAft>
                <a:spcPct val="0"/>
              </a:spcAft>
            </a:pPr>
            <a:endParaRPr lang="en-US" sz="1000" dirty="0">
              <a:solidFill>
                <a:srgbClr val="000000"/>
              </a:solidFill>
              <a:ea typeface="ＭＳ Ｐゴシック" pitchFamily="1" charset="-128"/>
            </a:endParaRPr>
          </a:p>
        </p:txBody>
      </p:sp>
      <p:sp>
        <p:nvSpPr>
          <p:cNvPr id="1119" name="Rectangle 95"/>
          <p:cNvSpPr>
            <a:spLocks noGrp="1" noChangeArrowheads="1"/>
          </p:cNvSpPr>
          <p:nvPr>
            <p:ph type="body" idx="1"/>
          </p:nvPr>
        </p:nvSpPr>
        <p:spPr bwMode="gray">
          <a:xfrm>
            <a:off x="304800" y="1143000"/>
            <a:ext cx="8455025"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11"/>
          <p:cNvSpPr>
            <a:spLocks noChangeArrowheads="1"/>
          </p:cNvSpPr>
          <p:nvPr userDrawn="1"/>
        </p:nvSpPr>
        <p:spPr bwMode="white">
          <a:xfrm>
            <a:off x="8297334" y="6509297"/>
            <a:ext cx="430741" cy="169277"/>
          </a:xfrm>
          <a:prstGeom prst="rect">
            <a:avLst/>
          </a:prstGeom>
          <a:noFill/>
          <a:ln w="9525">
            <a:noFill/>
            <a:miter lim="800000"/>
            <a:headEnd/>
            <a:tailEnd/>
          </a:ln>
          <a:effectLst/>
        </p:spPr>
        <p:txBody>
          <a:bodyPr wrap="square" lIns="0" tIns="0" rIns="0" bIns="0" anchor="ctr">
            <a:spAutoFit/>
          </a:bodyPr>
          <a:lstStyle/>
          <a:p>
            <a:pPr algn="r" eaLnBrk="0" fontAlgn="base" hangingPunct="0">
              <a:lnSpc>
                <a:spcPts val="1300"/>
              </a:lnSpc>
              <a:spcBef>
                <a:spcPct val="0"/>
              </a:spcBef>
              <a:spcAft>
                <a:spcPct val="0"/>
              </a:spcAft>
            </a:pPr>
            <a:fld id="{5AA1AC9C-678F-4F94-BEAA-24498E25E435}" type="slidenum">
              <a:rPr lang="en-US" sz="1100">
                <a:solidFill>
                  <a:srgbClr val="000000"/>
                </a:solidFill>
                <a:ea typeface="ＭＳ Ｐゴシック" pitchFamily="1" charset="-128"/>
              </a:rPr>
              <a:pPr algn="r" eaLnBrk="0" fontAlgn="base" hangingPunct="0">
                <a:lnSpc>
                  <a:spcPts val="1300"/>
                </a:lnSpc>
                <a:spcBef>
                  <a:spcPct val="0"/>
                </a:spcBef>
                <a:spcAft>
                  <a:spcPct val="0"/>
                </a:spcAft>
              </a:pPr>
              <a:t>‹#›</a:t>
            </a:fld>
            <a:endParaRPr lang="en-US" sz="1100" dirty="0">
              <a:solidFill>
                <a:srgbClr val="000000"/>
              </a:solidFill>
              <a:ea typeface="ＭＳ Ｐゴシック" pitchFamily="1" charset="-128"/>
            </a:endParaRPr>
          </a:p>
        </p:txBody>
      </p:sp>
      <p:cxnSp>
        <p:nvCxnSpPr>
          <p:cNvPr id="9" name="Straight Connector 8"/>
          <p:cNvCxnSpPr/>
          <p:nvPr userDrawn="1"/>
        </p:nvCxnSpPr>
        <p:spPr bwMode="auto">
          <a:xfrm>
            <a:off x="0" y="6324600"/>
            <a:ext cx="9144000" cy="0"/>
          </a:xfrm>
          <a:prstGeom prst="line">
            <a:avLst/>
          </a:prstGeom>
          <a:solidFill>
            <a:srgbClr val="5CA1FB"/>
          </a:solidFill>
          <a:ln w="12700" cap="flat" cmpd="sng" algn="ctr">
            <a:solidFill>
              <a:schemeClr val="tx1"/>
            </a:solidFill>
            <a:prstDash val="solid"/>
            <a:round/>
            <a:headEnd type="none" w="med" len="med"/>
            <a:tailEnd type="none" w="med" len="med"/>
          </a:ln>
          <a:effectLst/>
        </p:spPr>
      </p:cxnSp>
      <p:pic>
        <p:nvPicPr>
          <p:cNvPr id="10" name="Picture 9" descr="CERT_1Line_Black.png"/>
          <p:cNvPicPr>
            <a:picLocks noChangeAspect="1"/>
          </p:cNvPicPr>
          <p:nvPr userDrawn="1"/>
        </p:nvPicPr>
        <p:blipFill>
          <a:blip r:embed="rId20" cstate="screen">
            <a:extLst>
              <a:ext uri="{28A0092B-C50C-407E-A947-70E740481C1C}">
                <a14:useLocalDpi xmlns:a14="http://schemas.microsoft.com/office/drawing/2010/main" xmlns=""/>
              </a:ext>
            </a:extLst>
          </a:blip>
          <a:stretch>
            <a:fillRect/>
          </a:stretch>
        </p:blipFill>
        <p:spPr>
          <a:xfrm>
            <a:off x="311150" y="6385276"/>
            <a:ext cx="5750660" cy="402905"/>
          </a:xfrm>
          <a:prstGeom prst="rect">
            <a:avLst/>
          </a:prstGeom>
        </p:spPr>
      </p:pic>
    </p:spTree>
    <p:extLst>
      <p:ext uri="{BB962C8B-B14F-4D97-AF65-F5344CB8AC3E}">
        <p14:creationId xmlns:p14="http://schemas.microsoft.com/office/powerpoint/2010/main" xmlns="" val="37529361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5" r:id="rId11"/>
    <p:sldLayoutId id="2147483728" r:id="rId12"/>
    <p:sldLayoutId id="2147483729" r:id="rId13"/>
    <p:sldLayoutId id="2147483733" r:id="rId14"/>
    <p:sldLayoutId id="2147483734" r:id="rId15"/>
    <p:sldLayoutId id="2147483735" r:id="rId16"/>
    <p:sldLayoutId id="2147483737" r:id="rId17"/>
    <p:sldLayoutId id="2147483738" r:id="rId18"/>
  </p:sldLayoutIdLst>
  <p:transition/>
  <p:txStyles>
    <p:titleStyle>
      <a:lvl1pPr algn="l" rtl="0" eaLnBrk="1" fontAlgn="base" hangingPunct="1">
        <a:lnSpc>
          <a:spcPct val="80000"/>
        </a:lnSpc>
        <a:spcBef>
          <a:spcPct val="0"/>
        </a:spcBef>
        <a:spcAft>
          <a:spcPct val="0"/>
        </a:spcAft>
        <a:defRPr sz="3200" b="1">
          <a:solidFill>
            <a:schemeClr val="tx1"/>
          </a:solidFill>
          <a:latin typeface="+mj-lt"/>
          <a:ea typeface="+mj-ea"/>
          <a:cs typeface="+mj-cs"/>
        </a:defRPr>
      </a:lvl1pPr>
      <a:lvl2pPr algn="l" rtl="0" eaLnBrk="1" fontAlgn="base" hangingPunct="1">
        <a:lnSpc>
          <a:spcPct val="80000"/>
        </a:lnSpc>
        <a:spcBef>
          <a:spcPct val="0"/>
        </a:spcBef>
        <a:spcAft>
          <a:spcPct val="0"/>
        </a:spcAft>
        <a:defRPr sz="3200" b="1">
          <a:solidFill>
            <a:schemeClr val="tx1"/>
          </a:solidFill>
          <a:latin typeface="Arial" charset="0"/>
        </a:defRPr>
      </a:lvl2pPr>
      <a:lvl3pPr algn="l" rtl="0" eaLnBrk="1" fontAlgn="base" hangingPunct="1">
        <a:lnSpc>
          <a:spcPct val="80000"/>
        </a:lnSpc>
        <a:spcBef>
          <a:spcPct val="0"/>
        </a:spcBef>
        <a:spcAft>
          <a:spcPct val="0"/>
        </a:spcAft>
        <a:defRPr sz="3200" b="1">
          <a:solidFill>
            <a:schemeClr val="tx1"/>
          </a:solidFill>
          <a:latin typeface="Arial" charset="0"/>
        </a:defRPr>
      </a:lvl3pPr>
      <a:lvl4pPr algn="l" rtl="0" eaLnBrk="1" fontAlgn="base" hangingPunct="1">
        <a:lnSpc>
          <a:spcPct val="80000"/>
        </a:lnSpc>
        <a:spcBef>
          <a:spcPct val="0"/>
        </a:spcBef>
        <a:spcAft>
          <a:spcPct val="0"/>
        </a:spcAft>
        <a:defRPr sz="3200" b="1">
          <a:solidFill>
            <a:schemeClr val="tx1"/>
          </a:solidFill>
          <a:latin typeface="Arial" charset="0"/>
        </a:defRPr>
      </a:lvl4pPr>
      <a:lvl5pPr algn="l" rtl="0" eaLnBrk="1" fontAlgn="base" hangingPunct="1">
        <a:lnSpc>
          <a:spcPct val="80000"/>
        </a:lnSpc>
        <a:spcBef>
          <a:spcPct val="0"/>
        </a:spcBef>
        <a:spcAft>
          <a:spcPct val="0"/>
        </a:spcAft>
        <a:defRPr sz="3200" b="1">
          <a:solidFill>
            <a:schemeClr val="tx1"/>
          </a:solidFill>
          <a:latin typeface="Arial" charset="0"/>
        </a:defRPr>
      </a:lvl5pPr>
      <a:lvl6pPr marL="457200" algn="l" rtl="0" eaLnBrk="1" fontAlgn="base" hangingPunct="1">
        <a:lnSpc>
          <a:spcPct val="80000"/>
        </a:lnSpc>
        <a:spcBef>
          <a:spcPct val="0"/>
        </a:spcBef>
        <a:spcAft>
          <a:spcPct val="0"/>
        </a:spcAft>
        <a:defRPr sz="3200" b="1">
          <a:solidFill>
            <a:schemeClr val="tx1"/>
          </a:solidFill>
          <a:latin typeface="Arial" charset="0"/>
        </a:defRPr>
      </a:lvl6pPr>
      <a:lvl7pPr marL="914400" algn="l" rtl="0" eaLnBrk="1" fontAlgn="base" hangingPunct="1">
        <a:lnSpc>
          <a:spcPct val="80000"/>
        </a:lnSpc>
        <a:spcBef>
          <a:spcPct val="0"/>
        </a:spcBef>
        <a:spcAft>
          <a:spcPct val="0"/>
        </a:spcAft>
        <a:defRPr sz="3200" b="1">
          <a:solidFill>
            <a:schemeClr val="tx1"/>
          </a:solidFill>
          <a:latin typeface="Arial" charset="0"/>
        </a:defRPr>
      </a:lvl7pPr>
      <a:lvl8pPr marL="1371600" algn="l" rtl="0" eaLnBrk="1" fontAlgn="base" hangingPunct="1">
        <a:lnSpc>
          <a:spcPct val="80000"/>
        </a:lnSpc>
        <a:spcBef>
          <a:spcPct val="0"/>
        </a:spcBef>
        <a:spcAft>
          <a:spcPct val="0"/>
        </a:spcAft>
        <a:defRPr sz="3200" b="1">
          <a:solidFill>
            <a:schemeClr val="tx1"/>
          </a:solidFill>
          <a:latin typeface="Arial" charset="0"/>
        </a:defRPr>
      </a:lvl8pPr>
      <a:lvl9pPr marL="1828800" algn="l" rtl="0" eaLnBrk="1" fontAlgn="base" hangingPunct="1">
        <a:lnSpc>
          <a:spcPct val="80000"/>
        </a:lnSpc>
        <a:spcBef>
          <a:spcPct val="0"/>
        </a:spcBef>
        <a:spcAft>
          <a:spcPct val="0"/>
        </a:spcAft>
        <a:defRPr sz="3200" b="1">
          <a:solidFill>
            <a:schemeClr val="tx1"/>
          </a:solidFill>
          <a:latin typeface="Arial" charset="0"/>
        </a:defRPr>
      </a:lvl9pPr>
    </p:titleStyle>
    <p:bodyStyle>
      <a:lvl1pPr algn="l" rtl="0" eaLnBrk="1" fontAlgn="base" hangingPunct="1">
        <a:spcBef>
          <a:spcPct val="30000"/>
        </a:spcBef>
        <a:spcAft>
          <a:spcPct val="30000"/>
        </a:spcAft>
        <a:buSzPct val="70000"/>
        <a:defRPr sz="2400">
          <a:solidFill>
            <a:schemeClr val="tx1"/>
          </a:solidFill>
          <a:latin typeface="+mn-lt"/>
          <a:ea typeface="+mn-ea"/>
          <a:cs typeface="+mn-cs"/>
        </a:defRPr>
      </a:lvl1pPr>
      <a:lvl2pPr marL="741363" indent="-284163" algn="l" rtl="0" eaLnBrk="1" fontAlgn="base" hangingPunct="1">
        <a:spcBef>
          <a:spcPct val="5000"/>
        </a:spcBef>
        <a:spcAft>
          <a:spcPct val="5000"/>
        </a:spcAft>
        <a:buSzPct val="90000"/>
        <a:buFont typeface="Times" pitchFamily="18" charset="0"/>
        <a:buChar char="•"/>
        <a:defRPr sz="2000">
          <a:solidFill>
            <a:schemeClr val="tx1"/>
          </a:solidFill>
          <a:latin typeface="+mn-lt"/>
        </a:defRPr>
      </a:lvl2pPr>
      <a:lvl3pPr marL="1200150" indent="-285750" algn="l" rtl="0" eaLnBrk="1" fontAlgn="base" hangingPunct="1">
        <a:spcBef>
          <a:spcPct val="10000"/>
        </a:spcBef>
        <a:spcAft>
          <a:spcPct val="10000"/>
        </a:spcAft>
        <a:buSzPct val="70000"/>
        <a:buFont typeface="Times" pitchFamily="18" charset="0"/>
        <a:buChar char="—"/>
        <a:defRPr>
          <a:solidFill>
            <a:schemeClr val="tx1"/>
          </a:solidFill>
          <a:latin typeface="+mn-lt"/>
        </a:defRPr>
      </a:lvl3pPr>
      <a:lvl4pPr marL="1660525" indent="-284163" algn="l" rtl="0" eaLnBrk="1" fontAlgn="base" hangingPunct="1">
        <a:spcBef>
          <a:spcPct val="5000"/>
        </a:spcBef>
        <a:spcAft>
          <a:spcPct val="0"/>
        </a:spcAft>
        <a:buSzPct val="70000"/>
        <a:buChar char="o"/>
        <a:defRPr>
          <a:solidFill>
            <a:schemeClr val="tx1"/>
          </a:solidFill>
          <a:latin typeface="+mn-lt"/>
        </a:defRPr>
      </a:lvl4pPr>
      <a:lvl5pPr marL="22320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5pPr>
      <a:lvl6pPr marL="26892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6pPr>
      <a:lvl7pPr marL="31464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7pPr>
      <a:lvl8pPr marL="36036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8pPr>
      <a:lvl9pPr marL="4060825" indent="-285750" algn="l" rtl="0" eaLnBrk="1" fontAlgn="base" hangingPunct="1">
        <a:spcBef>
          <a:spcPct val="0"/>
        </a:spcBef>
        <a:spcAft>
          <a:spcPct val="25000"/>
        </a:spcAft>
        <a:buSzPct val="70000"/>
        <a:buFont typeface="Times"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8" Type="http://schemas.openxmlformats.org/officeDocument/2006/relationships/hyperlink" Target="http://www.cert.org/sse/square.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hyperlink" Target="http://www.sei.cmu.edu/training/p63.cfm"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sei.cmu.edu/trai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hyperlink" Target="http://www.cert.org/cybersecurity-engineering/" TargetMode="External"/><Relationship Id="rId2" Type="http://schemas.openxmlformats.org/officeDocument/2006/relationships/hyperlink" Target="mailto:cwoody@cert.org" TargetMode="External"/><Relationship Id="rId1" Type="http://schemas.openxmlformats.org/officeDocument/2006/relationships/slideLayout" Target="../slideLayouts/slideLayout61.xml"/><Relationship Id="rId5" Type="http://schemas.openxmlformats.org/officeDocument/2006/relationships/image" Target="../media/image30.jpeg"/><Relationship Id="rId4" Type="http://schemas.openxmlformats.org/officeDocument/2006/relationships/hyperlink" Target="http://www.sei.cmu.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4" name="Rectangle 1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pPr algn="ctr">
              <a:spcBef>
                <a:spcPct val="50000"/>
              </a:spcBef>
            </a:pPr>
            <a:endParaRPr lang="en-US" sz="2000" dirty="0">
              <a:solidFill>
                <a:srgbClr val="000000"/>
              </a:solidFill>
            </a:endParaRPr>
          </a:p>
        </p:txBody>
      </p:sp>
      <p:sp>
        <p:nvSpPr>
          <p:cNvPr id="38961" name="Rectangle 49"/>
          <p:cNvSpPr>
            <a:spLocks noGrp="1" noChangeArrowheads="1"/>
          </p:cNvSpPr>
          <p:nvPr>
            <p:ph type="ctrTitle"/>
          </p:nvPr>
        </p:nvSpPr>
        <p:spPr bwMode="blackGray">
          <a:xfrm>
            <a:off x="419099" y="1028105"/>
            <a:ext cx="5829301" cy="4001095"/>
          </a:xfrm>
        </p:spPr>
        <p:txBody>
          <a:bodyPr/>
          <a:lstStyle/>
          <a:p>
            <a:r>
              <a:rPr lang="en-US" dirty="0" smtClean="0">
                <a:ea typeface="ＭＳ Ｐゴシック" pitchFamily="34" charset="-128"/>
              </a:rPr>
              <a:t>Software Assurance – Building Security In</a:t>
            </a:r>
            <a:br>
              <a:rPr lang="en-US" dirty="0" smtClean="0">
                <a:ea typeface="ＭＳ Ｐゴシック" pitchFamily="34" charset="-128"/>
              </a:rPr>
            </a:br>
            <a:r>
              <a:rPr lang="en-US" dirty="0">
                <a:ea typeface="ＭＳ Ｐゴシック" pitchFamily="34" charset="-128"/>
              </a:rPr>
              <a:t/>
            </a:r>
            <a:br>
              <a:rPr lang="en-US" dirty="0">
                <a:ea typeface="ＭＳ Ｐゴシック" pitchFamily="34" charset="-128"/>
              </a:rPr>
            </a:br>
            <a:r>
              <a:rPr lang="en-US" sz="2400" dirty="0"/>
              <a:t>Carol Woody, Ph.D</a:t>
            </a:r>
            <a:r>
              <a:rPr lang="en-US" sz="2400" dirty="0" smtClean="0"/>
              <a:t>.</a:t>
            </a:r>
            <a:br>
              <a:rPr lang="en-US" sz="2400" dirty="0" smtClean="0"/>
            </a:br>
            <a:r>
              <a:rPr lang="en-US" sz="2400" dirty="0" smtClean="0"/>
              <a:t>Technical Manager, Cybersecurity Engineering, CERT</a:t>
            </a:r>
            <a:br>
              <a:rPr lang="en-US" sz="2400" dirty="0" smtClean="0"/>
            </a:br>
            <a:r>
              <a:rPr lang="en-US" dirty="0" smtClean="0">
                <a:ea typeface="ＭＳ Ｐゴシック" pitchFamily="34" charset="-128"/>
              </a:rPr>
              <a:t/>
            </a:r>
            <a:br>
              <a:rPr lang="en-US" dirty="0" smtClean="0">
                <a:ea typeface="ＭＳ Ｐゴシック" pitchFamily="34" charset="-128"/>
              </a:rPr>
            </a:br>
            <a:r>
              <a:rPr lang="en-US" sz="2000" dirty="0" smtClean="0">
                <a:ea typeface="ＭＳ Ｐゴシック" pitchFamily="34" charset="-128"/>
              </a:rPr>
              <a:t>NDIA </a:t>
            </a:r>
            <a:r>
              <a:rPr lang="en-US" sz="2000" dirty="0"/>
              <a:t>Industrial Committee on Test and Evaluation Meeting (ICOTE) </a:t>
            </a:r>
            <a:r>
              <a:rPr lang="en-US" sz="2000" dirty="0" smtClean="0"/>
              <a:t/>
            </a:r>
            <a:br>
              <a:rPr lang="en-US" sz="2000" dirty="0" smtClean="0"/>
            </a:br>
            <a:r>
              <a:rPr lang="en-US" sz="2000" dirty="0" smtClean="0">
                <a:ea typeface="ＭＳ Ｐゴシック" pitchFamily="34" charset="-128"/>
              </a:rPr>
              <a:t>November 12, 2015</a:t>
            </a:r>
            <a:endParaRPr lang="en-US" sz="2000" dirty="0"/>
          </a:p>
        </p:txBody>
      </p:sp>
    </p:spTree>
    <p:extLst>
      <p:ext uri="{BB962C8B-B14F-4D97-AF65-F5344CB8AC3E}">
        <p14:creationId xmlns:p14="http://schemas.microsoft.com/office/powerpoint/2010/main" xmlns="" val="63351489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Design Weaknesses</a:t>
            </a:r>
            <a:endParaRPr lang="en-US" dirty="0"/>
          </a:p>
        </p:txBody>
      </p:sp>
      <p:grpSp>
        <p:nvGrpSpPr>
          <p:cNvPr id="6" name="Group 5"/>
          <p:cNvGrpSpPr/>
          <p:nvPr/>
        </p:nvGrpSpPr>
        <p:grpSpPr>
          <a:xfrm>
            <a:off x="239713" y="1255194"/>
            <a:ext cx="8662987" cy="4749800"/>
            <a:chOff x="239713" y="1430678"/>
            <a:chExt cx="8662987" cy="47498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713" y="1430678"/>
              <a:ext cx="8662987" cy="474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4800" y="4191000"/>
              <a:ext cx="1059906" cy="338554"/>
            </a:xfrm>
            <a:prstGeom prst="rect">
              <a:avLst/>
            </a:prstGeom>
            <a:solidFill>
              <a:schemeClr val="bg1"/>
            </a:solidFill>
          </p:spPr>
          <p:txBody>
            <a:bodyPr wrap="none" rtlCol="0">
              <a:spAutoFit/>
            </a:bodyPr>
            <a:lstStyle/>
            <a:p>
              <a:r>
                <a:rPr lang="en-US" sz="800" b="0" dirty="0" smtClean="0">
                  <a:solidFill>
                    <a:prstClr val="black"/>
                  </a:solidFill>
                </a:rPr>
                <a:t>Mission thread</a:t>
              </a:r>
              <a:br>
                <a:rPr lang="en-US" sz="800" b="0" dirty="0" smtClean="0">
                  <a:solidFill>
                    <a:prstClr val="black"/>
                  </a:solidFill>
                </a:rPr>
              </a:br>
              <a:r>
                <a:rPr lang="en-US" sz="800" b="0" dirty="0" smtClean="0">
                  <a:solidFill>
                    <a:prstClr val="black"/>
                  </a:solidFill>
                </a:rPr>
                <a:t>(Business process)</a:t>
              </a:r>
            </a:p>
          </p:txBody>
        </p:sp>
        <p:sp>
          <p:nvSpPr>
            <p:cNvPr id="4" name="Rectangle 3"/>
            <p:cNvSpPr/>
            <p:nvPr/>
          </p:nvSpPr>
          <p:spPr bwMode="auto">
            <a:xfrm>
              <a:off x="1371600" y="3844636"/>
              <a:ext cx="457200" cy="152400"/>
            </a:xfrm>
            <a:prstGeom prst="rect">
              <a:avLst/>
            </a:prstGeom>
            <a:solidFill>
              <a:schemeClr val="bg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nvGrpSpPr>
            <p:cNvPr id="28" name="Group 27"/>
            <p:cNvGrpSpPr/>
            <p:nvPr/>
          </p:nvGrpSpPr>
          <p:grpSpPr>
            <a:xfrm rot="4838319">
              <a:off x="1196007" y="3616005"/>
              <a:ext cx="351187" cy="439840"/>
              <a:chOff x="8437315" y="533400"/>
              <a:chExt cx="351187" cy="439840"/>
            </a:xfrm>
          </p:grpSpPr>
          <p:sp>
            <p:nvSpPr>
              <p:cNvPr id="29" name="Curved Up Arrow 28"/>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0" name="Curved Up Arrow 29"/>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1" name="Group 30"/>
            <p:cNvGrpSpPr/>
            <p:nvPr/>
          </p:nvGrpSpPr>
          <p:grpSpPr>
            <a:xfrm rot="4838319">
              <a:off x="2245853" y="3632402"/>
              <a:ext cx="351187" cy="439840"/>
              <a:chOff x="8437315" y="533400"/>
              <a:chExt cx="351187" cy="439840"/>
            </a:xfrm>
          </p:grpSpPr>
          <p:sp>
            <p:nvSpPr>
              <p:cNvPr id="32" name="Curved Up Arrow 31"/>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3" name="Curved Up Arrow 32"/>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4" name="Group 33"/>
            <p:cNvGrpSpPr/>
            <p:nvPr/>
          </p:nvGrpSpPr>
          <p:grpSpPr>
            <a:xfrm rot="4838319">
              <a:off x="3160253" y="3593258"/>
              <a:ext cx="351187" cy="439840"/>
              <a:chOff x="8437315" y="533400"/>
              <a:chExt cx="351187" cy="439840"/>
            </a:xfrm>
          </p:grpSpPr>
          <p:sp>
            <p:nvSpPr>
              <p:cNvPr id="35" name="Curved Up Arrow 34"/>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6" name="Curved Up Arrow 35"/>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7" name="Group 36"/>
            <p:cNvGrpSpPr/>
            <p:nvPr/>
          </p:nvGrpSpPr>
          <p:grpSpPr>
            <a:xfrm rot="4838319">
              <a:off x="4150853" y="3593258"/>
              <a:ext cx="351187" cy="439840"/>
              <a:chOff x="8437315" y="533400"/>
              <a:chExt cx="351187" cy="439840"/>
            </a:xfrm>
          </p:grpSpPr>
          <p:sp>
            <p:nvSpPr>
              <p:cNvPr id="38" name="Curved Up Arrow 37"/>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9" name="Curved Up Arrow 38"/>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0" name="Group 39"/>
            <p:cNvGrpSpPr/>
            <p:nvPr/>
          </p:nvGrpSpPr>
          <p:grpSpPr>
            <a:xfrm rot="4838319">
              <a:off x="4989053" y="3593258"/>
              <a:ext cx="351187" cy="439840"/>
              <a:chOff x="8437315" y="533400"/>
              <a:chExt cx="351187" cy="439840"/>
            </a:xfrm>
          </p:grpSpPr>
          <p:sp>
            <p:nvSpPr>
              <p:cNvPr id="41" name="Curved Up Arrow 40"/>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2" name="Curved Up Arrow 41"/>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3" name="Group 42"/>
            <p:cNvGrpSpPr/>
            <p:nvPr/>
          </p:nvGrpSpPr>
          <p:grpSpPr>
            <a:xfrm rot="4838319">
              <a:off x="5979653" y="3593258"/>
              <a:ext cx="351187" cy="439840"/>
              <a:chOff x="8437315" y="533400"/>
              <a:chExt cx="351187" cy="439840"/>
            </a:xfrm>
          </p:grpSpPr>
          <p:sp>
            <p:nvSpPr>
              <p:cNvPr id="44" name="Curved Up Arrow 43"/>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5" name="Curved Up Arrow 44"/>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6" name="Group 45"/>
            <p:cNvGrpSpPr/>
            <p:nvPr/>
          </p:nvGrpSpPr>
          <p:grpSpPr>
            <a:xfrm rot="4838319">
              <a:off x="6894053" y="3593258"/>
              <a:ext cx="351187" cy="439840"/>
              <a:chOff x="8437315" y="533400"/>
              <a:chExt cx="351187" cy="439840"/>
            </a:xfrm>
          </p:grpSpPr>
          <p:sp>
            <p:nvSpPr>
              <p:cNvPr id="47" name="Curved Up Arrow 46"/>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8" name="Curved Up Arrow 47"/>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sp>
          <p:nvSpPr>
            <p:cNvPr id="5" name="TextBox 4"/>
            <p:cNvSpPr txBox="1"/>
            <p:nvPr/>
          </p:nvSpPr>
          <p:spPr>
            <a:xfrm>
              <a:off x="533400" y="5486400"/>
              <a:ext cx="2133600" cy="646331"/>
            </a:xfrm>
            <a:prstGeom prst="rect">
              <a:avLst/>
            </a:prstGeom>
            <a:noFill/>
          </p:spPr>
          <p:txBody>
            <a:bodyPr wrap="square" rtlCol="0">
              <a:spAutoFit/>
            </a:bodyPr>
            <a:lstStyle/>
            <a:p>
              <a:r>
                <a:rPr lang="en-US" dirty="0" smtClean="0">
                  <a:solidFill>
                    <a:prstClr val="black"/>
                  </a:solidFill>
                </a:rPr>
                <a:t>Design Weaknesses</a:t>
              </a:r>
              <a:endParaRPr lang="en-US" dirty="0">
                <a:solidFill>
                  <a:prstClr val="black"/>
                </a:solidFill>
              </a:endParaRPr>
            </a:p>
          </p:txBody>
        </p:sp>
        <p:sp>
          <p:nvSpPr>
            <p:cNvPr id="49" name="TextBox 48"/>
            <p:cNvSpPr txBox="1"/>
            <p:nvPr/>
          </p:nvSpPr>
          <p:spPr>
            <a:xfrm>
              <a:off x="3200400" y="5486400"/>
              <a:ext cx="2133600" cy="646331"/>
            </a:xfrm>
            <a:prstGeom prst="rect">
              <a:avLst/>
            </a:prstGeom>
            <a:noFill/>
          </p:spPr>
          <p:txBody>
            <a:bodyPr wrap="square" rtlCol="0">
              <a:spAutoFit/>
            </a:bodyPr>
            <a:lstStyle/>
            <a:p>
              <a:r>
                <a:rPr lang="en-US" dirty="0" smtClean="0">
                  <a:solidFill>
                    <a:prstClr val="black"/>
                  </a:solidFill>
                </a:rPr>
                <a:t>Coding Weaknesses</a:t>
              </a:r>
              <a:endParaRPr lang="en-US" dirty="0">
                <a:solidFill>
                  <a:prstClr val="black"/>
                </a:solidFill>
              </a:endParaRPr>
            </a:p>
          </p:txBody>
        </p:sp>
        <p:sp>
          <p:nvSpPr>
            <p:cNvPr id="50" name="TextBox 49"/>
            <p:cNvSpPr txBox="1"/>
            <p:nvPr/>
          </p:nvSpPr>
          <p:spPr>
            <a:xfrm>
              <a:off x="5943600" y="5486400"/>
              <a:ext cx="2133600" cy="646331"/>
            </a:xfrm>
            <a:prstGeom prst="rect">
              <a:avLst/>
            </a:prstGeom>
            <a:noFill/>
          </p:spPr>
          <p:txBody>
            <a:bodyPr wrap="square" rtlCol="0">
              <a:spAutoFit/>
            </a:bodyPr>
            <a:lstStyle/>
            <a:p>
              <a:r>
                <a:rPr lang="en-US" dirty="0" smtClean="0">
                  <a:solidFill>
                    <a:prstClr val="black"/>
                  </a:solidFill>
                </a:rPr>
                <a:t>Implementation Weaknesses</a:t>
              </a:r>
              <a:endParaRPr lang="en-US" dirty="0">
                <a:solidFill>
                  <a:prstClr val="black"/>
                </a:solidFill>
              </a:endParaRPr>
            </a:p>
          </p:txBody>
        </p:sp>
      </p:grpSp>
      <p:sp>
        <p:nvSpPr>
          <p:cNvPr id="7" name="Oval 6"/>
          <p:cNvSpPr/>
          <p:nvPr/>
        </p:nvSpPr>
        <p:spPr bwMode="auto">
          <a:xfrm>
            <a:off x="-10033" y="1268852"/>
            <a:ext cx="3841180" cy="5105400"/>
          </a:xfrm>
          <a:prstGeom prst="ellipse">
            <a:avLst/>
          </a:prstGeom>
          <a:noFill/>
          <a:ln w="38100"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9421533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4"/>
          <p:cNvSpPr>
            <a:spLocks noGrp="1" noChangeArrowheads="1"/>
          </p:cNvSpPr>
          <p:nvPr>
            <p:ph type="title"/>
          </p:nvPr>
        </p:nvSpPr>
        <p:spPr>
          <a:xfrm>
            <a:off x="379397" y="152400"/>
            <a:ext cx="8474075" cy="838200"/>
          </a:xfrm>
        </p:spPr>
        <p:txBody>
          <a:bodyPr/>
          <a:lstStyle/>
          <a:p>
            <a:r>
              <a:rPr lang="en-US" dirty="0" smtClean="0"/>
              <a:t>Plan for Secure </a:t>
            </a:r>
            <a:r>
              <a:rPr lang="en-US" dirty="0"/>
              <a:t>R</a:t>
            </a:r>
            <a:r>
              <a:rPr lang="en-US" dirty="0" smtClean="0"/>
              <a:t>equirements</a:t>
            </a:r>
            <a:endParaRPr lang="en-US" dirty="0"/>
          </a:p>
        </p:txBody>
      </p:sp>
      <p:graphicFrame>
        <p:nvGraphicFramePr>
          <p:cNvPr id="10" name="Diagram 9"/>
          <p:cNvGraphicFramePr/>
          <p:nvPr>
            <p:extLst>
              <p:ext uri="{D42A27DB-BD31-4B8C-83A1-F6EECF244321}">
                <p14:modId xmlns:p14="http://schemas.microsoft.com/office/powerpoint/2010/main" xmlns="" val="2088262131"/>
              </p:ext>
            </p:extLst>
          </p:nvPr>
        </p:nvGraphicFramePr>
        <p:xfrm>
          <a:off x="990600" y="1118616"/>
          <a:ext cx="7588586" cy="4022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80158" y="5316692"/>
            <a:ext cx="8272555" cy="646331"/>
          </a:xfrm>
          <a:prstGeom prst="rect">
            <a:avLst/>
          </a:prstGeom>
          <a:noFill/>
        </p:spPr>
        <p:txBody>
          <a:bodyPr wrap="square" rtlCol="0">
            <a:spAutoFit/>
          </a:bodyPr>
          <a:lstStyle/>
          <a:p>
            <a:r>
              <a:rPr lang="en-GB" dirty="0" smtClean="0"/>
              <a:t>CERT SQUARE -- A robust </a:t>
            </a:r>
            <a:r>
              <a:rPr lang="en-GB" dirty="0"/>
              <a:t>SQUARE tool </a:t>
            </a:r>
            <a:r>
              <a:rPr lang="en-GB" dirty="0" smtClean="0"/>
              <a:t>is available </a:t>
            </a:r>
            <a:r>
              <a:rPr lang="en-GB" dirty="0"/>
              <a:t>for download </a:t>
            </a:r>
            <a:r>
              <a:rPr lang="en-GB" dirty="0" smtClean="0"/>
              <a:t>from </a:t>
            </a:r>
            <a:r>
              <a:rPr lang="en-GB" dirty="0">
                <a:hlinkClick r:id="rId8"/>
              </a:rPr>
              <a:t>http://www.cert.org/sse/square.html</a:t>
            </a:r>
            <a:r>
              <a:rPr lang="en-GB" dirty="0"/>
              <a:t> </a:t>
            </a:r>
            <a:r>
              <a:rPr lang="en-GB" dirty="0" smtClean="0"/>
              <a:t> </a:t>
            </a:r>
          </a:p>
        </p:txBody>
      </p:sp>
    </p:spTree>
    <p:extLst>
      <p:ext uri="{BB962C8B-B14F-4D97-AF65-F5344CB8AC3E}">
        <p14:creationId xmlns:p14="http://schemas.microsoft.com/office/powerpoint/2010/main" xmlns="" val="15738970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731250" cy="714375"/>
          </a:xfrm>
        </p:spPr>
        <p:txBody>
          <a:bodyPr/>
          <a:lstStyle/>
          <a:p>
            <a:r>
              <a:rPr lang="en-US" dirty="0" smtClean="0"/>
              <a:t>Perform Security </a:t>
            </a:r>
            <a:r>
              <a:rPr lang="en-US" dirty="0"/>
              <a:t>E</a:t>
            </a:r>
            <a:r>
              <a:rPr lang="en-US" dirty="0" smtClean="0"/>
              <a:t>ngineering Risk Analysis</a:t>
            </a:r>
            <a:endParaRPr lang="en-US" dirty="0"/>
          </a:p>
        </p:txBody>
      </p:sp>
      <p:sp>
        <p:nvSpPr>
          <p:cNvPr id="3" name="Content Placeholder 2"/>
          <p:cNvSpPr>
            <a:spLocks noGrp="1"/>
          </p:cNvSpPr>
          <p:nvPr>
            <p:ph idx="1"/>
          </p:nvPr>
        </p:nvSpPr>
        <p:spPr>
          <a:xfrm>
            <a:off x="304800" y="1066800"/>
            <a:ext cx="5638800" cy="4953000"/>
          </a:xfrm>
        </p:spPr>
        <p:txBody>
          <a:bodyPr/>
          <a:lstStyle/>
          <a:p>
            <a:r>
              <a:rPr lang="en-US" sz="1800" b="1" dirty="0" smtClean="0"/>
              <a:t>What</a:t>
            </a:r>
          </a:p>
          <a:p>
            <a:pPr lvl="1"/>
            <a:r>
              <a:rPr lang="en-US" sz="1800" dirty="0" smtClean="0"/>
              <a:t>Analyze complex security risks in software-reliant systems and systems of systems</a:t>
            </a:r>
          </a:p>
          <a:p>
            <a:r>
              <a:rPr lang="en-US" sz="1800" b="1" dirty="0" smtClean="0"/>
              <a:t>Why</a:t>
            </a:r>
          </a:p>
          <a:p>
            <a:pPr lvl="1"/>
            <a:r>
              <a:rPr lang="en-US" sz="1800" dirty="0" smtClean="0"/>
              <a:t>Build security into software-reliant systems </a:t>
            </a:r>
            <a:br>
              <a:rPr lang="en-US" sz="1800" dirty="0" smtClean="0"/>
            </a:br>
            <a:r>
              <a:rPr lang="en-US" sz="1800" dirty="0" smtClean="0"/>
              <a:t>by addressing design weaknesses as early </a:t>
            </a:r>
            <a:br>
              <a:rPr lang="en-US" sz="1800" dirty="0" smtClean="0"/>
            </a:br>
            <a:r>
              <a:rPr lang="en-US" sz="1800" dirty="0" smtClean="0"/>
              <a:t>as possible</a:t>
            </a:r>
          </a:p>
          <a:p>
            <a:pPr lvl="1"/>
            <a:r>
              <a:rPr lang="en-US" sz="1800" dirty="0" smtClean="0"/>
              <a:t>Assemble a shared organizational view (business and technical) of cybersecurity risk</a:t>
            </a:r>
          </a:p>
          <a:p>
            <a:r>
              <a:rPr lang="en-US" sz="1800" b="1" dirty="0" smtClean="0"/>
              <a:t>Benefits</a:t>
            </a:r>
          </a:p>
          <a:p>
            <a:pPr lvl="1"/>
            <a:r>
              <a:rPr lang="en-US" sz="1800" dirty="0" smtClean="0"/>
              <a:t>Correct weaknesses before a system is deployed</a:t>
            </a:r>
          </a:p>
          <a:p>
            <a:pPr lvl="1"/>
            <a:r>
              <a:rPr lang="en-US" sz="1800" dirty="0" smtClean="0"/>
              <a:t>Reduce residual cybersecurity risk in deployed systems</a:t>
            </a:r>
          </a:p>
          <a:p>
            <a:pPr lvl="1"/>
            <a:r>
              <a:rPr lang="en-US" sz="1800" dirty="0" smtClean="0"/>
              <a:t>Ensure consistency with NIST Risk Management Framework (RMF)</a:t>
            </a:r>
          </a:p>
        </p:txBody>
      </p:sp>
      <p:pic>
        <p:nvPicPr>
          <p:cNvPr id="2050" name="Picture 2" descr="http://elab.epfl.ch/files/content/sites/elab/files/education/student%20projects/student%20project%20icons/computer%20programm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3600" y="1504950"/>
            <a:ext cx="2971800" cy="2228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40322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t>
            </a:r>
            <a:r>
              <a:rPr lang="en-US" dirty="0"/>
              <a:t>Engineering Risk Analysis (SERA</a:t>
            </a:r>
            <a:r>
              <a:rPr lang="en-US" dirty="0" smtClean="0"/>
              <a:t>) Framework</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1656" y="1295400"/>
            <a:ext cx="8199944" cy="48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57200" y="1591270"/>
            <a:ext cx="3733800" cy="923330"/>
          </a:xfrm>
          <a:prstGeom prst="rect">
            <a:avLst/>
          </a:prstGeom>
          <a:solidFill>
            <a:srgbClr val="FFCC00"/>
          </a:solidFill>
        </p:spPr>
        <p:txBody>
          <a:bodyPr wrap="square" rtlCol="0">
            <a:spAutoFit/>
          </a:bodyPr>
          <a:lstStyle/>
          <a:p>
            <a:r>
              <a:rPr lang="en-US" sz="1800" dirty="0" smtClean="0">
                <a:solidFill>
                  <a:prstClr val="black"/>
                </a:solidFill>
              </a:rPr>
              <a:t>Model the system, context, and attacks to determine critical software security risks</a:t>
            </a:r>
          </a:p>
        </p:txBody>
      </p:sp>
    </p:spTree>
    <p:extLst>
      <p:ext uri="{BB962C8B-B14F-4D97-AF65-F5344CB8AC3E}">
        <p14:creationId xmlns:p14="http://schemas.microsoft.com/office/powerpoint/2010/main" xmlns="" val="2056064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We evaluated security concepts and associated semantics and behavior to explore what extension mechanisms would suffice to allow specification and analysis of security concerns. </a:t>
            </a:r>
          </a:p>
          <a:p>
            <a:endParaRPr lang="en-US" dirty="0" smtClean="0"/>
          </a:p>
          <a:p>
            <a:r>
              <a:rPr lang="en-US" dirty="0" smtClean="0"/>
              <a:t>To drive this analysis we </a:t>
            </a:r>
            <a:br>
              <a:rPr lang="en-US" dirty="0" smtClean="0"/>
            </a:br>
            <a:r>
              <a:rPr lang="en-US" dirty="0" smtClean="0"/>
              <a:t>began by specifying concrete </a:t>
            </a:r>
            <a:br>
              <a:rPr lang="en-US" dirty="0" smtClean="0"/>
            </a:br>
            <a:r>
              <a:rPr lang="en-US" i="1" dirty="0" smtClean="0"/>
              <a:t>threats </a:t>
            </a:r>
            <a:r>
              <a:rPr lang="en-US" dirty="0" smtClean="0"/>
              <a:t>in the context of </a:t>
            </a:r>
            <a:br>
              <a:rPr lang="en-US" dirty="0" smtClean="0"/>
            </a:br>
            <a:r>
              <a:rPr lang="en-US" dirty="0" smtClean="0"/>
              <a:t>automotive electronics.</a:t>
            </a:r>
          </a:p>
        </p:txBody>
      </p:sp>
      <p:sp>
        <p:nvSpPr>
          <p:cNvPr id="3" name="Title 2"/>
          <p:cNvSpPr>
            <a:spLocks noGrp="1"/>
          </p:cNvSpPr>
          <p:nvPr>
            <p:ph type="title"/>
          </p:nvPr>
        </p:nvSpPr>
        <p:spPr/>
        <p:txBody>
          <a:bodyPr/>
          <a:lstStyle/>
          <a:p>
            <a:r>
              <a:rPr lang="en-US" dirty="0" smtClean="0"/>
              <a:t>Extending Formal Modeling for Security</a:t>
            </a:r>
            <a:endParaRPr lang="en-US" dirty="0"/>
          </a:p>
        </p:txBody>
      </p:sp>
      <p:sp>
        <p:nvSpPr>
          <p:cNvPr id="4" name="Text Placeholder 3"/>
          <p:cNvSpPr>
            <a:spLocks noGrp="1"/>
          </p:cNvSpPr>
          <p:nvPr>
            <p:ph type="body" sz="quarter" idx="11"/>
          </p:nvPr>
        </p:nvSpPr>
        <p:spPr/>
        <p:txBody>
          <a:bodyPr/>
          <a:lstStyle/>
          <a:p>
            <a:endParaRPr lang="en-US"/>
          </a:p>
        </p:txBody>
      </p:sp>
      <p:pic>
        <p:nvPicPr>
          <p:cNvPr id="6" name="Picture 5"/>
          <p:cNvPicPr>
            <a:picLocks noChangeAspect="1"/>
          </p:cNvPicPr>
          <p:nvPr/>
        </p:nvPicPr>
        <p:blipFill>
          <a:blip r:embed="rId2"/>
          <a:stretch>
            <a:fillRect/>
          </a:stretch>
        </p:blipFill>
        <p:spPr>
          <a:xfrm>
            <a:off x="4445000" y="2247900"/>
            <a:ext cx="4394200" cy="3924300"/>
          </a:xfrm>
          <a:prstGeom prst="rect">
            <a:avLst/>
          </a:prstGeom>
        </p:spPr>
      </p:pic>
    </p:spTree>
    <p:extLst>
      <p:ext uri="{BB962C8B-B14F-4D97-AF65-F5344CB8AC3E}">
        <p14:creationId xmlns:p14="http://schemas.microsoft.com/office/powerpoint/2010/main" xmlns="" val="25880657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Security Formal Modeling</a:t>
            </a:r>
          </a:p>
        </p:txBody>
      </p:sp>
      <p:sp>
        <p:nvSpPr>
          <p:cNvPr id="5" name="Text Placeholder 4"/>
          <p:cNvSpPr>
            <a:spLocks noGrp="1"/>
          </p:cNvSpPr>
          <p:nvPr>
            <p:ph type="body" sz="quarter" idx="11"/>
          </p:nvPr>
        </p:nvSpPr>
        <p:spPr/>
        <p:txBody>
          <a:bodyPr/>
          <a:lstStyle/>
          <a:p>
            <a:endParaRPr lang="en-US" dirty="0"/>
          </a:p>
        </p:txBody>
      </p:sp>
      <p:sp>
        <p:nvSpPr>
          <p:cNvPr id="3" name="Content Placeholder 2"/>
          <p:cNvSpPr>
            <a:spLocks noGrp="1"/>
          </p:cNvSpPr>
          <p:nvPr>
            <p:ph sz="quarter" idx="10"/>
          </p:nvPr>
        </p:nvSpPr>
        <p:spPr>
          <a:xfrm>
            <a:off x="419102" y="1671053"/>
            <a:ext cx="3711740" cy="4426978"/>
          </a:xfrm>
        </p:spPr>
        <p:txBody>
          <a:bodyPr/>
          <a:lstStyle/>
          <a:p>
            <a:r>
              <a:rPr lang="en-US" sz="2400" dirty="0" smtClean="0"/>
              <a:t>Crucial security decisions to address threats are made in the architecture.</a:t>
            </a:r>
          </a:p>
          <a:p>
            <a:pPr>
              <a:spcBef>
                <a:spcPts val="600"/>
              </a:spcBef>
            </a:pPr>
            <a:r>
              <a:rPr lang="en-US" sz="2400" dirty="0"/>
              <a:t>Analyzing </a:t>
            </a:r>
            <a:r>
              <a:rPr lang="en-US" sz="2400" dirty="0" smtClean="0"/>
              <a:t>an architecture for </a:t>
            </a:r>
            <a:r>
              <a:rPr lang="en-US" sz="2400" dirty="0"/>
              <a:t>is a huge opportunity for improving security.</a:t>
            </a:r>
          </a:p>
          <a:p>
            <a:pPr>
              <a:spcBef>
                <a:spcPts val="600"/>
              </a:spcBef>
            </a:pPr>
            <a:r>
              <a:rPr lang="en-US" sz="2400" dirty="0" smtClean="0"/>
              <a:t>Formal modeling provides a means to verify a design.</a:t>
            </a:r>
            <a:endParaRPr lang="en-US" sz="2400" dirty="0"/>
          </a:p>
        </p:txBody>
      </p:sp>
      <p:sp>
        <p:nvSpPr>
          <p:cNvPr id="6" name="Rounded Rectangle 5"/>
          <p:cNvSpPr/>
          <p:nvPr/>
        </p:nvSpPr>
        <p:spPr bwMode="auto">
          <a:xfrm>
            <a:off x="6476567" y="1764369"/>
            <a:ext cx="1244336" cy="505709"/>
          </a:xfrm>
          <a:prstGeom prst="roundRect">
            <a:avLst/>
          </a:prstGeom>
          <a:solidFill>
            <a:srgbClr val="5CA1FB"/>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Identify </a:t>
            </a:r>
            <a:br>
              <a:rPr kumimoji="0" lang="en-US" sz="1200" b="1" i="0" u="none" strike="noStrike" cap="none" normalizeH="0" baseline="0" dirty="0" smtClean="0">
                <a:ln>
                  <a:noFill/>
                </a:ln>
                <a:solidFill>
                  <a:schemeClr val="tx1"/>
                </a:solidFill>
                <a:effectLst/>
                <a:latin typeface="Arial" charset="0"/>
                <a:ea typeface="ＭＳ Ｐゴシック" pitchFamily="1" charset="-128"/>
              </a:rPr>
            </a:br>
            <a:r>
              <a:rPr kumimoji="0" lang="en-US" sz="1200" b="1" i="0" u="none" strike="noStrike" cap="none" normalizeH="0" baseline="0" dirty="0" smtClean="0">
                <a:ln>
                  <a:noFill/>
                </a:ln>
                <a:solidFill>
                  <a:schemeClr val="tx1"/>
                </a:solidFill>
                <a:effectLst/>
                <a:latin typeface="Arial" charset="0"/>
                <a:ea typeface="ＭＳ Ｐゴシック" pitchFamily="1" charset="-128"/>
              </a:rPr>
              <a:t>Threats</a:t>
            </a:r>
          </a:p>
        </p:txBody>
      </p:sp>
      <p:cxnSp>
        <p:nvCxnSpPr>
          <p:cNvPr id="8" name="Straight Arrow Connector 7"/>
          <p:cNvCxnSpPr>
            <a:stCxn id="6" idx="2"/>
            <a:endCxn id="9" idx="0"/>
          </p:cNvCxnSpPr>
          <p:nvPr/>
        </p:nvCxnSpPr>
        <p:spPr bwMode="auto">
          <a:xfrm>
            <a:off x="7098735" y="2270078"/>
            <a:ext cx="0" cy="377160"/>
          </a:xfrm>
          <a:prstGeom prst="straightConnector1">
            <a:avLst/>
          </a:prstGeom>
          <a:solidFill>
            <a:srgbClr val="5CA1FB"/>
          </a:solidFill>
          <a:ln w="38100" cap="flat" cmpd="sng" algn="ctr">
            <a:solidFill>
              <a:schemeClr val="tx1"/>
            </a:solidFill>
            <a:prstDash val="solid"/>
            <a:round/>
            <a:headEnd type="none" w="med" len="med"/>
            <a:tailEnd type="triangle"/>
          </a:ln>
          <a:effectLst/>
        </p:spPr>
      </p:cxnSp>
      <p:sp>
        <p:nvSpPr>
          <p:cNvPr id="9" name="Rounded Rectangle 8"/>
          <p:cNvSpPr/>
          <p:nvPr/>
        </p:nvSpPr>
        <p:spPr bwMode="auto">
          <a:xfrm>
            <a:off x="6476567" y="2647238"/>
            <a:ext cx="1244336" cy="606853"/>
          </a:xfrm>
          <a:prstGeom prst="roundRect">
            <a:avLst/>
          </a:prstGeom>
          <a:solidFill>
            <a:srgbClr val="5CA1FB"/>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Create </a:t>
            </a:r>
            <a:br>
              <a:rPr kumimoji="0" lang="en-US" sz="1200" b="1" i="0" u="none" strike="noStrike" cap="none" normalizeH="0" baseline="0" dirty="0" smtClean="0">
                <a:ln>
                  <a:noFill/>
                </a:ln>
                <a:solidFill>
                  <a:schemeClr val="tx1"/>
                </a:solidFill>
                <a:effectLst/>
                <a:latin typeface="Arial" charset="0"/>
                <a:ea typeface="ＭＳ Ｐゴシック" pitchFamily="1" charset="-128"/>
              </a:rPr>
            </a:br>
            <a:r>
              <a:rPr kumimoji="0" lang="en-US" sz="1200" b="1" i="0" u="none" strike="noStrike" cap="none" normalizeH="0" baseline="0" dirty="0" smtClean="0">
                <a:ln>
                  <a:noFill/>
                </a:ln>
                <a:solidFill>
                  <a:schemeClr val="tx1"/>
                </a:solidFill>
                <a:effectLst/>
                <a:latin typeface="Arial" charset="0"/>
                <a:ea typeface="ＭＳ Ｐゴシック" pitchFamily="1" charset="-128"/>
              </a:rPr>
              <a:t>Architecture</a:t>
            </a:r>
            <a:r>
              <a:rPr lang="en-US" sz="1200" dirty="0"/>
              <a:t/>
            </a:r>
            <a:br>
              <a:rPr lang="en-US" sz="1200" dirty="0"/>
            </a:br>
            <a:r>
              <a:rPr lang="en-US" sz="1200" dirty="0" smtClean="0"/>
              <a:t>Candidate</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11" name="Elbow Connector 10"/>
          <p:cNvCxnSpPr>
            <a:stCxn id="9" idx="3"/>
            <a:endCxn id="13" idx="0"/>
          </p:cNvCxnSpPr>
          <p:nvPr/>
        </p:nvCxnSpPr>
        <p:spPr bwMode="auto">
          <a:xfrm>
            <a:off x="7720903" y="2950665"/>
            <a:ext cx="565442" cy="781728"/>
          </a:xfrm>
          <a:prstGeom prst="bentConnector2">
            <a:avLst/>
          </a:prstGeom>
          <a:solidFill>
            <a:srgbClr val="5CA1FB"/>
          </a:solidFill>
          <a:ln w="38100" cap="flat" cmpd="sng" algn="ctr">
            <a:solidFill>
              <a:schemeClr val="tx1"/>
            </a:solidFill>
            <a:prstDash val="solid"/>
            <a:round/>
            <a:headEnd type="none" w="med" len="med"/>
            <a:tailEnd type="triangle" w="med" len="med"/>
          </a:ln>
          <a:effectLst/>
        </p:spPr>
      </p:cxnSp>
      <p:sp>
        <p:nvSpPr>
          <p:cNvPr id="13" name="Rounded Rectangle 12"/>
          <p:cNvSpPr/>
          <p:nvPr/>
        </p:nvSpPr>
        <p:spPr bwMode="auto">
          <a:xfrm>
            <a:off x="7698426" y="3732393"/>
            <a:ext cx="1175837" cy="493101"/>
          </a:xfrm>
          <a:prstGeom prst="roundRect">
            <a:avLst/>
          </a:prstGeom>
          <a:solidFill>
            <a:srgbClr val="5CA1FB"/>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 charset="-128"/>
              </a:rPr>
              <a:t>Model</a:t>
            </a:r>
            <a:br>
              <a:rPr kumimoji="0" lang="en-US" sz="1200" b="1" i="0" u="none" strike="noStrike" cap="none" normalizeH="0" baseline="0" dirty="0" smtClean="0">
                <a:ln>
                  <a:noFill/>
                </a:ln>
                <a:solidFill>
                  <a:schemeClr val="tx1"/>
                </a:solidFill>
                <a:effectLst/>
                <a:latin typeface="Arial" charset="0"/>
                <a:ea typeface="ＭＳ Ｐゴシック" pitchFamily="1" charset="-128"/>
              </a:rPr>
            </a:br>
            <a:r>
              <a:rPr kumimoji="0" lang="en-US" sz="1200" b="1" i="0" u="none" strike="noStrike" cap="none" normalizeH="0" baseline="0" dirty="0" smtClean="0">
                <a:ln>
                  <a:noFill/>
                </a:ln>
                <a:solidFill>
                  <a:schemeClr val="tx1"/>
                </a:solidFill>
                <a:effectLst/>
                <a:latin typeface="Arial" charset="0"/>
                <a:ea typeface="ＭＳ Ｐゴシック" pitchFamily="1" charset="-128"/>
              </a:rPr>
              <a:t>Architecture</a:t>
            </a:r>
          </a:p>
        </p:txBody>
      </p:sp>
      <p:cxnSp>
        <p:nvCxnSpPr>
          <p:cNvPr id="19" name="Elbow Connector 18"/>
          <p:cNvCxnSpPr>
            <a:stCxn id="13" idx="2"/>
            <a:endCxn id="28" idx="3"/>
          </p:cNvCxnSpPr>
          <p:nvPr/>
        </p:nvCxnSpPr>
        <p:spPr bwMode="auto">
          <a:xfrm rot="5400000">
            <a:off x="7677722" y="4342409"/>
            <a:ext cx="725539" cy="491708"/>
          </a:xfrm>
          <a:prstGeom prst="bentConnector2">
            <a:avLst/>
          </a:prstGeom>
          <a:solidFill>
            <a:srgbClr val="5CA1FB"/>
          </a:solidFill>
          <a:ln w="38100" cap="flat" cmpd="sng" algn="ctr">
            <a:solidFill>
              <a:schemeClr val="tx1"/>
            </a:solidFill>
            <a:prstDash val="solid"/>
            <a:round/>
            <a:headEnd type="none" w="med" len="med"/>
            <a:tailEnd type="triangle" w="med" len="med"/>
          </a:ln>
          <a:effectLst/>
        </p:spPr>
      </p:cxnSp>
      <p:sp>
        <p:nvSpPr>
          <p:cNvPr id="28" name="Rounded Rectangle 27"/>
          <p:cNvSpPr/>
          <p:nvPr/>
        </p:nvSpPr>
        <p:spPr bwMode="auto">
          <a:xfrm>
            <a:off x="6550301" y="4687625"/>
            <a:ext cx="1244336" cy="526816"/>
          </a:xfrm>
          <a:prstGeom prst="roundRect">
            <a:avLst/>
          </a:prstGeom>
          <a:solidFill>
            <a:srgbClr val="5CA1FB"/>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200" dirty="0" smtClean="0"/>
              <a:t>Find Security </a:t>
            </a:r>
            <a:br>
              <a:rPr lang="en-US" sz="1200" dirty="0" smtClean="0"/>
            </a:br>
            <a:r>
              <a:rPr lang="en-US" sz="1200" dirty="0" smtClean="0"/>
              <a:t>Design</a:t>
            </a:r>
            <a:r>
              <a:rPr lang="en-US" sz="1200" dirty="0"/>
              <a:t> </a:t>
            </a:r>
            <a:r>
              <a:rPr lang="en-US" sz="1200" dirty="0" smtClean="0"/>
              <a:t>Flaws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31" name="Rounded Rectangle 30"/>
          <p:cNvSpPr/>
          <p:nvPr/>
        </p:nvSpPr>
        <p:spPr bwMode="auto">
          <a:xfrm>
            <a:off x="5140536" y="3727461"/>
            <a:ext cx="1244336" cy="498034"/>
          </a:xfrm>
          <a:prstGeom prst="roundRect">
            <a:avLst/>
          </a:prstGeom>
          <a:solidFill>
            <a:srgbClr val="5CA1FB"/>
          </a:solidFill>
          <a:ln w="63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200" dirty="0" smtClean="0"/>
              <a:t>Resolve Design</a:t>
            </a:r>
            <a:br>
              <a:rPr lang="en-US" sz="1200" dirty="0" smtClean="0"/>
            </a:br>
            <a:r>
              <a:rPr lang="en-US" sz="1200" dirty="0" smtClean="0"/>
              <a:t>Flaws</a:t>
            </a:r>
            <a:endParaRPr kumimoji="0" lang="en-US" sz="12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32" name="Elbow Connector 31"/>
          <p:cNvCxnSpPr>
            <a:stCxn id="28" idx="1"/>
            <a:endCxn id="31" idx="2"/>
          </p:cNvCxnSpPr>
          <p:nvPr/>
        </p:nvCxnSpPr>
        <p:spPr bwMode="auto">
          <a:xfrm rot="10800000">
            <a:off x="5762705" y="4225495"/>
            <a:ext cx="787597" cy="725538"/>
          </a:xfrm>
          <a:prstGeom prst="bentConnector2">
            <a:avLst/>
          </a:prstGeom>
          <a:solidFill>
            <a:srgbClr val="5CA1FB"/>
          </a:solidFill>
          <a:ln w="38100" cap="flat" cmpd="sng" algn="ctr">
            <a:solidFill>
              <a:schemeClr val="tx1"/>
            </a:solidFill>
            <a:prstDash val="solid"/>
            <a:round/>
            <a:headEnd type="none" w="med" len="med"/>
            <a:tailEnd type="triangle" w="med" len="med"/>
          </a:ln>
          <a:effectLst/>
        </p:spPr>
      </p:cxnSp>
      <p:cxnSp>
        <p:nvCxnSpPr>
          <p:cNvPr id="35" name="Elbow Connector 34"/>
          <p:cNvCxnSpPr>
            <a:stCxn id="31" idx="0"/>
            <a:endCxn id="9" idx="1"/>
          </p:cNvCxnSpPr>
          <p:nvPr/>
        </p:nvCxnSpPr>
        <p:spPr bwMode="auto">
          <a:xfrm rot="5400000" flipH="1" flipV="1">
            <a:off x="5731237" y="2982132"/>
            <a:ext cx="776796" cy="713863"/>
          </a:xfrm>
          <a:prstGeom prst="bentConnector2">
            <a:avLst/>
          </a:prstGeom>
          <a:solidFill>
            <a:srgbClr val="5CA1FB"/>
          </a:solidFill>
          <a:ln w="3810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xmlns="" val="2548047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19101" y="1074737"/>
            <a:ext cx="4634162" cy="5023294"/>
          </a:xfrm>
        </p:spPr>
        <p:txBody>
          <a:bodyPr/>
          <a:lstStyle/>
          <a:p>
            <a:r>
              <a:rPr lang="en-US" sz="2400" dirty="0" smtClean="0"/>
              <a:t>AADL (Architecture Analysis and Design Language):</a:t>
            </a:r>
          </a:p>
          <a:p>
            <a:pPr marL="342900" indent="-342900">
              <a:buFont typeface="Arial"/>
              <a:buChar char="•"/>
            </a:pPr>
            <a:r>
              <a:rPr lang="en-US" sz="2400" dirty="0" smtClean="0"/>
              <a:t>specifies </a:t>
            </a:r>
            <a:r>
              <a:rPr lang="en-US" sz="2400" dirty="0"/>
              <a:t>a static representation of </a:t>
            </a:r>
            <a:r>
              <a:rPr lang="en-US" sz="2400" dirty="0" smtClean="0"/>
              <a:t>a system architecture</a:t>
            </a:r>
          </a:p>
          <a:p>
            <a:pPr marL="342900" indent="-342900">
              <a:buFont typeface="Arial"/>
              <a:buChar char="•"/>
            </a:pPr>
            <a:r>
              <a:rPr lang="en-US" sz="2400" dirty="0" smtClean="0"/>
              <a:t>can model logical </a:t>
            </a:r>
            <a:r>
              <a:rPr lang="en-US" sz="2400" dirty="0"/>
              <a:t>flows, binding of software to </a:t>
            </a:r>
            <a:r>
              <a:rPr lang="en-US" sz="2400" dirty="0" smtClean="0"/>
              <a:t>hardware  </a:t>
            </a:r>
            <a:endParaRPr lang="en-US" sz="2400" dirty="0"/>
          </a:p>
          <a:p>
            <a:pPr marL="342900" indent="-342900">
              <a:buFont typeface="Arial"/>
              <a:buChar char="•"/>
            </a:pPr>
            <a:r>
              <a:rPr lang="en-US" sz="2400" dirty="0" smtClean="0"/>
              <a:t>is </a:t>
            </a:r>
            <a:r>
              <a:rPr lang="en-US" sz="2400" dirty="0"/>
              <a:t>strongly typed, allowing a </a:t>
            </a:r>
            <a:r>
              <a:rPr lang="en-US" sz="2400" dirty="0" smtClean="0"/>
              <a:t>consistency </a:t>
            </a:r>
            <a:r>
              <a:rPr lang="en-US" sz="2400" dirty="0"/>
              <a:t>checks </a:t>
            </a:r>
            <a:r>
              <a:rPr lang="en-US" sz="2400" dirty="0" smtClean="0"/>
              <a:t>via a </a:t>
            </a:r>
            <a:r>
              <a:rPr lang="en-US" sz="2400" dirty="0"/>
              <a:t>modeling tool set. </a:t>
            </a:r>
          </a:p>
        </p:txBody>
      </p:sp>
      <p:sp>
        <p:nvSpPr>
          <p:cNvPr id="3" name="Title 2"/>
          <p:cNvSpPr>
            <a:spLocks noGrp="1"/>
          </p:cNvSpPr>
          <p:nvPr>
            <p:ph type="title"/>
          </p:nvPr>
        </p:nvSpPr>
        <p:spPr/>
        <p:txBody>
          <a:bodyPr/>
          <a:lstStyle/>
          <a:p>
            <a:r>
              <a:rPr lang="en-US" dirty="0" smtClean="0"/>
              <a:t>Using AADL to Model Architectures</a:t>
            </a:r>
            <a:endParaRPr lang="en-US" dirty="0"/>
          </a:p>
        </p:txBody>
      </p:sp>
      <p:sp>
        <p:nvSpPr>
          <p:cNvPr id="4" name="Text Placeholder 3"/>
          <p:cNvSpPr>
            <a:spLocks noGrp="1"/>
          </p:cNvSpPr>
          <p:nvPr>
            <p:ph type="body" sz="quarter" idx="11"/>
          </p:nvPr>
        </p:nvSpPr>
        <p:spPr/>
        <p:txBody>
          <a:bodyPr/>
          <a:lstStyle/>
          <a:p>
            <a:endParaRPr lang="en-US"/>
          </a:p>
        </p:txBody>
      </p:sp>
      <p:pic>
        <p:nvPicPr>
          <p:cNvPr id="5" name="Picture 4"/>
          <p:cNvPicPr>
            <a:picLocks noChangeAspect="1"/>
          </p:cNvPicPr>
          <p:nvPr/>
        </p:nvPicPr>
        <p:blipFill>
          <a:blip r:embed="rId3"/>
          <a:stretch>
            <a:fillRect/>
          </a:stretch>
        </p:blipFill>
        <p:spPr>
          <a:xfrm>
            <a:off x="5293894" y="964644"/>
            <a:ext cx="3744495" cy="4891392"/>
          </a:xfrm>
          <a:prstGeom prst="rect">
            <a:avLst/>
          </a:prstGeom>
        </p:spPr>
      </p:pic>
    </p:spTree>
    <p:extLst>
      <p:ext uri="{BB962C8B-B14F-4D97-AF65-F5344CB8AC3E}">
        <p14:creationId xmlns:p14="http://schemas.microsoft.com/office/powerpoint/2010/main" xmlns="" val="2128058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Coding Weaknesses</a:t>
            </a:r>
            <a:endParaRPr lang="en-US" dirty="0"/>
          </a:p>
        </p:txBody>
      </p:sp>
      <p:grpSp>
        <p:nvGrpSpPr>
          <p:cNvPr id="6" name="Group 5"/>
          <p:cNvGrpSpPr/>
          <p:nvPr/>
        </p:nvGrpSpPr>
        <p:grpSpPr>
          <a:xfrm>
            <a:off x="239713" y="1255194"/>
            <a:ext cx="8662987" cy="4749800"/>
            <a:chOff x="239713" y="1430678"/>
            <a:chExt cx="8662987" cy="47498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713" y="1430678"/>
              <a:ext cx="8662987" cy="474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4800" y="4191000"/>
              <a:ext cx="1059906" cy="338554"/>
            </a:xfrm>
            <a:prstGeom prst="rect">
              <a:avLst/>
            </a:prstGeom>
            <a:solidFill>
              <a:schemeClr val="bg1"/>
            </a:solidFill>
          </p:spPr>
          <p:txBody>
            <a:bodyPr wrap="none" rtlCol="0">
              <a:spAutoFit/>
            </a:bodyPr>
            <a:lstStyle/>
            <a:p>
              <a:r>
                <a:rPr lang="en-US" sz="800" b="0" dirty="0" smtClean="0">
                  <a:solidFill>
                    <a:prstClr val="black"/>
                  </a:solidFill>
                </a:rPr>
                <a:t>Mission thread</a:t>
              </a:r>
              <a:br>
                <a:rPr lang="en-US" sz="800" b="0" dirty="0" smtClean="0">
                  <a:solidFill>
                    <a:prstClr val="black"/>
                  </a:solidFill>
                </a:rPr>
              </a:br>
              <a:r>
                <a:rPr lang="en-US" sz="800" b="0" dirty="0" smtClean="0">
                  <a:solidFill>
                    <a:prstClr val="black"/>
                  </a:solidFill>
                </a:rPr>
                <a:t>(Business process)</a:t>
              </a:r>
            </a:p>
          </p:txBody>
        </p:sp>
        <p:sp>
          <p:nvSpPr>
            <p:cNvPr id="4" name="Rectangle 3"/>
            <p:cNvSpPr/>
            <p:nvPr/>
          </p:nvSpPr>
          <p:spPr bwMode="auto">
            <a:xfrm>
              <a:off x="1371600" y="3844636"/>
              <a:ext cx="457200" cy="152400"/>
            </a:xfrm>
            <a:prstGeom prst="rect">
              <a:avLst/>
            </a:prstGeom>
            <a:solidFill>
              <a:schemeClr val="bg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nvGrpSpPr>
            <p:cNvPr id="28" name="Group 27"/>
            <p:cNvGrpSpPr/>
            <p:nvPr/>
          </p:nvGrpSpPr>
          <p:grpSpPr>
            <a:xfrm rot="4838319">
              <a:off x="1196007" y="3616005"/>
              <a:ext cx="351187" cy="439840"/>
              <a:chOff x="8437315" y="533400"/>
              <a:chExt cx="351187" cy="439840"/>
            </a:xfrm>
          </p:grpSpPr>
          <p:sp>
            <p:nvSpPr>
              <p:cNvPr id="29" name="Curved Up Arrow 28"/>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0" name="Curved Up Arrow 29"/>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1" name="Group 30"/>
            <p:cNvGrpSpPr/>
            <p:nvPr/>
          </p:nvGrpSpPr>
          <p:grpSpPr>
            <a:xfrm rot="4838319">
              <a:off x="2245853" y="3632402"/>
              <a:ext cx="351187" cy="439840"/>
              <a:chOff x="8437315" y="533400"/>
              <a:chExt cx="351187" cy="439840"/>
            </a:xfrm>
          </p:grpSpPr>
          <p:sp>
            <p:nvSpPr>
              <p:cNvPr id="32" name="Curved Up Arrow 31"/>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3" name="Curved Up Arrow 32"/>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4" name="Group 33"/>
            <p:cNvGrpSpPr/>
            <p:nvPr/>
          </p:nvGrpSpPr>
          <p:grpSpPr>
            <a:xfrm rot="4838319">
              <a:off x="3160253" y="3593258"/>
              <a:ext cx="351187" cy="439840"/>
              <a:chOff x="8437315" y="533400"/>
              <a:chExt cx="351187" cy="439840"/>
            </a:xfrm>
          </p:grpSpPr>
          <p:sp>
            <p:nvSpPr>
              <p:cNvPr id="35" name="Curved Up Arrow 34"/>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6" name="Curved Up Arrow 35"/>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7" name="Group 36"/>
            <p:cNvGrpSpPr/>
            <p:nvPr/>
          </p:nvGrpSpPr>
          <p:grpSpPr>
            <a:xfrm rot="4838319">
              <a:off x="4150853" y="3593258"/>
              <a:ext cx="351187" cy="439840"/>
              <a:chOff x="8437315" y="533400"/>
              <a:chExt cx="351187" cy="439840"/>
            </a:xfrm>
          </p:grpSpPr>
          <p:sp>
            <p:nvSpPr>
              <p:cNvPr id="38" name="Curved Up Arrow 37"/>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9" name="Curved Up Arrow 38"/>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0" name="Group 39"/>
            <p:cNvGrpSpPr/>
            <p:nvPr/>
          </p:nvGrpSpPr>
          <p:grpSpPr>
            <a:xfrm rot="4838319">
              <a:off x="4989053" y="3593258"/>
              <a:ext cx="351187" cy="439840"/>
              <a:chOff x="8437315" y="533400"/>
              <a:chExt cx="351187" cy="439840"/>
            </a:xfrm>
          </p:grpSpPr>
          <p:sp>
            <p:nvSpPr>
              <p:cNvPr id="41" name="Curved Up Arrow 40"/>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2" name="Curved Up Arrow 41"/>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3" name="Group 42"/>
            <p:cNvGrpSpPr/>
            <p:nvPr/>
          </p:nvGrpSpPr>
          <p:grpSpPr>
            <a:xfrm rot="4838319">
              <a:off x="5979653" y="3593258"/>
              <a:ext cx="351187" cy="439840"/>
              <a:chOff x="8437315" y="533400"/>
              <a:chExt cx="351187" cy="439840"/>
            </a:xfrm>
          </p:grpSpPr>
          <p:sp>
            <p:nvSpPr>
              <p:cNvPr id="44" name="Curved Up Arrow 43"/>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5" name="Curved Up Arrow 44"/>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6" name="Group 45"/>
            <p:cNvGrpSpPr/>
            <p:nvPr/>
          </p:nvGrpSpPr>
          <p:grpSpPr>
            <a:xfrm rot="4838319">
              <a:off x="6894053" y="3593258"/>
              <a:ext cx="351187" cy="439840"/>
              <a:chOff x="8437315" y="533400"/>
              <a:chExt cx="351187" cy="439840"/>
            </a:xfrm>
          </p:grpSpPr>
          <p:sp>
            <p:nvSpPr>
              <p:cNvPr id="47" name="Curved Up Arrow 46"/>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8" name="Curved Up Arrow 47"/>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sp>
          <p:nvSpPr>
            <p:cNvPr id="5" name="TextBox 4"/>
            <p:cNvSpPr txBox="1"/>
            <p:nvPr/>
          </p:nvSpPr>
          <p:spPr>
            <a:xfrm>
              <a:off x="533400" y="5486400"/>
              <a:ext cx="2133600" cy="646331"/>
            </a:xfrm>
            <a:prstGeom prst="rect">
              <a:avLst/>
            </a:prstGeom>
            <a:noFill/>
          </p:spPr>
          <p:txBody>
            <a:bodyPr wrap="square" rtlCol="0">
              <a:spAutoFit/>
            </a:bodyPr>
            <a:lstStyle/>
            <a:p>
              <a:r>
                <a:rPr lang="en-US" dirty="0" smtClean="0">
                  <a:solidFill>
                    <a:prstClr val="black"/>
                  </a:solidFill>
                </a:rPr>
                <a:t>Design Weaknesses</a:t>
              </a:r>
              <a:endParaRPr lang="en-US" dirty="0">
                <a:solidFill>
                  <a:prstClr val="black"/>
                </a:solidFill>
              </a:endParaRPr>
            </a:p>
          </p:txBody>
        </p:sp>
        <p:sp>
          <p:nvSpPr>
            <p:cNvPr id="49" name="TextBox 48"/>
            <p:cNvSpPr txBox="1"/>
            <p:nvPr/>
          </p:nvSpPr>
          <p:spPr>
            <a:xfrm>
              <a:off x="3200400" y="5486400"/>
              <a:ext cx="2133600" cy="646331"/>
            </a:xfrm>
            <a:prstGeom prst="rect">
              <a:avLst/>
            </a:prstGeom>
            <a:noFill/>
          </p:spPr>
          <p:txBody>
            <a:bodyPr wrap="square" rtlCol="0">
              <a:spAutoFit/>
            </a:bodyPr>
            <a:lstStyle/>
            <a:p>
              <a:r>
                <a:rPr lang="en-US" dirty="0" smtClean="0">
                  <a:solidFill>
                    <a:prstClr val="black"/>
                  </a:solidFill>
                </a:rPr>
                <a:t>Coding Weaknesses</a:t>
              </a:r>
              <a:endParaRPr lang="en-US" dirty="0">
                <a:solidFill>
                  <a:prstClr val="black"/>
                </a:solidFill>
              </a:endParaRPr>
            </a:p>
          </p:txBody>
        </p:sp>
        <p:sp>
          <p:nvSpPr>
            <p:cNvPr id="50" name="TextBox 49"/>
            <p:cNvSpPr txBox="1"/>
            <p:nvPr/>
          </p:nvSpPr>
          <p:spPr>
            <a:xfrm>
              <a:off x="5943600" y="5486400"/>
              <a:ext cx="2133600" cy="646331"/>
            </a:xfrm>
            <a:prstGeom prst="rect">
              <a:avLst/>
            </a:prstGeom>
            <a:noFill/>
          </p:spPr>
          <p:txBody>
            <a:bodyPr wrap="square" rtlCol="0">
              <a:spAutoFit/>
            </a:bodyPr>
            <a:lstStyle/>
            <a:p>
              <a:r>
                <a:rPr lang="en-US" dirty="0" smtClean="0">
                  <a:solidFill>
                    <a:prstClr val="black"/>
                  </a:solidFill>
                </a:rPr>
                <a:t>Implementation Weaknesses</a:t>
              </a:r>
              <a:endParaRPr lang="en-US" dirty="0">
                <a:solidFill>
                  <a:prstClr val="black"/>
                </a:solidFill>
              </a:endParaRPr>
            </a:p>
          </p:txBody>
        </p:sp>
      </p:grpSp>
      <p:sp>
        <p:nvSpPr>
          <p:cNvPr id="7" name="Oval 6"/>
          <p:cNvSpPr/>
          <p:nvPr/>
        </p:nvSpPr>
        <p:spPr bwMode="auto">
          <a:xfrm>
            <a:off x="2293078" y="1255194"/>
            <a:ext cx="3841180" cy="5105400"/>
          </a:xfrm>
          <a:prstGeom prst="ellipse">
            <a:avLst/>
          </a:prstGeom>
          <a:noFill/>
          <a:ln w="38100"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16711455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Coding </a:t>
            </a:r>
            <a:r>
              <a:rPr lang="en-US" dirty="0"/>
              <a:t>S</a:t>
            </a:r>
            <a:r>
              <a:rPr lang="en-US" dirty="0" smtClean="0"/>
              <a:t>tandards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5800" y="1295400"/>
            <a:ext cx="3121429" cy="4152207"/>
          </a:xfrm>
        </p:spPr>
      </p:pic>
      <p:sp>
        <p:nvSpPr>
          <p:cNvPr id="6" name="Rectangle 5"/>
          <p:cNvSpPr/>
          <p:nvPr/>
        </p:nvSpPr>
        <p:spPr>
          <a:xfrm>
            <a:off x="3886200" y="1255539"/>
            <a:ext cx="4848225" cy="3954929"/>
          </a:xfrm>
          <a:prstGeom prst="rect">
            <a:avLst/>
          </a:prstGeom>
        </p:spPr>
        <p:txBody>
          <a:bodyPr wrap="square">
            <a:spAutoFit/>
          </a:bodyPr>
          <a:lstStyle/>
          <a:p>
            <a:pPr marL="342900" indent="-342900" algn="l">
              <a:spcBef>
                <a:spcPts val="600"/>
              </a:spcBef>
              <a:buFont typeface="Arial" panose="020B0604020202020204" pitchFamily="34" charset="0"/>
              <a:buChar char="•"/>
            </a:pPr>
            <a:r>
              <a:rPr lang="en-US" b="0" dirty="0" smtClean="0"/>
              <a:t>Collected wisdom of programmers and tools vendors</a:t>
            </a:r>
          </a:p>
          <a:p>
            <a:pPr marL="800100" lvl="1" indent="-342900">
              <a:spcBef>
                <a:spcPts val="600"/>
              </a:spcBef>
              <a:buFont typeface="Arial" panose="020B0604020202020204" pitchFamily="34" charset="0"/>
              <a:buChar char="•"/>
            </a:pPr>
            <a:r>
              <a:rPr lang="en-US" dirty="0" smtClean="0"/>
              <a:t>Fed by community wiki started in </a:t>
            </a:r>
            <a:r>
              <a:rPr lang="en-US" b="0" dirty="0" smtClean="0"/>
              <a:t>Spring 2006</a:t>
            </a:r>
          </a:p>
          <a:p>
            <a:pPr marL="800100" lvl="1" indent="-342900">
              <a:spcBef>
                <a:spcPts val="600"/>
              </a:spcBef>
              <a:buFont typeface="Arial" panose="020B0604020202020204" pitchFamily="34" charset="0"/>
              <a:buChar char="•"/>
            </a:pPr>
            <a:r>
              <a:rPr lang="en-US" b="0" dirty="0" smtClean="0"/>
              <a:t>1,576 registered contributors</a:t>
            </a:r>
          </a:p>
          <a:p>
            <a:pPr marL="342900" indent="-342900" algn="l">
              <a:spcBef>
                <a:spcPts val="600"/>
              </a:spcBef>
              <a:buFont typeface="Arial" panose="020B0604020202020204" pitchFamily="34" charset="0"/>
              <a:buChar char="•"/>
            </a:pPr>
            <a:r>
              <a:rPr lang="en-US" b="0" dirty="0" smtClean="0"/>
              <a:t>Basis for ISO Standard</a:t>
            </a:r>
          </a:p>
          <a:p>
            <a:pPr marL="342900" indent="-342900" algn="l">
              <a:spcBef>
                <a:spcPts val="600"/>
              </a:spcBef>
              <a:buFont typeface="Arial" panose="020B0604020202020204" pitchFamily="34" charset="0"/>
              <a:buChar char="•"/>
            </a:pPr>
            <a:r>
              <a:rPr lang="en-US" dirty="0" smtClean="0"/>
              <a:t>Adopted corporately, e.g., Oracle and Cisco</a:t>
            </a:r>
          </a:p>
          <a:p>
            <a:pPr marL="342900" indent="-342900" algn="l">
              <a:spcBef>
                <a:spcPts val="600"/>
              </a:spcBef>
              <a:buFont typeface="Arial" panose="020B0604020202020204" pitchFamily="34" charset="0"/>
              <a:buChar char="•"/>
            </a:pPr>
            <a:r>
              <a:rPr lang="en-US" dirty="0" smtClean="0"/>
              <a:t>Secure Coding in C/C++ Workshop (</a:t>
            </a:r>
            <a:r>
              <a:rPr lang="en-US" dirty="0" smtClean="0">
                <a:hlinkClick r:id="rId4"/>
              </a:rPr>
              <a:t>http</a:t>
            </a:r>
            <a:r>
              <a:rPr lang="en-US" dirty="0">
                <a:hlinkClick r:id="rId4"/>
              </a:rPr>
              <a:t>://</a:t>
            </a:r>
            <a:r>
              <a:rPr lang="en-US" dirty="0" smtClean="0">
                <a:hlinkClick r:id="rId4"/>
              </a:rPr>
              <a:t>www.sei.cmu.edu/training/p63.cfm</a:t>
            </a:r>
            <a:r>
              <a:rPr lang="en-US" dirty="0" smtClean="0"/>
              <a:t>)</a:t>
            </a:r>
            <a:endParaRPr lang="en-US" dirty="0"/>
          </a:p>
          <a:p>
            <a:pPr marL="342900" indent="-342900" algn="l">
              <a:spcBef>
                <a:spcPts val="600"/>
              </a:spcBef>
              <a:buFont typeface="Arial" panose="020B0604020202020204" pitchFamily="34" charset="0"/>
              <a:buChar char="•"/>
            </a:pPr>
            <a:endParaRPr lang="en-US" dirty="0" smtClean="0"/>
          </a:p>
          <a:p>
            <a:pPr marL="342900" indent="-342900" algn="l">
              <a:spcBef>
                <a:spcPts val="600"/>
              </a:spcBef>
              <a:buFont typeface="Arial" panose="020B0604020202020204" pitchFamily="34" charset="0"/>
              <a:buChar char="•"/>
            </a:pPr>
            <a:endParaRPr lang="en-US" dirty="0"/>
          </a:p>
        </p:txBody>
      </p:sp>
    </p:spTree>
    <p:extLst>
      <p:ext uri="{BB962C8B-B14F-4D97-AF65-F5344CB8AC3E}">
        <p14:creationId xmlns:p14="http://schemas.microsoft.com/office/powerpoint/2010/main" xmlns="" val="34868319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noFill/>
        </p:spPr>
        <p:txBody>
          <a:bodyPr/>
          <a:lstStyle/>
          <a:p>
            <a:r>
              <a:rPr lang="en-GB" dirty="0" smtClean="0"/>
              <a:t>Additional CERT Coding </a:t>
            </a:r>
            <a:r>
              <a:rPr lang="en-GB" dirty="0"/>
              <a:t>S</a:t>
            </a:r>
            <a:r>
              <a:rPr lang="en-GB" dirty="0" smtClean="0"/>
              <a:t>tandards</a:t>
            </a:r>
            <a:endParaRPr lang="en-US" dirty="0" smtClean="0"/>
          </a:p>
        </p:txBody>
      </p:sp>
      <p:sp>
        <p:nvSpPr>
          <p:cNvPr id="132100" name="Rectangle 3"/>
          <p:cNvSpPr>
            <a:spLocks noGrp="1" noChangeArrowheads="1"/>
          </p:cNvSpPr>
          <p:nvPr>
            <p:ph idx="1"/>
          </p:nvPr>
        </p:nvSpPr>
        <p:spPr>
          <a:xfrm>
            <a:off x="4343400" y="1143000"/>
            <a:ext cx="4568825" cy="4953000"/>
          </a:xfrm>
        </p:spPr>
        <p:txBody>
          <a:bodyPr/>
          <a:lstStyle/>
          <a:p>
            <a:endParaRPr lang="en-US" sz="1600" dirty="0" smtClean="0"/>
          </a:p>
          <a:p>
            <a:r>
              <a:rPr lang="en-US" sz="1600" dirty="0" smtClean="0"/>
              <a:t>CERT </a:t>
            </a:r>
            <a:r>
              <a:rPr lang="en-US" sz="1600" dirty="0"/>
              <a:t>C++ Secure Coding </a:t>
            </a:r>
            <a:r>
              <a:rPr lang="en-US" sz="1600" dirty="0" smtClean="0"/>
              <a:t>Standard</a:t>
            </a:r>
          </a:p>
          <a:p>
            <a:endParaRPr lang="en-US" sz="1400" dirty="0">
              <a:solidFill>
                <a:srgbClr val="7030A0"/>
              </a:solidFill>
            </a:endParaRPr>
          </a:p>
          <a:p>
            <a:pPr>
              <a:spcBef>
                <a:spcPts val="600"/>
              </a:spcBef>
            </a:pPr>
            <a:r>
              <a:rPr lang="en-US" sz="1600" dirty="0" smtClean="0"/>
              <a:t>CERT </a:t>
            </a:r>
            <a:r>
              <a:rPr lang="en-US" sz="1600" dirty="0"/>
              <a:t>Oracle Secure Coding Standard for Java</a:t>
            </a:r>
          </a:p>
          <a:p>
            <a:pPr lvl="1"/>
            <a:r>
              <a:rPr lang="en-US" sz="1400" dirty="0" smtClean="0">
                <a:solidFill>
                  <a:srgbClr val="0070C0"/>
                </a:solidFill>
              </a:rPr>
              <a:t>Java </a:t>
            </a:r>
            <a:r>
              <a:rPr lang="en-US" sz="1400" dirty="0">
                <a:solidFill>
                  <a:srgbClr val="0070C0"/>
                </a:solidFill>
              </a:rPr>
              <a:t>Secure Coding </a:t>
            </a:r>
            <a:r>
              <a:rPr lang="en-US" sz="1400" dirty="0" smtClean="0">
                <a:solidFill>
                  <a:srgbClr val="0070C0"/>
                </a:solidFill>
              </a:rPr>
              <a:t>Guidelines </a:t>
            </a:r>
            <a:r>
              <a:rPr lang="en-US" sz="1400" dirty="0" smtClean="0">
                <a:solidFill>
                  <a:srgbClr val="7030A0"/>
                </a:solidFill>
              </a:rPr>
              <a:t>(</a:t>
            </a:r>
            <a:r>
              <a:rPr lang="en-US" sz="1400" dirty="0"/>
              <a:t>Version 1.0 (Java 7) published in </a:t>
            </a:r>
            <a:r>
              <a:rPr lang="en-US" sz="1400" dirty="0" smtClean="0"/>
              <a:t>2011)</a:t>
            </a:r>
          </a:p>
          <a:p>
            <a:pPr lvl="1"/>
            <a:r>
              <a:rPr lang="en-US" sz="1400" dirty="0"/>
              <a:t>Secure Coding </a:t>
            </a:r>
            <a:r>
              <a:rPr lang="en-US" sz="1400" dirty="0" smtClean="0"/>
              <a:t>Java Workshop Available</a:t>
            </a:r>
            <a:endParaRPr lang="en-US" sz="1400" dirty="0"/>
          </a:p>
          <a:p>
            <a:pPr lvl="1"/>
            <a:endParaRPr lang="en-US" sz="1400" dirty="0">
              <a:solidFill>
                <a:srgbClr val="7030A0"/>
              </a:solidFill>
            </a:endParaRPr>
          </a:p>
          <a:p>
            <a:r>
              <a:rPr lang="en-US" sz="1600" dirty="0" smtClean="0"/>
              <a:t>CERT </a:t>
            </a:r>
            <a:r>
              <a:rPr lang="en-US" sz="1600" dirty="0"/>
              <a:t>Perl Secure Coding Standard</a:t>
            </a:r>
          </a:p>
          <a:p>
            <a:pPr lvl="1"/>
            <a:r>
              <a:rPr lang="en-US" sz="1400" dirty="0">
                <a:solidFill>
                  <a:srgbClr val="0070C0"/>
                </a:solidFill>
              </a:rPr>
              <a:t>Version 1.0 under </a:t>
            </a:r>
            <a:r>
              <a:rPr lang="en-US" sz="1400" dirty="0" smtClean="0">
                <a:solidFill>
                  <a:srgbClr val="0070C0"/>
                </a:solidFill>
              </a:rPr>
              <a:t>development</a:t>
            </a:r>
          </a:p>
          <a:p>
            <a:pPr lvl="1"/>
            <a:endParaRPr lang="en-US" sz="1400" dirty="0" smtClean="0">
              <a:solidFill>
                <a:srgbClr val="7030A0"/>
              </a:solidFill>
            </a:endParaRPr>
          </a:p>
          <a:p>
            <a:r>
              <a:rPr lang="en-US" sz="1600" dirty="0" smtClean="0"/>
              <a:t>CERT Python </a:t>
            </a:r>
            <a:r>
              <a:rPr lang="en-US" sz="1600" dirty="0"/>
              <a:t>Secure Coding Standard</a:t>
            </a:r>
          </a:p>
          <a:p>
            <a:pPr lvl="1"/>
            <a:r>
              <a:rPr lang="en-US" sz="1400" dirty="0">
                <a:solidFill>
                  <a:srgbClr val="0070C0"/>
                </a:solidFill>
              </a:rPr>
              <a:t>Version 1.0 under development</a:t>
            </a:r>
          </a:p>
          <a:p>
            <a:endParaRPr lang="en-US" sz="1200" dirty="0">
              <a:solidFill>
                <a:srgbClr val="0070C0"/>
              </a:solidFill>
            </a:endParaRPr>
          </a:p>
          <a:p>
            <a:endParaRPr lang="en-US" sz="1800" b="1" dirty="0">
              <a:solidFill>
                <a:srgbClr val="7030A0"/>
              </a:solidFill>
            </a:endParaRPr>
          </a:p>
          <a:p>
            <a:pPr lvl="1"/>
            <a:endParaRPr lang="en-US" sz="1400" dirty="0">
              <a:solidFill>
                <a:schemeClr val="accent6"/>
              </a:solidFill>
            </a:endParaRPr>
          </a:p>
        </p:txBody>
      </p:sp>
      <p:graphicFrame>
        <p:nvGraphicFramePr>
          <p:cNvPr id="7" name="Content Placeholder 6"/>
          <p:cNvGraphicFramePr>
            <a:graphicFrameLocks noGrp="1"/>
          </p:cNvGraphicFramePr>
          <p:nvPr>
            <p:ph sz="half" idx="4294967295"/>
            <p:extLst>
              <p:ext uri="{D42A27DB-BD31-4B8C-83A1-F6EECF244321}">
                <p14:modId xmlns:p14="http://schemas.microsoft.com/office/powerpoint/2010/main" xmlns="" val="1264170544"/>
              </p:ext>
            </p:extLst>
          </p:nvPr>
        </p:nvGraphicFramePr>
        <p:xfrm>
          <a:off x="609600" y="1676400"/>
          <a:ext cx="3143250" cy="289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962379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Notices</a:t>
            </a:r>
            <a:endParaRPr lang="en-US" dirty="0"/>
          </a:p>
        </p:txBody>
      </p:sp>
      <p:sp>
        <p:nvSpPr>
          <p:cNvPr id="3" name="Content Placeholder 2"/>
          <p:cNvSpPr>
            <a:spLocks noGrp="1"/>
          </p:cNvSpPr>
          <p:nvPr>
            <p:ph idx="1"/>
          </p:nvPr>
        </p:nvSpPr>
        <p:spPr>
          <a:xfrm>
            <a:off x="304800" y="1131277"/>
            <a:ext cx="8455025" cy="4953000"/>
          </a:xfrm>
        </p:spPr>
        <p:txBody>
          <a:bodyPr/>
          <a:lstStyle/>
          <a:p>
            <a:pPr marL="3175" lvl="0" indent="-3175" eaLnBrk="0" hangingPunct="0">
              <a:spcBef>
                <a:spcPts val="0"/>
              </a:spcBef>
              <a:spcAft>
                <a:spcPts val="1075"/>
              </a:spcAft>
              <a:buClr>
                <a:srgbClr val="B0B1B3"/>
              </a:buClr>
              <a:buSzTx/>
              <a:defRPr/>
            </a:pPr>
            <a:r>
              <a:rPr lang="en-US" sz="1200" dirty="0"/>
              <a:t>Copyright 2015 Carnegie Mellon </a:t>
            </a:r>
            <a:r>
              <a:rPr lang="en-US" sz="1200" dirty="0" smtClean="0"/>
              <a:t>University</a:t>
            </a:r>
          </a:p>
          <a:p>
            <a:pPr marL="3175" lvl="0" indent="-3175" eaLnBrk="0" hangingPunct="0">
              <a:spcBef>
                <a:spcPts val="0"/>
              </a:spcBef>
              <a:spcAft>
                <a:spcPts val="1075"/>
              </a:spcAft>
              <a:buClr>
                <a:srgbClr val="B0B1B3"/>
              </a:buClr>
              <a:buSzTx/>
              <a:defRPr/>
            </a:pPr>
            <a:r>
              <a:rPr lang="en-US" sz="1200" dirty="0" smtClean="0"/>
              <a:t>This </a:t>
            </a:r>
            <a:r>
              <a:rPr lang="en-US" sz="1200" dirty="0"/>
              <a:t>material is based upon work funded and supported by the Department of Defense under Contract No. FA8721-05-C-0003 with Carnegie Mellon University for the operation of the Software Engineering Institute, a federally funded research and development center.</a:t>
            </a:r>
            <a:br>
              <a:rPr lang="en-US" sz="1200" dirty="0"/>
            </a:br>
            <a:r>
              <a:rPr lang="en-US" sz="1200" dirty="0"/>
              <a:t/>
            </a:r>
            <a:br>
              <a:rPr lang="en-US" sz="1200" dirty="0"/>
            </a:br>
            <a:r>
              <a:rPr lang="en-US" sz="1200" dirty="0"/>
              <a:t>Any opinions, findings and conclusions or recommendations expressed in this material are those of the author(s) and do not necessarily reflect the views of the United States Department of Defense.</a:t>
            </a:r>
            <a:br>
              <a:rPr lang="en-US" sz="1200" dirty="0"/>
            </a:br>
            <a:r>
              <a:rPr lang="en-US" sz="1200" dirty="0"/>
              <a:t/>
            </a:r>
            <a:br>
              <a:rPr lang="en-US" sz="1200" dirty="0"/>
            </a:br>
            <a:r>
              <a:rPr lang="en-US" sz="12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200" dirty="0"/>
            </a:br>
            <a:r>
              <a:rPr lang="en-US" sz="1200" dirty="0"/>
              <a:t/>
            </a:r>
            <a:br>
              <a:rPr lang="en-US" sz="1200" dirty="0"/>
            </a:br>
            <a:r>
              <a:rPr lang="en-US" sz="1200" dirty="0"/>
              <a:t>This material has been approved for public release and unlimited distribution.</a:t>
            </a:r>
            <a:br>
              <a:rPr lang="en-US" sz="1200" dirty="0"/>
            </a:br>
            <a:r>
              <a:rPr lang="en-US" sz="1200" dirty="0"/>
              <a:t/>
            </a:r>
            <a:br>
              <a:rPr lang="en-US" sz="1200" dirty="0"/>
            </a:br>
            <a:r>
              <a:rPr lang="en-US" sz="12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200" dirty="0"/>
            </a:br>
            <a:r>
              <a:rPr lang="en-US" sz="1200" dirty="0"/>
              <a:t/>
            </a:r>
            <a:br>
              <a:rPr lang="en-US" sz="1200" dirty="0"/>
            </a:br>
            <a:r>
              <a:rPr lang="en-US" sz="1200" dirty="0"/>
              <a:t>Carnegie Mellon</a:t>
            </a:r>
            <a:r>
              <a:rPr lang="en-US" sz="1200" baseline="30000" dirty="0"/>
              <a:t>®</a:t>
            </a:r>
            <a:r>
              <a:rPr lang="en-US" sz="1200" dirty="0"/>
              <a:t> and CERT</a:t>
            </a:r>
            <a:r>
              <a:rPr lang="en-US" sz="1200" baseline="30000" dirty="0"/>
              <a:t>®</a:t>
            </a:r>
            <a:r>
              <a:rPr lang="en-US" sz="1200" dirty="0"/>
              <a:t> are registered marks of Carnegie Mellon University.</a:t>
            </a:r>
            <a:br>
              <a:rPr lang="en-US" sz="1200" dirty="0"/>
            </a:br>
            <a:r>
              <a:rPr lang="en-US" sz="1200" dirty="0"/>
              <a:t/>
            </a:r>
            <a:br>
              <a:rPr lang="en-US" sz="1200" dirty="0"/>
            </a:br>
            <a:r>
              <a:rPr lang="en-US" sz="1200" dirty="0"/>
              <a:t>DM-0002788</a:t>
            </a:r>
            <a:endParaRPr lang="en-US" sz="1200" dirty="0" smtClean="0">
              <a:ea typeface="ＭＳ Ｐゴシック" pitchFamily="-107" charset="-128"/>
            </a:endParaRPr>
          </a:p>
        </p:txBody>
      </p:sp>
    </p:spTree>
    <p:extLst>
      <p:ext uri="{BB962C8B-B14F-4D97-AF65-F5344CB8AC3E}">
        <p14:creationId xmlns:p14="http://schemas.microsoft.com/office/powerpoint/2010/main" xmlns="" val="6748199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Rules for Android</a:t>
            </a:r>
            <a:endParaRPr lang="en-US" dirty="0"/>
          </a:p>
        </p:txBody>
      </p:sp>
      <p:sp>
        <p:nvSpPr>
          <p:cNvPr id="5" name="Content Placeholder 4"/>
          <p:cNvSpPr>
            <a:spLocks noGrp="1"/>
          </p:cNvSpPr>
          <p:nvPr>
            <p:ph sz="half" idx="2"/>
          </p:nvPr>
        </p:nvSpPr>
        <p:spPr>
          <a:xfrm>
            <a:off x="5029200" y="2209800"/>
            <a:ext cx="3733800" cy="4495800"/>
          </a:xfrm>
        </p:spPr>
        <p:txBody>
          <a:bodyPr/>
          <a:lstStyle/>
          <a:p>
            <a:r>
              <a:rPr lang="en-US" sz="2400" dirty="0" smtClean="0"/>
              <a:t>Extends Java coding rules with specific Android guidance</a:t>
            </a:r>
          </a:p>
          <a:p>
            <a:endParaRPr lang="en-US" sz="2400" dirty="0"/>
          </a:p>
          <a:p>
            <a:r>
              <a:rPr lang="en-US" sz="2400" dirty="0" smtClean="0"/>
              <a:t>Recommendations for using Android specific features</a:t>
            </a:r>
            <a:endParaRPr lang="en-US" sz="2400"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533400" y="2069270"/>
            <a:ext cx="4000500" cy="29480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14867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Use Static </a:t>
            </a:r>
            <a:r>
              <a:rPr lang="en-US" sz="2800" dirty="0"/>
              <a:t>T</a:t>
            </a:r>
            <a:r>
              <a:rPr lang="en-US" sz="2800" dirty="0" smtClean="0"/>
              <a:t>esting and </a:t>
            </a:r>
            <a:r>
              <a:rPr lang="en-US" sz="2800" dirty="0"/>
              <a:t>S</a:t>
            </a:r>
            <a:r>
              <a:rPr lang="en-US" sz="2800" dirty="0" smtClean="0"/>
              <a:t>ource </a:t>
            </a:r>
            <a:r>
              <a:rPr lang="en-US" sz="2800" dirty="0"/>
              <a:t>C</a:t>
            </a:r>
            <a:r>
              <a:rPr lang="en-US" sz="2800" dirty="0" smtClean="0"/>
              <a:t>ode </a:t>
            </a:r>
            <a:r>
              <a:rPr lang="en-US" sz="2800" dirty="0"/>
              <a:t>A</a:t>
            </a:r>
            <a:r>
              <a:rPr lang="en-US" sz="2800" dirty="0" smtClean="0"/>
              <a:t>nalysis</a:t>
            </a:r>
            <a:endParaRPr lang="en-US" sz="2800" dirty="0"/>
          </a:p>
        </p:txBody>
      </p:sp>
      <p:sp>
        <p:nvSpPr>
          <p:cNvPr id="3" name="Content Placeholder 2"/>
          <p:cNvSpPr>
            <a:spLocks noGrp="1"/>
          </p:cNvSpPr>
          <p:nvPr>
            <p:ph sz="half" idx="2"/>
          </p:nvPr>
        </p:nvSpPr>
        <p:spPr>
          <a:xfrm>
            <a:off x="4648200" y="1143000"/>
            <a:ext cx="4151312" cy="4953000"/>
          </a:xfrm>
        </p:spPr>
        <p:txBody>
          <a:bodyPr/>
          <a:lstStyle/>
          <a:p>
            <a:r>
              <a:rPr lang="en-US" sz="1800" b="1" dirty="0" smtClean="0"/>
              <a:t>Secure Code Analysis Laboratory (</a:t>
            </a:r>
            <a:r>
              <a:rPr lang="en-US" sz="1800" b="1" dirty="0" err="1" smtClean="0"/>
              <a:t>SCALe</a:t>
            </a:r>
            <a:r>
              <a:rPr lang="en-US" sz="1800" b="1" dirty="0" smtClean="0"/>
              <a:t>)</a:t>
            </a:r>
          </a:p>
          <a:p>
            <a:pPr marL="342900" indent="-342900">
              <a:buFont typeface="Arial" panose="020B0604020202020204" pitchFamily="34" charset="0"/>
              <a:buChar char="•"/>
            </a:pPr>
            <a:r>
              <a:rPr lang="en-US" sz="1800" dirty="0" smtClean="0"/>
              <a:t>C, C++, Java, PERL, Python, Android rule conformance checking</a:t>
            </a:r>
          </a:p>
          <a:p>
            <a:pPr marL="342900" indent="-342900">
              <a:buFont typeface="Arial" panose="020B0604020202020204" pitchFamily="34" charset="0"/>
              <a:buChar char="•"/>
            </a:pPr>
            <a:r>
              <a:rPr lang="en-US" sz="1800" dirty="0" smtClean="0"/>
              <a:t>Information flows across applications</a:t>
            </a:r>
          </a:p>
          <a:p>
            <a:pPr marL="342900" indent="-342900">
              <a:buFont typeface="Arial" panose="020B0604020202020204" pitchFamily="34" charset="0"/>
              <a:buChar char="•"/>
            </a:pPr>
            <a:r>
              <a:rPr lang="en-US" sz="1800" dirty="0" smtClean="0"/>
              <a:t>Operating system call flows</a:t>
            </a:r>
          </a:p>
          <a:p>
            <a:r>
              <a:rPr lang="en-US" sz="1800" b="1" dirty="0" smtClean="0"/>
              <a:t>Manual review against threat models</a:t>
            </a:r>
          </a:p>
          <a:p>
            <a:pPr marL="342900" indent="-342900">
              <a:buFont typeface="Arial" panose="020B0604020202020204" pitchFamily="34" charset="0"/>
              <a:buChar char="•"/>
            </a:pPr>
            <a:r>
              <a:rPr lang="en-US" sz="1800" dirty="0" smtClean="0"/>
              <a:t>Web services: SOAP</a:t>
            </a:r>
            <a:r>
              <a:rPr lang="en-US" sz="1800" dirty="0"/>
              <a:t>, </a:t>
            </a:r>
            <a:r>
              <a:rPr lang="en-US" sz="1800" dirty="0" smtClean="0"/>
              <a:t>REST, XML-RPC</a:t>
            </a:r>
          </a:p>
          <a:p>
            <a:pPr marL="342900" indent="-342900">
              <a:buFont typeface="Arial" panose="020B0604020202020204" pitchFamily="34" charset="0"/>
              <a:buChar char="•"/>
            </a:pPr>
            <a:r>
              <a:rPr lang="en-US" sz="1800" dirty="0" smtClean="0"/>
              <a:t>Java applets</a:t>
            </a:r>
          </a:p>
          <a:p>
            <a:pPr marL="342900" indent="-342900">
              <a:buFont typeface="Arial" panose="020B0604020202020204" pitchFamily="34" charset="0"/>
              <a:buChar char="•"/>
            </a:pPr>
            <a:r>
              <a:rPr lang="en-US" sz="1800" dirty="0"/>
              <a:t>A</a:t>
            </a:r>
            <a:r>
              <a:rPr lang="en-US" sz="1800" dirty="0" smtClean="0"/>
              <a:t>ccess </a:t>
            </a:r>
            <a:r>
              <a:rPr lang="en-US" sz="1800" dirty="0"/>
              <a:t>control </a:t>
            </a:r>
            <a:r>
              <a:rPr lang="en-US" sz="1800" dirty="0" smtClean="0"/>
              <a:t>matrices</a:t>
            </a:r>
          </a:p>
          <a:p>
            <a:pPr marL="342900" indent="-342900">
              <a:buFont typeface="Arial" panose="020B0604020202020204" pitchFamily="34" charset="0"/>
              <a:buChar char="•"/>
            </a:pPr>
            <a:r>
              <a:rPr lang="en-US" sz="1800" dirty="0"/>
              <a:t>C</a:t>
            </a:r>
            <a:r>
              <a:rPr lang="en-US" sz="1800" dirty="0" smtClean="0"/>
              <a:t>ustom </a:t>
            </a:r>
            <a:r>
              <a:rPr lang="en-US" sz="1800" dirty="0"/>
              <a:t>network or data protocols.</a:t>
            </a:r>
            <a:endParaRPr lang="en-US" sz="1800" dirty="0" smtClean="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2057400"/>
            <a:ext cx="3810000" cy="2809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6" name="Picture 8" descr="http://www.clker.com/cliparts/2/k/n/l/C/Q/transparent-green-checkmark-md.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0552" y="2671545"/>
            <a:ext cx="1225196" cy="12767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6387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387798"/>
          </a:xfrm>
        </p:spPr>
        <p:txBody>
          <a:bodyPr/>
          <a:lstStyle/>
          <a:p>
            <a:r>
              <a:rPr lang="en-US" dirty="0" smtClean="0"/>
              <a:t>Implement Dynamic </a:t>
            </a:r>
            <a:r>
              <a:rPr lang="en-US" dirty="0"/>
              <a:t>T</a:t>
            </a:r>
            <a:r>
              <a:rPr lang="en-US" dirty="0" smtClean="0"/>
              <a:t>esting</a:t>
            </a:r>
            <a:endParaRPr lang="en-US" dirty="0"/>
          </a:p>
        </p:txBody>
      </p:sp>
      <p:sp>
        <p:nvSpPr>
          <p:cNvPr id="4" name="TextBox 3"/>
          <p:cNvSpPr txBox="1"/>
          <p:nvPr/>
        </p:nvSpPr>
        <p:spPr>
          <a:xfrm>
            <a:off x="457200" y="1295400"/>
            <a:ext cx="4724400" cy="4524315"/>
          </a:xfrm>
          <a:prstGeom prst="rect">
            <a:avLst/>
          </a:prstGeom>
          <a:noFill/>
        </p:spPr>
        <p:txBody>
          <a:bodyPr wrap="square" rtlCol="0">
            <a:spAutoFit/>
          </a:bodyPr>
          <a:lstStyle/>
          <a:p>
            <a:r>
              <a:rPr lang="en-US" b="1" dirty="0" smtClean="0"/>
              <a:t>Available Tools &amp; Training </a:t>
            </a:r>
          </a:p>
          <a:p>
            <a:endParaRPr lang="en-US" dirty="0" smtClean="0"/>
          </a:p>
          <a:p>
            <a:r>
              <a:rPr lang="en-US" b="1" dirty="0" smtClean="0"/>
              <a:t>Tapioca</a:t>
            </a:r>
          </a:p>
          <a:p>
            <a:pPr marL="285750" indent="-285750">
              <a:buFont typeface="Arial" charset="0"/>
              <a:buChar char="•"/>
            </a:pPr>
            <a:r>
              <a:rPr lang="en-US" dirty="0"/>
              <a:t>a network-layer man-in-the-middle (MITM) proxy VM that is based on </a:t>
            </a:r>
            <a:r>
              <a:rPr lang="en-US" dirty="0" err="1"/>
              <a:t>UbuFuzz</a:t>
            </a:r>
            <a:r>
              <a:rPr lang="en-US" dirty="0"/>
              <a:t> and is preloaded with </a:t>
            </a:r>
            <a:r>
              <a:rPr lang="en-US" dirty="0" err="1" smtClean="0"/>
              <a:t>mitmproxy</a:t>
            </a:r>
            <a:endParaRPr lang="en-US" dirty="0" smtClean="0"/>
          </a:p>
          <a:p>
            <a:endParaRPr lang="en-US" dirty="0"/>
          </a:p>
          <a:p>
            <a:r>
              <a:rPr lang="en-US" b="1" dirty="0" smtClean="0"/>
              <a:t>BFF/FOE</a:t>
            </a:r>
            <a:endParaRPr lang="en-US" b="1" dirty="0"/>
          </a:p>
          <a:p>
            <a:pPr marL="342900" indent="-342900">
              <a:buFont typeface="Arial" charset="0"/>
              <a:buChar char="•"/>
            </a:pPr>
            <a:r>
              <a:rPr lang="en-US" dirty="0"/>
              <a:t>a software testing tool that finds defects in applications that run on the Windows, Linux, and Mac OS X platforms</a:t>
            </a:r>
          </a:p>
          <a:p>
            <a:endParaRPr lang="en-US" dirty="0" smtClean="0"/>
          </a:p>
          <a:p>
            <a:r>
              <a:rPr lang="en-US" b="1" dirty="0" smtClean="0"/>
              <a:t>Introductory Fuzzing </a:t>
            </a:r>
            <a:r>
              <a:rPr lang="en-US" b="1" dirty="0"/>
              <a:t>C</a:t>
            </a:r>
            <a:r>
              <a:rPr lang="en-US" b="1" dirty="0" smtClean="0"/>
              <a:t>ourse</a:t>
            </a:r>
          </a:p>
          <a:p>
            <a:pPr marL="285750" indent="-285750">
              <a:buFont typeface="Arial" charset="0"/>
              <a:buChar char="•"/>
            </a:pPr>
            <a:r>
              <a:rPr lang="en-US" dirty="0" smtClean="0"/>
              <a:t>Learn how to use CERT’s fuzzing tools to crash applications and find exploitable vulnerabilities</a:t>
            </a:r>
            <a:endParaRPr lang="en-US" dirty="0"/>
          </a:p>
        </p:txBody>
      </p:sp>
      <p:pic>
        <p:nvPicPr>
          <p:cNvPr id="6" name="Picture 2"/>
          <p:cNvPicPr>
            <a:picLocks noGrp="1" noChangeAspect="1" noChangeArrowheads="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bwMode="auto">
          <a:xfrm>
            <a:off x="6096000" y="1524000"/>
            <a:ext cx="2381250" cy="2409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07439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7798"/>
          </a:xfrm>
        </p:spPr>
        <p:txBody>
          <a:bodyPr/>
          <a:lstStyle/>
          <a:p>
            <a:r>
              <a:rPr lang="en-US" dirty="0" smtClean="0"/>
              <a:t>Architecture Analysis for Securit</a:t>
            </a:r>
            <a:r>
              <a:rPr lang="en-US" dirty="0"/>
              <a:t>y</a:t>
            </a:r>
            <a:endParaRPr lang="en-US" i="1" dirty="0"/>
          </a:p>
        </p:txBody>
      </p:sp>
      <p:sp>
        <p:nvSpPr>
          <p:cNvPr id="3" name="Content Placeholder 2"/>
          <p:cNvSpPr>
            <a:spLocks noGrp="1"/>
          </p:cNvSpPr>
          <p:nvPr>
            <p:ph idx="1"/>
          </p:nvPr>
        </p:nvSpPr>
        <p:spPr>
          <a:xfrm>
            <a:off x="304800" y="1143000"/>
            <a:ext cx="8153400" cy="914400"/>
          </a:xfrm>
        </p:spPr>
        <p:txBody>
          <a:bodyPr/>
          <a:lstStyle/>
          <a:p>
            <a:r>
              <a:rPr lang="en-US" dirty="0" smtClean="0"/>
              <a:t>Tools for discovering architecture weaknesses in code - Design Rule Analysis for Security (Titan tool suite)</a:t>
            </a:r>
          </a:p>
          <a:p>
            <a:pPr indent="-169863"/>
            <a:endParaRPr lang="en-US" sz="800" dirty="0" smtClean="0"/>
          </a:p>
        </p:txBody>
      </p:sp>
      <p:pic>
        <p:nvPicPr>
          <p:cNvPr id="4" name="Picture 3" descr="Macintosh HD:Users:rnkazman:Desktop:Screen Shot 2015-11-07 at 1.42.27 PM.png"/>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2057400"/>
            <a:ext cx="5715000" cy="3505200"/>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5" name="TextBox 4"/>
          <p:cNvSpPr txBox="1"/>
          <p:nvPr/>
        </p:nvSpPr>
        <p:spPr>
          <a:xfrm>
            <a:off x="6019800" y="3314105"/>
            <a:ext cx="2971800" cy="2031325"/>
          </a:xfrm>
          <a:prstGeom prst="rect">
            <a:avLst/>
          </a:prstGeom>
          <a:noFill/>
        </p:spPr>
        <p:txBody>
          <a:bodyPr wrap="square" rtlCol="0">
            <a:spAutoFit/>
          </a:bodyPr>
          <a:lstStyle/>
          <a:p>
            <a:pPr marL="342900" indent="-342900">
              <a:buAutoNum type="arabicParenBoth"/>
            </a:pPr>
            <a:r>
              <a:rPr lang="en-US" dirty="0" smtClean="0"/>
              <a:t>Unstable Interface</a:t>
            </a:r>
            <a:endParaRPr lang="en-US" dirty="0"/>
          </a:p>
          <a:p>
            <a:r>
              <a:rPr lang="en-US" dirty="0" smtClean="0"/>
              <a:t>(2</a:t>
            </a:r>
            <a:r>
              <a:rPr lang="en-US" dirty="0"/>
              <a:t>) Implicit Cross-module </a:t>
            </a:r>
            <a:r>
              <a:rPr lang="en-US" dirty="0" smtClean="0"/>
              <a:t>Dependency</a:t>
            </a:r>
            <a:endParaRPr lang="en-US" dirty="0"/>
          </a:p>
          <a:p>
            <a:r>
              <a:rPr lang="en-US" dirty="0" smtClean="0"/>
              <a:t>(3</a:t>
            </a:r>
            <a:r>
              <a:rPr lang="en-US" dirty="0"/>
              <a:t>) Unhealthy Inheritance </a:t>
            </a:r>
            <a:r>
              <a:rPr lang="en-US" dirty="0" smtClean="0"/>
              <a:t>Hierarchy</a:t>
            </a:r>
            <a:endParaRPr lang="en-US" dirty="0"/>
          </a:p>
          <a:p>
            <a:r>
              <a:rPr lang="en-US" dirty="0" smtClean="0"/>
              <a:t>(4</a:t>
            </a:r>
            <a:r>
              <a:rPr lang="en-US" dirty="0"/>
              <a:t>) Cross-Module Cycle, (5) </a:t>
            </a:r>
            <a:r>
              <a:rPr lang="en-US" dirty="0" smtClean="0"/>
              <a:t>Cross-Package </a:t>
            </a:r>
            <a:r>
              <a:rPr lang="en-US" dirty="0"/>
              <a:t>Cycle. </a:t>
            </a:r>
          </a:p>
        </p:txBody>
      </p:sp>
      <p:sp>
        <p:nvSpPr>
          <p:cNvPr id="6" name="TextBox 5"/>
          <p:cNvSpPr txBox="1"/>
          <p:nvPr/>
        </p:nvSpPr>
        <p:spPr>
          <a:xfrm>
            <a:off x="2438400" y="5791200"/>
            <a:ext cx="5715000" cy="369332"/>
          </a:xfrm>
          <a:prstGeom prst="rect">
            <a:avLst/>
          </a:prstGeom>
          <a:noFill/>
        </p:spPr>
        <p:txBody>
          <a:bodyPr wrap="square" rtlCol="0">
            <a:spAutoFit/>
          </a:bodyPr>
          <a:lstStyle/>
          <a:p>
            <a:r>
              <a:rPr lang="en-US" b="1" dirty="0" smtClean="0"/>
              <a:t>Identify and Address Security Technical Debt</a:t>
            </a:r>
            <a:endParaRPr lang="en-US" b="1" dirty="0"/>
          </a:p>
        </p:txBody>
      </p:sp>
    </p:spTree>
    <p:extLst>
      <p:ext uri="{BB962C8B-B14F-4D97-AF65-F5344CB8AC3E}">
        <p14:creationId xmlns:p14="http://schemas.microsoft.com/office/powerpoint/2010/main" xmlns="" val="2586972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2275" y="241520"/>
            <a:ext cx="7816378" cy="344710"/>
          </a:xfrm>
        </p:spPr>
        <p:txBody>
          <a:bodyPr/>
          <a:lstStyle/>
          <a:p>
            <a:pPr algn="l" eaLnBrk="1" hangingPunct="1"/>
            <a:r>
              <a:rPr lang="en-US" altLang="en-US" sz="2800" b="1" dirty="0" smtClean="0"/>
              <a:t>Use Testing to Verify Achieved Results</a:t>
            </a:r>
          </a:p>
        </p:txBody>
      </p:sp>
      <p:pic>
        <p:nvPicPr>
          <p:cNvPr id="5" name="Picture 3" descr="QRSA_Artwork-02.png"/>
          <p:cNvPicPr>
            <a:picLocks noGrp="1" noChangeAspect="1"/>
          </p:cNvPicPr>
          <p:nvPr>
            <p:ph sz="quarter" idx="10"/>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38255" y="685800"/>
            <a:ext cx="3916216" cy="4429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a:xfrm>
            <a:off x="428625" y="1074737"/>
            <a:ext cx="4067175" cy="5023294"/>
          </a:xfrm>
          <a:prstGeom prst="rect">
            <a:avLst/>
          </a:prstGeom>
        </p:spPr>
        <p:txBody>
          <a:bodyPr vert="horz" lIns="0" tIns="0" rIns="0" bIns="0"/>
          <a:lstStyle>
            <a:lvl1pPr marL="0" indent="0" algn="l" rtl="0" eaLnBrk="1" fontAlgn="base" hangingPunct="1">
              <a:lnSpc>
                <a:spcPct val="100000"/>
              </a:lnSpc>
              <a:spcBef>
                <a:spcPct val="0"/>
              </a:spcBef>
              <a:spcAft>
                <a:spcPts val="600"/>
              </a:spcAft>
              <a:buSzPct val="70000"/>
              <a:tabLst>
                <a:tab pos="347663" algn="l"/>
              </a:tabLst>
              <a:defRPr sz="2200">
                <a:solidFill>
                  <a:schemeClr val="tx1"/>
                </a:solidFill>
                <a:latin typeface="+mn-lt"/>
                <a:ea typeface="+mn-ea"/>
                <a:cs typeface="+mn-cs"/>
              </a:defRPr>
            </a:lvl1pPr>
            <a:lvl2pPr marL="285750" indent="-171450" algn="l" rtl="0" eaLnBrk="1" fontAlgn="base" hangingPunct="1">
              <a:lnSpc>
                <a:spcPct val="100000"/>
              </a:lnSpc>
              <a:spcBef>
                <a:spcPct val="0"/>
              </a:spcBef>
              <a:spcAft>
                <a:spcPts val="600"/>
              </a:spcAft>
              <a:buSzPct val="80000"/>
              <a:buFont typeface="Times" pitchFamily="1" charset="0"/>
              <a:buChar char="•"/>
              <a:defRPr sz="2200">
                <a:solidFill>
                  <a:schemeClr val="tx1"/>
                </a:solidFill>
                <a:latin typeface="+mn-lt"/>
              </a:defRPr>
            </a:lvl2pPr>
            <a:lvl3pPr marL="514350" indent="-171450" algn="l" rtl="0" eaLnBrk="1" fontAlgn="base" hangingPunct="1">
              <a:lnSpc>
                <a:spcPct val="100000"/>
              </a:lnSpc>
              <a:spcBef>
                <a:spcPct val="0"/>
              </a:spcBef>
              <a:spcAft>
                <a:spcPts val="600"/>
              </a:spcAft>
              <a:buSzPct val="85000"/>
              <a:buFont typeface="Arial"/>
              <a:buChar char="•"/>
              <a:defRPr sz="2000">
                <a:solidFill>
                  <a:schemeClr val="tx1"/>
                </a:solidFill>
                <a:latin typeface="+mn-lt"/>
              </a:defRPr>
            </a:lvl3pPr>
            <a:lvl4pPr marL="742950" indent="-171450" algn="l" rtl="0" eaLnBrk="1" fontAlgn="base" hangingPunct="1">
              <a:lnSpc>
                <a:spcPct val="95000"/>
              </a:lnSpc>
              <a:spcBef>
                <a:spcPct val="0"/>
              </a:spcBef>
              <a:spcAft>
                <a:spcPct val="25000"/>
              </a:spcAft>
              <a:buFont typeface="Lucida Grande"/>
              <a:buChar char="-"/>
              <a:defRPr sz="2000">
                <a:solidFill>
                  <a:schemeClr val="tx1">
                    <a:lumMod val="65000"/>
                    <a:lumOff val="35000"/>
                  </a:schemeClr>
                </a:solidFill>
                <a:latin typeface="+mn-lt"/>
              </a:defRPr>
            </a:lvl4pPr>
            <a:lvl5pPr marL="973138" indent="-168275" algn="l" rtl="0" eaLnBrk="1" fontAlgn="base" hangingPunct="1">
              <a:lnSpc>
                <a:spcPct val="95000"/>
              </a:lnSpc>
              <a:spcBef>
                <a:spcPct val="0"/>
              </a:spcBef>
              <a:spcAft>
                <a:spcPct val="25000"/>
              </a:spcAft>
              <a:buFont typeface="Times" pitchFamily="1" charset="0"/>
              <a:buChar char="–"/>
              <a:defRPr>
                <a:solidFill>
                  <a:schemeClr val="tx1">
                    <a:lumMod val="65000"/>
                    <a:lumOff val="35000"/>
                  </a:schemeClr>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r>
              <a:rPr lang="en-US" altLang="en-US" sz="2000" b="0" kern="0" dirty="0" smtClean="0"/>
              <a:t>If defects are measured, from 1-5% of these should be considered to be security vulnerabilities.  </a:t>
            </a:r>
          </a:p>
          <a:p>
            <a:endParaRPr lang="en-US" altLang="en-US" b="0" kern="0" dirty="0" smtClean="0"/>
          </a:p>
          <a:p>
            <a:r>
              <a:rPr lang="en-US" altLang="en-US" sz="2000" b="0" kern="0" dirty="0" smtClean="0"/>
              <a:t>It is also feasible that when security vulnerabilities are measured then code quality can be estimated by considering these to be 1-5% of the expected defects.</a:t>
            </a:r>
          </a:p>
          <a:p>
            <a:endParaRPr lang="en-US" altLang="en-US" sz="2000" b="0" kern="0" dirty="0" smtClean="0"/>
          </a:p>
        </p:txBody>
      </p:sp>
      <p:sp>
        <p:nvSpPr>
          <p:cNvPr id="7" name="TextBox 4"/>
          <p:cNvSpPr txBox="1">
            <a:spLocks noChangeArrowheads="1"/>
          </p:cNvSpPr>
          <p:nvPr/>
        </p:nvSpPr>
        <p:spPr bwMode="auto">
          <a:xfrm>
            <a:off x="228600" y="4522104"/>
            <a:ext cx="5257800" cy="1384995"/>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lvl="1" indent="0">
              <a:buSzPct val="70000"/>
              <a:buNone/>
              <a:tabLst>
                <a:tab pos="347663" algn="l"/>
              </a:tabLst>
            </a:pPr>
            <a:r>
              <a:rPr lang="en-US" sz="2000" dirty="0">
                <a:solidFill>
                  <a:prstClr val="black"/>
                </a:solidFill>
              </a:rPr>
              <a:t>Quality does not happen by accident and neither does security</a:t>
            </a:r>
          </a:p>
          <a:p>
            <a:pPr marL="0" lvl="1" indent="0">
              <a:buSzPct val="70000"/>
              <a:buNone/>
              <a:tabLst>
                <a:tab pos="347663" algn="l"/>
              </a:tabLst>
            </a:pPr>
            <a:r>
              <a:rPr lang="en-US" sz="2000" dirty="0">
                <a:solidFill>
                  <a:prstClr val="black"/>
                </a:solidFill>
              </a:rPr>
              <a:t>Neither quality nor security can be “tested in”</a:t>
            </a:r>
          </a:p>
          <a:p>
            <a:pPr fontAlgn="base">
              <a:spcBef>
                <a:spcPct val="0"/>
              </a:spcBef>
              <a:spcAft>
                <a:spcPct val="0"/>
              </a:spcAft>
              <a:buFontTx/>
              <a:buNone/>
            </a:pPr>
            <a:r>
              <a:rPr lang="en-US" altLang="en-US" sz="2000" dirty="0" smtClean="0">
                <a:solidFill>
                  <a:prstClr val="black"/>
                </a:solidFill>
              </a:rPr>
              <a:t>Reducing defects </a:t>
            </a:r>
            <a:r>
              <a:rPr lang="en-US" altLang="en-US" sz="2000" dirty="0">
                <a:solidFill>
                  <a:prstClr val="black"/>
                </a:solidFill>
              </a:rPr>
              <a:t>r</a:t>
            </a:r>
            <a:r>
              <a:rPr lang="en-US" altLang="en-US" sz="2000" dirty="0" smtClean="0">
                <a:solidFill>
                  <a:prstClr val="black"/>
                </a:solidFill>
              </a:rPr>
              <a:t>educes vulnerabilities</a:t>
            </a:r>
          </a:p>
        </p:txBody>
      </p:sp>
    </p:spTree>
    <p:extLst>
      <p:ext uri="{BB962C8B-B14F-4D97-AF65-F5344CB8AC3E}">
        <p14:creationId xmlns:p14="http://schemas.microsoft.com/office/powerpoint/2010/main" xmlns="" val="19507955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Implementation Weaknesses</a:t>
            </a:r>
            <a:endParaRPr lang="en-US" dirty="0"/>
          </a:p>
        </p:txBody>
      </p:sp>
      <p:grpSp>
        <p:nvGrpSpPr>
          <p:cNvPr id="6" name="Group 5"/>
          <p:cNvGrpSpPr/>
          <p:nvPr/>
        </p:nvGrpSpPr>
        <p:grpSpPr>
          <a:xfrm>
            <a:off x="260350" y="1255194"/>
            <a:ext cx="8662987" cy="4749800"/>
            <a:chOff x="239713" y="1430678"/>
            <a:chExt cx="8662987" cy="47498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713" y="1430678"/>
              <a:ext cx="8662987" cy="474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4800" y="4191000"/>
              <a:ext cx="1059906" cy="338554"/>
            </a:xfrm>
            <a:prstGeom prst="rect">
              <a:avLst/>
            </a:prstGeom>
            <a:solidFill>
              <a:schemeClr val="bg1"/>
            </a:solidFill>
          </p:spPr>
          <p:txBody>
            <a:bodyPr wrap="none" rtlCol="0">
              <a:spAutoFit/>
            </a:bodyPr>
            <a:lstStyle/>
            <a:p>
              <a:r>
                <a:rPr lang="en-US" sz="800" b="0" dirty="0" smtClean="0">
                  <a:solidFill>
                    <a:prstClr val="black"/>
                  </a:solidFill>
                </a:rPr>
                <a:t>Mission thread</a:t>
              </a:r>
              <a:br>
                <a:rPr lang="en-US" sz="800" b="0" dirty="0" smtClean="0">
                  <a:solidFill>
                    <a:prstClr val="black"/>
                  </a:solidFill>
                </a:rPr>
              </a:br>
              <a:r>
                <a:rPr lang="en-US" sz="800" b="0" dirty="0" smtClean="0">
                  <a:solidFill>
                    <a:prstClr val="black"/>
                  </a:solidFill>
                </a:rPr>
                <a:t>(Business process)</a:t>
              </a:r>
            </a:p>
          </p:txBody>
        </p:sp>
        <p:sp>
          <p:nvSpPr>
            <p:cNvPr id="4" name="Rectangle 3"/>
            <p:cNvSpPr/>
            <p:nvPr/>
          </p:nvSpPr>
          <p:spPr bwMode="auto">
            <a:xfrm>
              <a:off x="1371600" y="3844636"/>
              <a:ext cx="457200" cy="152400"/>
            </a:xfrm>
            <a:prstGeom prst="rect">
              <a:avLst/>
            </a:prstGeom>
            <a:solidFill>
              <a:schemeClr val="bg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nvGrpSpPr>
            <p:cNvPr id="28" name="Group 27"/>
            <p:cNvGrpSpPr/>
            <p:nvPr/>
          </p:nvGrpSpPr>
          <p:grpSpPr>
            <a:xfrm rot="4838319">
              <a:off x="1196007" y="3616005"/>
              <a:ext cx="351187" cy="439840"/>
              <a:chOff x="8437315" y="533400"/>
              <a:chExt cx="351187" cy="439840"/>
            </a:xfrm>
          </p:grpSpPr>
          <p:sp>
            <p:nvSpPr>
              <p:cNvPr id="29" name="Curved Up Arrow 28"/>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0" name="Curved Up Arrow 29"/>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1" name="Group 30"/>
            <p:cNvGrpSpPr/>
            <p:nvPr/>
          </p:nvGrpSpPr>
          <p:grpSpPr>
            <a:xfrm rot="4838319">
              <a:off x="2245853" y="3632402"/>
              <a:ext cx="351187" cy="439840"/>
              <a:chOff x="8437315" y="533400"/>
              <a:chExt cx="351187" cy="439840"/>
            </a:xfrm>
          </p:grpSpPr>
          <p:sp>
            <p:nvSpPr>
              <p:cNvPr id="32" name="Curved Up Arrow 31"/>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3" name="Curved Up Arrow 32"/>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4" name="Group 33"/>
            <p:cNvGrpSpPr/>
            <p:nvPr/>
          </p:nvGrpSpPr>
          <p:grpSpPr>
            <a:xfrm rot="4838319">
              <a:off x="3160253" y="3593258"/>
              <a:ext cx="351187" cy="439840"/>
              <a:chOff x="8437315" y="533400"/>
              <a:chExt cx="351187" cy="439840"/>
            </a:xfrm>
          </p:grpSpPr>
          <p:sp>
            <p:nvSpPr>
              <p:cNvPr id="35" name="Curved Up Arrow 34"/>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6" name="Curved Up Arrow 35"/>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7" name="Group 36"/>
            <p:cNvGrpSpPr/>
            <p:nvPr/>
          </p:nvGrpSpPr>
          <p:grpSpPr>
            <a:xfrm rot="4838319">
              <a:off x="4150853" y="3593258"/>
              <a:ext cx="351187" cy="439840"/>
              <a:chOff x="8437315" y="533400"/>
              <a:chExt cx="351187" cy="439840"/>
            </a:xfrm>
          </p:grpSpPr>
          <p:sp>
            <p:nvSpPr>
              <p:cNvPr id="38" name="Curved Up Arrow 37"/>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9" name="Curved Up Arrow 38"/>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0" name="Group 39"/>
            <p:cNvGrpSpPr/>
            <p:nvPr/>
          </p:nvGrpSpPr>
          <p:grpSpPr>
            <a:xfrm rot="4838319">
              <a:off x="4989053" y="3593258"/>
              <a:ext cx="351187" cy="439840"/>
              <a:chOff x="8437315" y="533400"/>
              <a:chExt cx="351187" cy="439840"/>
            </a:xfrm>
          </p:grpSpPr>
          <p:sp>
            <p:nvSpPr>
              <p:cNvPr id="41" name="Curved Up Arrow 40"/>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2" name="Curved Up Arrow 41"/>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3" name="Group 42"/>
            <p:cNvGrpSpPr/>
            <p:nvPr/>
          </p:nvGrpSpPr>
          <p:grpSpPr>
            <a:xfrm rot="4838319">
              <a:off x="5979653" y="3593258"/>
              <a:ext cx="351187" cy="439840"/>
              <a:chOff x="8437315" y="533400"/>
              <a:chExt cx="351187" cy="439840"/>
            </a:xfrm>
          </p:grpSpPr>
          <p:sp>
            <p:nvSpPr>
              <p:cNvPr id="44" name="Curved Up Arrow 43"/>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5" name="Curved Up Arrow 44"/>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6" name="Group 45"/>
            <p:cNvGrpSpPr/>
            <p:nvPr/>
          </p:nvGrpSpPr>
          <p:grpSpPr>
            <a:xfrm rot="4838319">
              <a:off x="6894053" y="3593258"/>
              <a:ext cx="351187" cy="439840"/>
              <a:chOff x="8437315" y="533400"/>
              <a:chExt cx="351187" cy="439840"/>
            </a:xfrm>
          </p:grpSpPr>
          <p:sp>
            <p:nvSpPr>
              <p:cNvPr id="47" name="Curved Up Arrow 46"/>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8" name="Curved Up Arrow 47"/>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sp>
          <p:nvSpPr>
            <p:cNvPr id="5" name="TextBox 4"/>
            <p:cNvSpPr txBox="1"/>
            <p:nvPr/>
          </p:nvSpPr>
          <p:spPr>
            <a:xfrm>
              <a:off x="533400" y="5486400"/>
              <a:ext cx="2133600" cy="646331"/>
            </a:xfrm>
            <a:prstGeom prst="rect">
              <a:avLst/>
            </a:prstGeom>
            <a:noFill/>
          </p:spPr>
          <p:txBody>
            <a:bodyPr wrap="square" rtlCol="0">
              <a:spAutoFit/>
            </a:bodyPr>
            <a:lstStyle/>
            <a:p>
              <a:r>
                <a:rPr lang="en-US" dirty="0" smtClean="0">
                  <a:solidFill>
                    <a:prstClr val="black"/>
                  </a:solidFill>
                </a:rPr>
                <a:t>Design Weaknesses</a:t>
              </a:r>
              <a:endParaRPr lang="en-US" dirty="0">
                <a:solidFill>
                  <a:prstClr val="black"/>
                </a:solidFill>
              </a:endParaRPr>
            </a:p>
          </p:txBody>
        </p:sp>
        <p:sp>
          <p:nvSpPr>
            <p:cNvPr id="49" name="TextBox 48"/>
            <p:cNvSpPr txBox="1"/>
            <p:nvPr/>
          </p:nvSpPr>
          <p:spPr>
            <a:xfrm>
              <a:off x="3200400" y="5486400"/>
              <a:ext cx="2133600" cy="646331"/>
            </a:xfrm>
            <a:prstGeom prst="rect">
              <a:avLst/>
            </a:prstGeom>
            <a:noFill/>
          </p:spPr>
          <p:txBody>
            <a:bodyPr wrap="square" rtlCol="0">
              <a:spAutoFit/>
            </a:bodyPr>
            <a:lstStyle/>
            <a:p>
              <a:r>
                <a:rPr lang="en-US" dirty="0" smtClean="0">
                  <a:solidFill>
                    <a:prstClr val="black"/>
                  </a:solidFill>
                </a:rPr>
                <a:t>Coding Weaknesses</a:t>
              </a:r>
              <a:endParaRPr lang="en-US" dirty="0">
                <a:solidFill>
                  <a:prstClr val="black"/>
                </a:solidFill>
              </a:endParaRPr>
            </a:p>
          </p:txBody>
        </p:sp>
        <p:sp>
          <p:nvSpPr>
            <p:cNvPr id="50" name="TextBox 49"/>
            <p:cNvSpPr txBox="1"/>
            <p:nvPr/>
          </p:nvSpPr>
          <p:spPr>
            <a:xfrm>
              <a:off x="5943600" y="5486400"/>
              <a:ext cx="2133600" cy="646331"/>
            </a:xfrm>
            <a:prstGeom prst="rect">
              <a:avLst/>
            </a:prstGeom>
            <a:noFill/>
          </p:spPr>
          <p:txBody>
            <a:bodyPr wrap="square" rtlCol="0">
              <a:spAutoFit/>
            </a:bodyPr>
            <a:lstStyle/>
            <a:p>
              <a:r>
                <a:rPr lang="en-US" dirty="0" smtClean="0">
                  <a:solidFill>
                    <a:prstClr val="black"/>
                  </a:solidFill>
                </a:rPr>
                <a:t>Implementation Weaknesses</a:t>
              </a:r>
              <a:endParaRPr lang="en-US" dirty="0">
                <a:solidFill>
                  <a:prstClr val="black"/>
                </a:solidFill>
              </a:endParaRPr>
            </a:p>
          </p:txBody>
        </p:sp>
      </p:grpSp>
      <p:sp>
        <p:nvSpPr>
          <p:cNvPr id="7" name="Oval 6"/>
          <p:cNvSpPr/>
          <p:nvPr/>
        </p:nvSpPr>
        <p:spPr bwMode="auto">
          <a:xfrm>
            <a:off x="4939730" y="1255194"/>
            <a:ext cx="3841180" cy="5105400"/>
          </a:xfrm>
          <a:prstGeom prst="ellipse">
            <a:avLst/>
          </a:prstGeom>
          <a:noFill/>
          <a:ln w="38100" cap="flat" cmpd="sng" algn="ctr">
            <a:solidFill>
              <a:srgbClr val="C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xmlns="" val="25080203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85800"/>
          </a:xfrm>
        </p:spPr>
        <p:txBody>
          <a:bodyPr/>
          <a:lstStyle/>
          <a:p>
            <a:r>
              <a:rPr lang="en-US" sz="2800" dirty="0" smtClean="0"/>
              <a:t>Respond Appropriately to Product </a:t>
            </a:r>
            <a:r>
              <a:rPr lang="en-US" sz="2800" dirty="0"/>
              <a:t>S</a:t>
            </a:r>
            <a:r>
              <a:rPr lang="en-US" sz="2800" dirty="0" smtClean="0"/>
              <a:t>ecurity </a:t>
            </a:r>
            <a:r>
              <a:rPr lang="en-US" sz="2800" dirty="0"/>
              <a:t>I</a:t>
            </a:r>
            <a:r>
              <a:rPr lang="en-US" sz="2800" dirty="0" smtClean="0"/>
              <a:t>ncidents </a:t>
            </a:r>
            <a:endParaRPr lang="en-US" sz="2800" dirty="0"/>
          </a:p>
        </p:txBody>
      </p:sp>
      <p:sp>
        <p:nvSpPr>
          <p:cNvPr id="3" name="Content Placeholder 2"/>
          <p:cNvSpPr>
            <a:spLocks noGrp="1"/>
          </p:cNvSpPr>
          <p:nvPr>
            <p:ph idx="1"/>
          </p:nvPr>
        </p:nvSpPr>
        <p:spPr>
          <a:xfrm>
            <a:off x="4600956" y="1143000"/>
            <a:ext cx="4419600" cy="3581400"/>
          </a:xfrm>
        </p:spPr>
        <p:txBody>
          <a:bodyPr/>
          <a:lstStyle/>
          <a:p>
            <a:r>
              <a:rPr lang="en-US" sz="1800" b="1" dirty="0" smtClean="0"/>
              <a:t>CERT PSIRT Development </a:t>
            </a:r>
            <a:r>
              <a:rPr lang="en-US" sz="1800" b="1" dirty="0"/>
              <a:t>C</a:t>
            </a:r>
            <a:r>
              <a:rPr lang="en-US" sz="1800" b="1" dirty="0" smtClean="0"/>
              <a:t>ourse</a:t>
            </a:r>
          </a:p>
          <a:p>
            <a:r>
              <a:rPr lang="en-US" sz="1800" dirty="0" smtClean="0"/>
              <a:t>This </a:t>
            </a:r>
            <a:r>
              <a:rPr lang="en-US" sz="1800" dirty="0"/>
              <a:t>course will help your organization form a team that can: </a:t>
            </a:r>
            <a:endParaRPr lang="en-US" sz="1800" dirty="0" smtClean="0"/>
          </a:p>
          <a:p>
            <a:pPr marL="342900" indent="-342900">
              <a:buFont typeface="Arial" charset="0"/>
              <a:buChar char="•"/>
            </a:pPr>
            <a:r>
              <a:rPr lang="en-US" sz="1800" dirty="0" smtClean="0"/>
              <a:t>manage </a:t>
            </a:r>
            <a:r>
              <a:rPr lang="en-US" sz="1800" dirty="0"/>
              <a:t>the response to </a:t>
            </a:r>
            <a:r>
              <a:rPr lang="en-US" sz="1800" dirty="0" smtClean="0"/>
              <a:t>a vulnerability report</a:t>
            </a:r>
          </a:p>
          <a:p>
            <a:pPr marL="342900" indent="-342900">
              <a:buFont typeface="Arial" charset="0"/>
              <a:buChar char="•"/>
            </a:pPr>
            <a:r>
              <a:rPr lang="en-US" sz="1800" dirty="0" smtClean="0"/>
              <a:t>triage </a:t>
            </a:r>
            <a:r>
              <a:rPr lang="en-US" sz="1800" dirty="0"/>
              <a:t>of multiple vulnerability </a:t>
            </a:r>
            <a:r>
              <a:rPr lang="en-US" sz="1800" dirty="0" smtClean="0"/>
              <a:t>reports</a:t>
            </a:r>
          </a:p>
          <a:p>
            <a:pPr marL="342900" indent="-342900">
              <a:buFont typeface="Arial" charset="0"/>
              <a:buChar char="•"/>
            </a:pPr>
            <a:r>
              <a:rPr lang="en-US" sz="1800" dirty="0" smtClean="0"/>
              <a:t>assignment </a:t>
            </a:r>
            <a:r>
              <a:rPr lang="en-US" sz="1800" dirty="0"/>
              <a:t>of a </a:t>
            </a:r>
            <a:r>
              <a:rPr lang="en-US" sz="1800" dirty="0" smtClean="0"/>
              <a:t>CVE</a:t>
            </a:r>
          </a:p>
          <a:p>
            <a:pPr marL="342900" indent="-342900">
              <a:buFont typeface="Arial" charset="0"/>
              <a:buChar char="•"/>
            </a:pPr>
            <a:r>
              <a:rPr lang="en-US" sz="1800" dirty="0" smtClean="0"/>
              <a:t>coordination </a:t>
            </a:r>
            <a:r>
              <a:rPr lang="en-US" sz="1800" dirty="0"/>
              <a:t>of the </a:t>
            </a:r>
            <a:r>
              <a:rPr lang="en-US" sz="1800" dirty="0" smtClean="0"/>
              <a:t>patch</a:t>
            </a:r>
          </a:p>
          <a:p>
            <a:pPr marL="342900" indent="-342900">
              <a:buFont typeface="Arial" charset="0"/>
              <a:buChar char="•"/>
            </a:pPr>
            <a:r>
              <a:rPr lang="en-US" sz="1800" dirty="0" smtClean="0"/>
              <a:t>development </a:t>
            </a:r>
            <a:r>
              <a:rPr lang="en-US" sz="1800" dirty="0"/>
              <a:t>of the vulnerability </a:t>
            </a:r>
            <a:r>
              <a:rPr lang="en-US" sz="1800" dirty="0" smtClean="0"/>
              <a:t>patch note.   </a:t>
            </a:r>
          </a:p>
          <a:p>
            <a:pPr marL="342900" indent="-342900">
              <a:buFont typeface="Arial" charset="0"/>
              <a:buChar char="•"/>
            </a:pPr>
            <a:r>
              <a:rPr lang="en-US" sz="1800" dirty="0" smtClean="0"/>
              <a:t>dealing with researcher personalities, public relations fallout, and vulnerability disclosure edge cases.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a:ext>
            </a:extLst>
          </a:blip>
          <a:srcRect t="-1" b="-159"/>
          <a:stretch/>
        </p:blipFill>
        <p:spPr>
          <a:xfrm>
            <a:off x="381000" y="1748111"/>
            <a:ext cx="3810000" cy="2997625"/>
          </a:xfrm>
          <a:prstGeom prst="rect">
            <a:avLst/>
          </a:prstGeom>
        </p:spPr>
      </p:pic>
    </p:spTree>
    <p:extLst>
      <p:ext uri="{BB962C8B-B14F-4D97-AF65-F5344CB8AC3E}">
        <p14:creationId xmlns:p14="http://schemas.microsoft.com/office/powerpoint/2010/main" xmlns="" val="40544928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2275" y="241300"/>
            <a:ext cx="8416925" cy="344710"/>
          </a:xfrm>
        </p:spPr>
        <p:txBody>
          <a:bodyPr/>
          <a:lstStyle/>
          <a:p>
            <a:r>
              <a:rPr lang="en-US" sz="2800" dirty="0" smtClean="0"/>
              <a:t>Institute Supply Chain Risk Management Review</a:t>
            </a:r>
          </a:p>
        </p:txBody>
      </p:sp>
      <p:sp>
        <p:nvSpPr>
          <p:cNvPr id="6" name="Content Placeholder 5"/>
          <p:cNvSpPr>
            <a:spLocks noGrp="1"/>
          </p:cNvSpPr>
          <p:nvPr>
            <p:ph sz="quarter" idx="10"/>
          </p:nvPr>
        </p:nvSpPr>
        <p:spPr/>
        <p:txBody>
          <a:bodyPr/>
          <a:lstStyle/>
          <a:p>
            <a:r>
              <a:rPr lang="en-US" smtClean="0"/>
              <a:t>  </a:t>
            </a:r>
            <a:endParaRPr lang="en-US" dirty="0"/>
          </a:p>
        </p:txBody>
      </p:sp>
      <p:sp>
        <p:nvSpPr>
          <p:cNvPr id="2" name="Content Placeholder 1"/>
          <p:cNvSpPr>
            <a:spLocks noGrp="1"/>
          </p:cNvSpPr>
          <p:nvPr>
            <p:ph sz="quarter" idx="15"/>
          </p:nvPr>
        </p:nvSpPr>
        <p:spPr>
          <a:xfrm>
            <a:off x="4772025" y="1295400"/>
            <a:ext cx="4067175" cy="4583267"/>
          </a:xfrm>
        </p:spPr>
        <p:txBody>
          <a:bodyPr anchor="ctr"/>
          <a:lstStyle/>
          <a:p>
            <a:pPr>
              <a:spcAft>
                <a:spcPts val="1200"/>
              </a:spcAft>
            </a:pPr>
            <a:r>
              <a:rPr lang="en-US" smtClean="0"/>
              <a:t>Evaluate a supplier’s security commitment</a:t>
            </a:r>
          </a:p>
          <a:p>
            <a:pPr>
              <a:spcAft>
                <a:spcPts val="1200"/>
              </a:spcAft>
            </a:pPr>
            <a:r>
              <a:rPr lang="en-US" smtClean="0"/>
              <a:t>Evaluate a product’s threat resistance</a:t>
            </a:r>
          </a:p>
          <a:p>
            <a:pPr>
              <a:spcAft>
                <a:spcPts val="1200"/>
              </a:spcAft>
            </a:pPr>
            <a:r>
              <a:rPr lang="en-US" smtClean="0"/>
              <a:t>Evaluate product delivery mechanisms</a:t>
            </a:r>
          </a:p>
          <a:p>
            <a:pPr>
              <a:spcAft>
                <a:spcPts val="1200"/>
              </a:spcAft>
            </a:pPr>
            <a:r>
              <a:rPr lang="en-US" smtClean="0"/>
              <a:t>Evaluate the capability to maintain attack resistance during use </a:t>
            </a:r>
            <a:endParaRPr lang="en-US" dirty="0"/>
          </a:p>
        </p:txBody>
      </p:sp>
      <p:sp>
        <p:nvSpPr>
          <p:cNvPr id="3" name="Rectangle 2"/>
          <p:cNvSpPr/>
          <p:nvPr/>
        </p:nvSpPr>
        <p:spPr bwMode="auto">
          <a:xfrm>
            <a:off x="4648200" y="1295400"/>
            <a:ext cx="4038600" cy="4495800"/>
          </a:xfrm>
          <a:prstGeom prst="rect">
            <a:avLst/>
          </a:prstGeom>
          <a:noFill/>
          <a:ln w="38100"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2053" name="Picture 5" descr="http://flexsurveys.com/wp-content/uploads/ManagerRepor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1118" y="1676400"/>
            <a:ext cx="3238500" cy="3238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607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143000"/>
            <a:ext cx="1752600" cy="2167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extLst/>
        </p:spPr>
      </p:pic>
      <p:sp>
        <p:nvSpPr>
          <p:cNvPr id="472066" name="Rectangle 2"/>
          <p:cNvSpPr>
            <a:spLocks noGrp="1" noChangeArrowheads="1"/>
          </p:cNvSpPr>
          <p:nvPr>
            <p:ph type="title"/>
          </p:nvPr>
        </p:nvSpPr>
        <p:spPr/>
        <p:txBody>
          <a:bodyPr/>
          <a:lstStyle/>
          <a:p>
            <a:r>
              <a:rPr lang="en-US" dirty="0" smtClean="0"/>
              <a:t>Manage and Assess for Resilience</a:t>
            </a:r>
            <a:endParaRPr lang="en-US" dirty="0"/>
          </a:p>
        </p:txBody>
      </p:sp>
      <p:sp>
        <p:nvSpPr>
          <p:cNvPr id="472067" name="Rectangle 3"/>
          <p:cNvSpPr>
            <a:spLocks noGrp="1" noChangeArrowheads="1"/>
          </p:cNvSpPr>
          <p:nvPr>
            <p:ph type="body" idx="1"/>
          </p:nvPr>
        </p:nvSpPr>
        <p:spPr>
          <a:xfrm>
            <a:off x="2163576" y="1143000"/>
            <a:ext cx="2590798" cy="2209800"/>
          </a:xfrm>
        </p:spPr>
        <p:txBody>
          <a:bodyPr/>
          <a:lstStyle/>
          <a:p>
            <a:r>
              <a:rPr lang="en-US" sz="2200" i="1" dirty="0" smtClean="0">
                <a:latin typeface="Arial" pitchFamily="34" charset="0"/>
                <a:cs typeface="Arial" pitchFamily="34" charset="0"/>
              </a:rPr>
              <a:t>CERT-RMM is a capability model for managing and improving operational resilience. </a:t>
            </a:r>
          </a:p>
        </p:txBody>
      </p:sp>
      <p:sp>
        <p:nvSpPr>
          <p:cNvPr id="4" name="Rectangle 3"/>
          <p:cNvSpPr txBox="1">
            <a:spLocks noChangeArrowheads="1"/>
          </p:cNvSpPr>
          <p:nvPr/>
        </p:nvSpPr>
        <p:spPr bwMode="gray">
          <a:xfrm>
            <a:off x="4419600" y="1143000"/>
            <a:ext cx="4343400" cy="495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741363" marR="0" lvl="1" indent="-284163" algn="l" defTabSz="914400" rtl="0" eaLnBrk="1" fontAlgn="base" latinLnBrk="0" hangingPunct="1">
              <a:lnSpc>
                <a:spcPct val="90000"/>
              </a:lnSpc>
              <a:spcBef>
                <a:spcPts val="732"/>
              </a:spcBef>
              <a:spcAft>
                <a:spcPts val="1332"/>
              </a:spcAft>
              <a:buClrTx/>
              <a:buSzPct val="90000"/>
              <a:buFont typeface="Times" pitchFamily="18" charset="0"/>
              <a:buChar char="•"/>
              <a:tabLst/>
              <a:defRPr/>
            </a:pPr>
            <a:r>
              <a:rPr lang="en-US" sz="2200" kern="0" dirty="0" smtClean="0">
                <a:latin typeface="+mn-lt"/>
              </a:rPr>
              <a:t>Guides implementation and management of operational resilience activities</a:t>
            </a:r>
          </a:p>
          <a:p>
            <a:pPr marL="741363" marR="0" lvl="1" indent="-284163" algn="l" defTabSz="914400" rtl="0" eaLnBrk="1" fontAlgn="base" latinLnBrk="0" hangingPunct="1">
              <a:lnSpc>
                <a:spcPct val="90000"/>
              </a:lnSpc>
              <a:spcBef>
                <a:spcPts val="732"/>
              </a:spcBef>
              <a:spcAft>
                <a:spcPts val="1332"/>
              </a:spcAft>
              <a:buClrTx/>
              <a:buSzPct val="90000"/>
              <a:buFont typeface="Times" pitchFamily="18" charset="0"/>
              <a:buChar char="•"/>
              <a:tabLst/>
              <a:defRPr/>
            </a:pPr>
            <a:r>
              <a:rPr lang="en-US" sz="2200" kern="0" dirty="0" smtClean="0">
                <a:latin typeface="+mn-lt"/>
              </a:rPr>
              <a:t>Converges </a:t>
            </a:r>
            <a:r>
              <a:rPr kumimoji="0" lang="en-US" sz="2200" i="0" u="none" strike="noStrike" kern="0" cap="none" spc="0" normalizeH="0" baseline="0" noProof="0" dirty="0" smtClean="0">
                <a:ln>
                  <a:noFill/>
                </a:ln>
                <a:effectLst/>
                <a:uLnTx/>
                <a:uFillTx/>
                <a:latin typeface="+mn-lt"/>
              </a:rPr>
              <a:t>key operational risk management activities: security, </a:t>
            </a:r>
            <a:r>
              <a:rPr lang="en-US" sz="2200" kern="0" dirty="0" smtClean="0">
                <a:latin typeface="+mn-lt"/>
              </a:rPr>
              <a:t>IA, BC, DR</a:t>
            </a:r>
            <a:r>
              <a:rPr kumimoji="0" lang="en-US" sz="2200" i="0" u="none" strike="noStrike" kern="0" cap="none" spc="0" normalizeH="0" baseline="0" noProof="0" dirty="0" smtClean="0">
                <a:ln>
                  <a:noFill/>
                </a:ln>
                <a:effectLst/>
                <a:uLnTx/>
                <a:uFillTx/>
                <a:latin typeface="+mn-lt"/>
              </a:rPr>
              <a:t>, and IT operations</a:t>
            </a:r>
          </a:p>
          <a:p>
            <a:pPr marL="741363" marR="0" lvl="1" indent="-284163" algn="l" defTabSz="914400" rtl="0" eaLnBrk="1" fontAlgn="base" latinLnBrk="0" hangingPunct="1">
              <a:lnSpc>
                <a:spcPct val="90000"/>
              </a:lnSpc>
              <a:spcBef>
                <a:spcPts val="732"/>
              </a:spcBef>
              <a:spcAft>
                <a:spcPts val="1332"/>
              </a:spcAft>
              <a:buClrTx/>
              <a:buSzPct val="90000"/>
              <a:buFont typeface="Times" pitchFamily="18" charset="0"/>
              <a:buChar char="•"/>
              <a:tabLst/>
              <a:defRPr/>
            </a:pPr>
            <a:r>
              <a:rPr lang="en-US" sz="2200" kern="0" dirty="0" smtClean="0">
                <a:latin typeface="+mn-lt"/>
              </a:rPr>
              <a:t>Enables measurement</a:t>
            </a:r>
          </a:p>
          <a:p>
            <a:pPr marL="741363" marR="0" lvl="1" indent="-284163" algn="l" defTabSz="914400" rtl="0" eaLnBrk="1" fontAlgn="base" latinLnBrk="0" hangingPunct="1">
              <a:lnSpc>
                <a:spcPct val="90000"/>
              </a:lnSpc>
              <a:spcBef>
                <a:spcPts val="732"/>
              </a:spcBef>
              <a:spcAft>
                <a:spcPts val="1332"/>
              </a:spcAft>
              <a:buClrTx/>
              <a:buSzPct val="90000"/>
              <a:buFont typeface="Times" pitchFamily="18" charset="0"/>
              <a:buChar char="•"/>
              <a:tabLst/>
              <a:defRPr/>
            </a:pPr>
            <a:r>
              <a:rPr lang="en-US" sz="2200" kern="0" dirty="0" smtClean="0">
                <a:latin typeface="+mn-lt"/>
              </a:rPr>
              <a:t>I</a:t>
            </a:r>
            <a:r>
              <a:rPr lang="en-US" sz="2200" kern="0" baseline="0" dirty="0" smtClean="0">
                <a:latin typeface="+mn-lt"/>
              </a:rPr>
              <a:t>mproves </a:t>
            </a:r>
            <a:r>
              <a:rPr lang="en-US" sz="2200" kern="0" dirty="0" smtClean="0">
                <a:latin typeface="+mn-lt"/>
              </a:rPr>
              <a:t>confidence in how an organization responds in times of operational stress</a:t>
            </a:r>
            <a:endParaRPr kumimoji="0" lang="en-US" sz="2200" i="0" u="none" strike="noStrike" kern="0" cap="none" spc="0" normalizeH="0" baseline="0" noProof="0" dirty="0" smtClean="0">
              <a:ln>
                <a:noFill/>
              </a:ln>
              <a:effectLst/>
              <a:uLnTx/>
              <a:uFillTx/>
              <a:latin typeface="+mn-lt"/>
            </a:endParaRPr>
          </a:p>
          <a:p>
            <a:pPr marL="741363" marR="0" lvl="1" indent="-284163" algn="l" defTabSz="914400" rtl="0" eaLnBrk="1" fontAlgn="base" latinLnBrk="0" hangingPunct="1">
              <a:lnSpc>
                <a:spcPct val="100000"/>
              </a:lnSpc>
              <a:spcBef>
                <a:spcPts val="732"/>
              </a:spcBef>
              <a:spcAft>
                <a:spcPts val="1332"/>
              </a:spcAft>
              <a:buClrTx/>
              <a:buSzPct val="90000"/>
              <a:buFont typeface="Times" pitchFamily="18" charset="0"/>
              <a:buChar char="•"/>
              <a:tabLst/>
              <a:defRPr/>
            </a:pPr>
            <a:endParaRPr kumimoji="0" lang="en-US" sz="2200" b="0" i="0" u="none" strike="noStrike" kern="0" cap="none" spc="0" normalizeH="0" baseline="0" noProof="0" dirty="0" smtClean="0">
              <a:ln>
                <a:noFill/>
              </a:ln>
              <a:solidFill>
                <a:schemeClr val="tx1"/>
              </a:solidFill>
              <a:effectLst/>
              <a:uLnTx/>
              <a:uFillTx/>
              <a:latin typeface="+mn-lt"/>
            </a:endParaRPr>
          </a:p>
        </p:txBody>
      </p:sp>
      <p:sp>
        <p:nvSpPr>
          <p:cNvPr id="6" name="Rectangle 3"/>
          <p:cNvSpPr txBox="1">
            <a:spLocks noChangeArrowheads="1"/>
          </p:cNvSpPr>
          <p:nvPr/>
        </p:nvSpPr>
        <p:spPr bwMode="gray">
          <a:xfrm>
            <a:off x="306573" y="3619500"/>
            <a:ext cx="3733799" cy="22859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30000"/>
              </a:spcBef>
              <a:spcAft>
                <a:spcPct val="30000"/>
              </a:spcAft>
              <a:buSzPct val="70000"/>
              <a:defRPr sz="2400">
                <a:solidFill>
                  <a:schemeClr val="tx1"/>
                </a:solidFill>
                <a:latin typeface="+mn-lt"/>
                <a:ea typeface="+mn-ea"/>
                <a:cs typeface="+mn-cs"/>
              </a:defRPr>
            </a:lvl1pPr>
            <a:lvl2pPr marL="741363" indent="-284163" algn="l" rtl="0" fontAlgn="base">
              <a:lnSpc>
                <a:spcPct val="95000"/>
              </a:lnSpc>
              <a:spcBef>
                <a:spcPts val="200"/>
              </a:spcBef>
              <a:spcAft>
                <a:spcPts val="600"/>
              </a:spcAft>
              <a:buSzPct val="90000"/>
              <a:buFont typeface="Times" pitchFamily="18" charset="0"/>
              <a:buChar char="•"/>
              <a:defRPr sz="2000">
                <a:solidFill>
                  <a:schemeClr val="tx1"/>
                </a:solidFill>
                <a:latin typeface="+mn-lt"/>
              </a:defRPr>
            </a:lvl2pPr>
            <a:lvl3pPr marL="1200150" indent="-285750" algn="l" rtl="0" fontAlgn="base">
              <a:spcBef>
                <a:spcPct val="10000"/>
              </a:spcBef>
              <a:spcAft>
                <a:spcPct val="10000"/>
              </a:spcAft>
              <a:buSzPct val="70000"/>
              <a:buFont typeface="Times" pitchFamily="18" charset="0"/>
              <a:buChar char="—"/>
              <a:defRPr>
                <a:solidFill>
                  <a:schemeClr val="tx1"/>
                </a:solidFill>
                <a:latin typeface="+mn-lt"/>
              </a:defRPr>
            </a:lvl3pPr>
            <a:lvl4pPr marL="1660525" indent="-284163" algn="l" rtl="0" fontAlgn="base">
              <a:spcBef>
                <a:spcPct val="5000"/>
              </a:spcBef>
              <a:spcAft>
                <a:spcPct val="0"/>
              </a:spcAft>
              <a:buSzPct val="70000"/>
              <a:buChar char="o"/>
              <a:defRPr>
                <a:solidFill>
                  <a:schemeClr val="tx1"/>
                </a:solidFill>
                <a:latin typeface="+mn-lt"/>
              </a:defRPr>
            </a:lvl4pPr>
            <a:lvl5pPr marL="2232025" indent="-285750" algn="l" rtl="0" fontAlgn="base">
              <a:spcBef>
                <a:spcPct val="0"/>
              </a:spcBef>
              <a:spcAft>
                <a:spcPct val="25000"/>
              </a:spcAft>
              <a:buSzPct val="70000"/>
              <a:buFont typeface="Times" pitchFamily="18" charset="0"/>
              <a:buChar char="–"/>
              <a:defRPr>
                <a:solidFill>
                  <a:schemeClr val="tx1"/>
                </a:solidFill>
                <a:latin typeface="+mn-lt"/>
              </a:defRPr>
            </a:lvl5pPr>
            <a:lvl6pPr marL="2689225" indent="-285750" algn="l" rtl="0" fontAlgn="base">
              <a:spcBef>
                <a:spcPct val="0"/>
              </a:spcBef>
              <a:spcAft>
                <a:spcPct val="25000"/>
              </a:spcAft>
              <a:buSzPct val="70000"/>
              <a:buFont typeface="Times" pitchFamily="18" charset="0"/>
              <a:buChar char="–"/>
              <a:defRPr>
                <a:solidFill>
                  <a:schemeClr val="tx1"/>
                </a:solidFill>
                <a:latin typeface="+mn-lt"/>
              </a:defRPr>
            </a:lvl6pPr>
            <a:lvl7pPr marL="3146425" indent="-285750" algn="l" rtl="0" fontAlgn="base">
              <a:spcBef>
                <a:spcPct val="0"/>
              </a:spcBef>
              <a:spcAft>
                <a:spcPct val="25000"/>
              </a:spcAft>
              <a:buSzPct val="70000"/>
              <a:buFont typeface="Times" pitchFamily="18" charset="0"/>
              <a:buChar char="–"/>
              <a:defRPr>
                <a:solidFill>
                  <a:schemeClr val="tx1"/>
                </a:solidFill>
                <a:latin typeface="+mn-lt"/>
              </a:defRPr>
            </a:lvl7pPr>
            <a:lvl8pPr marL="3603625" indent="-285750" algn="l" rtl="0" fontAlgn="base">
              <a:spcBef>
                <a:spcPct val="0"/>
              </a:spcBef>
              <a:spcAft>
                <a:spcPct val="25000"/>
              </a:spcAft>
              <a:buSzPct val="70000"/>
              <a:buFont typeface="Times" pitchFamily="18" charset="0"/>
              <a:buChar char="–"/>
              <a:defRPr>
                <a:solidFill>
                  <a:schemeClr val="tx1"/>
                </a:solidFill>
                <a:latin typeface="+mn-lt"/>
              </a:defRPr>
            </a:lvl8pPr>
            <a:lvl9pPr marL="4060825" indent="-285750" algn="l" rtl="0" fontAlgn="base">
              <a:spcBef>
                <a:spcPct val="0"/>
              </a:spcBef>
              <a:spcAft>
                <a:spcPct val="25000"/>
              </a:spcAft>
              <a:buSzPct val="70000"/>
              <a:buFont typeface="Times" pitchFamily="18" charset="0"/>
              <a:buChar char="–"/>
              <a:defRPr>
                <a:solidFill>
                  <a:schemeClr val="tx1"/>
                </a:solidFill>
                <a:latin typeface="+mn-lt"/>
              </a:defRPr>
            </a:lvl9pPr>
          </a:lstStyle>
          <a:p>
            <a:r>
              <a:rPr lang="en-US" sz="2000" b="1" i="1" dirty="0" smtClean="0">
                <a:solidFill>
                  <a:srgbClr val="0070C0"/>
                </a:solidFill>
              </a:rPr>
              <a:t>“…an extensive super-set of the things an organization could do to be more resilient.”</a:t>
            </a:r>
          </a:p>
          <a:p>
            <a:r>
              <a:rPr lang="en-US" sz="2000" b="1" i="1" dirty="0" smtClean="0">
                <a:solidFill>
                  <a:srgbClr val="0070C0"/>
                </a:solidFill>
              </a:rPr>
              <a:t>“…a way to organize security chaos.”</a:t>
            </a:r>
          </a:p>
          <a:p>
            <a:r>
              <a:rPr lang="en-US" sz="1800" dirty="0" smtClean="0">
                <a:solidFill>
                  <a:srgbClr val="0070C0"/>
                </a:solidFill>
              </a:rPr>
              <a:t>	- CERT-RMM adopters</a:t>
            </a:r>
            <a:endParaRPr lang="en-US" sz="1800" dirty="0" smtClean="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4153898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 Your Workforce: Recruit, Train, Educate, Retain</a:t>
            </a:r>
            <a:endParaRPr lang="en-US" dirty="0"/>
          </a:p>
        </p:txBody>
      </p:sp>
      <p:sp>
        <p:nvSpPr>
          <p:cNvPr id="3" name="Content Placeholder 2"/>
          <p:cNvSpPr>
            <a:spLocks noGrp="1"/>
          </p:cNvSpPr>
          <p:nvPr>
            <p:ph idx="1"/>
          </p:nvPr>
        </p:nvSpPr>
        <p:spPr/>
        <p:txBody>
          <a:bodyPr/>
          <a:lstStyle/>
          <a:p>
            <a:pPr>
              <a:lnSpc>
                <a:spcPct val="100000"/>
              </a:lnSpc>
              <a:spcBef>
                <a:spcPts val="0"/>
              </a:spcBef>
              <a:spcAft>
                <a:spcPts val="600"/>
              </a:spcAft>
            </a:pPr>
            <a:r>
              <a:rPr lang="en-US" dirty="0" smtClean="0"/>
              <a:t>The development of </a:t>
            </a:r>
            <a:r>
              <a:rPr lang="en-US" b="1" dirty="0" smtClean="0"/>
              <a:t>cybersecurity aware professionals </a:t>
            </a:r>
            <a:r>
              <a:rPr lang="en-US" dirty="0" smtClean="0"/>
              <a:t>is not keeping pace with the exponential growth of cybersecurity challenges.</a:t>
            </a:r>
          </a:p>
          <a:p>
            <a:pPr>
              <a:lnSpc>
                <a:spcPct val="100000"/>
              </a:lnSpc>
              <a:spcBef>
                <a:spcPts val="0"/>
              </a:spcBef>
              <a:spcAft>
                <a:spcPts val="600"/>
              </a:spcAft>
            </a:pPr>
            <a:endParaRPr lang="en-US" sz="1800" dirty="0" smtClean="0"/>
          </a:p>
          <a:p>
            <a:pPr>
              <a:lnSpc>
                <a:spcPct val="100000"/>
              </a:lnSpc>
              <a:spcBef>
                <a:spcPts val="0"/>
              </a:spcBef>
              <a:spcAft>
                <a:spcPts val="600"/>
              </a:spcAft>
            </a:pPr>
            <a:endParaRPr lang="en-US" sz="1800" dirty="0"/>
          </a:p>
        </p:txBody>
      </p:sp>
      <p:pic>
        <p:nvPicPr>
          <p:cNvPr id="5" name="Picture 4"/>
          <p:cNvPicPr>
            <a:picLocks noChangeAspect="1"/>
          </p:cNvPicPr>
          <p:nvPr/>
        </p:nvPicPr>
        <p:blipFill>
          <a:blip r:embed="rId3"/>
          <a:stretch>
            <a:fillRect/>
          </a:stretch>
        </p:blipFill>
        <p:spPr>
          <a:xfrm>
            <a:off x="990600" y="2262442"/>
            <a:ext cx="5204441" cy="2157160"/>
          </a:xfrm>
          <a:prstGeom prst="rect">
            <a:avLst/>
          </a:prstGeom>
        </p:spPr>
      </p:pic>
      <p:sp>
        <p:nvSpPr>
          <p:cNvPr id="4" name="TextBox 3"/>
          <p:cNvSpPr txBox="1"/>
          <p:nvPr/>
        </p:nvSpPr>
        <p:spPr>
          <a:xfrm>
            <a:off x="335934" y="4495800"/>
            <a:ext cx="5878157" cy="1477328"/>
          </a:xfrm>
          <a:prstGeom prst="rect">
            <a:avLst/>
          </a:prstGeom>
          <a:noFill/>
        </p:spPr>
        <p:txBody>
          <a:bodyPr wrap="square" rtlCol="0">
            <a:spAutoFit/>
          </a:bodyPr>
          <a:lstStyle/>
          <a:p>
            <a:r>
              <a:rPr lang="en-US" dirty="0" smtClean="0"/>
              <a:t>SEI Courses and Certificates</a:t>
            </a:r>
          </a:p>
          <a:p>
            <a:r>
              <a:rPr lang="en-US" dirty="0" smtClean="0">
                <a:hlinkClick r:id="rId4"/>
              </a:rPr>
              <a:t>http://www.sei.cmu.edu/training</a:t>
            </a:r>
            <a:endParaRPr lang="en-US" dirty="0" smtClean="0"/>
          </a:p>
          <a:p>
            <a:endParaRPr lang="en-US" dirty="0"/>
          </a:p>
          <a:p>
            <a:r>
              <a:rPr lang="en-US" dirty="0"/>
              <a:t>S</a:t>
            </a:r>
            <a:r>
              <a:rPr lang="en-US" dirty="0" smtClean="0"/>
              <a:t>oftware assurance competency defined by the IEEE endorsed Software Assurance Competency Model</a:t>
            </a:r>
            <a:endParaRPr lang="en-US" dirty="0"/>
          </a:p>
        </p:txBody>
      </p:sp>
      <p:pic>
        <p:nvPicPr>
          <p:cNvPr id="6" name="Picture 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214091" y="2855768"/>
            <a:ext cx="2209800" cy="1835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Diagram 1"/>
          <p:cNvPicPr>
            <a:picLocks noChangeArrowheads="1"/>
          </p:cNvPicPr>
          <p:nvPr/>
        </p:nvPicPr>
        <p:blipFill rotWithShape="1">
          <a:blip r:embed="rId6" cstate="screen">
            <a:extLst>
              <a:ext uri="{28A0092B-C50C-407E-A947-70E740481C1C}">
                <a14:useLocalDpi xmlns:a14="http://schemas.microsoft.com/office/drawing/2010/main" xmlns=""/>
              </a:ext>
            </a:extLst>
          </a:blip>
          <a:srcRect l="-6112" r="-6506"/>
          <a:stretch/>
        </p:blipFill>
        <p:spPr bwMode="auto">
          <a:xfrm>
            <a:off x="6442691" y="4419601"/>
            <a:ext cx="19812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45121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420624" y="237744"/>
            <a:ext cx="8153400" cy="387798"/>
          </a:xfrm>
        </p:spPr>
        <p:txBody>
          <a:bodyPr lIns="0" tIns="0" rIns="0" bIns="0"/>
          <a:lstStyle/>
          <a:p>
            <a:r>
              <a:rPr lang="en-US" spc="-50" dirty="0" smtClean="0"/>
              <a:t>CERT Division</a:t>
            </a:r>
            <a:endParaRPr lang="en-US" spc="-50" dirty="0"/>
          </a:p>
        </p:txBody>
      </p:sp>
      <p:sp>
        <p:nvSpPr>
          <p:cNvPr id="3" name="TextBox 2"/>
          <p:cNvSpPr txBox="1"/>
          <p:nvPr/>
        </p:nvSpPr>
        <p:spPr>
          <a:xfrm>
            <a:off x="3622595" y="1064750"/>
            <a:ext cx="5099130" cy="4939814"/>
          </a:xfrm>
          <a:prstGeom prst="rect">
            <a:avLst/>
          </a:prstGeom>
          <a:noFill/>
        </p:spPr>
        <p:txBody>
          <a:bodyPr wrap="square" lIns="0" tIns="0" rtlCol="0">
            <a:spAutoFit/>
          </a:bodyPr>
          <a:lstStyle/>
          <a:p>
            <a:pPr indent="-342900" algn="l">
              <a:lnSpc>
                <a:spcPct val="95000"/>
              </a:lnSpc>
              <a:spcBef>
                <a:spcPct val="0"/>
              </a:spcBef>
              <a:spcAft>
                <a:spcPts val="1200"/>
              </a:spcAft>
              <a:buSzPct val="70000"/>
            </a:pPr>
            <a:r>
              <a:rPr lang="en-US" sz="2200" b="0" dirty="0" smtClean="0">
                <a:solidFill>
                  <a:srgbClr val="000000"/>
                </a:solidFill>
              </a:rPr>
              <a:t>The </a:t>
            </a:r>
            <a:r>
              <a:rPr lang="en-US" sz="2200" b="0" dirty="0">
                <a:solidFill>
                  <a:srgbClr val="000000"/>
                </a:solidFill>
              </a:rPr>
              <a:t>CERT Division produces, and transitions </a:t>
            </a:r>
            <a:r>
              <a:rPr lang="en-US" sz="2200" b="0" dirty="0" smtClean="0">
                <a:solidFill>
                  <a:srgbClr val="000000"/>
                </a:solidFill>
              </a:rPr>
              <a:t>technologies </a:t>
            </a:r>
            <a:r>
              <a:rPr lang="en-US" sz="2200" b="0" dirty="0">
                <a:solidFill>
                  <a:srgbClr val="000000"/>
                </a:solidFill>
              </a:rPr>
              <a:t>and practices that reduce the opportunity </a:t>
            </a:r>
            <a:r>
              <a:rPr lang="en-US" sz="2200" b="0" dirty="0" smtClean="0">
                <a:solidFill>
                  <a:srgbClr val="000000"/>
                </a:solidFill>
              </a:rPr>
              <a:t>for</a:t>
            </a:r>
            <a:r>
              <a:rPr lang="en-US" sz="2200" b="0" dirty="0" smtClean="0">
                <a:solidFill>
                  <a:srgbClr val="000000"/>
                </a:solidFill>
                <a:latin typeface="Calibri"/>
              </a:rPr>
              <a:t>—</a:t>
            </a:r>
            <a:r>
              <a:rPr lang="en-US" sz="2200" b="0" dirty="0" smtClean="0">
                <a:solidFill>
                  <a:srgbClr val="000000"/>
                </a:solidFill>
              </a:rPr>
              <a:t>and </a:t>
            </a:r>
            <a:r>
              <a:rPr lang="en-US" sz="2200" b="0" dirty="0">
                <a:solidFill>
                  <a:srgbClr val="000000"/>
                </a:solidFill>
              </a:rPr>
              <a:t>limit the damage of</a:t>
            </a:r>
            <a:r>
              <a:rPr lang="en-US" sz="2200" b="0" dirty="0">
                <a:solidFill>
                  <a:srgbClr val="000000"/>
                </a:solidFill>
                <a:latin typeface="Calibri"/>
              </a:rPr>
              <a:t>—</a:t>
            </a:r>
            <a:r>
              <a:rPr lang="en-US" sz="2200" b="0" dirty="0">
                <a:solidFill>
                  <a:srgbClr val="000000"/>
                </a:solidFill>
              </a:rPr>
              <a:t>cyber attacks.</a:t>
            </a:r>
          </a:p>
          <a:p>
            <a:pPr indent="-342900" algn="l">
              <a:lnSpc>
                <a:spcPct val="95000"/>
              </a:lnSpc>
              <a:spcBef>
                <a:spcPct val="0"/>
              </a:spcBef>
              <a:spcAft>
                <a:spcPct val="25000"/>
              </a:spcAft>
              <a:buSzPct val="70000"/>
            </a:pPr>
            <a:r>
              <a:rPr lang="en-US" sz="2200" b="0" dirty="0">
                <a:solidFill>
                  <a:srgbClr val="000000"/>
                </a:solidFill>
              </a:rPr>
              <a:t>Focus areas include</a:t>
            </a:r>
          </a:p>
          <a:p>
            <a:pPr marL="171450" lvl="1" indent="-171450" algn="l">
              <a:spcBef>
                <a:spcPct val="0"/>
              </a:spcBef>
              <a:spcAft>
                <a:spcPts val="0"/>
              </a:spcAft>
              <a:buSzPct val="80000"/>
              <a:buFont typeface="Times" pitchFamily="1" charset="0"/>
              <a:buChar char="•"/>
            </a:pPr>
            <a:r>
              <a:rPr lang="en-US" dirty="0" smtClean="0"/>
              <a:t>Cyber Risk Management </a:t>
            </a:r>
            <a:endParaRPr lang="en-US" sz="1800" b="0" dirty="0">
              <a:latin typeface="+mn-lt"/>
            </a:endParaRPr>
          </a:p>
          <a:p>
            <a:pPr marL="171450" lvl="1" indent="-171450" algn="l">
              <a:spcBef>
                <a:spcPct val="0"/>
              </a:spcBef>
              <a:spcAft>
                <a:spcPts val="0"/>
              </a:spcAft>
              <a:buSzPct val="80000"/>
              <a:buFont typeface="Times" pitchFamily="1" charset="0"/>
              <a:buChar char="•"/>
            </a:pPr>
            <a:r>
              <a:rPr lang="en-US" sz="1800" b="0" dirty="0">
                <a:latin typeface="+mn-lt"/>
              </a:rPr>
              <a:t>Digital Intelligence &amp; Investigations</a:t>
            </a:r>
          </a:p>
          <a:p>
            <a:pPr marL="171450" lvl="1" indent="-171450" algn="l">
              <a:spcBef>
                <a:spcPct val="0"/>
              </a:spcBef>
              <a:spcAft>
                <a:spcPts val="0"/>
              </a:spcAft>
              <a:buSzPct val="80000"/>
              <a:buFont typeface="Times" pitchFamily="1" charset="0"/>
              <a:buChar char="•"/>
            </a:pPr>
            <a:r>
              <a:rPr lang="en-US" sz="1800" b="0" dirty="0">
                <a:latin typeface="+mn-lt"/>
              </a:rPr>
              <a:t>Insider </a:t>
            </a:r>
            <a:r>
              <a:rPr lang="en-US" sz="1800" b="0" dirty="0" smtClean="0">
                <a:latin typeface="+mn-lt"/>
              </a:rPr>
              <a:t>Threat</a:t>
            </a:r>
          </a:p>
          <a:p>
            <a:pPr marL="171450" lvl="1" indent="-171450" algn="l">
              <a:spcBef>
                <a:spcPct val="0"/>
              </a:spcBef>
              <a:spcAft>
                <a:spcPts val="0"/>
              </a:spcAft>
              <a:buSzPct val="80000"/>
              <a:buFont typeface="Times" pitchFamily="1" charset="0"/>
              <a:buChar char="•"/>
            </a:pPr>
            <a:r>
              <a:rPr lang="en-US" dirty="0" smtClean="0"/>
              <a:t>Incident Management</a:t>
            </a:r>
            <a:endParaRPr lang="en-US" sz="1800" b="0" dirty="0">
              <a:latin typeface="+mn-lt"/>
            </a:endParaRPr>
          </a:p>
          <a:p>
            <a:pPr marL="171450" lvl="1" indent="-171450" algn="l">
              <a:spcBef>
                <a:spcPct val="0"/>
              </a:spcBef>
              <a:spcAft>
                <a:spcPts val="0"/>
              </a:spcAft>
              <a:buSzPct val="80000"/>
              <a:buFont typeface="Times" pitchFamily="1" charset="0"/>
              <a:buChar char="•"/>
            </a:pPr>
            <a:r>
              <a:rPr lang="en-US" dirty="0" smtClean="0"/>
              <a:t>Vulnerability</a:t>
            </a:r>
            <a:r>
              <a:rPr lang="en-US" sz="1800" b="0" dirty="0" smtClean="0">
                <a:latin typeface="+mn-lt"/>
              </a:rPr>
              <a:t> </a:t>
            </a:r>
            <a:r>
              <a:rPr lang="en-US" sz="1800" b="0" dirty="0">
                <a:latin typeface="+mn-lt"/>
              </a:rPr>
              <a:t>Analysis</a:t>
            </a:r>
          </a:p>
          <a:p>
            <a:pPr marL="171450" lvl="1" indent="-171450" algn="l">
              <a:spcBef>
                <a:spcPct val="0"/>
              </a:spcBef>
              <a:spcAft>
                <a:spcPts val="0"/>
              </a:spcAft>
              <a:buSzPct val="80000"/>
              <a:buFont typeface="Times" pitchFamily="1" charset="0"/>
              <a:buChar char="•"/>
            </a:pPr>
            <a:r>
              <a:rPr lang="en-US" sz="1800" b="0" dirty="0" smtClean="0">
                <a:latin typeface="+mn-lt"/>
              </a:rPr>
              <a:t>Operational Resilience</a:t>
            </a:r>
            <a:endParaRPr lang="en-US" sz="1800" b="0" dirty="0">
              <a:latin typeface="+mn-lt"/>
            </a:endParaRPr>
          </a:p>
          <a:p>
            <a:pPr marL="171450" lvl="1" indent="-171450" algn="l">
              <a:spcBef>
                <a:spcPct val="0"/>
              </a:spcBef>
              <a:spcAft>
                <a:spcPts val="0"/>
              </a:spcAft>
              <a:buSzPct val="80000"/>
              <a:buFont typeface="Times" pitchFamily="1" charset="0"/>
              <a:buChar char="•"/>
            </a:pPr>
            <a:r>
              <a:rPr lang="en-US" sz="1800" b="0" dirty="0">
                <a:latin typeface="+mn-lt"/>
              </a:rPr>
              <a:t>Secure </a:t>
            </a:r>
            <a:r>
              <a:rPr lang="en-US" sz="1800" b="0" dirty="0" smtClean="0">
                <a:latin typeface="+mn-lt"/>
              </a:rPr>
              <a:t>Coding</a:t>
            </a:r>
          </a:p>
          <a:p>
            <a:pPr marL="171450" lvl="1" indent="-171450" algn="l">
              <a:spcBef>
                <a:spcPct val="0"/>
              </a:spcBef>
              <a:spcAft>
                <a:spcPts val="0"/>
              </a:spcAft>
              <a:buSzPct val="80000"/>
              <a:buFont typeface="Times" pitchFamily="1" charset="0"/>
              <a:buChar char="•"/>
            </a:pPr>
            <a:r>
              <a:rPr lang="en-US" dirty="0" smtClean="0"/>
              <a:t>Cybersecurity Engineering </a:t>
            </a:r>
            <a:endParaRPr lang="en-US" sz="1800" b="0" dirty="0">
              <a:latin typeface="+mn-lt"/>
            </a:endParaRPr>
          </a:p>
          <a:p>
            <a:pPr marL="171450" lvl="1" indent="-171450" algn="l">
              <a:spcBef>
                <a:spcPct val="0"/>
              </a:spcBef>
              <a:spcAft>
                <a:spcPts val="0"/>
              </a:spcAft>
              <a:buSzPct val="80000"/>
              <a:buFont typeface="Times" pitchFamily="1" charset="0"/>
              <a:buChar char="•"/>
            </a:pPr>
            <a:r>
              <a:rPr lang="en-US" sz="1800" b="0" dirty="0">
                <a:latin typeface="+mn-lt"/>
              </a:rPr>
              <a:t>Situational Awareness</a:t>
            </a:r>
          </a:p>
          <a:p>
            <a:pPr marL="171450" lvl="1" indent="-171450" algn="l">
              <a:spcBef>
                <a:spcPct val="0"/>
              </a:spcBef>
              <a:spcAft>
                <a:spcPts val="0"/>
              </a:spcAft>
              <a:buSzPct val="80000"/>
              <a:buFont typeface="Times" pitchFamily="1" charset="0"/>
              <a:buChar char="•"/>
            </a:pPr>
            <a:r>
              <a:rPr lang="en-US" sz="1800" b="0" dirty="0">
                <a:latin typeface="+mn-lt"/>
              </a:rPr>
              <a:t>Workforce Development</a:t>
            </a:r>
          </a:p>
          <a:p>
            <a:pPr algn="l"/>
            <a:endParaRPr lang="en-US" dirty="0">
              <a:solidFill>
                <a:srgbClr val="000000"/>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20624" y="1078992"/>
            <a:ext cx="2991933" cy="1995616"/>
          </a:xfrm>
          <a:prstGeom prst="rect">
            <a:avLst/>
          </a:prstGeom>
        </p:spPr>
      </p:pic>
    </p:spTree>
    <p:extLst>
      <p:ext uri="{BB962C8B-B14F-4D97-AF65-F5344CB8AC3E}">
        <p14:creationId xmlns:p14="http://schemas.microsoft.com/office/powerpoint/2010/main" xmlns="" val="24162448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66" name="Picture 22"/>
          <p:cNvPicPr>
            <a:picLocks noGrp="1" noChangeAspect="1" noChangeArrowheads="1"/>
          </p:cNvPicPr>
          <p:nvPr>
            <p:ph idx="4294967295"/>
          </p:nvPr>
        </p:nvPicPr>
        <p:blipFill>
          <a:blip r:embed="rId3" cstate="print"/>
          <a:srcRect/>
          <a:stretch>
            <a:fillRect/>
          </a:stretch>
        </p:blipFill>
        <p:spPr bwMode="auto">
          <a:xfrm>
            <a:off x="14748" y="1002890"/>
            <a:ext cx="2740025" cy="4114800"/>
          </a:xfrm>
          <a:noFill/>
          <a:ln/>
        </p:spPr>
      </p:pic>
      <p:sp>
        <p:nvSpPr>
          <p:cNvPr id="3" name="Title 2"/>
          <p:cNvSpPr>
            <a:spLocks noGrp="1"/>
          </p:cNvSpPr>
          <p:nvPr>
            <p:ph type="title"/>
          </p:nvPr>
        </p:nvSpPr>
        <p:spPr>
          <a:xfrm>
            <a:off x="3022087" y="2666505"/>
            <a:ext cx="5740913" cy="851890"/>
          </a:xfrm>
        </p:spPr>
        <p:txBody>
          <a:bodyPr/>
          <a:lstStyle/>
          <a:p>
            <a:r>
              <a:rPr lang="en-US" dirty="0" smtClean="0"/>
              <a:t>Engage with SEI CERT for Software Assurance Improvement</a:t>
            </a:r>
            <a:endParaRPr lang="en-US" dirty="0"/>
          </a:p>
        </p:txBody>
      </p:sp>
    </p:spTree>
    <p:extLst>
      <p:ext uri="{BB962C8B-B14F-4D97-AF65-F5344CB8AC3E}">
        <p14:creationId xmlns:p14="http://schemas.microsoft.com/office/powerpoint/2010/main" xmlns="" val="27742222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sp>
        <p:nvSpPr>
          <p:cNvPr id="2" name="Content Placeholder 1"/>
          <p:cNvSpPr>
            <a:spLocks noGrp="1"/>
          </p:cNvSpPr>
          <p:nvPr>
            <p:ph sz="quarter" idx="10"/>
          </p:nvPr>
        </p:nvSpPr>
        <p:spPr>
          <a:xfrm>
            <a:off x="4683262" y="1152939"/>
            <a:ext cx="4192381" cy="5023294"/>
          </a:xfrm>
        </p:spPr>
        <p:txBody>
          <a:bodyPr/>
          <a:lstStyle/>
          <a:p>
            <a:pPr defTabSz="457200">
              <a:lnSpc>
                <a:spcPct val="90000"/>
              </a:lnSpc>
              <a:spcAft>
                <a:spcPts val="1125"/>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Carol </a:t>
            </a:r>
            <a:r>
              <a:rPr lang="en-GB" b="1" dirty="0" smtClean="0"/>
              <a:t>Woody, Ph.D.</a:t>
            </a:r>
            <a:endParaRPr lang="en-GB" b="1" dirty="0"/>
          </a:p>
          <a:p>
            <a:pPr defTabSz="457200">
              <a:lnSpc>
                <a:spcPct val="90000"/>
              </a:lnSpc>
              <a:spcAft>
                <a:spcPts val="75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(412) 268-9137</a:t>
            </a:r>
          </a:p>
          <a:p>
            <a:pPr defTabSz="457200">
              <a:lnSpc>
                <a:spcPct val="90000"/>
              </a:lnSpc>
              <a:spcAft>
                <a:spcPts val="938"/>
              </a:spcAft>
              <a:buClr>
                <a:srgbClr val="0099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hlinkClick r:id="rId2"/>
              </a:rPr>
              <a:t>cwoody@cert.org</a:t>
            </a:r>
            <a:endParaRPr lang="en-GB" dirty="0" smtClean="0"/>
          </a:p>
          <a:p>
            <a:pPr defTabSz="457200">
              <a:lnSpc>
                <a:spcPct val="90000"/>
              </a:lnSpc>
              <a:spcAft>
                <a:spcPts val="563"/>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100" b="1" dirty="0"/>
          </a:p>
          <a:p>
            <a:pPr defTabSz="457200">
              <a:lnSpc>
                <a:spcPct val="90000"/>
              </a:lnSpc>
              <a:spcAft>
                <a:spcPts val="1125"/>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Web Resources (CERT/SEI)</a:t>
            </a:r>
          </a:p>
          <a:p>
            <a:pPr defTabSz="457200">
              <a:lnSpc>
                <a:spcPct val="90000"/>
              </a:lnSpc>
              <a:spcAft>
                <a:spcPts val="938"/>
              </a:spcAft>
              <a:buClr>
                <a:srgbClr val="0099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hlinkClick r:id="rId3"/>
              </a:rPr>
              <a:t>http://www.cert.org/cybersecurity-engineering/</a:t>
            </a:r>
            <a:endParaRPr lang="en-GB" dirty="0"/>
          </a:p>
          <a:p>
            <a:pPr defTabSz="457200">
              <a:lnSpc>
                <a:spcPct val="90000"/>
              </a:lnSpc>
              <a:spcAft>
                <a:spcPts val="938"/>
              </a:spcAft>
              <a:buClr>
                <a:srgbClr val="0099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hlinkClick r:id="rId4"/>
              </a:rPr>
              <a:t>http://www.sei.cmu.edu/</a:t>
            </a:r>
            <a:endParaRPr lang="en-GB" dirty="0"/>
          </a:p>
          <a:p>
            <a:endParaRPr lang="en-US" dirty="0"/>
          </a:p>
        </p:txBody>
      </p:sp>
      <p:pic>
        <p:nvPicPr>
          <p:cNvPr id="10" name="Picture 4"/>
          <p:cNvPicPr>
            <a:picLocks noChangeAspect="1" noChangeArrowheads="1"/>
          </p:cNvPicPr>
          <p:nvPr/>
        </p:nvPicPr>
        <p:blipFill>
          <a:blip r:embed="rId5" cstate="print"/>
          <a:srcRect/>
          <a:stretch>
            <a:fillRect/>
          </a:stretch>
        </p:blipFill>
        <p:spPr bwMode="auto">
          <a:xfrm>
            <a:off x="601190" y="1152939"/>
            <a:ext cx="3733800" cy="4419600"/>
          </a:xfrm>
          <a:prstGeom prst="rect">
            <a:avLst/>
          </a:prstGeom>
          <a:noFill/>
          <a:ln w="12600">
            <a:solidFill>
              <a:srgbClr val="000000"/>
            </a:solidFill>
            <a:miter lim="800000"/>
            <a:headEnd/>
            <a:tailEnd/>
          </a:ln>
        </p:spPr>
      </p:pic>
    </p:spTree>
    <p:extLst>
      <p:ext uri="{BB962C8B-B14F-4D97-AF65-F5344CB8AC3E}">
        <p14:creationId xmlns:p14="http://schemas.microsoft.com/office/powerpoint/2010/main" xmlns="" val="40214447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Automation and Risks</a:t>
            </a:r>
            <a:endParaRPr lang="en-US" dirty="0"/>
          </a:p>
        </p:txBody>
      </p:sp>
      <p:sp>
        <p:nvSpPr>
          <p:cNvPr id="7" name="Text Placeholder 6"/>
          <p:cNvSpPr>
            <a:spLocks noGrp="1"/>
          </p:cNvSpPr>
          <p:nvPr>
            <p:ph type="body" sz="half" idx="1"/>
          </p:nvPr>
        </p:nvSpPr>
        <p:spPr>
          <a:xfrm>
            <a:off x="304800" y="1143000"/>
            <a:ext cx="4800600" cy="4953000"/>
          </a:xfrm>
        </p:spPr>
        <p:txBody>
          <a:bodyPr/>
          <a:lstStyle/>
          <a:p>
            <a:endParaRPr lang="en-US" dirty="0"/>
          </a:p>
        </p:txBody>
      </p:sp>
      <p:sp>
        <p:nvSpPr>
          <p:cNvPr id="3" name="Content Placeholder 2"/>
          <p:cNvSpPr>
            <a:spLocks noGrp="1"/>
          </p:cNvSpPr>
          <p:nvPr>
            <p:ph sz="half" idx="2"/>
          </p:nvPr>
        </p:nvSpPr>
        <p:spPr/>
        <p:txBody>
          <a:bodyPr/>
          <a:lstStyle/>
          <a:p>
            <a:pPr marL="0" indent="0">
              <a:buNone/>
            </a:pPr>
            <a:endParaRPr lang="en-US" dirty="0" smtClean="0"/>
          </a:p>
          <a:p>
            <a:pPr marL="0" indent="0">
              <a:buNone/>
            </a:pPr>
            <a:endParaRPr lang="en-US" dirty="0"/>
          </a:p>
        </p:txBody>
      </p:sp>
      <p:sp>
        <p:nvSpPr>
          <p:cNvPr id="4" name="Content Placeholder 2"/>
          <p:cNvSpPr txBox="1">
            <a:spLocks/>
          </p:cNvSpPr>
          <p:nvPr/>
        </p:nvSpPr>
        <p:spPr>
          <a:xfrm>
            <a:off x="838200" y="1414996"/>
            <a:ext cx="6629400" cy="44684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Automation of …</a:t>
            </a:r>
          </a:p>
          <a:p>
            <a:pPr marL="0" indent="0">
              <a:buFont typeface="Arial"/>
              <a:buNone/>
            </a:pPr>
            <a:r>
              <a:rPr lang="en-US" sz="2000" dirty="0" smtClean="0"/>
              <a:t>		…builds</a:t>
            </a:r>
          </a:p>
          <a:p>
            <a:pPr marL="0" indent="0">
              <a:buFont typeface="Arial"/>
              <a:buNone/>
            </a:pPr>
            <a:r>
              <a:rPr lang="en-US" sz="2000" dirty="0" smtClean="0"/>
              <a:t>	</a:t>
            </a:r>
            <a:r>
              <a:rPr lang="en-US" sz="2000" dirty="0"/>
              <a:t>	</a:t>
            </a:r>
            <a:r>
              <a:rPr lang="en-US" sz="2000" dirty="0" smtClean="0"/>
              <a:t>…functional tests</a:t>
            </a:r>
          </a:p>
          <a:p>
            <a:pPr marL="0" indent="0">
              <a:buFont typeface="Arial"/>
              <a:buNone/>
            </a:pPr>
            <a:r>
              <a:rPr lang="en-US" sz="2000" dirty="0"/>
              <a:t>	</a:t>
            </a:r>
            <a:r>
              <a:rPr lang="en-US" sz="2000" dirty="0" smtClean="0"/>
              <a:t>	…deployment</a:t>
            </a:r>
          </a:p>
          <a:p>
            <a:pPr marL="0" indent="0">
              <a:buFont typeface="Arial"/>
              <a:buNone/>
            </a:pPr>
            <a:r>
              <a:rPr lang="en-US" sz="2000" dirty="0"/>
              <a:t>	</a:t>
            </a:r>
            <a:r>
              <a:rPr lang="en-US" sz="2000" dirty="0" smtClean="0"/>
              <a:t>	…reporting</a:t>
            </a:r>
          </a:p>
          <a:p>
            <a:pPr marL="0" indent="0">
              <a:buFont typeface="Arial"/>
              <a:buNone/>
            </a:pPr>
            <a:r>
              <a:rPr lang="en-US" sz="2000" dirty="0"/>
              <a:t>	</a:t>
            </a:r>
            <a:r>
              <a:rPr lang="en-US" sz="2000" dirty="0" smtClean="0"/>
              <a:t>	…the coffee machine</a:t>
            </a:r>
          </a:p>
          <a:p>
            <a:pPr marL="0" indent="0">
              <a:buFont typeface="Arial"/>
              <a:buNone/>
            </a:pPr>
            <a:endParaRPr lang="en-US" sz="2000" dirty="0" smtClean="0"/>
          </a:p>
          <a:p>
            <a:pPr marL="0" indent="0">
              <a:buFont typeface="Arial"/>
              <a:buNone/>
            </a:pPr>
            <a:endParaRPr lang="en-US" sz="2000" dirty="0"/>
          </a:p>
          <a:p>
            <a:pPr marL="0" indent="0">
              <a:buNone/>
            </a:pPr>
            <a:r>
              <a:rPr lang="en-US" sz="2000" dirty="0"/>
              <a:t>But security testing is still </a:t>
            </a:r>
            <a:r>
              <a:rPr lang="en-US" sz="2000" dirty="0" smtClean="0"/>
              <a:t>typically </a:t>
            </a:r>
            <a:r>
              <a:rPr lang="en-US" sz="2000" b="1" dirty="0" smtClean="0">
                <a:solidFill>
                  <a:srgbClr val="FF0000"/>
                </a:solidFill>
              </a:rPr>
              <a:t>manual </a:t>
            </a:r>
            <a:r>
              <a:rPr lang="en-US" sz="2000" b="1" dirty="0">
                <a:solidFill>
                  <a:srgbClr val="FF0000"/>
                </a:solidFill>
              </a:rPr>
              <a:t>pen testing</a:t>
            </a:r>
            <a:r>
              <a:rPr lang="en-US" sz="2000" dirty="0">
                <a:solidFill>
                  <a:srgbClr val="FF0000"/>
                </a:solidFill>
              </a:rPr>
              <a:t>, </a:t>
            </a:r>
          </a:p>
          <a:p>
            <a:pPr marL="0" indent="0">
              <a:buNone/>
            </a:pPr>
            <a:r>
              <a:rPr lang="en-US" sz="2000" dirty="0" smtClean="0"/>
              <a:t>          done </a:t>
            </a:r>
            <a:r>
              <a:rPr lang="en-US" sz="2000" dirty="0"/>
              <a:t>only on release</a:t>
            </a:r>
          </a:p>
          <a:p>
            <a:pPr marL="0" indent="0">
              <a:buFont typeface="Arial"/>
              <a:buNone/>
            </a:pPr>
            <a:endParaRPr lang="en-US" sz="2000" dirty="0" smtClean="0"/>
          </a:p>
          <a:p>
            <a:pPr marL="0" indent="0">
              <a:buFont typeface="Arial"/>
              <a:buNone/>
            </a:pPr>
            <a:endParaRPr lang="en-US" sz="2000" dirty="0" smtClean="0"/>
          </a:p>
        </p:txBody>
      </p:sp>
      <p:pic>
        <p:nvPicPr>
          <p:cNvPr id="5" name="Picture 4"/>
          <p:cNvPicPr>
            <a:picLocks noChangeAspect="1"/>
          </p:cNvPicPr>
          <p:nvPr/>
        </p:nvPicPr>
        <p:blipFill>
          <a:blip r:embed="rId2"/>
          <a:stretch>
            <a:fillRect/>
          </a:stretch>
        </p:blipFill>
        <p:spPr>
          <a:xfrm>
            <a:off x="5275007" y="887548"/>
            <a:ext cx="3272538" cy="3272538"/>
          </a:xfrm>
          <a:prstGeom prst="rect">
            <a:avLst/>
          </a:prstGeom>
        </p:spPr>
      </p:pic>
      <p:sp>
        <p:nvSpPr>
          <p:cNvPr id="6" name="TextBox 5"/>
          <p:cNvSpPr txBox="1"/>
          <p:nvPr/>
        </p:nvSpPr>
        <p:spPr>
          <a:xfrm>
            <a:off x="3391454" y="5902463"/>
            <a:ext cx="5752546" cy="215444"/>
          </a:xfrm>
          <a:prstGeom prst="rect">
            <a:avLst/>
          </a:prstGeom>
          <a:noFill/>
        </p:spPr>
        <p:txBody>
          <a:bodyPr wrap="none" rtlCol="0">
            <a:spAutoFit/>
          </a:bodyPr>
          <a:lstStyle/>
          <a:p>
            <a:r>
              <a:rPr lang="en-US" sz="800" dirty="0"/>
              <a:t>Image: https://lh4.ggpht.com/z_w-yCMvUcrqZd_6eXlt7E24YvSHEak1k5lNvk5GGNYmzMaBQkH1oe3emhZk0scIWg=</a:t>
            </a:r>
            <a:r>
              <a:rPr lang="en-US" sz="800" dirty="0" smtClean="0"/>
              <a:t>w300</a:t>
            </a:r>
            <a:endParaRPr lang="en-US" sz="800" dirty="0"/>
          </a:p>
        </p:txBody>
      </p:sp>
    </p:spTree>
    <p:extLst>
      <p:ext uri="{BB962C8B-B14F-4D97-AF65-F5344CB8AC3E}">
        <p14:creationId xmlns:p14="http://schemas.microsoft.com/office/powerpoint/2010/main" xmlns="" val="3107079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 y="228600"/>
            <a:ext cx="8474075" cy="978847"/>
          </a:xfrm>
        </p:spPr>
        <p:txBody>
          <a:bodyPr/>
          <a:lstStyle/>
          <a:p>
            <a:r>
              <a:rPr lang="en-US" dirty="0" smtClean="0"/>
              <a:t>Security Requires a Lifecycle Focus</a:t>
            </a:r>
            <a:endParaRPr lang="en-US" dirty="0"/>
          </a:p>
        </p:txBody>
      </p:sp>
      <p:grpSp>
        <p:nvGrpSpPr>
          <p:cNvPr id="6" name="Group 5"/>
          <p:cNvGrpSpPr/>
          <p:nvPr/>
        </p:nvGrpSpPr>
        <p:grpSpPr>
          <a:xfrm>
            <a:off x="239713" y="1255194"/>
            <a:ext cx="8662987" cy="4749800"/>
            <a:chOff x="239713" y="1430678"/>
            <a:chExt cx="8662987" cy="47498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9713" y="1430678"/>
              <a:ext cx="8662987" cy="474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4800" y="4191000"/>
              <a:ext cx="1059906" cy="338554"/>
            </a:xfrm>
            <a:prstGeom prst="rect">
              <a:avLst/>
            </a:prstGeom>
            <a:solidFill>
              <a:schemeClr val="bg1"/>
            </a:solidFill>
          </p:spPr>
          <p:txBody>
            <a:bodyPr wrap="none" rtlCol="0">
              <a:spAutoFit/>
            </a:bodyPr>
            <a:lstStyle/>
            <a:p>
              <a:r>
                <a:rPr lang="en-US" sz="800" b="0" dirty="0" smtClean="0">
                  <a:solidFill>
                    <a:prstClr val="black"/>
                  </a:solidFill>
                </a:rPr>
                <a:t>Mission thread</a:t>
              </a:r>
              <a:br>
                <a:rPr lang="en-US" sz="800" b="0" dirty="0" smtClean="0">
                  <a:solidFill>
                    <a:prstClr val="black"/>
                  </a:solidFill>
                </a:rPr>
              </a:br>
              <a:r>
                <a:rPr lang="en-US" sz="800" b="0" dirty="0" smtClean="0">
                  <a:solidFill>
                    <a:prstClr val="black"/>
                  </a:solidFill>
                </a:rPr>
                <a:t>(Business process)</a:t>
              </a:r>
            </a:p>
          </p:txBody>
        </p:sp>
        <p:sp>
          <p:nvSpPr>
            <p:cNvPr id="4" name="Rectangle 3"/>
            <p:cNvSpPr/>
            <p:nvPr/>
          </p:nvSpPr>
          <p:spPr bwMode="auto">
            <a:xfrm>
              <a:off x="1371600" y="3844636"/>
              <a:ext cx="457200" cy="152400"/>
            </a:xfrm>
            <a:prstGeom prst="rect">
              <a:avLst/>
            </a:prstGeom>
            <a:solidFill>
              <a:schemeClr val="bg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nvGrpSpPr>
            <p:cNvPr id="28" name="Group 27"/>
            <p:cNvGrpSpPr/>
            <p:nvPr/>
          </p:nvGrpSpPr>
          <p:grpSpPr>
            <a:xfrm rot="4838319">
              <a:off x="1196007" y="3616005"/>
              <a:ext cx="351187" cy="439840"/>
              <a:chOff x="8437315" y="533400"/>
              <a:chExt cx="351187" cy="439840"/>
            </a:xfrm>
          </p:grpSpPr>
          <p:sp>
            <p:nvSpPr>
              <p:cNvPr id="29" name="Curved Up Arrow 28"/>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0" name="Curved Up Arrow 29"/>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1" name="Group 30"/>
            <p:cNvGrpSpPr/>
            <p:nvPr/>
          </p:nvGrpSpPr>
          <p:grpSpPr>
            <a:xfrm rot="4838319">
              <a:off x="2245853" y="3632402"/>
              <a:ext cx="351187" cy="439840"/>
              <a:chOff x="8437315" y="533400"/>
              <a:chExt cx="351187" cy="439840"/>
            </a:xfrm>
          </p:grpSpPr>
          <p:sp>
            <p:nvSpPr>
              <p:cNvPr id="32" name="Curved Up Arrow 31"/>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3" name="Curved Up Arrow 32"/>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4" name="Group 33"/>
            <p:cNvGrpSpPr/>
            <p:nvPr/>
          </p:nvGrpSpPr>
          <p:grpSpPr>
            <a:xfrm rot="4838319">
              <a:off x="3160253" y="3593258"/>
              <a:ext cx="351187" cy="439840"/>
              <a:chOff x="8437315" y="533400"/>
              <a:chExt cx="351187" cy="439840"/>
            </a:xfrm>
          </p:grpSpPr>
          <p:sp>
            <p:nvSpPr>
              <p:cNvPr id="35" name="Curved Up Arrow 34"/>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6" name="Curved Up Arrow 35"/>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37" name="Group 36"/>
            <p:cNvGrpSpPr/>
            <p:nvPr/>
          </p:nvGrpSpPr>
          <p:grpSpPr>
            <a:xfrm rot="4838319">
              <a:off x="4150853" y="3593258"/>
              <a:ext cx="351187" cy="439840"/>
              <a:chOff x="8437315" y="533400"/>
              <a:chExt cx="351187" cy="439840"/>
            </a:xfrm>
          </p:grpSpPr>
          <p:sp>
            <p:nvSpPr>
              <p:cNvPr id="38" name="Curved Up Arrow 37"/>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39" name="Curved Up Arrow 38"/>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0" name="Group 39"/>
            <p:cNvGrpSpPr/>
            <p:nvPr/>
          </p:nvGrpSpPr>
          <p:grpSpPr>
            <a:xfrm rot="4838319">
              <a:off x="4989053" y="3593258"/>
              <a:ext cx="351187" cy="439840"/>
              <a:chOff x="8437315" y="533400"/>
              <a:chExt cx="351187" cy="439840"/>
            </a:xfrm>
          </p:grpSpPr>
          <p:sp>
            <p:nvSpPr>
              <p:cNvPr id="41" name="Curved Up Arrow 40"/>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2" name="Curved Up Arrow 41"/>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3" name="Group 42"/>
            <p:cNvGrpSpPr/>
            <p:nvPr/>
          </p:nvGrpSpPr>
          <p:grpSpPr>
            <a:xfrm rot="4838319">
              <a:off x="5979653" y="3593258"/>
              <a:ext cx="351187" cy="439840"/>
              <a:chOff x="8437315" y="533400"/>
              <a:chExt cx="351187" cy="439840"/>
            </a:xfrm>
          </p:grpSpPr>
          <p:sp>
            <p:nvSpPr>
              <p:cNvPr id="44" name="Curved Up Arrow 43"/>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5" name="Curved Up Arrow 44"/>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grpSp>
          <p:nvGrpSpPr>
            <p:cNvPr id="46" name="Group 45"/>
            <p:cNvGrpSpPr/>
            <p:nvPr/>
          </p:nvGrpSpPr>
          <p:grpSpPr>
            <a:xfrm rot="4838319">
              <a:off x="6894053" y="3593258"/>
              <a:ext cx="351187" cy="439840"/>
              <a:chOff x="8437315" y="533400"/>
              <a:chExt cx="351187" cy="439840"/>
            </a:xfrm>
          </p:grpSpPr>
          <p:sp>
            <p:nvSpPr>
              <p:cNvPr id="47" name="Curved Up Arrow 46"/>
              <p:cNvSpPr/>
              <p:nvPr/>
            </p:nvSpPr>
            <p:spPr bwMode="auto">
              <a:xfrm>
                <a:off x="8437315" y="7620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sp>
            <p:nvSpPr>
              <p:cNvPr id="48" name="Curved Up Arrow 47"/>
              <p:cNvSpPr/>
              <p:nvPr/>
            </p:nvSpPr>
            <p:spPr bwMode="auto">
              <a:xfrm rot="10800000">
                <a:off x="8437315" y="533400"/>
                <a:ext cx="351187" cy="211240"/>
              </a:xfrm>
              <a:prstGeom prst="curvedUpArrow">
                <a:avLst/>
              </a:prstGeom>
              <a:solidFill>
                <a:schemeClr val="tx1"/>
              </a:solidFill>
              <a:ln w="317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mtClean="0">
                  <a:solidFill>
                    <a:prstClr val="black"/>
                  </a:solidFill>
                </a:endParaRPr>
              </a:p>
            </p:txBody>
          </p:sp>
        </p:grpSp>
        <p:sp>
          <p:nvSpPr>
            <p:cNvPr id="5" name="TextBox 4"/>
            <p:cNvSpPr txBox="1"/>
            <p:nvPr/>
          </p:nvSpPr>
          <p:spPr>
            <a:xfrm>
              <a:off x="533400" y="5486400"/>
              <a:ext cx="2133600" cy="646331"/>
            </a:xfrm>
            <a:prstGeom prst="rect">
              <a:avLst/>
            </a:prstGeom>
            <a:noFill/>
          </p:spPr>
          <p:txBody>
            <a:bodyPr wrap="square" rtlCol="0">
              <a:spAutoFit/>
            </a:bodyPr>
            <a:lstStyle/>
            <a:p>
              <a:r>
                <a:rPr lang="en-US" b="1" dirty="0" smtClean="0">
                  <a:solidFill>
                    <a:prstClr val="black"/>
                  </a:solidFill>
                </a:rPr>
                <a:t>Design Weaknesses</a:t>
              </a:r>
              <a:endParaRPr lang="en-US" b="1" dirty="0">
                <a:solidFill>
                  <a:prstClr val="black"/>
                </a:solidFill>
              </a:endParaRPr>
            </a:p>
          </p:txBody>
        </p:sp>
        <p:sp>
          <p:nvSpPr>
            <p:cNvPr id="49" name="TextBox 48"/>
            <p:cNvSpPr txBox="1"/>
            <p:nvPr/>
          </p:nvSpPr>
          <p:spPr>
            <a:xfrm>
              <a:off x="3200400" y="5486400"/>
              <a:ext cx="2133600" cy="646331"/>
            </a:xfrm>
            <a:prstGeom prst="rect">
              <a:avLst/>
            </a:prstGeom>
            <a:noFill/>
          </p:spPr>
          <p:txBody>
            <a:bodyPr wrap="square" rtlCol="0">
              <a:spAutoFit/>
            </a:bodyPr>
            <a:lstStyle/>
            <a:p>
              <a:r>
                <a:rPr lang="en-US" b="1" dirty="0" smtClean="0">
                  <a:solidFill>
                    <a:prstClr val="black"/>
                  </a:solidFill>
                </a:rPr>
                <a:t>Coding Weaknesses</a:t>
              </a:r>
              <a:endParaRPr lang="en-US" b="1" dirty="0">
                <a:solidFill>
                  <a:prstClr val="black"/>
                </a:solidFill>
              </a:endParaRPr>
            </a:p>
          </p:txBody>
        </p:sp>
        <p:sp>
          <p:nvSpPr>
            <p:cNvPr id="50" name="TextBox 49"/>
            <p:cNvSpPr txBox="1"/>
            <p:nvPr/>
          </p:nvSpPr>
          <p:spPr>
            <a:xfrm>
              <a:off x="5943600" y="5486400"/>
              <a:ext cx="2133600" cy="646331"/>
            </a:xfrm>
            <a:prstGeom prst="rect">
              <a:avLst/>
            </a:prstGeom>
            <a:noFill/>
          </p:spPr>
          <p:txBody>
            <a:bodyPr wrap="square" rtlCol="0">
              <a:spAutoFit/>
            </a:bodyPr>
            <a:lstStyle/>
            <a:p>
              <a:r>
                <a:rPr lang="en-US" b="1" dirty="0" smtClean="0">
                  <a:solidFill>
                    <a:prstClr val="black"/>
                  </a:solidFill>
                </a:rPr>
                <a:t>Implementation Weaknesses</a:t>
              </a:r>
              <a:endParaRPr lang="en-US" b="1" dirty="0">
                <a:solidFill>
                  <a:prstClr val="black"/>
                </a:solidFill>
              </a:endParaRPr>
            </a:p>
          </p:txBody>
        </p:sp>
      </p:grpSp>
    </p:spTree>
    <p:extLst>
      <p:ext uri="{BB962C8B-B14F-4D97-AF65-F5344CB8AC3E}">
        <p14:creationId xmlns:p14="http://schemas.microsoft.com/office/powerpoint/2010/main" xmlns="" val="9421533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19" y="228600"/>
            <a:ext cx="8449732" cy="797642"/>
          </a:xfrm>
        </p:spPr>
        <p:txBody>
          <a:bodyPr/>
          <a:lstStyle/>
          <a:p>
            <a:pPr lvl="0" fontAlgn="auto">
              <a:lnSpc>
                <a:spcPct val="100000"/>
              </a:lnSpc>
              <a:spcBef>
                <a:spcPts val="0"/>
              </a:spcBef>
              <a:spcAft>
                <a:spcPts val="0"/>
              </a:spcAft>
            </a:pPr>
            <a:r>
              <a:rPr lang="en-US" sz="3200" dirty="0" smtClean="0"/>
              <a:t/>
            </a:r>
            <a:br>
              <a:rPr lang="en-US" sz="3200" dirty="0" smtClean="0"/>
            </a:br>
            <a:r>
              <a:rPr lang="en-US" sz="3200" dirty="0" smtClean="0"/>
              <a:t>Many Opportunities for Improvement</a:t>
            </a:r>
            <a:br>
              <a:rPr lang="en-US" sz="3200" dirty="0" smtClean="0"/>
            </a:br>
            <a:endParaRPr lang="en-US" sz="3200" dirty="0"/>
          </a:p>
        </p:txBody>
      </p:sp>
      <p:sp>
        <p:nvSpPr>
          <p:cNvPr id="3" name="Content Placeholder 2"/>
          <p:cNvSpPr>
            <a:spLocks noGrp="1"/>
          </p:cNvSpPr>
          <p:nvPr>
            <p:ph idx="1"/>
          </p:nvPr>
        </p:nvSpPr>
        <p:spPr>
          <a:xfrm>
            <a:off x="314734" y="1113710"/>
            <a:ext cx="8455025" cy="4953000"/>
          </a:xfrm>
        </p:spPr>
        <p:txBody>
          <a:bodyPr/>
          <a:lstStyle/>
          <a:p>
            <a:r>
              <a:rPr lang="en-US" sz="1800" kern="1200" dirty="0">
                <a:solidFill>
                  <a:srgbClr val="000000"/>
                </a:solidFill>
              </a:rPr>
              <a:t>More than 81% do not coordinate their security practices throughout the development life cycle.</a:t>
            </a:r>
            <a:br>
              <a:rPr lang="en-US" sz="1800" kern="1200" dirty="0">
                <a:solidFill>
                  <a:srgbClr val="000000"/>
                </a:solidFill>
              </a:rPr>
            </a:br>
            <a:endParaRPr lang="en-US" sz="1800" dirty="0"/>
          </a:p>
        </p:txBody>
      </p:sp>
      <p:sp>
        <p:nvSpPr>
          <p:cNvPr id="11" name="Rectangle 10"/>
          <p:cNvSpPr/>
          <p:nvPr/>
        </p:nvSpPr>
        <p:spPr bwMode="auto">
          <a:xfrm>
            <a:off x="533399" y="1828800"/>
            <a:ext cx="8169851" cy="762000"/>
          </a:xfrm>
          <a:prstGeom prst="rect">
            <a:avLst/>
          </a:prstGeom>
          <a:solidFill>
            <a:srgbClr val="5CA1FB"/>
          </a:solidFill>
          <a:ln w="254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1" u="none" strike="noStrike" cap="none" normalizeH="0" baseline="0" smtClean="0">
              <a:ln>
                <a:noFill/>
              </a:ln>
              <a:solidFill>
                <a:schemeClr val="tx1"/>
              </a:solidFill>
              <a:effectLst/>
              <a:latin typeface="Arial" charset="0"/>
              <a:ea typeface="ＭＳ Ｐゴシック" pitchFamily="1" charset="-128"/>
            </a:endParaRPr>
          </a:p>
        </p:txBody>
      </p:sp>
      <p:sp>
        <p:nvSpPr>
          <p:cNvPr id="5" name="Rectangle 4"/>
          <p:cNvSpPr/>
          <p:nvPr/>
        </p:nvSpPr>
        <p:spPr>
          <a:xfrm>
            <a:off x="652898" y="1905000"/>
            <a:ext cx="2166502" cy="646331"/>
          </a:xfrm>
          <a:prstGeom prst="rect">
            <a:avLst/>
          </a:prstGeom>
        </p:spPr>
        <p:txBody>
          <a:bodyPr wrap="square">
            <a:spAutoFit/>
          </a:bodyPr>
          <a:lstStyle/>
          <a:p>
            <a:r>
              <a:rPr lang="en-US" sz="1200" b="1" i="1" dirty="0"/>
              <a:t>19% fail to carry out security requirement </a:t>
            </a:r>
            <a:r>
              <a:rPr lang="en-US" sz="1200" b="1" i="1" dirty="0" smtClean="0"/>
              <a:t>definition. </a:t>
            </a:r>
            <a:endParaRPr lang="en-US" sz="1200" b="1" i="1" dirty="0"/>
          </a:p>
        </p:txBody>
      </p:sp>
      <p:sp>
        <p:nvSpPr>
          <p:cNvPr id="6" name="Rectangle 5"/>
          <p:cNvSpPr/>
          <p:nvPr/>
        </p:nvSpPr>
        <p:spPr>
          <a:xfrm>
            <a:off x="2587940" y="1905000"/>
            <a:ext cx="1831660" cy="461665"/>
          </a:xfrm>
          <a:prstGeom prst="rect">
            <a:avLst/>
          </a:prstGeom>
        </p:spPr>
        <p:txBody>
          <a:bodyPr wrap="square">
            <a:spAutoFit/>
          </a:bodyPr>
          <a:lstStyle/>
          <a:p>
            <a:r>
              <a:rPr lang="en-US" sz="1200" b="1" i="1" dirty="0"/>
              <a:t>27% do not practice secure </a:t>
            </a:r>
            <a:r>
              <a:rPr lang="en-US" sz="1200" b="1" i="1" dirty="0" smtClean="0"/>
              <a:t>design.</a:t>
            </a:r>
            <a:endParaRPr lang="en-US" sz="1200" b="1" i="1" dirty="0"/>
          </a:p>
        </p:txBody>
      </p:sp>
      <p:sp>
        <p:nvSpPr>
          <p:cNvPr id="7" name="Rectangle 6"/>
          <p:cNvSpPr/>
          <p:nvPr/>
        </p:nvSpPr>
        <p:spPr>
          <a:xfrm>
            <a:off x="4419600" y="1892310"/>
            <a:ext cx="2286000" cy="646331"/>
          </a:xfrm>
          <a:prstGeom prst="rect">
            <a:avLst/>
          </a:prstGeom>
        </p:spPr>
        <p:txBody>
          <a:bodyPr wrap="square">
            <a:spAutoFit/>
          </a:bodyPr>
          <a:lstStyle/>
          <a:p>
            <a:r>
              <a:rPr lang="en-US" sz="1200" b="1" i="1" dirty="0"/>
              <a:t>30% do not use static analysis or manual code review during </a:t>
            </a:r>
            <a:r>
              <a:rPr lang="en-US" sz="1200" b="1" i="1" dirty="0" smtClean="0"/>
              <a:t>development.</a:t>
            </a:r>
            <a:endParaRPr lang="en-US" sz="1200" b="1" i="1" dirty="0"/>
          </a:p>
        </p:txBody>
      </p:sp>
      <p:sp>
        <p:nvSpPr>
          <p:cNvPr id="8" name="Rectangle 7"/>
          <p:cNvSpPr/>
          <p:nvPr/>
        </p:nvSpPr>
        <p:spPr>
          <a:xfrm>
            <a:off x="6819309" y="1906424"/>
            <a:ext cx="1715091" cy="646331"/>
          </a:xfrm>
          <a:prstGeom prst="rect">
            <a:avLst/>
          </a:prstGeom>
        </p:spPr>
        <p:txBody>
          <a:bodyPr wrap="square">
            <a:spAutoFit/>
          </a:bodyPr>
          <a:lstStyle/>
          <a:p>
            <a:r>
              <a:rPr lang="en-US" sz="1200" b="1" i="1" dirty="0"/>
              <a:t>47% do not perform acceptance tests for </a:t>
            </a:r>
            <a:r>
              <a:rPr lang="en-US" sz="1200" b="1" i="1" dirty="0" smtClean="0"/>
              <a:t/>
            </a:r>
            <a:br>
              <a:rPr lang="en-US" sz="1200" b="1" i="1" dirty="0" smtClean="0"/>
            </a:br>
            <a:r>
              <a:rPr lang="en-US" sz="1200" b="1" i="1" dirty="0" smtClean="0"/>
              <a:t>third</a:t>
            </a:r>
            <a:r>
              <a:rPr lang="en-US" sz="1200" b="1" i="1" dirty="0"/>
              <a:t>-party </a:t>
            </a:r>
            <a:r>
              <a:rPr lang="en-US" sz="1200" b="1" i="1" dirty="0" smtClean="0"/>
              <a:t>code.</a:t>
            </a:r>
            <a:endParaRPr lang="en-US" sz="1200" b="1" i="1" dirty="0"/>
          </a:p>
        </p:txBody>
      </p:sp>
      <p:sp>
        <p:nvSpPr>
          <p:cNvPr id="10" name="Rectangle 9"/>
          <p:cNvSpPr/>
          <p:nvPr/>
        </p:nvSpPr>
        <p:spPr>
          <a:xfrm>
            <a:off x="4696643" y="6117499"/>
            <a:ext cx="4572000" cy="246221"/>
          </a:xfrm>
          <a:prstGeom prst="rect">
            <a:avLst/>
          </a:prstGeom>
        </p:spPr>
        <p:txBody>
          <a:bodyPr>
            <a:spAutoFit/>
          </a:bodyPr>
          <a:lstStyle/>
          <a:p>
            <a:r>
              <a:rPr lang="en-US" sz="1000" dirty="0"/>
              <a:t>Source: Forrester Consulting, “State of Application Security,” January 2011</a:t>
            </a:r>
          </a:p>
        </p:txBody>
      </p:sp>
      <p:graphicFrame>
        <p:nvGraphicFramePr>
          <p:cNvPr id="213" name="Diagram 212"/>
          <p:cNvGraphicFramePr/>
          <p:nvPr>
            <p:extLst/>
          </p:nvPr>
        </p:nvGraphicFramePr>
        <p:xfrm>
          <a:off x="838200" y="2590800"/>
          <a:ext cx="8382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4" name="Group 213"/>
          <p:cNvGrpSpPr/>
          <p:nvPr/>
        </p:nvGrpSpPr>
        <p:grpSpPr>
          <a:xfrm>
            <a:off x="740412" y="2618601"/>
            <a:ext cx="7645792" cy="3104020"/>
            <a:chOff x="283212" y="1475601"/>
            <a:chExt cx="7645792" cy="3104020"/>
          </a:xfrm>
        </p:grpSpPr>
        <p:sp>
          <p:nvSpPr>
            <p:cNvPr id="215" name="Rectangle 214"/>
            <p:cNvSpPr/>
            <p:nvPr/>
          </p:nvSpPr>
          <p:spPr>
            <a:xfrm>
              <a:off x="283212" y="2476501"/>
              <a:ext cx="2944982" cy="2098962"/>
            </a:xfrm>
            <a:prstGeom prst="rect">
              <a:avLst/>
            </a:prstGeom>
            <a:noFill/>
            <a:ln w="25400" cap="flat" cmpd="sng" algn="ctr">
              <a:solidFill>
                <a:srgbClr val="0070C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6" name="Rectangle 215"/>
            <p:cNvSpPr/>
            <p:nvPr/>
          </p:nvSpPr>
          <p:spPr>
            <a:xfrm>
              <a:off x="2286000" y="1981200"/>
              <a:ext cx="3794760" cy="2155686"/>
            </a:xfrm>
            <a:prstGeom prst="rect">
              <a:avLst/>
            </a:prstGeom>
            <a:noFill/>
            <a:ln w="25400" cap="flat" cmpd="sng" algn="ctr">
              <a:solidFill>
                <a:srgbClr val="9BBB59"/>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7" name="Rectangle 216"/>
            <p:cNvSpPr/>
            <p:nvPr/>
          </p:nvSpPr>
          <p:spPr>
            <a:xfrm>
              <a:off x="5109604" y="2476501"/>
              <a:ext cx="2819400" cy="2103120"/>
            </a:xfrm>
            <a:prstGeom prst="rect">
              <a:avLst/>
            </a:prstGeom>
            <a:noFill/>
            <a:ln w="25400" cap="flat" cmpd="sng" algn="ctr">
              <a:solidFill>
                <a:srgbClr val="F79646"/>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8" name="TextBox 217"/>
            <p:cNvSpPr txBox="1"/>
            <p:nvPr/>
          </p:nvSpPr>
          <p:spPr>
            <a:xfrm>
              <a:off x="700254" y="4256900"/>
              <a:ext cx="211089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Requirements and Acquisition</a:t>
              </a:r>
              <a:endParaRPr kumimoji="0" lang="en-US" sz="1200" b="1" i="0" u="none" strike="noStrike" kern="0" cap="none" spc="0" normalizeH="0" baseline="0" noProof="0" dirty="0">
                <a:ln>
                  <a:noFill/>
                </a:ln>
                <a:solidFill>
                  <a:sysClr val="windowText" lastClr="000000"/>
                </a:solidFill>
                <a:effectLst/>
                <a:uLnTx/>
                <a:uFillTx/>
              </a:endParaRPr>
            </a:p>
          </p:txBody>
        </p:sp>
        <p:sp>
          <p:nvSpPr>
            <p:cNvPr id="219" name="TextBox 218"/>
            <p:cNvSpPr txBox="1"/>
            <p:nvPr/>
          </p:nvSpPr>
          <p:spPr>
            <a:xfrm>
              <a:off x="5496107" y="4256900"/>
              <a:ext cx="20463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Deployment and Operations</a:t>
              </a:r>
              <a:endParaRPr kumimoji="0" lang="en-US" sz="1200" b="1" i="0" u="none" strike="noStrike" kern="0" cap="none" spc="0" normalizeH="0" baseline="0" noProof="0" dirty="0">
                <a:ln>
                  <a:noFill/>
                </a:ln>
                <a:solidFill>
                  <a:sysClr val="windowText" lastClr="000000"/>
                </a:solidFill>
                <a:effectLst/>
                <a:uLnTx/>
                <a:uFillTx/>
              </a:endParaRPr>
            </a:p>
          </p:txBody>
        </p:sp>
        <p:cxnSp>
          <p:nvCxnSpPr>
            <p:cNvPr id="220" name="Straight Connector 219"/>
            <p:cNvCxnSpPr/>
            <p:nvPr/>
          </p:nvCxnSpPr>
          <p:spPr>
            <a:xfrm flipV="1">
              <a:off x="7388225" y="1739900"/>
              <a:ext cx="0" cy="1092928"/>
            </a:xfrm>
            <a:prstGeom prst="line">
              <a:avLst/>
            </a:prstGeom>
            <a:noFill/>
            <a:ln w="19050" cap="flat" cmpd="sng" algn="ctr">
              <a:solidFill>
                <a:srgbClr val="C0504D"/>
              </a:solidFill>
              <a:prstDash val="solid"/>
            </a:ln>
            <a:effectLst/>
          </p:spPr>
        </p:cxnSp>
        <p:cxnSp>
          <p:nvCxnSpPr>
            <p:cNvPr id="221" name="Straight Connector 220"/>
            <p:cNvCxnSpPr/>
            <p:nvPr/>
          </p:nvCxnSpPr>
          <p:spPr>
            <a:xfrm flipH="1">
              <a:off x="787400" y="1749425"/>
              <a:ext cx="6595295" cy="0"/>
            </a:xfrm>
            <a:prstGeom prst="line">
              <a:avLst/>
            </a:prstGeom>
            <a:noFill/>
            <a:ln w="19050" cap="flat" cmpd="sng" algn="ctr">
              <a:solidFill>
                <a:srgbClr val="C0504D"/>
              </a:solidFill>
              <a:prstDash val="solid"/>
            </a:ln>
            <a:effectLst/>
          </p:spPr>
        </p:cxnSp>
        <p:cxnSp>
          <p:nvCxnSpPr>
            <p:cNvPr id="222" name="Straight Arrow Connector 221"/>
            <p:cNvCxnSpPr/>
            <p:nvPr/>
          </p:nvCxnSpPr>
          <p:spPr>
            <a:xfrm>
              <a:off x="796925" y="1752600"/>
              <a:ext cx="1077" cy="990600"/>
            </a:xfrm>
            <a:prstGeom prst="straightConnector1">
              <a:avLst/>
            </a:prstGeom>
            <a:noFill/>
            <a:ln w="19050" cap="flat" cmpd="sng" algn="ctr">
              <a:solidFill>
                <a:srgbClr val="C0504D"/>
              </a:solidFill>
              <a:prstDash val="solid"/>
              <a:tailEnd type="triangle" w="lg" len="lg"/>
            </a:ln>
            <a:effectLst/>
          </p:spPr>
        </p:cxnSp>
        <p:sp>
          <p:nvSpPr>
            <p:cNvPr id="223" name="TextBox 222"/>
            <p:cNvSpPr txBox="1"/>
            <p:nvPr/>
          </p:nvSpPr>
          <p:spPr>
            <a:xfrm>
              <a:off x="320185" y="3415981"/>
              <a:ext cx="965128"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Mission thread</a:t>
              </a:r>
              <a:br>
                <a:rPr kumimoji="0" lang="en-US" sz="1000" b="0" i="0" u="none" strike="noStrike" kern="0" cap="none" spc="0" normalizeH="0" baseline="0" noProof="0" dirty="0" smtClean="0">
                  <a:ln>
                    <a:noFill/>
                  </a:ln>
                  <a:solidFill>
                    <a:sysClr val="windowText" lastClr="000000"/>
                  </a:solidFill>
                  <a:effectLst/>
                  <a:uLnTx/>
                  <a:uFillTx/>
                </a:rPr>
              </a:br>
              <a:r>
                <a:rPr kumimoji="0" lang="en-US" sz="800" b="0" i="0" u="none" strike="noStrike" kern="0" cap="none" spc="0" normalizeH="0" baseline="0" noProof="0" dirty="0" smtClean="0">
                  <a:ln>
                    <a:noFill/>
                  </a:ln>
                  <a:solidFill>
                    <a:sysClr val="windowText" lastClr="000000"/>
                  </a:solidFill>
                  <a:effectLst/>
                  <a:uLnTx/>
                  <a:uFillTx/>
                </a:rPr>
                <a:t>(Business process)</a:t>
              </a:r>
            </a:p>
          </p:txBody>
        </p:sp>
        <p:sp>
          <p:nvSpPr>
            <p:cNvPr id="224" name="TextBox 223"/>
            <p:cNvSpPr txBox="1"/>
            <p:nvPr/>
          </p:nvSpPr>
          <p:spPr>
            <a:xfrm>
              <a:off x="1375803" y="3429000"/>
              <a:ext cx="601447"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Threat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Analysis</a:t>
              </a:r>
              <a:endParaRPr kumimoji="0" lang="en-US" sz="1000" b="0" i="0" u="none" strike="noStrike" kern="0" cap="none" spc="0" normalizeH="0" baseline="0" noProof="0" dirty="0">
                <a:ln>
                  <a:noFill/>
                </a:ln>
                <a:solidFill>
                  <a:sysClr val="windowText" lastClr="000000"/>
                </a:solidFill>
                <a:effectLst/>
                <a:uLnTx/>
                <a:uFillTx/>
              </a:endParaRPr>
            </a:p>
          </p:txBody>
        </p:sp>
        <p:sp>
          <p:nvSpPr>
            <p:cNvPr id="225" name="TextBox 224"/>
            <p:cNvSpPr txBox="1"/>
            <p:nvPr/>
          </p:nvSpPr>
          <p:spPr>
            <a:xfrm>
              <a:off x="2366403" y="3429000"/>
              <a:ext cx="50687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Abuse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Cases</a:t>
              </a:r>
              <a:endParaRPr kumimoji="0" lang="en-US" sz="1000" b="0" i="0" u="none" strike="noStrike" kern="0" cap="none" spc="0" normalizeH="0" baseline="0" noProof="0" dirty="0">
                <a:ln>
                  <a:noFill/>
                </a:ln>
                <a:solidFill>
                  <a:sysClr val="windowText" lastClr="000000"/>
                </a:solidFill>
                <a:effectLst/>
                <a:uLnTx/>
                <a:uFillTx/>
              </a:endParaRPr>
            </a:p>
          </p:txBody>
        </p:sp>
        <p:sp>
          <p:nvSpPr>
            <p:cNvPr id="226" name="TextBox 225"/>
            <p:cNvSpPr txBox="1"/>
            <p:nvPr/>
          </p:nvSpPr>
          <p:spPr>
            <a:xfrm>
              <a:off x="3200400" y="3429000"/>
              <a:ext cx="835485"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and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Principles</a:t>
              </a:r>
              <a:endParaRPr kumimoji="0" lang="en-US" sz="1000" b="0" i="0" u="none" strike="noStrike" kern="0" cap="none" spc="0" normalizeH="0" baseline="0" noProof="0" dirty="0">
                <a:ln>
                  <a:noFill/>
                </a:ln>
                <a:solidFill>
                  <a:sysClr val="windowText" lastClr="000000"/>
                </a:solidFill>
                <a:effectLst/>
                <a:uLnTx/>
                <a:uFillTx/>
              </a:endParaRPr>
            </a:p>
          </p:txBody>
        </p:sp>
        <p:sp>
          <p:nvSpPr>
            <p:cNvPr id="227" name="TextBox 226"/>
            <p:cNvSpPr txBox="1"/>
            <p:nvPr/>
          </p:nvSpPr>
          <p:spPr>
            <a:xfrm>
              <a:off x="4271403" y="3429000"/>
              <a:ext cx="731290" cy="5539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Coding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Rules 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Guidelines</a:t>
              </a:r>
              <a:endParaRPr kumimoji="0" lang="en-US" sz="1000" b="0" i="0" u="none" strike="noStrike" kern="0" cap="none" spc="0" normalizeH="0" baseline="0" noProof="0" dirty="0">
                <a:ln>
                  <a:noFill/>
                </a:ln>
                <a:solidFill>
                  <a:sysClr val="windowText" lastClr="000000"/>
                </a:solidFill>
                <a:effectLst/>
                <a:uLnTx/>
                <a:uFillTx/>
              </a:endParaRPr>
            </a:p>
          </p:txBody>
        </p:sp>
        <p:sp>
          <p:nvSpPr>
            <p:cNvPr id="228" name="TextBox 227"/>
            <p:cNvSpPr txBox="1"/>
            <p:nvPr/>
          </p:nvSpPr>
          <p:spPr>
            <a:xfrm>
              <a:off x="5109603" y="3429000"/>
              <a:ext cx="813043"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Testing,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Validation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Verification</a:t>
              </a:r>
              <a:endParaRPr kumimoji="0" lang="en-US" sz="1000" b="0" i="0" u="none" strike="noStrike" kern="0" cap="none" spc="0" normalizeH="0" baseline="0" noProof="0" dirty="0">
                <a:ln>
                  <a:noFill/>
                </a:ln>
                <a:solidFill>
                  <a:sysClr val="windowText" lastClr="000000"/>
                </a:solidFill>
                <a:effectLst/>
                <a:uLnTx/>
                <a:uFillTx/>
              </a:endParaRPr>
            </a:p>
          </p:txBody>
        </p:sp>
        <p:sp>
          <p:nvSpPr>
            <p:cNvPr id="229" name="TextBox 228"/>
            <p:cNvSpPr txBox="1"/>
            <p:nvPr/>
          </p:nvSpPr>
          <p:spPr>
            <a:xfrm>
              <a:off x="6100203" y="3429000"/>
              <a:ext cx="769763"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Monitoring</a:t>
              </a:r>
              <a:endParaRPr kumimoji="0" lang="en-US" sz="1000" b="0" i="0" u="none" strike="noStrike" kern="0" cap="none" spc="0" normalizeH="0" baseline="0" noProof="0" dirty="0">
                <a:ln>
                  <a:noFill/>
                </a:ln>
                <a:solidFill>
                  <a:sysClr val="windowText" lastClr="000000"/>
                </a:solidFill>
                <a:effectLst/>
                <a:uLnTx/>
                <a:uFillTx/>
              </a:endParaRPr>
            </a:p>
          </p:txBody>
        </p:sp>
        <p:sp>
          <p:nvSpPr>
            <p:cNvPr id="230" name="TextBox 229"/>
            <p:cNvSpPr txBox="1"/>
            <p:nvPr/>
          </p:nvSpPr>
          <p:spPr>
            <a:xfrm>
              <a:off x="7014603" y="3429000"/>
              <a:ext cx="75052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Breach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Text" lastClr="000000"/>
                  </a:solidFill>
                  <a:effectLst/>
                  <a:uLnTx/>
                  <a:uFillTx/>
                </a:rPr>
                <a:t>Awareness</a:t>
              </a:r>
              <a:endParaRPr kumimoji="0" lang="en-US" sz="1000" b="0" i="0" u="none" strike="noStrike" kern="0" cap="none" spc="0" normalizeH="0" baseline="0" noProof="0" dirty="0">
                <a:ln>
                  <a:noFill/>
                </a:ln>
                <a:solidFill>
                  <a:sysClr val="windowText" lastClr="000000"/>
                </a:solidFill>
                <a:effectLst/>
                <a:uLnTx/>
                <a:uFillTx/>
              </a:endParaRPr>
            </a:p>
          </p:txBody>
        </p:sp>
        <p:sp>
          <p:nvSpPr>
            <p:cNvPr id="231" name="TextBox 230"/>
            <p:cNvSpPr txBox="1"/>
            <p:nvPr/>
          </p:nvSpPr>
          <p:spPr>
            <a:xfrm>
              <a:off x="3603268" y="1475601"/>
              <a:ext cx="98475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Sustainment</a:t>
              </a:r>
              <a:endParaRPr kumimoji="0" lang="en-US" sz="1200" b="1" i="0" u="none" strike="noStrike" kern="0" cap="none" spc="0" normalizeH="0" baseline="0" noProof="0" dirty="0">
                <a:ln>
                  <a:noFill/>
                </a:ln>
                <a:solidFill>
                  <a:sysClr val="windowText" lastClr="000000"/>
                </a:solidFill>
                <a:effectLst/>
                <a:uLnTx/>
                <a:uFillTx/>
              </a:endParaRPr>
            </a:p>
          </p:txBody>
        </p:sp>
        <p:grpSp>
          <p:nvGrpSpPr>
            <p:cNvPr id="232" name="Group 231"/>
            <p:cNvGrpSpPr/>
            <p:nvPr/>
          </p:nvGrpSpPr>
          <p:grpSpPr>
            <a:xfrm rot="4838319">
              <a:off x="1188144" y="2772286"/>
              <a:ext cx="479676" cy="600765"/>
              <a:chOff x="8437315" y="533400"/>
              <a:chExt cx="351187" cy="439840"/>
            </a:xfrm>
            <a:solidFill>
              <a:srgbClr val="1F497D">
                <a:lumMod val="75000"/>
              </a:srgbClr>
            </a:solidFill>
          </p:grpSpPr>
          <p:sp>
            <p:nvSpPr>
              <p:cNvPr id="252" name="Curved Up Arrow 251"/>
              <p:cNvSpPr/>
              <p:nvPr/>
            </p:nvSpPr>
            <p:spPr bwMode="auto">
              <a:xfrm>
                <a:off x="8437315" y="762000"/>
                <a:ext cx="351187" cy="211240"/>
              </a:xfrm>
              <a:prstGeom prst="curvedUpArrow">
                <a:avLst/>
              </a:prstGeom>
              <a:grp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sp>
            <p:nvSpPr>
              <p:cNvPr id="253" name="Curved Up Arrow 252"/>
              <p:cNvSpPr/>
              <p:nvPr/>
            </p:nvSpPr>
            <p:spPr bwMode="auto">
              <a:xfrm rot="10800000">
                <a:off x="8437315" y="533400"/>
                <a:ext cx="351187" cy="211240"/>
              </a:xfrm>
              <a:prstGeom prst="curvedUpArrow">
                <a:avLst/>
              </a:prstGeom>
              <a:grp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grpSp>
        <p:grpSp>
          <p:nvGrpSpPr>
            <p:cNvPr id="233" name="Group 232"/>
            <p:cNvGrpSpPr/>
            <p:nvPr/>
          </p:nvGrpSpPr>
          <p:grpSpPr>
            <a:xfrm rot="4838319">
              <a:off x="2101267" y="2744170"/>
              <a:ext cx="479676" cy="600765"/>
              <a:chOff x="8437315" y="533400"/>
              <a:chExt cx="351187" cy="439840"/>
            </a:xfrm>
            <a:solidFill>
              <a:srgbClr val="1F497D">
                <a:lumMod val="75000"/>
              </a:srgbClr>
            </a:solidFill>
          </p:grpSpPr>
          <p:sp>
            <p:nvSpPr>
              <p:cNvPr id="250" name="Curved Up Arrow 249"/>
              <p:cNvSpPr/>
              <p:nvPr/>
            </p:nvSpPr>
            <p:spPr bwMode="auto">
              <a:xfrm>
                <a:off x="8437315" y="762000"/>
                <a:ext cx="351187" cy="211240"/>
              </a:xfrm>
              <a:prstGeom prst="curvedUpArrow">
                <a:avLst/>
              </a:prstGeom>
              <a:grp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sp>
            <p:nvSpPr>
              <p:cNvPr id="251" name="Curved Up Arrow 250"/>
              <p:cNvSpPr/>
              <p:nvPr/>
            </p:nvSpPr>
            <p:spPr bwMode="auto">
              <a:xfrm rot="10800000">
                <a:off x="8437315" y="533400"/>
                <a:ext cx="351187" cy="211240"/>
              </a:xfrm>
              <a:prstGeom prst="curvedUpArrow">
                <a:avLst/>
              </a:prstGeom>
              <a:solidFill>
                <a:srgbClr val="9BBB59">
                  <a:lumMod val="50000"/>
                </a:srgbClr>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grpSp>
        <p:grpSp>
          <p:nvGrpSpPr>
            <p:cNvPr id="234" name="Group 233"/>
            <p:cNvGrpSpPr/>
            <p:nvPr/>
          </p:nvGrpSpPr>
          <p:grpSpPr>
            <a:xfrm rot="4838319">
              <a:off x="3098200" y="2767631"/>
              <a:ext cx="479676" cy="600765"/>
              <a:chOff x="8437315" y="533400"/>
              <a:chExt cx="351187" cy="439840"/>
            </a:xfrm>
            <a:solidFill>
              <a:srgbClr val="1F497D">
                <a:lumMod val="75000"/>
              </a:srgbClr>
            </a:solidFill>
          </p:grpSpPr>
          <p:sp>
            <p:nvSpPr>
              <p:cNvPr id="248" name="Curved Up Arrow 247"/>
              <p:cNvSpPr/>
              <p:nvPr/>
            </p:nvSpPr>
            <p:spPr bwMode="auto">
              <a:xfrm>
                <a:off x="8437315" y="762000"/>
                <a:ext cx="351187" cy="211240"/>
              </a:xfrm>
              <a:prstGeom prst="curvedUpArrow">
                <a:avLst/>
              </a:prstGeom>
              <a:solidFill>
                <a:srgbClr val="4F6228"/>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sp>
            <p:nvSpPr>
              <p:cNvPr id="249" name="Curved Up Arrow 248"/>
              <p:cNvSpPr/>
              <p:nvPr/>
            </p:nvSpPr>
            <p:spPr bwMode="auto">
              <a:xfrm rot="10800000">
                <a:off x="8437315" y="533400"/>
                <a:ext cx="351187" cy="211240"/>
              </a:xfrm>
              <a:prstGeom prst="curvedUpArrow">
                <a:avLst/>
              </a:prstGeom>
              <a:solidFill>
                <a:srgbClr val="9BBB59">
                  <a:lumMod val="75000"/>
                </a:srgbClr>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grpSp>
        <p:grpSp>
          <p:nvGrpSpPr>
            <p:cNvPr id="235" name="Group 234"/>
            <p:cNvGrpSpPr/>
            <p:nvPr/>
          </p:nvGrpSpPr>
          <p:grpSpPr>
            <a:xfrm rot="4838319">
              <a:off x="4011324" y="2758856"/>
              <a:ext cx="479676" cy="600765"/>
              <a:chOff x="8437315" y="533400"/>
              <a:chExt cx="351187" cy="439840"/>
            </a:xfrm>
            <a:solidFill>
              <a:srgbClr val="1F497D">
                <a:lumMod val="75000"/>
              </a:srgbClr>
            </a:solidFill>
          </p:grpSpPr>
          <p:sp>
            <p:nvSpPr>
              <p:cNvPr id="246" name="Curved Up Arrow 245"/>
              <p:cNvSpPr/>
              <p:nvPr/>
            </p:nvSpPr>
            <p:spPr bwMode="auto">
              <a:xfrm>
                <a:off x="8437315" y="762000"/>
                <a:ext cx="351187" cy="211240"/>
              </a:xfrm>
              <a:prstGeom prst="curvedUpArrow">
                <a:avLst/>
              </a:prstGeom>
              <a:solidFill>
                <a:srgbClr val="4F6228"/>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sp>
            <p:nvSpPr>
              <p:cNvPr id="247" name="Curved Up Arrow 246"/>
              <p:cNvSpPr/>
              <p:nvPr/>
            </p:nvSpPr>
            <p:spPr bwMode="auto">
              <a:xfrm rot="10800000">
                <a:off x="8437315" y="533400"/>
                <a:ext cx="351187" cy="211240"/>
              </a:xfrm>
              <a:prstGeom prst="curvedUpArrow">
                <a:avLst/>
              </a:prstGeom>
              <a:solidFill>
                <a:srgbClr val="9BBB59">
                  <a:lumMod val="75000"/>
                </a:srgbClr>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grpSp>
        <p:grpSp>
          <p:nvGrpSpPr>
            <p:cNvPr id="236" name="Group 235"/>
            <p:cNvGrpSpPr/>
            <p:nvPr/>
          </p:nvGrpSpPr>
          <p:grpSpPr>
            <a:xfrm rot="4838319">
              <a:off x="4943788" y="2762976"/>
              <a:ext cx="479676" cy="600765"/>
              <a:chOff x="8437315" y="533400"/>
              <a:chExt cx="351187" cy="439840"/>
            </a:xfrm>
            <a:solidFill>
              <a:srgbClr val="1F497D">
                <a:lumMod val="75000"/>
              </a:srgbClr>
            </a:solidFill>
          </p:grpSpPr>
          <p:sp>
            <p:nvSpPr>
              <p:cNvPr id="244" name="Curved Up Arrow 243"/>
              <p:cNvSpPr/>
              <p:nvPr/>
            </p:nvSpPr>
            <p:spPr bwMode="auto">
              <a:xfrm>
                <a:off x="8437315" y="762000"/>
                <a:ext cx="351187" cy="211240"/>
              </a:xfrm>
              <a:prstGeom prst="curvedUpArrow">
                <a:avLst/>
              </a:prstGeom>
              <a:solidFill>
                <a:srgbClr val="4F6228"/>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sp>
            <p:nvSpPr>
              <p:cNvPr id="245" name="Curved Up Arrow 244"/>
              <p:cNvSpPr/>
              <p:nvPr/>
            </p:nvSpPr>
            <p:spPr bwMode="auto">
              <a:xfrm rot="10800000">
                <a:off x="8437315" y="533400"/>
                <a:ext cx="351187" cy="211240"/>
              </a:xfrm>
              <a:prstGeom prst="curvedUpArrow">
                <a:avLst/>
              </a:prstGeom>
              <a:solidFill>
                <a:srgbClr val="F79646">
                  <a:lumMod val="50000"/>
                </a:srgbClr>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grpSp>
        <p:grpSp>
          <p:nvGrpSpPr>
            <p:cNvPr id="237" name="Group 236"/>
            <p:cNvGrpSpPr/>
            <p:nvPr/>
          </p:nvGrpSpPr>
          <p:grpSpPr>
            <a:xfrm rot="4838319">
              <a:off x="5882698" y="2760648"/>
              <a:ext cx="479676" cy="600765"/>
              <a:chOff x="8437315" y="533400"/>
              <a:chExt cx="351187" cy="439840"/>
            </a:xfrm>
            <a:solidFill>
              <a:srgbClr val="1F497D">
                <a:lumMod val="75000"/>
              </a:srgbClr>
            </a:solidFill>
          </p:grpSpPr>
          <p:sp>
            <p:nvSpPr>
              <p:cNvPr id="242" name="Curved Up Arrow 241"/>
              <p:cNvSpPr/>
              <p:nvPr/>
            </p:nvSpPr>
            <p:spPr bwMode="auto">
              <a:xfrm>
                <a:off x="8437315" y="762000"/>
                <a:ext cx="351187" cy="211240"/>
              </a:xfrm>
              <a:prstGeom prst="curvedUpArrow">
                <a:avLst/>
              </a:prstGeom>
              <a:solidFill>
                <a:srgbClr val="984807"/>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sp>
            <p:nvSpPr>
              <p:cNvPr id="243" name="Curved Up Arrow 242"/>
              <p:cNvSpPr/>
              <p:nvPr/>
            </p:nvSpPr>
            <p:spPr bwMode="auto">
              <a:xfrm rot="10800000">
                <a:off x="8437315" y="533400"/>
                <a:ext cx="351187" cy="211240"/>
              </a:xfrm>
              <a:prstGeom prst="curvedUpArrow">
                <a:avLst/>
              </a:prstGeom>
              <a:solidFill>
                <a:srgbClr val="F79646">
                  <a:lumMod val="50000"/>
                </a:srgbClr>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grpSp>
        <p:grpSp>
          <p:nvGrpSpPr>
            <p:cNvPr id="238" name="Group 237"/>
            <p:cNvGrpSpPr/>
            <p:nvPr/>
          </p:nvGrpSpPr>
          <p:grpSpPr>
            <a:xfrm rot="4838319">
              <a:off x="6815163" y="2758321"/>
              <a:ext cx="479676" cy="600765"/>
              <a:chOff x="8437315" y="533400"/>
              <a:chExt cx="351187" cy="439840"/>
            </a:xfrm>
            <a:solidFill>
              <a:srgbClr val="1F497D">
                <a:lumMod val="75000"/>
              </a:srgbClr>
            </a:solidFill>
          </p:grpSpPr>
          <p:sp>
            <p:nvSpPr>
              <p:cNvPr id="240" name="Curved Up Arrow 239"/>
              <p:cNvSpPr/>
              <p:nvPr/>
            </p:nvSpPr>
            <p:spPr bwMode="auto">
              <a:xfrm>
                <a:off x="8437315" y="762000"/>
                <a:ext cx="351187" cy="211240"/>
              </a:xfrm>
              <a:prstGeom prst="curvedUpArrow">
                <a:avLst/>
              </a:prstGeom>
              <a:solidFill>
                <a:srgbClr val="984807"/>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sp>
            <p:nvSpPr>
              <p:cNvPr id="241" name="Curved Up Arrow 240"/>
              <p:cNvSpPr/>
              <p:nvPr/>
            </p:nvSpPr>
            <p:spPr bwMode="auto">
              <a:xfrm rot="10800000">
                <a:off x="8437315" y="533400"/>
                <a:ext cx="351187" cy="211240"/>
              </a:xfrm>
              <a:prstGeom prst="curvedUpArrow">
                <a:avLst/>
              </a:prstGeom>
              <a:solidFill>
                <a:srgbClr val="F79646">
                  <a:lumMod val="50000"/>
                </a:srgbClr>
              </a:solidFill>
              <a:ln w="31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000" b="1" i="0" u="none" strike="noStrike" kern="0" cap="none" spc="0" normalizeH="0" baseline="0" noProof="0" smtClean="0">
                  <a:ln>
                    <a:noFill/>
                  </a:ln>
                  <a:solidFill>
                    <a:sysClr val="windowText" lastClr="000000"/>
                  </a:solidFill>
                  <a:effectLst/>
                  <a:uLnTx/>
                  <a:uFillTx/>
                  <a:latin typeface="Arial" charset="0"/>
                  <a:ea typeface="ＭＳ Ｐゴシック" pitchFamily="1" charset="-128"/>
                </a:endParaRPr>
              </a:p>
            </p:txBody>
          </p:sp>
        </p:grpSp>
        <p:sp>
          <p:nvSpPr>
            <p:cNvPr id="239" name="TextBox 238"/>
            <p:cNvSpPr txBox="1"/>
            <p:nvPr/>
          </p:nvSpPr>
          <p:spPr>
            <a:xfrm>
              <a:off x="3123827" y="2009001"/>
              <a:ext cx="211910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rPr>
                <a:t>Engineering and Development</a:t>
              </a:r>
              <a:endParaRPr kumimoji="0" lang="en-US" sz="1200" b="1"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xmlns="" val="41880697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Catching Faults </a:t>
            </a:r>
            <a:r>
              <a:rPr lang="en-US" dirty="0"/>
              <a:t>E</a:t>
            </a:r>
            <a:r>
              <a:rPr lang="en-US" dirty="0" smtClean="0"/>
              <a:t>arly </a:t>
            </a:r>
            <a:r>
              <a:rPr lang="en-US" dirty="0"/>
              <a:t>S</a:t>
            </a:r>
            <a:r>
              <a:rPr lang="en-US" dirty="0" smtClean="0"/>
              <a:t>aves </a:t>
            </a:r>
            <a:r>
              <a:rPr lang="en-US" dirty="0"/>
              <a:t>M</a:t>
            </a:r>
            <a:r>
              <a:rPr lang="en-US" dirty="0" smtClean="0"/>
              <a:t>oney</a:t>
            </a:r>
            <a:endParaRPr lang="en-US" dirty="0"/>
          </a:p>
        </p:txBody>
      </p:sp>
      <p:sp>
        <p:nvSpPr>
          <p:cNvPr id="3" name="Content Placeholder 2"/>
          <p:cNvSpPr>
            <a:spLocks noGrp="1"/>
          </p:cNvSpPr>
          <p:nvPr>
            <p:ph idx="1"/>
          </p:nvPr>
        </p:nvSpPr>
        <p:spPr/>
        <p:txBody>
          <a:bodyPr/>
          <a:lstStyle/>
          <a:p>
            <a:r>
              <a:rPr lang="en-US" sz="2000" dirty="0" smtClean="0"/>
              <a:t>Faults accounts </a:t>
            </a:r>
            <a:r>
              <a:rPr lang="en-US" sz="2000" dirty="0"/>
              <a:t>for </a:t>
            </a:r>
            <a:r>
              <a:rPr lang="en-US" sz="2000" dirty="0" smtClean="0"/>
              <a:t>30</a:t>
            </a:r>
            <a:r>
              <a:rPr lang="en-US" sz="2000" dirty="0" smtClean="0">
                <a:latin typeface="Calibri"/>
              </a:rPr>
              <a:t>‒</a:t>
            </a:r>
            <a:r>
              <a:rPr lang="en-US" sz="2000" dirty="0" smtClean="0"/>
              <a:t>50% </a:t>
            </a:r>
            <a:r>
              <a:rPr lang="en-US" sz="2000" dirty="0"/>
              <a:t>percent of total </a:t>
            </a:r>
            <a:r>
              <a:rPr lang="en-US" sz="2000" dirty="0" smtClean="0"/>
              <a:t>software project costs</a:t>
            </a:r>
          </a:p>
        </p:txBody>
      </p:sp>
      <p:pic>
        <p:nvPicPr>
          <p:cNvPr id="4" name="Picture 3" descr="Tech_review_art_WS-01.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1000" y="1580933"/>
            <a:ext cx="8490371" cy="4622536"/>
          </a:xfrm>
          <a:prstGeom prst="rect">
            <a:avLst/>
          </a:prstGeom>
        </p:spPr>
      </p:pic>
      <p:sp>
        <p:nvSpPr>
          <p:cNvPr id="5" name="TextBox 4"/>
          <p:cNvSpPr txBox="1"/>
          <p:nvPr/>
        </p:nvSpPr>
        <p:spPr>
          <a:xfrm>
            <a:off x="533400" y="5826318"/>
            <a:ext cx="4089581" cy="230832"/>
          </a:xfrm>
          <a:prstGeom prst="rect">
            <a:avLst/>
          </a:prstGeom>
          <a:noFill/>
        </p:spPr>
        <p:txBody>
          <a:bodyPr wrap="none" rtlCol="0">
            <a:spAutoFit/>
          </a:bodyPr>
          <a:lstStyle/>
          <a:p>
            <a:pPr algn="l" fontAlgn="auto">
              <a:spcBef>
                <a:spcPts val="0"/>
              </a:spcBef>
              <a:spcAft>
                <a:spcPts val="0"/>
              </a:spcAft>
            </a:pPr>
            <a:r>
              <a:rPr lang="en-US" sz="900" b="0" dirty="0" smtClean="0">
                <a:solidFill>
                  <a:srgbClr val="000000"/>
                </a:solidFill>
                <a:latin typeface="Arial"/>
              </a:rPr>
              <a:t>Sources: </a:t>
            </a:r>
            <a:r>
              <a:rPr lang="en-US" sz="900" b="0" i="1" dirty="0" smtClean="0">
                <a:solidFill>
                  <a:srgbClr val="000000"/>
                </a:solidFill>
                <a:latin typeface="Arial"/>
              </a:rPr>
              <a:t>Critical Code</a:t>
            </a:r>
            <a:r>
              <a:rPr lang="en-US" sz="900" b="0" dirty="0" smtClean="0">
                <a:solidFill>
                  <a:srgbClr val="000000"/>
                </a:solidFill>
                <a:latin typeface="Arial"/>
              </a:rPr>
              <a:t>; NIST, NASA, INCOSE, and Aircraft Industry Studies </a:t>
            </a:r>
            <a:endParaRPr lang="en-US" sz="900" b="0" dirty="0">
              <a:solidFill>
                <a:srgbClr val="000000"/>
              </a:solidFill>
              <a:latin typeface="Arial"/>
            </a:endParaRPr>
          </a:p>
        </p:txBody>
      </p:sp>
    </p:spTree>
    <p:extLst>
      <p:ext uri="{BB962C8B-B14F-4D97-AF65-F5344CB8AC3E}">
        <p14:creationId xmlns:p14="http://schemas.microsoft.com/office/powerpoint/2010/main" xmlns="" val="24784418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66" name="Picture 22"/>
          <p:cNvPicPr>
            <a:picLocks noGrp="1" noChangeAspect="1" noChangeArrowheads="1"/>
          </p:cNvPicPr>
          <p:nvPr>
            <p:ph idx="4294967295"/>
          </p:nvPr>
        </p:nvPicPr>
        <p:blipFill>
          <a:blip r:embed="rId3" cstate="print"/>
          <a:srcRect/>
          <a:stretch>
            <a:fillRect/>
          </a:stretch>
        </p:blipFill>
        <p:spPr bwMode="auto">
          <a:xfrm>
            <a:off x="14748" y="1002890"/>
            <a:ext cx="2740025" cy="4114800"/>
          </a:xfrm>
          <a:noFill/>
          <a:ln/>
        </p:spPr>
      </p:pic>
      <p:sp>
        <p:nvSpPr>
          <p:cNvPr id="3" name="Title 2"/>
          <p:cNvSpPr>
            <a:spLocks noGrp="1"/>
          </p:cNvSpPr>
          <p:nvPr>
            <p:ph type="title"/>
          </p:nvPr>
        </p:nvSpPr>
        <p:spPr>
          <a:xfrm>
            <a:off x="3022087" y="2666505"/>
            <a:ext cx="5740913" cy="851890"/>
          </a:xfrm>
        </p:spPr>
        <p:txBody>
          <a:bodyPr/>
          <a:lstStyle/>
          <a:p>
            <a:r>
              <a:rPr lang="en-US" dirty="0" smtClean="0"/>
              <a:t>What Can Be Done?</a:t>
            </a:r>
            <a:br>
              <a:rPr lang="en-US" dirty="0" smtClean="0"/>
            </a:br>
            <a:r>
              <a:rPr lang="en-US" dirty="0"/>
              <a:t/>
            </a:r>
            <a:br>
              <a:rPr lang="en-US" dirty="0"/>
            </a:br>
            <a:r>
              <a:rPr lang="en-US" dirty="0" smtClean="0"/>
              <a:t>Effective Software Assurance</a:t>
            </a:r>
            <a:endParaRPr lang="en-US" dirty="0"/>
          </a:p>
        </p:txBody>
      </p:sp>
    </p:spTree>
    <p:extLst>
      <p:ext uri="{BB962C8B-B14F-4D97-AF65-F5344CB8AC3E}">
        <p14:creationId xmlns:p14="http://schemas.microsoft.com/office/powerpoint/2010/main" xmlns="" val="33142118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19101" y="1074737"/>
            <a:ext cx="8305800" cy="4411663"/>
          </a:xfrm>
        </p:spPr>
        <p:txBody>
          <a:bodyPr/>
          <a:lstStyle/>
          <a:p>
            <a:pPr marL="6350" lvl="1" indent="-6350">
              <a:buNone/>
            </a:pPr>
            <a:r>
              <a:rPr lang="en-US" b="1" dirty="0"/>
              <a:t>D</a:t>
            </a:r>
            <a:r>
              <a:rPr lang="en-US" b="1" dirty="0" smtClean="0"/>
              <a:t>efined </a:t>
            </a:r>
            <a:r>
              <a:rPr lang="en-US" b="1" dirty="0"/>
              <a:t>as </a:t>
            </a:r>
            <a:r>
              <a:rPr lang="en-US" dirty="0"/>
              <a:t>“the level of confidence that software is free from vulnerabilities, either intentionally designed into the software or accidentally inserted at anytime during its lifecycle, and that the </a:t>
            </a:r>
            <a:r>
              <a:rPr lang="en-US" dirty="0" smtClean="0"/>
              <a:t>software </a:t>
            </a:r>
            <a:r>
              <a:rPr lang="en-US" dirty="0"/>
              <a:t>functions in the intended manner.” </a:t>
            </a:r>
            <a:r>
              <a:rPr lang="en-US" dirty="0" smtClean="0"/>
              <a:t>National </a:t>
            </a:r>
            <a:r>
              <a:rPr lang="en-US" dirty="0"/>
              <a:t>Information Assurance Glossary"; </a:t>
            </a:r>
            <a:r>
              <a:rPr lang="en-US" dirty="0" smtClean="0"/>
              <a:t>[</a:t>
            </a:r>
            <a:r>
              <a:rPr lang="en-US" sz="1800" dirty="0" smtClean="0"/>
              <a:t>CNSS </a:t>
            </a:r>
            <a:r>
              <a:rPr lang="en-US" sz="1800" dirty="0"/>
              <a:t>Instruction No. </a:t>
            </a:r>
            <a:r>
              <a:rPr lang="en-US" sz="1800" dirty="0" smtClean="0"/>
              <a:t>4009; </a:t>
            </a:r>
            <a:r>
              <a:rPr lang="en-US" sz="1800" dirty="0" err="1" smtClean="0"/>
              <a:t>DoDi</a:t>
            </a:r>
            <a:r>
              <a:rPr lang="en-US" sz="1800" dirty="0" smtClean="0"/>
              <a:t> 5200.44 p.12]</a:t>
            </a:r>
          </a:p>
          <a:p>
            <a:pPr marL="6350" lvl="1" indent="-6350">
              <a:buNone/>
            </a:pPr>
            <a:endParaRPr lang="en-US" sz="1800" b="1" dirty="0" smtClean="0"/>
          </a:p>
          <a:p>
            <a:r>
              <a:rPr lang="en-US" dirty="0" smtClean="0"/>
              <a:t>Software </a:t>
            </a:r>
            <a:r>
              <a:rPr lang="en-US" dirty="0"/>
              <a:t>assurance is a level of confidence </a:t>
            </a:r>
            <a:r>
              <a:rPr lang="en-US" dirty="0" smtClean="0"/>
              <a:t>that the software functions as intended and only as intended</a:t>
            </a:r>
            <a:endParaRPr lang="en-US" dirty="0"/>
          </a:p>
          <a:p>
            <a:pPr lvl="2"/>
            <a:r>
              <a:rPr lang="en-US" dirty="0">
                <a:solidFill>
                  <a:srgbClr val="980000"/>
                </a:solidFill>
              </a:rPr>
              <a:t>Trustworthiness</a:t>
            </a:r>
            <a:r>
              <a:rPr lang="en-US" dirty="0"/>
              <a:t> - No exploitable </a:t>
            </a:r>
            <a:r>
              <a:rPr lang="en-US" dirty="0" smtClean="0"/>
              <a:t>weaknesses </a:t>
            </a:r>
            <a:r>
              <a:rPr lang="en-US" dirty="0"/>
              <a:t>exist, either maliciously or unintentionally inserted.</a:t>
            </a:r>
          </a:p>
          <a:p>
            <a:pPr lvl="2"/>
            <a:r>
              <a:rPr lang="en-US" dirty="0">
                <a:solidFill>
                  <a:srgbClr val="980000"/>
                </a:solidFill>
              </a:rPr>
              <a:t>Predictable Execution </a:t>
            </a:r>
            <a:r>
              <a:rPr lang="en-US" dirty="0"/>
              <a:t>- When executed, software functions as intended. </a:t>
            </a:r>
            <a:endParaRPr lang="en-US" dirty="0" smtClean="0"/>
          </a:p>
          <a:p>
            <a:pPr marL="6350" lvl="1" indent="-6350">
              <a:buNone/>
            </a:pPr>
            <a:endParaRPr lang="en-US" sz="1100" dirty="0" smtClean="0"/>
          </a:p>
        </p:txBody>
      </p:sp>
      <p:sp>
        <p:nvSpPr>
          <p:cNvPr id="2" name="Title 1"/>
          <p:cNvSpPr>
            <a:spLocks noGrp="1"/>
          </p:cNvSpPr>
          <p:nvPr>
            <p:ph type="title"/>
          </p:nvPr>
        </p:nvSpPr>
        <p:spPr/>
        <p:txBody>
          <a:bodyPr/>
          <a:lstStyle/>
          <a:p>
            <a:r>
              <a:rPr lang="en-US" dirty="0" smtClean="0"/>
              <a:t>Software Assurance (</a:t>
            </a:r>
            <a:r>
              <a:rPr lang="en-US" dirty="0" err="1" smtClean="0"/>
              <a:t>SwA</a:t>
            </a:r>
            <a:r>
              <a:rPr lang="en-US" dirty="0" smtClean="0"/>
              <a:t>)</a:t>
            </a:r>
            <a:endParaRPr lang="en-US" dirty="0"/>
          </a:p>
        </p:txBody>
      </p:sp>
    </p:spTree>
    <p:extLst>
      <p:ext uri="{BB962C8B-B14F-4D97-AF65-F5344CB8AC3E}">
        <p14:creationId xmlns:p14="http://schemas.microsoft.com/office/powerpoint/2010/main" xmlns="" val="9188934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presentation-fullcolo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3_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3_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3_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7-presentation-fullcolo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3_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3_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3_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2007-presentation-fullcolo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3_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3_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3_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2007-presentation-fullcolo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3_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3_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3_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14_Courseware template">
  <a:themeElements>
    <a:clrScheme name="CERT_SEI_Courseware_Template 15">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333399"/>
      </a:hlink>
      <a:folHlink>
        <a:srgbClr val="663399"/>
      </a:folHlink>
    </a:clrScheme>
    <a:fontScheme name="CERT_SEI_Coursewar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309" tIns="46154" rIns="92309" bIns="4615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kumimoji="0" lang="en-US" sz="1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309" tIns="46154" rIns="92309" bIns="4615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kumimoji="0" lang="en-US" sz="1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ERT_SEI_Coursewar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SEI_Coursewar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SEI_Coursewar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SEI_Coursewar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SEI_Coursewar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SEI_Coursewar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SEI_Coursewar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SEI_Coursewar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SEI_Coursewar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SEI_Coursewar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SEI_Coursewar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SEI_Coursewar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ERT_SEI_Courseware_Template 13">
        <a:dk1>
          <a:srgbClr val="000000"/>
        </a:dk1>
        <a:lt1>
          <a:srgbClr val="FFFFFF"/>
        </a:lt1>
        <a:dk2>
          <a:srgbClr val="000000"/>
        </a:dk2>
        <a:lt2>
          <a:srgbClr val="666666"/>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CERT_SEI_Courseware_Template 14">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6633CC"/>
        </a:hlink>
        <a:folHlink>
          <a:srgbClr val="333399"/>
        </a:folHlink>
      </a:clrScheme>
      <a:clrMap bg1="lt1" tx1="dk1" bg2="lt2" tx2="dk2" accent1="accent1" accent2="accent2" accent3="accent3" accent4="accent4" accent5="accent5" accent6="accent6" hlink="hlink" folHlink="folHlink"/>
    </a:extraClrScheme>
    <a:extraClrScheme>
      <a:clrScheme name="CERT_SEI_Courseware_Template 15">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333399"/>
        </a:hlink>
        <a:folHlink>
          <a:srgbClr val="66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88CD141-567F-4C56-94C9-FC1BC5FF7115}" vid="{08443F5F-1386-4C6A-807A-E2FAD7DF1A26}"/>
    </a:ext>
  </a:extLst>
</a:theme>
</file>

<file path=ppt/theme/theme7.xml><?xml version="1.0" encoding="utf-8"?>
<a:theme xmlns:a="http://schemas.openxmlformats.org/drawingml/2006/main" name="1_2014_Courseware template">
  <a:themeElements>
    <a:clrScheme name="CERT_SEI_Courseware_Template 15">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333399"/>
      </a:hlink>
      <a:folHlink>
        <a:srgbClr val="663399"/>
      </a:folHlink>
    </a:clrScheme>
    <a:fontScheme name="CERT_SEI_Coursewar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309" tIns="46154" rIns="92309" bIns="4615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kumimoji="0" lang="en-US" sz="1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309" tIns="46154" rIns="92309" bIns="4615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kumimoji="0" lang="en-US" sz="1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ERT_SEI_Coursewar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SEI_Coursewar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SEI_Coursewar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SEI_Coursewar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SEI_Coursewar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SEI_Coursewar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SEI_Coursewar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SEI_Coursewar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SEI_Coursewar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SEI_Coursewar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SEI_Coursewar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SEI_Coursewar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ERT_SEI_Courseware_Template 13">
        <a:dk1>
          <a:srgbClr val="000000"/>
        </a:dk1>
        <a:lt1>
          <a:srgbClr val="FFFFFF"/>
        </a:lt1>
        <a:dk2>
          <a:srgbClr val="000000"/>
        </a:dk2>
        <a:lt2>
          <a:srgbClr val="666666"/>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CERT_SEI_Courseware_Template 14">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6633CC"/>
        </a:hlink>
        <a:folHlink>
          <a:srgbClr val="333399"/>
        </a:folHlink>
      </a:clrScheme>
      <a:clrMap bg1="lt1" tx1="dk1" bg2="lt2" tx2="dk2" accent1="accent1" accent2="accent2" accent3="accent3" accent4="accent4" accent5="accent5" accent6="accent6" hlink="hlink" folHlink="folHlink"/>
    </a:extraClrScheme>
    <a:extraClrScheme>
      <a:clrScheme name="CERT_SEI_Courseware_Template 15">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333399"/>
        </a:hlink>
        <a:folHlink>
          <a:srgbClr val="66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88CD141-567F-4C56-94C9-FC1BC5FF7115}" vid="{08443F5F-1386-4C6A-807A-E2FAD7DF1A26}"/>
    </a:ext>
  </a:extLst>
</a:theme>
</file>

<file path=ppt/theme/theme8.xml><?xml version="1.0" encoding="utf-8"?>
<a:theme xmlns:a="http://schemas.openxmlformats.org/drawingml/2006/main" name="2_2014_Courseware template">
  <a:themeElements>
    <a:clrScheme name="CERT_SEI_Courseware_Template 15">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333399"/>
      </a:hlink>
      <a:folHlink>
        <a:srgbClr val="663399"/>
      </a:folHlink>
    </a:clrScheme>
    <a:fontScheme name="CERT_SEI_Coursewar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309" tIns="46154" rIns="92309" bIns="4615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kumimoji="0" lang="en-US" sz="10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309" tIns="46154" rIns="92309" bIns="4615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kumimoji="0" lang="en-US" sz="10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CERT_SEI_Coursewar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SEI_Coursewar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SEI_Coursewar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SEI_Coursewar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SEI_Coursewar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SEI_Coursewar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SEI_Coursewar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SEI_Coursewar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SEI_Coursewar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SEI_Coursewar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SEI_Coursewar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SEI_Coursewar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ERT_SEI_Courseware_Template 13">
        <a:dk1>
          <a:srgbClr val="000000"/>
        </a:dk1>
        <a:lt1>
          <a:srgbClr val="FFFFFF"/>
        </a:lt1>
        <a:dk2>
          <a:srgbClr val="000000"/>
        </a:dk2>
        <a:lt2>
          <a:srgbClr val="666666"/>
        </a:lt2>
        <a:accent1>
          <a:srgbClr val="BBE0E3"/>
        </a:accent1>
        <a:accent2>
          <a:srgbClr val="333399"/>
        </a:accent2>
        <a:accent3>
          <a:srgbClr val="FFFFFF"/>
        </a:accent3>
        <a:accent4>
          <a:srgbClr val="000000"/>
        </a:accent4>
        <a:accent5>
          <a:srgbClr val="DAEDEF"/>
        </a:accent5>
        <a:accent6>
          <a:srgbClr val="2D2D8A"/>
        </a:accent6>
        <a:hlink>
          <a:srgbClr val="336699"/>
        </a:hlink>
        <a:folHlink>
          <a:srgbClr val="99CC00"/>
        </a:folHlink>
      </a:clrScheme>
      <a:clrMap bg1="lt1" tx1="dk1" bg2="lt2" tx2="dk2" accent1="accent1" accent2="accent2" accent3="accent3" accent4="accent4" accent5="accent5" accent6="accent6" hlink="hlink" folHlink="folHlink"/>
    </a:extraClrScheme>
    <a:extraClrScheme>
      <a:clrScheme name="CERT_SEI_Courseware_Template 14">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6633CC"/>
        </a:hlink>
        <a:folHlink>
          <a:srgbClr val="333399"/>
        </a:folHlink>
      </a:clrScheme>
      <a:clrMap bg1="lt1" tx1="dk1" bg2="lt2" tx2="dk2" accent1="accent1" accent2="accent2" accent3="accent3" accent4="accent4" accent5="accent5" accent6="accent6" hlink="hlink" folHlink="folHlink"/>
    </a:extraClrScheme>
    <a:extraClrScheme>
      <a:clrScheme name="CERT_SEI_Courseware_Template 15">
        <a:dk1>
          <a:srgbClr val="000000"/>
        </a:dk1>
        <a:lt1>
          <a:srgbClr val="FFFFFF"/>
        </a:lt1>
        <a:dk2>
          <a:srgbClr val="000000"/>
        </a:dk2>
        <a:lt2>
          <a:srgbClr val="666666"/>
        </a:lt2>
        <a:accent1>
          <a:srgbClr val="BBE0E3"/>
        </a:accent1>
        <a:accent2>
          <a:srgbClr val="990000"/>
        </a:accent2>
        <a:accent3>
          <a:srgbClr val="FFFFFF"/>
        </a:accent3>
        <a:accent4>
          <a:srgbClr val="000000"/>
        </a:accent4>
        <a:accent5>
          <a:srgbClr val="DAEDEF"/>
        </a:accent5>
        <a:accent6>
          <a:srgbClr val="8A0000"/>
        </a:accent6>
        <a:hlink>
          <a:srgbClr val="333399"/>
        </a:hlink>
        <a:folHlink>
          <a:srgbClr val="66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288CD141-567F-4C56-94C9-FC1BC5FF7115}" vid="{08443F5F-1386-4C6A-807A-E2FAD7DF1A26}"/>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BF535D1E260D4E944D502C3AD23EB7" ma:contentTypeVersion="5" ma:contentTypeDescription="Create a new document." ma:contentTypeScope="" ma:versionID="befc62544c23fa793dbed82c835a21e5">
  <xsd:schema xmlns:xsd="http://www.w3.org/2001/XMLSchema" xmlns:p="http://schemas.microsoft.com/office/2006/metadata/properties" xmlns:ns1="http://schemas.microsoft.com/sharepoint/v3" xmlns:ns2="818ab197-d140-402e-b8de-97cd7fd16373" xmlns:ns3="8781b459-35d1-4874-a8a7-354b71085f54" targetNamespace="http://schemas.microsoft.com/office/2006/metadata/properties" ma:root="true" ma:fieldsID="d605b625fc78e07caad7c87de4d39427" ns1:_="" ns2:_="" ns3:_="">
    <xsd:import namespace="http://schemas.microsoft.com/sharepoint/v3"/>
    <xsd:import namespace="818ab197-d140-402e-b8de-97cd7fd16373"/>
    <xsd:import namespace="8781b459-35d1-4874-a8a7-354b71085f54"/>
    <xsd:element name="properties">
      <xsd:complexType>
        <xsd:sequence>
          <xsd:element name="documentManagement">
            <xsd:complexType>
              <xsd:all>
                <xsd:element ref="ns2:ContentId" minOccurs="0"/>
                <xsd:element ref="ns2:NavMenuId" minOccurs="0"/>
                <xsd:element ref="ns2:ContentFileId" minOccurs="0"/>
                <xsd:element ref="ns3:Taxonomy" minOccurs="0"/>
                <xsd:element ref="ns2:SortOrder"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818ab197-d140-402e-b8de-97cd7fd16373" elementFormDefault="qualified">
    <xsd:import namespace="http://schemas.microsoft.com/office/2006/documentManagement/types"/>
    <xsd:element name="ContentId" ma:index="8" nillable="true" ma:displayName="ContentId" ma:internalName="ContentId">
      <xsd:simpleType>
        <xsd:restriction base="dms:Text">
          <xsd:maxLength value="255"/>
        </xsd:restriction>
      </xsd:simpleType>
    </xsd:element>
    <xsd:element name="NavMenuId" ma:index="9" nillable="true" ma:displayName="NavMenuId" ma:internalName="NavMenuId">
      <xsd:simpleType>
        <xsd:restriction base="dms:Text">
          <xsd:maxLength value="255"/>
        </xsd:restriction>
      </xsd:simpleType>
    </xsd:element>
    <xsd:element name="ContentFileId" ma:index="10" nillable="true" ma:displayName="ContentFileId" ma:internalName="ContentFileId">
      <xsd:simpleType>
        <xsd:restriction base="dms:Text">
          <xsd:maxLength value="255"/>
        </xsd:restriction>
      </xsd:simpleType>
    </xsd:element>
    <xsd:element name="SortOrder" ma:index="12" nillable="true" ma:displayName="Homepage Sort Order" ma:internalName="SortOrder" ma:percentage="FALSE">
      <xsd:simpleType>
        <xsd:restriction base="dms:Number"/>
      </xsd:simpleType>
    </xsd:element>
  </xsd:schema>
  <xsd:schema xmlns:xsd="http://www.w3.org/2001/XMLSchema" xmlns:dms="http://schemas.microsoft.com/office/2006/documentManagement/types" targetNamespace="8781b459-35d1-4874-a8a7-354b71085f54" elementFormDefault="qualified">
    <xsd:import namespace="http://schemas.microsoft.com/office/2006/documentManagement/types"/>
    <xsd:element name="Taxonomy" ma:index="11" nillable="true" ma:displayName="Taxonomy" ma:internalName="SusQtechTaxonomy">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NavMenuId xmlns="818ab197-d140-402e-b8de-97cd7fd16373" xsi:nil="true"/>
    <ContentId xmlns="818ab197-d140-402e-b8de-97cd7fd16373" xsi:nil="true"/>
    <SortOrder xmlns="818ab197-d140-402e-b8de-97cd7fd16373" xsi:nil="true"/>
    <PublishingExpirationDate xmlns="http://schemas.microsoft.com/sharepoint/v3" xsi:nil="true"/>
    <Taxonomy xmlns="8781b459-35d1-4874-a8a7-354b71085f54" xsi:nil="true"/>
    <PublishingStartDate xmlns="http://schemas.microsoft.com/sharepoint/v3" xsi:nil="true"/>
    <ContentFileId xmlns="818ab197-d140-402e-b8de-97cd7fd16373" xsi:nil="true"/>
  </documentManagement>
</p:properties>
</file>

<file path=customXml/itemProps1.xml><?xml version="1.0" encoding="utf-8"?>
<ds:datastoreItem xmlns:ds="http://schemas.openxmlformats.org/officeDocument/2006/customXml" ds:itemID="{3325F81C-EDB6-4030-ADA1-2706B7FDB5A8}">
  <ds:schemaRefs>
    <ds:schemaRef ds:uri="http://schemas.microsoft.com/sharepoint/v3/contenttype/forms"/>
  </ds:schemaRefs>
</ds:datastoreItem>
</file>

<file path=customXml/itemProps2.xml><?xml version="1.0" encoding="utf-8"?>
<ds:datastoreItem xmlns:ds="http://schemas.openxmlformats.org/officeDocument/2006/customXml" ds:itemID="{36945DA1-7E6A-449C-BBB6-DCDC31705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8ab197-d140-402e-b8de-97cd7fd16373"/>
    <ds:schemaRef ds:uri="8781b459-35d1-4874-a8a7-354b71085f5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309FC19-EDA2-4F8F-9B90-2649A62EEF64}">
  <ds:schemaRefs>
    <ds:schemaRef ds:uri="http://schemas.microsoft.com/office/2006/metadata/properties"/>
    <ds:schemaRef ds:uri="818ab197-d140-402e-b8de-97cd7fd16373"/>
    <ds:schemaRef ds:uri="http://schemas.microsoft.com/sharepoint/v3"/>
    <ds:schemaRef ds:uri="8781b459-35d1-4874-a8a7-354b71085f54"/>
  </ds:schemaRefs>
</ds:datastoreItem>
</file>

<file path=docProps/app.xml><?xml version="1.0" encoding="utf-8"?>
<Properties xmlns="http://schemas.openxmlformats.org/officeDocument/2006/extended-properties" xmlns:vt="http://schemas.openxmlformats.org/officeDocument/2006/docPropsVTypes">
  <TotalTime>3517</TotalTime>
  <Words>2503</Words>
  <Application>Microsoft Office PowerPoint</Application>
  <PresentationFormat>On-screen Show (4:3)</PresentationFormat>
  <Paragraphs>355</Paragraphs>
  <Slides>31</Slides>
  <Notes>22</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2_presentation-fullcolor</vt:lpstr>
      <vt:lpstr>1_2007-presentation-fullcolor</vt:lpstr>
      <vt:lpstr>2_2007-presentation-fullcolor</vt:lpstr>
      <vt:lpstr>3_2007-presentation-fullcolor</vt:lpstr>
      <vt:lpstr>4_2007-presentation-fullcolor</vt:lpstr>
      <vt:lpstr>2014_Courseware template</vt:lpstr>
      <vt:lpstr>1_2014_Courseware template</vt:lpstr>
      <vt:lpstr>2_2014_Courseware template</vt:lpstr>
      <vt:lpstr>Software Assurance – Building Security In  Carol Woody, Ph.D. Technical Manager, Cybersecurity Engineering, CERT  NDIA Industrial Committee on Test and Evaluation Meeting (ICOTE)  November 12, 2015</vt:lpstr>
      <vt:lpstr>Notices</vt:lpstr>
      <vt:lpstr>CERT Division</vt:lpstr>
      <vt:lpstr>Automation and Risks</vt:lpstr>
      <vt:lpstr>Security Requires a Lifecycle Focus</vt:lpstr>
      <vt:lpstr> Many Opportunities for Improvement </vt:lpstr>
      <vt:lpstr>Catching Faults Early Saves Money</vt:lpstr>
      <vt:lpstr>What Can Be Done?  Effective Software Assurance</vt:lpstr>
      <vt:lpstr>Software Assurance (SwA)</vt:lpstr>
      <vt:lpstr>Address Design Weaknesses</vt:lpstr>
      <vt:lpstr>Plan for Secure Requirements</vt:lpstr>
      <vt:lpstr>Perform Security Engineering Risk Analysis</vt:lpstr>
      <vt:lpstr>Security Engineering Risk Analysis (SERA) Framework</vt:lpstr>
      <vt:lpstr>Extending Formal Modeling for Security</vt:lpstr>
      <vt:lpstr>Value of Security Formal Modeling</vt:lpstr>
      <vt:lpstr>Using AADL to Model Architectures</vt:lpstr>
      <vt:lpstr>Address Coding Weaknesses</vt:lpstr>
      <vt:lpstr>Implement Coding Standards</vt:lpstr>
      <vt:lpstr>Additional CERT Coding Standards</vt:lpstr>
      <vt:lpstr>Coding Rules for Android</vt:lpstr>
      <vt:lpstr>Use Static Testing and Source Code Analysis</vt:lpstr>
      <vt:lpstr>Implement Dynamic Testing</vt:lpstr>
      <vt:lpstr>Architecture Analysis for Security</vt:lpstr>
      <vt:lpstr>Use Testing to Verify Achieved Results</vt:lpstr>
      <vt:lpstr>Address Implementation Weaknesses</vt:lpstr>
      <vt:lpstr>Respond Appropriately to Product Security Incidents </vt:lpstr>
      <vt:lpstr>Institute Supply Chain Risk Management Review</vt:lpstr>
      <vt:lpstr>Manage and Assess for Resilience</vt:lpstr>
      <vt:lpstr>Develop Your Workforce: Recruit, Train, Educate, Retain</vt:lpstr>
      <vt:lpstr>Engage with SEI CERT for Software Assurance Improvement</vt:lpstr>
      <vt:lpstr>Contact Information</vt:lpstr>
    </vt:vector>
  </TitlesOfParts>
  <Company>Software Engineering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Morley</dc:creator>
  <cp:lastModifiedBy>lpetito</cp:lastModifiedBy>
  <cp:revision>263</cp:revision>
  <dcterms:created xsi:type="dcterms:W3CDTF">2014-06-18T17:34:14Z</dcterms:created>
  <dcterms:modified xsi:type="dcterms:W3CDTF">2016-06-28T19:31:11Z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0x01010014BF535D1E260D4E944D502C3AD23EB7</vt:lpwstr>
  </property>
</Properties>
</file>