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29" r:id="rId2"/>
    <p:sldMasterId id="2147483868" r:id="rId3"/>
    <p:sldMasterId id="2147483881" r:id="rId4"/>
    <p:sldMasterId id="2147483894" r:id="rId5"/>
    <p:sldMasterId id="2147483933" r:id="rId6"/>
    <p:sldMasterId id="2147483959" r:id="rId7"/>
  </p:sldMasterIdLst>
  <p:notesMasterIdLst>
    <p:notesMasterId r:id="rId25"/>
  </p:notesMasterIdLst>
  <p:handoutMasterIdLst>
    <p:handoutMasterId r:id="rId26"/>
  </p:handoutMasterIdLst>
  <p:sldIdLst>
    <p:sldId id="2440" r:id="rId8"/>
    <p:sldId id="2403" r:id="rId9"/>
    <p:sldId id="2376" r:id="rId10"/>
    <p:sldId id="2402" r:id="rId11"/>
    <p:sldId id="2439" r:id="rId12"/>
    <p:sldId id="2435" r:id="rId13"/>
    <p:sldId id="2341" r:id="rId14"/>
    <p:sldId id="2445" r:id="rId15"/>
    <p:sldId id="2430" r:id="rId16"/>
    <p:sldId id="2352" r:id="rId17"/>
    <p:sldId id="2396" r:id="rId18"/>
    <p:sldId id="2437" r:id="rId19"/>
    <p:sldId id="2449" r:id="rId20"/>
    <p:sldId id="2450" r:id="rId21"/>
    <p:sldId id="2451" r:id="rId22"/>
    <p:sldId id="2452" r:id="rId23"/>
    <p:sldId id="2359" r:id="rId24"/>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9900"/>
    <a:srgbClr val="9933FF"/>
    <a:srgbClr val="6699FF"/>
    <a:srgbClr val="6600FF"/>
    <a:srgbClr val="F8F8F8"/>
    <a:srgbClr val="99CCFF"/>
    <a:srgbClr val="CC99FF"/>
    <a:srgbClr val="660033"/>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5" autoAdjust="0"/>
    <p:restoredTop sz="94697" autoAdjust="0"/>
  </p:normalViewPr>
  <p:slideViewPr>
    <p:cSldViewPr snapToGrid="0">
      <p:cViewPr varScale="1">
        <p:scale>
          <a:sx n="104" d="100"/>
          <a:sy n="104" d="100"/>
        </p:scale>
        <p:origin x="10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1" d="100"/>
          <a:sy n="61" d="100"/>
        </p:scale>
        <p:origin x="-274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45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45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45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0EF6FEC-982A-4458-8CFC-B6E762DF4A84}" type="slidenum">
              <a:rPr lang="en-US"/>
              <a:pPr>
                <a:defRPr/>
              </a:pPr>
              <a:t>‹#›</a:t>
            </a:fld>
            <a:endParaRPr lang="en-US"/>
          </a:p>
        </p:txBody>
      </p:sp>
    </p:spTree>
    <p:extLst>
      <p:ext uri="{BB962C8B-B14F-4D97-AF65-F5344CB8AC3E}">
        <p14:creationId xmlns:p14="http://schemas.microsoft.com/office/powerpoint/2010/main" val="2075262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C2C4377-43BD-49CD-A14F-5BB2DAE5BCF2}" type="slidenum">
              <a:rPr lang="en-US"/>
              <a:pPr>
                <a:defRPr/>
              </a:pPr>
              <a:t>‹#›</a:t>
            </a:fld>
            <a:endParaRPr lang="en-US"/>
          </a:p>
        </p:txBody>
      </p:sp>
    </p:spTree>
    <p:extLst>
      <p:ext uri="{BB962C8B-B14F-4D97-AF65-F5344CB8AC3E}">
        <p14:creationId xmlns:p14="http://schemas.microsoft.com/office/powerpoint/2010/main" val="615061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C3234468-4DC4-4CF1-8314-BC009C03AB63}" type="slidenum">
              <a:rPr lang="en-US" smtClean="0">
                <a:solidFill>
                  <a:prstClr val="black"/>
                </a:solidFill>
              </a:rPr>
              <a:pPr/>
              <a:t>11</a:t>
            </a:fld>
            <a:endParaRPr lang="en-US">
              <a:solidFill>
                <a:prstClr val="black"/>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n-US" dirty="0"/>
              <a:t>Make statement about </a:t>
            </a:r>
            <a:r>
              <a:rPr lang="en-US" b="1" dirty="0"/>
              <a:t>ALL</a:t>
            </a:r>
            <a:r>
              <a:rPr lang="en-US" dirty="0"/>
              <a:t> controls being monitoring – it is only the frequency that</a:t>
            </a:r>
            <a:r>
              <a:rPr lang="en-US" baseline="0" dirty="0"/>
              <a:t> varies</a:t>
            </a:r>
            <a:endParaRPr lang="en-US" dirty="0"/>
          </a:p>
        </p:txBody>
      </p:sp>
    </p:spTree>
    <p:extLst>
      <p:ext uri="{BB962C8B-B14F-4D97-AF65-F5344CB8AC3E}">
        <p14:creationId xmlns:p14="http://schemas.microsoft.com/office/powerpoint/2010/main" val="798681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n-US" dirty="0"/>
              <a:t>Make statement about </a:t>
            </a:r>
            <a:r>
              <a:rPr lang="en-US" b="1" dirty="0"/>
              <a:t>ALL</a:t>
            </a:r>
            <a:r>
              <a:rPr lang="en-US" dirty="0"/>
              <a:t> controls being monitoring – it is only the frequency that</a:t>
            </a:r>
            <a:r>
              <a:rPr lang="en-US" baseline="0" dirty="0"/>
              <a:t> varies</a:t>
            </a:r>
            <a:endParaRPr lang="en-US" dirty="0"/>
          </a:p>
        </p:txBody>
      </p:sp>
    </p:spTree>
    <p:extLst>
      <p:ext uri="{BB962C8B-B14F-4D97-AF65-F5344CB8AC3E}">
        <p14:creationId xmlns:p14="http://schemas.microsoft.com/office/powerpoint/2010/main" val="2614605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n-US" dirty="0"/>
              <a:t>Make statement about </a:t>
            </a:r>
            <a:r>
              <a:rPr lang="en-US" b="1" dirty="0"/>
              <a:t>ALL</a:t>
            </a:r>
            <a:r>
              <a:rPr lang="en-US" dirty="0"/>
              <a:t> controls being monitoring – it is only the frequency that</a:t>
            </a:r>
            <a:r>
              <a:rPr lang="en-US" baseline="0" dirty="0"/>
              <a:t> varies</a:t>
            </a:r>
            <a:endParaRPr lang="en-US" dirty="0"/>
          </a:p>
        </p:txBody>
      </p:sp>
    </p:spTree>
    <p:extLst>
      <p:ext uri="{BB962C8B-B14F-4D97-AF65-F5344CB8AC3E}">
        <p14:creationId xmlns:p14="http://schemas.microsoft.com/office/powerpoint/2010/main" val="3399327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FBFFF8F-6252-4629-8F6A-1546A53ABA88}" type="slidenum">
              <a:rPr lang="en-US" smtClean="0">
                <a:solidFill>
                  <a:prstClr val="black"/>
                </a:solidFill>
              </a:rPr>
              <a:pPr/>
              <a:t>17</a:t>
            </a:fld>
            <a:endParaRPr lang="en-US">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n-US" dirty="0"/>
              <a:t>Make statement about </a:t>
            </a:r>
            <a:r>
              <a:rPr lang="en-US" b="1" dirty="0"/>
              <a:t>ALL</a:t>
            </a:r>
            <a:r>
              <a:rPr lang="en-US" dirty="0"/>
              <a:t> controls being monitoring – it is only the frequency that</a:t>
            </a:r>
            <a:r>
              <a:rPr lang="en-US" baseline="0" dirty="0"/>
              <a:t> varies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C3234468-4DC4-4CF1-8314-BC009C03AB63}" type="slidenum">
              <a:rPr lang="en-US" smtClean="0">
                <a:solidFill>
                  <a:prstClr val="black"/>
                </a:solidFill>
              </a:rPr>
              <a:pPr/>
              <a:t>7</a:t>
            </a:fld>
            <a:endParaRPr lang="en-US">
              <a:solidFill>
                <a:prstClr val="black"/>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C3234468-4DC4-4CF1-8314-BC009C03AB63}" type="slidenum">
              <a:rPr lang="en-US" smtClean="0">
                <a:solidFill>
                  <a:prstClr val="black"/>
                </a:solidFill>
              </a:rPr>
              <a:pPr/>
              <a:t>8</a:t>
            </a:fld>
            <a:endParaRPr lang="en-US">
              <a:solidFill>
                <a:prstClr val="black"/>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05000"/>
            <a:ext cx="7772400" cy="4114800"/>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17757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893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4308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1573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0415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9600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9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52604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0063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9059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4482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05000"/>
            <a:ext cx="7772400" cy="4114800"/>
          </a:xfrm>
        </p:spPr>
        <p:txBody>
          <a:bodyPr/>
          <a:lstStyle/>
          <a:p>
            <a:pPr lvl="0"/>
            <a:endParaRPr lang="en-US" noProof="0"/>
          </a:p>
        </p:txBody>
      </p:sp>
    </p:spTree>
    <p:extLst>
      <p:ext uri="{BB962C8B-B14F-4D97-AF65-F5344CB8AC3E}">
        <p14:creationId xmlns:p14="http://schemas.microsoft.com/office/powerpoint/2010/main" val="3078435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10068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431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88200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7029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25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2486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391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1976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7937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349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0920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05000"/>
            <a:ext cx="7772400" cy="4114800"/>
          </a:xfrm>
        </p:spPr>
        <p:txBody>
          <a:bodyPr/>
          <a:lstStyle/>
          <a:p>
            <a:pPr lvl="0"/>
            <a:endParaRPr lang="en-US" noProof="0"/>
          </a:p>
        </p:txBody>
      </p:sp>
    </p:spTree>
    <p:extLst>
      <p:ext uri="{BB962C8B-B14F-4D97-AF65-F5344CB8AC3E}">
        <p14:creationId xmlns:p14="http://schemas.microsoft.com/office/powerpoint/2010/main" val="3737898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321693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441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0463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2065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64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3262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454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3609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70213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003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34779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05000"/>
            <a:ext cx="7772400" cy="4114800"/>
          </a:xfrm>
        </p:spPr>
        <p:txBody>
          <a:bodyPr/>
          <a:lstStyle/>
          <a:p>
            <a:pPr lvl="0"/>
            <a:endParaRPr lang="en-US" noProof="0"/>
          </a:p>
        </p:txBody>
      </p:sp>
    </p:spTree>
    <p:extLst>
      <p:ext uri="{BB962C8B-B14F-4D97-AF65-F5344CB8AC3E}">
        <p14:creationId xmlns:p14="http://schemas.microsoft.com/office/powerpoint/2010/main" val="1006665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3566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111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28063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2613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0098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2885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765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65884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66690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66386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086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05000"/>
            <a:ext cx="7772400" cy="4114800"/>
          </a:xfrm>
        </p:spPr>
        <p:txBody>
          <a:bodyPr/>
          <a:lstStyle/>
          <a:p>
            <a:pPr lvl="0"/>
            <a:endParaRPr lang="en-US" noProof="0"/>
          </a:p>
        </p:txBody>
      </p:sp>
    </p:spTree>
    <p:extLst>
      <p:ext uri="{BB962C8B-B14F-4D97-AF65-F5344CB8AC3E}">
        <p14:creationId xmlns:p14="http://schemas.microsoft.com/office/powerpoint/2010/main" val="2727131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220408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13729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759740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29083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99694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97302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757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7506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568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7916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2581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05000"/>
            <a:ext cx="7772400" cy="4114800"/>
          </a:xfrm>
        </p:spPr>
        <p:txBody>
          <a:bodyPr/>
          <a:lstStyle/>
          <a:p>
            <a:pPr lvl="0"/>
            <a:endParaRPr lang="en-US" noProof="0"/>
          </a:p>
        </p:txBody>
      </p:sp>
    </p:spTree>
    <p:extLst>
      <p:ext uri="{BB962C8B-B14F-4D97-AF65-F5344CB8AC3E}">
        <p14:creationId xmlns:p14="http://schemas.microsoft.com/office/powerpoint/2010/main" val="18297695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88522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7386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816270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6452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07050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4398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12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984845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60890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64871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90081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05000"/>
            <a:ext cx="7772400" cy="4114800"/>
          </a:xfrm>
        </p:spPr>
        <p:txBody>
          <a:bodyPr/>
          <a:lstStyle/>
          <a:p>
            <a:pPr lvl="0"/>
            <a:endParaRPr lang="en-US" noProof="0"/>
          </a:p>
        </p:txBody>
      </p:sp>
    </p:spTree>
    <p:extLst>
      <p:ext uri="{BB962C8B-B14F-4D97-AF65-F5344CB8AC3E}">
        <p14:creationId xmlns:p14="http://schemas.microsoft.com/office/powerpoint/2010/main" val="182991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Text Box 10"/>
          <p:cNvSpPr txBox="1">
            <a:spLocks noChangeArrowheads="1"/>
          </p:cNvSpPr>
          <p:nvPr/>
        </p:nvSpPr>
        <p:spPr bwMode="auto">
          <a:xfrm>
            <a:off x="1590675" y="6115050"/>
            <a:ext cx="6629400" cy="214313"/>
          </a:xfrm>
          <a:prstGeom prst="rect">
            <a:avLst/>
          </a:prstGeom>
          <a:noFill/>
          <a:ln w="9525">
            <a:noFill/>
            <a:miter lim="800000"/>
            <a:headEnd/>
            <a:tailEnd/>
          </a:ln>
          <a:effectLst/>
        </p:spPr>
        <p:txBody>
          <a:bodyPr>
            <a:spAutoFit/>
          </a:bodyPr>
          <a:lstStyle/>
          <a:p>
            <a:pPr>
              <a:spcBef>
                <a:spcPct val="50000"/>
              </a:spcBef>
              <a:defRPr/>
            </a:pPr>
            <a:r>
              <a:rPr lang="en-US" sz="800" b="1">
                <a:solidFill>
                  <a:srgbClr val="666699"/>
                </a:solidFill>
                <a:latin typeface="Arial" charset="0"/>
              </a:rPr>
              <a:t>NATIONAL INSTITUTE OF STANDARDS AND TECHNOLOGY</a:t>
            </a:r>
          </a:p>
        </p:txBody>
      </p:sp>
      <p:sp>
        <p:nvSpPr>
          <p:cNvPr id="1036" name="Text Box 12"/>
          <p:cNvSpPr txBox="1">
            <a:spLocks noChangeArrowheads="1"/>
          </p:cNvSpPr>
          <p:nvPr/>
        </p:nvSpPr>
        <p:spPr bwMode="auto">
          <a:xfrm>
            <a:off x="8382000" y="6400800"/>
            <a:ext cx="457200" cy="274638"/>
          </a:xfrm>
          <a:prstGeom prst="rect">
            <a:avLst/>
          </a:prstGeom>
          <a:noFill/>
          <a:ln w="9525">
            <a:noFill/>
            <a:miter lim="800000"/>
            <a:headEnd/>
            <a:tailEnd/>
          </a:ln>
          <a:effectLst/>
        </p:spPr>
        <p:txBody>
          <a:bodyPr>
            <a:spAutoFit/>
          </a:bodyPr>
          <a:lstStyle/>
          <a:p>
            <a:pPr>
              <a:spcBef>
                <a:spcPct val="50000"/>
              </a:spcBef>
              <a:defRPr/>
            </a:pPr>
            <a:endParaRPr lang="en-US" sz="1200"/>
          </a:p>
        </p:txBody>
      </p:sp>
      <p:sp>
        <p:nvSpPr>
          <p:cNvPr id="1038" name="Text Box 14"/>
          <p:cNvSpPr txBox="1">
            <a:spLocks noChangeArrowheads="1"/>
          </p:cNvSpPr>
          <p:nvPr/>
        </p:nvSpPr>
        <p:spPr bwMode="auto">
          <a:xfrm>
            <a:off x="8086725" y="6105525"/>
            <a:ext cx="381000" cy="244475"/>
          </a:xfrm>
          <a:prstGeom prst="rect">
            <a:avLst/>
          </a:prstGeom>
          <a:noFill/>
          <a:ln w="9525">
            <a:noFill/>
            <a:miter lim="800000"/>
            <a:headEnd/>
            <a:tailEnd/>
          </a:ln>
          <a:effectLst/>
        </p:spPr>
        <p:txBody>
          <a:bodyPr>
            <a:spAutoFit/>
          </a:bodyPr>
          <a:lstStyle/>
          <a:p>
            <a:pPr>
              <a:spcBef>
                <a:spcPct val="50000"/>
              </a:spcBef>
              <a:defRPr/>
            </a:pPr>
            <a:fld id="{4E611DA3-AF10-41C0-825D-A861055F097C}" type="slidenum">
              <a:rPr lang="en-US" sz="1000" b="1">
                <a:latin typeface="Arial" charset="0"/>
              </a:rPr>
              <a:pPr>
                <a:spcBef>
                  <a:spcPct val="50000"/>
                </a:spcBef>
                <a:defRPr/>
              </a:pPr>
              <a:t>‹#›</a:t>
            </a:fld>
            <a:endParaRPr lang="en-US" sz="1000" b="1">
              <a:latin typeface="Arial" charset="0"/>
            </a:endParaRPr>
          </a:p>
        </p:txBody>
      </p:sp>
      <p:pic>
        <p:nvPicPr>
          <p:cNvPr id="1031" name="Picture 17" descr="NIST wht on blk"/>
          <p:cNvPicPr>
            <a:picLocks noChangeAspect="1" noChangeArrowheads="1"/>
          </p:cNvPicPr>
          <p:nvPr/>
        </p:nvPicPr>
        <p:blipFill>
          <a:blip r:embed="rId14" cstate="print"/>
          <a:srcRect/>
          <a:stretch>
            <a:fillRect/>
          </a:stretch>
        </p:blipFill>
        <p:spPr bwMode="auto">
          <a:xfrm>
            <a:off x="819150" y="6119813"/>
            <a:ext cx="654050" cy="1762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Text Box 10"/>
          <p:cNvSpPr txBox="1">
            <a:spLocks noChangeArrowheads="1"/>
          </p:cNvSpPr>
          <p:nvPr/>
        </p:nvSpPr>
        <p:spPr bwMode="auto">
          <a:xfrm>
            <a:off x="1590675" y="6115050"/>
            <a:ext cx="6629400" cy="214313"/>
          </a:xfrm>
          <a:prstGeom prst="rect">
            <a:avLst/>
          </a:prstGeom>
          <a:noFill/>
          <a:ln w="9525">
            <a:noFill/>
            <a:miter lim="800000"/>
            <a:headEnd/>
            <a:tailEnd/>
          </a:ln>
          <a:effectLst/>
        </p:spPr>
        <p:txBody>
          <a:bodyPr>
            <a:spAutoFit/>
          </a:bodyPr>
          <a:lstStyle/>
          <a:p>
            <a:pPr>
              <a:spcBef>
                <a:spcPct val="50000"/>
              </a:spcBef>
              <a:defRPr/>
            </a:pPr>
            <a:r>
              <a:rPr lang="en-US" sz="800" b="1">
                <a:solidFill>
                  <a:srgbClr val="666699"/>
                </a:solidFill>
                <a:latin typeface="Arial" charset="0"/>
              </a:rPr>
              <a:t>NATIONAL INSTITUTE OF STANDARDS AND TECHNOLOGY</a:t>
            </a:r>
          </a:p>
        </p:txBody>
      </p:sp>
      <p:sp>
        <p:nvSpPr>
          <p:cNvPr id="1036" name="Text Box 12"/>
          <p:cNvSpPr txBox="1">
            <a:spLocks noChangeArrowheads="1"/>
          </p:cNvSpPr>
          <p:nvPr/>
        </p:nvSpPr>
        <p:spPr bwMode="auto">
          <a:xfrm>
            <a:off x="8382000" y="6400800"/>
            <a:ext cx="457200" cy="274638"/>
          </a:xfrm>
          <a:prstGeom prst="rect">
            <a:avLst/>
          </a:prstGeom>
          <a:noFill/>
          <a:ln w="9525">
            <a:noFill/>
            <a:miter lim="800000"/>
            <a:headEnd/>
            <a:tailEnd/>
          </a:ln>
          <a:effectLst/>
        </p:spPr>
        <p:txBody>
          <a:bodyPr>
            <a:spAutoFit/>
          </a:bodyPr>
          <a:lstStyle/>
          <a:p>
            <a:pPr>
              <a:spcBef>
                <a:spcPct val="50000"/>
              </a:spcBef>
              <a:defRPr/>
            </a:pPr>
            <a:endParaRPr lang="en-US" sz="1200">
              <a:solidFill>
                <a:srgbClr val="F8F8F8"/>
              </a:solidFill>
            </a:endParaRPr>
          </a:p>
        </p:txBody>
      </p:sp>
      <p:sp>
        <p:nvSpPr>
          <p:cNvPr id="1038" name="Text Box 14"/>
          <p:cNvSpPr txBox="1">
            <a:spLocks noChangeArrowheads="1"/>
          </p:cNvSpPr>
          <p:nvPr/>
        </p:nvSpPr>
        <p:spPr bwMode="auto">
          <a:xfrm>
            <a:off x="8086725" y="6105525"/>
            <a:ext cx="381000" cy="244475"/>
          </a:xfrm>
          <a:prstGeom prst="rect">
            <a:avLst/>
          </a:prstGeom>
          <a:noFill/>
          <a:ln w="9525">
            <a:noFill/>
            <a:miter lim="800000"/>
            <a:headEnd/>
            <a:tailEnd/>
          </a:ln>
          <a:effectLst/>
        </p:spPr>
        <p:txBody>
          <a:bodyPr>
            <a:spAutoFit/>
          </a:bodyPr>
          <a:lstStyle/>
          <a:p>
            <a:pPr>
              <a:spcBef>
                <a:spcPct val="50000"/>
              </a:spcBef>
              <a:defRPr/>
            </a:pPr>
            <a:fld id="{4E611DA3-AF10-41C0-825D-A861055F097C}" type="slidenum">
              <a:rPr lang="en-US" sz="1000" b="1">
                <a:solidFill>
                  <a:srgbClr val="F8F8F8"/>
                </a:solidFill>
                <a:latin typeface="Arial" charset="0"/>
              </a:rPr>
              <a:pPr>
                <a:spcBef>
                  <a:spcPct val="50000"/>
                </a:spcBef>
                <a:defRPr/>
              </a:pPr>
              <a:t>‹#›</a:t>
            </a:fld>
            <a:endParaRPr lang="en-US" sz="1000" b="1">
              <a:solidFill>
                <a:srgbClr val="F8F8F8"/>
              </a:solidFill>
              <a:latin typeface="Arial" charset="0"/>
            </a:endParaRPr>
          </a:p>
        </p:txBody>
      </p:sp>
      <p:pic>
        <p:nvPicPr>
          <p:cNvPr id="1031" name="Picture 17" descr="NIST wht on blk"/>
          <p:cNvPicPr>
            <a:picLocks noChangeAspect="1" noChangeArrowheads="1"/>
          </p:cNvPicPr>
          <p:nvPr/>
        </p:nvPicPr>
        <p:blipFill>
          <a:blip r:embed="rId14" cstate="print"/>
          <a:srcRect/>
          <a:stretch>
            <a:fillRect/>
          </a:stretch>
        </p:blipFill>
        <p:spPr bwMode="auto">
          <a:xfrm>
            <a:off x="819150" y="6119813"/>
            <a:ext cx="654050" cy="176212"/>
          </a:xfrm>
          <a:prstGeom prst="rect">
            <a:avLst/>
          </a:prstGeom>
          <a:noFill/>
          <a:ln w="9525">
            <a:noFill/>
            <a:miter lim="800000"/>
            <a:headEnd/>
            <a:tailEnd/>
          </a:ln>
        </p:spPr>
      </p:pic>
    </p:spTree>
    <p:extLst>
      <p:ext uri="{BB962C8B-B14F-4D97-AF65-F5344CB8AC3E}">
        <p14:creationId xmlns:p14="http://schemas.microsoft.com/office/powerpoint/2010/main" val="2162290092"/>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Text Box 10"/>
          <p:cNvSpPr txBox="1">
            <a:spLocks noChangeArrowheads="1"/>
          </p:cNvSpPr>
          <p:nvPr/>
        </p:nvSpPr>
        <p:spPr bwMode="auto">
          <a:xfrm>
            <a:off x="1590675" y="6115050"/>
            <a:ext cx="6629400" cy="214313"/>
          </a:xfrm>
          <a:prstGeom prst="rect">
            <a:avLst/>
          </a:prstGeom>
          <a:noFill/>
          <a:ln w="9525">
            <a:noFill/>
            <a:miter lim="800000"/>
            <a:headEnd/>
            <a:tailEnd/>
          </a:ln>
          <a:effectLst/>
        </p:spPr>
        <p:txBody>
          <a:bodyPr>
            <a:spAutoFit/>
          </a:bodyPr>
          <a:lstStyle/>
          <a:p>
            <a:pPr>
              <a:spcBef>
                <a:spcPct val="50000"/>
              </a:spcBef>
              <a:defRPr/>
            </a:pPr>
            <a:r>
              <a:rPr lang="en-US" sz="800" b="1">
                <a:solidFill>
                  <a:srgbClr val="666699"/>
                </a:solidFill>
                <a:latin typeface="Arial" charset="0"/>
              </a:rPr>
              <a:t>NATIONAL INSTITUTE OF STANDARDS AND TECHNOLOGY</a:t>
            </a:r>
          </a:p>
        </p:txBody>
      </p:sp>
      <p:sp>
        <p:nvSpPr>
          <p:cNvPr id="1036" name="Text Box 12"/>
          <p:cNvSpPr txBox="1">
            <a:spLocks noChangeArrowheads="1"/>
          </p:cNvSpPr>
          <p:nvPr/>
        </p:nvSpPr>
        <p:spPr bwMode="auto">
          <a:xfrm>
            <a:off x="8382000" y="6400800"/>
            <a:ext cx="457200" cy="274638"/>
          </a:xfrm>
          <a:prstGeom prst="rect">
            <a:avLst/>
          </a:prstGeom>
          <a:noFill/>
          <a:ln w="9525">
            <a:noFill/>
            <a:miter lim="800000"/>
            <a:headEnd/>
            <a:tailEnd/>
          </a:ln>
          <a:effectLst/>
        </p:spPr>
        <p:txBody>
          <a:bodyPr>
            <a:spAutoFit/>
          </a:bodyPr>
          <a:lstStyle/>
          <a:p>
            <a:pPr>
              <a:spcBef>
                <a:spcPct val="50000"/>
              </a:spcBef>
              <a:defRPr/>
            </a:pPr>
            <a:endParaRPr lang="en-US" sz="1200">
              <a:solidFill>
                <a:srgbClr val="F8F8F8"/>
              </a:solidFill>
            </a:endParaRPr>
          </a:p>
        </p:txBody>
      </p:sp>
      <p:sp>
        <p:nvSpPr>
          <p:cNvPr id="1038" name="Text Box 14"/>
          <p:cNvSpPr txBox="1">
            <a:spLocks noChangeArrowheads="1"/>
          </p:cNvSpPr>
          <p:nvPr/>
        </p:nvSpPr>
        <p:spPr bwMode="auto">
          <a:xfrm>
            <a:off x="8086725" y="6105525"/>
            <a:ext cx="381000" cy="244475"/>
          </a:xfrm>
          <a:prstGeom prst="rect">
            <a:avLst/>
          </a:prstGeom>
          <a:noFill/>
          <a:ln w="9525">
            <a:noFill/>
            <a:miter lim="800000"/>
            <a:headEnd/>
            <a:tailEnd/>
          </a:ln>
          <a:effectLst/>
        </p:spPr>
        <p:txBody>
          <a:bodyPr>
            <a:spAutoFit/>
          </a:bodyPr>
          <a:lstStyle/>
          <a:p>
            <a:pPr>
              <a:spcBef>
                <a:spcPct val="50000"/>
              </a:spcBef>
              <a:defRPr/>
            </a:pPr>
            <a:fld id="{4E611DA3-AF10-41C0-825D-A861055F097C}" type="slidenum">
              <a:rPr lang="en-US" sz="1000" b="1">
                <a:solidFill>
                  <a:srgbClr val="F8F8F8"/>
                </a:solidFill>
                <a:latin typeface="Arial" charset="0"/>
              </a:rPr>
              <a:pPr>
                <a:spcBef>
                  <a:spcPct val="50000"/>
                </a:spcBef>
                <a:defRPr/>
              </a:pPr>
              <a:t>‹#›</a:t>
            </a:fld>
            <a:endParaRPr lang="en-US" sz="1000" b="1">
              <a:solidFill>
                <a:srgbClr val="F8F8F8"/>
              </a:solidFill>
              <a:latin typeface="Arial" charset="0"/>
            </a:endParaRPr>
          </a:p>
        </p:txBody>
      </p:sp>
      <p:pic>
        <p:nvPicPr>
          <p:cNvPr id="1031" name="Picture 17" descr="NIST wht on blk"/>
          <p:cNvPicPr>
            <a:picLocks noChangeAspect="1" noChangeArrowheads="1"/>
          </p:cNvPicPr>
          <p:nvPr/>
        </p:nvPicPr>
        <p:blipFill>
          <a:blip r:embed="rId14" cstate="print"/>
          <a:srcRect/>
          <a:stretch>
            <a:fillRect/>
          </a:stretch>
        </p:blipFill>
        <p:spPr bwMode="auto">
          <a:xfrm>
            <a:off x="819150" y="6119813"/>
            <a:ext cx="654050" cy="176212"/>
          </a:xfrm>
          <a:prstGeom prst="rect">
            <a:avLst/>
          </a:prstGeom>
          <a:noFill/>
          <a:ln w="9525">
            <a:noFill/>
            <a:miter lim="800000"/>
            <a:headEnd/>
            <a:tailEnd/>
          </a:ln>
        </p:spPr>
      </p:pic>
    </p:spTree>
    <p:extLst>
      <p:ext uri="{BB962C8B-B14F-4D97-AF65-F5344CB8AC3E}">
        <p14:creationId xmlns:p14="http://schemas.microsoft.com/office/powerpoint/2010/main" val="486076432"/>
      </p:ext>
    </p:extLst>
  </p:cSld>
  <p:clrMap bg1="dk2" tx1="lt1" bg2="dk1"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Text Box 10"/>
          <p:cNvSpPr txBox="1">
            <a:spLocks noChangeArrowheads="1"/>
          </p:cNvSpPr>
          <p:nvPr userDrawn="1"/>
        </p:nvSpPr>
        <p:spPr bwMode="auto">
          <a:xfrm>
            <a:off x="1590675" y="6115050"/>
            <a:ext cx="6629400" cy="214313"/>
          </a:xfrm>
          <a:prstGeom prst="rect">
            <a:avLst/>
          </a:prstGeom>
          <a:noFill/>
          <a:ln w="9525">
            <a:noFill/>
            <a:miter lim="800000"/>
            <a:headEnd/>
            <a:tailEnd/>
          </a:ln>
          <a:effectLst/>
        </p:spPr>
        <p:txBody>
          <a:bodyPr>
            <a:spAutoFit/>
          </a:bodyPr>
          <a:lstStyle/>
          <a:p>
            <a:pPr>
              <a:spcBef>
                <a:spcPct val="50000"/>
              </a:spcBef>
              <a:defRPr/>
            </a:pPr>
            <a:r>
              <a:rPr lang="en-US" sz="800" b="1">
                <a:solidFill>
                  <a:srgbClr val="666699"/>
                </a:solidFill>
                <a:latin typeface="Arial" charset="0"/>
              </a:rPr>
              <a:t>NATIONAL INSTITUTE OF STANDARDS AND TECHNOLOGY</a:t>
            </a:r>
          </a:p>
        </p:txBody>
      </p:sp>
      <p:sp>
        <p:nvSpPr>
          <p:cNvPr id="1036" name="Text Box 12"/>
          <p:cNvSpPr txBox="1">
            <a:spLocks noChangeArrowheads="1"/>
          </p:cNvSpPr>
          <p:nvPr userDrawn="1"/>
        </p:nvSpPr>
        <p:spPr bwMode="auto">
          <a:xfrm>
            <a:off x="8382000" y="6400800"/>
            <a:ext cx="457200" cy="274638"/>
          </a:xfrm>
          <a:prstGeom prst="rect">
            <a:avLst/>
          </a:prstGeom>
          <a:noFill/>
          <a:ln w="9525">
            <a:noFill/>
            <a:miter lim="800000"/>
            <a:headEnd/>
            <a:tailEnd/>
          </a:ln>
          <a:effectLst/>
        </p:spPr>
        <p:txBody>
          <a:bodyPr>
            <a:spAutoFit/>
          </a:bodyPr>
          <a:lstStyle/>
          <a:p>
            <a:pPr>
              <a:spcBef>
                <a:spcPct val="50000"/>
              </a:spcBef>
              <a:defRPr/>
            </a:pPr>
            <a:endParaRPr lang="en-US" sz="1200">
              <a:solidFill>
                <a:srgbClr val="F8F8F8"/>
              </a:solidFill>
            </a:endParaRPr>
          </a:p>
        </p:txBody>
      </p:sp>
      <p:sp>
        <p:nvSpPr>
          <p:cNvPr id="1038" name="Text Box 14"/>
          <p:cNvSpPr txBox="1">
            <a:spLocks noChangeArrowheads="1"/>
          </p:cNvSpPr>
          <p:nvPr userDrawn="1"/>
        </p:nvSpPr>
        <p:spPr bwMode="auto">
          <a:xfrm>
            <a:off x="8086725" y="6105525"/>
            <a:ext cx="381000" cy="244475"/>
          </a:xfrm>
          <a:prstGeom prst="rect">
            <a:avLst/>
          </a:prstGeom>
          <a:noFill/>
          <a:ln w="9525">
            <a:noFill/>
            <a:miter lim="800000"/>
            <a:headEnd/>
            <a:tailEnd/>
          </a:ln>
          <a:effectLst/>
        </p:spPr>
        <p:txBody>
          <a:bodyPr>
            <a:spAutoFit/>
          </a:bodyPr>
          <a:lstStyle/>
          <a:p>
            <a:pPr>
              <a:spcBef>
                <a:spcPct val="50000"/>
              </a:spcBef>
              <a:defRPr/>
            </a:pPr>
            <a:fld id="{4E611DA3-AF10-41C0-825D-A861055F097C}" type="slidenum">
              <a:rPr lang="en-US" sz="1000" b="1">
                <a:solidFill>
                  <a:srgbClr val="F8F8F8"/>
                </a:solidFill>
                <a:latin typeface="Arial" charset="0"/>
              </a:rPr>
              <a:pPr>
                <a:spcBef>
                  <a:spcPct val="50000"/>
                </a:spcBef>
                <a:defRPr/>
              </a:pPr>
              <a:t>‹#›</a:t>
            </a:fld>
            <a:endParaRPr lang="en-US" sz="1000" b="1">
              <a:solidFill>
                <a:srgbClr val="F8F8F8"/>
              </a:solidFill>
              <a:latin typeface="Arial" charset="0"/>
            </a:endParaRPr>
          </a:p>
        </p:txBody>
      </p:sp>
      <p:pic>
        <p:nvPicPr>
          <p:cNvPr id="1031" name="Picture 17" descr="NIST wht on blk"/>
          <p:cNvPicPr>
            <a:picLocks noChangeAspect="1" noChangeArrowheads="1"/>
          </p:cNvPicPr>
          <p:nvPr userDrawn="1"/>
        </p:nvPicPr>
        <p:blipFill>
          <a:blip r:embed="rId14" cstate="print"/>
          <a:srcRect/>
          <a:stretch>
            <a:fillRect/>
          </a:stretch>
        </p:blipFill>
        <p:spPr bwMode="auto">
          <a:xfrm>
            <a:off x="819150" y="6119813"/>
            <a:ext cx="654050" cy="176212"/>
          </a:xfrm>
          <a:prstGeom prst="rect">
            <a:avLst/>
          </a:prstGeom>
          <a:noFill/>
          <a:ln w="9525">
            <a:noFill/>
            <a:miter lim="800000"/>
            <a:headEnd/>
            <a:tailEnd/>
          </a:ln>
        </p:spPr>
      </p:pic>
    </p:spTree>
    <p:extLst>
      <p:ext uri="{BB962C8B-B14F-4D97-AF65-F5344CB8AC3E}">
        <p14:creationId xmlns:p14="http://schemas.microsoft.com/office/powerpoint/2010/main" val="2600516146"/>
      </p:ext>
    </p:extLst>
  </p:cSld>
  <p:clrMap bg1="dk2" tx1="lt1" bg2="dk1"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Text Box 10"/>
          <p:cNvSpPr txBox="1">
            <a:spLocks noChangeArrowheads="1"/>
          </p:cNvSpPr>
          <p:nvPr/>
        </p:nvSpPr>
        <p:spPr bwMode="auto">
          <a:xfrm>
            <a:off x="1590675" y="6115050"/>
            <a:ext cx="6629400" cy="214313"/>
          </a:xfrm>
          <a:prstGeom prst="rect">
            <a:avLst/>
          </a:prstGeom>
          <a:noFill/>
          <a:ln w="9525">
            <a:noFill/>
            <a:miter lim="800000"/>
            <a:headEnd/>
            <a:tailEnd/>
          </a:ln>
          <a:effectLst/>
        </p:spPr>
        <p:txBody>
          <a:bodyPr>
            <a:spAutoFit/>
          </a:bodyPr>
          <a:lstStyle/>
          <a:p>
            <a:pPr>
              <a:spcBef>
                <a:spcPct val="50000"/>
              </a:spcBef>
              <a:defRPr/>
            </a:pPr>
            <a:r>
              <a:rPr lang="en-US" sz="800" b="1">
                <a:solidFill>
                  <a:srgbClr val="666699"/>
                </a:solidFill>
                <a:latin typeface="Arial" charset="0"/>
              </a:rPr>
              <a:t>NATIONAL INSTITUTE OF STANDARDS AND TECHNOLOGY</a:t>
            </a:r>
          </a:p>
        </p:txBody>
      </p:sp>
      <p:sp>
        <p:nvSpPr>
          <p:cNvPr id="1036" name="Text Box 12"/>
          <p:cNvSpPr txBox="1">
            <a:spLocks noChangeArrowheads="1"/>
          </p:cNvSpPr>
          <p:nvPr/>
        </p:nvSpPr>
        <p:spPr bwMode="auto">
          <a:xfrm>
            <a:off x="8382000" y="6400800"/>
            <a:ext cx="457200" cy="274638"/>
          </a:xfrm>
          <a:prstGeom prst="rect">
            <a:avLst/>
          </a:prstGeom>
          <a:noFill/>
          <a:ln w="9525">
            <a:noFill/>
            <a:miter lim="800000"/>
            <a:headEnd/>
            <a:tailEnd/>
          </a:ln>
          <a:effectLst/>
        </p:spPr>
        <p:txBody>
          <a:bodyPr>
            <a:spAutoFit/>
          </a:bodyPr>
          <a:lstStyle/>
          <a:p>
            <a:pPr>
              <a:spcBef>
                <a:spcPct val="50000"/>
              </a:spcBef>
              <a:defRPr/>
            </a:pPr>
            <a:endParaRPr lang="en-US" sz="1200">
              <a:solidFill>
                <a:srgbClr val="F8F8F8"/>
              </a:solidFill>
            </a:endParaRPr>
          </a:p>
        </p:txBody>
      </p:sp>
      <p:sp>
        <p:nvSpPr>
          <p:cNvPr id="1038" name="Text Box 14"/>
          <p:cNvSpPr txBox="1">
            <a:spLocks noChangeArrowheads="1"/>
          </p:cNvSpPr>
          <p:nvPr/>
        </p:nvSpPr>
        <p:spPr bwMode="auto">
          <a:xfrm>
            <a:off x="8086725" y="6105525"/>
            <a:ext cx="381000" cy="244475"/>
          </a:xfrm>
          <a:prstGeom prst="rect">
            <a:avLst/>
          </a:prstGeom>
          <a:noFill/>
          <a:ln w="9525">
            <a:noFill/>
            <a:miter lim="800000"/>
            <a:headEnd/>
            <a:tailEnd/>
          </a:ln>
          <a:effectLst/>
        </p:spPr>
        <p:txBody>
          <a:bodyPr>
            <a:spAutoFit/>
          </a:bodyPr>
          <a:lstStyle/>
          <a:p>
            <a:pPr>
              <a:spcBef>
                <a:spcPct val="50000"/>
              </a:spcBef>
              <a:defRPr/>
            </a:pPr>
            <a:fld id="{4E611DA3-AF10-41C0-825D-A861055F097C}" type="slidenum">
              <a:rPr lang="en-US" sz="1000" b="1">
                <a:solidFill>
                  <a:srgbClr val="F8F8F8"/>
                </a:solidFill>
                <a:latin typeface="Arial" charset="0"/>
              </a:rPr>
              <a:pPr>
                <a:spcBef>
                  <a:spcPct val="50000"/>
                </a:spcBef>
                <a:defRPr/>
              </a:pPr>
              <a:t>‹#›</a:t>
            </a:fld>
            <a:endParaRPr lang="en-US" sz="1000" b="1">
              <a:solidFill>
                <a:srgbClr val="F8F8F8"/>
              </a:solidFill>
              <a:latin typeface="Arial" charset="0"/>
            </a:endParaRPr>
          </a:p>
        </p:txBody>
      </p:sp>
      <p:pic>
        <p:nvPicPr>
          <p:cNvPr id="1031" name="Picture 17" descr="NIST wht on blk"/>
          <p:cNvPicPr>
            <a:picLocks noChangeAspect="1" noChangeArrowheads="1"/>
          </p:cNvPicPr>
          <p:nvPr/>
        </p:nvPicPr>
        <p:blipFill>
          <a:blip r:embed="rId14" cstate="print"/>
          <a:srcRect/>
          <a:stretch>
            <a:fillRect/>
          </a:stretch>
        </p:blipFill>
        <p:spPr bwMode="auto">
          <a:xfrm>
            <a:off x="819150" y="6119813"/>
            <a:ext cx="654050" cy="176212"/>
          </a:xfrm>
          <a:prstGeom prst="rect">
            <a:avLst/>
          </a:prstGeom>
          <a:noFill/>
          <a:ln w="9525">
            <a:noFill/>
            <a:miter lim="800000"/>
            <a:headEnd/>
            <a:tailEnd/>
          </a:ln>
        </p:spPr>
      </p:pic>
    </p:spTree>
    <p:extLst>
      <p:ext uri="{BB962C8B-B14F-4D97-AF65-F5344CB8AC3E}">
        <p14:creationId xmlns:p14="http://schemas.microsoft.com/office/powerpoint/2010/main" val="2318533137"/>
      </p:ext>
    </p:extLst>
  </p:cSld>
  <p:clrMap bg1="dk2" tx1="lt1" bg2="dk1"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Text Box 10"/>
          <p:cNvSpPr txBox="1">
            <a:spLocks noChangeArrowheads="1"/>
          </p:cNvSpPr>
          <p:nvPr/>
        </p:nvSpPr>
        <p:spPr bwMode="auto">
          <a:xfrm>
            <a:off x="1590675" y="6115050"/>
            <a:ext cx="6629400" cy="214313"/>
          </a:xfrm>
          <a:prstGeom prst="rect">
            <a:avLst/>
          </a:prstGeom>
          <a:noFill/>
          <a:ln w="9525">
            <a:noFill/>
            <a:miter lim="800000"/>
            <a:headEnd/>
            <a:tailEnd/>
          </a:ln>
          <a:effectLst/>
        </p:spPr>
        <p:txBody>
          <a:bodyPr>
            <a:spAutoFit/>
          </a:bodyPr>
          <a:lstStyle/>
          <a:p>
            <a:pPr>
              <a:spcBef>
                <a:spcPct val="50000"/>
              </a:spcBef>
              <a:defRPr/>
            </a:pPr>
            <a:r>
              <a:rPr lang="en-US" sz="800" b="1">
                <a:solidFill>
                  <a:srgbClr val="666699"/>
                </a:solidFill>
                <a:latin typeface="Arial" charset="0"/>
              </a:rPr>
              <a:t>NATIONAL INSTITUTE OF STANDARDS AND TECHNOLOGY</a:t>
            </a:r>
          </a:p>
        </p:txBody>
      </p:sp>
      <p:sp>
        <p:nvSpPr>
          <p:cNvPr id="1036" name="Text Box 12"/>
          <p:cNvSpPr txBox="1">
            <a:spLocks noChangeArrowheads="1"/>
          </p:cNvSpPr>
          <p:nvPr/>
        </p:nvSpPr>
        <p:spPr bwMode="auto">
          <a:xfrm>
            <a:off x="8382000" y="6400800"/>
            <a:ext cx="457200" cy="274638"/>
          </a:xfrm>
          <a:prstGeom prst="rect">
            <a:avLst/>
          </a:prstGeom>
          <a:noFill/>
          <a:ln w="9525">
            <a:noFill/>
            <a:miter lim="800000"/>
            <a:headEnd/>
            <a:tailEnd/>
          </a:ln>
          <a:effectLst/>
        </p:spPr>
        <p:txBody>
          <a:bodyPr>
            <a:spAutoFit/>
          </a:bodyPr>
          <a:lstStyle/>
          <a:p>
            <a:pPr>
              <a:spcBef>
                <a:spcPct val="50000"/>
              </a:spcBef>
              <a:defRPr/>
            </a:pPr>
            <a:endParaRPr lang="en-US" sz="1200">
              <a:solidFill>
                <a:srgbClr val="F8F8F8"/>
              </a:solidFill>
            </a:endParaRPr>
          </a:p>
        </p:txBody>
      </p:sp>
      <p:sp>
        <p:nvSpPr>
          <p:cNvPr id="1038" name="Text Box 14"/>
          <p:cNvSpPr txBox="1">
            <a:spLocks noChangeArrowheads="1"/>
          </p:cNvSpPr>
          <p:nvPr/>
        </p:nvSpPr>
        <p:spPr bwMode="auto">
          <a:xfrm>
            <a:off x="8086725" y="6105525"/>
            <a:ext cx="381000" cy="244475"/>
          </a:xfrm>
          <a:prstGeom prst="rect">
            <a:avLst/>
          </a:prstGeom>
          <a:noFill/>
          <a:ln w="9525">
            <a:noFill/>
            <a:miter lim="800000"/>
            <a:headEnd/>
            <a:tailEnd/>
          </a:ln>
          <a:effectLst/>
        </p:spPr>
        <p:txBody>
          <a:bodyPr>
            <a:spAutoFit/>
          </a:bodyPr>
          <a:lstStyle/>
          <a:p>
            <a:pPr>
              <a:spcBef>
                <a:spcPct val="50000"/>
              </a:spcBef>
              <a:defRPr/>
            </a:pPr>
            <a:fld id="{4E611DA3-AF10-41C0-825D-A861055F097C}" type="slidenum">
              <a:rPr lang="en-US" sz="1000" b="1">
                <a:solidFill>
                  <a:srgbClr val="F8F8F8"/>
                </a:solidFill>
                <a:latin typeface="Arial" charset="0"/>
              </a:rPr>
              <a:pPr>
                <a:spcBef>
                  <a:spcPct val="50000"/>
                </a:spcBef>
                <a:defRPr/>
              </a:pPr>
              <a:t>‹#›</a:t>
            </a:fld>
            <a:endParaRPr lang="en-US" sz="1000" b="1">
              <a:solidFill>
                <a:srgbClr val="F8F8F8"/>
              </a:solidFill>
              <a:latin typeface="Arial" charset="0"/>
            </a:endParaRPr>
          </a:p>
        </p:txBody>
      </p:sp>
      <p:pic>
        <p:nvPicPr>
          <p:cNvPr id="1031" name="Picture 17" descr="NIST wht on blk"/>
          <p:cNvPicPr>
            <a:picLocks noChangeAspect="1" noChangeArrowheads="1"/>
          </p:cNvPicPr>
          <p:nvPr/>
        </p:nvPicPr>
        <p:blipFill>
          <a:blip r:embed="rId14" cstate="print"/>
          <a:srcRect/>
          <a:stretch>
            <a:fillRect/>
          </a:stretch>
        </p:blipFill>
        <p:spPr bwMode="auto">
          <a:xfrm>
            <a:off x="819150" y="6119813"/>
            <a:ext cx="654050" cy="176212"/>
          </a:xfrm>
          <a:prstGeom prst="rect">
            <a:avLst/>
          </a:prstGeom>
          <a:noFill/>
          <a:ln w="9525">
            <a:noFill/>
            <a:miter lim="800000"/>
            <a:headEnd/>
            <a:tailEnd/>
          </a:ln>
        </p:spPr>
      </p:pic>
    </p:spTree>
    <p:extLst>
      <p:ext uri="{BB962C8B-B14F-4D97-AF65-F5344CB8AC3E}">
        <p14:creationId xmlns:p14="http://schemas.microsoft.com/office/powerpoint/2010/main" val="2849208145"/>
      </p:ext>
    </p:extLst>
  </p:cSld>
  <p:clrMap bg1="dk2" tx1="lt1" bg2="dk1"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Text Box 10"/>
          <p:cNvSpPr txBox="1">
            <a:spLocks noChangeArrowheads="1"/>
          </p:cNvSpPr>
          <p:nvPr/>
        </p:nvSpPr>
        <p:spPr bwMode="auto">
          <a:xfrm>
            <a:off x="1590675" y="6115050"/>
            <a:ext cx="6629400" cy="214313"/>
          </a:xfrm>
          <a:prstGeom prst="rect">
            <a:avLst/>
          </a:prstGeom>
          <a:noFill/>
          <a:ln w="9525">
            <a:noFill/>
            <a:miter lim="800000"/>
            <a:headEnd/>
            <a:tailEnd/>
          </a:ln>
          <a:effectLst/>
        </p:spPr>
        <p:txBody>
          <a:bodyPr>
            <a:spAutoFit/>
          </a:bodyPr>
          <a:lstStyle/>
          <a:p>
            <a:pPr>
              <a:spcBef>
                <a:spcPct val="50000"/>
              </a:spcBef>
              <a:defRPr/>
            </a:pPr>
            <a:r>
              <a:rPr lang="en-US" sz="800" b="1">
                <a:solidFill>
                  <a:srgbClr val="666699"/>
                </a:solidFill>
                <a:latin typeface="Arial" charset="0"/>
              </a:rPr>
              <a:t>NATIONAL INSTITUTE OF STANDARDS AND TECHNOLOGY</a:t>
            </a:r>
          </a:p>
        </p:txBody>
      </p:sp>
      <p:sp>
        <p:nvSpPr>
          <p:cNvPr id="1036" name="Text Box 12"/>
          <p:cNvSpPr txBox="1">
            <a:spLocks noChangeArrowheads="1"/>
          </p:cNvSpPr>
          <p:nvPr/>
        </p:nvSpPr>
        <p:spPr bwMode="auto">
          <a:xfrm>
            <a:off x="8382000" y="6400800"/>
            <a:ext cx="457200" cy="274638"/>
          </a:xfrm>
          <a:prstGeom prst="rect">
            <a:avLst/>
          </a:prstGeom>
          <a:noFill/>
          <a:ln w="9525">
            <a:noFill/>
            <a:miter lim="800000"/>
            <a:headEnd/>
            <a:tailEnd/>
          </a:ln>
          <a:effectLst/>
        </p:spPr>
        <p:txBody>
          <a:bodyPr>
            <a:spAutoFit/>
          </a:bodyPr>
          <a:lstStyle/>
          <a:p>
            <a:pPr>
              <a:spcBef>
                <a:spcPct val="50000"/>
              </a:spcBef>
              <a:defRPr/>
            </a:pPr>
            <a:endParaRPr lang="en-US" sz="1200">
              <a:solidFill>
                <a:srgbClr val="F8F8F8"/>
              </a:solidFill>
            </a:endParaRPr>
          </a:p>
        </p:txBody>
      </p:sp>
      <p:sp>
        <p:nvSpPr>
          <p:cNvPr id="1038" name="Text Box 14"/>
          <p:cNvSpPr txBox="1">
            <a:spLocks noChangeArrowheads="1"/>
          </p:cNvSpPr>
          <p:nvPr/>
        </p:nvSpPr>
        <p:spPr bwMode="auto">
          <a:xfrm>
            <a:off x="8086725" y="6105525"/>
            <a:ext cx="381000" cy="244475"/>
          </a:xfrm>
          <a:prstGeom prst="rect">
            <a:avLst/>
          </a:prstGeom>
          <a:noFill/>
          <a:ln w="9525">
            <a:noFill/>
            <a:miter lim="800000"/>
            <a:headEnd/>
            <a:tailEnd/>
          </a:ln>
          <a:effectLst/>
        </p:spPr>
        <p:txBody>
          <a:bodyPr>
            <a:spAutoFit/>
          </a:bodyPr>
          <a:lstStyle/>
          <a:p>
            <a:pPr>
              <a:spcBef>
                <a:spcPct val="50000"/>
              </a:spcBef>
              <a:defRPr/>
            </a:pPr>
            <a:fld id="{4E611DA3-AF10-41C0-825D-A861055F097C}" type="slidenum">
              <a:rPr lang="en-US" sz="1000" b="1">
                <a:solidFill>
                  <a:srgbClr val="F8F8F8"/>
                </a:solidFill>
                <a:latin typeface="Arial" charset="0"/>
              </a:rPr>
              <a:pPr>
                <a:spcBef>
                  <a:spcPct val="50000"/>
                </a:spcBef>
                <a:defRPr/>
              </a:pPr>
              <a:t>‹#›</a:t>
            </a:fld>
            <a:endParaRPr lang="en-US" sz="1000" b="1">
              <a:solidFill>
                <a:srgbClr val="F8F8F8"/>
              </a:solidFill>
              <a:latin typeface="Arial" charset="0"/>
            </a:endParaRPr>
          </a:p>
        </p:txBody>
      </p:sp>
      <p:pic>
        <p:nvPicPr>
          <p:cNvPr id="1031" name="Picture 17" descr="NIST wht on blk"/>
          <p:cNvPicPr>
            <a:picLocks noChangeAspect="1" noChangeArrowheads="1"/>
          </p:cNvPicPr>
          <p:nvPr/>
        </p:nvPicPr>
        <p:blipFill>
          <a:blip r:embed="rId14" cstate="print"/>
          <a:srcRect/>
          <a:stretch>
            <a:fillRect/>
          </a:stretch>
        </p:blipFill>
        <p:spPr bwMode="auto">
          <a:xfrm>
            <a:off x="819150" y="6119813"/>
            <a:ext cx="654050" cy="176212"/>
          </a:xfrm>
          <a:prstGeom prst="rect">
            <a:avLst/>
          </a:prstGeom>
          <a:noFill/>
          <a:ln w="9525">
            <a:noFill/>
            <a:miter lim="800000"/>
            <a:headEnd/>
            <a:tailEnd/>
          </a:ln>
        </p:spPr>
      </p:pic>
    </p:spTree>
    <p:extLst>
      <p:ext uri="{BB962C8B-B14F-4D97-AF65-F5344CB8AC3E}">
        <p14:creationId xmlns:p14="http://schemas.microsoft.com/office/powerpoint/2010/main" val="212877740"/>
      </p:ext>
    </p:extLst>
  </p:cSld>
  <p:clrMap bg1="dk2" tx1="lt1" bg2="dk1"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34325" y="6105525"/>
            <a:ext cx="438150" cy="238125"/>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DCAFF">
                  <a:lumMod val="25000"/>
                </a:srgb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25" y="1093338"/>
            <a:ext cx="2857500" cy="2857500"/>
          </a:xfrm>
          <a:prstGeom prst="rect">
            <a:avLst/>
          </a:prstGeom>
        </p:spPr>
      </p:pic>
      <p:sp>
        <p:nvSpPr>
          <p:cNvPr id="2" name="TextBox 1"/>
          <p:cNvSpPr txBox="1"/>
          <p:nvPr/>
        </p:nvSpPr>
        <p:spPr>
          <a:xfrm>
            <a:off x="3482445" y="1469693"/>
            <a:ext cx="4258734" cy="507831"/>
          </a:xfrm>
          <a:prstGeom prst="rect">
            <a:avLst/>
          </a:prstGeom>
          <a:noFill/>
        </p:spPr>
        <p:txBody>
          <a:bodyPr wrap="square" rtlCol="0">
            <a:spAutoFit/>
          </a:bodyPr>
          <a:lstStyle/>
          <a:p>
            <a:pPr algn="ctr">
              <a:lnSpc>
                <a:spcPct val="90000"/>
              </a:lnSpc>
              <a:spcBef>
                <a:spcPts val="600"/>
              </a:spcBef>
              <a:spcAft>
                <a:spcPts val="0"/>
              </a:spcAft>
              <a:buClr>
                <a:srgbClr val="3366CC"/>
              </a:buClr>
            </a:pPr>
            <a:r>
              <a:rPr lang="en-US" sz="3000" dirty="0">
                <a:solidFill>
                  <a:srgbClr val="F8F8F8"/>
                </a:solidFill>
                <a:latin typeface="Arial Narrow" pitchFamily="34" charset="0"/>
              </a:rPr>
              <a:t>Special Publication 800-171  </a:t>
            </a:r>
          </a:p>
        </p:txBody>
      </p:sp>
      <p:sp>
        <p:nvSpPr>
          <p:cNvPr id="4" name="TextBox 3"/>
          <p:cNvSpPr txBox="1"/>
          <p:nvPr/>
        </p:nvSpPr>
        <p:spPr>
          <a:xfrm>
            <a:off x="2973916" y="2070418"/>
            <a:ext cx="5275792" cy="1323439"/>
          </a:xfrm>
          <a:prstGeom prst="rect">
            <a:avLst/>
          </a:prstGeom>
          <a:noFill/>
        </p:spPr>
        <p:txBody>
          <a:bodyPr wrap="square" rtlCol="0">
            <a:spAutoFit/>
          </a:bodyPr>
          <a:lstStyle/>
          <a:p>
            <a:pPr algn="ctr"/>
            <a:r>
              <a:rPr lang="en-US" sz="2200" b="1" i="1" kern="0" dirty="0">
                <a:solidFill>
                  <a:srgbClr val="FF9900">
                    <a:lumMod val="40000"/>
                    <a:lumOff val="60000"/>
                  </a:srgbClr>
                </a:solidFill>
                <a:latin typeface="Arial Narrow" pitchFamily="34" charset="0"/>
              </a:rPr>
              <a:t>Protecting Controlled Unclassified Information in Nonfederal  Information Systems</a:t>
            </a:r>
          </a:p>
          <a:p>
            <a:pPr algn="ctr"/>
            <a:r>
              <a:rPr lang="en-US" sz="2200" b="1" i="1" kern="0" dirty="0">
                <a:solidFill>
                  <a:srgbClr val="FF9900">
                    <a:lumMod val="40000"/>
                    <a:lumOff val="60000"/>
                  </a:srgbClr>
                </a:solidFill>
                <a:latin typeface="Arial Narrow" pitchFamily="34" charset="0"/>
              </a:rPr>
              <a:t>and Organizations</a:t>
            </a:r>
          </a:p>
          <a:p>
            <a:pPr algn="ctr"/>
            <a:endParaRPr lang="en-US" dirty="0">
              <a:solidFill>
                <a:srgbClr val="F8F8F8"/>
              </a:solidFill>
            </a:endParaRPr>
          </a:p>
        </p:txBody>
      </p:sp>
      <p:sp>
        <p:nvSpPr>
          <p:cNvPr id="9" name="TextBox 8"/>
          <p:cNvSpPr txBox="1"/>
          <p:nvPr/>
        </p:nvSpPr>
        <p:spPr>
          <a:xfrm>
            <a:off x="4104216" y="4240650"/>
            <a:ext cx="4268259" cy="784830"/>
          </a:xfrm>
          <a:prstGeom prst="rect">
            <a:avLst/>
          </a:prstGeom>
          <a:noFill/>
        </p:spPr>
        <p:txBody>
          <a:bodyPr wrap="square" rtlCol="0">
            <a:spAutoFit/>
          </a:bodyPr>
          <a:lstStyle/>
          <a:p>
            <a:pPr marL="342900" indent="-342900">
              <a:lnSpc>
                <a:spcPct val="90000"/>
              </a:lnSpc>
              <a:spcBef>
                <a:spcPts val="0"/>
              </a:spcBef>
              <a:spcAft>
                <a:spcPts val="0"/>
              </a:spcAft>
              <a:buClr>
                <a:srgbClr val="3366CC"/>
              </a:buClr>
            </a:pPr>
            <a:r>
              <a:rPr lang="en-US" sz="1800" kern="0" dirty="0">
                <a:latin typeface="Arial Narrow" pitchFamily="34" charset="0"/>
              </a:rPr>
              <a:t>Dr. Ron Ross</a:t>
            </a:r>
          </a:p>
          <a:p>
            <a:pPr marL="342900" indent="-342900">
              <a:lnSpc>
                <a:spcPct val="90000"/>
              </a:lnSpc>
              <a:spcBef>
                <a:spcPts val="0"/>
              </a:spcBef>
              <a:spcAft>
                <a:spcPts val="0"/>
              </a:spcAft>
              <a:buClr>
                <a:srgbClr val="3366CC"/>
              </a:buClr>
            </a:pPr>
            <a:r>
              <a:rPr lang="en-US" sz="1600" b="1" i="1" kern="0" dirty="0">
                <a:solidFill>
                  <a:srgbClr val="3399FF">
                    <a:lumMod val="40000"/>
                    <a:lumOff val="60000"/>
                  </a:srgbClr>
                </a:solidFill>
                <a:latin typeface="Arial Narrow" pitchFamily="34" charset="0"/>
              </a:rPr>
              <a:t>Computer Security Division</a:t>
            </a:r>
          </a:p>
          <a:p>
            <a:pPr marL="342900" indent="-342900">
              <a:lnSpc>
                <a:spcPct val="90000"/>
              </a:lnSpc>
              <a:spcBef>
                <a:spcPts val="0"/>
              </a:spcBef>
              <a:spcAft>
                <a:spcPts val="0"/>
              </a:spcAft>
              <a:buClr>
                <a:srgbClr val="3366CC"/>
              </a:buClr>
            </a:pPr>
            <a:r>
              <a:rPr lang="en-US" sz="1600" b="1" i="1" kern="0" dirty="0">
                <a:solidFill>
                  <a:srgbClr val="3399FF">
                    <a:lumMod val="40000"/>
                    <a:lumOff val="60000"/>
                  </a:srgbClr>
                </a:solidFill>
                <a:latin typeface="Arial Narrow" pitchFamily="34" charset="0"/>
              </a:rPr>
              <a:t>Information Technology Laboratory</a:t>
            </a:r>
            <a:endParaRPr lang="en-US" sz="2200" b="1" i="1" kern="0" dirty="0">
              <a:solidFill>
                <a:srgbClr val="FF9900">
                  <a:lumMod val="40000"/>
                  <a:lumOff val="60000"/>
                </a:srgbClr>
              </a:solidFill>
              <a:latin typeface="Arial Narrow" pitchFamily="34" charset="0"/>
            </a:endParaRPr>
          </a:p>
        </p:txBody>
      </p:sp>
    </p:spTree>
    <p:extLst>
      <p:ext uri="{BB962C8B-B14F-4D97-AF65-F5344CB8AC3E}">
        <p14:creationId xmlns:p14="http://schemas.microsoft.com/office/powerpoint/2010/main" val="239381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8834" y="503708"/>
            <a:ext cx="5700157" cy="5358390"/>
          </a:xfrm>
          <a:prstGeom prst="rect">
            <a:avLst/>
          </a:prstGeom>
          <a:noFill/>
        </p:spPr>
        <p:txBody>
          <a:bodyPr wrap="square" rtlCol="0">
            <a:spAutoFit/>
          </a:bodyPr>
          <a:lstStyle/>
          <a:p>
            <a:pPr marL="285750" indent="-285750">
              <a:lnSpc>
                <a:spcPct val="90000"/>
              </a:lnSpc>
              <a:spcAft>
                <a:spcPts val="600"/>
              </a:spcAft>
              <a:buClr>
                <a:srgbClr val="3366CC"/>
              </a:buClr>
              <a:buFont typeface="Wingdings" pitchFamily="2" charset="2"/>
              <a:buChar char="§"/>
            </a:pPr>
            <a:r>
              <a:rPr lang="en-US" sz="2200" kern="0" dirty="0">
                <a:solidFill>
                  <a:srgbClr val="3399FF">
                    <a:lumMod val="40000"/>
                    <a:lumOff val="60000"/>
                  </a:srgbClr>
                </a:solidFill>
                <a:latin typeface="Arial Narrow" pitchFamily="34" charset="0"/>
              </a:rPr>
              <a:t>Access Control.</a:t>
            </a:r>
          </a:p>
          <a:p>
            <a:pPr marL="742950" lvl="1" indent="-285750">
              <a:lnSpc>
                <a:spcPct val="90000"/>
              </a:lnSpc>
              <a:spcAft>
                <a:spcPts val="600"/>
              </a:spcAft>
              <a:buClr>
                <a:srgbClr val="3366CC"/>
              </a:buClr>
              <a:buFont typeface="Wingdings" pitchFamily="2" charset="2"/>
              <a:buChar char="§"/>
            </a:pPr>
            <a:r>
              <a:rPr lang="en-US" sz="2200" kern="0" dirty="0">
                <a:solidFill>
                  <a:srgbClr val="3399FF">
                    <a:lumMod val="40000"/>
                    <a:lumOff val="60000"/>
                  </a:srgbClr>
                </a:solidFill>
                <a:latin typeface="Arial Narrow" pitchFamily="34" charset="0"/>
              </a:rPr>
              <a:t>Audit and Accountability.</a:t>
            </a:r>
          </a:p>
          <a:p>
            <a:pPr marL="1200150" lvl="2" indent="-285750">
              <a:lnSpc>
                <a:spcPct val="90000"/>
              </a:lnSpc>
              <a:spcAft>
                <a:spcPts val="600"/>
              </a:spcAft>
              <a:buClr>
                <a:srgbClr val="3366CC"/>
              </a:buClr>
              <a:buFont typeface="Wingdings" pitchFamily="2" charset="2"/>
              <a:buChar char="§"/>
            </a:pPr>
            <a:r>
              <a:rPr lang="en-US" sz="2200" kern="0" dirty="0">
                <a:solidFill>
                  <a:srgbClr val="3399FF">
                    <a:lumMod val="40000"/>
                    <a:lumOff val="60000"/>
                  </a:srgbClr>
                </a:solidFill>
                <a:latin typeface="Arial Narrow" pitchFamily="34" charset="0"/>
              </a:rPr>
              <a:t>Awareness and Training.</a:t>
            </a:r>
          </a:p>
          <a:p>
            <a:pPr marL="1657350" lvl="3" indent="-285750">
              <a:lnSpc>
                <a:spcPct val="90000"/>
              </a:lnSpc>
              <a:spcAft>
                <a:spcPts val="600"/>
              </a:spcAft>
              <a:buClr>
                <a:srgbClr val="3366CC"/>
              </a:buClr>
              <a:buFont typeface="Wingdings" pitchFamily="2" charset="2"/>
              <a:buChar char="§"/>
            </a:pPr>
            <a:r>
              <a:rPr lang="en-US" sz="2200" kern="0" dirty="0">
                <a:solidFill>
                  <a:srgbClr val="3399FF">
                    <a:lumMod val="40000"/>
                    <a:lumOff val="60000"/>
                  </a:srgbClr>
                </a:solidFill>
                <a:latin typeface="Arial Narrow" pitchFamily="34" charset="0"/>
              </a:rPr>
              <a:t>Configuration Management.</a:t>
            </a:r>
          </a:p>
          <a:p>
            <a:pPr marL="2114550" lvl="4" indent="-285750">
              <a:lnSpc>
                <a:spcPct val="90000"/>
              </a:lnSpc>
              <a:spcAft>
                <a:spcPts val="600"/>
              </a:spcAft>
              <a:buClr>
                <a:srgbClr val="3366CC"/>
              </a:buClr>
              <a:buFont typeface="Wingdings" pitchFamily="2" charset="2"/>
              <a:buChar char="§"/>
            </a:pPr>
            <a:r>
              <a:rPr lang="en-US" sz="2200" kern="0" dirty="0">
                <a:solidFill>
                  <a:srgbClr val="3399FF">
                    <a:lumMod val="40000"/>
                    <a:lumOff val="60000"/>
                  </a:srgbClr>
                </a:solidFill>
                <a:latin typeface="Arial Narrow" pitchFamily="34" charset="0"/>
              </a:rPr>
              <a:t>Identification and Authentication.</a:t>
            </a:r>
          </a:p>
          <a:p>
            <a:pPr marL="2571750" lvl="5" indent="-285750">
              <a:lnSpc>
                <a:spcPct val="90000"/>
              </a:lnSpc>
              <a:spcAft>
                <a:spcPts val="600"/>
              </a:spcAft>
              <a:buClr>
                <a:srgbClr val="3366CC"/>
              </a:buClr>
              <a:buFont typeface="Wingdings" pitchFamily="2" charset="2"/>
              <a:buChar char="§"/>
            </a:pPr>
            <a:r>
              <a:rPr lang="en-US" sz="2200" kern="0" dirty="0">
                <a:solidFill>
                  <a:srgbClr val="3399FF">
                    <a:lumMod val="40000"/>
                    <a:lumOff val="60000"/>
                  </a:srgbClr>
                </a:solidFill>
                <a:latin typeface="Arial Narrow" pitchFamily="34" charset="0"/>
              </a:rPr>
              <a:t>Incident Response.</a:t>
            </a:r>
          </a:p>
          <a:p>
            <a:pPr marL="3028950" lvl="6" indent="-285750">
              <a:lnSpc>
                <a:spcPct val="90000"/>
              </a:lnSpc>
              <a:spcAft>
                <a:spcPts val="600"/>
              </a:spcAft>
              <a:buClr>
                <a:srgbClr val="3366CC"/>
              </a:buClr>
              <a:buFont typeface="Wingdings" pitchFamily="2" charset="2"/>
              <a:buChar char="§"/>
            </a:pPr>
            <a:r>
              <a:rPr lang="en-US" sz="2200" kern="0" dirty="0">
                <a:solidFill>
                  <a:srgbClr val="3399FF">
                    <a:lumMod val="40000"/>
                    <a:lumOff val="60000"/>
                  </a:srgbClr>
                </a:solidFill>
                <a:latin typeface="Arial Narrow" pitchFamily="34" charset="0"/>
              </a:rPr>
              <a:t>Maintenance.</a:t>
            </a:r>
          </a:p>
          <a:p>
            <a:pPr marL="3486150" lvl="7" indent="-285750">
              <a:lnSpc>
                <a:spcPct val="90000"/>
              </a:lnSpc>
              <a:spcAft>
                <a:spcPts val="600"/>
              </a:spcAft>
              <a:buClr>
                <a:srgbClr val="3366CC"/>
              </a:buClr>
              <a:buFont typeface="Wingdings" pitchFamily="2" charset="2"/>
              <a:buChar char="§"/>
            </a:pPr>
            <a:r>
              <a:rPr lang="en-US" sz="2200" kern="0" dirty="0">
                <a:solidFill>
                  <a:srgbClr val="3399FF">
                    <a:lumMod val="40000"/>
                    <a:lumOff val="60000"/>
                  </a:srgbClr>
                </a:solidFill>
                <a:latin typeface="Arial Narrow" pitchFamily="34" charset="0"/>
              </a:rPr>
              <a:t>Media Protection.</a:t>
            </a:r>
          </a:p>
          <a:p>
            <a:pPr marL="3028950" lvl="6" indent="-285750">
              <a:lnSpc>
                <a:spcPct val="90000"/>
              </a:lnSpc>
              <a:spcAft>
                <a:spcPts val="600"/>
              </a:spcAft>
              <a:buClr>
                <a:srgbClr val="3366CC"/>
              </a:buClr>
              <a:buFont typeface="Wingdings" pitchFamily="2" charset="2"/>
              <a:buChar char="§"/>
            </a:pPr>
            <a:r>
              <a:rPr lang="en-US" sz="2200" kern="0" dirty="0">
                <a:solidFill>
                  <a:srgbClr val="3399FF">
                    <a:lumMod val="40000"/>
                    <a:lumOff val="60000"/>
                  </a:srgbClr>
                </a:solidFill>
                <a:latin typeface="Arial Narrow" pitchFamily="34" charset="0"/>
              </a:rPr>
              <a:t>Physical Protection.</a:t>
            </a:r>
          </a:p>
          <a:p>
            <a:pPr marL="2571750" lvl="5" indent="-285750">
              <a:lnSpc>
                <a:spcPct val="90000"/>
              </a:lnSpc>
              <a:spcAft>
                <a:spcPts val="600"/>
              </a:spcAft>
              <a:buClr>
                <a:srgbClr val="3366CC"/>
              </a:buClr>
              <a:buFont typeface="Wingdings" pitchFamily="2" charset="2"/>
              <a:buChar char="§"/>
            </a:pPr>
            <a:r>
              <a:rPr lang="en-US" sz="2200" kern="0" dirty="0">
                <a:solidFill>
                  <a:srgbClr val="3399FF">
                    <a:lumMod val="40000"/>
                    <a:lumOff val="60000"/>
                  </a:srgbClr>
                </a:solidFill>
                <a:latin typeface="Arial Narrow" pitchFamily="34" charset="0"/>
              </a:rPr>
              <a:t>Personnel Security.</a:t>
            </a:r>
          </a:p>
          <a:p>
            <a:pPr marL="2114550" lvl="4" indent="-285750">
              <a:lnSpc>
                <a:spcPct val="90000"/>
              </a:lnSpc>
              <a:spcAft>
                <a:spcPts val="600"/>
              </a:spcAft>
              <a:buClr>
                <a:srgbClr val="3366CC"/>
              </a:buClr>
              <a:buFont typeface="Wingdings" pitchFamily="2" charset="2"/>
              <a:buChar char="§"/>
            </a:pPr>
            <a:r>
              <a:rPr lang="en-US" sz="2200" kern="0" dirty="0">
                <a:solidFill>
                  <a:srgbClr val="3399FF">
                    <a:lumMod val="40000"/>
                    <a:lumOff val="60000"/>
                  </a:srgbClr>
                </a:solidFill>
                <a:latin typeface="Arial Narrow" pitchFamily="34" charset="0"/>
              </a:rPr>
              <a:t>Risk Assessment.</a:t>
            </a:r>
          </a:p>
          <a:p>
            <a:pPr marL="1657350" lvl="3" indent="-285750">
              <a:lnSpc>
                <a:spcPct val="90000"/>
              </a:lnSpc>
              <a:spcAft>
                <a:spcPts val="600"/>
              </a:spcAft>
              <a:buClr>
                <a:srgbClr val="3366CC"/>
              </a:buClr>
              <a:buFont typeface="Wingdings" pitchFamily="2" charset="2"/>
              <a:buChar char="§"/>
            </a:pPr>
            <a:r>
              <a:rPr lang="en-US" sz="2200" kern="0" dirty="0">
                <a:solidFill>
                  <a:srgbClr val="3399FF">
                    <a:lumMod val="40000"/>
                    <a:lumOff val="60000"/>
                  </a:srgbClr>
                </a:solidFill>
                <a:latin typeface="Arial Narrow" pitchFamily="34" charset="0"/>
              </a:rPr>
              <a:t>Security Assessment.</a:t>
            </a:r>
          </a:p>
          <a:p>
            <a:pPr marL="1200150" lvl="2" indent="-285750">
              <a:lnSpc>
                <a:spcPct val="90000"/>
              </a:lnSpc>
              <a:spcAft>
                <a:spcPts val="600"/>
              </a:spcAft>
              <a:buClr>
                <a:srgbClr val="3366CC"/>
              </a:buClr>
              <a:buFont typeface="Wingdings" pitchFamily="2" charset="2"/>
              <a:buChar char="§"/>
            </a:pPr>
            <a:r>
              <a:rPr lang="en-US" sz="2200" kern="0" dirty="0">
                <a:solidFill>
                  <a:srgbClr val="3399FF">
                    <a:lumMod val="40000"/>
                    <a:lumOff val="60000"/>
                  </a:srgbClr>
                </a:solidFill>
                <a:latin typeface="Arial Narrow" pitchFamily="34" charset="0"/>
              </a:rPr>
              <a:t>System and Communications Protection</a:t>
            </a:r>
          </a:p>
          <a:p>
            <a:pPr marL="742950" lvl="1" indent="-285750">
              <a:lnSpc>
                <a:spcPct val="90000"/>
              </a:lnSpc>
              <a:spcAft>
                <a:spcPts val="600"/>
              </a:spcAft>
              <a:buClr>
                <a:srgbClr val="3366CC"/>
              </a:buClr>
              <a:buFont typeface="Wingdings" pitchFamily="2" charset="2"/>
              <a:buChar char="§"/>
            </a:pPr>
            <a:r>
              <a:rPr lang="en-US" sz="2200" kern="0" dirty="0">
                <a:solidFill>
                  <a:srgbClr val="3399FF">
                    <a:lumMod val="40000"/>
                    <a:lumOff val="60000"/>
                  </a:srgbClr>
                </a:solidFill>
                <a:latin typeface="Arial Narrow" pitchFamily="34" charset="0"/>
              </a:rPr>
              <a:t>System and Information Integrity.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214312"/>
            <a:ext cx="2709861" cy="2143125"/>
          </a:xfrm>
          <a:prstGeom prst="rect">
            <a:avLst/>
          </a:prstGeom>
        </p:spPr>
      </p:pic>
      <p:sp>
        <p:nvSpPr>
          <p:cNvPr id="18434" name="Rectangle 3"/>
          <p:cNvSpPr>
            <a:spLocks noGrp="1" noChangeArrowheads="1"/>
          </p:cNvSpPr>
          <p:nvPr>
            <p:ph type="body" idx="4294967295"/>
          </p:nvPr>
        </p:nvSpPr>
        <p:spPr>
          <a:xfrm>
            <a:off x="752873" y="3610098"/>
            <a:ext cx="4010461" cy="1021278"/>
          </a:xfrm>
          <a:ln w="3175">
            <a:solidFill>
              <a:schemeClr val="bg2">
                <a:lumMod val="60000"/>
                <a:lumOff val="40000"/>
              </a:schemeClr>
            </a:solidFill>
          </a:ln>
        </p:spPr>
        <p:txBody>
          <a:bodyPr/>
          <a:lstStyle/>
          <a:p>
            <a:pPr marL="0" indent="0" eaLnBrk="1" hangingPunct="1">
              <a:lnSpc>
                <a:spcPct val="90000"/>
              </a:lnSpc>
              <a:spcBef>
                <a:spcPts val="0"/>
              </a:spcBef>
              <a:spcAft>
                <a:spcPts val="0"/>
              </a:spcAft>
              <a:buClr>
                <a:srgbClr val="3366CC"/>
              </a:buClr>
              <a:buNone/>
            </a:pPr>
            <a:endParaRPr lang="en-US" sz="800" i="1" dirty="0">
              <a:latin typeface="Arial Narrow" pitchFamily="34" charset="0"/>
            </a:endParaRPr>
          </a:p>
          <a:p>
            <a:pPr marL="91440" indent="0" eaLnBrk="1" hangingPunct="1">
              <a:lnSpc>
                <a:spcPct val="90000"/>
              </a:lnSpc>
              <a:spcBef>
                <a:spcPts val="0"/>
              </a:spcBef>
              <a:spcAft>
                <a:spcPts val="1200"/>
              </a:spcAft>
              <a:buClr>
                <a:srgbClr val="3366CC"/>
              </a:buClr>
              <a:buNone/>
            </a:pPr>
            <a:r>
              <a:rPr lang="en-US" sz="2400" i="1" dirty="0">
                <a:latin typeface="Arial Narrow" pitchFamily="34" charset="0"/>
              </a:rPr>
              <a:t>Obtained from FIPS 200 and NIST Special Publication 800-53.</a:t>
            </a:r>
          </a:p>
        </p:txBody>
      </p:sp>
      <p:sp>
        <p:nvSpPr>
          <p:cNvPr id="18433" name="Rectangle 2"/>
          <p:cNvSpPr>
            <a:spLocks noGrp="1" noChangeArrowheads="1"/>
          </p:cNvSpPr>
          <p:nvPr>
            <p:ph type="title" idx="4294967295"/>
          </p:nvPr>
        </p:nvSpPr>
        <p:spPr>
          <a:xfrm>
            <a:off x="642009" y="2520670"/>
            <a:ext cx="4405004" cy="1046389"/>
          </a:xfrm>
        </p:spPr>
        <p:txBody>
          <a:bodyPr/>
          <a:lstStyle/>
          <a:p>
            <a:r>
              <a:rPr lang="en-US" sz="3600" dirty="0">
                <a:solidFill>
                  <a:schemeClr val="tx2">
                    <a:lumMod val="40000"/>
                    <a:lumOff val="60000"/>
                  </a:schemeClr>
                </a:solidFill>
                <a:latin typeface="Calibri" panose="020F0502020204030204" pitchFamily="34" charset="0"/>
              </a:rPr>
              <a:t>Security Requirements </a:t>
            </a:r>
            <a:r>
              <a:rPr lang="en-US" sz="2000" b="1" i="1" dirty="0">
                <a:solidFill>
                  <a:schemeClr val="tx2">
                    <a:lumMod val="40000"/>
                    <a:lumOff val="60000"/>
                  </a:schemeClr>
                </a:solidFill>
                <a:latin typeface="Calibri" panose="020F0502020204030204" pitchFamily="34" charset="0"/>
              </a:rPr>
              <a:t>14 Families</a:t>
            </a:r>
          </a:p>
        </p:txBody>
      </p:sp>
    </p:spTree>
    <p:extLst>
      <p:ext uri="{BB962C8B-B14F-4D97-AF65-F5344CB8AC3E}">
        <p14:creationId xmlns:p14="http://schemas.microsoft.com/office/powerpoint/2010/main" val="199651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Effect transition="in" filter="fade">
                                      <p:cBhvr>
                                        <p:cTn id="84" dur="1000"/>
                                        <p:tgtEl>
                                          <p:spTgt spid="2">
                                            <p:txEl>
                                              <p:pRg st="11" end="11"/>
                                            </p:txEl>
                                          </p:spTgt>
                                        </p:tgtEl>
                                      </p:cBhvr>
                                    </p:animEffect>
                                    <p:anim calcmode="lin" valueType="num">
                                      <p:cBhvr>
                                        <p:cTn id="8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
                                            <p:txEl>
                                              <p:pRg st="12" end="12"/>
                                            </p:txEl>
                                          </p:spTgt>
                                        </p:tgtEl>
                                        <p:attrNameLst>
                                          <p:attrName>style.visibility</p:attrName>
                                        </p:attrNameLst>
                                      </p:cBhvr>
                                      <p:to>
                                        <p:strVal val="visible"/>
                                      </p:to>
                                    </p:set>
                                    <p:animEffect transition="in" filter="fade">
                                      <p:cBhvr>
                                        <p:cTn id="91" dur="1000"/>
                                        <p:tgtEl>
                                          <p:spTgt spid="2">
                                            <p:txEl>
                                              <p:pRg st="12" end="12"/>
                                            </p:txEl>
                                          </p:spTgt>
                                        </p:tgtEl>
                                      </p:cBhvr>
                                    </p:animEffect>
                                    <p:anim calcmode="lin" valueType="num">
                                      <p:cBhvr>
                                        <p:cTn id="9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
                                            <p:txEl>
                                              <p:pRg st="13" end="13"/>
                                            </p:txEl>
                                          </p:spTgt>
                                        </p:tgtEl>
                                        <p:attrNameLst>
                                          <p:attrName>style.visibility</p:attrName>
                                        </p:attrNameLst>
                                      </p:cBhvr>
                                      <p:to>
                                        <p:strVal val="visible"/>
                                      </p:to>
                                    </p:set>
                                    <p:animEffect transition="in" filter="fade">
                                      <p:cBhvr>
                                        <p:cTn id="98" dur="1000"/>
                                        <p:tgtEl>
                                          <p:spTgt spid="2">
                                            <p:txEl>
                                              <p:pRg st="13" end="13"/>
                                            </p:txEl>
                                          </p:spTgt>
                                        </p:tgtEl>
                                      </p:cBhvr>
                                    </p:animEffect>
                                    <p:anim calcmode="lin" valueType="num">
                                      <p:cBhvr>
                                        <p:cTn id="99"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68216" y="367518"/>
            <a:ext cx="7772400" cy="1045646"/>
          </a:xfrm>
        </p:spPr>
        <p:txBody>
          <a:bodyPr/>
          <a:lstStyle/>
          <a:p>
            <a:r>
              <a:rPr lang="en-US" sz="3600" dirty="0">
                <a:solidFill>
                  <a:schemeClr val="tx2">
                    <a:lumMod val="40000"/>
                    <a:lumOff val="60000"/>
                  </a:schemeClr>
                </a:solidFill>
                <a:latin typeface="Calibri" panose="020F0502020204030204" pitchFamily="34" charset="0"/>
              </a:rPr>
              <a:t>Structure of Security Requirements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18" y="1389413"/>
            <a:ext cx="7730196" cy="446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41603" name="Rectangle 3"/>
          <p:cNvSpPr>
            <a:spLocks noGrp="1" noChangeArrowheads="1"/>
          </p:cNvSpPr>
          <p:nvPr>
            <p:ph sz="quarter" idx="1"/>
          </p:nvPr>
        </p:nvSpPr>
        <p:spPr>
          <a:xfrm>
            <a:off x="910980" y="1695301"/>
            <a:ext cx="7286872" cy="4040482"/>
          </a:xfrm>
        </p:spPr>
        <p:txBody>
          <a:bodyPr/>
          <a:lstStyle/>
          <a:p>
            <a:pPr>
              <a:lnSpc>
                <a:spcPct val="90000"/>
              </a:lnSpc>
              <a:spcBef>
                <a:spcPct val="0"/>
              </a:spcBef>
              <a:spcAft>
                <a:spcPts val="1200"/>
              </a:spcAft>
              <a:buClr>
                <a:schemeClr val="accent1">
                  <a:lumMod val="60000"/>
                  <a:lumOff val="40000"/>
                </a:schemeClr>
              </a:buClr>
              <a:buFont typeface="Wingdings" panose="05000000000000000000" pitchFamily="2" charset="2"/>
              <a:buChar char="§"/>
              <a:defRPr/>
            </a:pPr>
            <a:r>
              <a:rPr lang="en-US" sz="2800" dirty="0">
                <a:latin typeface="Arial Narrow" panose="020B0606020202030204" pitchFamily="34" charset="0"/>
                <a:ea typeface="Calibri"/>
                <a:cs typeface="Times New Roman"/>
              </a:rPr>
              <a:t>Security requirements have a well-defined structure that consists of the following components:</a:t>
            </a:r>
          </a:p>
          <a:p>
            <a:pPr lvl="1">
              <a:lnSpc>
                <a:spcPct val="90000"/>
              </a:lnSpc>
              <a:spcBef>
                <a:spcPct val="0"/>
              </a:spcBef>
              <a:spcAft>
                <a:spcPts val="600"/>
              </a:spcAft>
              <a:buClr>
                <a:schemeClr val="accent1">
                  <a:lumMod val="60000"/>
                  <a:lumOff val="40000"/>
                </a:schemeClr>
              </a:buClr>
              <a:buFont typeface="Wingdings" panose="05000000000000000000" pitchFamily="2" charset="2"/>
              <a:buChar char="§"/>
              <a:defRPr/>
            </a:pPr>
            <a:r>
              <a:rPr lang="en-US" sz="2400" b="1" i="1" dirty="0">
                <a:solidFill>
                  <a:schemeClr val="tx1">
                    <a:lumMod val="10000"/>
                  </a:schemeClr>
                </a:solidFill>
                <a:latin typeface="Arial Narrow" panose="020B0606020202030204" pitchFamily="34" charset="0"/>
                <a:ea typeface="Calibri"/>
                <a:cs typeface="Times New Roman"/>
              </a:rPr>
              <a:t>Basic security requirements section.</a:t>
            </a:r>
          </a:p>
          <a:p>
            <a:pPr lvl="1">
              <a:lnSpc>
                <a:spcPct val="90000"/>
              </a:lnSpc>
              <a:spcBef>
                <a:spcPct val="0"/>
              </a:spcBef>
              <a:spcAft>
                <a:spcPts val="1200"/>
              </a:spcAft>
              <a:buClr>
                <a:schemeClr val="accent1">
                  <a:lumMod val="60000"/>
                  <a:lumOff val="40000"/>
                </a:schemeClr>
              </a:buClr>
              <a:buFont typeface="Wingdings" panose="05000000000000000000" pitchFamily="2" charset="2"/>
              <a:buChar char="§"/>
              <a:defRPr/>
            </a:pPr>
            <a:r>
              <a:rPr lang="en-US" sz="2400" b="1" i="1" dirty="0">
                <a:solidFill>
                  <a:schemeClr val="tx1">
                    <a:lumMod val="10000"/>
                  </a:schemeClr>
                </a:solidFill>
                <a:latin typeface="Arial Narrow" panose="020B0606020202030204" pitchFamily="34" charset="0"/>
                <a:ea typeface="Calibri"/>
                <a:cs typeface="Times New Roman"/>
              </a:rPr>
              <a:t>Derived security requirements section.</a:t>
            </a:r>
          </a:p>
        </p:txBody>
      </p:sp>
    </p:spTree>
    <p:extLst>
      <p:ext uri="{BB962C8B-B14F-4D97-AF65-F5344CB8AC3E}">
        <p14:creationId xmlns:p14="http://schemas.microsoft.com/office/powerpoint/2010/main" val="3664543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41603">
                                            <p:txEl>
                                              <p:pRg st="0" end="0"/>
                                            </p:txEl>
                                          </p:spTgt>
                                        </p:tgtEl>
                                        <p:attrNameLst>
                                          <p:attrName>style.visibility</p:attrName>
                                        </p:attrNameLst>
                                      </p:cBhvr>
                                      <p:to>
                                        <p:strVal val="visible"/>
                                      </p:to>
                                    </p:set>
                                    <p:animEffect transition="in" filter="fade">
                                      <p:cBhvr>
                                        <p:cTn id="7" dur="1000"/>
                                        <p:tgtEl>
                                          <p:spTgt spid="2841603">
                                            <p:txEl>
                                              <p:pRg st="0" end="0"/>
                                            </p:txEl>
                                          </p:spTgt>
                                        </p:tgtEl>
                                      </p:cBhvr>
                                    </p:animEffect>
                                    <p:anim calcmode="lin" valueType="num">
                                      <p:cBhvr>
                                        <p:cTn id="8" dur="1000" fill="hold"/>
                                        <p:tgtEl>
                                          <p:spTgt spid="2841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41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41603">
                                            <p:txEl>
                                              <p:pRg st="1" end="1"/>
                                            </p:txEl>
                                          </p:spTgt>
                                        </p:tgtEl>
                                        <p:attrNameLst>
                                          <p:attrName>style.visibility</p:attrName>
                                        </p:attrNameLst>
                                      </p:cBhvr>
                                      <p:to>
                                        <p:strVal val="visible"/>
                                      </p:to>
                                    </p:set>
                                    <p:animEffect transition="in" filter="fade">
                                      <p:cBhvr>
                                        <p:cTn id="14" dur="1000"/>
                                        <p:tgtEl>
                                          <p:spTgt spid="2841603">
                                            <p:txEl>
                                              <p:pRg st="1" end="1"/>
                                            </p:txEl>
                                          </p:spTgt>
                                        </p:tgtEl>
                                      </p:cBhvr>
                                    </p:animEffect>
                                    <p:anim calcmode="lin" valueType="num">
                                      <p:cBhvr>
                                        <p:cTn id="15" dur="1000" fill="hold"/>
                                        <p:tgtEl>
                                          <p:spTgt spid="28416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41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41603">
                                            <p:txEl>
                                              <p:pRg st="2" end="2"/>
                                            </p:txEl>
                                          </p:spTgt>
                                        </p:tgtEl>
                                        <p:attrNameLst>
                                          <p:attrName>style.visibility</p:attrName>
                                        </p:attrNameLst>
                                      </p:cBhvr>
                                      <p:to>
                                        <p:strVal val="visible"/>
                                      </p:to>
                                    </p:set>
                                    <p:animEffect transition="in" filter="fade">
                                      <p:cBhvr>
                                        <p:cTn id="21" dur="1000"/>
                                        <p:tgtEl>
                                          <p:spTgt spid="2841603">
                                            <p:txEl>
                                              <p:pRg st="2" end="2"/>
                                            </p:txEl>
                                          </p:spTgt>
                                        </p:tgtEl>
                                      </p:cBhvr>
                                    </p:animEffect>
                                    <p:anim calcmode="lin" valueType="num">
                                      <p:cBhvr>
                                        <p:cTn id="22" dur="1000" fill="hold"/>
                                        <p:tgtEl>
                                          <p:spTgt spid="28416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4160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9127" y="484353"/>
            <a:ext cx="6187044" cy="984885"/>
          </a:xfrm>
          <a:prstGeom prst="rect">
            <a:avLst/>
          </a:prstGeom>
          <a:noFill/>
        </p:spPr>
        <p:txBody>
          <a:bodyPr wrap="square" rtlCol="0">
            <a:spAutoFit/>
          </a:bodyPr>
          <a:lstStyle/>
          <a:p>
            <a:pPr algn="ctr"/>
            <a:r>
              <a:rPr lang="en-US" sz="3600" dirty="0">
                <a:solidFill>
                  <a:schemeClr val="tx2">
                    <a:lumMod val="40000"/>
                    <a:lumOff val="60000"/>
                  </a:schemeClr>
                </a:solidFill>
                <a:latin typeface="Calibri" panose="020F0502020204030204" pitchFamily="34" charset="0"/>
              </a:rPr>
              <a:t>Security Requirement</a:t>
            </a:r>
          </a:p>
          <a:p>
            <a:pPr algn="ctr"/>
            <a:r>
              <a:rPr lang="en-US" sz="2200" b="1" i="1" dirty="0">
                <a:solidFill>
                  <a:schemeClr val="tx2">
                    <a:lumMod val="40000"/>
                    <a:lumOff val="60000"/>
                  </a:schemeClr>
                </a:solidFill>
                <a:latin typeface="Calibri" panose="020F0502020204030204" pitchFamily="34" charset="0"/>
              </a:rPr>
              <a:t>Configuration Management Example</a:t>
            </a:r>
          </a:p>
        </p:txBody>
      </p:sp>
      <p:sp>
        <p:nvSpPr>
          <p:cNvPr id="3" name="TextBox 2"/>
          <p:cNvSpPr txBox="1"/>
          <p:nvPr/>
        </p:nvSpPr>
        <p:spPr>
          <a:xfrm>
            <a:off x="587827" y="1817378"/>
            <a:ext cx="7968344" cy="4231928"/>
          </a:xfrm>
          <a:prstGeom prst="rect">
            <a:avLst/>
          </a:prstGeom>
          <a:noFill/>
        </p:spPr>
        <p:txBody>
          <a:bodyPr wrap="square" rtlCol="0">
            <a:spAutoFit/>
          </a:bodyPr>
          <a:lstStyle/>
          <a:p>
            <a:pPr>
              <a:spcAft>
                <a:spcPts val="600"/>
              </a:spcAft>
            </a:pPr>
            <a:r>
              <a:rPr lang="en-US" sz="1800" b="1" u="sng" dirty="0">
                <a:solidFill>
                  <a:schemeClr val="accent1">
                    <a:lumMod val="60000"/>
                    <a:lumOff val="40000"/>
                  </a:schemeClr>
                </a:solidFill>
                <a:latin typeface="Calibri" panose="020F0502020204030204" pitchFamily="34" charset="0"/>
              </a:rPr>
              <a:t>Basic Security Requirements</a:t>
            </a:r>
            <a:r>
              <a:rPr lang="en-US" sz="1800" b="1" dirty="0">
                <a:solidFill>
                  <a:schemeClr val="accent1">
                    <a:lumMod val="60000"/>
                    <a:lumOff val="40000"/>
                  </a:schemeClr>
                </a:solidFill>
                <a:latin typeface="Calibri" panose="020F0502020204030204" pitchFamily="34" charset="0"/>
              </a:rPr>
              <a:t>:</a:t>
            </a:r>
            <a:endParaRPr lang="en-US" sz="1800" dirty="0"/>
          </a:p>
          <a:p>
            <a:pPr marL="457200" indent="-548640">
              <a:spcAft>
                <a:spcPts val="600"/>
              </a:spcAft>
            </a:pPr>
            <a:r>
              <a:rPr lang="en-US" sz="1800" b="1" dirty="0">
                <a:solidFill>
                  <a:schemeClr val="tx2">
                    <a:lumMod val="40000"/>
                    <a:lumOff val="60000"/>
                  </a:schemeClr>
                </a:solidFill>
                <a:latin typeface="Calibri" panose="020F0502020204030204" pitchFamily="34" charset="0"/>
              </a:rPr>
              <a:t>3.4.1</a:t>
            </a:r>
            <a:r>
              <a:rPr lang="en-US" sz="1800" b="1" dirty="0">
                <a:latin typeface="Calibri" panose="020F0502020204030204" pitchFamily="34" charset="0"/>
              </a:rPr>
              <a:t>	</a:t>
            </a:r>
            <a:r>
              <a:rPr lang="en-US" sz="1800" dirty="0">
                <a:latin typeface="Calibri" panose="020F0502020204030204" pitchFamily="34" charset="0"/>
              </a:rPr>
              <a:t>Establish and maintain baseline configurations and inventories of 	organizational information systems (including hardware, software, 	firmware, and documentation) throughout the respective system 	development life cycles. </a:t>
            </a:r>
          </a:p>
          <a:p>
            <a:pPr>
              <a:spcAft>
                <a:spcPts val="1200"/>
              </a:spcAft>
            </a:pPr>
            <a:r>
              <a:rPr lang="en-US" sz="1800" b="1" dirty="0">
                <a:solidFill>
                  <a:schemeClr val="tx2">
                    <a:lumMod val="40000"/>
                    <a:lumOff val="60000"/>
                  </a:schemeClr>
                </a:solidFill>
                <a:latin typeface="Calibri" panose="020F0502020204030204" pitchFamily="34" charset="0"/>
              </a:rPr>
              <a:t>3.4.2 </a:t>
            </a:r>
            <a:r>
              <a:rPr lang="en-US" sz="1800" b="1" dirty="0">
                <a:latin typeface="Calibri" panose="020F0502020204030204" pitchFamily="34" charset="0"/>
              </a:rPr>
              <a:t>	</a:t>
            </a:r>
            <a:r>
              <a:rPr lang="en-US" sz="1800" dirty="0">
                <a:latin typeface="Calibri" panose="020F0502020204030204" pitchFamily="34" charset="0"/>
              </a:rPr>
              <a:t>Establish and enforce security configuration settings for information 	technology products employed in organizational information systems. </a:t>
            </a:r>
          </a:p>
          <a:p>
            <a:pPr>
              <a:spcAft>
                <a:spcPts val="600"/>
              </a:spcAft>
            </a:pPr>
            <a:r>
              <a:rPr lang="en-US" sz="1800" b="1" u="sng" dirty="0">
                <a:solidFill>
                  <a:schemeClr val="accent1">
                    <a:lumMod val="60000"/>
                    <a:lumOff val="40000"/>
                  </a:schemeClr>
                </a:solidFill>
                <a:latin typeface="Calibri" panose="020F0502020204030204" pitchFamily="34" charset="0"/>
              </a:rPr>
              <a:t>Derived Security Requirements</a:t>
            </a:r>
            <a:r>
              <a:rPr lang="en-US" sz="1800" b="1" dirty="0">
                <a:solidFill>
                  <a:schemeClr val="accent1">
                    <a:lumMod val="60000"/>
                    <a:lumOff val="40000"/>
                  </a:schemeClr>
                </a:solidFill>
                <a:latin typeface="Calibri" panose="020F0502020204030204" pitchFamily="34" charset="0"/>
              </a:rPr>
              <a:t>:</a:t>
            </a:r>
          </a:p>
          <a:p>
            <a:pPr>
              <a:spcAft>
                <a:spcPts val="600"/>
              </a:spcAft>
            </a:pPr>
            <a:r>
              <a:rPr lang="en-US" sz="1800" b="1" dirty="0">
                <a:solidFill>
                  <a:schemeClr val="tx2">
                    <a:lumMod val="40000"/>
                    <a:lumOff val="60000"/>
                  </a:schemeClr>
                </a:solidFill>
                <a:latin typeface="Calibri" panose="020F0502020204030204" pitchFamily="34" charset="0"/>
              </a:rPr>
              <a:t>3.4.3</a:t>
            </a:r>
            <a:r>
              <a:rPr lang="en-US" sz="1800" dirty="0">
                <a:latin typeface="Calibri" panose="020F0502020204030204" pitchFamily="34" charset="0"/>
              </a:rPr>
              <a:t>	Track, review, approve/disapprove, and audit changes to information 	systems.</a:t>
            </a:r>
          </a:p>
          <a:p>
            <a:pPr>
              <a:spcAft>
                <a:spcPts val="600"/>
              </a:spcAft>
            </a:pPr>
            <a:r>
              <a:rPr lang="en-US" sz="1800" b="1" dirty="0">
                <a:solidFill>
                  <a:schemeClr val="tx2">
                    <a:lumMod val="40000"/>
                    <a:lumOff val="60000"/>
                  </a:schemeClr>
                </a:solidFill>
                <a:latin typeface="Calibri" panose="020F0502020204030204" pitchFamily="34" charset="0"/>
              </a:rPr>
              <a:t>3.4.4</a:t>
            </a:r>
            <a:r>
              <a:rPr lang="en-US" sz="1800" dirty="0">
                <a:latin typeface="Calibri" panose="020F0502020204030204" pitchFamily="34" charset="0"/>
              </a:rPr>
              <a:t>	Analyze the security impact of changes prior to implementation.</a:t>
            </a:r>
          </a:p>
          <a:p>
            <a:r>
              <a:rPr lang="en-US" sz="1800" b="1" dirty="0">
                <a:solidFill>
                  <a:schemeClr val="tx2">
                    <a:lumMod val="40000"/>
                    <a:lumOff val="60000"/>
                  </a:schemeClr>
                </a:solidFill>
                <a:latin typeface="Calibri" panose="020F0502020204030204" pitchFamily="34" charset="0"/>
              </a:rPr>
              <a:t>3.4.5</a:t>
            </a:r>
            <a:r>
              <a:rPr lang="en-US" sz="1800" dirty="0">
                <a:latin typeface="Calibri" panose="020F0502020204030204" pitchFamily="34" charset="0"/>
              </a:rPr>
              <a:t>	Define, document, approve, and enforce physical and logical access 	restrictions associated with changes to the information system.</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51" y="339415"/>
            <a:ext cx="2353501"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0951" y="339415"/>
            <a:ext cx="2353501" cy="1274763"/>
          </a:xfrm>
          <a:prstGeom prst="rect">
            <a:avLst/>
          </a:prstGeom>
          <a:noFill/>
          <a:ln w="57150">
            <a:solidFill>
              <a:schemeClr val="tx1">
                <a:lumMod val="25000"/>
              </a:schemeClr>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6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4733" y="469901"/>
            <a:ext cx="2777068" cy="2161520"/>
            <a:chOff x="423332" y="571500"/>
            <a:chExt cx="2777068" cy="216152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67" y="571500"/>
              <a:ext cx="1905000" cy="1638300"/>
            </a:xfrm>
            <a:prstGeom prst="rect">
              <a:avLst/>
            </a:prstGeom>
          </p:spPr>
        </p:pic>
        <p:sp>
          <p:nvSpPr>
            <p:cNvPr id="6" name="TextBox 5"/>
            <p:cNvSpPr txBox="1"/>
            <p:nvPr/>
          </p:nvSpPr>
          <p:spPr>
            <a:xfrm>
              <a:off x="423332" y="2209800"/>
              <a:ext cx="2777068" cy="523220"/>
            </a:xfrm>
            <a:prstGeom prst="rect">
              <a:avLst/>
            </a:prstGeom>
            <a:noFill/>
          </p:spPr>
          <p:txBody>
            <a:bodyPr wrap="square" rtlCol="0">
              <a:spAutoFit/>
            </a:bodyPr>
            <a:lstStyle/>
            <a:p>
              <a:pPr algn="ctr"/>
              <a:r>
                <a:rPr lang="en-US" sz="2800" i="1" kern="0" dirty="0">
                  <a:solidFill>
                    <a:srgbClr val="FF9900">
                      <a:lumMod val="40000"/>
                      <a:lumOff val="60000"/>
                    </a:srgbClr>
                  </a:solidFill>
                  <a:latin typeface="Calibri"/>
                  <a:ea typeface="Times New Roman"/>
                  <a:cs typeface="Times New Roman"/>
                </a:rPr>
                <a:t>Mapping Tables.</a:t>
              </a:r>
              <a:endParaRPr lang="en-US" dirty="0">
                <a:solidFill>
                  <a:srgbClr val="F8F8F8"/>
                </a:solidFill>
              </a:endParaRPr>
            </a:p>
          </p:txBody>
        </p:sp>
      </p:grpSp>
      <p:grpSp>
        <p:nvGrpSpPr>
          <p:cNvPr id="16" name="Group 15"/>
          <p:cNvGrpSpPr/>
          <p:nvPr/>
        </p:nvGrpSpPr>
        <p:grpSpPr>
          <a:xfrm>
            <a:off x="5452532" y="3774016"/>
            <a:ext cx="3208868" cy="2240725"/>
            <a:chOff x="5519283" y="605367"/>
            <a:chExt cx="3208868" cy="2240725"/>
          </a:xfrm>
        </p:grpSpPr>
        <p:sp>
          <p:nvSpPr>
            <p:cNvPr id="10" name="Rectangle 3"/>
            <p:cNvSpPr txBox="1">
              <a:spLocks noChangeArrowheads="1"/>
            </p:cNvSpPr>
            <p:nvPr/>
          </p:nvSpPr>
          <p:spPr bwMode="auto">
            <a:xfrm>
              <a:off x="5519283" y="2243667"/>
              <a:ext cx="3208868" cy="602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spcAft>
                  <a:spcPts val="0"/>
                </a:spcAft>
                <a:buFontTx/>
                <a:buNone/>
              </a:pPr>
              <a:r>
                <a:rPr lang="en-US" sz="2800" i="1" kern="0" dirty="0">
                  <a:solidFill>
                    <a:srgbClr val="FF9900">
                      <a:lumMod val="40000"/>
                      <a:lumOff val="60000"/>
                    </a:srgbClr>
                  </a:solidFill>
                  <a:latin typeface="Calibri"/>
                  <a:ea typeface="Times New Roman"/>
                  <a:cs typeface="Times New Roman"/>
                </a:rPr>
                <a:t>Tailoring Criteria.</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3467" y="605367"/>
              <a:ext cx="1905000" cy="1638300"/>
            </a:xfrm>
            <a:prstGeom prst="rect">
              <a:avLst/>
            </a:prstGeom>
          </p:spPr>
        </p:pic>
      </p:grpSp>
      <p:sp>
        <p:nvSpPr>
          <p:cNvPr id="18434" name="Rectangle 3"/>
          <p:cNvSpPr>
            <a:spLocks noGrp="1" noChangeArrowheads="1"/>
          </p:cNvSpPr>
          <p:nvPr>
            <p:ph type="body" idx="4294967295"/>
          </p:nvPr>
        </p:nvSpPr>
        <p:spPr>
          <a:xfrm>
            <a:off x="469698" y="2766887"/>
            <a:ext cx="8102600" cy="733794"/>
          </a:xfrm>
        </p:spPr>
        <p:txBody>
          <a:bodyPr/>
          <a:lstStyle/>
          <a:p>
            <a:pPr marL="0" marR="0" indent="0" algn="ctr">
              <a:spcBef>
                <a:spcPts val="0"/>
              </a:spcBef>
              <a:spcAft>
                <a:spcPts val="0"/>
              </a:spcAft>
              <a:buNone/>
            </a:pPr>
            <a:r>
              <a:rPr lang="en-US" sz="3600" dirty="0">
                <a:latin typeface="Calibri"/>
                <a:ea typeface="Times New Roman"/>
                <a:cs typeface="Times New Roman"/>
              </a:rPr>
              <a:t>Two important appendices.</a:t>
            </a:r>
          </a:p>
        </p:txBody>
      </p:sp>
      <p:grpSp>
        <p:nvGrpSpPr>
          <p:cNvPr id="11" name="Group 10"/>
          <p:cNvGrpSpPr/>
          <p:nvPr/>
        </p:nvGrpSpPr>
        <p:grpSpPr>
          <a:xfrm>
            <a:off x="2912533" y="658284"/>
            <a:ext cx="4385733" cy="1261534"/>
            <a:chOff x="2912533" y="658284"/>
            <a:chExt cx="4385733" cy="1261534"/>
          </a:xfrm>
        </p:grpSpPr>
        <p:sp>
          <p:nvSpPr>
            <p:cNvPr id="2" name="Bevel 1"/>
            <p:cNvSpPr/>
            <p:nvPr/>
          </p:nvSpPr>
          <p:spPr>
            <a:xfrm>
              <a:off x="2912533" y="658284"/>
              <a:ext cx="4385733" cy="1261534"/>
            </a:xfrm>
            <a:prstGeom prst="bevel">
              <a:avLst/>
            </a:prstGeom>
            <a:solidFill>
              <a:schemeClr val="bg2">
                <a:lumMod val="60000"/>
                <a:lumOff val="4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42734" y="1005417"/>
              <a:ext cx="3657600" cy="523220"/>
            </a:xfrm>
            <a:prstGeom prst="rect">
              <a:avLst/>
            </a:prstGeom>
            <a:noFill/>
          </p:spPr>
          <p:txBody>
            <a:bodyPr wrap="square" rtlCol="0">
              <a:spAutoFit/>
            </a:bodyPr>
            <a:lstStyle/>
            <a:p>
              <a:pPr algn="ctr"/>
              <a:r>
                <a:rPr lang="en-US" b="1" i="1" dirty="0">
                  <a:solidFill>
                    <a:schemeClr val="tx1">
                      <a:lumMod val="10000"/>
                    </a:schemeClr>
                  </a:solidFill>
                  <a:latin typeface="Calibri" panose="020F0502020204030204" pitchFamily="34" charset="0"/>
                </a:rPr>
                <a:t>Mapping CUI Requirements to</a:t>
              </a:r>
            </a:p>
            <a:p>
              <a:pPr algn="ctr"/>
              <a:r>
                <a:rPr lang="en-US" b="1" i="1" dirty="0">
                  <a:solidFill>
                    <a:schemeClr val="tx1">
                      <a:lumMod val="10000"/>
                    </a:schemeClr>
                  </a:solidFill>
                  <a:latin typeface="Calibri" panose="020F0502020204030204" pitchFamily="34" charset="0"/>
                </a:rPr>
                <a:t>ISO 27001 and SP 800-53 Security Controls</a:t>
              </a:r>
            </a:p>
          </p:txBody>
        </p:sp>
      </p:grpSp>
      <p:grpSp>
        <p:nvGrpSpPr>
          <p:cNvPr id="9" name="Group 8"/>
          <p:cNvGrpSpPr/>
          <p:nvPr/>
        </p:nvGrpSpPr>
        <p:grpSpPr>
          <a:xfrm>
            <a:off x="1066799" y="3962399"/>
            <a:ext cx="4385733" cy="1261534"/>
            <a:chOff x="1066799" y="3962399"/>
            <a:chExt cx="4385733" cy="1261534"/>
          </a:xfrm>
        </p:grpSpPr>
        <p:sp>
          <p:nvSpPr>
            <p:cNvPr id="15" name="Bevel 14"/>
            <p:cNvSpPr/>
            <p:nvPr/>
          </p:nvSpPr>
          <p:spPr>
            <a:xfrm>
              <a:off x="1066799" y="3962399"/>
              <a:ext cx="4385733" cy="1261534"/>
            </a:xfrm>
            <a:prstGeom prst="bevel">
              <a:avLst/>
            </a:prstGeom>
            <a:solidFill>
              <a:schemeClr val="bg2">
                <a:lumMod val="60000"/>
                <a:lumOff val="4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77432" y="4331556"/>
              <a:ext cx="3564466" cy="523220"/>
            </a:xfrm>
            <a:prstGeom prst="rect">
              <a:avLst/>
            </a:prstGeom>
            <a:noFill/>
          </p:spPr>
          <p:txBody>
            <a:bodyPr wrap="square" rtlCol="0">
              <a:spAutoFit/>
            </a:bodyPr>
            <a:lstStyle/>
            <a:p>
              <a:pPr algn="ctr"/>
              <a:r>
                <a:rPr lang="en-US" b="1" i="1" dirty="0">
                  <a:solidFill>
                    <a:schemeClr val="tx1">
                      <a:lumMod val="10000"/>
                    </a:schemeClr>
                  </a:solidFill>
                  <a:latin typeface="Calibri" panose="020F0502020204030204" pitchFamily="34" charset="0"/>
                </a:rPr>
                <a:t>Tailoring actions applied to moderate security control baseline.  </a:t>
              </a:r>
            </a:p>
          </p:txBody>
        </p:sp>
      </p:grpSp>
    </p:spTree>
    <p:extLst>
      <p:ext uri="{BB962C8B-B14F-4D97-AF65-F5344CB8AC3E}">
        <p14:creationId xmlns:p14="http://schemas.microsoft.com/office/powerpoint/2010/main" val="1820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1000" fill="hold"/>
                                        <p:tgtEl>
                                          <p:spTgt spid="1843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43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43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84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2902463" y="3419189"/>
            <a:ext cx="2888737" cy="1485320"/>
          </a:xfrm>
        </p:spPr>
        <p:txBody>
          <a:bodyPr/>
          <a:lstStyle/>
          <a:p>
            <a:pPr marL="0" indent="0" eaLnBrk="1" hangingPunct="1">
              <a:spcBef>
                <a:spcPct val="0"/>
              </a:spcBef>
              <a:spcAft>
                <a:spcPts val="600"/>
              </a:spcAft>
              <a:buClr>
                <a:srgbClr val="3366CC"/>
              </a:buClr>
              <a:buNone/>
            </a:pPr>
            <a:r>
              <a:rPr lang="en-US" sz="2600" dirty="0">
                <a:latin typeface="Arial Narrow" pitchFamily="34" charset="0"/>
              </a:rPr>
              <a:t>Find.  Isolate.  Protect.</a:t>
            </a:r>
          </a:p>
          <a:p>
            <a:pPr marL="0" indent="0" algn="r" eaLnBrk="1" hangingPunct="1">
              <a:spcBef>
                <a:spcPct val="0"/>
              </a:spcBef>
              <a:spcAft>
                <a:spcPts val="600"/>
              </a:spcAft>
              <a:buClr>
                <a:srgbClr val="3366CC"/>
              </a:buClr>
              <a:buNone/>
            </a:pPr>
            <a:endParaRPr lang="en-US" sz="1600" b="1" i="1" dirty="0">
              <a:solidFill>
                <a:schemeClr val="accent1">
                  <a:lumMod val="40000"/>
                  <a:lumOff val="60000"/>
                </a:schemeClr>
              </a:solidFill>
              <a:latin typeface="Arial Narrow" pitchFamily="34" charset="0"/>
            </a:endParaRPr>
          </a:p>
          <a:p>
            <a:pPr marL="0" indent="0" algn="ctr" eaLnBrk="1" hangingPunct="1">
              <a:spcBef>
                <a:spcPct val="0"/>
              </a:spcBef>
              <a:spcAft>
                <a:spcPts val="600"/>
              </a:spcAft>
              <a:buClr>
                <a:srgbClr val="3366CC"/>
              </a:buClr>
              <a:buNone/>
            </a:pPr>
            <a:r>
              <a:rPr lang="en-US" sz="1600" b="1" i="1" dirty="0">
                <a:solidFill>
                  <a:schemeClr val="accent1">
                    <a:lumMod val="40000"/>
                    <a:lumOff val="60000"/>
                  </a:schemeClr>
                </a:solidFill>
                <a:latin typeface="Arial Narrow" pitchFamily="34" charset="0"/>
              </a:rPr>
              <a:t>MANAGE RISK…</a:t>
            </a:r>
          </a:p>
          <a:p>
            <a:pPr eaLnBrk="1" hangingPunct="1">
              <a:spcBef>
                <a:spcPct val="0"/>
              </a:spcBef>
              <a:spcAft>
                <a:spcPts val="600"/>
              </a:spcAft>
              <a:buClr>
                <a:srgbClr val="3366CC"/>
              </a:buClr>
              <a:buFont typeface="Wingdings" pitchFamily="2" charset="2"/>
              <a:buChar char="§"/>
            </a:pPr>
            <a:endParaRPr lang="en-US" sz="2600" i="1" dirty="0">
              <a:solidFill>
                <a:schemeClr val="accent1">
                  <a:lumMod val="40000"/>
                  <a:lumOff val="60000"/>
                </a:schemeClr>
              </a:solidFill>
              <a:latin typeface="Arial Narrow" pitchFamily="34" charset="0"/>
            </a:endParaRPr>
          </a:p>
          <a:p>
            <a:pPr eaLnBrk="1" hangingPunct="1">
              <a:spcBef>
                <a:spcPct val="0"/>
              </a:spcBef>
              <a:spcAft>
                <a:spcPts val="0"/>
              </a:spcAft>
              <a:buClr>
                <a:srgbClr val="3366CC"/>
              </a:buClr>
              <a:buFont typeface="Wingdings" pitchFamily="2" charset="2"/>
              <a:buChar char="§"/>
            </a:pPr>
            <a:endParaRPr lang="en-US" sz="2800" dirty="0">
              <a:latin typeface="Arial Narrow" pitchFamily="34" charset="0"/>
            </a:endParaRPr>
          </a:p>
          <a:p>
            <a:pPr eaLnBrk="1" hangingPunct="1">
              <a:lnSpc>
                <a:spcPts val="2000"/>
              </a:lnSpc>
              <a:spcBef>
                <a:spcPct val="0"/>
              </a:spcBef>
              <a:spcAft>
                <a:spcPts val="0"/>
              </a:spcAft>
              <a:buClr>
                <a:srgbClr val="3366CC"/>
              </a:buClr>
              <a:buNone/>
            </a:pPr>
            <a:r>
              <a:rPr lang="en-US" sz="2800" i="1" dirty="0">
                <a:solidFill>
                  <a:srgbClr val="99CCFF"/>
                </a:solidFill>
                <a:latin typeface="Arial Narrow" pitchFamily="34" charset="0"/>
              </a:rPr>
              <a:t>	</a:t>
            </a:r>
            <a:endParaRPr lang="en-US" sz="2000" i="1" dirty="0">
              <a:solidFill>
                <a:srgbClr val="99CCFF"/>
              </a:solidFill>
              <a:latin typeface="Arial Narrow"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49" y="373689"/>
            <a:ext cx="7381875" cy="2257425"/>
          </a:xfrm>
          <a:prstGeom prst="rect">
            <a:avLst/>
          </a:prstGeom>
        </p:spPr>
      </p:pic>
      <p:sp>
        <p:nvSpPr>
          <p:cNvPr id="5" name="Rectangle 3">
            <a:extLst>
              <a:ext uri="{FF2B5EF4-FFF2-40B4-BE49-F238E27FC236}">
                <a16:creationId xmlns:a16="http://schemas.microsoft.com/office/drawing/2014/main" id="{38143E48-6248-4D5B-AE5E-49F6F0437246}"/>
              </a:ext>
            </a:extLst>
          </p:cNvPr>
          <p:cNvSpPr txBox="1">
            <a:spLocks noChangeArrowheads="1"/>
          </p:cNvSpPr>
          <p:nvPr/>
        </p:nvSpPr>
        <p:spPr bwMode="auto">
          <a:xfrm>
            <a:off x="4237116" y="1896439"/>
            <a:ext cx="1323175" cy="5573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ct val="0"/>
              </a:spcBef>
              <a:spcAft>
                <a:spcPts val="600"/>
              </a:spcAft>
              <a:buClr>
                <a:srgbClr val="3366CC"/>
              </a:buClr>
              <a:buFontTx/>
              <a:buNone/>
            </a:pPr>
            <a:r>
              <a:rPr lang="en-US" sz="4400" b="1" i="1" kern="0" dirty="0">
                <a:solidFill>
                  <a:schemeClr val="accent1">
                    <a:lumMod val="60000"/>
                    <a:lumOff val="40000"/>
                  </a:schemeClr>
                </a:solidFill>
                <a:latin typeface="Arial Narrow" pitchFamily="34" charset="0"/>
              </a:rPr>
              <a:t>CUI</a:t>
            </a:r>
            <a:endParaRPr lang="en-US" sz="2800" kern="0" dirty="0">
              <a:latin typeface="Arial Narrow" pitchFamily="34" charset="0"/>
            </a:endParaRPr>
          </a:p>
          <a:p>
            <a:pPr eaLnBrk="1" hangingPunct="1">
              <a:lnSpc>
                <a:spcPts val="2000"/>
              </a:lnSpc>
              <a:spcBef>
                <a:spcPct val="0"/>
              </a:spcBef>
              <a:spcAft>
                <a:spcPts val="0"/>
              </a:spcAft>
              <a:buClr>
                <a:srgbClr val="3366CC"/>
              </a:buClr>
              <a:buFontTx/>
              <a:buNone/>
            </a:pPr>
            <a:endParaRPr lang="en-US" sz="2000" i="1" kern="0" dirty="0">
              <a:solidFill>
                <a:srgbClr val="99CCFF"/>
              </a:solidFill>
              <a:latin typeface="Arial Narrow" pitchFamily="34" charset="0"/>
            </a:endParaRPr>
          </a:p>
        </p:txBody>
      </p:sp>
    </p:spTree>
    <p:extLst>
      <p:ext uri="{BB962C8B-B14F-4D97-AF65-F5344CB8AC3E}">
        <p14:creationId xmlns:p14="http://schemas.microsoft.com/office/powerpoint/2010/main" val="89916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anim calcmode="lin" valueType="num">
                                      <p:cBhvr>
                                        <p:cTn id="8"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770">
                                            <p:txEl>
                                              <p:pRg st="2" end="2"/>
                                            </p:txEl>
                                          </p:spTgt>
                                        </p:tgtEl>
                                        <p:attrNameLst>
                                          <p:attrName>style.visibility</p:attrName>
                                        </p:attrNameLst>
                                      </p:cBhvr>
                                      <p:to>
                                        <p:strVal val="visible"/>
                                      </p:to>
                                    </p:set>
                                    <p:animEffect transition="in" filter="fade">
                                      <p:cBhvr>
                                        <p:cTn id="14" dur="1000"/>
                                        <p:tgtEl>
                                          <p:spTgt spid="32770">
                                            <p:txEl>
                                              <p:pRg st="2" end="2"/>
                                            </p:txEl>
                                          </p:spTgt>
                                        </p:tgtEl>
                                      </p:cBhvr>
                                    </p:animEffect>
                                    <p:anim calcmode="lin" valueType="num">
                                      <p:cBhvr>
                                        <p:cTn id="15" dur="10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277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2902463" y="3419189"/>
            <a:ext cx="5151646" cy="1485320"/>
          </a:xfrm>
        </p:spPr>
        <p:txBody>
          <a:bodyPr/>
          <a:lstStyle/>
          <a:p>
            <a:pPr marL="0" indent="0" eaLnBrk="1" hangingPunct="1">
              <a:spcBef>
                <a:spcPct val="0"/>
              </a:spcBef>
              <a:spcAft>
                <a:spcPts val="600"/>
              </a:spcAft>
              <a:buClr>
                <a:srgbClr val="3366CC"/>
              </a:buClr>
              <a:buNone/>
            </a:pPr>
            <a:r>
              <a:rPr lang="en-US" sz="2600" dirty="0">
                <a:latin typeface="Arial Narrow" pitchFamily="34" charset="0"/>
              </a:rPr>
              <a:t>The 110</a:t>
            </a:r>
            <a:r>
              <a:rPr lang="en-US" sz="2600" baseline="30000" dirty="0">
                <a:latin typeface="Arial Narrow" pitchFamily="34" charset="0"/>
              </a:rPr>
              <a:t>th</a:t>
            </a:r>
            <a:r>
              <a:rPr lang="en-US" sz="2600" dirty="0">
                <a:latin typeface="Arial Narrow" pitchFamily="34" charset="0"/>
              </a:rPr>
              <a:t> Requirement.</a:t>
            </a:r>
          </a:p>
          <a:p>
            <a:pPr marL="0" indent="0" algn="r" eaLnBrk="1" hangingPunct="1">
              <a:spcBef>
                <a:spcPct val="0"/>
              </a:spcBef>
              <a:spcAft>
                <a:spcPts val="600"/>
              </a:spcAft>
              <a:buClr>
                <a:srgbClr val="3366CC"/>
              </a:buClr>
              <a:buNone/>
            </a:pPr>
            <a:endParaRPr lang="en-US" sz="1600" b="1" i="1" dirty="0">
              <a:solidFill>
                <a:schemeClr val="accent1">
                  <a:lumMod val="40000"/>
                  <a:lumOff val="60000"/>
                </a:schemeClr>
              </a:solidFill>
              <a:latin typeface="Arial Narrow" pitchFamily="34" charset="0"/>
            </a:endParaRPr>
          </a:p>
          <a:p>
            <a:pPr marL="0" indent="0" algn="ctr" eaLnBrk="1" hangingPunct="1">
              <a:spcBef>
                <a:spcPct val="0"/>
              </a:spcBef>
              <a:spcAft>
                <a:spcPts val="600"/>
              </a:spcAft>
              <a:buClr>
                <a:srgbClr val="3366CC"/>
              </a:buClr>
              <a:buNone/>
            </a:pPr>
            <a:r>
              <a:rPr lang="en-US" sz="1600" b="1" i="1" dirty="0">
                <a:solidFill>
                  <a:schemeClr val="accent1">
                    <a:lumMod val="40000"/>
                    <a:lumOff val="60000"/>
                  </a:schemeClr>
                </a:solidFill>
                <a:latin typeface="Arial Narrow" pitchFamily="34" charset="0"/>
              </a:rPr>
              <a:t>TRANSPARENCY, TRACEABILITY, TRUST…</a:t>
            </a:r>
          </a:p>
          <a:p>
            <a:pPr eaLnBrk="1" hangingPunct="1">
              <a:spcBef>
                <a:spcPct val="0"/>
              </a:spcBef>
              <a:spcAft>
                <a:spcPts val="600"/>
              </a:spcAft>
              <a:buClr>
                <a:srgbClr val="3366CC"/>
              </a:buClr>
              <a:buFont typeface="Wingdings" pitchFamily="2" charset="2"/>
              <a:buChar char="§"/>
            </a:pPr>
            <a:endParaRPr lang="en-US" sz="2600" i="1" dirty="0">
              <a:solidFill>
                <a:schemeClr val="accent1">
                  <a:lumMod val="40000"/>
                  <a:lumOff val="60000"/>
                </a:schemeClr>
              </a:solidFill>
              <a:latin typeface="Arial Narrow" pitchFamily="34" charset="0"/>
            </a:endParaRPr>
          </a:p>
          <a:p>
            <a:pPr eaLnBrk="1" hangingPunct="1">
              <a:spcBef>
                <a:spcPct val="0"/>
              </a:spcBef>
              <a:spcAft>
                <a:spcPts val="0"/>
              </a:spcAft>
              <a:buClr>
                <a:srgbClr val="3366CC"/>
              </a:buClr>
              <a:buFont typeface="Wingdings" pitchFamily="2" charset="2"/>
              <a:buChar char="§"/>
            </a:pPr>
            <a:endParaRPr lang="en-US" sz="2800" dirty="0">
              <a:latin typeface="Arial Narrow" pitchFamily="34" charset="0"/>
            </a:endParaRPr>
          </a:p>
          <a:p>
            <a:pPr eaLnBrk="1" hangingPunct="1">
              <a:lnSpc>
                <a:spcPts val="2000"/>
              </a:lnSpc>
              <a:spcBef>
                <a:spcPct val="0"/>
              </a:spcBef>
              <a:spcAft>
                <a:spcPts val="0"/>
              </a:spcAft>
              <a:buClr>
                <a:srgbClr val="3366CC"/>
              </a:buClr>
              <a:buNone/>
            </a:pPr>
            <a:r>
              <a:rPr lang="en-US" sz="2800" i="1" dirty="0">
                <a:solidFill>
                  <a:srgbClr val="99CCFF"/>
                </a:solidFill>
                <a:latin typeface="Arial Narrow" pitchFamily="34" charset="0"/>
              </a:rPr>
              <a:t>	</a:t>
            </a:r>
            <a:endParaRPr lang="en-US" sz="2000" i="1" dirty="0">
              <a:solidFill>
                <a:srgbClr val="99CCFF"/>
              </a:solidFill>
              <a:latin typeface="Arial Narrow"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49" y="373689"/>
            <a:ext cx="7381875" cy="2257425"/>
          </a:xfrm>
          <a:prstGeom prst="rect">
            <a:avLst/>
          </a:prstGeom>
        </p:spPr>
      </p:pic>
      <p:sp>
        <p:nvSpPr>
          <p:cNvPr id="5" name="Rectangle 3">
            <a:extLst>
              <a:ext uri="{FF2B5EF4-FFF2-40B4-BE49-F238E27FC236}">
                <a16:creationId xmlns:a16="http://schemas.microsoft.com/office/drawing/2014/main" id="{38143E48-6248-4D5B-AE5E-49F6F0437246}"/>
              </a:ext>
            </a:extLst>
          </p:cNvPr>
          <p:cNvSpPr txBox="1">
            <a:spLocks noChangeArrowheads="1"/>
          </p:cNvSpPr>
          <p:nvPr/>
        </p:nvSpPr>
        <p:spPr bwMode="auto">
          <a:xfrm>
            <a:off x="4237116" y="1896439"/>
            <a:ext cx="1323175" cy="5573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0"/>
              </a:spcBef>
              <a:spcAft>
                <a:spcPts val="600"/>
              </a:spcAft>
              <a:buClr>
                <a:srgbClr val="3366CC"/>
              </a:buClr>
              <a:buSzTx/>
              <a:buFontTx/>
              <a:buNone/>
              <a:tabLst/>
              <a:defRPr/>
            </a:pPr>
            <a:r>
              <a:rPr kumimoji="0" lang="en-US" sz="4400" b="1" i="1" u="none" strike="noStrike" kern="0" cap="none" spc="0" normalizeH="0" baseline="0" noProof="0" dirty="0">
                <a:ln>
                  <a:noFill/>
                </a:ln>
                <a:solidFill>
                  <a:srgbClr val="3399FF">
                    <a:lumMod val="60000"/>
                    <a:lumOff val="40000"/>
                  </a:srgbClr>
                </a:solidFill>
                <a:effectLst/>
                <a:uLnTx/>
                <a:uFillTx/>
                <a:latin typeface="Arial Narrow" pitchFamily="34" charset="0"/>
                <a:ea typeface="+mn-ea"/>
                <a:cs typeface="+mn-cs"/>
              </a:rPr>
              <a:t>CUI</a:t>
            </a:r>
            <a:endParaRPr kumimoji="0" lang="en-US" sz="2800" b="0" i="0" u="none" strike="noStrike" kern="0" cap="none" spc="0" normalizeH="0" baseline="0" noProof="0" dirty="0">
              <a:ln>
                <a:noFill/>
              </a:ln>
              <a:solidFill>
                <a:srgbClr val="F8F8F8"/>
              </a:solidFill>
              <a:effectLst/>
              <a:uLnTx/>
              <a:uFillTx/>
              <a:latin typeface="Arial Narrow" pitchFamily="34" charset="0"/>
              <a:ea typeface="+mn-ea"/>
              <a:cs typeface="+mn-cs"/>
            </a:endParaRPr>
          </a:p>
          <a:p>
            <a:pPr marL="342900" marR="0" lvl="0" indent="-342900" algn="l" defTabSz="914400" rtl="0" eaLnBrk="1" fontAlgn="base" latinLnBrk="0" hangingPunct="1">
              <a:lnSpc>
                <a:spcPts val="2000"/>
              </a:lnSpc>
              <a:spcBef>
                <a:spcPct val="0"/>
              </a:spcBef>
              <a:spcAft>
                <a:spcPts val="0"/>
              </a:spcAft>
              <a:buClr>
                <a:srgbClr val="3366CC"/>
              </a:buClr>
              <a:buSzTx/>
              <a:buFontTx/>
              <a:buNone/>
              <a:tabLst/>
              <a:defRPr/>
            </a:pPr>
            <a:endParaRPr kumimoji="0" lang="en-US" sz="2000" b="0" i="1" u="none" strike="noStrike" kern="0" cap="none" spc="0" normalizeH="0" baseline="0" noProof="0" dirty="0">
              <a:ln>
                <a:noFill/>
              </a:ln>
              <a:solidFill>
                <a:srgbClr val="99CCFF"/>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48253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anim calcmode="lin" valueType="num">
                                      <p:cBhvr>
                                        <p:cTn id="8"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770">
                                            <p:txEl>
                                              <p:pRg st="2" end="2"/>
                                            </p:txEl>
                                          </p:spTgt>
                                        </p:tgtEl>
                                        <p:attrNameLst>
                                          <p:attrName>style.visibility</p:attrName>
                                        </p:attrNameLst>
                                      </p:cBhvr>
                                      <p:to>
                                        <p:strVal val="visible"/>
                                      </p:to>
                                    </p:set>
                                    <p:animEffect transition="in" filter="fade">
                                      <p:cBhvr>
                                        <p:cTn id="14" dur="1000"/>
                                        <p:tgtEl>
                                          <p:spTgt spid="32770">
                                            <p:txEl>
                                              <p:pRg st="2" end="2"/>
                                            </p:txEl>
                                          </p:spTgt>
                                        </p:tgtEl>
                                      </p:cBhvr>
                                    </p:animEffect>
                                    <p:anim calcmode="lin" valueType="num">
                                      <p:cBhvr>
                                        <p:cTn id="15" dur="10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277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2604655" y="3419189"/>
            <a:ext cx="4959927" cy="1485320"/>
          </a:xfrm>
        </p:spPr>
        <p:txBody>
          <a:bodyPr/>
          <a:lstStyle/>
          <a:p>
            <a:pPr marL="0" indent="0" eaLnBrk="1" hangingPunct="1">
              <a:spcBef>
                <a:spcPct val="0"/>
              </a:spcBef>
              <a:spcAft>
                <a:spcPts val="600"/>
              </a:spcAft>
              <a:buClr>
                <a:srgbClr val="3366CC"/>
              </a:buClr>
              <a:buNone/>
            </a:pPr>
            <a:r>
              <a:rPr lang="en-US" sz="2600" dirty="0">
                <a:latin typeface="Arial Narrow" pitchFamily="34" charset="0"/>
              </a:rPr>
              <a:t>Move to the Cloud.</a:t>
            </a:r>
          </a:p>
          <a:p>
            <a:pPr marL="0" indent="0" algn="r" eaLnBrk="1" hangingPunct="1">
              <a:spcBef>
                <a:spcPct val="0"/>
              </a:spcBef>
              <a:spcAft>
                <a:spcPts val="600"/>
              </a:spcAft>
              <a:buClr>
                <a:srgbClr val="3366CC"/>
              </a:buClr>
              <a:buNone/>
            </a:pPr>
            <a:endParaRPr lang="en-US" sz="1600" b="1" i="1" dirty="0">
              <a:solidFill>
                <a:schemeClr val="accent1">
                  <a:lumMod val="40000"/>
                  <a:lumOff val="60000"/>
                </a:schemeClr>
              </a:solidFill>
              <a:latin typeface="Arial Narrow" pitchFamily="34" charset="0"/>
            </a:endParaRPr>
          </a:p>
          <a:p>
            <a:pPr marL="0" indent="0" algn="ctr" eaLnBrk="1" hangingPunct="1">
              <a:spcBef>
                <a:spcPct val="0"/>
              </a:spcBef>
              <a:spcAft>
                <a:spcPts val="600"/>
              </a:spcAft>
              <a:buClr>
                <a:srgbClr val="3366CC"/>
              </a:buClr>
              <a:buNone/>
            </a:pPr>
            <a:r>
              <a:rPr lang="en-US" sz="1600" b="1" i="1" dirty="0">
                <a:solidFill>
                  <a:schemeClr val="accent1">
                    <a:lumMod val="40000"/>
                    <a:lumOff val="60000"/>
                  </a:schemeClr>
                </a:solidFill>
                <a:latin typeface="Arial Narrow" pitchFamily="34" charset="0"/>
              </a:rPr>
              <a:t>FEDRAMP MODERATE SATISFIES CUI REQUIREMENTS…</a:t>
            </a:r>
          </a:p>
          <a:p>
            <a:pPr eaLnBrk="1" hangingPunct="1">
              <a:spcBef>
                <a:spcPct val="0"/>
              </a:spcBef>
              <a:spcAft>
                <a:spcPts val="600"/>
              </a:spcAft>
              <a:buClr>
                <a:srgbClr val="3366CC"/>
              </a:buClr>
              <a:buFont typeface="Wingdings" pitchFamily="2" charset="2"/>
              <a:buChar char="§"/>
            </a:pPr>
            <a:endParaRPr lang="en-US" sz="2600" i="1" dirty="0">
              <a:solidFill>
                <a:schemeClr val="accent1">
                  <a:lumMod val="40000"/>
                  <a:lumOff val="60000"/>
                </a:schemeClr>
              </a:solidFill>
              <a:latin typeface="Arial Narrow" pitchFamily="34" charset="0"/>
            </a:endParaRPr>
          </a:p>
          <a:p>
            <a:pPr eaLnBrk="1" hangingPunct="1">
              <a:spcBef>
                <a:spcPct val="0"/>
              </a:spcBef>
              <a:spcAft>
                <a:spcPts val="0"/>
              </a:spcAft>
              <a:buClr>
                <a:srgbClr val="3366CC"/>
              </a:buClr>
              <a:buFont typeface="Wingdings" pitchFamily="2" charset="2"/>
              <a:buChar char="§"/>
            </a:pPr>
            <a:endParaRPr lang="en-US" sz="2800" dirty="0">
              <a:latin typeface="Arial Narrow" pitchFamily="34" charset="0"/>
            </a:endParaRPr>
          </a:p>
          <a:p>
            <a:pPr eaLnBrk="1" hangingPunct="1">
              <a:lnSpc>
                <a:spcPts val="2000"/>
              </a:lnSpc>
              <a:spcBef>
                <a:spcPct val="0"/>
              </a:spcBef>
              <a:spcAft>
                <a:spcPts val="0"/>
              </a:spcAft>
              <a:buClr>
                <a:srgbClr val="3366CC"/>
              </a:buClr>
              <a:buNone/>
            </a:pPr>
            <a:r>
              <a:rPr lang="en-US" sz="2800" i="1" dirty="0">
                <a:solidFill>
                  <a:srgbClr val="99CCFF"/>
                </a:solidFill>
                <a:latin typeface="Arial Narrow" pitchFamily="34" charset="0"/>
              </a:rPr>
              <a:t>	</a:t>
            </a:r>
            <a:endParaRPr lang="en-US" sz="2000" i="1" dirty="0">
              <a:solidFill>
                <a:srgbClr val="99CCFF"/>
              </a:solidFill>
              <a:latin typeface="Arial Narrow"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49" y="373689"/>
            <a:ext cx="7381875" cy="2257425"/>
          </a:xfrm>
          <a:prstGeom prst="rect">
            <a:avLst/>
          </a:prstGeom>
        </p:spPr>
      </p:pic>
      <p:sp>
        <p:nvSpPr>
          <p:cNvPr id="5" name="Rectangle 3">
            <a:extLst>
              <a:ext uri="{FF2B5EF4-FFF2-40B4-BE49-F238E27FC236}">
                <a16:creationId xmlns:a16="http://schemas.microsoft.com/office/drawing/2014/main" id="{38143E48-6248-4D5B-AE5E-49F6F0437246}"/>
              </a:ext>
            </a:extLst>
          </p:cNvPr>
          <p:cNvSpPr txBox="1">
            <a:spLocks noChangeArrowheads="1"/>
          </p:cNvSpPr>
          <p:nvPr/>
        </p:nvSpPr>
        <p:spPr bwMode="auto">
          <a:xfrm>
            <a:off x="4237116" y="1896439"/>
            <a:ext cx="1323175" cy="5573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0"/>
              </a:spcBef>
              <a:spcAft>
                <a:spcPts val="600"/>
              </a:spcAft>
              <a:buClr>
                <a:srgbClr val="3366CC"/>
              </a:buClr>
              <a:buSzTx/>
              <a:buFontTx/>
              <a:buNone/>
              <a:tabLst/>
              <a:defRPr/>
            </a:pPr>
            <a:r>
              <a:rPr kumimoji="0" lang="en-US" sz="4400" b="1" i="1" u="none" strike="noStrike" kern="0" cap="none" spc="0" normalizeH="0" baseline="0" noProof="0" dirty="0">
                <a:ln>
                  <a:noFill/>
                </a:ln>
                <a:solidFill>
                  <a:srgbClr val="3399FF">
                    <a:lumMod val="60000"/>
                    <a:lumOff val="40000"/>
                  </a:srgbClr>
                </a:solidFill>
                <a:effectLst/>
                <a:uLnTx/>
                <a:uFillTx/>
                <a:latin typeface="Arial Narrow" pitchFamily="34" charset="0"/>
                <a:ea typeface="+mn-ea"/>
                <a:cs typeface="+mn-cs"/>
              </a:rPr>
              <a:t>CUI</a:t>
            </a:r>
            <a:endParaRPr kumimoji="0" lang="en-US" sz="2800" b="0" i="0" u="none" strike="noStrike" kern="0" cap="none" spc="0" normalizeH="0" baseline="0" noProof="0" dirty="0">
              <a:ln>
                <a:noFill/>
              </a:ln>
              <a:solidFill>
                <a:srgbClr val="F8F8F8"/>
              </a:solidFill>
              <a:effectLst/>
              <a:uLnTx/>
              <a:uFillTx/>
              <a:latin typeface="Arial Narrow" pitchFamily="34" charset="0"/>
              <a:ea typeface="+mn-ea"/>
              <a:cs typeface="+mn-cs"/>
            </a:endParaRPr>
          </a:p>
          <a:p>
            <a:pPr marL="342900" marR="0" lvl="0" indent="-342900" algn="l" defTabSz="914400" rtl="0" eaLnBrk="1" fontAlgn="base" latinLnBrk="0" hangingPunct="1">
              <a:lnSpc>
                <a:spcPts val="2000"/>
              </a:lnSpc>
              <a:spcBef>
                <a:spcPct val="0"/>
              </a:spcBef>
              <a:spcAft>
                <a:spcPts val="0"/>
              </a:spcAft>
              <a:buClr>
                <a:srgbClr val="3366CC"/>
              </a:buClr>
              <a:buSzTx/>
              <a:buFontTx/>
              <a:buNone/>
              <a:tabLst/>
              <a:defRPr/>
            </a:pPr>
            <a:endParaRPr kumimoji="0" lang="en-US" sz="2000" b="0" i="1" u="none" strike="noStrike" kern="0" cap="none" spc="0" normalizeH="0" baseline="0" noProof="0" dirty="0">
              <a:ln>
                <a:noFill/>
              </a:ln>
              <a:solidFill>
                <a:srgbClr val="99CCFF"/>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0173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anim calcmode="lin" valueType="num">
                                      <p:cBhvr>
                                        <p:cTn id="8"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770">
                                            <p:txEl>
                                              <p:pRg st="2" end="2"/>
                                            </p:txEl>
                                          </p:spTgt>
                                        </p:tgtEl>
                                        <p:attrNameLst>
                                          <p:attrName>style.visibility</p:attrName>
                                        </p:attrNameLst>
                                      </p:cBhvr>
                                      <p:to>
                                        <p:strVal val="visible"/>
                                      </p:to>
                                    </p:set>
                                    <p:animEffect transition="in" filter="fade">
                                      <p:cBhvr>
                                        <p:cTn id="14" dur="1000"/>
                                        <p:tgtEl>
                                          <p:spTgt spid="32770">
                                            <p:txEl>
                                              <p:pRg st="2" end="2"/>
                                            </p:txEl>
                                          </p:spTgt>
                                        </p:tgtEl>
                                      </p:cBhvr>
                                    </p:animEffect>
                                    <p:anim calcmode="lin" valueType="num">
                                      <p:cBhvr>
                                        <p:cTn id="15" dur="10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277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457200"/>
            <a:ext cx="7772400" cy="914400"/>
          </a:xfrm>
        </p:spPr>
        <p:txBody>
          <a:bodyPr/>
          <a:lstStyle/>
          <a:p>
            <a:pPr eaLnBrk="1" hangingPunct="1"/>
            <a:r>
              <a:rPr lang="en-US" sz="3600" dirty="0">
                <a:solidFill>
                  <a:schemeClr val="tx2">
                    <a:lumMod val="40000"/>
                    <a:lumOff val="60000"/>
                  </a:schemeClr>
                </a:solidFill>
                <a:latin typeface="Calibri" panose="020F0502020204030204" pitchFamily="34" charset="0"/>
              </a:rPr>
              <a:t>Contact Information</a:t>
            </a:r>
          </a:p>
        </p:txBody>
      </p:sp>
      <p:sp>
        <p:nvSpPr>
          <p:cNvPr id="34819" name="Rectangle 3"/>
          <p:cNvSpPr>
            <a:spLocks noGrp="1" noChangeArrowheads="1"/>
          </p:cNvSpPr>
          <p:nvPr>
            <p:ph sz="quarter" idx="1"/>
          </p:nvPr>
        </p:nvSpPr>
        <p:spPr>
          <a:xfrm>
            <a:off x="558140" y="1485900"/>
            <a:ext cx="7980218" cy="4380510"/>
          </a:xfrm>
        </p:spPr>
        <p:txBody>
          <a:bodyPr/>
          <a:lstStyle/>
          <a:p>
            <a:pPr algn="ctr">
              <a:spcBef>
                <a:spcPct val="0"/>
              </a:spcBef>
              <a:buFontTx/>
              <a:buNone/>
            </a:pPr>
            <a:r>
              <a:rPr lang="en-US" sz="1400" b="1" dirty="0">
                <a:solidFill>
                  <a:schemeClr val="accent1">
                    <a:lumMod val="60000"/>
                    <a:lumOff val="40000"/>
                  </a:schemeClr>
                </a:solidFill>
                <a:latin typeface="Arial" charset="0"/>
              </a:rPr>
              <a:t>100 Bureau Drive  Mailstop 8930</a:t>
            </a:r>
          </a:p>
          <a:p>
            <a:pPr algn="ctr">
              <a:spcBef>
                <a:spcPct val="0"/>
              </a:spcBef>
              <a:spcAft>
                <a:spcPts val="2400"/>
              </a:spcAft>
              <a:buFontTx/>
              <a:buNone/>
            </a:pPr>
            <a:r>
              <a:rPr lang="en-US" sz="1400" b="1" dirty="0">
                <a:solidFill>
                  <a:schemeClr val="accent1">
                    <a:lumMod val="60000"/>
                    <a:lumOff val="40000"/>
                  </a:schemeClr>
                </a:solidFill>
                <a:latin typeface="Arial" charset="0"/>
              </a:rPr>
              <a:t>  Gaithersburg, MD USA 20899-8930</a:t>
            </a:r>
            <a:endParaRPr lang="en-US" sz="1400" b="1" i="1" dirty="0">
              <a:solidFill>
                <a:schemeClr val="accent1">
                  <a:lumMod val="60000"/>
                  <a:lumOff val="40000"/>
                </a:schemeClr>
              </a:solidFill>
              <a:latin typeface="Arial" charset="0"/>
            </a:endParaRPr>
          </a:p>
          <a:p>
            <a:pPr>
              <a:spcBef>
                <a:spcPct val="25000"/>
              </a:spcBef>
              <a:spcAft>
                <a:spcPct val="25000"/>
              </a:spcAft>
              <a:buFontTx/>
              <a:buNone/>
            </a:pPr>
            <a:r>
              <a:rPr lang="en-US" sz="1600" b="1" i="1" dirty="0">
                <a:solidFill>
                  <a:schemeClr val="tx2"/>
                </a:solidFill>
                <a:latin typeface="Arial" charset="0"/>
              </a:rPr>
              <a:t>		</a:t>
            </a:r>
            <a:r>
              <a:rPr lang="en-US" sz="1600" b="1" i="1" dirty="0">
                <a:solidFill>
                  <a:schemeClr val="tx2">
                    <a:lumMod val="40000"/>
                    <a:lumOff val="60000"/>
                  </a:schemeClr>
                </a:solidFill>
                <a:latin typeface="Arial" charset="0"/>
              </a:rPr>
              <a:t>NIST</a:t>
            </a:r>
            <a:r>
              <a:rPr lang="en-US" sz="1600" b="1" i="1" dirty="0">
                <a:solidFill>
                  <a:schemeClr val="tx2">
                    <a:lumMod val="60000"/>
                    <a:lumOff val="40000"/>
                  </a:schemeClr>
                </a:solidFill>
                <a:latin typeface="Arial" charset="0"/>
              </a:rPr>
              <a:t>	</a:t>
            </a:r>
            <a:r>
              <a:rPr lang="en-US" sz="1600" b="1" dirty="0">
                <a:solidFill>
                  <a:schemeClr val="tx2"/>
                </a:solidFill>
                <a:latin typeface="Arial" charset="0"/>
              </a:rPr>
              <a:t>		</a:t>
            </a:r>
            <a:r>
              <a:rPr lang="en-US" sz="1600" b="1" i="1" dirty="0">
                <a:solidFill>
                  <a:schemeClr val="tx2">
                    <a:lumMod val="40000"/>
                    <a:lumOff val="60000"/>
                  </a:schemeClr>
                </a:solidFill>
                <a:latin typeface="Arial" charset="0"/>
              </a:rPr>
              <a:t>		NARA/ISOO</a:t>
            </a:r>
            <a:endParaRPr lang="en-US" sz="1600" i="1" dirty="0">
              <a:solidFill>
                <a:schemeClr val="tx2">
                  <a:lumMod val="40000"/>
                  <a:lumOff val="60000"/>
                </a:schemeClr>
              </a:solidFill>
              <a:latin typeface="Arial" charset="0"/>
            </a:endParaRPr>
          </a:p>
          <a:p>
            <a:pPr>
              <a:spcBef>
                <a:spcPct val="0"/>
              </a:spcBef>
              <a:buFontTx/>
              <a:buNone/>
            </a:pPr>
            <a:r>
              <a:rPr lang="en-US" sz="1400" i="1" dirty="0">
                <a:solidFill>
                  <a:schemeClr val="tx2"/>
                </a:solidFill>
                <a:latin typeface="Arial" charset="0"/>
              </a:rPr>
              <a:t>		</a:t>
            </a:r>
            <a:r>
              <a:rPr lang="en-US" sz="1400" b="1" dirty="0">
                <a:latin typeface="Arial" charset="0"/>
              </a:rPr>
              <a:t>Dr. Ron Ross				Dr. Pat Viscuso </a:t>
            </a:r>
          </a:p>
          <a:p>
            <a:pPr>
              <a:spcBef>
                <a:spcPct val="0"/>
              </a:spcBef>
              <a:spcAft>
                <a:spcPts val="1200"/>
              </a:spcAft>
              <a:buFontTx/>
              <a:buNone/>
            </a:pPr>
            <a:r>
              <a:rPr lang="en-US" sz="1400" b="1" dirty="0">
                <a:latin typeface="Arial" charset="0"/>
              </a:rPr>
              <a:t>		(301) 975-5390				(202) 357-5313</a:t>
            </a:r>
            <a:r>
              <a:rPr lang="en-US" sz="1400" b="1" dirty="0">
                <a:solidFill>
                  <a:srgbClr val="3399FF"/>
                </a:solidFill>
                <a:latin typeface="Arial" charset="0"/>
              </a:rPr>
              <a:t>		</a:t>
            </a:r>
            <a:r>
              <a:rPr lang="en-US" sz="1400" b="1" dirty="0">
                <a:solidFill>
                  <a:schemeClr val="accent1">
                    <a:lumMod val="60000"/>
                    <a:lumOff val="40000"/>
                  </a:schemeClr>
                </a:solidFill>
                <a:latin typeface="Arial" charset="0"/>
              </a:rPr>
              <a:t>ron.ross@nist.gov </a:t>
            </a:r>
            <a:r>
              <a:rPr lang="en-US" sz="1400" b="1" dirty="0">
                <a:solidFill>
                  <a:srgbClr val="3399FF"/>
                </a:solidFill>
                <a:latin typeface="Arial" charset="0"/>
              </a:rPr>
              <a:t>				</a:t>
            </a:r>
            <a:r>
              <a:rPr lang="en-US" sz="1400" b="1" dirty="0">
                <a:solidFill>
                  <a:schemeClr val="accent1">
                    <a:lumMod val="60000"/>
                    <a:lumOff val="40000"/>
                  </a:schemeClr>
                </a:solidFill>
                <a:latin typeface="Arial" charset="0"/>
              </a:rPr>
              <a:t>patrick.viscuso@nara.gov</a:t>
            </a:r>
            <a:endParaRPr lang="en-US" sz="1400" b="1" i="1" dirty="0">
              <a:solidFill>
                <a:schemeClr val="accent1">
                  <a:lumMod val="60000"/>
                  <a:lumOff val="40000"/>
                </a:schemeClr>
              </a:solidFill>
              <a:latin typeface="Arial" charset="0"/>
            </a:endParaRPr>
          </a:p>
          <a:p>
            <a:pPr>
              <a:spcBef>
                <a:spcPct val="0"/>
              </a:spcBef>
              <a:spcAft>
                <a:spcPts val="0"/>
              </a:spcAft>
              <a:buFontTx/>
              <a:buNone/>
            </a:pPr>
            <a:endParaRPr lang="en-US" sz="1400" b="1" i="1" dirty="0">
              <a:solidFill>
                <a:schemeClr val="tx2"/>
              </a:solidFill>
              <a:latin typeface="Arial" charset="0"/>
            </a:endParaRPr>
          </a:p>
          <a:p>
            <a:pPr>
              <a:spcBef>
                <a:spcPct val="25000"/>
              </a:spcBef>
              <a:spcAft>
                <a:spcPct val="25000"/>
              </a:spcAft>
              <a:buFontTx/>
              <a:buNone/>
            </a:pPr>
            <a:r>
              <a:rPr lang="en-US" sz="1400" b="1" i="1" dirty="0">
                <a:solidFill>
                  <a:schemeClr val="tx2"/>
                </a:solidFill>
                <a:latin typeface="Arial" charset="0"/>
              </a:rPr>
              <a:t>		</a:t>
            </a:r>
            <a:r>
              <a:rPr lang="en-US" sz="1600" b="1" i="1" dirty="0">
                <a:solidFill>
                  <a:schemeClr val="tx2">
                    <a:lumMod val="40000"/>
                    <a:lumOff val="60000"/>
                  </a:schemeClr>
                </a:solidFill>
                <a:latin typeface="Arial" charset="0"/>
              </a:rPr>
              <a:t>NIST					NARA/ISOO</a:t>
            </a:r>
          </a:p>
          <a:p>
            <a:pPr>
              <a:spcBef>
                <a:spcPct val="0"/>
              </a:spcBef>
              <a:buFontTx/>
              <a:buNone/>
            </a:pPr>
            <a:r>
              <a:rPr lang="en-US" sz="1400" b="1" dirty="0">
                <a:latin typeface="Arial" charset="0"/>
              </a:rPr>
              <a:t>		Kelley Dempsey		 		Mark Riddle 	</a:t>
            </a:r>
          </a:p>
          <a:p>
            <a:pPr>
              <a:spcBef>
                <a:spcPct val="0"/>
              </a:spcBef>
              <a:buFontTx/>
              <a:buNone/>
            </a:pPr>
            <a:r>
              <a:rPr lang="en-US" sz="1400" b="1" dirty="0">
                <a:latin typeface="Arial" charset="0"/>
              </a:rPr>
              <a:t>		(301) 975-2827		 		(202) 357-6864	</a:t>
            </a:r>
            <a:endParaRPr lang="en-US" sz="1400" b="1" i="1" dirty="0">
              <a:solidFill>
                <a:schemeClr val="tx2"/>
              </a:solidFill>
              <a:latin typeface="Arial" charset="0"/>
            </a:endParaRPr>
          </a:p>
          <a:p>
            <a:pPr>
              <a:spcBef>
                <a:spcPct val="0"/>
              </a:spcBef>
              <a:spcAft>
                <a:spcPts val="2400"/>
              </a:spcAft>
              <a:buFontTx/>
              <a:buNone/>
            </a:pPr>
            <a:r>
              <a:rPr lang="en-US" sz="1400" b="1" dirty="0">
                <a:solidFill>
                  <a:srgbClr val="3399FF"/>
                </a:solidFill>
                <a:latin typeface="Arial" charset="0"/>
              </a:rPr>
              <a:t>		</a:t>
            </a:r>
            <a:r>
              <a:rPr lang="en-US" sz="1400" b="1" dirty="0">
                <a:solidFill>
                  <a:schemeClr val="accent1">
                    <a:lumMod val="60000"/>
                    <a:lumOff val="40000"/>
                  </a:schemeClr>
                </a:solidFill>
                <a:latin typeface="Arial" charset="0"/>
              </a:rPr>
              <a:t>kelley.dempsey@nist.gov </a:t>
            </a:r>
            <a:r>
              <a:rPr lang="en-US" sz="1400" b="1" dirty="0">
                <a:solidFill>
                  <a:srgbClr val="3399FF"/>
                </a:solidFill>
                <a:latin typeface="Arial" charset="0"/>
              </a:rPr>
              <a:t>			</a:t>
            </a:r>
            <a:r>
              <a:rPr lang="en-US" sz="1400" b="1" dirty="0">
                <a:solidFill>
                  <a:schemeClr val="accent1">
                    <a:lumMod val="60000"/>
                    <a:lumOff val="40000"/>
                  </a:schemeClr>
                </a:solidFill>
                <a:latin typeface="Arial" charset="0"/>
              </a:rPr>
              <a:t>mark.riddle@nara.gov	</a:t>
            </a:r>
            <a:endParaRPr lang="en-US" sz="1400" b="1" i="1" dirty="0">
              <a:solidFill>
                <a:schemeClr val="accent1">
                  <a:lumMod val="60000"/>
                  <a:lumOff val="40000"/>
                </a:schemeClr>
              </a:solidFill>
              <a:latin typeface="Arial" charset="0"/>
            </a:endParaRPr>
          </a:p>
          <a:p>
            <a:pPr>
              <a:spcBef>
                <a:spcPct val="0"/>
              </a:spcBef>
              <a:buFontTx/>
              <a:buNone/>
            </a:pPr>
            <a:r>
              <a:rPr lang="en-US" sz="1400" dirty="0">
                <a:latin typeface="Arial" charset="0"/>
              </a:rPr>
              <a:t>		</a:t>
            </a:r>
            <a:r>
              <a:rPr lang="en-US" sz="1400" b="1" dirty="0">
                <a:latin typeface="Arial" charset="0"/>
              </a:rPr>
              <a:t>Comments:</a:t>
            </a:r>
            <a:r>
              <a:rPr lang="en-US" sz="1400" b="1" dirty="0">
                <a:solidFill>
                  <a:schemeClr val="tx2"/>
                </a:solidFill>
                <a:latin typeface="Arial" charset="0"/>
              </a:rPr>
              <a:t> </a:t>
            </a:r>
            <a:r>
              <a:rPr lang="en-US" sz="1400" b="1" dirty="0">
                <a:solidFill>
                  <a:schemeClr val="accent1">
                    <a:lumMod val="60000"/>
                    <a:lumOff val="40000"/>
                  </a:schemeClr>
                </a:solidFill>
                <a:latin typeface="Arial" charset="0"/>
              </a:rPr>
              <a:t>sec-cert@nist.gov			</a:t>
            </a:r>
            <a:r>
              <a:rPr lang="en-US" sz="1400" b="1" dirty="0">
                <a:latin typeface="Arial" charset="0"/>
              </a:rPr>
              <a:t>Web:</a:t>
            </a:r>
            <a:r>
              <a:rPr lang="en-US" sz="1400" b="1" dirty="0">
                <a:solidFill>
                  <a:schemeClr val="accent1">
                    <a:lumMod val="60000"/>
                    <a:lumOff val="40000"/>
                  </a:schemeClr>
                </a:solidFill>
                <a:latin typeface="Arial" charset="0"/>
              </a:rPr>
              <a:t> csrc.nist.gov</a:t>
            </a:r>
          </a:p>
          <a:p>
            <a:pPr>
              <a:spcBef>
                <a:spcPct val="0"/>
              </a:spcBef>
              <a:buFontTx/>
              <a:buNone/>
            </a:pPr>
            <a:r>
              <a:rPr lang="en-US" sz="1400" b="1" dirty="0">
                <a:solidFill>
                  <a:schemeClr val="tx2"/>
                </a:solidFill>
                <a:latin typeface="Arial" charset="0"/>
              </a:rPr>
              <a:t>		</a:t>
            </a:r>
            <a:endParaRPr lang="en-US" sz="1400" b="1" dirty="0">
              <a:latin typeface="Arial" charset="0"/>
            </a:endParaRPr>
          </a:p>
          <a:p>
            <a:pPr>
              <a:spcBef>
                <a:spcPct val="0"/>
              </a:spcBef>
              <a:buFontTx/>
              <a:buNone/>
            </a:pPr>
            <a:r>
              <a:rPr lang="en-US" sz="1400" b="1" dirty="0">
                <a:latin typeface="Arial" charset="0"/>
              </a:rPr>
              <a:t>		</a:t>
            </a:r>
            <a:endParaRPr lang="en-US" sz="1400" b="1" dirty="0">
              <a:solidFill>
                <a:srgbClr val="3399FF"/>
              </a:solidFill>
              <a:latin typeface="Arial"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481" y="2363601"/>
            <a:ext cx="1448789"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3368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839259" y="2507844"/>
            <a:ext cx="7431356" cy="3354283"/>
          </a:xfrm>
        </p:spPr>
        <p:txBody>
          <a:bodyPr/>
          <a:lstStyle/>
          <a:p>
            <a:pPr marL="0" marR="0" indent="0">
              <a:spcBef>
                <a:spcPts val="0"/>
              </a:spcBef>
              <a:spcAft>
                <a:spcPts val="1200"/>
              </a:spcAft>
              <a:buNone/>
            </a:pPr>
            <a:r>
              <a:rPr lang="en-US" sz="2600" dirty="0">
                <a:solidFill>
                  <a:srgbClr val="F8F8F8"/>
                </a:solidFill>
                <a:latin typeface="Calibri"/>
                <a:ea typeface="Times New Roman"/>
                <a:cs typeface="Times New Roman"/>
              </a:rPr>
              <a:t>Information that law, regulation, or governmentwide policy requires to have safeguarding or disseminating controls, excluding information that is classified under Executive Order 13526, Classified National Security Information, December 29, 2009, or any predecessor or successor order, or the Atomic Energy Act of 1954, as amended.</a:t>
            </a:r>
          </a:p>
          <a:p>
            <a:pPr marL="0" lvl="0" indent="0">
              <a:spcBef>
                <a:spcPts val="0"/>
              </a:spcBef>
              <a:spcAft>
                <a:spcPts val="0"/>
              </a:spcAft>
              <a:buNone/>
            </a:pPr>
            <a:r>
              <a:rPr lang="en-US" sz="1600" b="1" dirty="0">
                <a:solidFill>
                  <a:srgbClr val="FF9900">
                    <a:lumMod val="40000"/>
                    <a:lumOff val="60000"/>
                  </a:srgbClr>
                </a:solidFill>
                <a:latin typeface="Calibri"/>
                <a:ea typeface="Times New Roman"/>
                <a:cs typeface="Times New Roman"/>
              </a:rPr>
              <a:t>-- Executive Order 13556</a:t>
            </a:r>
          </a:p>
          <a:p>
            <a:pPr marL="0" lvl="0" indent="0">
              <a:spcBef>
                <a:spcPts val="0"/>
              </a:spcBef>
              <a:spcAft>
                <a:spcPts val="0"/>
              </a:spcAft>
              <a:buNone/>
            </a:pPr>
            <a:endParaRPr lang="en-US" sz="2000" b="1" dirty="0">
              <a:solidFill>
                <a:srgbClr val="FF9900">
                  <a:lumMod val="40000"/>
                  <a:lumOff val="60000"/>
                </a:srgbClr>
              </a:solidFill>
              <a:latin typeface="Calibri"/>
              <a:ea typeface="Times New Roman"/>
              <a:cs typeface="Times New Roman"/>
            </a:endParaRPr>
          </a:p>
          <a:p>
            <a:pPr marL="0" marR="0" indent="0">
              <a:spcBef>
                <a:spcPts val="0"/>
              </a:spcBef>
              <a:spcAft>
                <a:spcPts val="0"/>
              </a:spcAft>
              <a:buNone/>
            </a:pPr>
            <a:endParaRPr lang="en-US" sz="2800" dirty="0">
              <a:solidFill>
                <a:srgbClr val="F8F8F8"/>
              </a:solidFill>
              <a:latin typeface="Calibri"/>
              <a:ea typeface="Times New Roman"/>
              <a:cs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 y="690686"/>
            <a:ext cx="2381250" cy="1724025"/>
          </a:xfrm>
          <a:prstGeom prst="rect">
            <a:avLst/>
          </a:prstGeom>
        </p:spPr>
      </p:pic>
      <p:sp>
        <p:nvSpPr>
          <p:cNvPr id="5" name="Rectangle 3"/>
          <p:cNvSpPr txBox="1">
            <a:spLocks noChangeArrowheads="1"/>
          </p:cNvSpPr>
          <p:nvPr/>
        </p:nvSpPr>
        <p:spPr bwMode="auto">
          <a:xfrm>
            <a:off x="2556286" y="410751"/>
            <a:ext cx="4884594" cy="1762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0"/>
              </a:spcAft>
              <a:buFontTx/>
              <a:buNone/>
            </a:pPr>
            <a:endParaRPr lang="en-US" sz="2400" kern="0" dirty="0">
              <a:solidFill>
                <a:srgbClr val="F8F8F8"/>
              </a:solidFill>
              <a:latin typeface="Calibri"/>
              <a:ea typeface="Times New Roman"/>
              <a:cs typeface="Times New Roman"/>
            </a:endParaRPr>
          </a:p>
          <a:p>
            <a:pPr marL="0" indent="0" algn="ctr">
              <a:spcBef>
                <a:spcPts val="0"/>
              </a:spcBef>
              <a:spcAft>
                <a:spcPts val="0"/>
              </a:spcAft>
              <a:buFontTx/>
              <a:buNone/>
            </a:pPr>
            <a:r>
              <a:rPr lang="en-US" sz="3600" i="1" kern="0" dirty="0">
                <a:solidFill>
                  <a:srgbClr val="FF9900">
                    <a:lumMod val="40000"/>
                    <a:lumOff val="60000"/>
                  </a:srgbClr>
                </a:solidFill>
                <a:latin typeface="Calibri"/>
                <a:ea typeface="Times New Roman"/>
                <a:cs typeface="Times New Roman"/>
              </a:rPr>
              <a:t> Controlled Unclassified Information</a:t>
            </a:r>
          </a:p>
        </p:txBody>
      </p:sp>
    </p:spTree>
    <p:extLst>
      <p:ext uri="{BB962C8B-B14F-4D97-AF65-F5344CB8AC3E}">
        <p14:creationId xmlns:p14="http://schemas.microsoft.com/office/powerpoint/2010/main" val="373687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1000"/>
                                        <p:tgtEl>
                                          <p:spTgt spid="18434">
                                            <p:txEl>
                                              <p:pRg st="0" end="0"/>
                                            </p:txEl>
                                          </p:spTgt>
                                        </p:tgtEl>
                                      </p:cBhvr>
                                    </p:animEffect>
                                    <p:anim calcmode="lin" valueType="num">
                                      <p:cBhvr>
                                        <p:cTn id="8" dur="1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fade">
                                      <p:cBhvr>
                                        <p:cTn id="12" dur="1000"/>
                                        <p:tgtEl>
                                          <p:spTgt spid="18434">
                                            <p:txEl>
                                              <p:pRg st="1" end="1"/>
                                            </p:txEl>
                                          </p:spTgt>
                                        </p:tgtEl>
                                      </p:cBhvr>
                                    </p:animEffect>
                                    <p:anim calcmode="lin" valueType="num">
                                      <p:cBhvr>
                                        <p:cTn id="13" dur="10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843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404149" y="570632"/>
            <a:ext cx="4821382" cy="1601933"/>
          </a:xfrm>
        </p:spPr>
        <p:txBody>
          <a:bodyPr/>
          <a:lstStyle/>
          <a:p>
            <a:pPr>
              <a:spcAft>
                <a:spcPts val="1200"/>
              </a:spcAft>
            </a:pPr>
            <a:r>
              <a:rPr lang="en-US" sz="3600" dirty="0">
                <a:solidFill>
                  <a:schemeClr val="tx2">
                    <a:lumMod val="40000"/>
                    <a:lumOff val="60000"/>
                  </a:schemeClr>
                </a:solidFill>
                <a:latin typeface="Calibri" panose="020F0502020204030204" pitchFamily="34" charset="0"/>
              </a:rPr>
              <a:t>Executive Order 13556 </a:t>
            </a:r>
            <a:r>
              <a:rPr lang="en-US" sz="2400" i="1" dirty="0">
                <a:solidFill>
                  <a:schemeClr val="tx2">
                    <a:lumMod val="40000"/>
                    <a:lumOff val="60000"/>
                  </a:schemeClr>
                </a:solidFill>
                <a:latin typeface="Calibri" panose="020F0502020204030204" pitchFamily="34" charset="0"/>
              </a:rPr>
              <a:t>Controlled Unclassified Information</a:t>
            </a:r>
            <a:br>
              <a:rPr lang="en-US" sz="800" i="1" dirty="0">
                <a:solidFill>
                  <a:schemeClr val="tx2">
                    <a:lumMod val="40000"/>
                    <a:lumOff val="60000"/>
                  </a:schemeClr>
                </a:solidFill>
                <a:latin typeface="Calibri" panose="020F0502020204030204" pitchFamily="34" charset="0"/>
              </a:rPr>
            </a:br>
            <a:br>
              <a:rPr lang="en-US" sz="800" i="1" dirty="0">
                <a:solidFill>
                  <a:schemeClr val="tx2">
                    <a:lumMod val="40000"/>
                    <a:lumOff val="60000"/>
                  </a:schemeClr>
                </a:solidFill>
                <a:latin typeface="Calibri" panose="020F0502020204030204" pitchFamily="34" charset="0"/>
              </a:rPr>
            </a:br>
            <a:r>
              <a:rPr lang="en-US" sz="1800" b="1" dirty="0">
                <a:solidFill>
                  <a:schemeClr val="accent1">
                    <a:lumMod val="60000"/>
                    <a:lumOff val="40000"/>
                  </a:schemeClr>
                </a:solidFill>
                <a:latin typeface="Calibri" panose="020F0502020204030204" pitchFamily="34" charset="0"/>
              </a:rPr>
              <a:t>November 4, 2010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0" y="300037"/>
            <a:ext cx="2857500" cy="2143125"/>
          </a:xfrm>
          <a:prstGeom prst="rect">
            <a:avLst/>
          </a:prstGeom>
        </p:spPr>
      </p:pic>
      <p:sp>
        <p:nvSpPr>
          <p:cNvPr id="18434" name="Rectangle 3"/>
          <p:cNvSpPr>
            <a:spLocks noGrp="1" noChangeArrowheads="1"/>
          </p:cNvSpPr>
          <p:nvPr>
            <p:ph type="body" idx="4294967295"/>
          </p:nvPr>
        </p:nvSpPr>
        <p:spPr>
          <a:xfrm>
            <a:off x="433916" y="2124603"/>
            <a:ext cx="7973539" cy="4214504"/>
          </a:xfrm>
        </p:spPr>
        <p:txBody>
          <a:bodyPr/>
          <a:lstStyle/>
          <a:p>
            <a:pPr eaLnBrk="1" hangingPunct="1">
              <a:lnSpc>
                <a:spcPct val="90000"/>
              </a:lnSpc>
              <a:spcBef>
                <a:spcPct val="0"/>
              </a:spcBef>
              <a:spcAft>
                <a:spcPts val="1200"/>
              </a:spcAft>
              <a:buClr>
                <a:srgbClr val="3366CC"/>
              </a:buClr>
              <a:buNone/>
            </a:pPr>
            <a:r>
              <a:rPr lang="en-US" sz="2800" b="1" i="1" dirty="0">
                <a:solidFill>
                  <a:schemeClr val="accent1">
                    <a:lumMod val="60000"/>
                    <a:lumOff val="40000"/>
                  </a:schemeClr>
                </a:solidFill>
                <a:latin typeface="Arial Narrow" pitchFamily="34" charset="0"/>
              </a:rPr>
              <a:t>The Order —</a:t>
            </a:r>
            <a:endParaRPr lang="en-US" sz="2800" dirty="0">
              <a:latin typeface="Arial Narrow" pitchFamily="34" charset="0"/>
            </a:endParaRPr>
          </a:p>
          <a:p>
            <a:pPr eaLnBrk="1" hangingPunct="1">
              <a:lnSpc>
                <a:spcPct val="90000"/>
              </a:lnSpc>
              <a:spcBef>
                <a:spcPct val="0"/>
              </a:spcBef>
              <a:spcAft>
                <a:spcPts val="1200"/>
              </a:spcAft>
              <a:buClr>
                <a:srgbClr val="3366CC"/>
              </a:buClr>
              <a:buFont typeface="Wingdings" pitchFamily="2" charset="2"/>
              <a:buChar char="§"/>
            </a:pPr>
            <a:r>
              <a:rPr lang="en-US" sz="2400" dirty="0">
                <a:latin typeface="Arial Narrow" pitchFamily="34" charset="0"/>
              </a:rPr>
              <a:t>Established a governmentwide Controlled Unclassified Information (CUI) Program to standardize the way the Executive branch handles unclassified information that requires protection.</a:t>
            </a:r>
          </a:p>
          <a:p>
            <a:pPr eaLnBrk="1" hangingPunct="1">
              <a:lnSpc>
                <a:spcPct val="90000"/>
              </a:lnSpc>
              <a:spcBef>
                <a:spcPct val="0"/>
              </a:spcBef>
              <a:spcAft>
                <a:spcPts val="2400"/>
              </a:spcAft>
              <a:buClr>
                <a:srgbClr val="3366CC"/>
              </a:buClr>
              <a:buFont typeface="Wingdings" pitchFamily="2" charset="2"/>
              <a:buChar char="§"/>
            </a:pPr>
            <a:r>
              <a:rPr lang="en-US" sz="2400" dirty="0">
                <a:latin typeface="Arial Narrow" pitchFamily="34" charset="0"/>
              </a:rPr>
              <a:t>Designated the National Archives and Records Administration (NARA) as the Executive Agent to implement the CUI program.</a:t>
            </a:r>
          </a:p>
          <a:p>
            <a:pPr marL="365760" indent="0" eaLnBrk="1" hangingPunct="1">
              <a:lnSpc>
                <a:spcPct val="90000"/>
              </a:lnSpc>
              <a:spcBef>
                <a:spcPct val="0"/>
              </a:spcBef>
              <a:spcAft>
                <a:spcPts val="1200"/>
              </a:spcAft>
              <a:buClr>
                <a:srgbClr val="3366CC"/>
              </a:buClr>
              <a:buNone/>
            </a:pPr>
            <a:r>
              <a:rPr lang="en-US" sz="2000" b="1" i="1" dirty="0">
                <a:solidFill>
                  <a:schemeClr val="tx2">
                    <a:lumMod val="40000"/>
                    <a:lumOff val="60000"/>
                  </a:schemeClr>
                </a:solidFill>
                <a:latin typeface="Arial Narrow" pitchFamily="34" charset="0"/>
              </a:rPr>
              <a:t>Only information that requires safeguarding or dissemination controls pursuant to federal law, regulation, or governmentwide policy may be designated as CUI.</a:t>
            </a:r>
          </a:p>
          <a:p>
            <a:pPr eaLnBrk="1" hangingPunct="1">
              <a:lnSpc>
                <a:spcPct val="90000"/>
              </a:lnSpc>
              <a:spcBef>
                <a:spcPct val="0"/>
              </a:spcBef>
              <a:spcAft>
                <a:spcPts val="2400"/>
              </a:spcAft>
              <a:buClr>
                <a:srgbClr val="3366CC"/>
              </a:buClr>
              <a:buFont typeface="Wingdings" pitchFamily="2" charset="2"/>
              <a:buChar char="§"/>
            </a:pPr>
            <a:endParaRPr lang="en-US" sz="2000" b="1" i="1" dirty="0">
              <a:solidFill>
                <a:schemeClr val="tx2">
                  <a:lumMod val="60000"/>
                  <a:lumOff val="40000"/>
                </a:schemeClr>
              </a:solidFill>
              <a:latin typeface="Arial Narrow" pitchFamily="34" charset="0"/>
            </a:endParaRPr>
          </a:p>
          <a:p>
            <a:pPr eaLnBrk="1" hangingPunct="1">
              <a:lnSpc>
                <a:spcPct val="90000"/>
              </a:lnSpc>
              <a:spcBef>
                <a:spcPct val="0"/>
              </a:spcBef>
              <a:spcAft>
                <a:spcPts val="1800"/>
              </a:spcAft>
              <a:buClr>
                <a:srgbClr val="3366CC"/>
              </a:buClr>
              <a:buFont typeface="Wingdings" pitchFamily="2" charset="2"/>
              <a:buChar char="§"/>
            </a:pPr>
            <a:endParaRPr lang="en-US" sz="2800" dirty="0">
              <a:solidFill>
                <a:schemeClr val="tx2">
                  <a:lumMod val="60000"/>
                  <a:lumOff val="40000"/>
                </a:schemeClr>
              </a:solidFill>
              <a:latin typeface="Arial Narrow" pitchFamily="34" charset="0"/>
            </a:endParaRPr>
          </a:p>
        </p:txBody>
      </p:sp>
    </p:spTree>
    <p:extLst>
      <p:ext uri="{BB962C8B-B14F-4D97-AF65-F5344CB8AC3E}">
        <p14:creationId xmlns:p14="http://schemas.microsoft.com/office/powerpoint/2010/main" val="151102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1000"/>
                                        <p:tgtEl>
                                          <p:spTgt spid="18434">
                                            <p:txEl>
                                              <p:pRg st="0" end="0"/>
                                            </p:txEl>
                                          </p:spTgt>
                                        </p:tgtEl>
                                      </p:cBhvr>
                                    </p:animEffect>
                                    <p:anim calcmode="lin" valueType="num">
                                      <p:cBhvr>
                                        <p:cTn id="8" dur="1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434">
                                            <p:txEl>
                                              <p:pRg st="1" end="1"/>
                                            </p:txEl>
                                          </p:spTgt>
                                        </p:tgtEl>
                                        <p:attrNameLst>
                                          <p:attrName>style.visibility</p:attrName>
                                        </p:attrNameLst>
                                      </p:cBhvr>
                                      <p:to>
                                        <p:strVal val="visible"/>
                                      </p:to>
                                    </p:set>
                                    <p:animEffect transition="in" filter="fade">
                                      <p:cBhvr>
                                        <p:cTn id="14" dur="1000"/>
                                        <p:tgtEl>
                                          <p:spTgt spid="18434">
                                            <p:txEl>
                                              <p:pRg st="1" end="1"/>
                                            </p:txEl>
                                          </p:spTgt>
                                        </p:tgtEl>
                                      </p:cBhvr>
                                    </p:animEffect>
                                    <p:anim calcmode="lin" valueType="num">
                                      <p:cBhvr>
                                        <p:cTn id="15" dur="10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434">
                                            <p:txEl>
                                              <p:pRg st="2" end="2"/>
                                            </p:txEl>
                                          </p:spTgt>
                                        </p:tgtEl>
                                        <p:attrNameLst>
                                          <p:attrName>style.visibility</p:attrName>
                                        </p:attrNameLst>
                                      </p:cBhvr>
                                      <p:to>
                                        <p:strVal val="visible"/>
                                      </p:to>
                                    </p:set>
                                    <p:animEffect transition="in" filter="fade">
                                      <p:cBhvr>
                                        <p:cTn id="21" dur="1000"/>
                                        <p:tgtEl>
                                          <p:spTgt spid="18434">
                                            <p:txEl>
                                              <p:pRg st="2" end="2"/>
                                            </p:txEl>
                                          </p:spTgt>
                                        </p:tgtEl>
                                      </p:cBhvr>
                                    </p:animEffect>
                                    <p:anim calcmode="lin" valueType="num">
                                      <p:cBhvr>
                                        <p:cTn id="22" dur="10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4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434">
                                            <p:txEl>
                                              <p:pRg st="3" end="3"/>
                                            </p:txEl>
                                          </p:spTgt>
                                        </p:tgtEl>
                                        <p:attrNameLst>
                                          <p:attrName>style.visibility</p:attrName>
                                        </p:attrNameLst>
                                      </p:cBhvr>
                                      <p:to>
                                        <p:strVal val="visible"/>
                                      </p:to>
                                    </p:set>
                                    <p:animEffect transition="in" filter="fade">
                                      <p:cBhvr>
                                        <p:cTn id="28" dur="1000"/>
                                        <p:tgtEl>
                                          <p:spTgt spid="18434">
                                            <p:txEl>
                                              <p:pRg st="3" end="3"/>
                                            </p:txEl>
                                          </p:spTgt>
                                        </p:tgtEl>
                                      </p:cBhvr>
                                    </p:animEffect>
                                    <p:anim calcmode="lin" valueType="num">
                                      <p:cBhvr>
                                        <p:cTn id="29" dur="10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43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476251" y="514350"/>
            <a:ext cx="8153400" cy="752475"/>
          </a:xfrm>
        </p:spPr>
        <p:txBody>
          <a:bodyPr/>
          <a:lstStyle/>
          <a:p>
            <a:r>
              <a:rPr lang="en-US" sz="3600" dirty="0">
                <a:solidFill>
                  <a:schemeClr val="tx2">
                    <a:lumMod val="40000"/>
                    <a:lumOff val="60000"/>
                  </a:schemeClr>
                </a:solidFill>
                <a:latin typeface="Calibri" panose="020F0502020204030204" pitchFamily="34" charset="0"/>
              </a:rPr>
              <a:t>Nonfederal Organizations</a:t>
            </a:r>
            <a:br>
              <a:rPr lang="en-US" sz="3600" dirty="0">
                <a:solidFill>
                  <a:schemeClr val="tx2">
                    <a:lumMod val="40000"/>
                    <a:lumOff val="60000"/>
                  </a:schemeClr>
                </a:solidFill>
                <a:latin typeface="Calibri" panose="020F0502020204030204" pitchFamily="34" charset="0"/>
              </a:rPr>
            </a:br>
            <a:r>
              <a:rPr lang="en-US" sz="2400" i="1" dirty="0">
                <a:solidFill>
                  <a:schemeClr val="tx2">
                    <a:lumMod val="40000"/>
                    <a:lumOff val="60000"/>
                  </a:schemeClr>
                </a:solidFill>
                <a:latin typeface="Calibri" panose="020F0502020204030204" pitchFamily="34" charset="0"/>
              </a:rPr>
              <a:t>Some Examples</a:t>
            </a:r>
          </a:p>
        </p:txBody>
      </p:sp>
      <p:sp>
        <p:nvSpPr>
          <p:cNvPr id="32770" name="Rectangle 3"/>
          <p:cNvSpPr>
            <a:spLocks noGrp="1" noChangeArrowheads="1"/>
          </p:cNvSpPr>
          <p:nvPr>
            <p:ph type="body" idx="4294967295"/>
          </p:nvPr>
        </p:nvSpPr>
        <p:spPr>
          <a:xfrm>
            <a:off x="628650" y="1476375"/>
            <a:ext cx="8105775" cy="4333876"/>
          </a:xfrm>
        </p:spPr>
        <p:txBody>
          <a:bodyPr/>
          <a:lstStyle/>
          <a:p>
            <a:pPr eaLnBrk="1" hangingPunct="1">
              <a:spcBef>
                <a:spcPct val="0"/>
              </a:spcBef>
              <a:spcAft>
                <a:spcPts val="600"/>
              </a:spcAft>
              <a:buClr>
                <a:srgbClr val="3366CC"/>
              </a:buClr>
              <a:buFont typeface="Wingdings" pitchFamily="2" charset="2"/>
              <a:buChar char="§"/>
            </a:pPr>
            <a:r>
              <a:rPr lang="en-US" sz="2800" dirty="0">
                <a:latin typeface="Arial Narrow" pitchFamily="34" charset="0"/>
              </a:rPr>
              <a:t>Federal contractors.</a:t>
            </a:r>
          </a:p>
          <a:p>
            <a:pPr eaLnBrk="1" hangingPunct="1">
              <a:spcBef>
                <a:spcPct val="0"/>
              </a:spcBef>
              <a:spcAft>
                <a:spcPts val="600"/>
              </a:spcAft>
              <a:buClr>
                <a:srgbClr val="3366CC"/>
              </a:buClr>
              <a:buFont typeface="Wingdings" pitchFamily="2" charset="2"/>
              <a:buChar char="§"/>
            </a:pPr>
            <a:r>
              <a:rPr lang="en-US" sz="2800" dirty="0">
                <a:latin typeface="Arial Narrow" pitchFamily="34" charset="0"/>
              </a:rPr>
              <a:t>State, local, and tribal governments.</a:t>
            </a:r>
          </a:p>
          <a:p>
            <a:pPr eaLnBrk="1" hangingPunct="1">
              <a:spcBef>
                <a:spcPct val="0"/>
              </a:spcBef>
              <a:spcAft>
                <a:spcPts val="600"/>
              </a:spcAft>
              <a:buClr>
                <a:srgbClr val="3366CC"/>
              </a:buClr>
              <a:buFont typeface="Wingdings" pitchFamily="2" charset="2"/>
              <a:buChar char="§"/>
            </a:pPr>
            <a:r>
              <a:rPr lang="en-US" sz="2800" dirty="0">
                <a:latin typeface="Arial Narrow" pitchFamily="34" charset="0"/>
              </a:rPr>
              <a:t>Colleges and universities.</a:t>
            </a:r>
          </a:p>
          <a:p>
            <a:pPr eaLnBrk="1" hangingPunct="1">
              <a:spcBef>
                <a:spcPct val="0"/>
              </a:spcBef>
              <a:spcAft>
                <a:spcPts val="600"/>
              </a:spcAft>
              <a:buClr>
                <a:srgbClr val="3366CC"/>
              </a:buClr>
              <a:buFont typeface="Wingdings" pitchFamily="2" charset="2"/>
              <a:buChar char="§"/>
            </a:pPr>
            <a:endParaRPr lang="en-US" i="1" dirty="0">
              <a:solidFill>
                <a:schemeClr val="accent1">
                  <a:lumMod val="40000"/>
                  <a:lumOff val="60000"/>
                </a:schemeClr>
              </a:solidFill>
              <a:latin typeface="Arial Narrow" pitchFamily="34" charset="0"/>
            </a:endParaRPr>
          </a:p>
          <a:p>
            <a:pPr eaLnBrk="1" hangingPunct="1">
              <a:spcBef>
                <a:spcPct val="0"/>
              </a:spcBef>
              <a:spcAft>
                <a:spcPts val="0"/>
              </a:spcAft>
              <a:buClr>
                <a:srgbClr val="3366CC"/>
              </a:buClr>
              <a:buFont typeface="Wingdings" pitchFamily="2" charset="2"/>
              <a:buChar char="§"/>
            </a:pPr>
            <a:endParaRPr lang="en-US" sz="2800" dirty="0">
              <a:latin typeface="Arial Narrow" pitchFamily="34" charset="0"/>
            </a:endParaRPr>
          </a:p>
          <a:p>
            <a:pPr eaLnBrk="1" hangingPunct="1">
              <a:lnSpc>
                <a:spcPts val="2000"/>
              </a:lnSpc>
              <a:spcBef>
                <a:spcPct val="0"/>
              </a:spcBef>
              <a:spcAft>
                <a:spcPts val="0"/>
              </a:spcAft>
              <a:buClr>
                <a:srgbClr val="3366CC"/>
              </a:buClr>
              <a:buNone/>
            </a:pPr>
            <a:r>
              <a:rPr lang="en-US" sz="2800" i="1" dirty="0">
                <a:solidFill>
                  <a:srgbClr val="99CCFF"/>
                </a:solidFill>
                <a:latin typeface="Arial Narrow" pitchFamily="34" charset="0"/>
              </a:rPr>
              <a:t>	</a:t>
            </a:r>
            <a:endParaRPr lang="en-US" sz="2000" i="1" dirty="0">
              <a:solidFill>
                <a:srgbClr val="99CCFF"/>
              </a:solidFill>
              <a:latin typeface="Arial Narrow"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238500"/>
            <a:ext cx="7381875" cy="2257425"/>
          </a:xfrm>
          <a:prstGeom prst="rect">
            <a:avLst/>
          </a:prstGeom>
        </p:spPr>
      </p:pic>
    </p:spTree>
    <p:extLst>
      <p:ext uri="{BB962C8B-B14F-4D97-AF65-F5344CB8AC3E}">
        <p14:creationId xmlns:p14="http://schemas.microsoft.com/office/powerpoint/2010/main" val="19021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anim calcmode="lin" valueType="num">
                                      <p:cBhvr>
                                        <p:cTn id="8"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770">
                                            <p:txEl>
                                              <p:pRg st="1" end="1"/>
                                            </p:txEl>
                                          </p:spTgt>
                                        </p:tgtEl>
                                        <p:attrNameLst>
                                          <p:attrName>style.visibility</p:attrName>
                                        </p:attrNameLst>
                                      </p:cBhvr>
                                      <p:to>
                                        <p:strVal val="visible"/>
                                      </p:to>
                                    </p:set>
                                    <p:animEffect transition="in" filter="fade">
                                      <p:cBhvr>
                                        <p:cTn id="14" dur="1000"/>
                                        <p:tgtEl>
                                          <p:spTgt spid="32770">
                                            <p:txEl>
                                              <p:pRg st="1" end="1"/>
                                            </p:txEl>
                                          </p:spTgt>
                                        </p:tgtEl>
                                      </p:cBhvr>
                                    </p:animEffect>
                                    <p:anim calcmode="lin" valueType="num">
                                      <p:cBhvr>
                                        <p:cTn id="15" dur="10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7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770">
                                            <p:txEl>
                                              <p:pRg st="2" end="2"/>
                                            </p:txEl>
                                          </p:spTgt>
                                        </p:tgtEl>
                                        <p:attrNameLst>
                                          <p:attrName>style.visibility</p:attrName>
                                        </p:attrNameLst>
                                      </p:cBhvr>
                                      <p:to>
                                        <p:strVal val="visible"/>
                                      </p:to>
                                    </p:set>
                                    <p:animEffect transition="in" filter="fade">
                                      <p:cBhvr>
                                        <p:cTn id="21" dur="1000"/>
                                        <p:tgtEl>
                                          <p:spTgt spid="32770">
                                            <p:txEl>
                                              <p:pRg st="2" end="2"/>
                                            </p:txEl>
                                          </p:spTgt>
                                        </p:tgtEl>
                                      </p:cBhvr>
                                    </p:animEffect>
                                    <p:anim calcmode="lin" valueType="num">
                                      <p:cBhvr>
                                        <p:cTn id="22" dur="10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7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25" y="605642"/>
            <a:ext cx="2839069" cy="1626919"/>
          </a:xfrm>
          <a:prstGeom prst="rect">
            <a:avLst/>
          </a:prstGeom>
        </p:spPr>
      </p:pic>
      <p:sp>
        <p:nvSpPr>
          <p:cNvPr id="4" name="Rectangle 3"/>
          <p:cNvSpPr txBox="1">
            <a:spLocks noChangeArrowheads="1"/>
          </p:cNvSpPr>
          <p:nvPr/>
        </p:nvSpPr>
        <p:spPr bwMode="auto">
          <a:xfrm>
            <a:off x="3384027" y="463136"/>
            <a:ext cx="5082639" cy="16269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spcAft>
                <a:spcPts val="0"/>
              </a:spcAft>
              <a:buFontTx/>
              <a:buNone/>
            </a:pPr>
            <a:endParaRPr lang="en-US" sz="2400" kern="0" dirty="0">
              <a:solidFill>
                <a:srgbClr val="F8F8F8"/>
              </a:solidFill>
              <a:latin typeface="Calibri"/>
              <a:ea typeface="Times New Roman"/>
              <a:cs typeface="Times New Roman"/>
            </a:endParaRPr>
          </a:p>
          <a:p>
            <a:pPr marL="0" indent="0" algn="ctr">
              <a:spcBef>
                <a:spcPts val="0"/>
              </a:spcBef>
              <a:spcAft>
                <a:spcPts val="1200"/>
              </a:spcAft>
              <a:buFontTx/>
              <a:buNone/>
            </a:pPr>
            <a:r>
              <a:rPr lang="en-US" sz="3600" i="1" kern="0" dirty="0">
                <a:solidFill>
                  <a:srgbClr val="FF9900">
                    <a:lumMod val="40000"/>
                    <a:lumOff val="60000"/>
                  </a:srgbClr>
                </a:solidFill>
                <a:latin typeface="Calibri"/>
                <a:ea typeface="Times New Roman"/>
                <a:cs typeface="Times New Roman"/>
              </a:rPr>
              <a:t>The CUI Registry</a:t>
            </a:r>
          </a:p>
          <a:p>
            <a:pPr marL="0" indent="0" algn="ctr">
              <a:spcBef>
                <a:spcPts val="0"/>
              </a:spcBef>
              <a:spcAft>
                <a:spcPts val="0"/>
              </a:spcAft>
              <a:buFontTx/>
              <a:buNone/>
            </a:pPr>
            <a:r>
              <a:rPr lang="en-US" sz="1800" b="1" i="1" kern="0" dirty="0">
                <a:solidFill>
                  <a:schemeClr val="accent1">
                    <a:lumMod val="60000"/>
                    <a:lumOff val="40000"/>
                  </a:schemeClr>
                </a:solidFill>
                <a:latin typeface="Calibri"/>
                <a:ea typeface="Times New Roman"/>
                <a:cs typeface="Times New Roman"/>
              </a:rPr>
              <a:t>www.archives.gov/cui/registry/category-list.html</a:t>
            </a:r>
          </a:p>
        </p:txBody>
      </p:sp>
      <p:sp>
        <p:nvSpPr>
          <p:cNvPr id="5" name="Rectangle 3"/>
          <p:cNvSpPr txBox="1">
            <a:spLocks noChangeArrowheads="1"/>
          </p:cNvSpPr>
          <p:nvPr/>
        </p:nvSpPr>
        <p:spPr>
          <a:xfrm>
            <a:off x="369357" y="2421807"/>
            <a:ext cx="8097309" cy="352201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spcBef>
                <a:spcPct val="0"/>
              </a:spcBef>
              <a:spcAft>
                <a:spcPts val="1800"/>
              </a:spcAft>
              <a:buClr>
                <a:srgbClr val="3399FF">
                  <a:lumMod val="60000"/>
                  <a:lumOff val="40000"/>
                </a:srgbClr>
              </a:buClr>
              <a:buFont typeface="Wingdings" panose="05000000000000000000" pitchFamily="2" charset="2"/>
              <a:buChar char="§"/>
              <a:defRPr/>
            </a:pPr>
            <a:r>
              <a:rPr lang="en-US" sz="2400" kern="0" dirty="0">
                <a:solidFill>
                  <a:srgbClr val="F8F8F8"/>
                </a:solidFill>
                <a:latin typeface="Arial Narrow" panose="020B0606020202030204" pitchFamily="34" charset="0"/>
                <a:ea typeface="Calibri"/>
                <a:cs typeface="Times New Roman"/>
              </a:rPr>
              <a:t>Online repository for information, guidance, policy, and requirements on handling CUI, including issuances by the CUI Executive Agent.</a:t>
            </a:r>
          </a:p>
          <a:p>
            <a:pPr>
              <a:lnSpc>
                <a:spcPct val="90000"/>
              </a:lnSpc>
              <a:spcBef>
                <a:spcPct val="0"/>
              </a:spcBef>
              <a:spcAft>
                <a:spcPts val="1800"/>
              </a:spcAft>
              <a:buClr>
                <a:srgbClr val="3399FF">
                  <a:lumMod val="60000"/>
                  <a:lumOff val="40000"/>
                </a:srgbClr>
              </a:buClr>
              <a:buFont typeface="Wingdings" panose="05000000000000000000" pitchFamily="2" charset="2"/>
              <a:buChar char="§"/>
              <a:defRPr/>
            </a:pPr>
            <a:r>
              <a:rPr lang="en-US" sz="2400" kern="0" dirty="0">
                <a:solidFill>
                  <a:srgbClr val="F8F8F8"/>
                </a:solidFill>
                <a:latin typeface="Arial Narrow" panose="020B0606020202030204" pitchFamily="34" charset="0"/>
                <a:ea typeface="Calibri"/>
                <a:cs typeface="Times New Roman"/>
              </a:rPr>
              <a:t>Identifies approved CUI categories and subcategories (with descriptions of each) and the basis for controls.</a:t>
            </a:r>
          </a:p>
          <a:p>
            <a:pPr>
              <a:lnSpc>
                <a:spcPct val="90000"/>
              </a:lnSpc>
              <a:spcBef>
                <a:spcPct val="0"/>
              </a:spcBef>
              <a:spcAft>
                <a:spcPts val="1800"/>
              </a:spcAft>
              <a:buClr>
                <a:srgbClr val="3399FF">
                  <a:lumMod val="60000"/>
                  <a:lumOff val="40000"/>
                </a:srgbClr>
              </a:buClr>
              <a:buFont typeface="Wingdings" panose="05000000000000000000" pitchFamily="2" charset="2"/>
              <a:buChar char="§"/>
              <a:defRPr/>
            </a:pPr>
            <a:r>
              <a:rPr lang="en-US" sz="2400" kern="0" dirty="0">
                <a:solidFill>
                  <a:srgbClr val="F8F8F8"/>
                </a:solidFill>
                <a:latin typeface="Arial Narrow" panose="020B0606020202030204" pitchFamily="34" charset="0"/>
                <a:ea typeface="Calibri"/>
                <a:cs typeface="Times New Roman"/>
              </a:rPr>
              <a:t>Sets out procedures for the use of CUI, including but not limited to marking, safeguarding, transporting, disseminating, re-using, and disposing of the information.</a:t>
            </a:r>
          </a:p>
          <a:p>
            <a:pPr>
              <a:lnSpc>
                <a:spcPct val="90000"/>
              </a:lnSpc>
              <a:spcBef>
                <a:spcPct val="0"/>
              </a:spcBef>
              <a:spcAft>
                <a:spcPts val="1800"/>
              </a:spcAft>
              <a:buClr>
                <a:srgbClr val="3399FF">
                  <a:lumMod val="60000"/>
                  <a:lumOff val="40000"/>
                </a:srgbClr>
              </a:buClr>
              <a:buFont typeface="Wingdings" panose="05000000000000000000" pitchFamily="2" charset="2"/>
              <a:buChar char="§"/>
              <a:defRPr/>
            </a:pPr>
            <a:endParaRPr lang="en-US" sz="2800" kern="0" dirty="0">
              <a:solidFill>
                <a:srgbClr val="F8F8F8"/>
              </a:solidFill>
              <a:latin typeface="Arial Narrow" panose="020B0606020202030204" pitchFamily="34" charset="0"/>
              <a:ea typeface="Calibri"/>
              <a:cs typeface="Times New Roman"/>
            </a:endParaRPr>
          </a:p>
        </p:txBody>
      </p:sp>
    </p:spTree>
    <p:extLst>
      <p:ext uri="{BB962C8B-B14F-4D97-AF65-F5344CB8AC3E}">
        <p14:creationId xmlns:p14="http://schemas.microsoft.com/office/powerpoint/2010/main" val="147986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32883" y="462285"/>
            <a:ext cx="4539220" cy="196215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a:solidFill>
                  <a:srgbClr val="FF9900">
                    <a:lumMod val="40000"/>
                    <a:lumOff val="60000"/>
                  </a:srgbClr>
                </a:solidFill>
                <a:latin typeface="Calibri" panose="020F0502020204030204" pitchFamily="34" charset="0"/>
              </a:rPr>
              <a:t>The Big Picture</a:t>
            </a:r>
            <a:endParaRPr lang="en-US" sz="1800" b="1" i="1" kern="0" dirty="0">
              <a:solidFill>
                <a:srgbClr val="FF9900">
                  <a:lumMod val="40000"/>
                  <a:lumOff val="60000"/>
                </a:srgbClr>
              </a:solidFill>
              <a:latin typeface="Calibri" panose="020F0502020204030204" pitchFamily="34" charset="0"/>
            </a:endParaRPr>
          </a:p>
          <a:p>
            <a:r>
              <a:rPr lang="en-US" sz="2400" i="1" kern="0" dirty="0">
                <a:solidFill>
                  <a:srgbClr val="FF9900">
                    <a:lumMod val="40000"/>
                    <a:lumOff val="60000"/>
                  </a:srgbClr>
                </a:solidFill>
                <a:latin typeface="Calibri" panose="020F0502020204030204" pitchFamily="34" charset="0"/>
              </a:rPr>
              <a:t>A three-part plan for the protection of CUI</a:t>
            </a:r>
          </a:p>
          <a:p>
            <a:endParaRPr lang="en-US" sz="2000" b="1" i="1" kern="0" dirty="0">
              <a:solidFill>
                <a:srgbClr val="FF9900">
                  <a:lumMod val="40000"/>
                  <a:lumOff val="60000"/>
                </a:srgbClr>
              </a:solidFill>
              <a:latin typeface="Arial Narrow"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 y="473604"/>
            <a:ext cx="2857500" cy="2066925"/>
          </a:xfrm>
          <a:prstGeom prst="rect">
            <a:avLst/>
          </a:prstGeom>
        </p:spPr>
      </p:pic>
      <p:sp>
        <p:nvSpPr>
          <p:cNvPr id="5" name="Rectangle 3"/>
          <p:cNvSpPr txBox="1">
            <a:spLocks noChangeArrowheads="1"/>
          </p:cNvSpPr>
          <p:nvPr/>
        </p:nvSpPr>
        <p:spPr>
          <a:xfrm>
            <a:off x="440282" y="2102098"/>
            <a:ext cx="7958652" cy="378223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spcBef>
                <a:spcPct val="0"/>
              </a:spcBef>
              <a:spcAft>
                <a:spcPts val="1800"/>
              </a:spcAft>
              <a:buClr>
                <a:srgbClr val="3399FF">
                  <a:lumMod val="60000"/>
                  <a:lumOff val="40000"/>
                </a:srgbClr>
              </a:buClr>
              <a:buFont typeface="Wingdings" panose="05000000000000000000" pitchFamily="2" charset="2"/>
              <a:buChar char="§"/>
              <a:defRPr/>
            </a:pPr>
            <a:r>
              <a:rPr lang="en-US" sz="2400" kern="0" dirty="0">
                <a:solidFill>
                  <a:srgbClr val="F8F8F8"/>
                </a:solidFill>
                <a:latin typeface="Arial Narrow" panose="020B0606020202030204" pitchFamily="34" charset="0"/>
                <a:ea typeface="Calibri"/>
                <a:cs typeface="Times New Roman"/>
              </a:rPr>
              <a:t>Federal CUI rule (32 CFR Part 2002) to establish the required controls and markings for CUI governmentwide.</a:t>
            </a:r>
            <a:endParaRPr lang="en-US" sz="2400" b="1" kern="0" dirty="0">
              <a:solidFill>
                <a:schemeClr val="accent1">
                  <a:lumMod val="60000"/>
                  <a:lumOff val="40000"/>
                </a:schemeClr>
              </a:solidFill>
              <a:latin typeface="Arial Narrow" panose="020B0606020202030204" pitchFamily="34" charset="0"/>
              <a:ea typeface="Calibri"/>
              <a:cs typeface="Times New Roman"/>
            </a:endParaRPr>
          </a:p>
          <a:p>
            <a:pPr>
              <a:lnSpc>
                <a:spcPct val="90000"/>
              </a:lnSpc>
              <a:spcBef>
                <a:spcPct val="0"/>
              </a:spcBef>
              <a:spcAft>
                <a:spcPts val="1800"/>
              </a:spcAft>
              <a:buClr>
                <a:srgbClr val="3399FF">
                  <a:lumMod val="60000"/>
                  <a:lumOff val="40000"/>
                </a:srgbClr>
              </a:buClr>
              <a:buFont typeface="Wingdings" panose="05000000000000000000" pitchFamily="2" charset="2"/>
              <a:buChar char="§"/>
              <a:defRPr/>
            </a:pPr>
            <a:r>
              <a:rPr lang="en-US" sz="2400" kern="0" dirty="0">
                <a:solidFill>
                  <a:srgbClr val="F8F8F8"/>
                </a:solidFill>
                <a:latin typeface="Arial Narrow" panose="020B0606020202030204" pitchFamily="34" charset="0"/>
                <a:ea typeface="Calibri"/>
                <a:cs typeface="Times New Roman"/>
              </a:rPr>
              <a:t>NIST Special Publication 800-171 to define security requirements for protecting CUI in nonfederal information systems and organizations.</a:t>
            </a:r>
          </a:p>
          <a:p>
            <a:pPr>
              <a:lnSpc>
                <a:spcPct val="90000"/>
              </a:lnSpc>
              <a:spcBef>
                <a:spcPct val="0"/>
              </a:spcBef>
              <a:spcAft>
                <a:spcPts val="1800"/>
              </a:spcAft>
              <a:buClr>
                <a:srgbClr val="3399FF">
                  <a:lumMod val="60000"/>
                  <a:lumOff val="40000"/>
                </a:srgbClr>
              </a:buClr>
              <a:buFont typeface="Wingdings" panose="05000000000000000000" pitchFamily="2" charset="2"/>
              <a:buChar char="§"/>
              <a:defRPr/>
            </a:pPr>
            <a:r>
              <a:rPr lang="en-US" sz="2400" kern="0" dirty="0">
                <a:solidFill>
                  <a:srgbClr val="F8F8F8"/>
                </a:solidFill>
                <a:latin typeface="Arial Narrow" panose="020B0606020202030204" pitchFamily="34" charset="0"/>
                <a:ea typeface="Calibri"/>
                <a:cs typeface="Times New Roman"/>
              </a:rPr>
              <a:t>Federal Acquisition Regulation (FAR) clause to apply the requirements of the federal CUI rule and NIST Special Publication 800-171 to contractors.</a:t>
            </a:r>
          </a:p>
        </p:txBody>
      </p:sp>
    </p:spTree>
    <p:extLst>
      <p:ext uri="{BB962C8B-B14F-4D97-AF65-F5344CB8AC3E}">
        <p14:creationId xmlns:p14="http://schemas.microsoft.com/office/powerpoint/2010/main" val="420983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68216" y="249755"/>
            <a:ext cx="7772400" cy="1045646"/>
          </a:xfrm>
        </p:spPr>
        <p:txBody>
          <a:bodyPr/>
          <a:lstStyle/>
          <a:p>
            <a:r>
              <a:rPr lang="en-US" sz="3600" dirty="0">
                <a:solidFill>
                  <a:schemeClr val="tx2">
                    <a:lumMod val="40000"/>
                    <a:lumOff val="60000"/>
                  </a:schemeClr>
                </a:solidFill>
                <a:latin typeface="Calibri" panose="020F0502020204030204" pitchFamily="34" charset="0"/>
              </a:rPr>
              <a:t>Purpose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18" y="1295401"/>
            <a:ext cx="7730196" cy="455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41603" name="Rectangle 3"/>
          <p:cNvSpPr>
            <a:spLocks noGrp="1" noChangeArrowheads="1"/>
          </p:cNvSpPr>
          <p:nvPr>
            <p:ph sz="quarter" idx="1"/>
          </p:nvPr>
        </p:nvSpPr>
        <p:spPr>
          <a:xfrm>
            <a:off x="750112" y="1295401"/>
            <a:ext cx="7669402" cy="4276725"/>
          </a:xfrm>
        </p:spPr>
        <p:txBody>
          <a:bodyPr/>
          <a:lstStyle/>
          <a:p>
            <a:pPr>
              <a:lnSpc>
                <a:spcPct val="90000"/>
              </a:lnSpc>
              <a:spcBef>
                <a:spcPct val="0"/>
              </a:spcBef>
              <a:spcAft>
                <a:spcPts val="1200"/>
              </a:spcAft>
              <a:buClr>
                <a:schemeClr val="accent1">
                  <a:lumMod val="60000"/>
                  <a:lumOff val="40000"/>
                </a:schemeClr>
              </a:buClr>
              <a:buFont typeface="Wingdings" panose="05000000000000000000" pitchFamily="2" charset="2"/>
              <a:buChar char="§"/>
              <a:defRPr/>
            </a:pPr>
            <a:r>
              <a:rPr lang="en-US" sz="2600" dirty="0">
                <a:latin typeface="Arial Narrow" panose="020B0606020202030204" pitchFamily="34" charset="0"/>
                <a:ea typeface="Calibri"/>
                <a:cs typeface="Times New Roman"/>
              </a:rPr>
              <a:t>To provide federal agencies with recommended requirements for protecting the confidentiality of CUI —</a:t>
            </a:r>
          </a:p>
          <a:p>
            <a:pPr marL="594360" lvl="1">
              <a:lnSpc>
                <a:spcPct val="90000"/>
              </a:lnSpc>
              <a:spcBef>
                <a:spcPct val="0"/>
              </a:spcBef>
              <a:spcAft>
                <a:spcPts val="600"/>
              </a:spcAft>
              <a:buClr>
                <a:schemeClr val="accent1">
                  <a:lumMod val="60000"/>
                  <a:lumOff val="40000"/>
                </a:schemeClr>
              </a:buClr>
              <a:buFont typeface="Wingdings" panose="05000000000000000000" pitchFamily="2" charset="2"/>
              <a:buChar char="§"/>
              <a:defRPr/>
            </a:pPr>
            <a:r>
              <a:rPr lang="en-US" sz="2000" b="1" i="1" dirty="0">
                <a:solidFill>
                  <a:schemeClr val="tx1">
                    <a:lumMod val="10000"/>
                  </a:schemeClr>
                </a:solidFill>
                <a:latin typeface="Arial Narrow" pitchFamily="34" charset="0"/>
              </a:rPr>
              <a:t>When the CUI is resident in nonfederal information systems and organizations.</a:t>
            </a:r>
          </a:p>
          <a:p>
            <a:pPr marL="594360" lvl="1">
              <a:lnSpc>
                <a:spcPct val="90000"/>
              </a:lnSpc>
              <a:spcBef>
                <a:spcPct val="0"/>
              </a:spcBef>
              <a:spcAft>
                <a:spcPts val="600"/>
              </a:spcAft>
              <a:buClr>
                <a:schemeClr val="accent1">
                  <a:lumMod val="60000"/>
                  <a:lumOff val="40000"/>
                </a:schemeClr>
              </a:buClr>
              <a:buFont typeface="Wingdings" panose="05000000000000000000" pitchFamily="2" charset="2"/>
              <a:buChar char="§"/>
              <a:defRPr/>
            </a:pPr>
            <a:r>
              <a:rPr lang="en-US" sz="2000" b="1" i="1" dirty="0">
                <a:solidFill>
                  <a:schemeClr val="tx1">
                    <a:lumMod val="10000"/>
                  </a:schemeClr>
                </a:solidFill>
                <a:latin typeface="Arial Narrow" pitchFamily="34" charset="0"/>
              </a:rPr>
              <a:t>Where the CUI does not have specific safeguarding requirements prescribed by the authorizing law, regulation, or governmentwide policy for the CUI category or subcategory listed in the CUI Registry.</a:t>
            </a:r>
          </a:p>
          <a:p>
            <a:pPr marL="594360" lvl="1">
              <a:lnSpc>
                <a:spcPct val="90000"/>
              </a:lnSpc>
              <a:spcBef>
                <a:spcPct val="0"/>
              </a:spcBef>
              <a:spcAft>
                <a:spcPts val="600"/>
              </a:spcAft>
              <a:buClr>
                <a:schemeClr val="accent1">
                  <a:lumMod val="60000"/>
                  <a:lumOff val="40000"/>
                </a:schemeClr>
              </a:buClr>
              <a:buFont typeface="Wingdings" panose="05000000000000000000" pitchFamily="2" charset="2"/>
              <a:buChar char="§"/>
              <a:defRPr/>
            </a:pPr>
            <a:r>
              <a:rPr lang="en-US" sz="2000" b="1" i="1" dirty="0">
                <a:solidFill>
                  <a:schemeClr val="tx1">
                    <a:lumMod val="10000"/>
                  </a:schemeClr>
                </a:solidFill>
                <a:latin typeface="Arial Narrow" pitchFamily="34" charset="0"/>
              </a:rPr>
              <a:t>When the information systems where the CUI resides are not operated by organizations on behalf of the federal government.</a:t>
            </a:r>
          </a:p>
        </p:txBody>
      </p:sp>
    </p:spTree>
    <p:extLst>
      <p:ext uri="{BB962C8B-B14F-4D97-AF65-F5344CB8AC3E}">
        <p14:creationId xmlns:p14="http://schemas.microsoft.com/office/powerpoint/2010/main" val="1531378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41603">
                                            <p:txEl>
                                              <p:pRg st="0" end="0"/>
                                            </p:txEl>
                                          </p:spTgt>
                                        </p:tgtEl>
                                        <p:attrNameLst>
                                          <p:attrName>style.visibility</p:attrName>
                                        </p:attrNameLst>
                                      </p:cBhvr>
                                      <p:to>
                                        <p:strVal val="visible"/>
                                      </p:to>
                                    </p:set>
                                    <p:animEffect transition="in" filter="fade">
                                      <p:cBhvr>
                                        <p:cTn id="7" dur="1000"/>
                                        <p:tgtEl>
                                          <p:spTgt spid="2841603">
                                            <p:txEl>
                                              <p:pRg st="0" end="0"/>
                                            </p:txEl>
                                          </p:spTgt>
                                        </p:tgtEl>
                                      </p:cBhvr>
                                    </p:animEffect>
                                    <p:anim calcmode="lin" valueType="num">
                                      <p:cBhvr>
                                        <p:cTn id="8" dur="1000" fill="hold"/>
                                        <p:tgtEl>
                                          <p:spTgt spid="2841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41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41603">
                                            <p:txEl>
                                              <p:pRg st="1" end="1"/>
                                            </p:txEl>
                                          </p:spTgt>
                                        </p:tgtEl>
                                        <p:attrNameLst>
                                          <p:attrName>style.visibility</p:attrName>
                                        </p:attrNameLst>
                                      </p:cBhvr>
                                      <p:to>
                                        <p:strVal val="visible"/>
                                      </p:to>
                                    </p:set>
                                    <p:animEffect transition="in" filter="fade">
                                      <p:cBhvr>
                                        <p:cTn id="14" dur="1000"/>
                                        <p:tgtEl>
                                          <p:spTgt spid="2841603">
                                            <p:txEl>
                                              <p:pRg st="1" end="1"/>
                                            </p:txEl>
                                          </p:spTgt>
                                        </p:tgtEl>
                                      </p:cBhvr>
                                    </p:animEffect>
                                    <p:anim calcmode="lin" valueType="num">
                                      <p:cBhvr>
                                        <p:cTn id="15" dur="1000" fill="hold"/>
                                        <p:tgtEl>
                                          <p:spTgt spid="28416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41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41603">
                                            <p:txEl>
                                              <p:pRg st="2" end="2"/>
                                            </p:txEl>
                                          </p:spTgt>
                                        </p:tgtEl>
                                        <p:attrNameLst>
                                          <p:attrName>style.visibility</p:attrName>
                                        </p:attrNameLst>
                                      </p:cBhvr>
                                      <p:to>
                                        <p:strVal val="visible"/>
                                      </p:to>
                                    </p:set>
                                    <p:animEffect transition="in" filter="fade">
                                      <p:cBhvr>
                                        <p:cTn id="21" dur="1000"/>
                                        <p:tgtEl>
                                          <p:spTgt spid="2841603">
                                            <p:txEl>
                                              <p:pRg st="2" end="2"/>
                                            </p:txEl>
                                          </p:spTgt>
                                        </p:tgtEl>
                                      </p:cBhvr>
                                    </p:animEffect>
                                    <p:anim calcmode="lin" valueType="num">
                                      <p:cBhvr>
                                        <p:cTn id="22" dur="1000" fill="hold"/>
                                        <p:tgtEl>
                                          <p:spTgt spid="28416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41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41603">
                                            <p:txEl>
                                              <p:pRg st="3" end="3"/>
                                            </p:txEl>
                                          </p:spTgt>
                                        </p:tgtEl>
                                        <p:attrNameLst>
                                          <p:attrName>style.visibility</p:attrName>
                                        </p:attrNameLst>
                                      </p:cBhvr>
                                      <p:to>
                                        <p:strVal val="visible"/>
                                      </p:to>
                                    </p:set>
                                    <p:animEffect transition="in" filter="fade">
                                      <p:cBhvr>
                                        <p:cTn id="28" dur="1000"/>
                                        <p:tgtEl>
                                          <p:spTgt spid="2841603">
                                            <p:txEl>
                                              <p:pRg st="3" end="3"/>
                                            </p:txEl>
                                          </p:spTgt>
                                        </p:tgtEl>
                                      </p:cBhvr>
                                    </p:animEffect>
                                    <p:anim calcmode="lin" valueType="num">
                                      <p:cBhvr>
                                        <p:cTn id="29" dur="1000" fill="hold"/>
                                        <p:tgtEl>
                                          <p:spTgt spid="28416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84160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68216" y="249755"/>
            <a:ext cx="7772400" cy="1045646"/>
          </a:xfrm>
        </p:spPr>
        <p:txBody>
          <a:bodyPr/>
          <a:lstStyle/>
          <a:p>
            <a:r>
              <a:rPr lang="en-US" sz="3600" dirty="0">
                <a:solidFill>
                  <a:schemeClr val="tx2">
                    <a:lumMod val="40000"/>
                    <a:lumOff val="60000"/>
                  </a:schemeClr>
                </a:solidFill>
                <a:latin typeface="Calibri" panose="020F0502020204030204" pitchFamily="34" charset="0"/>
              </a:rPr>
              <a:t>Applicability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18" y="1295401"/>
            <a:ext cx="7730196" cy="455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41603" name="Rectangle 3"/>
          <p:cNvSpPr>
            <a:spLocks noGrp="1" noChangeArrowheads="1"/>
          </p:cNvSpPr>
          <p:nvPr>
            <p:ph sz="quarter" idx="1"/>
          </p:nvPr>
        </p:nvSpPr>
        <p:spPr>
          <a:xfrm>
            <a:off x="757052" y="1434539"/>
            <a:ext cx="7662462" cy="4276725"/>
          </a:xfrm>
        </p:spPr>
        <p:txBody>
          <a:bodyPr/>
          <a:lstStyle/>
          <a:p>
            <a:pPr>
              <a:lnSpc>
                <a:spcPct val="90000"/>
              </a:lnSpc>
              <a:spcBef>
                <a:spcPct val="0"/>
              </a:spcBef>
              <a:spcAft>
                <a:spcPts val="1200"/>
              </a:spcAft>
              <a:buClr>
                <a:schemeClr val="accent1">
                  <a:lumMod val="60000"/>
                  <a:lumOff val="40000"/>
                </a:schemeClr>
              </a:buClr>
              <a:buFont typeface="Wingdings" panose="05000000000000000000" pitchFamily="2" charset="2"/>
              <a:buChar char="§"/>
              <a:defRPr/>
            </a:pPr>
            <a:r>
              <a:rPr lang="en-US" sz="2600" dirty="0">
                <a:latin typeface="Arial Narrow" panose="020B0606020202030204" pitchFamily="34" charset="0"/>
                <a:ea typeface="Calibri"/>
                <a:cs typeface="Times New Roman"/>
              </a:rPr>
              <a:t>CUI requirements apply only to components of nonfederal information systems that process, store, or transmit CUI, or provide security protection for such components.</a:t>
            </a:r>
          </a:p>
          <a:p>
            <a:pPr marL="594360" lvl="1">
              <a:lnSpc>
                <a:spcPct val="90000"/>
              </a:lnSpc>
              <a:spcBef>
                <a:spcPct val="0"/>
              </a:spcBef>
              <a:spcAft>
                <a:spcPts val="600"/>
              </a:spcAft>
              <a:buClr>
                <a:schemeClr val="accent1">
                  <a:lumMod val="60000"/>
                  <a:lumOff val="40000"/>
                </a:schemeClr>
              </a:buClr>
              <a:buFont typeface="Wingdings" panose="05000000000000000000" pitchFamily="2" charset="2"/>
              <a:buChar char="§"/>
              <a:defRPr/>
            </a:pPr>
            <a:r>
              <a:rPr lang="en-US" sz="2200" b="1" i="1" dirty="0">
                <a:solidFill>
                  <a:schemeClr val="tx1">
                    <a:lumMod val="10000"/>
                  </a:schemeClr>
                </a:solidFill>
                <a:latin typeface="Arial Narrow" pitchFamily="34" charset="0"/>
              </a:rPr>
              <a:t>The requirements are intended for use by federal agencies in contractual vehicles or other agreements established between those agencies and nonfederal organizations.</a:t>
            </a:r>
          </a:p>
        </p:txBody>
      </p:sp>
    </p:spTree>
    <p:extLst>
      <p:ext uri="{BB962C8B-B14F-4D97-AF65-F5344CB8AC3E}">
        <p14:creationId xmlns:p14="http://schemas.microsoft.com/office/powerpoint/2010/main" val="2733992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41603">
                                            <p:txEl>
                                              <p:pRg st="0" end="0"/>
                                            </p:txEl>
                                          </p:spTgt>
                                        </p:tgtEl>
                                        <p:attrNameLst>
                                          <p:attrName>style.visibility</p:attrName>
                                        </p:attrNameLst>
                                      </p:cBhvr>
                                      <p:to>
                                        <p:strVal val="visible"/>
                                      </p:to>
                                    </p:set>
                                    <p:animEffect transition="in" filter="fade">
                                      <p:cBhvr>
                                        <p:cTn id="7" dur="1000"/>
                                        <p:tgtEl>
                                          <p:spTgt spid="2841603">
                                            <p:txEl>
                                              <p:pRg st="0" end="0"/>
                                            </p:txEl>
                                          </p:spTgt>
                                        </p:tgtEl>
                                      </p:cBhvr>
                                    </p:animEffect>
                                    <p:anim calcmode="lin" valueType="num">
                                      <p:cBhvr>
                                        <p:cTn id="8" dur="1000" fill="hold"/>
                                        <p:tgtEl>
                                          <p:spTgt spid="2841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41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41603">
                                            <p:txEl>
                                              <p:pRg st="1" end="1"/>
                                            </p:txEl>
                                          </p:spTgt>
                                        </p:tgtEl>
                                        <p:attrNameLst>
                                          <p:attrName>style.visibility</p:attrName>
                                        </p:attrNameLst>
                                      </p:cBhvr>
                                      <p:to>
                                        <p:strVal val="visible"/>
                                      </p:to>
                                    </p:set>
                                    <p:animEffect transition="in" filter="fade">
                                      <p:cBhvr>
                                        <p:cTn id="14" dur="1000"/>
                                        <p:tgtEl>
                                          <p:spTgt spid="2841603">
                                            <p:txEl>
                                              <p:pRg st="1" end="1"/>
                                            </p:txEl>
                                          </p:spTgt>
                                        </p:tgtEl>
                                      </p:cBhvr>
                                    </p:animEffect>
                                    <p:anim calcmode="lin" valueType="num">
                                      <p:cBhvr>
                                        <p:cTn id="15" dur="1000" fill="hold"/>
                                        <p:tgtEl>
                                          <p:spTgt spid="28416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4160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dustry-skyline.jpg"/>
          <p:cNvPicPr>
            <a:picLocks noChangeAspect="1"/>
          </p:cNvPicPr>
          <p:nvPr/>
        </p:nvPicPr>
        <p:blipFill>
          <a:blip r:embed="rId3" cstate="print"/>
          <a:stretch>
            <a:fillRect/>
          </a:stretch>
        </p:blipFill>
        <p:spPr>
          <a:xfrm>
            <a:off x="102672" y="123561"/>
            <a:ext cx="1963195" cy="2060840"/>
          </a:xfrm>
          <a:prstGeom prst="rect">
            <a:avLst/>
          </a:prstGeom>
        </p:spPr>
      </p:pic>
      <p:sp>
        <p:nvSpPr>
          <p:cNvPr id="18434" name="Rectangle 3"/>
          <p:cNvSpPr>
            <a:spLocks noGrp="1" noChangeArrowheads="1"/>
          </p:cNvSpPr>
          <p:nvPr>
            <p:ph type="body" idx="4294967295"/>
          </p:nvPr>
        </p:nvSpPr>
        <p:spPr>
          <a:xfrm>
            <a:off x="610672" y="1514740"/>
            <a:ext cx="8010814" cy="4318793"/>
          </a:xfrm>
        </p:spPr>
        <p:txBody>
          <a:bodyPr/>
          <a:lstStyle/>
          <a:p>
            <a:pPr marL="0" indent="0" eaLnBrk="1" hangingPunct="1">
              <a:spcBef>
                <a:spcPct val="0"/>
              </a:spcBef>
              <a:spcAft>
                <a:spcPts val="1200"/>
              </a:spcAft>
              <a:buClr>
                <a:srgbClr val="3366CC"/>
              </a:buClr>
              <a:buNone/>
            </a:pPr>
            <a:r>
              <a:rPr lang="en-US" sz="2600" dirty="0">
                <a:solidFill>
                  <a:schemeClr val="accent1">
                    <a:lumMod val="60000"/>
                    <a:lumOff val="40000"/>
                  </a:schemeClr>
                </a:solidFill>
                <a:latin typeface="Calibri" panose="020F0502020204030204" pitchFamily="34" charset="0"/>
              </a:rPr>
              <a:t>Basic and derived security requirements are obtained from FIPS 200 and NIST SP 800-53 initially — and then </a:t>
            </a:r>
            <a:r>
              <a:rPr lang="en-US" sz="2600" i="1" dirty="0">
                <a:solidFill>
                  <a:schemeClr val="tx2">
                    <a:lumMod val="40000"/>
                    <a:lumOff val="60000"/>
                  </a:schemeClr>
                </a:solidFill>
                <a:latin typeface="Calibri" panose="020F0502020204030204" pitchFamily="34" charset="0"/>
              </a:rPr>
              <a:t>tailored</a:t>
            </a:r>
            <a:r>
              <a:rPr lang="en-US" sz="2600" dirty="0">
                <a:solidFill>
                  <a:schemeClr val="accent1">
                    <a:lumMod val="60000"/>
                    <a:lumOff val="40000"/>
                  </a:schemeClr>
                </a:solidFill>
                <a:latin typeface="Calibri" panose="020F0502020204030204" pitchFamily="34" charset="0"/>
              </a:rPr>
              <a:t> appropriately to </a:t>
            </a:r>
            <a:r>
              <a:rPr lang="en-US" sz="2600" i="1" dirty="0">
                <a:solidFill>
                  <a:schemeClr val="tx2">
                    <a:lumMod val="40000"/>
                    <a:lumOff val="60000"/>
                  </a:schemeClr>
                </a:solidFill>
                <a:latin typeface="Calibri" panose="020F0502020204030204" pitchFamily="34" charset="0"/>
              </a:rPr>
              <a:t>eliminate</a:t>
            </a:r>
            <a:r>
              <a:rPr lang="en-US" sz="2600" dirty="0">
                <a:solidFill>
                  <a:schemeClr val="accent1">
                    <a:lumMod val="60000"/>
                    <a:lumOff val="40000"/>
                  </a:schemeClr>
                </a:solidFill>
                <a:latin typeface="Calibri" panose="020F0502020204030204" pitchFamily="34" charset="0"/>
              </a:rPr>
              <a:t> requirements that are:</a:t>
            </a:r>
          </a:p>
          <a:p>
            <a:pPr eaLnBrk="1" hangingPunct="1">
              <a:spcBef>
                <a:spcPct val="0"/>
              </a:spcBef>
              <a:spcAft>
                <a:spcPts val="600"/>
              </a:spcAft>
              <a:buClr>
                <a:srgbClr val="3366CC"/>
              </a:buClr>
              <a:buFont typeface="Wingdings" pitchFamily="2" charset="2"/>
              <a:buChar char="§"/>
            </a:pPr>
            <a:r>
              <a:rPr lang="en-US" sz="2400" dirty="0">
                <a:solidFill>
                  <a:srgbClr val="F8F8F8"/>
                </a:solidFill>
                <a:latin typeface="Arial Narrow" pitchFamily="34" charset="0"/>
              </a:rPr>
              <a:t>Uniquely federal (i.e., primarily the responsibility of the federal government).</a:t>
            </a:r>
          </a:p>
          <a:p>
            <a:pPr eaLnBrk="1" hangingPunct="1">
              <a:spcBef>
                <a:spcPct val="0"/>
              </a:spcBef>
              <a:spcAft>
                <a:spcPts val="600"/>
              </a:spcAft>
              <a:buClr>
                <a:srgbClr val="3366CC"/>
              </a:buClr>
              <a:buFont typeface="Wingdings" pitchFamily="2" charset="2"/>
              <a:buChar char="§"/>
            </a:pPr>
            <a:r>
              <a:rPr lang="en-US" sz="2400" dirty="0">
                <a:solidFill>
                  <a:srgbClr val="F8F8F8"/>
                </a:solidFill>
                <a:latin typeface="Arial Narrow" pitchFamily="34" charset="0"/>
              </a:rPr>
              <a:t>Not directly related to protecting the confidentiality of CUI.</a:t>
            </a:r>
          </a:p>
          <a:p>
            <a:pPr eaLnBrk="1" hangingPunct="1">
              <a:spcBef>
                <a:spcPct val="0"/>
              </a:spcBef>
              <a:spcAft>
                <a:spcPts val="600"/>
              </a:spcAft>
              <a:buClr>
                <a:srgbClr val="3366CC"/>
              </a:buClr>
              <a:buFont typeface="Wingdings" pitchFamily="2" charset="2"/>
              <a:buChar char="§"/>
            </a:pPr>
            <a:r>
              <a:rPr lang="en-US" sz="2400" dirty="0">
                <a:solidFill>
                  <a:srgbClr val="F8F8F8"/>
                </a:solidFill>
                <a:latin typeface="Arial Narrow" pitchFamily="34" charset="0"/>
              </a:rPr>
              <a:t>Expected to be routinely satisfied by nonfederal organizations without specification.</a:t>
            </a:r>
          </a:p>
        </p:txBody>
      </p:sp>
      <p:sp>
        <p:nvSpPr>
          <p:cNvPr id="18433" name="Rectangle 2"/>
          <p:cNvSpPr>
            <a:spLocks noGrp="1" noChangeArrowheads="1"/>
          </p:cNvSpPr>
          <p:nvPr>
            <p:ph type="title" idx="4294967295"/>
          </p:nvPr>
        </p:nvSpPr>
        <p:spPr>
          <a:xfrm>
            <a:off x="2291938" y="315684"/>
            <a:ext cx="5688280" cy="1198790"/>
          </a:xfrm>
        </p:spPr>
        <p:txBody>
          <a:bodyPr/>
          <a:lstStyle/>
          <a:p>
            <a:r>
              <a:rPr lang="en-US" sz="3600" dirty="0">
                <a:solidFill>
                  <a:schemeClr val="tx2">
                    <a:lumMod val="40000"/>
                    <a:lumOff val="60000"/>
                  </a:schemeClr>
                </a:solidFill>
                <a:latin typeface="Calibri" panose="020F0502020204030204" pitchFamily="34" charset="0"/>
              </a:rPr>
              <a:t>CUI Security Requirements</a:t>
            </a:r>
            <a:endParaRPr lang="en-US" sz="3600" b="1" i="1" dirty="0">
              <a:solidFill>
                <a:schemeClr val="tx2">
                  <a:lumMod val="40000"/>
                  <a:lumOff val="60000"/>
                </a:schemeClr>
              </a:solidFill>
              <a:latin typeface="Calibri" panose="020F0502020204030204" pitchFamily="34" charset="0"/>
            </a:endParaRPr>
          </a:p>
        </p:txBody>
      </p:sp>
    </p:spTree>
    <p:extLst>
      <p:ext uri="{BB962C8B-B14F-4D97-AF65-F5344CB8AC3E}">
        <p14:creationId xmlns:p14="http://schemas.microsoft.com/office/powerpoint/2010/main" val="275115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1000"/>
                                        <p:tgtEl>
                                          <p:spTgt spid="18434">
                                            <p:txEl>
                                              <p:pRg st="0" end="0"/>
                                            </p:txEl>
                                          </p:spTgt>
                                        </p:tgtEl>
                                      </p:cBhvr>
                                    </p:animEffect>
                                    <p:anim calcmode="lin" valueType="num">
                                      <p:cBhvr>
                                        <p:cTn id="8" dur="1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434">
                                            <p:txEl>
                                              <p:pRg st="1" end="1"/>
                                            </p:txEl>
                                          </p:spTgt>
                                        </p:tgtEl>
                                        <p:attrNameLst>
                                          <p:attrName>style.visibility</p:attrName>
                                        </p:attrNameLst>
                                      </p:cBhvr>
                                      <p:to>
                                        <p:strVal val="visible"/>
                                      </p:to>
                                    </p:set>
                                    <p:animEffect transition="in" filter="fade">
                                      <p:cBhvr>
                                        <p:cTn id="14" dur="1000"/>
                                        <p:tgtEl>
                                          <p:spTgt spid="18434">
                                            <p:txEl>
                                              <p:pRg st="1" end="1"/>
                                            </p:txEl>
                                          </p:spTgt>
                                        </p:tgtEl>
                                      </p:cBhvr>
                                    </p:animEffect>
                                    <p:anim calcmode="lin" valueType="num">
                                      <p:cBhvr>
                                        <p:cTn id="15" dur="10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434">
                                            <p:txEl>
                                              <p:pRg st="2" end="2"/>
                                            </p:txEl>
                                          </p:spTgt>
                                        </p:tgtEl>
                                        <p:attrNameLst>
                                          <p:attrName>style.visibility</p:attrName>
                                        </p:attrNameLst>
                                      </p:cBhvr>
                                      <p:to>
                                        <p:strVal val="visible"/>
                                      </p:to>
                                    </p:set>
                                    <p:animEffect transition="in" filter="fade">
                                      <p:cBhvr>
                                        <p:cTn id="21" dur="1000"/>
                                        <p:tgtEl>
                                          <p:spTgt spid="18434">
                                            <p:txEl>
                                              <p:pRg st="2" end="2"/>
                                            </p:txEl>
                                          </p:spTgt>
                                        </p:tgtEl>
                                      </p:cBhvr>
                                    </p:animEffect>
                                    <p:anim calcmode="lin" valueType="num">
                                      <p:cBhvr>
                                        <p:cTn id="22" dur="10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4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434">
                                            <p:txEl>
                                              <p:pRg st="3" end="3"/>
                                            </p:txEl>
                                          </p:spTgt>
                                        </p:tgtEl>
                                        <p:attrNameLst>
                                          <p:attrName>style.visibility</p:attrName>
                                        </p:attrNameLst>
                                      </p:cBhvr>
                                      <p:to>
                                        <p:strVal val="visible"/>
                                      </p:to>
                                    </p:set>
                                    <p:animEffect transition="in" filter="fade">
                                      <p:cBhvr>
                                        <p:cTn id="28" dur="1000"/>
                                        <p:tgtEl>
                                          <p:spTgt spid="18434">
                                            <p:txEl>
                                              <p:pRg st="3" end="3"/>
                                            </p:txEl>
                                          </p:spTgt>
                                        </p:tgtEl>
                                      </p:cBhvr>
                                    </p:animEffect>
                                    <p:anim calcmode="lin" valueType="num">
                                      <p:cBhvr>
                                        <p:cTn id="29" dur="10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43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808080"/>
      </a:dk1>
      <a:lt1>
        <a:srgbClr val="F8F8F8"/>
      </a:lt1>
      <a:dk2>
        <a:srgbClr val="660033"/>
      </a:dk2>
      <a:lt2>
        <a:srgbClr val="FF9900"/>
      </a:lt2>
      <a:accent1>
        <a:srgbClr val="3399FF"/>
      </a:accent1>
      <a:accent2>
        <a:srgbClr val="99FFCC"/>
      </a:accent2>
      <a:accent3>
        <a:srgbClr val="B8AAAD"/>
      </a:accent3>
      <a:accent4>
        <a:srgbClr val="D4D4D4"/>
      </a:accent4>
      <a:accent5>
        <a:srgbClr val="ADCAFF"/>
      </a:accent5>
      <a:accent6>
        <a:srgbClr val="8AE7B9"/>
      </a:accent6>
      <a:hlink>
        <a:srgbClr val="CC00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
      <a:dk1>
        <a:srgbClr val="808080"/>
      </a:dk1>
      <a:lt1>
        <a:srgbClr val="F8F8F8"/>
      </a:lt1>
      <a:dk2>
        <a:srgbClr val="660033"/>
      </a:dk2>
      <a:lt2>
        <a:srgbClr val="FF9900"/>
      </a:lt2>
      <a:accent1>
        <a:srgbClr val="3399FF"/>
      </a:accent1>
      <a:accent2>
        <a:srgbClr val="99FFCC"/>
      </a:accent2>
      <a:accent3>
        <a:srgbClr val="B8AAAD"/>
      </a:accent3>
      <a:accent4>
        <a:srgbClr val="D4D4D4"/>
      </a:accent4>
      <a:accent5>
        <a:srgbClr val="ADCAFF"/>
      </a:accent5>
      <a:accent6>
        <a:srgbClr val="8AE7B9"/>
      </a:accent6>
      <a:hlink>
        <a:srgbClr val="CC00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
      <a:dk1>
        <a:srgbClr val="808080"/>
      </a:dk1>
      <a:lt1>
        <a:srgbClr val="F8F8F8"/>
      </a:lt1>
      <a:dk2>
        <a:srgbClr val="660033"/>
      </a:dk2>
      <a:lt2>
        <a:srgbClr val="FF9900"/>
      </a:lt2>
      <a:accent1>
        <a:srgbClr val="3399FF"/>
      </a:accent1>
      <a:accent2>
        <a:srgbClr val="99FFCC"/>
      </a:accent2>
      <a:accent3>
        <a:srgbClr val="B8AAAD"/>
      </a:accent3>
      <a:accent4>
        <a:srgbClr val="D4D4D4"/>
      </a:accent4>
      <a:accent5>
        <a:srgbClr val="ADCAFF"/>
      </a:accent5>
      <a:accent6>
        <a:srgbClr val="8AE7B9"/>
      </a:accent6>
      <a:hlink>
        <a:srgbClr val="CC00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
      <a:dk1>
        <a:srgbClr val="808080"/>
      </a:dk1>
      <a:lt1>
        <a:srgbClr val="F8F8F8"/>
      </a:lt1>
      <a:dk2>
        <a:srgbClr val="660033"/>
      </a:dk2>
      <a:lt2>
        <a:srgbClr val="FF9900"/>
      </a:lt2>
      <a:accent1>
        <a:srgbClr val="3399FF"/>
      </a:accent1>
      <a:accent2>
        <a:srgbClr val="99FFCC"/>
      </a:accent2>
      <a:accent3>
        <a:srgbClr val="B8AAAD"/>
      </a:accent3>
      <a:accent4>
        <a:srgbClr val="D4D4D4"/>
      </a:accent4>
      <a:accent5>
        <a:srgbClr val="ADCAFF"/>
      </a:accent5>
      <a:accent6>
        <a:srgbClr val="8AE7B9"/>
      </a:accent6>
      <a:hlink>
        <a:srgbClr val="CC00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
      <a:dk1>
        <a:srgbClr val="808080"/>
      </a:dk1>
      <a:lt1>
        <a:srgbClr val="F8F8F8"/>
      </a:lt1>
      <a:dk2>
        <a:srgbClr val="660033"/>
      </a:dk2>
      <a:lt2>
        <a:srgbClr val="FF9900"/>
      </a:lt2>
      <a:accent1>
        <a:srgbClr val="3399FF"/>
      </a:accent1>
      <a:accent2>
        <a:srgbClr val="99FFCC"/>
      </a:accent2>
      <a:accent3>
        <a:srgbClr val="B8AAAD"/>
      </a:accent3>
      <a:accent4>
        <a:srgbClr val="D4D4D4"/>
      </a:accent4>
      <a:accent5>
        <a:srgbClr val="ADCAFF"/>
      </a:accent5>
      <a:accent6>
        <a:srgbClr val="8AE7B9"/>
      </a:accent6>
      <a:hlink>
        <a:srgbClr val="CC00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
      <a:dk1>
        <a:srgbClr val="808080"/>
      </a:dk1>
      <a:lt1>
        <a:srgbClr val="F8F8F8"/>
      </a:lt1>
      <a:dk2>
        <a:srgbClr val="660033"/>
      </a:dk2>
      <a:lt2>
        <a:srgbClr val="FF9900"/>
      </a:lt2>
      <a:accent1>
        <a:srgbClr val="3399FF"/>
      </a:accent1>
      <a:accent2>
        <a:srgbClr val="99FFCC"/>
      </a:accent2>
      <a:accent3>
        <a:srgbClr val="B8AAAD"/>
      </a:accent3>
      <a:accent4>
        <a:srgbClr val="D4D4D4"/>
      </a:accent4>
      <a:accent5>
        <a:srgbClr val="ADCAFF"/>
      </a:accent5>
      <a:accent6>
        <a:srgbClr val="8AE7B9"/>
      </a:accent6>
      <a:hlink>
        <a:srgbClr val="CC00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
      <a:dk1>
        <a:srgbClr val="808080"/>
      </a:dk1>
      <a:lt1>
        <a:srgbClr val="F8F8F8"/>
      </a:lt1>
      <a:dk2>
        <a:srgbClr val="660033"/>
      </a:dk2>
      <a:lt2>
        <a:srgbClr val="FF9900"/>
      </a:lt2>
      <a:accent1>
        <a:srgbClr val="3399FF"/>
      </a:accent1>
      <a:accent2>
        <a:srgbClr val="99FFCC"/>
      </a:accent2>
      <a:accent3>
        <a:srgbClr val="B8AAAD"/>
      </a:accent3>
      <a:accent4>
        <a:srgbClr val="D4D4D4"/>
      </a:accent4>
      <a:accent5>
        <a:srgbClr val="ADCAFF"/>
      </a:accent5>
      <a:accent6>
        <a:srgbClr val="8AE7B9"/>
      </a:accent6>
      <a:hlink>
        <a:srgbClr val="CC00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27989</TotalTime>
  <Words>773</Words>
  <Application>Microsoft Office PowerPoint</Application>
  <PresentationFormat>On-screen Show (4:3)</PresentationFormat>
  <Paragraphs>125</Paragraphs>
  <Slides>17</Slides>
  <Notes>17</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17</vt:i4>
      </vt:variant>
    </vt:vector>
  </HeadingPairs>
  <TitlesOfParts>
    <vt:vector size="29" baseType="lpstr">
      <vt:lpstr>Arial</vt:lpstr>
      <vt:lpstr>Arial Narrow</vt:lpstr>
      <vt:lpstr>Calibri</vt:lpstr>
      <vt:lpstr>Times New Roman</vt:lpstr>
      <vt:lpstr>Wingdings</vt:lpstr>
      <vt:lpstr>Default Design</vt:lpstr>
      <vt:lpstr>2_Default Design</vt:lpstr>
      <vt:lpstr>5_Default Design</vt:lpstr>
      <vt:lpstr>3_Default Design</vt:lpstr>
      <vt:lpstr>1_Default Design</vt:lpstr>
      <vt:lpstr>7_Default Design</vt:lpstr>
      <vt:lpstr>9_Default Design</vt:lpstr>
      <vt:lpstr>PowerPoint Presentation</vt:lpstr>
      <vt:lpstr>PowerPoint Presentation</vt:lpstr>
      <vt:lpstr>Executive Order 13556 Controlled Unclassified Information  November 4, 2010</vt:lpstr>
      <vt:lpstr>Nonfederal Organizations Some Examples</vt:lpstr>
      <vt:lpstr>PowerPoint Presentation</vt:lpstr>
      <vt:lpstr>PowerPoint Presentation</vt:lpstr>
      <vt:lpstr>Purpose</vt:lpstr>
      <vt:lpstr>Applicability</vt:lpstr>
      <vt:lpstr>CUI Security Requirements</vt:lpstr>
      <vt:lpstr>Security Requirements 14 Families</vt:lpstr>
      <vt:lpstr>Structure of Security Requirements</vt:lpstr>
      <vt:lpstr>PowerPoint Presentation</vt:lpstr>
      <vt:lpstr>PowerPoint Presentation</vt:lpstr>
      <vt:lpstr>PowerPoint Presentation</vt:lpstr>
      <vt:lpstr>PowerPoint Presentation</vt:lpstr>
      <vt:lpstr>PowerPoint Presentation</vt:lpstr>
      <vt:lpstr>Contact Information</vt:lpstr>
    </vt:vector>
  </TitlesOfParts>
  <Company>NIST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dc:title>
  <dc:creator>Computer Security Division</dc:creator>
  <cp:lastModifiedBy>Ross, Ronald S. (Fed)</cp:lastModifiedBy>
  <cp:revision>1761</cp:revision>
  <dcterms:created xsi:type="dcterms:W3CDTF">2001-02-02T13:35:42Z</dcterms:created>
  <dcterms:modified xsi:type="dcterms:W3CDTF">2017-10-31T05:25:47Z</dcterms:modified>
</cp:coreProperties>
</file>