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 E Beard" initials="CEB" lastIdx="3" clrIdx="0">
    <p:extLst>
      <p:ext uri="{19B8F6BF-5375-455C-9EA6-DF929625EA0E}">
        <p15:presenceInfo xmlns:p15="http://schemas.microsoft.com/office/powerpoint/2012/main" userId="S-1-5-21-372416507-3140574786-2943197521-5579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9" autoAdjust="0"/>
    <p:restoredTop sz="94660"/>
  </p:normalViewPr>
  <p:slideViewPr>
    <p:cSldViewPr snapToGrid="0">
      <p:cViewPr varScale="1">
        <p:scale>
          <a:sx n="79" d="100"/>
          <a:sy n="79" d="100"/>
        </p:scale>
        <p:origin x="77" y="2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9588F-1162-4E45-9F99-D64BCFDB66B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0420C-E919-481D-B51E-1A8B84F84D11}" type="slidenum">
              <a:rPr lang="en-US" smtClean="0"/>
              <a:t>‹#›</a:t>
            </a:fld>
            <a:endParaRPr lang="en-US"/>
          </a:p>
        </p:txBody>
      </p:sp>
    </p:spTree>
    <p:extLst>
      <p:ext uri="{BB962C8B-B14F-4D97-AF65-F5344CB8AC3E}">
        <p14:creationId xmlns:p14="http://schemas.microsoft.com/office/powerpoint/2010/main" val="3692575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9588F-1162-4E45-9F99-D64BCFDB66B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0420C-E919-481D-B51E-1A8B84F84D11}" type="slidenum">
              <a:rPr lang="en-US" smtClean="0"/>
              <a:t>‹#›</a:t>
            </a:fld>
            <a:endParaRPr lang="en-US"/>
          </a:p>
        </p:txBody>
      </p:sp>
    </p:spTree>
    <p:extLst>
      <p:ext uri="{BB962C8B-B14F-4D97-AF65-F5344CB8AC3E}">
        <p14:creationId xmlns:p14="http://schemas.microsoft.com/office/powerpoint/2010/main" val="2666653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9588F-1162-4E45-9F99-D64BCFDB66B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0420C-E919-481D-B51E-1A8B84F84D11}" type="slidenum">
              <a:rPr lang="en-US" smtClean="0"/>
              <a:t>‹#›</a:t>
            </a:fld>
            <a:endParaRPr lang="en-US"/>
          </a:p>
        </p:txBody>
      </p:sp>
    </p:spTree>
    <p:extLst>
      <p:ext uri="{BB962C8B-B14F-4D97-AF65-F5344CB8AC3E}">
        <p14:creationId xmlns:p14="http://schemas.microsoft.com/office/powerpoint/2010/main" val="3619824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9588F-1162-4E45-9F99-D64BCFDB66B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0420C-E919-481D-B51E-1A8B84F84D11}" type="slidenum">
              <a:rPr lang="en-US" smtClean="0"/>
              <a:t>‹#›</a:t>
            </a:fld>
            <a:endParaRPr lang="en-US"/>
          </a:p>
        </p:txBody>
      </p:sp>
    </p:spTree>
    <p:extLst>
      <p:ext uri="{BB962C8B-B14F-4D97-AF65-F5344CB8AC3E}">
        <p14:creationId xmlns:p14="http://schemas.microsoft.com/office/powerpoint/2010/main" val="2442530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9588F-1162-4E45-9F99-D64BCFDB66BB}"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0420C-E919-481D-B51E-1A8B84F84D11}" type="slidenum">
              <a:rPr lang="en-US" smtClean="0"/>
              <a:t>‹#›</a:t>
            </a:fld>
            <a:endParaRPr lang="en-US"/>
          </a:p>
        </p:txBody>
      </p:sp>
    </p:spTree>
    <p:extLst>
      <p:ext uri="{BB962C8B-B14F-4D97-AF65-F5344CB8AC3E}">
        <p14:creationId xmlns:p14="http://schemas.microsoft.com/office/powerpoint/2010/main" val="2125845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9588F-1162-4E45-9F99-D64BCFDB66BB}"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0420C-E919-481D-B51E-1A8B84F84D11}" type="slidenum">
              <a:rPr lang="en-US" smtClean="0"/>
              <a:t>‹#›</a:t>
            </a:fld>
            <a:endParaRPr lang="en-US"/>
          </a:p>
        </p:txBody>
      </p:sp>
    </p:spTree>
    <p:extLst>
      <p:ext uri="{BB962C8B-B14F-4D97-AF65-F5344CB8AC3E}">
        <p14:creationId xmlns:p14="http://schemas.microsoft.com/office/powerpoint/2010/main" val="3521325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9588F-1162-4E45-9F99-D64BCFDB66BB}" type="datetimeFigureOut">
              <a:rPr lang="en-US" smtClean="0"/>
              <a:t>10/20/2017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0420C-E919-481D-B51E-1A8B84F84D11}" type="slidenum">
              <a:rPr lang="en-US" smtClean="0"/>
              <a:t>‹#›</a:t>
            </a:fld>
            <a:endParaRPr lang="en-US"/>
          </a:p>
        </p:txBody>
      </p:sp>
    </p:spTree>
    <p:extLst>
      <p:ext uri="{BB962C8B-B14F-4D97-AF65-F5344CB8AC3E}">
        <p14:creationId xmlns:p14="http://schemas.microsoft.com/office/powerpoint/2010/main" val="304979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9588F-1162-4E45-9F99-D64BCFDB66BB}" type="datetimeFigureOut">
              <a:rPr lang="en-US" smtClean="0"/>
              <a:t>10/20/2017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0420C-E919-481D-B51E-1A8B84F84D11}" type="slidenum">
              <a:rPr lang="en-US" smtClean="0"/>
              <a:t>‹#›</a:t>
            </a:fld>
            <a:endParaRPr lang="en-US"/>
          </a:p>
        </p:txBody>
      </p:sp>
    </p:spTree>
    <p:extLst>
      <p:ext uri="{BB962C8B-B14F-4D97-AF65-F5344CB8AC3E}">
        <p14:creationId xmlns:p14="http://schemas.microsoft.com/office/powerpoint/2010/main" val="405125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9588F-1162-4E45-9F99-D64BCFDB66BB}" type="datetimeFigureOut">
              <a:rPr lang="en-US" smtClean="0"/>
              <a:t>10/20/2017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0420C-E919-481D-B51E-1A8B84F84D11}" type="slidenum">
              <a:rPr lang="en-US" smtClean="0"/>
              <a:t>‹#›</a:t>
            </a:fld>
            <a:endParaRPr lang="en-US"/>
          </a:p>
        </p:txBody>
      </p:sp>
    </p:spTree>
    <p:extLst>
      <p:ext uri="{BB962C8B-B14F-4D97-AF65-F5344CB8AC3E}">
        <p14:creationId xmlns:p14="http://schemas.microsoft.com/office/powerpoint/2010/main" val="139767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9588F-1162-4E45-9F99-D64BCFDB66BB}"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0420C-E919-481D-B51E-1A8B84F84D11}" type="slidenum">
              <a:rPr lang="en-US" smtClean="0"/>
              <a:t>‹#›</a:t>
            </a:fld>
            <a:endParaRPr lang="en-US"/>
          </a:p>
        </p:txBody>
      </p:sp>
    </p:spTree>
    <p:extLst>
      <p:ext uri="{BB962C8B-B14F-4D97-AF65-F5344CB8AC3E}">
        <p14:creationId xmlns:p14="http://schemas.microsoft.com/office/powerpoint/2010/main" val="742059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9588F-1162-4E45-9F99-D64BCFDB66BB}"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0420C-E919-481D-B51E-1A8B84F84D11}" type="slidenum">
              <a:rPr lang="en-US" smtClean="0"/>
              <a:t>‹#›</a:t>
            </a:fld>
            <a:endParaRPr lang="en-US"/>
          </a:p>
        </p:txBody>
      </p:sp>
    </p:spTree>
    <p:extLst>
      <p:ext uri="{BB962C8B-B14F-4D97-AF65-F5344CB8AC3E}">
        <p14:creationId xmlns:p14="http://schemas.microsoft.com/office/powerpoint/2010/main" val="338538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9588F-1162-4E45-9F99-D64BCFDB66BB}" type="datetimeFigureOut">
              <a:rPr lang="en-US" smtClean="0"/>
              <a:t>10/20/2017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0420C-E919-481D-B51E-1A8B84F84D11}" type="slidenum">
              <a:rPr lang="en-US" smtClean="0"/>
              <a:t>‹#›</a:t>
            </a:fld>
            <a:endParaRPr lang="en-US"/>
          </a:p>
        </p:txBody>
      </p:sp>
    </p:spTree>
    <p:extLst>
      <p:ext uri="{BB962C8B-B14F-4D97-AF65-F5344CB8AC3E}">
        <p14:creationId xmlns:p14="http://schemas.microsoft.com/office/powerpoint/2010/main" val="2095574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latin typeface="Arial" panose="020B0604020202020204" pitchFamily="34" charset="0"/>
                <a:cs typeface="Arial" panose="020B0604020202020204" pitchFamily="34" charset="0"/>
              </a:rPr>
              <a:t>Scenario Discussion</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00963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Scenario 1</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lvl="0" indent="0">
              <a:buNone/>
            </a:pPr>
            <a:r>
              <a:rPr lang="en-US" dirty="0" smtClean="0"/>
              <a:t>Company A holds contracts with DoD and Department of State.  </a:t>
            </a:r>
            <a:r>
              <a:rPr lang="en-US" dirty="0" err="1" smtClean="0"/>
              <a:t>ItsHR</a:t>
            </a:r>
            <a:r>
              <a:rPr lang="en-US" dirty="0" smtClean="0"/>
              <a:t> </a:t>
            </a:r>
            <a:r>
              <a:rPr lang="en-US" dirty="0"/>
              <a:t>Department begins to receive calls and emails regarding an email that was sent to Company employees notifying employees of a software upgrade to the Company’s HR application.  Employees use the application to access their employment information such as pay stubs and benefits information.  The email advised employees that the software upgrade required them to click on a link contained in the email in order to download the updated software.   </a:t>
            </a:r>
          </a:p>
          <a:p>
            <a:pPr marL="0" indent="0">
              <a:buNone/>
            </a:pPr>
            <a:endParaRPr lang="en-US" dirty="0"/>
          </a:p>
        </p:txBody>
      </p:sp>
    </p:spTree>
    <p:extLst>
      <p:ext uri="{BB962C8B-B14F-4D97-AF65-F5344CB8AC3E}">
        <p14:creationId xmlns:p14="http://schemas.microsoft.com/office/powerpoint/2010/main" val="94260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Scenario 1 (continued)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lvl="0"/>
            <a:r>
              <a:rPr lang="en-US" dirty="0">
                <a:latin typeface="Arial" panose="020B0604020202020204" pitchFamily="34" charset="0"/>
                <a:cs typeface="Arial" panose="020B0604020202020204" pitchFamily="34" charset="0"/>
              </a:rPr>
              <a:t>Several employees reported to HR that, although they clicked on the link to upgrade the software per the email’s instructions, the upgrade did not run properly and the application appeared not to update. </a:t>
            </a:r>
            <a:endParaRPr lang="en-US" dirty="0" smtClean="0">
              <a:latin typeface="Arial" panose="020B0604020202020204" pitchFamily="34" charset="0"/>
              <a:cs typeface="Arial" panose="020B0604020202020204" pitchFamily="34" charset="0"/>
            </a:endParaRPr>
          </a:p>
          <a:p>
            <a:pPr lvl="0"/>
            <a:r>
              <a:rPr lang="en-US" dirty="0" smtClean="0">
                <a:latin typeface="Arial" panose="020B0604020202020204" pitchFamily="34" charset="0"/>
                <a:cs typeface="Arial" panose="020B0604020202020204" pitchFamily="34" charset="0"/>
              </a:rPr>
              <a:t>HR does not report this issue to IT or anyone else.</a:t>
            </a:r>
          </a:p>
          <a:p>
            <a:r>
              <a:rPr lang="en-US" dirty="0" smtClean="0">
                <a:latin typeface="Arial" panose="020B0604020202020204" pitchFamily="34" charset="0"/>
                <a:cs typeface="Arial" panose="020B0604020202020204" pitchFamily="34" charset="0"/>
              </a:rPr>
              <a:t>Other employees reported to IT that they properly installed the upgrade, but that that their machines have been running slowly ever since. </a:t>
            </a:r>
          </a:p>
          <a:p>
            <a:r>
              <a:rPr lang="en-US" dirty="0" smtClean="0">
                <a:latin typeface="Arial" panose="020B0604020202020204" pitchFamily="34" charset="0"/>
                <a:cs typeface="Arial" panose="020B0604020202020204" pitchFamily="34" charset="0"/>
              </a:rPr>
              <a:t>IT initiates </a:t>
            </a:r>
            <a:r>
              <a:rPr lang="en-US" dirty="0" smtClean="0">
                <a:latin typeface="Arial" panose="020B0604020202020204" pitchFamily="34" charset="0"/>
                <a:cs typeface="Arial" panose="020B0604020202020204" pitchFamily="34" charset="0"/>
              </a:rPr>
              <a:t>a service ticket inquiry, </a:t>
            </a:r>
            <a:r>
              <a:rPr lang="en-US" dirty="0" smtClean="0">
                <a:latin typeface="Arial" panose="020B0604020202020204" pitchFamily="34" charset="0"/>
                <a:cs typeface="Arial" panose="020B0604020202020204" pitchFamily="34" charset="0"/>
              </a:rPr>
              <a:t>but does not advise anyone else in the company.</a:t>
            </a:r>
          </a:p>
          <a:p>
            <a:pPr lvl="0"/>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7934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Scenario 1 (continued)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lvl="0"/>
            <a:r>
              <a:rPr lang="en-US" dirty="0"/>
              <a:t>One of the </a:t>
            </a:r>
            <a:r>
              <a:rPr lang="en-US" dirty="0" smtClean="0"/>
              <a:t>affected employees is an administrative </a:t>
            </a:r>
            <a:r>
              <a:rPr lang="en-US" dirty="0"/>
              <a:t>user with privileged access to multiple servers including those containing CDI.   </a:t>
            </a:r>
          </a:p>
          <a:p>
            <a:r>
              <a:rPr lang="en-US" dirty="0" smtClean="0"/>
              <a:t>This user cut </a:t>
            </a:r>
            <a:r>
              <a:rPr lang="en-US" dirty="0"/>
              <a:t>and pasted </a:t>
            </a:r>
            <a:r>
              <a:rPr lang="en-US" dirty="0" smtClean="0"/>
              <a:t>the link to </a:t>
            </a:r>
            <a:r>
              <a:rPr lang="en-US" dirty="0"/>
              <a:t>his browser without reading the link and bypassing </a:t>
            </a:r>
            <a:r>
              <a:rPr lang="en-US" dirty="0" smtClean="0"/>
              <a:t>SOP.</a:t>
            </a:r>
          </a:p>
          <a:p>
            <a:pPr lvl="0"/>
            <a:r>
              <a:rPr lang="en-US" dirty="0" smtClean="0">
                <a:latin typeface="Arial" panose="020B0604020202020204" pitchFamily="34" charset="0"/>
                <a:cs typeface="Arial" panose="020B0604020202020204" pitchFamily="34" charset="0"/>
              </a:rPr>
              <a:t>At this point in the investigation, IT </a:t>
            </a:r>
            <a:r>
              <a:rPr lang="en-US" dirty="0" smtClean="0"/>
              <a:t>confirmed </a:t>
            </a:r>
            <a:r>
              <a:rPr lang="en-US" dirty="0" smtClean="0"/>
              <a:t>malware on a database server known to contain CDI and has initiated the Incident Response Process. </a:t>
            </a:r>
            <a:r>
              <a:rPr lang="en-US" dirty="0"/>
              <a:t>The Information Security Team has not detected any data exfiltration to date</a:t>
            </a:r>
            <a:r>
              <a:rPr lang="en-US" dirty="0" smtClean="0"/>
              <a:t>.  IT now notifies Company A management.</a:t>
            </a:r>
            <a:endParaRPr lang="en-US" dirty="0"/>
          </a:p>
          <a:p>
            <a:r>
              <a:rPr lang="en-US" dirty="0" smtClean="0">
                <a:latin typeface="Arial" panose="020B0604020202020204" pitchFamily="34" charset="0"/>
                <a:cs typeface="Arial" panose="020B0604020202020204" pitchFamily="34" charset="0"/>
              </a:rPr>
              <a:t>Company A spends 2 weeks determining the type of CDI potentially affected, and reviewing its contracts.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1597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Scenario 1 (continued)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u="sng" dirty="0" smtClean="0">
                <a:latin typeface="Arial" panose="020B0604020202020204" pitchFamily="34" charset="0"/>
                <a:cs typeface="Arial" panose="020B0604020202020204" pitchFamily="34" charset="0"/>
              </a:rPr>
              <a:t>Questions to consider</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What is the first event that could have been a “cyber event”?</a:t>
            </a:r>
          </a:p>
          <a:p>
            <a:pPr lvl="1"/>
            <a:r>
              <a:rPr lang="en-US" dirty="0" smtClean="0">
                <a:latin typeface="Arial" panose="020B0604020202020204" pitchFamily="34" charset="0"/>
                <a:cs typeface="Arial" panose="020B0604020202020204" pitchFamily="34" charset="0"/>
              </a:rPr>
              <a:t>How did internal company reporting system work?</a:t>
            </a:r>
          </a:p>
          <a:p>
            <a:pPr lvl="1"/>
            <a:r>
              <a:rPr lang="en-US" dirty="0" smtClean="0">
                <a:latin typeface="Arial" panose="020B0604020202020204" pitchFamily="34" charset="0"/>
                <a:cs typeface="Arial" panose="020B0604020202020204" pitchFamily="34" charset="0"/>
              </a:rPr>
              <a:t>How well did users comply with </a:t>
            </a:r>
            <a:r>
              <a:rPr lang="en-US" dirty="0" err="1" smtClean="0">
                <a:latin typeface="Arial" panose="020B0604020202020204" pitchFamily="34" charset="0"/>
                <a:cs typeface="Arial" panose="020B0604020202020204" pitchFamily="34" charset="0"/>
              </a:rPr>
              <a:t>NIST</a:t>
            </a:r>
            <a:r>
              <a:rPr lang="en-US" dirty="0" smtClean="0">
                <a:latin typeface="Arial" panose="020B0604020202020204" pitchFamily="34" charset="0"/>
                <a:cs typeface="Arial" panose="020B0604020202020204" pitchFamily="34" charset="0"/>
              </a:rPr>
              <a:t> standards?</a:t>
            </a:r>
          </a:p>
          <a:p>
            <a:pPr lvl="1"/>
            <a:r>
              <a:rPr lang="en-US" dirty="0" smtClean="0">
                <a:latin typeface="Arial" panose="020B0604020202020204" pitchFamily="34" charset="0"/>
                <a:cs typeface="Arial" panose="020B0604020202020204" pitchFamily="34" charset="0"/>
              </a:rPr>
              <a:t>Did Company have appropriate system monitoring?</a:t>
            </a:r>
          </a:p>
          <a:p>
            <a:pPr lvl="1"/>
            <a:r>
              <a:rPr lang="en-US" dirty="0" smtClean="0">
                <a:latin typeface="Arial" panose="020B0604020202020204" pitchFamily="34" charset="0"/>
                <a:cs typeface="Arial" panose="020B0604020202020204" pitchFamily="34" charset="0"/>
              </a:rPr>
              <a:t>How prepared was Company A?</a:t>
            </a:r>
          </a:p>
          <a:p>
            <a:pPr lvl="1"/>
            <a:r>
              <a:rPr lang="en-US" dirty="0" smtClean="0">
                <a:latin typeface="Arial" panose="020B0604020202020204" pitchFamily="34" charset="0"/>
                <a:cs typeface="Arial" panose="020B0604020202020204" pitchFamily="34" charset="0"/>
              </a:rPr>
              <a:t>How should Company A have conducted the investigation?</a:t>
            </a:r>
          </a:p>
          <a:p>
            <a:pPr lvl="1"/>
            <a:r>
              <a:rPr lang="en-US" dirty="0" smtClean="0">
                <a:latin typeface="Arial" panose="020B0604020202020204" pitchFamily="34" charset="0"/>
                <a:cs typeface="Arial" panose="020B0604020202020204" pitchFamily="34" charset="0"/>
              </a:rPr>
              <a:t>When should it have notified DoD</a:t>
            </a:r>
            <a:r>
              <a:rPr lang="en-US" dirty="0" smtClean="0">
                <a:latin typeface="Arial" panose="020B0604020202020204" pitchFamily="34" charset="0"/>
                <a:cs typeface="Arial" panose="020B0604020202020204" pitchFamily="34" charset="0"/>
              </a:rPr>
              <a:t>?</a:t>
            </a:r>
          </a:p>
          <a:p>
            <a:pPr lvl="1"/>
            <a:r>
              <a:rPr lang="en-US" dirty="0" smtClean="0">
                <a:latin typeface="Arial" panose="020B0604020202020204" pitchFamily="34" charset="0"/>
                <a:cs typeface="Arial" panose="020B0604020202020204" pitchFamily="34" charset="0"/>
              </a:rPr>
              <a:t>What other regulatory notification obligations may be in play?</a:t>
            </a:r>
            <a:endParaRPr lang="en-US" dirty="0" smtClean="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2637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Scenario 1 (continued)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lvl="0"/>
            <a:r>
              <a:rPr lang="en-US" sz="2400" dirty="0" smtClean="0">
                <a:latin typeface="Arial" panose="020B0604020202020204" pitchFamily="34" charset="0"/>
                <a:cs typeface="Arial" panose="020B0604020202020204" pitchFamily="34" charset="0"/>
              </a:rPr>
              <a:t>Right before the Company notifies DoD, </a:t>
            </a:r>
            <a:r>
              <a:rPr lang="en-US" sz="2400" dirty="0">
                <a:latin typeface="Arial" panose="020B0604020202020204" pitchFamily="34" charset="0"/>
                <a:cs typeface="Arial" panose="020B0604020202020204" pitchFamily="34" charset="0"/>
              </a:rPr>
              <a:t>The FBI visits the company and delivers a victim notification </a:t>
            </a:r>
            <a:r>
              <a:rPr lang="en-US" sz="2400" dirty="0" smtClean="0">
                <a:latin typeface="Arial" panose="020B0604020202020204" pitchFamily="34" charset="0"/>
                <a:cs typeface="Arial" panose="020B0604020202020204" pitchFamily="34" charset="0"/>
              </a:rPr>
              <a:t>letter.</a:t>
            </a:r>
          </a:p>
          <a:p>
            <a:pPr lvl="0"/>
            <a:r>
              <a:rPr lang="en-US" sz="2400" dirty="0">
                <a:latin typeface="Arial" panose="020B0604020202020204" pitchFamily="34" charset="0"/>
                <a:cs typeface="Arial" panose="020B0604020202020204" pitchFamily="34" charset="0"/>
              </a:rPr>
              <a:t>O</a:t>
            </a:r>
            <a:r>
              <a:rPr lang="en-US" sz="2400" dirty="0" smtClean="0">
                <a:latin typeface="Arial" panose="020B0604020202020204" pitchFamily="34" charset="0"/>
                <a:cs typeface="Arial" panose="020B0604020202020204" pitchFamily="34" charset="0"/>
              </a:rPr>
              <a:t>n that same day, an </a:t>
            </a:r>
            <a:r>
              <a:rPr lang="en-US" sz="2400" dirty="0">
                <a:latin typeface="Arial" panose="020B0604020202020204" pitchFamily="34" charset="0"/>
                <a:cs typeface="Arial" panose="020B0604020202020204" pitchFamily="34" charset="0"/>
              </a:rPr>
              <a:t>employee receives a voicemail from a cybersecurity blogger who stated that he has become aware of an apparent ongoing hack at the Company and would like to give the company an opportunity to comment before he posts his story on </a:t>
            </a:r>
            <a:r>
              <a:rPr lang="en-US" sz="2400" dirty="0" smtClean="0">
                <a:latin typeface="Arial" panose="020B0604020202020204" pitchFamily="34" charset="0"/>
                <a:cs typeface="Arial" panose="020B0604020202020204" pitchFamily="34" charset="0"/>
              </a:rPr>
              <a:t>Tuesday. Blogger </a:t>
            </a:r>
            <a:r>
              <a:rPr lang="en-US" sz="2400" dirty="0">
                <a:latin typeface="Arial" panose="020B0604020202020204" pitchFamily="34" charset="0"/>
                <a:cs typeface="Arial" panose="020B0604020202020204" pitchFamily="34" charset="0"/>
              </a:rPr>
              <a:t>article published and picked up by media.</a:t>
            </a:r>
          </a:p>
          <a:p>
            <a:pPr lvl="0"/>
            <a:r>
              <a:rPr lang="en-US" sz="2400" dirty="0">
                <a:latin typeface="Arial" panose="020B0604020202020204" pitchFamily="34" charset="0"/>
                <a:cs typeface="Arial" panose="020B0604020202020204" pitchFamily="34" charset="0"/>
              </a:rPr>
              <a:t>Company contacted by </a:t>
            </a:r>
            <a:r>
              <a:rPr lang="en-US" sz="2400" dirty="0" smtClean="0">
                <a:latin typeface="Arial" panose="020B0604020202020204" pitchFamily="34" charset="0"/>
                <a:cs typeface="Arial" panose="020B0604020202020204" pitchFamily="34" charset="0"/>
              </a:rPr>
              <a:t>Customers.</a:t>
            </a:r>
            <a:r>
              <a:rPr lang="en-US" sz="2400" dirty="0">
                <a:latin typeface="Arial" panose="020B0604020202020204" pitchFamily="34" charset="0"/>
                <a:cs typeface="Arial" panose="020B0604020202020204" pitchFamily="34" charset="0"/>
              </a:rPr>
              <a:t>   </a:t>
            </a:r>
          </a:p>
          <a:p>
            <a:r>
              <a:rPr lang="en-US" sz="2400" dirty="0" smtClean="0">
                <a:latin typeface="Arial" panose="020B0604020202020204" pitchFamily="34" charset="0"/>
                <a:cs typeface="Arial" panose="020B0604020202020204" pitchFamily="34" charset="0"/>
              </a:rPr>
              <a:t>The Company </a:t>
            </a:r>
            <a:r>
              <a:rPr lang="en-US" sz="2400" dirty="0">
                <a:latin typeface="Arial" panose="020B0604020202020204" pitchFamily="34" charset="0"/>
                <a:cs typeface="Arial" panose="020B0604020202020204" pitchFamily="34" charset="0"/>
              </a:rPr>
              <a:t>hears through an employee that a </a:t>
            </a:r>
            <a:r>
              <a:rPr lang="en-US" sz="2400" dirty="0" smtClean="0">
                <a:latin typeface="Arial" panose="020B0604020202020204" pitchFamily="34" charset="0"/>
                <a:cs typeface="Arial" panose="020B0604020202020204" pitchFamily="34" charset="0"/>
              </a:rPr>
              <a:t>sub-contractor working   </a:t>
            </a:r>
            <a:r>
              <a:rPr lang="en-US" sz="2400" dirty="0">
                <a:latin typeface="Arial" panose="020B0604020202020204" pitchFamily="34" charset="0"/>
                <a:cs typeface="Arial" panose="020B0604020202020204" pitchFamily="34" charset="0"/>
              </a:rPr>
              <a:t>on creating </a:t>
            </a:r>
            <a:r>
              <a:rPr lang="en-US" sz="2400" dirty="0" smtClean="0">
                <a:latin typeface="Arial" panose="020B0604020202020204" pitchFamily="34" charset="0"/>
                <a:cs typeface="Arial" panose="020B0604020202020204" pitchFamily="34" charset="0"/>
              </a:rPr>
              <a:t>CDI </a:t>
            </a:r>
            <a:r>
              <a:rPr lang="en-US" sz="2400" dirty="0">
                <a:latin typeface="Arial" panose="020B0604020202020204" pitchFamily="34" charset="0"/>
                <a:cs typeface="Arial" panose="020B0604020202020204" pitchFamily="34" charset="0"/>
              </a:rPr>
              <a:t>has also been experiencing system problems. </a:t>
            </a:r>
            <a:r>
              <a:rPr lang="en-US" sz="2400" dirty="0" smtClean="0">
                <a:latin typeface="Arial" panose="020B0604020202020204" pitchFamily="34" charset="0"/>
                <a:cs typeface="Arial" panose="020B0604020202020204" pitchFamily="34" charset="0"/>
              </a:rPr>
              <a:t>Company contacts sub, who assures them that </a:t>
            </a:r>
            <a:r>
              <a:rPr lang="en-US" sz="2400" dirty="0">
                <a:latin typeface="Arial" panose="020B0604020202020204" pitchFamily="34" charset="0"/>
                <a:cs typeface="Arial" panose="020B0604020202020204" pitchFamily="34" charset="0"/>
              </a:rPr>
              <a:t>there’s nothing to worry about because they’re using the cloud.  </a:t>
            </a:r>
          </a:p>
        </p:txBody>
      </p:sp>
    </p:spTree>
    <p:extLst>
      <p:ext uri="{BB962C8B-B14F-4D97-AF65-F5344CB8AC3E}">
        <p14:creationId xmlns:p14="http://schemas.microsoft.com/office/powerpoint/2010/main" val="1959806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Scenario 1 (continued)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u="sng" dirty="0" smtClean="0">
                <a:latin typeface="Arial" panose="020B0604020202020204" pitchFamily="34" charset="0"/>
                <a:cs typeface="Arial" panose="020B0604020202020204" pitchFamily="34" charset="0"/>
              </a:rPr>
              <a:t>Questions to consider:</a:t>
            </a:r>
          </a:p>
          <a:p>
            <a:pPr lvl="1"/>
            <a:r>
              <a:rPr lang="en-US" dirty="0" smtClean="0">
                <a:latin typeface="Arial" panose="020B0604020202020204" pitchFamily="34" charset="0"/>
                <a:cs typeface="Arial" panose="020B0604020202020204" pitchFamily="34" charset="0"/>
              </a:rPr>
              <a:t>What role does law enforcement play?  When should they be involved?</a:t>
            </a:r>
          </a:p>
          <a:p>
            <a:pPr lvl="1"/>
            <a:r>
              <a:rPr lang="en-US" dirty="0" smtClean="0">
                <a:latin typeface="Arial" panose="020B0604020202020204" pitchFamily="34" charset="0"/>
                <a:cs typeface="Arial" panose="020B0604020202020204" pitchFamily="34" charset="0"/>
              </a:rPr>
              <a:t>How should a company react to outside players like the blogger?  Does that contact need to be disclosed to DoD?</a:t>
            </a:r>
          </a:p>
          <a:p>
            <a:pPr lvl="1"/>
            <a:r>
              <a:rPr lang="en-US" dirty="0" smtClean="0">
                <a:latin typeface="Arial" panose="020B0604020202020204" pitchFamily="34" charset="0"/>
                <a:cs typeface="Arial" panose="020B0604020202020204" pitchFamily="34" charset="0"/>
              </a:rPr>
              <a:t>How does Company deal with customers?</a:t>
            </a:r>
          </a:p>
          <a:p>
            <a:pPr lvl="1"/>
            <a:r>
              <a:rPr lang="en-US" dirty="0" smtClean="0">
                <a:latin typeface="Arial" panose="020B0604020202020204" pitchFamily="34" charset="0"/>
                <a:cs typeface="Arial" panose="020B0604020202020204" pitchFamily="34" charset="0"/>
              </a:rPr>
              <a:t>How does Company deal with subcontractors?  </a:t>
            </a:r>
          </a:p>
          <a:p>
            <a:pPr lvl="1"/>
            <a:r>
              <a:rPr lang="en-US" dirty="0" smtClean="0">
                <a:latin typeface="Arial" panose="020B0604020202020204" pitchFamily="34" charset="0"/>
                <a:cs typeface="Arial" panose="020B0604020202020204" pitchFamily="34" charset="0"/>
              </a:rPr>
              <a:t>Did the subcontract have appropriate flow-down language?</a:t>
            </a:r>
          </a:p>
          <a:p>
            <a:pPr lvl="1"/>
            <a:r>
              <a:rPr lang="en-US" dirty="0" smtClean="0">
                <a:latin typeface="Arial" panose="020B0604020202020204" pitchFamily="34" charset="0"/>
                <a:cs typeface="Arial" panose="020B0604020202020204" pitchFamily="34" charset="0"/>
              </a:rPr>
              <a:t>What issues does use of the cloud introduce?</a:t>
            </a:r>
          </a:p>
          <a:p>
            <a:pPr lvl="1"/>
            <a:endParaRPr lang="en-US"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286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Scenario 1 Complication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r>
              <a:rPr lang="en-US" dirty="0"/>
              <a:t>On Sunday evening, a Company Admin Employee receives an email from an unknown address indicating that all files in the database that stores CDI are encrypted.  The email further advises that decryption is only possible with a privacy key and decrypt program, located on the sender’s secret server.  To receive the private key, the sender demands the equivalent of $10,000, paid by Bitcoin, by Monday morning at 9 AM.  </a:t>
            </a:r>
            <a:endParaRPr lang="en-US" dirty="0" smtClean="0"/>
          </a:p>
          <a:p>
            <a:pPr lvl="0"/>
            <a:r>
              <a:rPr lang="en-US" dirty="0" smtClean="0"/>
              <a:t>Now what happens?</a:t>
            </a:r>
            <a:endParaRPr lang="en-US" dirty="0"/>
          </a:p>
          <a:p>
            <a:pPr marL="0" indent="0">
              <a:buNone/>
            </a:pPr>
            <a:endParaRPr lang="en-US" dirty="0"/>
          </a:p>
        </p:txBody>
      </p:sp>
    </p:spTree>
    <p:extLst>
      <p:ext uri="{BB962C8B-B14F-4D97-AF65-F5344CB8AC3E}">
        <p14:creationId xmlns:p14="http://schemas.microsoft.com/office/powerpoint/2010/main" val="2903948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510</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Scenario Discussion</vt:lpstr>
      <vt:lpstr>Scenario 1</vt:lpstr>
      <vt:lpstr>Scenario 1 (continued)</vt:lpstr>
      <vt:lpstr>Scenario 1 (continued)</vt:lpstr>
      <vt:lpstr>Scenario 1 (continued)</vt:lpstr>
      <vt:lpstr>Scenario 1 (continued)</vt:lpstr>
      <vt:lpstr>Scenario 1 (continued)</vt:lpstr>
      <vt:lpstr>Scenario 1 Complication</vt:lpstr>
    </vt:vector>
  </TitlesOfParts>
  <Company>Holland &amp; Knight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Scenario Discussions</dc:title>
  <dc:creator>Bosco, Mary Beth (WAS - X75270)</dc:creator>
  <cp:lastModifiedBy>Bosco, Mary Beth (WAS - X75270)</cp:lastModifiedBy>
  <cp:revision>5</cp:revision>
  <dcterms:created xsi:type="dcterms:W3CDTF">2017-10-19T23:46:23Z</dcterms:created>
  <dcterms:modified xsi:type="dcterms:W3CDTF">2017-10-20T20:49:40Z</dcterms:modified>
</cp:coreProperties>
</file>