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1" r:id="rId2"/>
    <p:sldId id="262" r:id="rId3"/>
    <p:sldId id="263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28" autoAdjust="0"/>
  </p:normalViewPr>
  <p:slideViewPr>
    <p:cSldViewPr snapToGrid="0" snapToObjects="1">
      <p:cViewPr varScale="1">
        <p:scale>
          <a:sx n="68" d="100"/>
          <a:sy n="68" d="100"/>
        </p:scale>
        <p:origin x="-2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DEAA7-F7A7-5E4C-B29C-6C25BFF06AE4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EFBF8-EBD8-1242-B00F-8CE5EF1E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5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4B0D-010B-44C6-BCF3-2DC6EB6CF1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5789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73747"/>
            <a:ext cx="7543800" cy="740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BAF4-16E7-4D56-B6DB-4849B6AA2D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2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10668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36B1-6EF0-463C-B9B4-5B662E3A2D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8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73747"/>
            <a:ext cx="7543800" cy="740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ABF0-432E-42B5-B1DA-12CC5CFF10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4BFC3-983F-4B0A-9A55-84A85105ADC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7135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059F-1D44-4B46-9A2A-B5341B7E71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7222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73747"/>
            <a:ext cx="7543800" cy="740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BB40-5F47-4AB8-AB18-AFF7EC6BCC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5265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73747"/>
            <a:ext cx="7543800" cy="74065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4956-022D-4FDB-BEC3-C04C0EA447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2077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73747"/>
            <a:ext cx="7467600" cy="740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6632-DB78-4B86-B89E-4D4348D344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9706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2C90-9179-40ED-A91F-6B3F389C01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4703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57AF-16E0-4466-B693-D4295B0CD9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821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B6E5-20DD-4404-9AC2-9721BCFE77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63348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/>
          <p:cNvSpPr/>
          <p:nvPr/>
        </p:nvSpPr>
        <p:spPr>
          <a:xfrm>
            <a:off x="76200" y="6324600"/>
            <a:ext cx="609600" cy="533400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73747"/>
            <a:ext cx="7543800" cy="740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    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pPr defTabSz="914400"/>
            <a:fld id="{0F18DEF3-2CF5-4EA8-B903-E0AF391AF7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10/29/17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4008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D64BFC3-983F-4B0A-9A55-84A85105ADC0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20471"/>
            <a:ext cx="1143000" cy="3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3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spc="-15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800" b="1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www.ndia.org/divisions/cybersecurity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246" y="0"/>
            <a:ext cx="116341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7367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NDIA Cyber DFARS Workshop: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Countdown to Compliance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chemeClr val="bg1"/>
                </a:solidFill>
              </a:rPr>
              <a:t>November 1, </a:t>
            </a:r>
            <a:r>
              <a:rPr lang="en-US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63670" y="1865792"/>
            <a:ext cx="4912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Cybersecurity</a:t>
            </a:r>
            <a:r>
              <a:rPr lang="en-US" sz="4000" b="1" dirty="0" smtClean="0">
                <a:solidFill>
                  <a:schemeClr val="bg1"/>
                </a:solidFill>
              </a:rPr>
              <a:t> Division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03160"/>
            <a:ext cx="3200400" cy="10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3567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86" y="5182"/>
            <a:ext cx="5143500" cy="3429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233" y="3427358"/>
            <a:ext cx="5142332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34182"/>
            <a:ext cx="5142778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469" y="1137"/>
            <a:ext cx="5149568" cy="343304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0" y="1907275"/>
            <a:ext cx="9220200" cy="3352800"/>
            <a:chOff x="0" y="1907275"/>
            <a:chExt cx="9220200" cy="3352800"/>
          </a:xfrm>
        </p:grpSpPr>
        <p:sp>
          <p:nvSpPr>
            <p:cNvPr id="12" name="Rectangle 11"/>
            <p:cNvSpPr/>
            <p:nvPr/>
          </p:nvSpPr>
          <p:spPr>
            <a:xfrm>
              <a:off x="0" y="1907275"/>
              <a:ext cx="9220200" cy="3352800"/>
            </a:xfrm>
            <a:prstGeom prst="rect">
              <a:avLst/>
            </a:prstGeom>
            <a:solidFill>
              <a:srgbClr val="000000">
                <a:alpha val="83922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1412" y="2156909"/>
              <a:ext cx="86773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Serving the Defense Community since 1919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99" y="154811"/>
            <a:ext cx="3810000" cy="15676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37209" y="3386526"/>
            <a:ext cx="6669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Aligning with Today’s Challenges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35129" y="4422042"/>
            <a:ext cx="547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the Warfighter First</a:t>
            </a:r>
          </a:p>
        </p:txBody>
      </p:sp>
    </p:spTree>
    <p:extLst>
      <p:ext uri="{BB962C8B-B14F-4D97-AF65-F5344CB8AC3E}">
        <p14:creationId xmlns:p14="http://schemas.microsoft.com/office/powerpoint/2010/main" val="155174738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5108428"/>
            <a:ext cx="6858000" cy="15081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Value of NDIA</a:t>
            </a: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Neutral and Objective Framework for the Legal and Ethical Exchange of Information Between Government Stakeholders and Industry Members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7027" y="444406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NDIA </a:t>
            </a:r>
            <a:r>
              <a:rPr lang="en-US" dirty="0" err="1" smtClean="0"/>
              <a:t>Cybersecurity</a:t>
            </a:r>
            <a:r>
              <a:rPr lang="en-US" dirty="0" smtClean="0"/>
              <a:t> Division </a:t>
            </a:r>
          </a:p>
          <a:p>
            <a:pPr lvl="1"/>
            <a:r>
              <a:rPr lang="en-US" dirty="0" smtClean="0"/>
              <a:t>Committees</a:t>
            </a:r>
          </a:p>
          <a:p>
            <a:pPr lvl="2"/>
            <a:r>
              <a:rPr lang="en-US" dirty="0" err="1" smtClean="0"/>
              <a:t>IoT</a:t>
            </a:r>
            <a:endParaRPr lang="en-US" dirty="0" smtClean="0"/>
          </a:p>
          <a:p>
            <a:pPr lvl="2"/>
            <a:r>
              <a:rPr lang="en-US" dirty="0" smtClean="0"/>
              <a:t>Policy/Legal/DFAR</a:t>
            </a:r>
          </a:p>
          <a:p>
            <a:pPr lvl="2"/>
            <a:r>
              <a:rPr lang="en-US" dirty="0" smtClean="0"/>
              <a:t>Privacy</a:t>
            </a:r>
          </a:p>
          <a:p>
            <a:pPr lvl="2"/>
            <a:r>
              <a:rPr lang="en-US" dirty="0" smtClean="0"/>
              <a:t>Supply Chain</a:t>
            </a:r>
          </a:p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division’s primary objective is to contribute to U.S. national security by promoting communication and interaction between the industry, government and military on </a:t>
            </a:r>
            <a:r>
              <a:rPr lang="en-US" dirty="0" err="1"/>
              <a:t>cybersecurity</a:t>
            </a:r>
            <a:r>
              <a:rPr lang="en-US" dirty="0"/>
              <a:t> and cyber defense policy, legislation, requirements and technology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39" y="880102"/>
            <a:ext cx="914400" cy="1371600"/>
          </a:xfrm>
          <a:prstGeom prst="rect">
            <a:avLst/>
          </a:prstGeom>
        </p:spPr>
      </p:pic>
      <p:pic>
        <p:nvPicPr>
          <p:cNvPr id="1025" name="Picture 1" descr="IMG_116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4" r="15117"/>
          <a:stretch>
            <a:fillRect/>
          </a:stretch>
        </p:blipFill>
        <p:spPr bwMode="auto">
          <a:xfrm>
            <a:off x="5978900" y="1339408"/>
            <a:ext cx="9144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582" y="2618393"/>
            <a:ext cx="177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Dawn Beyer, </a:t>
            </a:r>
          </a:p>
          <a:p>
            <a:r>
              <a:rPr lang="en-US" dirty="0" smtClean="0"/>
              <a:t>Lockheed Martin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57443" y="2251702"/>
            <a:ext cx="2418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Ms</a:t>
            </a:r>
            <a:r>
              <a:rPr lang="en-US" dirty="0" smtClean="0"/>
              <a:t> Perri Nejib, </a:t>
            </a:r>
          </a:p>
          <a:p>
            <a:r>
              <a:rPr lang="en-US" dirty="0" smtClean="0"/>
              <a:t>Northrop Grumman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6508637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www.ndia.org</a:t>
            </a:r>
            <a:r>
              <a:rPr lang="en-US" dirty="0">
                <a:hlinkClick r:id="rId4"/>
              </a:rPr>
              <a:t>/divisions/</a:t>
            </a:r>
            <a:r>
              <a:rPr lang="en-US" dirty="0" err="1">
                <a:hlinkClick r:id="rId4"/>
              </a:rPr>
              <a:t>cybersecurity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3245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BFC3-983F-4B0A-9A55-84A85105ADC0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89916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0800-Welcoming Remarks</a:t>
            </a:r>
            <a:r>
              <a:rPr lang="en-US" b="1" u="sng" dirty="0"/>
              <a:t> </a:t>
            </a:r>
            <a:r>
              <a:rPr lang="en-US" b="1" u="sng" dirty="0" smtClean="0"/>
              <a:t>   </a:t>
            </a:r>
            <a:r>
              <a:rPr lang="en-US" dirty="0" smtClean="0"/>
              <a:t>Ms</a:t>
            </a:r>
            <a:r>
              <a:rPr lang="en-US" dirty="0"/>
              <a:t>. Perri Nejib, </a:t>
            </a:r>
            <a:r>
              <a:rPr lang="en-US" dirty="0" err="1"/>
              <a:t>Cybersecurity</a:t>
            </a:r>
            <a:r>
              <a:rPr lang="en-US" dirty="0"/>
              <a:t> Division Co-Chair and NGC </a:t>
            </a:r>
            <a:r>
              <a:rPr lang="en-US" dirty="0" smtClean="0"/>
              <a:t>Host</a:t>
            </a:r>
          </a:p>
          <a:p>
            <a:endParaRPr lang="en-US" dirty="0"/>
          </a:p>
          <a:p>
            <a:r>
              <a:rPr lang="en-US" b="1" u="sng" dirty="0" smtClean="0"/>
              <a:t>0810-Workshop </a:t>
            </a:r>
            <a:r>
              <a:rPr lang="en-US" b="1" u="sng" dirty="0"/>
              <a:t>and DFARS </a:t>
            </a:r>
            <a:r>
              <a:rPr lang="en-US" b="1" u="sng" dirty="0" smtClean="0"/>
              <a:t>Overview</a:t>
            </a:r>
            <a:r>
              <a:rPr lang="en-US" dirty="0" smtClean="0"/>
              <a:t>	</a:t>
            </a:r>
            <a:r>
              <a:rPr lang="en-US" dirty="0" smtClean="0"/>
              <a:t> Rolando </a:t>
            </a:r>
            <a:r>
              <a:rPr lang="en-US" dirty="0"/>
              <a:t>Sanchez, Sanchez PLLC and Susan </a:t>
            </a:r>
            <a:r>
              <a:rPr lang="en-US" dirty="0" err="1"/>
              <a:t>Ebner</a:t>
            </a:r>
            <a:r>
              <a:rPr lang="en-US" dirty="0"/>
              <a:t>, Fortney and </a:t>
            </a:r>
            <a:r>
              <a:rPr lang="en-US" dirty="0" smtClean="0"/>
              <a:t>Scott</a:t>
            </a:r>
          </a:p>
          <a:p>
            <a:endParaRPr lang="en-US" dirty="0"/>
          </a:p>
          <a:p>
            <a:r>
              <a:rPr lang="en-US" b="1" u="sng" dirty="0" smtClean="0"/>
              <a:t>0830-Cybersecurity </a:t>
            </a:r>
            <a:r>
              <a:rPr lang="en-US" b="1" u="sng" dirty="0"/>
              <a:t>Due Diligence for the Defense Industrial Base:</a:t>
            </a:r>
          </a:p>
          <a:p>
            <a:r>
              <a:rPr lang="en-US" b="1" u="sng" dirty="0"/>
              <a:t>Complying with NIST 800-</a:t>
            </a:r>
            <a:r>
              <a:rPr lang="en-US" b="1" u="sng" dirty="0" smtClean="0"/>
              <a:t>171	</a:t>
            </a:r>
            <a:r>
              <a:rPr lang="en-US" dirty="0" smtClean="0"/>
              <a:t>	</a:t>
            </a:r>
            <a:r>
              <a:rPr lang="en-US" dirty="0"/>
              <a:t>Dr. Ronald S. Ross Computer Scientist, NIST </a:t>
            </a:r>
            <a:r>
              <a:rPr lang="en-US" dirty="0" smtClean="0"/>
              <a:t>Fellow</a:t>
            </a:r>
          </a:p>
          <a:p>
            <a:endParaRPr lang="en-US" dirty="0" smtClean="0"/>
          </a:p>
          <a:p>
            <a:r>
              <a:rPr lang="en-US" b="1" u="sng" dirty="0" smtClean="0"/>
              <a:t>0915-Panel </a:t>
            </a:r>
            <a:r>
              <a:rPr lang="en-US" b="1" u="sng" dirty="0"/>
              <a:t>1</a:t>
            </a:r>
            <a:r>
              <a:rPr lang="en-US" dirty="0"/>
              <a:t>- </a:t>
            </a:r>
            <a:r>
              <a:rPr lang="en-US" dirty="0" err="1"/>
              <a:t>DoD</a:t>
            </a:r>
            <a:r>
              <a:rPr lang="en-US" dirty="0"/>
              <a:t> Protection of CDI-What You Need to Know </a:t>
            </a:r>
            <a:r>
              <a:rPr lang="en-US" dirty="0" smtClean="0"/>
              <a:t>About Protecting </a:t>
            </a:r>
            <a:r>
              <a:rPr lang="en-US" dirty="0"/>
              <a:t>Data</a:t>
            </a:r>
          </a:p>
          <a:p>
            <a:r>
              <a:rPr lang="en-US" dirty="0" smtClean="0"/>
              <a:t>	</a:t>
            </a:r>
            <a:r>
              <a:rPr lang="en-US" dirty="0"/>
              <a:t>• Vicki </a:t>
            </a:r>
            <a:r>
              <a:rPr lang="en-US" dirty="0" err="1"/>
              <a:t>Michetti</a:t>
            </a:r>
            <a:r>
              <a:rPr lang="en-US" dirty="0"/>
              <a:t>, Director, Defense Industrial Base </a:t>
            </a:r>
            <a:r>
              <a:rPr lang="en-US" dirty="0" err="1"/>
              <a:t>Cybersecurity</a:t>
            </a:r>
            <a:r>
              <a:rPr lang="en-US" dirty="0"/>
              <a:t> Program, </a:t>
            </a:r>
            <a:r>
              <a:rPr lang="en-US" dirty="0" err="1"/>
              <a:t>DoD</a:t>
            </a:r>
            <a:r>
              <a:rPr lang="en-US" dirty="0"/>
              <a:t> CIO • Mary</a:t>
            </a:r>
          </a:p>
          <a:p>
            <a:r>
              <a:rPr lang="en-US" dirty="0"/>
              <a:t>Thomas OUSD (AT&amp;L/DPAP) • Steffen Jacobsen, AWS • Charles Beard, PWC • Dr. Kenneth Sullivan</a:t>
            </a:r>
            <a:r>
              <a:rPr lang="en-US" dirty="0" smtClean="0"/>
              <a:t>, CEO</a:t>
            </a:r>
            <a:r>
              <a:rPr lang="en-US" dirty="0"/>
              <a:t>, Micro Craft • Felipe </a:t>
            </a:r>
            <a:r>
              <a:rPr lang="en-US" dirty="0" err="1"/>
              <a:t>Paez</a:t>
            </a:r>
            <a:r>
              <a:rPr lang="en-US" dirty="0"/>
              <a:t>, Compliance Office, </a:t>
            </a:r>
            <a:r>
              <a:rPr lang="en-US" dirty="0" smtClean="0"/>
              <a:t>GE</a:t>
            </a:r>
          </a:p>
          <a:p>
            <a:endParaRPr lang="en-US" dirty="0" smtClean="0"/>
          </a:p>
          <a:p>
            <a:r>
              <a:rPr lang="en-US" b="1" u="sng" dirty="0" smtClean="0"/>
              <a:t>1045-Panel </a:t>
            </a:r>
            <a:r>
              <a:rPr lang="en-US" b="1" u="sng" dirty="0"/>
              <a:t>2</a:t>
            </a:r>
            <a:r>
              <a:rPr lang="en-US" dirty="0"/>
              <a:t>- Scenario </a:t>
            </a:r>
            <a:r>
              <a:rPr lang="en-US" dirty="0" smtClean="0"/>
              <a:t>Discussion</a:t>
            </a:r>
          </a:p>
          <a:p>
            <a:r>
              <a:rPr lang="en-US" dirty="0"/>
              <a:t>• Brian Levine, </a:t>
            </a:r>
            <a:r>
              <a:rPr lang="en-US" dirty="0" err="1"/>
              <a:t>DoJ</a:t>
            </a:r>
            <a:r>
              <a:rPr lang="en-US" dirty="0"/>
              <a:t> • Bob Metzger-Outside Counsel • Felipe </a:t>
            </a:r>
            <a:r>
              <a:rPr lang="en-US" dirty="0" err="1"/>
              <a:t>Paez</a:t>
            </a:r>
            <a:r>
              <a:rPr lang="en-US" dirty="0"/>
              <a:t>, Compliance Officer, In-house</a:t>
            </a:r>
          </a:p>
          <a:p>
            <a:r>
              <a:rPr lang="en-US" dirty="0"/>
              <a:t>Counsel • Laurie </a:t>
            </a:r>
            <a:r>
              <a:rPr lang="en-US" dirty="0" err="1" smtClean="0"/>
              <a:t>Shive</a:t>
            </a:r>
            <a:r>
              <a:rPr lang="en-US" dirty="0"/>
              <a:t>/</a:t>
            </a:r>
            <a:r>
              <a:rPr lang="en-US" dirty="0" smtClean="0"/>
              <a:t>Charles </a:t>
            </a:r>
            <a:r>
              <a:rPr lang="en-US" dirty="0"/>
              <a:t>Beard, PWC • Vicki </a:t>
            </a:r>
            <a:r>
              <a:rPr lang="en-US" dirty="0" err="1"/>
              <a:t>Michetti</a:t>
            </a:r>
            <a:r>
              <a:rPr lang="en-US" dirty="0"/>
              <a:t> &amp; Mary Thomas (</a:t>
            </a:r>
            <a:r>
              <a:rPr lang="en-US" dirty="0" err="1"/>
              <a:t>DoD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r>
              <a:rPr lang="en-US" b="1" u="sng" dirty="0" smtClean="0"/>
              <a:t>1145-Summary and Closing Comments</a:t>
            </a:r>
            <a:r>
              <a:rPr lang="en-US" dirty="0" smtClean="0"/>
              <a:t>	</a:t>
            </a:r>
            <a:r>
              <a:rPr lang="en-US" dirty="0" err="1"/>
              <a:t>Cybersecurity</a:t>
            </a:r>
            <a:r>
              <a:rPr lang="en-US" dirty="0"/>
              <a:t> Division Committees • Dawn Beyer, Lockheed Martin • Perri Nejib, </a:t>
            </a:r>
            <a:r>
              <a:rPr lang="en-US" dirty="0" smtClean="0"/>
              <a:t>Northrop Grumman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70282"/>
      </p:ext>
    </p:extLst>
  </p:cSld>
  <p:clrMapOvr>
    <a:masterClrMapping/>
  </p:clrMapOvr>
  <p:transition xmlns:p14="http://schemas.microsoft.com/office/powerpoint/2010/main" spd="med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147</Words>
  <Application>Microsoft Macintosh PowerPoint</Application>
  <PresentationFormat>On-screen Show (4:3)</PresentationFormat>
  <Paragraphs>45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NDIA Cyber DFARS Workshop:  Countdown to Compliance  </vt:lpstr>
      <vt:lpstr>PowerPoint Presentation</vt:lpstr>
      <vt:lpstr>PowerPoint Presentation</vt:lpstr>
      <vt:lpstr>Workshop Schedule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NDIA Cyber DFARS Workshop:  Countdown to Compliance  </dc:title>
  <dc:creator>perri nejib</dc:creator>
  <cp:lastModifiedBy>perri nejib</cp:lastModifiedBy>
  <cp:revision>8</cp:revision>
  <dcterms:created xsi:type="dcterms:W3CDTF">2017-10-27T23:05:07Z</dcterms:created>
  <dcterms:modified xsi:type="dcterms:W3CDTF">2017-10-29T21:53:30Z</dcterms:modified>
</cp:coreProperties>
</file>