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2120"/>
    <a:srgbClr val="E6EB21"/>
    <a:srgbClr val="980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76" autoAdjust="0"/>
  </p:normalViewPr>
  <p:slideViewPr>
    <p:cSldViewPr>
      <p:cViewPr varScale="1">
        <p:scale>
          <a:sx n="67" d="100"/>
          <a:sy n="67" d="100"/>
        </p:scale>
        <p:origin x="141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51FC6-185E-427A-AD8F-1F3F2A1E006A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D293F-2F0A-444B-A06F-78DA4955C4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30965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30A7CE-0697-4A9F-B9C9-408492EFC9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98828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106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67400" y="640080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24826-A382-41A0-8E44-DBB03298C6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1600200" y="6356350"/>
            <a:ext cx="495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C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 smtClean="0"/>
              <a:t>"Delivering Value through Defense Manufacturing Technology"</a:t>
            </a:r>
            <a:endParaRPr lang="en-US" b="1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block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3008313" cy="673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buNone/>
              <a:defRPr sz="1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57200" y="1524001"/>
            <a:ext cx="3048000" cy="4572000"/>
          </a:xfrm>
        </p:spPr>
        <p:txBody>
          <a:bodyPr/>
          <a:lstStyle>
            <a:lvl1pPr>
              <a:buNone/>
              <a:defRPr sz="1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B1E07-F3E6-4305-B4CA-614F5D05AB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D2DE0-DBF4-428B-BA10-D829E376BB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1DAB0-18CF-4343-90CE-F2B02B14EB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422C1-DE8D-487D-A1B0-957AF1256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rm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>
                <a:solidFill>
                  <a:schemeClr val="tx1"/>
                </a:solidFill>
                <a:latin typeface="Arial Black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DB6C2-2185-4106-9A18-4429BBE046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AE3B4-92B7-4C97-BA75-81F67FE9A4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rm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 sz="1800"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  <a:latin typeface="Arial Black" pitchFamily="34" charset="0"/>
              </a:defRPr>
            </a:lvl1pPr>
            <a:lvl2pPr algn="l">
              <a:defRPr sz="2400">
                <a:solidFill>
                  <a:schemeClr val="tx1"/>
                </a:solidFill>
                <a:latin typeface="Arial Black" pitchFamily="34" charset="0"/>
              </a:defRPr>
            </a:lvl2pPr>
            <a:lvl3pPr algn="l">
              <a:defRPr sz="2000">
                <a:solidFill>
                  <a:schemeClr val="tx1"/>
                </a:solidFill>
                <a:latin typeface="Arial Black" pitchFamily="34" charset="0"/>
              </a:defRPr>
            </a:lvl3pPr>
            <a:lvl4pPr algn="l">
              <a:defRPr sz="1800">
                <a:solidFill>
                  <a:schemeClr val="tx1"/>
                </a:solidFill>
                <a:latin typeface="Arial Black" pitchFamily="34" charset="0"/>
              </a:defRPr>
            </a:lvl4pPr>
            <a:lvl5pPr algn="l">
              <a:defRPr sz="18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76482-5EF4-4849-8B61-747BB1D85F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rm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Black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 Black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 Black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 Black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 Black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0CCE8-81B7-467B-BFC4-1749AF6454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639762"/>
          </a:xfrm>
        </p:spPr>
        <p:txBody>
          <a:bodyPr>
            <a:noAutofit/>
          </a:bodyPr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0A665-1A20-4AA6-BE17-7E3842F56C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74BA0-88D7-41C6-9B95-5D02B13F3A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2133600" cy="673100"/>
          </a:xfrm>
        </p:spPr>
        <p:txBody>
          <a:bodyPr anchor="b">
            <a:normAutofit/>
          </a:bodyPr>
          <a:lstStyle>
            <a:lvl1pPr algn="l">
              <a:defRPr sz="1600" b="1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304800"/>
            <a:ext cx="6172200" cy="5821363"/>
          </a:xfrm>
        </p:spPr>
        <p:txBody>
          <a:bodyPr/>
          <a:lstStyle>
            <a:lvl1pPr>
              <a:defRPr sz="3200">
                <a:solidFill>
                  <a:srgbClr val="98002E"/>
                </a:solidFill>
                <a:latin typeface="Arial Black" pitchFamily="34" charset="0"/>
              </a:defRPr>
            </a:lvl1pPr>
            <a:lvl2pPr>
              <a:defRPr sz="2800">
                <a:solidFill>
                  <a:schemeClr val="bg1"/>
                </a:solidFill>
                <a:latin typeface="Arial Black" pitchFamily="34" charset="0"/>
              </a:defRPr>
            </a:lvl2pPr>
            <a:lvl3pPr>
              <a:defRPr sz="2400">
                <a:solidFill>
                  <a:schemeClr val="bg1"/>
                </a:solidFill>
                <a:latin typeface="Arial Black" pitchFamily="34" charset="0"/>
              </a:defRPr>
            </a:lvl3pPr>
            <a:lvl4pPr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524000"/>
            <a:ext cx="2133600" cy="46021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Arial Blac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EDD1E-4664-4958-92FE-9B4AD5A89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800600"/>
            <a:ext cx="6553200" cy="566738"/>
          </a:xfrm>
        </p:spPr>
        <p:txBody>
          <a:bodyPr anchor="b"/>
          <a:lstStyle>
            <a:lvl1pPr algn="l">
              <a:defRPr sz="2000" b="1">
                <a:solidFill>
                  <a:srgbClr val="98002E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612775"/>
            <a:ext cx="6553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98002E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5367338"/>
            <a:ext cx="6553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98002E"/>
                </a:solidFill>
                <a:latin typeface="Arial Blac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"Delivering Value through Defense Manufacturing Technology"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99B15-EF26-47D3-BC81-3C77682273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3042" y="6160869"/>
            <a:ext cx="4797917" cy="646331"/>
          </a:xfrm>
          <a:prstGeom prst="rect">
            <a:avLst/>
          </a:prstGeom>
        </p:spPr>
        <p:txBody>
          <a:bodyPr vert="horz" wrap="none" lIns="91440" tIns="45720" rIns="91440" bIns="45720" rtlCol="0" anchor="b" anchorCtr="1">
            <a:spAutoFit/>
          </a:bodyPr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"Delivering Value through Defense Manufacturing Technology"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2133600" y="274638"/>
            <a:ext cx="68580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February 18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0ACED31-1B68-407E-9A1F-556FC4CD57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9" name="Picture 7" descr="top_tab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bottom_tab.png"/>
          <p:cNvPicPr>
            <a:picLocks noChangeAspect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272213"/>
            <a:ext cx="9144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NDIA_OFFICIAL_logo_2008.png"/>
          <p:cNvPicPr>
            <a:picLocks noChangeAspect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04800" y="85725"/>
            <a:ext cx="13716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affiliate_logos_2009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6705600" y="4876800"/>
            <a:ext cx="2649682" cy="3429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</p:sldLayoutIdLst>
  <p:transition spd="med">
    <p:fade/>
  </p:transition>
  <p:timing>
    <p:tnLst>
      <p:par>
        <p:cTn id="1" dur="indefinite" restart="never" nodeType="tmRoot"/>
      </p:par>
    </p:tn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98002E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98002E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Blac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8580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Cybersecurity Division Subcommittees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4688704"/>
              </p:ext>
            </p:extLst>
          </p:nvPr>
        </p:nvGraphicFramePr>
        <p:xfrm>
          <a:off x="304800" y="1143000"/>
          <a:ext cx="8686800" cy="5013959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4343400"/>
                <a:gridCol w="4343400"/>
              </a:tblGrid>
              <a:tr h="5333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Subcommittee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Co-Chairs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Security </a:t>
                      </a:r>
                      <a:r>
                        <a:rPr lang="en-US" sz="2800" dirty="0" smtClean="0">
                          <a:effectLst/>
                        </a:rPr>
                        <a:t>in </a:t>
                      </a:r>
                      <a:r>
                        <a:rPr lang="en-US" sz="2800" dirty="0" smtClean="0">
                          <a:effectLst/>
                        </a:rPr>
                        <a:t>DoD Internet </a:t>
                      </a:r>
                      <a:r>
                        <a:rPr lang="en-US" sz="2800" dirty="0">
                          <a:effectLst/>
                        </a:rPr>
                        <a:t>of Things (IoT)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Shue-Jane </a:t>
                      </a:r>
                      <a:r>
                        <a:rPr lang="en-US" sz="2800" dirty="0" smtClean="0">
                          <a:effectLst/>
                        </a:rPr>
                        <a:t>Thompson, IBM </a:t>
                      </a:r>
                      <a:r>
                        <a:rPr lang="en-US" sz="2800" dirty="0">
                          <a:effectLst/>
                        </a:rPr>
                        <a:t>and Terra </a:t>
                      </a:r>
                      <a:r>
                        <a:rPr lang="en-US" sz="2800" dirty="0" smtClean="0">
                          <a:effectLst/>
                        </a:rPr>
                        <a:t>Lyons, NG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Cyber Legal/Contracts/ Regulatory Committee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Rolando </a:t>
                      </a:r>
                      <a:r>
                        <a:rPr lang="en-US" sz="2800" dirty="0" smtClean="0">
                          <a:effectLst/>
                        </a:rPr>
                        <a:t>Sanchez, Sanchez LLC </a:t>
                      </a:r>
                      <a:r>
                        <a:rPr lang="en-US" sz="2800" dirty="0">
                          <a:effectLst/>
                        </a:rPr>
                        <a:t>and </a:t>
                      </a:r>
                      <a:endParaRPr lang="en-US" sz="2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Susan Ebner, Fortney &amp; Scott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Privacy and Cybersecurity</a:t>
                      </a:r>
                      <a:r>
                        <a:rPr lang="en-US" sz="2800" baseline="0" dirty="0" smtClean="0">
                          <a:effectLst/>
                        </a:rPr>
                        <a:t> Synergy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Ed </a:t>
                      </a:r>
                      <a:r>
                        <a:rPr lang="en-US" sz="2800" dirty="0" smtClean="0">
                          <a:effectLst/>
                        </a:rPr>
                        <a:t>Yakabovicz, NG </a:t>
                      </a:r>
                      <a:r>
                        <a:rPr lang="en-US" sz="2800" dirty="0">
                          <a:effectLst/>
                        </a:rPr>
                        <a:t>and </a:t>
                      </a:r>
                      <a:endParaRPr lang="en-US" sz="2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Russ Densmore, Raytheon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Supply </a:t>
                      </a:r>
                      <a:r>
                        <a:rPr lang="en-US" sz="2800" dirty="0" smtClean="0">
                          <a:effectLst/>
                        </a:rPr>
                        <a:t>Chain Cybersecurity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Jeff </a:t>
                      </a:r>
                      <a:r>
                        <a:rPr lang="en-US" sz="2800" dirty="0" smtClean="0">
                          <a:effectLst/>
                        </a:rPr>
                        <a:t>Chang, LM </a:t>
                      </a:r>
                      <a:r>
                        <a:rPr lang="en-US" sz="2800" dirty="0">
                          <a:effectLst/>
                        </a:rPr>
                        <a:t>and John </a:t>
                      </a:r>
                      <a:r>
                        <a:rPr lang="en-US" sz="2800" dirty="0" smtClean="0">
                          <a:effectLst/>
                        </a:rPr>
                        <a:t>Serrano, NG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12-Point Star 7"/>
          <p:cNvSpPr>
            <a:spLocks noChangeAspect="1"/>
          </p:cNvSpPr>
          <p:nvPr/>
        </p:nvSpPr>
        <p:spPr>
          <a:xfrm rot="19152727">
            <a:off x="-235268" y="5380599"/>
            <a:ext cx="822960" cy="738875"/>
          </a:xfrm>
          <a:prstGeom prst="star12">
            <a:avLst/>
          </a:prstGeom>
          <a:solidFill>
            <a:srgbClr val="E6EB21">
              <a:alpha val="97000"/>
            </a:srgbClr>
          </a:solidFill>
          <a:ln>
            <a:solidFill>
              <a:srgbClr val="5A21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New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24" y="6091535"/>
            <a:ext cx="669607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Join one of our committees or lead a new one!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17602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DIA_Eagle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NDIA_Eagle_Theme</Template>
  <TotalTime>49747</TotalTime>
  <Words>77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NDIA_Eagle_Theme</vt:lpstr>
      <vt:lpstr>Cybersecurity Division Subcommittees</vt:lpstr>
    </vt:vector>
  </TitlesOfParts>
  <Company>NDIA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prokuski</dc:creator>
  <cp:keywords/>
  <cp:lastModifiedBy>Nejib, Perri U [US] (MS)</cp:lastModifiedBy>
  <cp:revision>691</cp:revision>
  <dcterms:created xsi:type="dcterms:W3CDTF">2007-06-27T12:25:30Z</dcterms:created>
  <dcterms:modified xsi:type="dcterms:W3CDTF">2017-10-31T12:38:10Z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M SIP Document Sensitivity">
    <vt:lpwstr/>
  </property>
  <property fmtid="{D5CDD505-2E9C-101B-9397-08002B2CF9AE}" pid="3" name="Document Author">
    <vt:lpwstr>ACCT03\dbeyer</vt:lpwstr>
  </property>
  <property fmtid="{D5CDD505-2E9C-101B-9397-08002B2CF9AE}" pid="4" name="Document Sensitivity">
    <vt:lpwstr>1</vt:lpwstr>
  </property>
  <property fmtid="{D5CDD505-2E9C-101B-9397-08002B2CF9AE}" pid="5" name="ThirdParty">
    <vt:lpwstr/>
  </property>
  <property fmtid="{D5CDD505-2E9C-101B-9397-08002B2CF9AE}" pid="6" name="OCI Restriction">
    <vt:bool>false</vt:bool>
  </property>
  <property fmtid="{D5CDD505-2E9C-101B-9397-08002B2CF9AE}" pid="7" name="OCI Additional Info">
    <vt:lpwstr/>
  </property>
  <property fmtid="{D5CDD505-2E9C-101B-9397-08002B2CF9AE}" pid="8" name="Allow Header Overwrite">
    <vt:bool>true</vt:bool>
  </property>
  <property fmtid="{D5CDD505-2E9C-101B-9397-08002B2CF9AE}" pid="9" name="Allow Footer Overwrite">
    <vt:bool>true</vt:bool>
  </property>
  <property fmtid="{D5CDD505-2E9C-101B-9397-08002B2CF9AE}" pid="10" name="Multiple Selected">
    <vt:lpwstr>-1</vt:lpwstr>
  </property>
  <property fmtid="{D5CDD505-2E9C-101B-9397-08002B2CF9AE}" pid="11" name="SIPLongWording">
    <vt:lpwstr/>
  </property>
  <property fmtid="{D5CDD505-2E9C-101B-9397-08002B2CF9AE}" pid="12" name="checkedProgramsCount">
    <vt:i4>0</vt:i4>
  </property>
  <property fmtid="{D5CDD505-2E9C-101B-9397-08002B2CF9AE}" pid="13" name="ExpCountry">
    <vt:lpwstr/>
  </property>
</Properties>
</file>