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002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5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8ABE1CD-DDCF-4CE2-B488-C744D00AE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ABE1CD-DDCF-4CE2-B488-C744D00AED5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4B99D-89DC-4F66-9DAB-87494375F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68D26-79FF-4BFC-B19D-55B2D1F987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C7761-68E1-4781-833F-901C76C9B8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095E1-B3B9-4BA9-AF4A-D793898D1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DEABA-BE73-4CAC-8DAD-452DD7847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0DA60-1AF7-485D-9FF5-585CB77F2F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24254-664C-4887-A572-37E902B10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BF855-FE09-44BF-B759-C94A6BD1C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08846-F82B-4E98-A952-9B7ADAB9E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E9F19-C0C5-4E1B-BEC5-61A6748361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50C17-447C-4730-8A56-E9C745923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8"/>
          <p:cNvSpPr/>
          <p:nvPr userDrawn="1"/>
        </p:nvSpPr>
        <p:spPr>
          <a:xfrm>
            <a:off x="301721" y="267855"/>
            <a:ext cx="8639079" cy="6410036"/>
          </a:xfrm>
          <a:custGeom>
            <a:avLst/>
            <a:gdLst>
              <a:gd name="connsiteX0" fmla="*/ 12315 w 8639079"/>
              <a:gd name="connsiteY0" fmla="*/ 452581 h 6410036"/>
              <a:gd name="connsiteX1" fmla="*/ 1721043 w 8639079"/>
              <a:gd name="connsiteY1" fmla="*/ 452581 h 6410036"/>
              <a:gd name="connsiteX2" fmla="*/ 2145915 w 8639079"/>
              <a:gd name="connsiteY2" fmla="*/ 0 h 6410036"/>
              <a:gd name="connsiteX3" fmla="*/ 8583661 w 8639079"/>
              <a:gd name="connsiteY3" fmla="*/ 9236 h 6410036"/>
              <a:gd name="connsiteX4" fmla="*/ 8639079 w 8639079"/>
              <a:gd name="connsiteY4" fmla="*/ 6086763 h 6410036"/>
              <a:gd name="connsiteX5" fmla="*/ 5775806 w 8639079"/>
              <a:gd name="connsiteY5" fmla="*/ 6105236 h 6410036"/>
              <a:gd name="connsiteX6" fmla="*/ 5517188 w 8639079"/>
              <a:gd name="connsiteY6" fmla="*/ 6400800 h 6410036"/>
              <a:gd name="connsiteX7" fmla="*/ 12315 w 8639079"/>
              <a:gd name="connsiteY7" fmla="*/ 6410036 h 6410036"/>
              <a:gd name="connsiteX8" fmla="*/ 12315 w 8639079"/>
              <a:gd name="connsiteY8" fmla="*/ 452581 h 641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39079" h="6410036">
                <a:moveTo>
                  <a:pt x="12315" y="452581"/>
                </a:moveTo>
                <a:lnTo>
                  <a:pt x="1721043" y="452581"/>
                </a:lnTo>
                <a:lnTo>
                  <a:pt x="2145915" y="0"/>
                </a:lnTo>
                <a:lnTo>
                  <a:pt x="8583661" y="9236"/>
                </a:lnTo>
                <a:lnTo>
                  <a:pt x="8639079" y="6086763"/>
                </a:lnTo>
                <a:lnTo>
                  <a:pt x="5775806" y="6105236"/>
                </a:lnTo>
                <a:lnTo>
                  <a:pt x="5517188" y="6400800"/>
                </a:lnTo>
                <a:lnTo>
                  <a:pt x="12315" y="6410036"/>
                </a:lnTo>
                <a:cubicBezTo>
                  <a:pt x="6158" y="4421139"/>
                  <a:pt x="0" y="2432242"/>
                  <a:pt x="12315" y="452581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800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822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019800"/>
            <a:ext cx="685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B3AAAD4-75F5-48BD-9275-7633A7933A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83" name="Picture 11" descr="\\.PSF\.Mac\Clients\Affiliate Logos\affiliate_logos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24600" y="6400800"/>
            <a:ext cx="2514600" cy="384524"/>
          </a:xfrm>
          <a:prstGeom prst="rect">
            <a:avLst/>
          </a:prstGeom>
          <a:noFill/>
        </p:spPr>
      </p:pic>
      <p:pic>
        <p:nvPicPr>
          <p:cNvPr id="11" name="Picture 10" descr="NDIA_OFFICIAL_logo_2008.gi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530580" y="110067"/>
            <a:ext cx="1295400" cy="5704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8002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447800"/>
          </a:xfrm>
        </p:spPr>
        <p:txBody>
          <a:bodyPr/>
          <a:lstStyle/>
          <a:p>
            <a:r>
              <a:rPr lang="en-US" sz="1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+mn-lt"/>
              </a:rPr>
            </a:br>
            <a:r>
              <a:rPr lang="en-US" sz="1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+mn-lt"/>
              </a:rPr>
            </a:b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ICOTE 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AGENDA </a:t>
            </a:r>
            <a:br>
              <a:rPr lang="en-US" sz="1800" dirty="0" smtClean="0">
                <a:solidFill>
                  <a:schemeClr val="tx1"/>
                </a:solidFill>
                <a:latin typeface="+mn-lt"/>
              </a:rPr>
            </a:b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September 19, 2016</a:t>
            </a:r>
            <a:br>
              <a:rPr lang="en-US" sz="1800" dirty="0" smtClean="0">
                <a:solidFill>
                  <a:schemeClr val="tx1"/>
                </a:solidFill>
                <a:latin typeface="+mn-lt"/>
              </a:rPr>
            </a:b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Army Navy Club</a:t>
            </a:r>
            <a:br>
              <a:rPr lang="en-US" sz="1800" dirty="0" smtClean="0">
                <a:solidFill>
                  <a:schemeClr val="tx1"/>
                </a:solidFill>
                <a:latin typeface="+mn-lt"/>
              </a:rPr>
            </a:b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Washington, DC</a:t>
            </a:r>
            <a:br>
              <a:rPr lang="en-US" sz="1800" dirty="0" smtClean="0">
                <a:solidFill>
                  <a:schemeClr val="tx1"/>
                </a:solidFill>
                <a:latin typeface="+mn-lt"/>
              </a:rPr>
            </a:br>
            <a:r>
              <a:rPr lang="en-US" sz="1800" dirty="0" smtClean="0">
                <a:solidFill>
                  <a:srgbClr val="000000"/>
                </a:solidFill>
              </a:rPr>
              <a:t>8:00 AM – 12:30 PM  </a:t>
            </a:r>
            <a:br>
              <a:rPr lang="en-US" sz="1800" dirty="0" smtClean="0">
                <a:solidFill>
                  <a:srgbClr val="000000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+mn-lt"/>
              </a:rPr>
            </a:br>
            <a:r>
              <a:rPr lang="en-US" sz="1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+mn-lt"/>
              </a:rPr>
            </a:b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8229600" cy="4648200"/>
          </a:xfrm>
        </p:spPr>
        <p:txBody>
          <a:bodyPr/>
          <a:lstStyle/>
          <a:p>
            <a:pPr lvl="0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Introductions</a:t>
            </a:r>
          </a:p>
          <a:p>
            <a:pPr lvl="0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Opening Comments – </a:t>
            </a:r>
            <a:r>
              <a:rPr lang="en-US" sz="1700" smtClean="0">
                <a:latin typeface="Times New Roman" pitchFamily="18" charset="0"/>
                <a:cs typeface="Times New Roman" pitchFamily="18" charset="0"/>
              </a:rPr>
              <a:t>Dr. Warner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and Dr. Brown</a:t>
            </a:r>
          </a:p>
          <a:p>
            <a:pPr lvl="0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T&amp;E Division Schedule for 2016 &amp; 2017  </a:t>
            </a:r>
          </a:p>
          <a:p>
            <a:pPr lvl="1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Discussion Topic -  Topics and Track ideas for the March 2017 T&amp;E Conference</a:t>
            </a:r>
          </a:p>
          <a:p>
            <a:pPr lvl="1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Webinar schedule and topics</a:t>
            </a:r>
          </a:p>
          <a:p>
            <a:pPr lvl="0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Presentation:  Model Based Engineering and T&amp;E Tie-ins </a:t>
            </a:r>
          </a:p>
          <a:p>
            <a:pPr lvl="0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Discussion:  Strategic Direction for ICOTE.  Given the following factors, where do we want to take the ICOTE, what are our products, and how shall we proceed </a:t>
            </a:r>
          </a:p>
          <a:p>
            <a:pPr lvl="1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Creation of TECC under NDIA; working with TRMC</a:t>
            </a:r>
          </a:p>
          <a:p>
            <a:pPr lvl="1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Relationship with TECC – Seeking alignment, but avoiding duplication</a:t>
            </a:r>
          </a:p>
          <a:p>
            <a:pPr lvl="1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Realignment of the responsibilities of AT&amp;L in 2017</a:t>
            </a:r>
          </a:p>
          <a:p>
            <a:pPr lvl="1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Current government and industry overarching test concerns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AA211E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19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  ICOTE AGENDA  September 19, 2016 Army Navy Club Washington, DC 8:00 AM – 12:30 PM     </vt:lpstr>
    </vt:vector>
  </TitlesOfParts>
  <Company>NDIA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prokuski</dc:creator>
  <cp:lastModifiedBy>lpetito</cp:lastModifiedBy>
  <cp:revision>27</cp:revision>
  <dcterms:created xsi:type="dcterms:W3CDTF">2007-06-27T12:25:30Z</dcterms:created>
  <dcterms:modified xsi:type="dcterms:W3CDTF">2016-09-16T17:18:08Z</dcterms:modified>
</cp:coreProperties>
</file>