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3"/>
    <p:sldMasterId id="2147483701" r:id="rId4"/>
    <p:sldMasterId id="2147483717" r:id="rId5"/>
    <p:sldMasterId id="2147483740" r:id="rId6"/>
  </p:sldMasterIdLst>
  <p:notesMasterIdLst>
    <p:notesMasterId r:id="rId12"/>
  </p:notesMasterIdLst>
  <p:handoutMasterIdLst>
    <p:handoutMasterId r:id="rId13"/>
  </p:handoutMasterIdLst>
  <p:sldIdLst>
    <p:sldId id="256" r:id="rId7"/>
    <p:sldId id="322" r:id="rId8"/>
    <p:sldId id="1042652689" r:id="rId9"/>
    <p:sldId id="1042652703" r:id="rId10"/>
    <p:sldId id="10426527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120E"/>
    <a:srgbClr val="AB0003"/>
    <a:srgbClr val="AA1E22"/>
    <a:srgbClr val="AD4F45"/>
    <a:srgbClr val="AB0104"/>
    <a:srgbClr val="8F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56" autoAdjust="0"/>
    <p:restoredTop sz="69505" autoAdjust="0"/>
  </p:normalViewPr>
  <p:slideViewPr>
    <p:cSldViewPr>
      <p:cViewPr varScale="1">
        <p:scale>
          <a:sx n="85" d="100"/>
          <a:sy n="85" d="100"/>
        </p:scale>
        <p:origin x="184" y="10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4FD4-390A-4BE2-AD0E-3085471241F1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B395B-D9E4-4EF1-8DB5-F32B77E31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1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9/28/23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5365-EA54-452E-AD43-1790D0F8DD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3F8-84AA-449D-9667-7BB544FECF54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14224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A978-F449-47AF-B3D0-B13F162C6AF6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Blue">
    <p:bg>
      <p:bgPr>
        <a:gradFill>
          <a:gsLst>
            <a:gs pos="0">
              <a:srgbClr val="111C4E"/>
            </a:gs>
            <a:gs pos="100000">
              <a:srgbClr val="0313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CE7336EE-C21B-44BE-8C6C-283282CEFF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2519" y="1469108"/>
            <a:ext cx="8682878" cy="11325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6493B74-FEC4-48B9-AC74-2310733D4F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520" y="2602717"/>
            <a:ext cx="8682878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81C20903-627C-4714-930F-1445607D43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026" y="4340901"/>
            <a:ext cx="2292295" cy="2292295"/>
          </a:xfrm>
          <a:prstGeom prst="rect">
            <a:avLst/>
          </a:prstGeom>
        </p:spPr>
      </p:pic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386F90AD-2ABD-4FD4-94EC-AB821210A0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004" y="1443"/>
            <a:ext cx="11087100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10AB17E8-C323-4E08-B898-AB54C5EAF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9004" y="6511585"/>
            <a:ext cx="11087101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4F0A534F-8127-40AC-A40B-8EA86A912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295" y="3681215"/>
            <a:ext cx="3158753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Name, Title, Organization, Event Name, and/or Date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08FEC3-F2AB-44FB-8ED3-D2730D489C87}"/>
              </a:ext>
            </a:extLst>
          </p:cNvPr>
          <p:cNvCxnSpPr>
            <a:cxnSpLocks/>
          </p:cNvCxnSpPr>
          <p:nvPr userDrawn="1"/>
        </p:nvCxnSpPr>
        <p:spPr>
          <a:xfrm>
            <a:off x="304800" y="5047086"/>
            <a:ext cx="5247774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E0AF11-16F7-4948-8438-01A1EDA4B912}"/>
              </a:ext>
            </a:extLst>
          </p:cNvPr>
          <p:cNvCxnSpPr>
            <a:cxnSpLocks/>
          </p:cNvCxnSpPr>
          <p:nvPr userDrawn="1"/>
        </p:nvCxnSpPr>
        <p:spPr>
          <a:xfrm>
            <a:off x="5552574" y="5047086"/>
            <a:ext cx="1459539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E6DBA98-3ACC-4E40-B14F-91D59366B3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259" y="314149"/>
            <a:ext cx="121781" cy="1025530"/>
          </a:xfrm>
          <a:prstGeom prst="rect">
            <a:avLst/>
          </a:prstGeom>
        </p:spPr>
      </p:pic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04F0AEED-8082-4397-85CF-8E91DC5E6A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86400" y="3681215"/>
            <a:ext cx="3428997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Date, or additional information:  Controlled by, Category, Distribution, POC</a:t>
            </a:r>
          </a:p>
        </p:txBody>
      </p:sp>
      <p:sp>
        <p:nvSpPr>
          <p:cNvPr id="15" name="Text Placeholder 25">
            <a:extLst>
              <a:ext uri="{FF2B5EF4-FFF2-40B4-BE49-F238E27FC236}">
                <a16:creationId xmlns:a16="http://schemas.microsoft.com/office/drawing/2014/main" id="{4F423AFB-F9BF-4E45-9B60-F4841793D0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59" y="5145713"/>
            <a:ext cx="8694138" cy="13522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distribution statements/disclaimers.  [AUTHOR: See DoDI 5230.24 for applicable distribution statement. Following is an example. ] Distribution Statement C: Distribution authorized to U.S. Government agencies and their contractors (reason) (date of determination). Other requests for this document shall be referred to (controlling DoD office).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698189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CE7336EE-C21B-44BE-8C6C-283282CEFF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2519" y="1469108"/>
            <a:ext cx="8682878" cy="11325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rgbClr val="111C4E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6493B74-FEC4-48B9-AC74-2310733D4F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520" y="2602717"/>
            <a:ext cx="8682878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265CA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386F90AD-2ABD-4FD4-94EC-AB821210A0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004" y="1443"/>
            <a:ext cx="11087100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10AB17E8-C323-4E08-B898-AB54C5EAF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9004" y="6511585"/>
            <a:ext cx="11087101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4F0A534F-8127-40AC-A40B-8EA86A912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295" y="3681215"/>
            <a:ext cx="3158753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Name, Title, Organization, Event Name, and/or Date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08FEC3-F2AB-44FB-8ED3-D2730D489C87}"/>
              </a:ext>
            </a:extLst>
          </p:cNvPr>
          <p:cNvCxnSpPr>
            <a:cxnSpLocks/>
          </p:cNvCxnSpPr>
          <p:nvPr userDrawn="1"/>
        </p:nvCxnSpPr>
        <p:spPr>
          <a:xfrm>
            <a:off x="304800" y="5047086"/>
            <a:ext cx="5247774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E0AF11-16F7-4948-8438-01A1EDA4B912}"/>
              </a:ext>
            </a:extLst>
          </p:cNvPr>
          <p:cNvCxnSpPr>
            <a:cxnSpLocks/>
          </p:cNvCxnSpPr>
          <p:nvPr userDrawn="1"/>
        </p:nvCxnSpPr>
        <p:spPr>
          <a:xfrm>
            <a:off x="5552574" y="5047086"/>
            <a:ext cx="1459539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AFFFF-4484-46CD-BBD4-5EB6DBBF30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259" y="314149"/>
            <a:ext cx="121781" cy="1025530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3A5093C-2F17-49FC-A390-E06C239B77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026" y="4340901"/>
            <a:ext cx="2292295" cy="2292295"/>
          </a:xfrm>
          <a:prstGeom prst="rect">
            <a:avLst/>
          </a:prstGeom>
        </p:spPr>
      </p:pic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24FBD113-D92A-41F5-98F6-432C582FD2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86400" y="3688012"/>
            <a:ext cx="3428997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Date, or additional information:  Controlled by, Category, Distribution, POC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D7606D70-1365-497B-96CD-07AA65BB99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59" y="5145713"/>
            <a:ext cx="8694138" cy="13522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distribution statements/disclaimers.  [AUTHOR: See DoDI 5230.24 for applicable distribution statement. Following is an example. ] Distribution Statement C: Distribution authorized to U.S. Government agencies and their contractors (reason) (date of determination). Other requests for this document shall be referred to (controlling DoD office).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873991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>
          <p15:clr>
            <a:srgbClr val="FBAE40"/>
          </p15:clr>
        </p15:guide>
        <p15:guide id="2" pos="1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0541ED4-E7BF-4D2D-8A86-4962A5F2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A05C-8031-4C50-8F5C-ED999D1A047A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BCE6CF-675B-47D0-81ED-435D5791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03CB37-68F4-474D-A14D-7BF6754CF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06" y="1577787"/>
            <a:ext cx="11013990" cy="4703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D88A5-122E-421F-8846-5FA0100296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62ACA27-ADC8-4D6B-B92D-4C8203D8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4324D4E-BEAC-4840-A487-27323E9C1D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</p:spTree>
    <p:extLst>
      <p:ext uri="{BB962C8B-B14F-4D97-AF65-F5344CB8AC3E}">
        <p14:creationId xmlns:p14="http://schemas.microsoft.com/office/powerpoint/2010/main" val="293527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F6F-67D5-4277-9D0A-3A5E30F2312D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79B043-C0A7-4183-B8D2-5272E2A78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005" y="1586603"/>
            <a:ext cx="5381490" cy="47066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483C11-CE42-4C67-A1FA-C298FF26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1506" y="1589111"/>
            <a:ext cx="5381490" cy="4706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DC8C1B2-AF21-4DC1-87DA-2B3D9B77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11340F8-3911-4876-9F97-3CC5A2AC7E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8901D8F-74C4-4EA0-964E-02094ED065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</p:spTree>
    <p:extLst>
      <p:ext uri="{BB962C8B-B14F-4D97-AF65-F5344CB8AC3E}">
        <p14:creationId xmlns:p14="http://schemas.microsoft.com/office/powerpoint/2010/main" val="148309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34AE39E-795B-4C54-9E6B-C2A9373A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9004" y="1572625"/>
            <a:ext cx="5387467" cy="575070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F1FCBE-CC4B-4EA5-BA68-AEC6F6335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005" y="2314381"/>
            <a:ext cx="5387466" cy="39728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2134E0B-607F-4762-B2F5-9B61C30BB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529" y="1585409"/>
            <a:ext cx="5387467" cy="575070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572878B0-6B65-4F88-927C-48B14A89B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529" y="2314381"/>
            <a:ext cx="5387467" cy="39728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370C12A0-D759-4C34-BE47-A7D1E4CF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9005" y="6492875"/>
            <a:ext cx="1345608" cy="365125"/>
          </a:xfrm>
        </p:spPr>
        <p:txBody>
          <a:bodyPr/>
          <a:lstStyle/>
          <a:p>
            <a:fld id="{68D25EE5-0809-4ED8-84B5-F1D53D2F3899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900E05FB-392D-41E4-A5B8-1EBD0BDA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57387" y="6492875"/>
            <a:ext cx="1345608" cy="365125"/>
          </a:xfrm>
        </p:spPr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A6E916A-95F8-407B-A3B6-8D388814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15D52D-2011-4D19-88BC-65904EAFF9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3F6CB84-535C-49A5-88E8-B56DBF1E13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</p:spTree>
    <p:extLst>
      <p:ext uri="{BB962C8B-B14F-4D97-AF65-F5344CB8AC3E}">
        <p14:creationId xmlns:p14="http://schemas.microsoft.com/office/powerpoint/2010/main" val="3596382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CFDDC337-4D8C-42E7-95A5-C0ABB51C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9005" y="6492875"/>
            <a:ext cx="1345608" cy="365125"/>
          </a:xfrm>
        </p:spPr>
        <p:txBody>
          <a:bodyPr/>
          <a:lstStyle/>
          <a:p>
            <a:fld id="{BF7CF021-9EC7-41B7-BC38-C4B699DC37CE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5628371-BC62-49BA-9341-98C17AFE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57387" y="6492875"/>
            <a:ext cx="1345608" cy="365125"/>
          </a:xfrm>
        </p:spPr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92B819A-C3D3-474E-8A22-C4C494EA9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1E0E698-1D21-4A14-8232-117B645D1F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428C1F4-065A-441E-8558-D7B6C75AF4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</p:spTree>
    <p:extLst>
      <p:ext uri="{BB962C8B-B14F-4D97-AF65-F5344CB8AC3E}">
        <p14:creationId xmlns:p14="http://schemas.microsoft.com/office/powerpoint/2010/main" val="3425057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4B9C6-08D4-40CE-ACFA-ED2DC032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46" y="1825625"/>
            <a:ext cx="11615868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D8C4D18-4635-4507-A48C-AB6B0A3F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10131212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60AA789-09BB-4423-A82F-0E1240E92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5121" y="6487248"/>
            <a:ext cx="14782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A69302-EB98-4A76-B36F-0288D0793628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C3B95E7-7BAE-412B-A418-ADEC0DCF3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5995" y="6487248"/>
            <a:ext cx="152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8608D5F-08AE-451E-A0EA-0C6338C6E8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57139" y="6016"/>
            <a:ext cx="8237620" cy="2286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92DD8F1-F079-400A-B83F-31B689B03F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57138" y="6486860"/>
            <a:ext cx="8237620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en-US" dirty="0"/>
              <a:t>Click to add classification/distribution statement</a:t>
            </a:r>
          </a:p>
        </p:txBody>
      </p:sp>
    </p:spTree>
    <p:extLst>
      <p:ext uri="{BB962C8B-B14F-4D97-AF65-F5344CB8AC3E}">
        <p14:creationId xmlns:p14="http://schemas.microsoft.com/office/powerpoint/2010/main" val="3279612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BA08-17E8-4A6B-B559-617209AA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064DC8C-7DE0-48D7-AD02-7B05CF075985}" type="datetimeFigureOut">
              <a:rPr lang="en-US" smtClean="0"/>
              <a:t>9/28/23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BC6E7-39CD-4B00-A9E2-94C0C667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Controlled Unclassified Information (CUI)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5885C-DE8C-4D23-8536-D5A05EAE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D8DF258-3DCC-4450-903F-B42A45E1D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F0744-610D-4840-B28D-ED7A7806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78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437" y="1270040"/>
            <a:ext cx="5181600" cy="47487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270040"/>
            <a:ext cx="5181600" cy="47487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8ED9-3D55-4757-98C1-7DAA64905B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-70412" y="6576449"/>
            <a:ext cx="2016205" cy="315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DSB on Microelectronics 04/15/2020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7275" y="6576449"/>
            <a:ext cx="7601527" cy="315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028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18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987" b="1" dirty="0">
                <a:ea typeface="Calibri" panose="020F0502020204030204" pitchFamily="34" charset="0"/>
                <a:cs typeface="Times New Roman" panose="02020603050405020304" pitchFamily="18" charset="0"/>
              </a:rPr>
              <a:t>UNCLASSIFIED // FOR OFFICIAL USE ONLY // DISTRIBUTION C RESTRICTION APPLIES</a:t>
            </a:r>
            <a:endParaRPr lang="en-US" sz="987" b="1" dirty="0"/>
          </a:p>
        </p:txBody>
      </p:sp>
    </p:spTree>
    <p:extLst>
      <p:ext uri="{BB962C8B-B14F-4D97-AF65-F5344CB8AC3E}">
        <p14:creationId xmlns:p14="http://schemas.microsoft.com/office/powerpoint/2010/main" val="1090717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4B9C6-08D4-40CE-ACFA-ED2DC032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C396-3715-45C6-B5C3-9725F493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064DC8C-7DE0-48D7-AD02-7B05CF075985}" type="datetimeFigureOut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597A-CD4B-4EE9-904F-5CB236D9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62A2-D569-405C-BC6E-75F20862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D8DF258-3DCC-4450-903F-B42A45E1D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D8C4D18-4635-4507-A48C-AB6B0A3F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Franklin Gothic Medium Cond" panose="020B06060304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543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4B9C6-08D4-40CE-ACFA-ED2DC032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C396-3715-45C6-B5C3-9725F493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064DC8C-7DE0-48D7-AD02-7B05CF075985}" type="datetimeFigureOut">
              <a:rPr lang="en-US" smtClean="0"/>
              <a:t>9/28/23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597A-CD4B-4EE9-904F-5CB236D9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498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Controlled Unclassified Information (CUI)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62A2-D569-405C-BC6E-75F20862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D8DF258-3DCC-4450-903F-B42A45E1D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D8C4D18-4635-4507-A48C-AB6B0A3F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0335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9141177" y="6654800"/>
            <a:ext cx="2743200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bg1"/>
                </a:solidFill>
                <a:latin typeface=" Arial"/>
              </a:defRPr>
            </a:lvl1pPr>
          </a:lstStyle>
          <a:p>
            <a:fld id="{92901CD8-BE54-44CF-BBB0-BA65B45219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10426"/>
            <a:ext cx="260732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" indent="0">
              <a:tabLst/>
              <a:defRPr/>
            </a:pP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RS 101</a:t>
            </a:r>
          </a:p>
          <a:p>
            <a:pPr>
              <a:defRPr/>
            </a:pP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November</a:t>
            </a:r>
            <a:r>
              <a:rPr lang="en-US" sz="738" b="1" baseline="0" dirty="0">
                <a:solidFill>
                  <a:schemeClr val="bg1"/>
                </a:solidFill>
                <a:latin typeface="Arial" pitchFamily="34" charset="0"/>
              </a:rPr>
              <a:t> 22, </a:t>
            </a: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257513993"/>
      </p:ext>
    </p:extLst>
  </p:cSld>
  <p:clrMapOvr>
    <a:masterClrMapping/>
  </p:clrMapOvr>
  <p:hf sldNum="0"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32871"/>
            <a:ext cx="260732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" indent="0">
              <a:tabLst/>
              <a:defRPr/>
            </a:pP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RS 101</a:t>
            </a:r>
          </a:p>
          <a:p>
            <a:pPr>
              <a:defRPr/>
            </a:pP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January 12</a:t>
            </a:r>
            <a:r>
              <a:rPr lang="en-US" sz="738" b="1" baseline="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US" sz="738" b="1" dirty="0">
                <a:solidFill>
                  <a:schemeClr val="bg1"/>
                </a:solidFill>
                <a:latin typeface="Arial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2058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ark_Disclaimers">
    <p:bg>
      <p:bgPr>
        <a:gradFill>
          <a:gsLst>
            <a:gs pos="0">
              <a:srgbClr val="111C4E"/>
            </a:gs>
            <a:gs pos="100000">
              <a:srgbClr val="0313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8EAEE1B-11ED-4ECC-8D9E-DFC08E61AB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047" y="785983"/>
            <a:ext cx="9358155" cy="1132592"/>
          </a:xfrm>
        </p:spPr>
        <p:txBody>
          <a:bodyPr anchor="b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F42BD8F9-4DA6-4CBF-847E-7972F0B90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047" y="1919593"/>
            <a:ext cx="9358155" cy="693823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3820D94B-2996-44AE-A29B-68BE3BEC6A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046" y="3032194"/>
            <a:ext cx="4991100" cy="113259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ACE2189D-D64D-4F77-B695-EE3F641D5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8145" y="3032964"/>
            <a:ext cx="2263896" cy="113896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ABEE617-F3B1-4BA8-80B0-E2DBD0F3E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631" y="173262"/>
            <a:ext cx="1822958" cy="171922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EF0561C-118D-4C77-953E-E32E7A9A50C9}"/>
              </a:ext>
            </a:extLst>
          </p:cNvPr>
          <p:cNvCxnSpPr>
            <a:cxnSpLocks/>
          </p:cNvCxnSpPr>
          <p:nvPr userDrawn="1"/>
        </p:nvCxnSpPr>
        <p:spPr>
          <a:xfrm>
            <a:off x="598643" y="4267180"/>
            <a:ext cx="5003803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63194C-376B-416D-8005-5A7865B0A29F}"/>
              </a:ext>
            </a:extLst>
          </p:cNvPr>
          <p:cNvCxnSpPr>
            <a:cxnSpLocks/>
          </p:cNvCxnSpPr>
          <p:nvPr userDrawn="1"/>
        </p:nvCxnSpPr>
        <p:spPr>
          <a:xfrm>
            <a:off x="5589745" y="4267180"/>
            <a:ext cx="1854200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F3709FA-39F7-417D-9469-D548065EBA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13" y="314149"/>
            <a:ext cx="162375" cy="1025530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BB37931-39C8-461D-8C07-5CCC740151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386" y="4419476"/>
            <a:ext cx="6527615" cy="208636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C5B46F6-8EFB-4946-993F-9E6CC28B6D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0600" y="4419475"/>
            <a:ext cx="4394016" cy="208636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7" name="Text Placeholder 25">
            <a:extLst>
              <a:ext uri="{FF2B5EF4-FFF2-40B4-BE49-F238E27FC236}">
                <a16:creationId xmlns:a16="http://schemas.microsoft.com/office/drawing/2014/main" id="{203FF62E-0291-44DA-95FB-E73CEA6A81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901" y="-4460"/>
            <a:ext cx="9690100" cy="33783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E95FD622-D4FF-41B8-BEE4-FB61DBEC1A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77899" y="6509242"/>
            <a:ext cx="9690101" cy="33783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735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3333" y="1233490"/>
            <a:ext cx="8737600" cy="3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963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08001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pic>
        <p:nvPicPr>
          <p:cNvPr id="8" name="Picture 13" descr="afsymbol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807" y="3698875"/>
            <a:ext cx="440690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61000" y="3924304"/>
            <a:ext cx="5994400" cy="1047751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749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22800" y="1962151"/>
            <a:ext cx="6858000" cy="1600200"/>
          </a:xfrm>
        </p:spPr>
        <p:txBody>
          <a:bodyPr/>
          <a:lstStyle>
            <a:lvl1pPr>
              <a:defRPr sz="3534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11996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18" y="152401"/>
            <a:ext cx="9861549" cy="6505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570869" indent="-224410">
              <a:buFont typeface="Wingdings" panose="05000000000000000000" pitchFamily="2" charset="2"/>
              <a:buChar char="Ø"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50810" y="6451600"/>
            <a:ext cx="4890382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7456" y="135724"/>
            <a:ext cx="2928592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AF DIGITAL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Transformation</a:t>
            </a:r>
          </a:p>
          <a:p>
            <a:pPr>
              <a:lnSpc>
                <a:spcPts val="1300"/>
              </a:lnSpc>
            </a:pPr>
            <a:r>
              <a:rPr lang="en-US" sz="1600" dirty="0">
                <a:solidFill>
                  <a:schemeClr val="bg1"/>
                </a:solidFill>
              </a:rPr>
              <a:t>NDIA S&amp;ME Conference </a:t>
            </a:r>
          </a:p>
          <a:p>
            <a:pPr>
              <a:lnSpc>
                <a:spcPts val="1400"/>
              </a:lnSpc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4115303045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18" y="152401"/>
            <a:ext cx="9861549" cy="6505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7456" y="135724"/>
            <a:ext cx="2928592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AF DIGITAL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Transformation</a:t>
            </a:r>
          </a:p>
          <a:p>
            <a:pPr>
              <a:lnSpc>
                <a:spcPts val="1300"/>
              </a:lnSpc>
            </a:pPr>
            <a:r>
              <a:rPr lang="en-US" sz="1600" dirty="0">
                <a:solidFill>
                  <a:schemeClr val="bg1"/>
                </a:solidFill>
              </a:rPr>
              <a:t>NDIA S&amp;ME Conference </a:t>
            </a:r>
          </a:p>
          <a:p>
            <a:pPr>
              <a:lnSpc>
                <a:spcPts val="1400"/>
              </a:lnSpc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1999332293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9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63"/>
            </a:lvl1pPr>
            <a:lvl2pPr marL="448820" indent="0">
              <a:buNone/>
              <a:defRPr sz="1767"/>
            </a:lvl2pPr>
            <a:lvl3pPr marL="897639" indent="0">
              <a:buNone/>
              <a:defRPr sz="1571"/>
            </a:lvl3pPr>
            <a:lvl4pPr marL="1346459" indent="0">
              <a:buNone/>
              <a:defRPr sz="1375"/>
            </a:lvl4pPr>
            <a:lvl5pPr marL="1795278" indent="0">
              <a:buNone/>
              <a:defRPr sz="1375"/>
            </a:lvl5pPr>
            <a:lvl6pPr marL="2244098" indent="0">
              <a:buNone/>
              <a:defRPr sz="1375"/>
            </a:lvl6pPr>
            <a:lvl7pPr marL="2692917" indent="0">
              <a:buNone/>
              <a:defRPr sz="1375"/>
            </a:lvl7pPr>
            <a:lvl8pPr marL="3141737" indent="0">
              <a:buNone/>
              <a:defRPr sz="1375"/>
            </a:lvl8pPr>
            <a:lvl9pPr marL="3590556" indent="0">
              <a:buNone/>
              <a:defRPr sz="13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95163" y="6491288"/>
            <a:ext cx="6169638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85251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235" y="1082679"/>
            <a:ext cx="5471584" cy="5287963"/>
          </a:xfrm>
        </p:spPr>
        <p:txBody>
          <a:bodyPr/>
          <a:lstStyle>
            <a:lvl1pPr>
              <a:defRPr sz="2749"/>
            </a:lvl1pPr>
            <a:lvl2pPr>
              <a:defRPr sz="2356"/>
            </a:lvl2pPr>
            <a:lvl3pPr>
              <a:defRPr sz="1963"/>
            </a:lvl3pPr>
            <a:lvl4pPr>
              <a:defRPr sz="17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7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25" y="1082679"/>
            <a:ext cx="5473700" cy="5287963"/>
          </a:xfrm>
        </p:spPr>
        <p:txBody>
          <a:bodyPr/>
          <a:lstStyle>
            <a:lvl1pPr>
              <a:defRPr sz="2749"/>
            </a:lvl1pPr>
            <a:lvl2pPr>
              <a:defRPr sz="2356"/>
            </a:lvl2pPr>
            <a:lvl3pPr>
              <a:defRPr sz="1963"/>
            </a:lvl3pPr>
            <a:lvl4pPr>
              <a:defRPr sz="17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7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66657" y="6491288"/>
            <a:ext cx="6698144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3708"/>
      </p:ext>
    </p:extLst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2356" b="1"/>
            </a:lvl1pPr>
            <a:lvl2pPr marL="448820" indent="0">
              <a:buNone/>
              <a:defRPr sz="1963" b="1"/>
            </a:lvl2pPr>
            <a:lvl3pPr marL="897639" indent="0">
              <a:buNone/>
              <a:defRPr sz="1767" b="1"/>
            </a:lvl3pPr>
            <a:lvl4pPr marL="1346459" indent="0">
              <a:buNone/>
              <a:defRPr sz="1571" b="1"/>
            </a:lvl4pPr>
            <a:lvl5pPr marL="1795278" indent="0">
              <a:buNone/>
              <a:defRPr sz="1571" b="1"/>
            </a:lvl5pPr>
            <a:lvl6pPr marL="2244098" indent="0">
              <a:buNone/>
              <a:defRPr sz="1571" b="1"/>
            </a:lvl6pPr>
            <a:lvl7pPr marL="2692917" indent="0">
              <a:buNone/>
              <a:defRPr sz="1571" b="1"/>
            </a:lvl7pPr>
            <a:lvl8pPr marL="3141737" indent="0">
              <a:buNone/>
              <a:defRPr sz="1571" b="1"/>
            </a:lvl8pPr>
            <a:lvl9pPr marL="3590556" indent="0">
              <a:buNone/>
              <a:defRPr sz="15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356"/>
            </a:lvl1pPr>
            <a:lvl2pPr>
              <a:defRPr sz="1963"/>
            </a:lvl2pPr>
            <a:lvl3pPr>
              <a:defRPr sz="1767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5"/>
            <a:ext cx="5389033" cy="639763"/>
          </a:xfrm>
        </p:spPr>
        <p:txBody>
          <a:bodyPr anchor="b"/>
          <a:lstStyle>
            <a:lvl1pPr marL="0" indent="0">
              <a:buNone/>
              <a:defRPr sz="2356" b="1"/>
            </a:lvl1pPr>
            <a:lvl2pPr marL="448820" indent="0">
              <a:buNone/>
              <a:defRPr sz="1963" b="1"/>
            </a:lvl2pPr>
            <a:lvl3pPr marL="897639" indent="0">
              <a:buNone/>
              <a:defRPr sz="1767" b="1"/>
            </a:lvl3pPr>
            <a:lvl4pPr marL="1346459" indent="0">
              <a:buNone/>
              <a:defRPr sz="1571" b="1"/>
            </a:lvl4pPr>
            <a:lvl5pPr marL="1795278" indent="0">
              <a:buNone/>
              <a:defRPr sz="1571" b="1"/>
            </a:lvl5pPr>
            <a:lvl6pPr marL="2244098" indent="0">
              <a:buNone/>
              <a:defRPr sz="1571" b="1"/>
            </a:lvl6pPr>
            <a:lvl7pPr marL="2692917" indent="0">
              <a:buNone/>
              <a:defRPr sz="1571" b="1"/>
            </a:lvl7pPr>
            <a:lvl8pPr marL="3141737" indent="0">
              <a:buNone/>
              <a:defRPr sz="1571" b="1"/>
            </a:lvl8pPr>
            <a:lvl9pPr marL="3590556" indent="0">
              <a:buNone/>
              <a:defRPr sz="15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356"/>
            </a:lvl1pPr>
            <a:lvl2pPr>
              <a:defRPr sz="1963"/>
            </a:lvl2pPr>
            <a:lvl3pPr>
              <a:defRPr sz="1767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15655" y="6491288"/>
            <a:ext cx="6849146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69407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52549" y="6491288"/>
            <a:ext cx="6312251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7456" y="135724"/>
            <a:ext cx="2928592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AF DIGITAL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Transformation</a:t>
            </a:r>
          </a:p>
          <a:p>
            <a:pPr>
              <a:lnSpc>
                <a:spcPts val="1300"/>
              </a:lnSpc>
            </a:pPr>
            <a:r>
              <a:rPr lang="en-US" sz="1600" dirty="0">
                <a:solidFill>
                  <a:schemeClr val="bg1"/>
                </a:solidFill>
              </a:rPr>
              <a:t>NDIA S&amp;ME Conference </a:t>
            </a:r>
          </a:p>
          <a:p>
            <a:pPr>
              <a:lnSpc>
                <a:spcPts val="1400"/>
              </a:lnSpc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972844194"/>
      </p:ext>
    </p:extLst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6991" y="6491288"/>
            <a:ext cx="6647810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7456" y="135724"/>
            <a:ext cx="2928592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AF DIGITAL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Transformation</a:t>
            </a:r>
          </a:p>
          <a:p>
            <a:pPr>
              <a:lnSpc>
                <a:spcPts val="1300"/>
              </a:lnSpc>
            </a:pPr>
            <a:r>
              <a:rPr lang="en-US" sz="1600" dirty="0">
                <a:solidFill>
                  <a:schemeClr val="bg1"/>
                </a:solidFill>
              </a:rPr>
              <a:t>NDIA S&amp;ME Conference </a:t>
            </a:r>
          </a:p>
          <a:p>
            <a:pPr>
              <a:lnSpc>
                <a:spcPts val="1400"/>
              </a:lnSpc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3843736335"/>
      </p:ext>
    </p:extLst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1"/>
            <a:ext cx="4011084" cy="1162051"/>
          </a:xfrm>
        </p:spPr>
        <p:txBody>
          <a:bodyPr anchor="b"/>
          <a:lstStyle>
            <a:lvl1pPr algn="l">
              <a:defRPr sz="196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141"/>
            </a:lvl1pPr>
            <a:lvl2pPr>
              <a:defRPr sz="2749"/>
            </a:lvl2pPr>
            <a:lvl3pPr>
              <a:defRPr sz="2356"/>
            </a:lvl3pPr>
            <a:lvl4pPr>
              <a:defRPr sz="1963"/>
            </a:lvl4pPr>
            <a:lvl5pPr>
              <a:defRPr sz="1963"/>
            </a:lvl5pPr>
            <a:lvl6pPr>
              <a:defRPr sz="1963"/>
            </a:lvl6pPr>
            <a:lvl7pPr>
              <a:defRPr sz="1963"/>
            </a:lvl7pPr>
            <a:lvl8pPr>
              <a:defRPr sz="1963"/>
            </a:lvl8pPr>
            <a:lvl9pPr>
              <a:defRPr sz="19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4"/>
            <a:ext cx="4011084" cy="4691063"/>
          </a:xfrm>
        </p:spPr>
        <p:txBody>
          <a:bodyPr/>
          <a:lstStyle>
            <a:lvl1pPr marL="0" indent="0">
              <a:buNone/>
              <a:defRPr sz="1375"/>
            </a:lvl1pPr>
            <a:lvl2pPr marL="448820" indent="0">
              <a:buNone/>
              <a:defRPr sz="1178"/>
            </a:lvl2pPr>
            <a:lvl3pPr marL="897639" indent="0">
              <a:buNone/>
              <a:defRPr sz="982"/>
            </a:lvl3pPr>
            <a:lvl4pPr marL="1346459" indent="0">
              <a:buNone/>
              <a:defRPr sz="883"/>
            </a:lvl4pPr>
            <a:lvl5pPr marL="1795278" indent="0">
              <a:buNone/>
              <a:defRPr sz="883"/>
            </a:lvl5pPr>
            <a:lvl6pPr marL="2244098" indent="0">
              <a:buNone/>
              <a:defRPr sz="883"/>
            </a:lvl6pPr>
            <a:lvl7pPr marL="2692917" indent="0">
              <a:buNone/>
              <a:defRPr sz="883"/>
            </a:lvl7pPr>
            <a:lvl8pPr marL="3141737" indent="0">
              <a:buNone/>
              <a:defRPr sz="883"/>
            </a:lvl8pPr>
            <a:lvl9pPr marL="3590556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67993" y="6491288"/>
            <a:ext cx="6496808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19941"/>
      </p:ext>
    </p:extLst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196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41"/>
            </a:lvl1pPr>
            <a:lvl2pPr marL="448820" indent="0">
              <a:buNone/>
              <a:defRPr sz="2749"/>
            </a:lvl2pPr>
            <a:lvl3pPr marL="897639" indent="0">
              <a:buNone/>
              <a:defRPr sz="2356"/>
            </a:lvl3pPr>
            <a:lvl4pPr marL="1346459" indent="0">
              <a:buNone/>
              <a:defRPr sz="1963"/>
            </a:lvl4pPr>
            <a:lvl5pPr marL="1795278" indent="0">
              <a:buNone/>
              <a:defRPr sz="1963"/>
            </a:lvl5pPr>
            <a:lvl6pPr marL="2244098" indent="0">
              <a:buNone/>
              <a:defRPr sz="1963"/>
            </a:lvl6pPr>
            <a:lvl7pPr marL="2692917" indent="0">
              <a:buNone/>
              <a:defRPr sz="1963"/>
            </a:lvl7pPr>
            <a:lvl8pPr marL="3141737" indent="0">
              <a:buNone/>
              <a:defRPr sz="1963"/>
            </a:lvl8pPr>
            <a:lvl9pPr marL="3590556" indent="0">
              <a:buNone/>
              <a:defRPr sz="1963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375"/>
            </a:lvl1pPr>
            <a:lvl2pPr marL="448820" indent="0">
              <a:buNone/>
              <a:defRPr sz="1178"/>
            </a:lvl2pPr>
            <a:lvl3pPr marL="897639" indent="0">
              <a:buNone/>
              <a:defRPr sz="982"/>
            </a:lvl3pPr>
            <a:lvl4pPr marL="1346459" indent="0">
              <a:buNone/>
              <a:defRPr sz="883"/>
            </a:lvl4pPr>
            <a:lvl5pPr marL="1795278" indent="0">
              <a:buNone/>
              <a:defRPr sz="883"/>
            </a:lvl5pPr>
            <a:lvl6pPr marL="2244098" indent="0">
              <a:buNone/>
              <a:defRPr sz="883"/>
            </a:lvl6pPr>
            <a:lvl7pPr marL="2692917" indent="0">
              <a:buNone/>
              <a:defRPr sz="883"/>
            </a:lvl7pPr>
            <a:lvl8pPr marL="3141737" indent="0">
              <a:buNone/>
              <a:defRPr sz="883"/>
            </a:lvl8pPr>
            <a:lvl9pPr marL="3590556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99545" y="6491288"/>
            <a:ext cx="6765256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58437"/>
      </p:ext>
    </p:extLst>
  </p:cSld>
  <p:clrMapOvr>
    <a:masterClrMapping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18" y="200968"/>
            <a:ext cx="9861549" cy="7689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92491" y="6491288"/>
            <a:ext cx="6572309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9459"/>
      </p:ext>
    </p:extLst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25" y="76204"/>
            <a:ext cx="2787649" cy="62944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233" y="76204"/>
            <a:ext cx="8163984" cy="62944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91155" y="6491288"/>
            <a:ext cx="6773645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00604"/>
      </p:ext>
    </p:extLst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18" y="76202"/>
            <a:ext cx="9861549" cy="893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12238" y="1082679"/>
            <a:ext cx="11148484" cy="5287963"/>
          </a:xfrm>
        </p:spPr>
        <p:txBody>
          <a:bodyPr/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51883" y="6491288"/>
            <a:ext cx="6412918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7342"/>
      </p:ext>
    </p:extLst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33247" y="1293094"/>
            <a:ext cx="10918365" cy="4830616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1178"/>
              </a:spcBef>
              <a:spcAft>
                <a:spcPts val="0"/>
              </a:spcAft>
              <a:defRPr/>
            </a:lvl1pPr>
            <a:lvl2pPr marL="529856" indent="-250903">
              <a:lnSpc>
                <a:spcPts val="1963"/>
              </a:lnSpc>
              <a:spcBef>
                <a:spcPts val="589"/>
              </a:spcBef>
              <a:spcAft>
                <a:spcPts val="0"/>
              </a:spcAft>
              <a:defRPr sz="1767"/>
            </a:lvl2pPr>
            <a:lvl3pPr marL="743358" indent="-180775">
              <a:lnSpc>
                <a:spcPts val="1767"/>
              </a:lnSpc>
              <a:spcBef>
                <a:spcPts val="589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14332" indent="0">
              <a:lnSpc>
                <a:spcPts val="1571"/>
              </a:lnSpc>
              <a:spcBef>
                <a:spcPts val="589"/>
              </a:spcBef>
              <a:spcAft>
                <a:spcPts val="0"/>
              </a:spcAft>
              <a:buFontTx/>
              <a:buNone/>
              <a:defRPr/>
            </a:lvl4pPr>
            <a:lvl5pPr marL="1232696" indent="0">
              <a:lnSpc>
                <a:spcPts val="1375"/>
              </a:lnSpc>
              <a:spcBef>
                <a:spcPts val="589"/>
              </a:spcBef>
              <a:spcAft>
                <a:spcPts val="0"/>
              </a:spcAft>
              <a:buSzPct val="85000"/>
              <a:buFontTx/>
              <a:buNone/>
              <a:defRPr sz="1178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08601" y="6491288"/>
            <a:ext cx="6656199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651067" y="6524625"/>
            <a:ext cx="1524000" cy="304800"/>
          </a:xfr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9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90E5-F405-40E0-BCD9-8001C0D52617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99" y="-1"/>
            <a:ext cx="10996084" cy="1143001"/>
          </a:xfrm>
          <a:prstGeom prst="rect">
            <a:avLst/>
          </a:prstGeom>
        </p:spPr>
        <p:txBody>
          <a:bodyPr anchor="ctr" anchorCtr="0"/>
          <a:lstStyle>
            <a:lvl1pPr>
              <a:defRPr sz="3141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83435" y="6491288"/>
            <a:ext cx="6681366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51067" y="6524625"/>
            <a:ext cx="1524000" cy="304800"/>
          </a:xfr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096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2235200" cy="304800"/>
          </a:xfrm>
          <a:prstGeom prst="rect">
            <a:avLst/>
          </a:prstGeom>
        </p:spPr>
        <p:txBody>
          <a:bodyPr/>
          <a:lstStyle>
            <a:lvl1pPr>
              <a:defRPr sz="1178">
                <a:latin typeface="Arial" charset="0"/>
                <a:cs typeface="+mn-cs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92491" y="6491288"/>
            <a:ext cx="6572309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932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56931" y="6491288"/>
            <a:ext cx="6907869" cy="3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71" b="1" i="1" dirty="0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001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3864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559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AB24-1B2A-4F25-AF7C-3DE83A2FA4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753600" y="6492240"/>
            <a:ext cx="1450848" cy="228600"/>
          </a:xfrm>
        </p:spPr>
        <p:txBody>
          <a:bodyPr lIns="0" tIns="0" rIns="0" bIns="0" anchor="ctr" anchorCtr="0"/>
          <a:lstStyle>
            <a:lvl1pPr marL="0" indent="0">
              <a:buNone/>
              <a:defRPr sz="883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47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3" b="0" i="1">
                <a:solidFill>
                  <a:srgbClr val="26649A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15" b="0" i="0">
                <a:solidFill>
                  <a:srgbClr val="2A41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9646" y="6205482"/>
            <a:ext cx="5769509" cy="21291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1">
                <a:solidFill>
                  <a:srgbClr val="546972"/>
                </a:solidFill>
                <a:latin typeface="Times New Roman"/>
                <a:cs typeface="Times New Roman"/>
              </a:defRPr>
            </a:lvl1pPr>
          </a:lstStyle>
          <a:p>
            <a:pPr marL="11206">
              <a:tabLst>
                <a:tab pos="1354303" algn="l"/>
              </a:tabLst>
            </a:pPr>
            <a:endParaRPr lang="pt-BR" spc="18" dirty="0">
              <a:solidFill>
                <a:srgbClr val="465967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6402" y="6246880"/>
            <a:ext cx="1300631" cy="173691"/>
          </a:xfrm>
          <a:prstGeom prst="rect">
            <a:avLst/>
          </a:prstGeom>
        </p:spPr>
        <p:txBody>
          <a:bodyPr lIns="0" tIns="0" rIns="0" bIns="0"/>
          <a:lstStyle>
            <a:lvl1pPr>
              <a:defRPr sz="1191" b="0" i="0">
                <a:solidFill>
                  <a:srgbClr val="266B66"/>
                </a:solidFill>
                <a:latin typeface="Arial"/>
                <a:cs typeface="Arial"/>
              </a:defRPr>
            </a:lvl1pPr>
          </a:lstStyle>
          <a:p>
            <a:pPr marL="11206"/>
            <a:endParaRPr lang="en-US" spc="71" dirty="0">
              <a:solidFill>
                <a:srgbClr val="236762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27" b="0" i="0">
                <a:solidFill>
                  <a:srgbClr val="93A0A5"/>
                </a:solidFill>
                <a:latin typeface="Times New Roman"/>
                <a:cs typeface="Times New Roman"/>
              </a:defRPr>
            </a:lvl1pPr>
          </a:lstStyle>
          <a:p>
            <a:pPr marL="75644"/>
            <a:fld id="{81D60167-4931-47E6-BA6A-407CBD079E47}" type="slidenum">
              <a:rPr lang="en-US" spc="84" smtClean="0">
                <a:solidFill>
                  <a:srgbClr val="8793A0"/>
                </a:solidFill>
              </a:rPr>
              <a:pPr marL="75644"/>
              <a:t>‹#›</a:t>
            </a:fld>
            <a:endParaRPr lang="en-US" spc="84" dirty="0">
              <a:solidFill>
                <a:srgbClr val="879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237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480" y="0"/>
            <a:ext cx="99589" cy="6858000"/>
            <a:chOff x="1" y="0"/>
            <a:chExt cx="380999" cy="6858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2523067"/>
            <a:ext cx="10820400" cy="1803399"/>
          </a:xfrm>
        </p:spPr>
        <p:txBody>
          <a:bodyPr anchor="ctr" anchorCtr="0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Divider Slide – Section Title here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77000"/>
            <a:ext cx="670505" cy="2438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800" y="20574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48006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030547" y="0"/>
            <a:ext cx="99589" cy="6858000"/>
            <a:chOff x="1" y="0"/>
            <a:chExt cx="380999" cy="6858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0B872EE-CF6B-48C6-B994-9F72BDEE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 dirty="0">
                <a:latin typeface="Arial" pitchFamily="34" charset="0"/>
              </a:rPr>
              <a:t> |</a:t>
            </a:r>
            <a:r>
              <a:rPr lang="en-US" dirty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C5421FF-B53D-456E-AC21-C1A29DCF2F49}"/>
              </a:ext>
            </a:extLst>
          </p:cNvPr>
          <p:cNvSpPr txBox="1">
            <a:spLocks/>
          </p:cNvSpPr>
          <p:nvPr userDrawn="1"/>
        </p:nvSpPr>
        <p:spPr>
          <a:xfrm>
            <a:off x="5590294" y="6541306"/>
            <a:ext cx="1224164" cy="18308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UNCLASSIFIED/FOUO</a:t>
            </a:r>
          </a:p>
        </p:txBody>
      </p:sp>
    </p:spTree>
    <p:extLst>
      <p:ext uri="{BB962C8B-B14F-4D97-AF65-F5344CB8AC3E}">
        <p14:creationId xmlns:p14="http://schemas.microsoft.com/office/powerpoint/2010/main" val="1802624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02646"/>
            <a:ext cx="3371791" cy="3387710"/>
          </a:xfrm>
          <a:prstGeom prst="rect">
            <a:avLst/>
          </a:prstGeom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674533" y="1962150"/>
            <a:ext cx="8009468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3FFA-99AC-4324-BD10-92BBEB903BF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839096" y="4489851"/>
            <a:ext cx="4844904" cy="1550601"/>
          </a:xfrm>
        </p:spPr>
        <p:txBody>
          <a:bodyPr/>
          <a:lstStyle>
            <a:lvl1pPr marL="0" indent="0" algn="r">
              <a:buNone/>
              <a:defRPr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8001" y="281928"/>
            <a:ext cx="11175999" cy="707886"/>
          </a:xfrm>
          <a:prstGeom prst="rect">
            <a:avLst/>
          </a:prstGeom>
          <a:effectLst>
            <a:outerShdw dist="35560" dir="2700000" algn="ctr" rotWithShape="0">
              <a:srgbClr val="C0C0C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1200" noProof="0" dirty="0">
                <a:solidFill>
                  <a:schemeClr val="tx1"/>
                </a:solidFill>
                <a:latin typeface="Tahoma" charset="0"/>
                <a:ea typeface="+mn-ea"/>
                <a:cs typeface="+mn-cs"/>
              </a:rPr>
              <a:t>Air Force Materiel Command</a:t>
            </a:r>
          </a:p>
        </p:txBody>
      </p:sp>
    </p:spTree>
    <p:extLst>
      <p:ext uri="{BB962C8B-B14F-4D97-AF65-F5344CB8AC3E}">
        <p14:creationId xmlns:p14="http://schemas.microsoft.com/office/powerpoint/2010/main" val="18785752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Page Option 2 Cle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ABEE617-F3B1-4BA8-80B0-E2DBD0F3E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061" y="1"/>
            <a:ext cx="3056393" cy="22922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A92E786-66E4-4585-A2B9-2E9D1860A9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13" y="314149"/>
            <a:ext cx="162375" cy="1025530"/>
          </a:xfrm>
          <a:prstGeom prst="rect">
            <a:avLst/>
          </a:prstGeom>
        </p:spPr>
      </p:pic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F30AE52-17F7-4736-88B1-9A5B009A0D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0499" y="2295391"/>
            <a:ext cx="10782300" cy="1132592"/>
          </a:xfrm>
        </p:spPr>
        <p:txBody>
          <a:bodyPr anchor="b">
            <a:noAutofit/>
          </a:bodyPr>
          <a:lstStyle>
            <a:lvl1pPr marL="0" indent="0">
              <a:buNone/>
              <a:defRPr sz="3600">
                <a:solidFill>
                  <a:srgbClr val="111C4E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 Page Option 2 – Clear Background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9D676178-C318-4DDC-80CF-BBE4A40E60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0501" y="3429000"/>
            <a:ext cx="10782300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265CA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5">
            <a:extLst>
              <a:ext uri="{FF2B5EF4-FFF2-40B4-BE49-F238E27FC236}">
                <a16:creationId xmlns:a16="http://schemas.microsoft.com/office/drawing/2014/main" id="{001A3141-B009-467B-BBC5-F30B1E59C7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7819" y="4679909"/>
            <a:ext cx="4991100" cy="113259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BEC4DC64-FAF7-4AAD-B124-CD16EDF480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78919" y="4680679"/>
            <a:ext cx="2263896" cy="113896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58" y="6487248"/>
            <a:ext cx="2036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3280" y="6487249"/>
            <a:ext cx="797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6347" y="6477088"/>
            <a:ext cx="10430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983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4B9C6-08D4-40CE-ACFA-ED2DC032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D8C4D18-4635-4507-A48C-AB6B0A3F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58" y="6487248"/>
            <a:ext cx="2036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3280" y="6487249"/>
            <a:ext cx="797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6347" y="6487248"/>
            <a:ext cx="94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4A48-D25C-45A8-B8E0-BD2D3B1132C1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28B3-1457-44B1-A9A0-12C038157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9E8E1-3B7B-4318-91B3-973E33D8D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974C244-F3E4-47FF-89BC-DEE007B6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58" y="6487248"/>
            <a:ext cx="2036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3280" y="6487249"/>
            <a:ext cx="797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6347" y="6487248"/>
            <a:ext cx="94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39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C878F-D5C6-4077-8095-4BEF9B3E0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75147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7EF6D-CEAE-4BE5-8EE6-4E8118E54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B83F1-4A9C-40E0-839A-C7CE14183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75147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FFE698-AB15-45FD-AD75-CB8EEE853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944CAD5-23EE-4C4C-A803-7446269B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58" y="6487248"/>
            <a:ext cx="2036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3280" y="6487249"/>
            <a:ext cx="797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6347" y="6487248"/>
            <a:ext cx="94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83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Text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945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_Blue">
    <p:bg>
      <p:bgPr>
        <a:gradFill>
          <a:gsLst>
            <a:gs pos="0">
              <a:srgbClr val="111C4E"/>
            </a:gs>
            <a:gs pos="100000">
              <a:srgbClr val="0313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ABEE617-F3B1-4BA8-80B0-E2DBD0F3E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608" y="2588"/>
            <a:ext cx="3056393" cy="22922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3709FA-39F7-417D-9469-D548065EBA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13" y="314149"/>
            <a:ext cx="162375" cy="102553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4E4C7F-1EDF-4657-9BBA-0FCF66B9BB2D}"/>
              </a:ext>
            </a:extLst>
          </p:cNvPr>
          <p:cNvCxnSpPr>
            <a:cxnSpLocks/>
          </p:cNvCxnSpPr>
          <p:nvPr userDrawn="1"/>
        </p:nvCxnSpPr>
        <p:spPr>
          <a:xfrm>
            <a:off x="406400" y="4794871"/>
            <a:ext cx="6997032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574963-C4F3-4FAC-A935-56AE49BC8A8F}"/>
              </a:ext>
            </a:extLst>
          </p:cNvPr>
          <p:cNvCxnSpPr>
            <a:cxnSpLocks/>
          </p:cNvCxnSpPr>
          <p:nvPr userDrawn="1"/>
        </p:nvCxnSpPr>
        <p:spPr>
          <a:xfrm>
            <a:off x="7403433" y="4794871"/>
            <a:ext cx="1946052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F364762C-3350-4211-ADF3-8B9B94F8E6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396" y="1342211"/>
            <a:ext cx="9045089" cy="11325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DB2D2ECA-6F5E-4B3F-8B36-049AA61094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394" y="2475821"/>
            <a:ext cx="11582805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5BC82964-C87A-4F12-9EAF-9A16765D1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394" y="3227594"/>
            <a:ext cx="4211671" cy="155368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Name, Title, Organization, Event Name, Date</a:t>
            </a:r>
          </a:p>
        </p:txBody>
      </p:sp>
      <p:sp>
        <p:nvSpPr>
          <p:cNvPr id="24" name="Text Placeholder 25">
            <a:extLst>
              <a:ext uri="{FF2B5EF4-FFF2-40B4-BE49-F238E27FC236}">
                <a16:creationId xmlns:a16="http://schemas.microsoft.com/office/drawing/2014/main" id="{52052D11-E6D4-4A0F-BA0A-034EC037CA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15199" y="3227594"/>
            <a:ext cx="4571997" cy="155368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Controlled by, Category, Distribution, POC</a:t>
            </a:r>
          </a:p>
        </p:txBody>
      </p:sp>
      <p:sp>
        <p:nvSpPr>
          <p:cNvPr id="25" name="Text Placeholder 25">
            <a:extLst>
              <a:ext uri="{FF2B5EF4-FFF2-40B4-BE49-F238E27FC236}">
                <a16:creationId xmlns:a16="http://schemas.microsoft.com/office/drawing/2014/main" id="{5AAFDF7B-39BD-4A90-86C2-6FFAC30346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5012" y="4890898"/>
            <a:ext cx="11592184" cy="148583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distribution statements/disclaimers.  [AUTHOR: See DoDI 5230.24 for applicable distribution statement. Following is an example. ] Distribution Statement C: Distribution authorized to U.S. Government agencies and their contractors (reason) (date of determination). Other requests for this document shall be referred to (controlling DoD office).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in. </a:t>
            </a:r>
          </a:p>
        </p:txBody>
      </p:sp>
    </p:spTree>
    <p:extLst>
      <p:ext uri="{BB962C8B-B14F-4D97-AF65-F5344CB8AC3E}">
        <p14:creationId xmlns:p14="http://schemas.microsoft.com/office/powerpoint/2010/main" val="3668944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9956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9C2D-98A7-4A5A-AF37-9DE9D3A4D871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AC9F-A0B1-4460-AE6A-1FEB31152C69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4F5-A131-4974-90AA-B086A07564D4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09FB-BFDE-4AEB-86B7-A3875FE04EE9}" type="datetime1">
              <a:rPr lang="en-US" smtClean="0"/>
              <a:pPr/>
              <a:t>9/28/23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red and white sign&#10;&#10;Description automatically generated">
            <a:extLst>
              <a:ext uri="{FF2B5EF4-FFF2-40B4-BE49-F238E27FC236}">
                <a16:creationId xmlns:a16="http://schemas.microsoft.com/office/drawing/2014/main" id="{5823847C-7389-40C4-8131-2D66880DDE5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234" y="0"/>
            <a:ext cx="1012625" cy="12192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73748"/>
            <a:ext cx="101600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219201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400801"/>
            <a:ext cx="3193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9/28/23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200" y="6400801"/>
            <a:ext cx="48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2" r:id="rId2"/>
    <p:sldLayoutId id="2147483700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 baseline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77" y="1447799"/>
            <a:ext cx="10987418" cy="4833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005" y="6492875"/>
            <a:ext cx="1345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2076950-07FE-48A8-AFEA-94771226F8AB}" type="datetime1">
              <a:rPr lang="en-US" smtClean="0"/>
              <a:t>9/28/23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7387" y="6492875"/>
            <a:ext cx="1345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C47FE3-A78E-49F8-82D8-727AE4C443A6}"/>
              </a:ext>
            </a:extLst>
          </p:cNvPr>
          <p:cNvSpPr/>
          <p:nvPr userDrawn="1"/>
        </p:nvSpPr>
        <p:spPr>
          <a:xfrm>
            <a:off x="0" y="0"/>
            <a:ext cx="12192000" cy="1319981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0EE82B-7AC6-46DF-B3E8-774E1E63A8CB}"/>
              </a:ext>
            </a:extLst>
          </p:cNvPr>
          <p:cNvCxnSpPr>
            <a:cxnSpLocks/>
          </p:cNvCxnSpPr>
          <p:nvPr userDrawn="1"/>
        </p:nvCxnSpPr>
        <p:spPr>
          <a:xfrm>
            <a:off x="0" y="1321747"/>
            <a:ext cx="10345994" cy="0"/>
          </a:xfrm>
          <a:prstGeom prst="line">
            <a:avLst/>
          </a:prstGeom>
          <a:ln w="12700"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1FBE12-BC41-4A51-82C8-D4FA199B60DF}"/>
              </a:ext>
            </a:extLst>
          </p:cNvPr>
          <p:cNvCxnSpPr>
            <a:cxnSpLocks/>
          </p:cNvCxnSpPr>
          <p:nvPr userDrawn="1"/>
        </p:nvCxnSpPr>
        <p:spPr>
          <a:xfrm flipH="1">
            <a:off x="10345994" y="1321747"/>
            <a:ext cx="1846006" cy="0"/>
          </a:xfrm>
          <a:prstGeom prst="line">
            <a:avLst/>
          </a:prstGeom>
          <a:ln w="12700"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25B9EB2-CBB6-432C-82AE-7240411A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0AE59F4-CB15-48D9-8412-8125A843351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" y="-10875"/>
            <a:ext cx="1345608" cy="134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6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bg1"/>
          </a:solidFill>
          <a:latin typeface="Franklin Gothic Medium Cond" panose="020B06060304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0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238" y="1082679"/>
            <a:ext cx="11148484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82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05518" y="270831"/>
            <a:ext cx="9861549" cy="50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8001" y="9652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67" dirty="0">
              <a:solidFill>
                <a:srgbClr val="000000"/>
              </a:solidFill>
            </a:endParaRPr>
          </a:p>
        </p:txBody>
      </p:sp>
      <p:pic>
        <p:nvPicPr>
          <p:cNvPr id="2056" name="Picture 1037" descr="afsymbol"/>
          <p:cNvPicPr>
            <a:picLocks noChangeAspect="1" noChangeArrowheads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817" y="90490"/>
            <a:ext cx="1369483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06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</p:sldLayoutIdLst>
  <p:transition advClick="0"/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5pPr>
      <a:lvl6pPr marL="448820"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6pPr>
      <a:lvl7pPr marL="897639"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7pPr>
      <a:lvl8pPr marL="1346459"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8pPr>
      <a:lvl9pPr marL="1795278" algn="r" rtl="0" eaLnBrk="1" fontAlgn="base" hangingPunct="1">
        <a:spcBef>
          <a:spcPct val="0"/>
        </a:spcBef>
        <a:spcAft>
          <a:spcPct val="0"/>
        </a:spcAft>
        <a:defRPr sz="2749" b="1" i="1">
          <a:solidFill>
            <a:srgbClr val="000066"/>
          </a:solidFill>
          <a:latin typeface="Arial" charset="0"/>
        </a:defRPr>
      </a:lvl9pPr>
    </p:titleStyle>
    <p:bodyStyle>
      <a:lvl1pPr marL="280512" indent="-280512" algn="l" rtl="0" eaLnBrk="1" fontAlgn="base" hangingPunct="1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356"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76346" indent="-277396" algn="l" rtl="0" eaLnBrk="1" fontAlgn="base" hangingPunct="1">
        <a:spcBef>
          <a:spcPct val="20000"/>
        </a:spcBef>
        <a:spcAft>
          <a:spcPct val="0"/>
        </a:spcAft>
        <a:buClr>
          <a:srgbClr val="151C77"/>
        </a:buClr>
        <a:buSzPct val="80000"/>
        <a:buFont typeface="Courier New" panose="02070309020205020404" pitchFamily="49" charset="0"/>
        <a:buChar char="o"/>
        <a:defRPr sz="1963"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08286" indent="-219735" algn="l" rtl="0" eaLnBrk="1" fontAlgn="base" hangingPunct="1">
        <a:spcBef>
          <a:spcPct val="20000"/>
        </a:spcBef>
        <a:spcAft>
          <a:spcPct val="0"/>
        </a:spcAft>
        <a:buClr>
          <a:srgbClr val="151C77"/>
        </a:buClr>
        <a:buSzPct val="80000"/>
        <a:buFont typeface="Arial" panose="020B0604020202020204" pitchFamily="34" charset="0"/>
        <a:buChar char="•"/>
        <a:defRPr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70869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4pPr>
      <a:lvl5pPr marL="2019688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5pPr>
      <a:lvl6pPr marL="2468508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6pPr>
      <a:lvl7pPr marL="2917327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7pPr>
      <a:lvl8pPr marL="3366147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8pPr>
      <a:lvl9pPr marL="3814966" indent="-22441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9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1pPr>
      <a:lvl2pPr marL="448820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2pPr>
      <a:lvl3pPr marL="897639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346459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4pPr>
      <a:lvl5pPr marL="1795278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5pPr>
      <a:lvl6pPr marL="2244098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6pPr>
      <a:lvl7pPr marL="2692917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7pPr>
      <a:lvl8pPr marL="3141737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8pPr>
      <a:lvl9pPr marL="3590556" algn="l" defTabSz="897639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0BCF8A6-00CE-4134-B1C2-1DF96AC7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645" y="1624084"/>
            <a:ext cx="11530236" cy="4502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58" y="6487248"/>
            <a:ext cx="2036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3280" y="6487249"/>
            <a:ext cx="797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6347" y="6487248"/>
            <a:ext cx="94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B42D5B-54B7-4CAE-AF5D-D52CE6EDAC4D}"/>
              </a:ext>
            </a:extLst>
          </p:cNvPr>
          <p:cNvSpPr/>
          <p:nvPr userDrawn="1"/>
        </p:nvSpPr>
        <p:spPr>
          <a:xfrm>
            <a:off x="0" y="1"/>
            <a:ext cx="12192000" cy="1319981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730DCB-EE14-40E3-AAD9-8952C2D735EA}"/>
              </a:ext>
            </a:extLst>
          </p:cNvPr>
          <p:cNvCxnSpPr>
            <a:cxnSpLocks/>
          </p:cNvCxnSpPr>
          <p:nvPr userDrawn="1"/>
        </p:nvCxnSpPr>
        <p:spPr>
          <a:xfrm>
            <a:off x="0" y="1321746"/>
            <a:ext cx="10345995" cy="0"/>
          </a:xfrm>
          <a:prstGeom prst="line">
            <a:avLst/>
          </a:prstGeom>
          <a:ln w="12700"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45BF01-B129-451A-8756-A006F28D07DA}"/>
              </a:ext>
            </a:extLst>
          </p:cNvPr>
          <p:cNvCxnSpPr>
            <a:cxnSpLocks/>
          </p:cNvCxnSpPr>
          <p:nvPr userDrawn="1"/>
        </p:nvCxnSpPr>
        <p:spPr>
          <a:xfrm flipH="1">
            <a:off x="10345995" y="1321746"/>
            <a:ext cx="1846007" cy="0"/>
          </a:xfrm>
          <a:prstGeom prst="line">
            <a:avLst/>
          </a:prstGeom>
          <a:ln w="12700"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15A8F237-D214-4878-99CA-2CD38B17D7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" y="1565"/>
            <a:ext cx="1794144" cy="1345608"/>
          </a:xfrm>
          <a:prstGeom prst="rect">
            <a:avLst/>
          </a:prstGeom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EF73350-F4F2-4995-BF77-E67CAFD9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2" y="384139"/>
            <a:ext cx="9939420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05959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dia.org/-/media/sites/ndia/meetings-and-events/2023/10/sme/sme-program_v9.pdf?download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65387"/>
            <a:ext cx="12192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AB0003"/>
                </a:solidFill>
                <a:latin typeface="Arial"/>
                <a:cs typeface="Arial"/>
              </a:rPr>
              <a:t>System Engineering Division </a:t>
            </a:r>
            <a:br>
              <a:rPr lang="en-US" sz="5400" b="1" dirty="0">
                <a:solidFill>
                  <a:srgbClr val="AB0003"/>
                </a:solidFill>
                <a:latin typeface="Arial"/>
                <a:cs typeface="Arial"/>
              </a:rPr>
            </a:br>
            <a:r>
              <a:rPr lang="en-US" sz="5400" b="1" dirty="0">
                <a:solidFill>
                  <a:srgbClr val="AB0003"/>
                </a:solidFill>
                <a:latin typeface="Arial"/>
                <a:cs typeface="Arial"/>
              </a:rPr>
              <a:t>Monthly Meeting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September  28,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BFEBE-1A8D-4ECA-A7D2-D978D89F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4FE34E-4643-401E-ABA6-E92C70077461}"/>
              </a:ext>
            </a:extLst>
          </p:cNvPr>
          <p:cNvSpPr txBox="1">
            <a:spLocks/>
          </p:cNvSpPr>
          <p:nvPr/>
        </p:nvSpPr>
        <p:spPr>
          <a:xfrm>
            <a:off x="208094" y="144638"/>
            <a:ext cx="10058400" cy="1018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spc="0" baseline="0">
                <a:solidFill>
                  <a:srgbClr val="AB000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800" dirty="0"/>
              <a:t>AGENDA</a:t>
            </a:r>
          </a:p>
          <a:p>
            <a:r>
              <a:rPr lang="en-US" sz="2000" b="0" dirty="0"/>
              <a:t>(all times EST)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13DFC-E11F-476D-A236-85BC6706DA83}"/>
              </a:ext>
            </a:extLst>
          </p:cNvPr>
          <p:cNvSpPr txBox="1"/>
          <p:nvPr/>
        </p:nvSpPr>
        <p:spPr>
          <a:xfrm>
            <a:off x="1143000" y="1473762"/>
            <a:ext cx="121520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1000-1015    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              </a:t>
            </a:r>
            <a:r>
              <a:rPr lang="en-US" sz="16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</a:t>
            </a:r>
            <a:r>
              <a:rPr lang="en-US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                                        </a:t>
            </a:r>
            <a:b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1015 -1100                    </a:t>
            </a:r>
            <a:r>
              <a:rPr lang="en-US" sz="16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 Update/Discussion</a:t>
            </a:r>
          </a:p>
          <a:p>
            <a:pPr marL="217170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NDIA SE Division Conference Committee</a:t>
            </a: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22488" indent="-2122488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22488" indent="-2122488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1115-1145	</a:t>
            </a: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time for any ad-hoc committee updates/other business</a:t>
            </a:r>
          </a:p>
          <a:p>
            <a:pPr marL="2122488" indent="-2122488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22488" indent="-2122488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1145                             </a:t>
            </a: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Adjourn</a:t>
            </a:r>
          </a:p>
          <a:p>
            <a:pPr marL="2122488" marR="0" indent="-2122488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0794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BDC1-7A36-8D1A-66A4-EF27F836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Goals for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0148-D077-852D-63FD-4FCE38961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1" dirty="0"/>
              <a:t>Lead in digital transformation in systems engineering as practiced by our Industry and Government partners</a:t>
            </a:r>
          </a:p>
          <a:p>
            <a:r>
              <a:rPr lang="en-US" b="0" i="1" dirty="0"/>
              <a:t>Increase Division membership at all levels, and focus on Industry member employees </a:t>
            </a:r>
          </a:p>
          <a:p>
            <a:r>
              <a:rPr lang="en-US" b="0" i="1" dirty="0"/>
              <a:t>Partner with more government Services, and Agencies in systems engineering</a:t>
            </a:r>
          </a:p>
          <a:p>
            <a:r>
              <a:rPr lang="en-US" b="0" i="1" dirty="0"/>
              <a:t>Strengthen Committee membership and participation; Support Committee Chairs and Co-Chairs in visibility for their committee activities and collaboration across the Division</a:t>
            </a:r>
          </a:p>
          <a:p>
            <a:r>
              <a:rPr lang="en-US" b="0" i="1" dirty="0"/>
              <a:t>Build on the successful 2022 SE&amp;ME Conference </a:t>
            </a:r>
          </a:p>
          <a:p>
            <a:r>
              <a:rPr lang="en-US" b="0" i="1" dirty="0"/>
              <a:t>Build strong relationships with other SE related professional organizations/societies (e.g.: INCOSE, SERC, SISO, OMG etc.)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0B8CF-19B2-481C-66BC-5521AEBB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119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EB372-AD0C-B540-A63B-0F6BA853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6E61D7-4A76-FA48-A4BC-53858821F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95943"/>
              </p:ext>
            </p:extLst>
          </p:nvPr>
        </p:nvGraphicFramePr>
        <p:xfrm>
          <a:off x="240675" y="3629869"/>
          <a:ext cx="6324600" cy="26691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65678">
                  <a:extLst>
                    <a:ext uri="{9D8B030D-6E8A-4147-A177-3AD203B41FA5}">
                      <a16:colId xmlns:a16="http://schemas.microsoft.com/office/drawing/2014/main" val="3015043246"/>
                    </a:ext>
                  </a:extLst>
                </a:gridCol>
                <a:gridCol w="4558922">
                  <a:extLst>
                    <a:ext uri="{9D8B030D-6E8A-4147-A177-3AD203B41FA5}">
                      <a16:colId xmlns:a16="http://schemas.microsoft.com/office/drawing/2014/main" val="3406921881"/>
                    </a:ext>
                  </a:extLst>
                </a:gridCol>
              </a:tblGrid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 COMPANY</a:t>
                      </a:r>
                      <a:endParaRPr lang="en-US" sz="18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 ITEM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968092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Keysight Technologies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Premier Sponsor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972214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Raytheon 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Elite Sponsor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39643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Ansys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Sponsor - Tuesday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393708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SAIC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Sponsor - Wednesday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1461022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Systems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Networking Break - Tuesday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732196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Intercax LLC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Patriot Sponsor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828174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D98908-C9EE-4A4D-8AAD-5ABB4DD94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05894"/>
              </p:ext>
            </p:extLst>
          </p:nvPr>
        </p:nvGraphicFramePr>
        <p:xfrm>
          <a:off x="6934200" y="2864803"/>
          <a:ext cx="4724400" cy="3718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167281683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TABLETOP COMPANIES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850561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 Engineering Research Center (SERC)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649418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IBM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00494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Ansys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95226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Jama Software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562971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 Innovations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398390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Carnegie Mellon University Software Engineering Institute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035041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LLC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618205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CalTech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54833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Technologies Consulting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513386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Flying Logic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533308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Cora Systems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895814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MTSI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311814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Enola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190614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SodiusWillert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441907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Georgie Tech Research Institute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393665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Keysight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47957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A220E28-C93F-FA4E-9ED9-CE28AA52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73748"/>
            <a:ext cx="10058400" cy="740653"/>
          </a:xfrm>
        </p:spPr>
        <p:txBody>
          <a:bodyPr/>
          <a:lstStyle/>
          <a:p>
            <a:r>
              <a:rPr lang="en-US" dirty="0"/>
              <a:t>SE/ME Conference Update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4487461-B8B2-3042-A049-54206CB67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004094"/>
            <a:ext cx="10972800" cy="2501105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b="0" i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AGENDA</a:t>
            </a:r>
            <a:endParaRPr lang="en-US" b="0" i="1" dirty="0">
              <a:solidFill>
                <a:srgbClr val="C00000"/>
              </a:solidFill>
            </a:endParaRPr>
          </a:p>
          <a:p>
            <a:r>
              <a:rPr lang="en-US" b="0" i="1" dirty="0"/>
              <a:t>All but 4x open slots </a:t>
            </a:r>
          </a:p>
          <a:p>
            <a:r>
              <a:rPr lang="en-US" b="0" i="1" dirty="0"/>
              <a:t>Keynote Replacement</a:t>
            </a:r>
          </a:p>
          <a:p>
            <a:r>
              <a:rPr lang="en-US" b="0" i="1" dirty="0"/>
              <a:t>11x On-Demand</a:t>
            </a:r>
          </a:p>
          <a:p>
            <a:pPr marL="0" indent="0"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Logistics</a:t>
            </a:r>
          </a:p>
          <a:p>
            <a:r>
              <a:rPr lang="en-US" b="0" i="1" dirty="0"/>
              <a:t>Registration: 259</a:t>
            </a:r>
          </a:p>
          <a:p>
            <a:r>
              <a:rPr lang="en-US" b="0" i="1" dirty="0"/>
              <a:t>Industry Hotel Block is full</a:t>
            </a:r>
          </a:p>
          <a:p>
            <a:pPr lvl="1"/>
            <a:r>
              <a:rPr lang="en-US" i="1" dirty="0"/>
              <a:t>Few rooms available for per diem</a:t>
            </a:r>
            <a:endParaRPr lang="en-US" b="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0524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10363200" cy="5029200"/>
          </a:xfrm>
        </p:spPr>
        <p:txBody>
          <a:bodyPr>
            <a:noAutofit/>
          </a:bodyPr>
          <a:lstStyle/>
          <a:p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</a:rPr>
              <a:t>Discussion of SE/ME Conference </a:t>
            </a:r>
            <a:b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NDIA SED Conference Committee</a:t>
            </a: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1994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SDR&amp;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eme1">
  <a:themeElements>
    <a:clrScheme name="Custom 3">
      <a:dk1>
        <a:srgbClr val="000000"/>
      </a:dk1>
      <a:lt1>
        <a:srgbClr val="FFFFFF"/>
      </a:lt1>
      <a:dk2>
        <a:srgbClr val="005F9E"/>
      </a:dk2>
      <a:lt2>
        <a:srgbClr val="EEECE1"/>
      </a:lt2>
      <a:accent1>
        <a:srgbClr val="00B3DC"/>
      </a:accent1>
      <a:accent2>
        <a:srgbClr val="F7901E"/>
      </a:accent2>
      <a:accent3>
        <a:srgbClr val="FFE23C"/>
      </a:accent3>
      <a:accent4>
        <a:srgbClr val="C1CD23"/>
      </a:accent4>
      <a:accent5>
        <a:srgbClr val="C6401D"/>
      </a:accent5>
      <a:accent6>
        <a:srgbClr val="FFFFFF"/>
      </a:accent6>
      <a:hlink>
        <a:srgbClr val="005F9E"/>
      </a:hlink>
      <a:folHlink>
        <a:srgbClr val="800080"/>
      </a:folHlink>
    </a:clrScheme>
    <a:fontScheme name="CSAF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square"/>
      <a:lstStyle>
        <a:defPPr marL="285750" indent="-285750" algn="l">
          <a:spcBef>
            <a:spcPct val="40000"/>
          </a:spcBef>
          <a:buClr>
            <a:schemeClr val="tx1"/>
          </a:buClr>
          <a:buFont typeface="Wingdings" pitchFamily="2" charset="2"/>
          <a:buChar char="§"/>
          <a:defRPr sz="2000" b="1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AF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F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F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F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F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F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F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in Body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>
  <element uid="dececbd6-da3b-46fe-8f00-f9d9deea2ee1" value=""/>
  <element uid="bbbf7bf4-4f4f-4189-9c5e-65015de8a6ad" value=""/>
  <element uid="bba94c65-ac3d-4f34-b2e1-8de11ef6f01c" value=""/>
  <element uid="bc2b7c01-6db1-4e7d-88d1-fc61674f86fd" value=""/>
  <element uid="92e993a3-af32-4afb-aa19-3a49cdb82c7a" value=""/>
</sisl>
</file>

<file path=customXml/item2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xLVEgwMTkwNTwvVXNlck5hbWU+PERhdGVUaW1lPjQvMjAvMjAyMSA2OjMzOjE2IFBNPC9EYXRlVGltZT48TGFiZWxTdHJpbmc+VGhpcyBhcnRpZmFjdCBoYXMgbm8gY2xhc3NpZmljYXRpb24uPC9MYWJlbFN0cmluZz48L2l0ZW0+PGl0ZW0+PHNpc2wgc2lzbFZlcnNpb249IjAiIHBvbGljeT0iY2RlNTNhYzEtYmY1Zi00YWFlLTljZjEtMDc1MDllMjNhNGIwIiBvcmlnaW49InVzZXJTZWxlY3RlZCI+PGVsZW1lbnQgdWlkPSJkZWNlY2JkNi1kYTNiLTQ2ZmUtOGYwMC1mOWQ5ZGVlYTJlZTEiIHZhbHVlPSIiIHhtbG5zPSJodHRwOi8vd3d3LmJvbGRvbmphbWVzLmNvbS8yMDA4LzAxL3NpZS9pbnRlcm5hbC9sYWJlbCIgLz48ZWxlbWVudCB1aWQ9ImJiYmY3YmY0LTRmNGYtNDE4OS05YzVlLTY1MDE1ZGU4YTZhZC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JiYzJiN2MwMS02ZGIxLTRlN2QtODhkMS1mYzYxNjc0Zjg2ZmQiIHZhbHVlPSIiIHhtbG5zPSJodHRwOi8vd3d3LmJvbGRvbmphbWVzLmNvbS8yMDA4LzAxL3NpZS9pbnRlcm5hbC9sYWJlbCIgLz48ZWxlbWVudCB1aWQ9IjkyZTk5M2EzLWFmMzItNGFmYi1hYTE5LTNhNDljZGI4MmM3YSIgdmFsdWU9IiIgeG1sbnM9Imh0dHA6Ly93d3cuYm9sZG9uamFtZXMuY29tLzIwMDgvMDEvc2llL2ludGVybmFsL2xhYmVsIiAvPjwvc2lzbD48VXNlck5hbWU+VVNcS1RIMDE5MDU8L1VzZXJOYW1lPjxEYXRlVGltZT4xMC80LzIwMjEgMzo0NTo0MyBQTTwvRGF0ZVRpbWU+PExhYmVsU3RyaW5nPk9yaWdpbiBKdXJpc2RpY3Rpb246IFVTICB8IFVucmVzdHJpY3RlZCBDb250ZW50IHwgTm8gbWFya2luZyBhcHBsaWVkIGJ5IHRoaXMgdG9vbCB8IE90aGVyIEluZm9ybWF0aW9uIChOb3QgUmVxdWlyaW5nIGFuIEV4cG9ydCBDb250cm9sIE1hcmtpbmcpIHwgTm8gbWFya2luZyBhcHBsaWVkIGJ5IHRoZSB0b29sPC9MYWJlbFN0cmluZz48L2l0ZW0+PC9sYWJlbEhpc3Rvcnk+</Value>
</WrappedLabelHistory>
</file>

<file path=customXml/itemProps1.xml><?xml version="1.0" encoding="utf-8"?>
<ds:datastoreItem xmlns:ds="http://schemas.openxmlformats.org/officeDocument/2006/customXml" ds:itemID="{49375BB3-F841-4659-BEEE-5080C98F66A6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4E1F88EE-2516-426D-AD7E-6045AF4D397D}">
  <ds:schemaRefs>
    <ds:schemaRef ds:uri="http://www.w3.org/2001/XMLSchema"/>
    <ds:schemaRef ds:uri="http://www.boldonjames.com/2016/02/Classifier/internal/wrappedLabelHistory"/>
  </ds:schemaRefs>
</ds:datastoreItem>
</file>

<file path=docMetadata/LabelInfo.xml><?xml version="1.0" encoding="utf-8"?>
<clbl:labelList xmlns:clbl="http://schemas.microsoft.com/office/2020/mipLabelMetadata">
  <clbl:label id="{3de9faa6-9fe1-49b3-9a08-227a296b54a6}" enabled="1" method="Privileged" siteId="{d5fe813e-0caa-432a-b2ac-d555aa91bd1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10196</TotalTime>
  <Words>353</Words>
  <Application>Microsoft Macintosh PowerPoint</Application>
  <PresentationFormat>Widescreen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22" baseType="lpstr">
      <vt:lpstr> Arial</vt:lpstr>
      <vt:lpstr>Montserrat</vt:lpstr>
      <vt:lpstr>Arial</vt:lpstr>
      <vt:lpstr>Arial Black</vt:lpstr>
      <vt:lpstr>Arial Narrow</vt:lpstr>
      <vt:lpstr>Calibri</vt:lpstr>
      <vt:lpstr>Century Schoolbook</vt:lpstr>
      <vt:lpstr>Courier New</vt:lpstr>
      <vt:lpstr>Franklin Gothic Medium Cond</vt:lpstr>
      <vt:lpstr>Tahoma</vt:lpstr>
      <vt:lpstr>Times New Roman</vt:lpstr>
      <vt:lpstr>Verdana</vt:lpstr>
      <vt:lpstr>Wingdings</vt:lpstr>
      <vt:lpstr>1_Office Theme</vt:lpstr>
      <vt:lpstr>USDR&amp;E</vt:lpstr>
      <vt:lpstr>1_Theme1</vt:lpstr>
      <vt:lpstr>Main Body Slide</vt:lpstr>
      <vt:lpstr>System Engineering Division  Monthly Meeting</vt:lpstr>
      <vt:lpstr>PowerPoint Presentation</vt:lpstr>
      <vt:lpstr>Division Goals for 2023</vt:lpstr>
      <vt:lpstr>SE/ME Conference Update</vt:lpstr>
      <vt:lpstr>Discussion of SE/ME Conference    NDIA SED Conference Committee  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Logistics Management January Division Meeting</dc:title>
  <dc:subject>rtnipcontrolcode:unrestricted|rtnipcontrolcodevm:noipvm|rtnexportcontrolcountry:usa|rtnexportcontrolcode:otherinfo|rtnexportcontrolcodevm:nousecvm</dc:subject>
  <dc:creator>Andrea Lane</dc:creator>
  <cp:lastModifiedBy>Microsoft Office User</cp:lastModifiedBy>
  <cp:revision>145</cp:revision>
  <dcterms:created xsi:type="dcterms:W3CDTF">2021-01-15T15:54:14Z</dcterms:created>
  <dcterms:modified xsi:type="dcterms:W3CDTF">2023-09-28T13:57:11Z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55163471-e1cd-4e81-8f41-6939c96fa403</vt:lpwstr>
  </property>
  <property fmtid="{D5CDD505-2E9C-101B-9397-08002B2CF9AE}" pid="3" name="bjClsUserRVM">
    <vt:lpwstr>[]</vt:lpwstr>
  </property>
  <property fmtid="{D5CDD505-2E9C-101B-9397-08002B2CF9AE}" pid="4" name="bjSaver">
    <vt:lpwstr>K5xoA48SK7vARNRMs6ihxGK93DNhV4Go</vt:lpwstr>
  </property>
  <property fmtid="{D5CDD505-2E9C-101B-9397-08002B2CF9AE}" pid="5" name="bjLabelRefreshRequired">
    <vt:lpwstr>FileClassifier</vt:lpwstr>
  </property>
  <property fmtid="{D5CDD505-2E9C-101B-9397-08002B2CF9AE}" pid="6" name="rtxCustomDocumentProperties">
    <vt:lpwstr>rtnipcontrolcode:unrestricted|rtnipcontrolcodevm:noipvm|rtnexportcontrolcountry:usa|rtnexportcontrolcode:otherinfo|rtnexportcontrolcodevm:nousecvm|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8" name="bjDocumentLabelXML-0">
    <vt:lpwstr>ames.com/2008/01/sie/internal/label"&gt;&lt;element uid="dececbd6-da3b-46fe-8f00-f9d9deea2ee1" value="" /&gt;&lt;element uid="bbbf7bf4-4f4f-4189-9c5e-65015de8a6ad" value="" /&gt;&lt;element uid="bba94c65-ac3d-4f34-b2e1-8de11ef6f01c" value="" /&gt;&lt;element uid="bc2b7c01-6db1-4</vt:lpwstr>
  </property>
  <property fmtid="{D5CDD505-2E9C-101B-9397-08002B2CF9AE}" pid="9" name="bjDocumentLabelXML-1">
    <vt:lpwstr>e7d-88d1-fc61674f86fd" value="" /&gt;&lt;element uid="92e993a3-af32-4afb-aa19-3a49cdb82c7a" value="" /&gt;&lt;/sisl&gt;</vt:lpwstr>
  </property>
  <property fmtid="{D5CDD505-2E9C-101B-9397-08002B2CF9AE}" pid="10" name="bjDocumentSecurityLabel">
    <vt:lpwstr>Origin Jurisdiction: US  | Unrestricted Content | No marking applied by this tool | Other Information (Not Requiring an Export Control Marking) | No marking applied by the tool</vt:lpwstr>
  </property>
  <property fmtid="{D5CDD505-2E9C-101B-9397-08002B2CF9AE}" pid="11" name="bjLabelHistoryID">
    <vt:lpwstr>{4E1F88EE-2516-426D-AD7E-6045AF4D397D}</vt:lpwstr>
  </property>
</Properties>
</file>