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3"/>
  </p:sldMasterIdLst>
  <p:notesMasterIdLst>
    <p:notesMasterId r:id="rId26"/>
  </p:notesMasterIdLst>
  <p:handoutMasterIdLst>
    <p:handoutMasterId r:id="rId27"/>
  </p:handoutMasterIdLst>
  <p:sldIdLst>
    <p:sldId id="256" r:id="rId4"/>
    <p:sldId id="322" r:id="rId5"/>
    <p:sldId id="1042652683" r:id="rId6"/>
    <p:sldId id="1042652704" r:id="rId7"/>
    <p:sldId id="1042652688" r:id="rId8"/>
    <p:sldId id="1042652689" r:id="rId9"/>
    <p:sldId id="1042652705" r:id="rId10"/>
    <p:sldId id="276" r:id="rId11"/>
    <p:sldId id="1042652706" r:id="rId12"/>
    <p:sldId id="1042652707" r:id="rId13"/>
    <p:sldId id="1042652708" r:id="rId14"/>
    <p:sldId id="1042652709" r:id="rId15"/>
    <p:sldId id="277" r:id="rId16"/>
    <p:sldId id="1042652710" r:id="rId17"/>
    <p:sldId id="1042652711" r:id="rId18"/>
    <p:sldId id="1042652712" r:id="rId19"/>
    <p:sldId id="278" r:id="rId20"/>
    <p:sldId id="279" r:id="rId21"/>
    <p:sldId id="1042652713" r:id="rId22"/>
    <p:sldId id="259" r:id="rId23"/>
    <p:sldId id="258" r:id="rId24"/>
    <p:sldId id="32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20E"/>
    <a:srgbClr val="AB0003"/>
    <a:srgbClr val="AA1E22"/>
    <a:srgbClr val="AD4F45"/>
    <a:srgbClr val="AB0104"/>
    <a:srgbClr val="8F1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3" autoAdjust="0"/>
    <p:restoredTop sz="69505" autoAdjust="0"/>
  </p:normalViewPr>
  <p:slideViewPr>
    <p:cSldViewPr>
      <p:cViewPr varScale="1">
        <p:scale>
          <a:sx n="64" d="100"/>
          <a:sy n="64" d="100"/>
        </p:scale>
        <p:origin x="68" y="336"/>
      </p:cViewPr>
      <p:guideLst>
        <p:guide orient="horz" pos="2160"/>
        <p:guide pos="3840"/>
      </p:guideLst>
    </p:cSldViewPr>
  </p:slideViewPr>
  <p:outlineViewPr>
    <p:cViewPr>
      <p:scale>
        <a:sx n="33" d="100"/>
        <a:sy n="33" d="100"/>
      </p:scale>
      <p:origin x="0" y="16902"/>
    </p:cViewPr>
  </p:outlineViewPr>
  <p:notesTextViewPr>
    <p:cViewPr>
      <p:scale>
        <a:sx n="100" d="100"/>
        <a:sy n="100" d="100"/>
      </p:scale>
      <p:origin x="0" y="0"/>
    </p:cViewPr>
  </p:notesTextViewPr>
  <p:sorterViewPr>
    <p:cViewPr>
      <p:scale>
        <a:sx n="100" d="100"/>
        <a:sy n="100" d="100"/>
      </p:scale>
      <p:origin x="0" y="2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Over</a:t>
            </a:r>
            <a:r>
              <a:rPr lang="en-US" baseline="0"/>
              <a:t> 95</a:t>
            </a:r>
            <a:r>
              <a:rPr lang="en-US"/>
              <a:t> Collaborators Across</a:t>
            </a:r>
            <a:r>
              <a:rPr lang="en-US" baseline="0"/>
              <a:t> Defense, Industry, and Academia Supporting SEMod and Exemplar Digital Acquisistion Thread</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bar"/>
        <c:varyColors val="1"/>
        <c:ser>
          <c:idx val="0"/>
          <c:order val="0"/>
          <c:tx>
            <c:strRef>
              <c:f>Sheet8!$B$1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76-48DB-8DEF-E49B2A2C40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76-48DB-8DEF-E49B2A2C40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76-48DB-8DEF-E49B2A2C40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76-48DB-8DEF-E49B2A2C40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76-48DB-8DEF-E49B2A2C40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576-48DB-8DEF-E49B2A2C405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576-48DB-8DEF-E49B2A2C405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576-48DB-8DEF-E49B2A2C405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576-48DB-8DEF-E49B2A2C405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576-48DB-8DEF-E49B2A2C405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576-48DB-8DEF-E49B2A2C405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576-48DB-8DEF-E49B2A2C405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576-48DB-8DEF-E49B2A2C405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576-48DB-8DEF-E49B2A2C405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1576-48DB-8DEF-E49B2A2C405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1576-48DB-8DEF-E49B2A2C4052}"/>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1576-48DB-8DEF-E49B2A2C405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1576-48DB-8DEF-E49B2A2C405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1576-48DB-8DEF-E49B2A2C4052}"/>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1576-48DB-8DEF-E49B2A2C405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1576-48DB-8DEF-E49B2A2C405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1576-48DB-8DEF-E49B2A2C405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1576-48DB-8DEF-E49B2A2C405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1576-48DB-8DEF-E49B2A2C405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1576-48DB-8DEF-E49B2A2C405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1576-48DB-8DEF-E49B2A2C405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1576-48DB-8DEF-E49B2A2C4052}"/>
              </c:ext>
            </c:extLst>
          </c:dPt>
          <c:dLbls>
            <c:dLbl>
              <c:idx val="0"/>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76-48DB-8DEF-E49B2A2C4052}"/>
                </c:ext>
              </c:extLst>
            </c:dLbl>
            <c:dLbl>
              <c:idx val="1"/>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76-48DB-8DEF-E49B2A2C4052}"/>
                </c:ext>
              </c:extLst>
            </c:dLbl>
            <c:dLbl>
              <c:idx val="2"/>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76-48DB-8DEF-E49B2A2C4052}"/>
                </c:ext>
              </c:extLst>
            </c:dLbl>
            <c:dLbl>
              <c:idx val="3"/>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76-48DB-8DEF-E49B2A2C4052}"/>
                </c:ext>
              </c:extLst>
            </c:dLbl>
            <c:dLbl>
              <c:idx val="10"/>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576-48DB-8DEF-E49B2A2C4052}"/>
                </c:ext>
              </c:extLst>
            </c:dLbl>
            <c:dLbl>
              <c:idx val="11"/>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576-48DB-8DEF-E49B2A2C4052}"/>
                </c:ext>
              </c:extLst>
            </c:dLbl>
            <c:dLbl>
              <c:idx val="26"/>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5-1576-48DB-8DEF-E49B2A2C4052}"/>
                </c:ext>
              </c:extLst>
            </c:dLbl>
            <c:spPr>
              <a:solidFill>
                <a:sysClr val="window" lastClr="FFFFFF"/>
              </a:solidFill>
              <a:ln>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Sheet8!$A$2:$A$27</c:f>
              <c:strCache>
                <c:ptCount val="26"/>
                <c:pt idx="0">
                  <c:v>us.navy.mil</c:v>
                </c:pt>
                <c:pt idx="1">
                  <c:v>army.mil</c:v>
                </c:pt>
                <c:pt idx="2">
                  <c:v>us.af.mil</c:v>
                </c:pt>
                <c:pt idx="3">
                  <c:v>mail.mil</c:v>
                </c:pt>
                <c:pt idx="4">
                  <c:v>aero.org</c:v>
                </c:pt>
                <c:pt idx="5">
                  <c:v>mitre.org</c:v>
                </c:pt>
                <c:pt idx="6">
                  <c:v>gmu.edu</c:v>
                </c:pt>
                <c:pt idx="7">
                  <c:v>jhuapl.edu</c:v>
                </c:pt>
                <c:pt idx="8">
                  <c:v>stevens.edu</c:v>
                </c:pt>
                <c:pt idx="9">
                  <c:v>gtri.gatech.edu</c:v>
                </c:pt>
                <c:pt idx="10">
                  <c:v>nps.edu</c:v>
                </c:pt>
                <c:pt idx="11">
                  <c:v>dau.edu</c:v>
                </c:pt>
                <c:pt idx="12">
                  <c:v>omg.org</c:v>
                </c:pt>
                <c:pt idx="13">
                  <c:v>eipm-llc.com</c:v>
                </c:pt>
                <c:pt idx="14">
                  <c:v>forgefwd.com</c:v>
                </c:pt>
                <c:pt idx="15">
                  <c:v>L3Harris.com</c:v>
                </c:pt>
                <c:pt idx="16">
                  <c:v>lmco.com</c:v>
                </c:pt>
                <c:pt idx="17">
                  <c:v>msn.com</c:v>
                </c:pt>
                <c:pt idx="18">
                  <c:v>raytheon.com</c:v>
                </c:pt>
                <c:pt idx="19">
                  <c:v>specinnovations.com</c:v>
                </c:pt>
                <c:pt idx="20">
                  <c:v>sysacqsol.com</c:v>
                </c:pt>
                <c:pt idx="21">
                  <c:v>systemxi.com</c:v>
                </c:pt>
                <c:pt idx="22">
                  <c:v>bah.com</c:v>
                </c:pt>
                <c:pt idx="23">
                  <c:v>boeing.com</c:v>
                </c:pt>
                <c:pt idx="24">
                  <c:v>saic.com</c:v>
                </c:pt>
                <c:pt idx="25">
                  <c:v>gmail.com</c:v>
                </c:pt>
              </c:strCache>
            </c:strRef>
          </c:cat>
          <c:val>
            <c:numRef>
              <c:f>Sheet8!$B$2:$B$27</c:f>
              <c:numCache>
                <c:formatCode>General</c:formatCode>
                <c:ptCount val="26"/>
                <c:pt idx="0">
                  <c:v>14</c:v>
                </c:pt>
                <c:pt idx="1">
                  <c:v>15</c:v>
                </c:pt>
                <c:pt idx="2">
                  <c:v>5</c:v>
                </c:pt>
                <c:pt idx="3">
                  <c:v>20</c:v>
                </c:pt>
                <c:pt idx="4">
                  <c:v>1</c:v>
                </c:pt>
                <c:pt idx="5">
                  <c:v>1</c:v>
                </c:pt>
                <c:pt idx="6">
                  <c:v>1</c:v>
                </c:pt>
                <c:pt idx="7">
                  <c:v>1</c:v>
                </c:pt>
                <c:pt idx="8">
                  <c:v>1</c:v>
                </c:pt>
                <c:pt idx="9">
                  <c:v>2</c:v>
                </c:pt>
                <c:pt idx="10">
                  <c:v>3</c:v>
                </c:pt>
                <c:pt idx="11">
                  <c:v>9</c:v>
                </c:pt>
                <c:pt idx="12">
                  <c:v>1</c:v>
                </c:pt>
                <c:pt idx="13">
                  <c:v>1</c:v>
                </c:pt>
                <c:pt idx="14">
                  <c:v>1</c:v>
                </c:pt>
                <c:pt idx="15">
                  <c:v>1</c:v>
                </c:pt>
                <c:pt idx="16">
                  <c:v>1</c:v>
                </c:pt>
                <c:pt idx="17">
                  <c:v>1</c:v>
                </c:pt>
                <c:pt idx="18">
                  <c:v>1</c:v>
                </c:pt>
                <c:pt idx="19">
                  <c:v>1</c:v>
                </c:pt>
                <c:pt idx="20">
                  <c:v>1</c:v>
                </c:pt>
                <c:pt idx="21">
                  <c:v>1</c:v>
                </c:pt>
                <c:pt idx="22">
                  <c:v>2</c:v>
                </c:pt>
                <c:pt idx="23">
                  <c:v>2</c:v>
                </c:pt>
                <c:pt idx="24">
                  <c:v>2</c:v>
                </c:pt>
                <c:pt idx="25">
                  <c:v>6</c:v>
                </c:pt>
              </c:numCache>
            </c:numRef>
          </c:val>
          <c:extLst>
            <c:ext xmlns:c16="http://schemas.microsoft.com/office/drawing/2014/chart" uri="{C3380CC4-5D6E-409C-BE32-E72D297353CC}">
              <c16:uniqueId val="{00000036-1576-48DB-8DEF-E49B2A2C4052}"/>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E27E7-9B84-4F05-B8D6-85A0310032C9}" type="doc">
      <dgm:prSet loTypeId="urn:microsoft.com/office/officeart/2005/8/layout/cycle7" loCatId="cycle" qsTypeId="urn:microsoft.com/office/officeart/2005/8/quickstyle/3d1" qsCatId="3D" csTypeId="urn:microsoft.com/office/officeart/2005/8/colors/colorful2" csCatId="colorful" phldr="1"/>
      <dgm:spPr/>
      <dgm:t>
        <a:bodyPr/>
        <a:lstStyle/>
        <a:p>
          <a:endParaRPr lang="en-US"/>
        </a:p>
      </dgm:t>
    </dgm:pt>
    <dgm:pt modelId="{83D717B2-0377-4101-B253-5E4F2519216B}">
      <dgm:prSet phldrT="[Text]"/>
      <dgm:spPr/>
      <dgm:t>
        <a:bodyPr/>
        <a:lstStyle/>
        <a:p>
          <a:r>
            <a:rPr lang="en-US" dirty="0"/>
            <a:t>OUSD(R&amp;E)</a:t>
          </a:r>
        </a:p>
      </dgm:t>
    </dgm:pt>
    <dgm:pt modelId="{AC2286FB-0354-4961-90E0-5945BB93B221}" type="parTrans" cxnId="{59306CD0-E489-4FE3-86AD-4291E3E19882}">
      <dgm:prSet/>
      <dgm:spPr/>
      <dgm:t>
        <a:bodyPr/>
        <a:lstStyle/>
        <a:p>
          <a:endParaRPr lang="en-US"/>
        </a:p>
      </dgm:t>
    </dgm:pt>
    <dgm:pt modelId="{7C83B6A3-9E2E-4F03-8951-596E4D9A0FB9}" type="sibTrans" cxnId="{59306CD0-E489-4FE3-86AD-4291E3E19882}">
      <dgm:prSet/>
      <dgm:spPr/>
      <dgm:t>
        <a:bodyPr/>
        <a:lstStyle/>
        <a:p>
          <a:endParaRPr lang="en-US"/>
        </a:p>
      </dgm:t>
    </dgm:pt>
    <dgm:pt modelId="{9433AC29-9807-4259-ABF3-0C4A14FC29B9}">
      <dgm:prSet phldrT="[Text]"/>
      <dgm:spPr/>
      <dgm:t>
        <a:bodyPr/>
        <a:lstStyle/>
        <a:p>
          <a:r>
            <a:rPr lang="en-US" dirty="0"/>
            <a:t>DAU</a:t>
          </a:r>
        </a:p>
      </dgm:t>
    </dgm:pt>
    <dgm:pt modelId="{C6B56C07-3E99-424F-9D86-4F4C9537A2F8}" type="parTrans" cxnId="{92610663-8A88-493A-AA3F-14F91D8A371F}">
      <dgm:prSet/>
      <dgm:spPr/>
      <dgm:t>
        <a:bodyPr/>
        <a:lstStyle/>
        <a:p>
          <a:endParaRPr lang="en-US"/>
        </a:p>
      </dgm:t>
    </dgm:pt>
    <dgm:pt modelId="{48C1D230-96DC-467A-847A-0844A6A0F8EC}" type="sibTrans" cxnId="{92610663-8A88-493A-AA3F-14F91D8A371F}">
      <dgm:prSet/>
      <dgm:spPr/>
      <dgm:t>
        <a:bodyPr/>
        <a:lstStyle/>
        <a:p>
          <a:endParaRPr lang="en-US"/>
        </a:p>
      </dgm:t>
    </dgm:pt>
    <dgm:pt modelId="{334EB650-0DEB-4D50-8455-655F8E845695}">
      <dgm:prSet phldrT="[Text]"/>
      <dgm:spPr/>
      <dgm:t>
        <a:bodyPr/>
        <a:lstStyle/>
        <a:p>
          <a:r>
            <a:rPr lang="en-US" dirty="0"/>
            <a:t>SERC</a:t>
          </a:r>
        </a:p>
      </dgm:t>
    </dgm:pt>
    <dgm:pt modelId="{7E3B8932-CD4A-4E4C-A73C-3D4803ED39EB}" type="parTrans" cxnId="{32E14757-2663-4143-8C35-4C03C2504A33}">
      <dgm:prSet/>
      <dgm:spPr/>
      <dgm:t>
        <a:bodyPr/>
        <a:lstStyle/>
        <a:p>
          <a:endParaRPr lang="en-US"/>
        </a:p>
      </dgm:t>
    </dgm:pt>
    <dgm:pt modelId="{5EAAB184-A9CE-4F30-A00A-5A52CF6390B5}" type="sibTrans" cxnId="{32E14757-2663-4143-8C35-4C03C2504A33}">
      <dgm:prSet/>
      <dgm:spPr/>
      <dgm:t>
        <a:bodyPr/>
        <a:lstStyle/>
        <a:p>
          <a:endParaRPr lang="en-US"/>
        </a:p>
      </dgm:t>
    </dgm:pt>
    <dgm:pt modelId="{D7DFCEA9-36AA-4F05-B31E-8B53220FD4B4}">
      <dgm:prSet phldrT="[Text]"/>
      <dgm:spPr/>
      <dgm:t>
        <a:bodyPr/>
        <a:lstStyle/>
        <a:p>
          <a:r>
            <a:rPr lang="en-US"/>
            <a:t>NDIA</a:t>
          </a:r>
          <a:endParaRPr lang="en-US" dirty="0"/>
        </a:p>
      </dgm:t>
    </dgm:pt>
    <dgm:pt modelId="{97762B28-9E9A-4CE8-831A-7E1ACAB1590F}" type="parTrans" cxnId="{AB15E22C-FB91-4FD2-9ED0-697EB959D86E}">
      <dgm:prSet/>
      <dgm:spPr/>
      <dgm:t>
        <a:bodyPr/>
        <a:lstStyle/>
        <a:p>
          <a:endParaRPr lang="en-US"/>
        </a:p>
      </dgm:t>
    </dgm:pt>
    <dgm:pt modelId="{CF90A391-B1E8-4FB2-996F-0758F2C896D1}" type="sibTrans" cxnId="{AB15E22C-FB91-4FD2-9ED0-697EB959D86E}">
      <dgm:prSet/>
      <dgm:spPr/>
      <dgm:t>
        <a:bodyPr/>
        <a:lstStyle/>
        <a:p>
          <a:endParaRPr lang="en-US"/>
        </a:p>
      </dgm:t>
    </dgm:pt>
    <dgm:pt modelId="{C4E3E321-2116-4A74-BCE6-14DD3174D2CC}" type="pres">
      <dgm:prSet presAssocID="{CBEE27E7-9B84-4F05-B8D6-85A0310032C9}" presName="Name0" presStyleCnt="0">
        <dgm:presLayoutVars>
          <dgm:dir/>
          <dgm:resizeHandles val="exact"/>
        </dgm:presLayoutVars>
      </dgm:prSet>
      <dgm:spPr/>
    </dgm:pt>
    <dgm:pt modelId="{72FF553E-D729-4027-BAA9-6CC4BC530FE6}" type="pres">
      <dgm:prSet presAssocID="{83D717B2-0377-4101-B253-5E4F2519216B}" presName="node" presStyleLbl="node1" presStyleIdx="0" presStyleCnt="4">
        <dgm:presLayoutVars>
          <dgm:bulletEnabled val="1"/>
        </dgm:presLayoutVars>
      </dgm:prSet>
      <dgm:spPr/>
    </dgm:pt>
    <dgm:pt modelId="{A2052F09-C3E5-46EC-B9FE-C6146E1A4D81}" type="pres">
      <dgm:prSet presAssocID="{7C83B6A3-9E2E-4F03-8951-596E4D9A0FB9}" presName="sibTrans" presStyleLbl="sibTrans2D1" presStyleIdx="0" presStyleCnt="4"/>
      <dgm:spPr/>
    </dgm:pt>
    <dgm:pt modelId="{B62D5B04-8A7D-44F3-9156-75C8EF8A428E}" type="pres">
      <dgm:prSet presAssocID="{7C83B6A3-9E2E-4F03-8951-596E4D9A0FB9}" presName="connectorText" presStyleLbl="sibTrans2D1" presStyleIdx="0" presStyleCnt="4"/>
      <dgm:spPr/>
    </dgm:pt>
    <dgm:pt modelId="{66D4F3CC-8BBC-4AC9-98CA-A80FA89C5396}" type="pres">
      <dgm:prSet presAssocID="{9433AC29-9807-4259-ABF3-0C4A14FC29B9}" presName="node" presStyleLbl="node1" presStyleIdx="1" presStyleCnt="4">
        <dgm:presLayoutVars>
          <dgm:bulletEnabled val="1"/>
        </dgm:presLayoutVars>
      </dgm:prSet>
      <dgm:spPr/>
    </dgm:pt>
    <dgm:pt modelId="{ED67FC5A-1FF6-4F50-889B-DDC9FB893845}" type="pres">
      <dgm:prSet presAssocID="{48C1D230-96DC-467A-847A-0844A6A0F8EC}" presName="sibTrans" presStyleLbl="sibTrans2D1" presStyleIdx="1" presStyleCnt="4"/>
      <dgm:spPr/>
    </dgm:pt>
    <dgm:pt modelId="{6EC53140-2834-4AE2-A56B-7178FA516EA1}" type="pres">
      <dgm:prSet presAssocID="{48C1D230-96DC-467A-847A-0844A6A0F8EC}" presName="connectorText" presStyleLbl="sibTrans2D1" presStyleIdx="1" presStyleCnt="4"/>
      <dgm:spPr/>
    </dgm:pt>
    <dgm:pt modelId="{0B29C828-E3C8-4EB6-A8AC-4D6AB772B050}" type="pres">
      <dgm:prSet presAssocID="{D7DFCEA9-36AA-4F05-B31E-8B53220FD4B4}" presName="node" presStyleLbl="node1" presStyleIdx="2" presStyleCnt="4">
        <dgm:presLayoutVars>
          <dgm:bulletEnabled val="1"/>
        </dgm:presLayoutVars>
      </dgm:prSet>
      <dgm:spPr/>
    </dgm:pt>
    <dgm:pt modelId="{48BAE0FC-255F-46CE-BAA9-20985DBA428A}" type="pres">
      <dgm:prSet presAssocID="{CF90A391-B1E8-4FB2-996F-0758F2C896D1}" presName="sibTrans" presStyleLbl="sibTrans2D1" presStyleIdx="2" presStyleCnt="4"/>
      <dgm:spPr/>
    </dgm:pt>
    <dgm:pt modelId="{6D0F24B2-FCB8-4CCE-8EAD-E2BC968BAC1A}" type="pres">
      <dgm:prSet presAssocID="{CF90A391-B1E8-4FB2-996F-0758F2C896D1}" presName="connectorText" presStyleLbl="sibTrans2D1" presStyleIdx="2" presStyleCnt="4"/>
      <dgm:spPr/>
    </dgm:pt>
    <dgm:pt modelId="{853265D0-D0EF-442F-B8AB-858994FD0B3E}" type="pres">
      <dgm:prSet presAssocID="{334EB650-0DEB-4D50-8455-655F8E845695}" presName="node" presStyleLbl="node1" presStyleIdx="3" presStyleCnt="4">
        <dgm:presLayoutVars>
          <dgm:bulletEnabled val="1"/>
        </dgm:presLayoutVars>
      </dgm:prSet>
      <dgm:spPr/>
    </dgm:pt>
    <dgm:pt modelId="{B6870B7B-2ED9-45E9-96CC-3D366B132CA4}" type="pres">
      <dgm:prSet presAssocID="{5EAAB184-A9CE-4F30-A00A-5A52CF6390B5}" presName="sibTrans" presStyleLbl="sibTrans2D1" presStyleIdx="3" presStyleCnt="4"/>
      <dgm:spPr/>
    </dgm:pt>
    <dgm:pt modelId="{0A33D535-B36B-4C5C-B831-1C58E2EFD887}" type="pres">
      <dgm:prSet presAssocID="{5EAAB184-A9CE-4F30-A00A-5A52CF6390B5}" presName="connectorText" presStyleLbl="sibTrans2D1" presStyleIdx="3" presStyleCnt="4"/>
      <dgm:spPr/>
    </dgm:pt>
  </dgm:ptLst>
  <dgm:cxnLst>
    <dgm:cxn modelId="{130D6401-6D17-4ECD-9518-97157680991E}" type="presOf" srcId="{CBEE27E7-9B84-4F05-B8D6-85A0310032C9}" destId="{C4E3E321-2116-4A74-BCE6-14DD3174D2CC}" srcOrd="0" destOrd="0" presId="urn:microsoft.com/office/officeart/2005/8/layout/cycle7"/>
    <dgm:cxn modelId="{5297DF0C-6B1A-4776-A92B-79D3C316F732}" type="presOf" srcId="{5EAAB184-A9CE-4F30-A00A-5A52CF6390B5}" destId="{B6870B7B-2ED9-45E9-96CC-3D366B132CA4}" srcOrd="0" destOrd="0" presId="urn:microsoft.com/office/officeart/2005/8/layout/cycle7"/>
    <dgm:cxn modelId="{8FA4E729-7C72-4C92-92E1-0B038211F48C}" type="presOf" srcId="{7C83B6A3-9E2E-4F03-8951-596E4D9A0FB9}" destId="{B62D5B04-8A7D-44F3-9156-75C8EF8A428E}" srcOrd="1" destOrd="0" presId="urn:microsoft.com/office/officeart/2005/8/layout/cycle7"/>
    <dgm:cxn modelId="{AB15E22C-FB91-4FD2-9ED0-697EB959D86E}" srcId="{CBEE27E7-9B84-4F05-B8D6-85A0310032C9}" destId="{D7DFCEA9-36AA-4F05-B31E-8B53220FD4B4}" srcOrd="2" destOrd="0" parTransId="{97762B28-9E9A-4CE8-831A-7E1ACAB1590F}" sibTransId="{CF90A391-B1E8-4FB2-996F-0758F2C896D1}"/>
    <dgm:cxn modelId="{4DC9AC3C-1A0C-4EE8-8AB2-932B5FF7012C}" type="presOf" srcId="{334EB650-0DEB-4D50-8455-655F8E845695}" destId="{853265D0-D0EF-442F-B8AB-858994FD0B3E}" srcOrd="0" destOrd="0" presId="urn:microsoft.com/office/officeart/2005/8/layout/cycle7"/>
    <dgm:cxn modelId="{92610663-8A88-493A-AA3F-14F91D8A371F}" srcId="{CBEE27E7-9B84-4F05-B8D6-85A0310032C9}" destId="{9433AC29-9807-4259-ABF3-0C4A14FC29B9}" srcOrd="1" destOrd="0" parTransId="{C6B56C07-3E99-424F-9D86-4F4C9537A2F8}" sibTransId="{48C1D230-96DC-467A-847A-0844A6A0F8EC}"/>
    <dgm:cxn modelId="{AF8A7665-DCD8-478B-9D83-2D8BE56EF371}" type="presOf" srcId="{48C1D230-96DC-467A-847A-0844A6A0F8EC}" destId="{6EC53140-2834-4AE2-A56B-7178FA516EA1}" srcOrd="1" destOrd="0" presId="urn:microsoft.com/office/officeart/2005/8/layout/cycle7"/>
    <dgm:cxn modelId="{5F29A675-7AE1-4414-8F0F-FAF9660A355C}" type="presOf" srcId="{5EAAB184-A9CE-4F30-A00A-5A52CF6390B5}" destId="{0A33D535-B36B-4C5C-B831-1C58E2EFD887}" srcOrd="1" destOrd="0" presId="urn:microsoft.com/office/officeart/2005/8/layout/cycle7"/>
    <dgm:cxn modelId="{0F854076-EBAD-4656-AAB8-C6613320A4A9}" type="presOf" srcId="{CF90A391-B1E8-4FB2-996F-0758F2C896D1}" destId="{6D0F24B2-FCB8-4CCE-8EAD-E2BC968BAC1A}" srcOrd="1" destOrd="0" presId="urn:microsoft.com/office/officeart/2005/8/layout/cycle7"/>
    <dgm:cxn modelId="{32E14757-2663-4143-8C35-4C03C2504A33}" srcId="{CBEE27E7-9B84-4F05-B8D6-85A0310032C9}" destId="{334EB650-0DEB-4D50-8455-655F8E845695}" srcOrd="3" destOrd="0" parTransId="{7E3B8932-CD4A-4E4C-A73C-3D4803ED39EB}" sibTransId="{5EAAB184-A9CE-4F30-A00A-5A52CF6390B5}"/>
    <dgm:cxn modelId="{2B849D7E-1B1E-4C74-9993-B98959E4F684}" type="presOf" srcId="{83D717B2-0377-4101-B253-5E4F2519216B}" destId="{72FF553E-D729-4027-BAA9-6CC4BC530FE6}" srcOrd="0" destOrd="0" presId="urn:microsoft.com/office/officeart/2005/8/layout/cycle7"/>
    <dgm:cxn modelId="{F12E658C-E201-411E-8BF7-B2D2060AF6FA}" type="presOf" srcId="{D7DFCEA9-36AA-4F05-B31E-8B53220FD4B4}" destId="{0B29C828-E3C8-4EB6-A8AC-4D6AB772B050}" srcOrd="0" destOrd="0" presId="urn:microsoft.com/office/officeart/2005/8/layout/cycle7"/>
    <dgm:cxn modelId="{3F6F568F-C671-4F34-92C7-6EB66178BA21}" type="presOf" srcId="{48C1D230-96DC-467A-847A-0844A6A0F8EC}" destId="{ED67FC5A-1FF6-4F50-889B-DDC9FB893845}" srcOrd="0" destOrd="0" presId="urn:microsoft.com/office/officeart/2005/8/layout/cycle7"/>
    <dgm:cxn modelId="{DAF098BC-59D8-4DDD-AC1B-1B0BC6A0307B}" type="presOf" srcId="{9433AC29-9807-4259-ABF3-0C4A14FC29B9}" destId="{66D4F3CC-8BBC-4AC9-98CA-A80FA89C5396}" srcOrd="0" destOrd="0" presId="urn:microsoft.com/office/officeart/2005/8/layout/cycle7"/>
    <dgm:cxn modelId="{8E77F9C8-8EFB-43D7-B964-9228E654FBB7}" type="presOf" srcId="{CF90A391-B1E8-4FB2-996F-0758F2C896D1}" destId="{48BAE0FC-255F-46CE-BAA9-20985DBA428A}" srcOrd="0" destOrd="0" presId="urn:microsoft.com/office/officeart/2005/8/layout/cycle7"/>
    <dgm:cxn modelId="{59306CD0-E489-4FE3-86AD-4291E3E19882}" srcId="{CBEE27E7-9B84-4F05-B8D6-85A0310032C9}" destId="{83D717B2-0377-4101-B253-5E4F2519216B}" srcOrd="0" destOrd="0" parTransId="{AC2286FB-0354-4961-90E0-5945BB93B221}" sibTransId="{7C83B6A3-9E2E-4F03-8951-596E4D9A0FB9}"/>
    <dgm:cxn modelId="{0B6289F1-9B5C-420D-A2BE-BBBB4B565E46}" type="presOf" srcId="{7C83B6A3-9E2E-4F03-8951-596E4D9A0FB9}" destId="{A2052F09-C3E5-46EC-B9FE-C6146E1A4D81}" srcOrd="0" destOrd="0" presId="urn:microsoft.com/office/officeart/2005/8/layout/cycle7"/>
    <dgm:cxn modelId="{AAD7AF3C-A8BA-406E-B315-C2E8609B5471}" type="presParOf" srcId="{C4E3E321-2116-4A74-BCE6-14DD3174D2CC}" destId="{72FF553E-D729-4027-BAA9-6CC4BC530FE6}" srcOrd="0" destOrd="0" presId="urn:microsoft.com/office/officeart/2005/8/layout/cycle7"/>
    <dgm:cxn modelId="{53254B4E-12A5-4086-B12A-570DD79AF260}" type="presParOf" srcId="{C4E3E321-2116-4A74-BCE6-14DD3174D2CC}" destId="{A2052F09-C3E5-46EC-B9FE-C6146E1A4D81}" srcOrd="1" destOrd="0" presId="urn:microsoft.com/office/officeart/2005/8/layout/cycle7"/>
    <dgm:cxn modelId="{4C6C9FD8-A187-47CF-B317-F792375A719A}" type="presParOf" srcId="{A2052F09-C3E5-46EC-B9FE-C6146E1A4D81}" destId="{B62D5B04-8A7D-44F3-9156-75C8EF8A428E}" srcOrd="0" destOrd="0" presId="urn:microsoft.com/office/officeart/2005/8/layout/cycle7"/>
    <dgm:cxn modelId="{59EB4BA6-BF9D-45C1-A5C7-5B2040830365}" type="presParOf" srcId="{C4E3E321-2116-4A74-BCE6-14DD3174D2CC}" destId="{66D4F3CC-8BBC-4AC9-98CA-A80FA89C5396}" srcOrd="2" destOrd="0" presId="urn:microsoft.com/office/officeart/2005/8/layout/cycle7"/>
    <dgm:cxn modelId="{F20E1E3F-DE29-437E-A0EC-D2B3422F049B}" type="presParOf" srcId="{C4E3E321-2116-4A74-BCE6-14DD3174D2CC}" destId="{ED67FC5A-1FF6-4F50-889B-DDC9FB893845}" srcOrd="3" destOrd="0" presId="urn:microsoft.com/office/officeart/2005/8/layout/cycle7"/>
    <dgm:cxn modelId="{62E342C6-51DC-45FA-BE92-E4B51FEA5D7E}" type="presParOf" srcId="{ED67FC5A-1FF6-4F50-889B-DDC9FB893845}" destId="{6EC53140-2834-4AE2-A56B-7178FA516EA1}" srcOrd="0" destOrd="0" presId="urn:microsoft.com/office/officeart/2005/8/layout/cycle7"/>
    <dgm:cxn modelId="{E86EAA8B-E3AD-4274-A932-1E96A6355C0D}" type="presParOf" srcId="{C4E3E321-2116-4A74-BCE6-14DD3174D2CC}" destId="{0B29C828-E3C8-4EB6-A8AC-4D6AB772B050}" srcOrd="4" destOrd="0" presId="urn:microsoft.com/office/officeart/2005/8/layout/cycle7"/>
    <dgm:cxn modelId="{DA68276B-EE14-4F83-8E9B-6B68618B59EC}" type="presParOf" srcId="{C4E3E321-2116-4A74-BCE6-14DD3174D2CC}" destId="{48BAE0FC-255F-46CE-BAA9-20985DBA428A}" srcOrd="5" destOrd="0" presId="urn:microsoft.com/office/officeart/2005/8/layout/cycle7"/>
    <dgm:cxn modelId="{CA3F5926-1068-41D7-AD57-5D51F59763CF}" type="presParOf" srcId="{48BAE0FC-255F-46CE-BAA9-20985DBA428A}" destId="{6D0F24B2-FCB8-4CCE-8EAD-E2BC968BAC1A}" srcOrd="0" destOrd="0" presId="urn:microsoft.com/office/officeart/2005/8/layout/cycle7"/>
    <dgm:cxn modelId="{BAE62B30-AEFD-48C8-92EC-03C7E4855495}" type="presParOf" srcId="{C4E3E321-2116-4A74-BCE6-14DD3174D2CC}" destId="{853265D0-D0EF-442F-B8AB-858994FD0B3E}" srcOrd="6" destOrd="0" presId="urn:microsoft.com/office/officeart/2005/8/layout/cycle7"/>
    <dgm:cxn modelId="{B09B7C22-8EE5-4832-95BA-DC7F4072776D}" type="presParOf" srcId="{C4E3E321-2116-4A74-BCE6-14DD3174D2CC}" destId="{B6870B7B-2ED9-45E9-96CC-3D366B132CA4}" srcOrd="7" destOrd="0" presId="urn:microsoft.com/office/officeart/2005/8/layout/cycle7"/>
    <dgm:cxn modelId="{8483356C-BEC9-4EBD-B15B-2688E7A6AAAC}" type="presParOf" srcId="{B6870B7B-2ED9-45E9-96CC-3D366B132CA4}" destId="{0A33D535-B36B-4C5C-B831-1C58E2EFD88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F553E-D729-4027-BAA9-6CC4BC530FE6}">
      <dsp:nvSpPr>
        <dsp:cNvPr id="0" name=""/>
        <dsp:cNvSpPr/>
      </dsp:nvSpPr>
      <dsp:spPr>
        <a:xfrm>
          <a:off x="1227887" y="36758"/>
          <a:ext cx="1278024" cy="6390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OUSD(R&amp;E)</a:t>
          </a:r>
        </a:p>
      </dsp:txBody>
      <dsp:txXfrm>
        <a:off x="1246603" y="55474"/>
        <a:ext cx="1240592" cy="601580"/>
      </dsp:txXfrm>
    </dsp:sp>
    <dsp:sp modelId="{A2052F09-C3E5-46EC-B9FE-C6146E1A4D81}">
      <dsp:nvSpPr>
        <dsp:cNvPr id="0" name=""/>
        <dsp:cNvSpPr/>
      </dsp:nvSpPr>
      <dsp:spPr>
        <a:xfrm rot="2700000">
          <a:off x="2147783" y="857938"/>
          <a:ext cx="665234" cy="223654"/>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14879" y="902669"/>
        <a:ext cx="531042" cy="134192"/>
      </dsp:txXfrm>
    </dsp:sp>
    <dsp:sp modelId="{66D4F3CC-8BBC-4AC9-98CA-A80FA89C5396}">
      <dsp:nvSpPr>
        <dsp:cNvPr id="0" name=""/>
        <dsp:cNvSpPr/>
      </dsp:nvSpPr>
      <dsp:spPr>
        <a:xfrm>
          <a:off x="2454889" y="1263760"/>
          <a:ext cx="1278024" cy="639012"/>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DAU</a:t>
          </a:r>
        </a:p>
      </dsp:txBody>
      <dsp:txXfrm>
        <a:off x="2473605" y="1282476"/>
        <a:ext cx="1240592" cy="601580"/>
      </dsp:txXfrm>
    </dsp:sp>
    <dsp:sp modelId="{ED67FC5A-1FF6-4F50-889B-DDC9FB893845}">
      <dsp:nvSpPr>
        <dsp:cNvPr id="0" name=""/>
        <dsp:cNvSpPr/>
      </dsp:nvSpPr>
      <dsp:spPr>
        <a:xfrm rot="8100000">
          <a:off x="2147783" y="2084940"/>
          <a:ext cx="665234" cy="223654"/>
        </a:xfrm>
        <a:prstGeom prst="lef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214879" y="2129671"/>
        <a:ext cx="531042" cy="134192"/>
      </dsp:txXfrm>
    </dsp:sp>
    <dsp:sp modelId="{0B29C828-E3C8-4EB6-A8AC-4D6AB772B050}">
      <dsp:nvSpPr>
        <dsp:cNvPr id="0" name=""/>
        <dsp:cNvSpPr/>
      </dsp:nvSpPr>
      <dsp:spPr>
        <a:xfrm>
          <a:off x="1227887" y="2490762"/>
          <a:ext cx="1278024" cy="639012"/>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NDIA</a:t>
          </a:r>
          <a:endParaRPr lang="en-US" sz="1800" kern="1200" dirty="0"/>
        </a:p>
      </dsp:txBody>
      <dsp:txXfrm>
        <a:off x="1246603" y="2509478"/>
        <a:ext cx="1240592" cy="601580"/>
      </dsp:txXfrm>
    </dsp:sp>
    <dsp:sp modelId="{48BAE0FC-255F-46CE-BAA9-20985DBA428A}">
      <dsp:nvSpPr>
        <dsp:cNvPr id="0" name=""/>
        <dsp:cNvSpPr/>
      </dsp:nvSpPr>
      <dsp:spPr>
        <a:xfrm rot="13500000">
          <a:off x="920782" y="2084940"/>
          <a:ext cx="665234" cy="223654"/>
        </a:xfrm>
        <a:prstGeom prst="lef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987878" y="2129671"/>
        <a:ext cx="531042" cy="134192"/>
      </dsp:txXfrm>
    </dsp:sp>
    <dsp:sp modelId="{853265D0-D0EF-442F-B8AB-858994FD0B3E}">
      <dsp:nvSpPr>
        <dsp:cNvPr id="0" name=""/>
        <dsp:cNvSpPr/>
      </dsp:nvSpPr>
      <dsp:spPr>
        <a:xfrm>
          <a:off x="886" y="1263760"/>
          <a:ext cx="1278024" cy="63901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SERC</a:t>
          </a:r>
        </a:p>
      </dsp:txBody>
      <dsp:txXfrm>
        <a:off x="19602" y="1282476"/>
        <a:ext cx="1240592" cy="601580"/>
      </dsp:txXfrm>
    </dsp:sp>
    <dsp:sp modelId="{B6870B7B-2ED9-45E9-96CC-3D366B132CA4}">
      <dsp:nvSpPr>
        <dsp:cNvPr id="0" name=""/>
        <dsp:cNvSpPr/>
      </dsp:nvSpPr>
      <dsp:spPr>
        <a:xfrm rot="18900000">
          <a:off x="920782" y="857938"/>
          <a:ext cx="665234" cy="223654"/>
        </a:xfrm>
        <a:prstGeom prst="lef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87878" y="902669"/>
        <a:ext cx="531042" cy="13419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34FD4-390A-4BE2-AD0E-3085471241F1}" type="datetimeFigureOut">
              <a:rPr lang="en-US" smtClean="0"/>
              <a:t>9/22/2022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B395B-D9E4-4EF1-8DB5-F32B77E319F1}" type="slidenum">
              <a:rPr lang="en-US" smtClean="0"/>
              <a:t>‹#›</a:t>
            </a:fld>
            <a:endParaRPr lang="en-US"/>
          </a:p>
        </p:txBody>
      </p:sp>
    </p:spTree>
    <p:extLst>
      <p:ext uri="{BB962C8B-B14F-4D97-AF65-F5344CB8AC3E}">
        <p14:creationId xmlns:p14="http://schemas.microsoft.com/office/powerpoint/2010/main" val="13215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E0D1-B34A-4B7F-850B-68D01971C64C}" type="datetimeFigureOut">
              <a:rPr lang="en-US" smtClean="0"/>
              <a:pPr/>
              <a:t>9/22/2022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05365-EA54-452E-AD43-1790D0F8DD5C}" type="slidenum">
              <a:rPr lang="en-US" smtClean="0"/>
              <a:pPr/>
              <a:t>‹#›</a:t>
            </a:fld>
            <a:endParaRPr lang="en-US"/>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1</a:t>
            </a:fld>
            <a:endParaRPr lang="en-US"/>
          </a:p>
        </p:txBody>
      </p:sp>
    </p:spTree>
    <p:extLst>
      <p:ext uri="{BB962C8B-B14F-4D97-AF65-F5344CB8AC3E}">
        <p14:creationId xmlns:p14="http://schemas.microsoft.com/office/powerpoint/2010/main" val="58922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solidFill>
                  <a:srgbClr val="AB0003"/>
                </a:solidFill>
              </a:defRPr>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9D51638-D0E2-4839-B13A-24BF466AABA9}" type="datetime1">
              <a:rPr lang="en-US" smtClean="0"/>
              <a:pPr/>
              <a:t>9/22/2022</a:t>
            </a:fld>
            <a:endParaRPr lang="en-US"/>
          </a:p>
        </p:txBody>
      </p:sp>
    </p:spTree>
    <p:extLst>
      <p:ext uri="{BB962C8B-B14F-4D97-AF65-F5344CB8AC3E}">
        <p14:creationId xmlns:p14="http://schemas.microsoft.com/office/powerpoint/2010/main" val="6735844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923F8-84AA-449D-9667-7BB544FECF54}" type="datetime1">
              <a:rPr lang="en-US" smtClean="0"/>
              <a:pPr/>
              <a:t>9/22/2022</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5143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lvl1pPr>
              <a:defRPr>
                <a:solidFill>
                  <a:srgbClr val="AB0003"/>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8A978-F449-47AF-B3D0-B13F162C6AF6}" type="datetime1">
              <a:rPr lang="en-US" smtClean="0"/>
              <a:pPr/>
              <a:t>9/22/2022</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1839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25C21B-3258-4293-8AD7-7489A94AFFD4}" type="datetime1">
              <a:rPr lang="en-US" smtClean="0"/>
              <a:pPr/>
              <a:t>9/22/2022</a:t>
            </a:fld>
            <a:endParaRPr lang="en-US"/>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AB000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19EB3F-C711-4304-A4F6-7B4841DEDE94}" type="datetime1">
              <a:rPr lang="en-US" smtClean="0"/>
              <a:pPr/>
              <a:t>9/22/2022</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28214785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E90E5-F405-40E0-BCD9-8001C0D52617}" type="datetime1">
              <a:rPr lang="en-US" smtClean="0"/>
              <a:pPr/>
              <a:t>9/22/2022</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004891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4A48-D25C-45A8-B8E0-BD2D3B1132C1}" type="datetime1">
              <a:rPr lang="en-US" smtClean="0"/>
              <a:pPr/>
              <a:t>9/22/2022</a:t>
            </a:fld>
            <a:endParaRPr lang="en-US"/>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196831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fld id="{BB7F9C2D-98A7-4A5A-AF37-9DE9D3A4D871}" type="datetime1">
              <a:rPr lang="en-US" smtClean="0"/>
              <a:pPr/>
              <a:t>9/22/2022</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2914374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BAC9F-A0B1-4460-AE6A-1FEB31152C69}" type="datetime1">
              <a:rPr lang="en-US" smtClean="0"/>
              <a:pPr/>
              <a:t>9/22/2022</a:t>
            </a:fld>
            <a:endParaRPr lang="en-US"/>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4119696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solidFill>
                  <a:srgbClr val="AB0003"/>
                </a:solidFill>
              </a:defRPr>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C14F5-A131-4974-90AA-B086A07564D4}" type="datetime1">
              <a:rPr lang="en-US" smtClean="0"/>
              <a:pPr/>
              <a:t>9/22/2022</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3174541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solidFill>
                  <a:srgbClr val="AB0003"/>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D09FB-BFDE-4AEB-86B7-A3875FE04EE9}" type="datetime1">
              <a:rPr lang="en-US" smtClean="0"/>
              <a:pPr/>
              <a:t>9/22/2022</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89778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white sign&#10;&#10;Description automatically generated">
            <a:extLst>
              <a:ext uri="{FF2B5EF4-FFF2-40B4-BE49-F238E27FC236}">
                <a16:creationId xmlns:a16="http://schemas.microsoft.com/office/drawing/2014/main" id="{5823847C-7389-40C4-8131-2D66880DDE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09234" y="0"/>
            <a:ext cx="1012625" cy="1219201"/>
          </a:xfrm>
          <a:prstGeom prst="rect">
            <a:avLst/>
          </a:prstGeom>
        </p:spPr>
      </p:pic>
      <p:sp>
        <p:nvSpPr>
          <p:cNvPr id="2" name="Title Placeholder 1"/>
          <p:cNvSpPr>
            <a:spLocks noGrp="1"/>
          </p:cNvSpPr>
          <p:nvPr>
            <p:ph type="title"/>
          </p:nvPr>
        </p:nvSpPr>
        <p:spPr>
          <a:xfrm>
            <a:off x="203200" y="173748"/>
            <a:ext cx="10160000" cy="7406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3193784"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Montserrat" panose="02000505000000020004" pitchFamily="2" charset="0"/>
              </a:defRPr>
            </a:lvl1pPr>
          </a:lstStyle>
          <a:p>
            <a:fld id="{D052A4D6-DA43-469D-B534-1F70D17CCF7C}" type="datetime1">
              <a:rPr lang="en-US" smtClean="0"/>
              <a:pPr/>
              <a:t>9/22/2022</a:t>
            </a:fld>
            <a:endParaRPr lang="en-US" dirty="0"/>
          </a:p>
        </p:txBody>
      </p:sp>
      <p:sp>
        <p:nvSpPr>
          <p:cNvPr id="6" name="Slide Number Placeholder 5"/>
          <p:cNvSpPr>
            <a:spLocks noGrp="1"/>
          </p:cNvSpPr>
          <p:nvPr>
            <p:ph type="sldNum" sz="quarter" idx="4"/>
          </p:nvPr>
        </p:nvSpPr>
        <p:spPr>
          <a:xfrm>
            <a:off x="203200" y="6400801"/>
            <a:ext cx="482600" cy="365125"/>
          </a:xfrm>
          <a:prstGeom prst="rect">
            <a:avLst/>
          </a:prstGeom>
        </p:spPr>
        <p:txBody>
          <a:bodyPr vert="horz" lIns="91440" tIns="45720" rIns="91440" bIns="45720" rtlCol="0" anchor="ctr"/>
          <a:lstStyle>
            <a:lvl1pPr algn="ctr">
              <a:defRPr sz="1200" b="0">
                <a:solidFill>
                  <a:schemeClr val="tx1">
                    <a:lumMod val="50000"/>
                    <a:lumOff val="50000"/>
                  </a:schemeClr>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700"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med">
    <p:fade/>
  </p:transition>
  <p:hf hdr="0" ftr="0"/>
  <p:txStyles>
    <p:title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B0003"/>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www.dau.edu/events-series#Systems%20Engineering%20Modernization%20(SEMod)" TargetMode="External"/><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icatalog.dau.edu/onlinecatalog/courses.aspx?crs_id=12867" TargetMode="External"/><Relationship Id="rId4" Type="http://schemas.openxmlformats.org/officeDocument/2006/relationships/diagramQuickStyle" Target="../diagrams/quickStyle1.xml"/><Relationship Id="rId9" Type="http://schemas.openxmlformats.org/officeDocument/2006/relationships/hyperlink" Target="https://icatalog.dau.edu/onlinecatalog/courses.aspx?crs_id=1279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catalog.dau.edu/onlinecatalog/courses.aspx?crs_id=12867" TargetMode="External"/><Relationship Id="rId2" Type="http://schemas.openxmlformats.org/officeDocument/2006/relationships/hyperlink" Target="https://icatalog.dau.edu/onlinecatalog/courses.aspx?crs_id=12794" TargetMode="External"/><Relationship Id="rId1" Type="http://schemas.openxmlformats.org/officeDocument/2006/relationships/slideLayout" Target="../slideLayouts/slideLayout2.xml"/><Relationship Id="rId5" Type="http://schemas.openxmlformats.org/officeDocument/2006/relationships/hyperlink" Target="https://www.dau.edu/events-series#Systems%20Engineering%20Modernization%20(SEMod)" TargetMode="External"/><Relationship Id="rId4" Type="http://schemas.openxmlformats.org/officeDocument/2006/relationships/hyperlink" Target="https://media.dau.edu/playlist/dedicated/62971151/1_xe8j9fgm/1_qgqikda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robert.raygan@dau.edu"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65387"/>
            <a:ext cx="12192000" cy="1470025"/>
          </a:xfrm>
        </p:spPr>
        <p:txBody>
          <a:bodyPr>
            <a:normAutofit fontScale="90000"/>
          </a:bodyPr>
          <a:lstStyle/>
          <a:p>
            <a:pPr algn="ctr"/>
            <a:r>
              <a:rPr lang="en-US" sz="5400" b="1" dirty="0">
                <a:solidFill>
                  <a:srgbClr val="AB0003"/>
                </a:solidFill>
                <a:latin typeface="Arial"/>
                <a:cs typeface="Arial"/>
              </a:rPr>
              <a:t>System Engineering Division </a:t>
            </a:r>
            <a:br>
              <a:rPr lang="en-US" sz="5400" b="1" dirty="0">
                <a:solidFill>
                  <a:srgbClr val="AB0003"/>
                </a:solidFill>
                <a:latin typeface="Arial"/>
                <a:cs typeface="Arial"/>
              </a:rPr>
            </a:br>
            <a:r>
              <a:rPr lang="en-US" sz="5400" b="1" dirty="0">
                <a:solidFill>
                  <a:srgbClr val="AB0003"/>
                </a:solidFill>
                <a:latin typeface="Arial"/>
                <a:cs typeface="Arial"/>
              </a:rPr>
              <a:t>Monthly Meeting</a:t>
            </a:r>
          </a:p>
        </p:txBody>
      </p:sp>
      <p:sp>
        <p:nvSpPr>
          <p:cNvPr id="6" name="Subtitle 5"/>
          <p:cNvSpPr>
            <a:spLocks noGrp="1"/>
          </p:cNvSpPr>
          <p:nvPr>
            <p:ph type="subTitle" idx="1"/>
          </p:nvPr>
        </p:nvSpPr>
        <p:spPr/>
        <p:txBody>
          <a:bodyPr>
            <a:normAutofit/>
          </a:bodyPr>
          <a:lstStyle/>
          <a:p>
            <a:endParaRPr lang="en-US" dirty="0"/>
          </a:p>
          <a:p>
            <a:r>
              <a:rPr lang="en-US" dirty="0">
                <a:solidFill>
                  <a:schemeClr val="bg1">
                    <a:lumMod val="65000"/>
                  </a:schemeClr>
                </a:solidFill>
                <a:latin typeface="Arial"/>
                <a:cs typeface="Arial"/>
              </a:rPr>
              <a:t>September 22</a:t>
            </a:r>
            <a:r>
              <a:rPr lang="en-US" b="1" dirty="0">
                <a:solidFill>
                  <a:schemeClr val="bg1">
                    <a:lumMod val="65000"/>
                  </a:schemeClr>
                </a:solidFill>
                <a:latin typeface="Arial"/>
                <a:cs typeface="Arial"/>
              </a:rPr>
              <a:t>, 2022</a:t>
            </a:r>
            <a:r>
              <a:rPr lang="en-US" dirty="0"/>
              <a:t> </a:t>
            </a: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9/22/2022</a:t>
            </a:fld>
            <a:endParaRPr lang="en-US" dirty="0"/>
          </a:p>
        </p:txBody>
      </p:sp>
    </p:spTree>
    <p:extLst>
      <p:ext uri="{BB962C8B-B14F-4D97-AF65-F5344CB8AC3E}">
        <p14:creationId xmlns:p14="http://schemas.microsoft.com/office/powerpoint/2010/main" val="218510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836790"/>
            <a:ext cx="9144000" cy="58688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6200" y="76200"/>
            <a:ext cx="9956800" cy="740653"/>
          </a:xfrm>
        </p:spPr>
        <p:txBody>
          <a:bodyPr>
            <a:noAutofit/>
          </a:bodyPr>
          <a:lstStyle/>
          <a:p>
            <a:r>
              <a:rPr lang="en-US" sz="2400" dirty="0"/>
              <a:t>Concept: What are the cross-functional dependencies / interfaces for Systems Engineering Modernization Focus Areas?</a:t>
            </a:r>
          </a:p>
        </p:txBody>
      </p:sp>
      <p:sp>
        <p:nvSpPr>
          <p:cNvPr id="3" name="Slide Number Placeholder 2"/>
          <p:cNvSpPr>
            <a:spLocks noGrp="1"/>
          </p:cNvSpPr>
          <p:nvPr>
            <p:ph type="sldNum" sz="quarter" idx="4294967295"/>
          </p:nvPr>
        </p:nvSpPr>
        <p:spPr/>
        <p:txBody>
          <a:bodyPr/>
          <a:lstStyle/>
          <a:p>
            <a:fld id="{CD64BFC3-983F-4B0A-9A55-84A85105ADC0}" type="slidenum">
              <a:rPr lang="en-US" smtClean="0"/>
              <a:pPr/>
              <a:t>10</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1" y="5486400"/>
            <a:ext cx="862465" cy="1029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781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3817682" y="1499308"/>
          <a:ext cx="2235200" cy="4424095"/>
        </p:xfrm>
        <a:graphic>
          <a:graphicData uri="http://schemas.openxmlformats.org/drawingml/2006/table">
            <a:tbl>
              <a:tblPr>
                <a:tableStyleId>{5C22544A-7EE6-4342-B048-85BDC9FD1C3A}</a:tableStyleId>
              </a:tblPr>
              <a:tblGrid>
                <a:gridCol w="2235200">
                  <a:extLst>
                    <a:ext uri="{9D8B030D-6E8A-4147-A177-3AD203B41FA5}">
                      <a16:colId xmlns:a16="http://schemas.microsoft.com/office/drawing/2014/main" val="571339410"/>
                    </a:ext>
                  </a:extLst>
                </a:gridCol>
              </a:tblGrid>
              <a:tr h="182880">
                <a:tc>
                  <a:txBody>
                    <a:bodyPr/>
                    <a:lstStyle/>
                    <a:p>
                      <a:pPr algn="l" fontAlgn="b"/>
                      <a:r>
                        <a:rPr lang="en-US" sz="1100" u="none" strike="noStrike">
                          <a:effectLst/>
                        </a:rPr>
                        <a:t>CO MCSC</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93212687"/>
                  </a:ext>
                </a:extLst>
              </a:tr>
              <a:tr h="182880">
                <a:tc>
                  <a:txBody>
                    <a:bodyPr/>
                    <a:lstStyle/>
                    <a:p>
                      <a:pPr algn="l" fontAlgn="b"/>
                      <a:r>
                        <a:rPr lang="en-US" sz="1100" u="none" strike="noStrike">
                          <a:effectLst/>
                        </a:rPr>
                        <a:t>DCMA BAE (USA)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1862548"/>
                  </a:ext>
                </a:extLst>
              </a:tr>
              <a:tr h="182880">
                <a:tc>
                  <a:txBody>
                    <a:bodyPr/>
                    <a:lstStyle/>
                    <a:p>
                      <a:pPr algn="l" fontAlgn="b"/>
                      <a:r>
                        <a:rPr lang="en-US" sz="1100" u="none" strike="noStrike">
                          <a:effectLst/>
                        </a:rPr>
                        <a:t>DISA EM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16758591"/>
                  </a:ext>
                </a:extLst>
              </a:tr>
              <a:tr h="182880">
                <a:tc>
                  <a:txBody>
                    <a:bodyPr/>
                    <a:lstStyle/>
                    <a:p>
                      <a:pPr algn="l" fontAlgn="b"/>
                      <a:r>
                        <a:rPr lang="en-US" sz="1100" u="none" strike="noStrike">
                          <a:effectLst/>
                        </a:rPr>
                        <a:t>OSD DOD CIO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42047761"/>
                  </a:ext>
                </a:extLst>
              </a:tr>
              <a:tr h="182880">
                <a:tc>
                  <a:txBody>
                    <a:bodyPr/>
                    <a:lstStyle/>
                    <a:p>
                      <a:pPr algn="l" fontAlgn="b"/>
                      <a:r>
                        <a:rPr lang="en-US" sz="1100" u="none" strike="noStrike">
                          <a:effectLst/>
                        </a:rPr>
                        <a:t>OSD OUSD A-S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8639709"/>
                  </a:ext>
                </a:extLst>
              </a:tr>
              <a:tr h="182880">
                <a:tc>
                  <a:txBody>
                    <a:bodyPr/>
                    <a:lstStyle/>
                    <a:p>
                      <a:pPr algn="l" fontAlgn="b"/>
                      <a:r>
                        <a:rPr lang="en-US" sz="1100" u="none" strike="noStrike">
                          <a:effectLst/>
                        </a:rPr>
                        <a:t>OSD OUSD R&amp;E (USA)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6333854"/>
                  </a:ext>
                </a:extLst>
              </a:tr>
              <a:tr h="182880">
                <a:tc>
                  <a:txBody>
                    <a:bodyPr/>
                    <a:lstStyle/>
                    <a:p>
                      <a:pPr algn="l" fontAlgn="b"/>
                      <a:r>
                        <a:rPr lang="en-US" sz="1100" u="none" strike="noStrike">
                          <a:effectLst/>
                        </a:rPr>
                        <a:t>USAF AFRL</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4242451"/>
                  </a:ext>
                </a:extLst>
              </a:tr>
              <a:tr h="217855">
                <a:tc>
                  <a:txBody>
                    <a:bodyPr/>
                    <a:lstStyle/>
                    <a:p>
                      <a:pPr algn="l" fontAlgn="b"/>
                      <a:r>
                        <a:rPr lang="en-US" sz="1100" u="none" strike="noStrike">
                          <a:effectLst/>
                        </a:rPr>
                        <a:t>USAF AFSOC A5-8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2027260"/>
                  </a:ext>
                </a:extLst>
              </a:tr>
              <a:tr h="182880">
                <a:tc>
                  <a:txBody>
                    <a:bodyPr/>
                    <a:lstStyle/>
                    <a:p>
                      <a:pPr algn="l" fontAlgn="b"/>
                      <a:r>
                        <a:rPr lang="en-US" sz="1100" u="none" strike="noStrike">
                          <a:effectLst/>
                        </a:rPr>
                        <a:t>USAF AFSOC AFSOC A5-8-9/A8I1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6818882"/>
                  </a:ext>
                </a:extLst>
              </a:tr>
              <a:tr h="182880">
                <a:tc>
                  <a:txBody>
                    <a:bodyPr/>
                    <a:lstStyle/>
                    <a:p>
                      <a:pPr algn="l" fontAlgn="b"/>
                      <a:r>
                        <a:rPr lang="en-US" sz="1100" u="none" strike="noStrike">
                          <a:effectLst/>
                        </a:rPr>
                        <a:t>USAF AFSOC AFSOC A5-8-9/A8IS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3084484"/>
                  </a:ext>
                </a:extLst>
              </a:tr>
              <a:tr h="182880">
                <a:tc>
                  <a:txBody>
                    <a:bodyPr/>
                    <a:lstStyle/>
                    <a:p>
                      <a:pPr algn="l" fontAlgn="b"/>
                      <a:r>
                        <a:rPr lang="en-US" sz="1100" u="none" strike="noStrike">
                          <a:effectLst/>
                        </a:rPr>
                        <a:t>USAF HAF SAF/SAF/AQRE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4627513"/>
                  </a:ext>
                </a:extLst>
              </a:tr>
              <a:tr h="182880">
                <a:tc>
                  <a:txBody>
                    <a:bodyPr/>
                    <a:lstStyle/>
                    <a:p>
                      <a:pPr algn="l" fontAlgn="b"/>
                      <a:r>
                        <a:rPr lang="pt-BR" sz="1100" u="none" strike="noStrike">
                          <a:effectLst/>
                        </a:rPr>
                        <a:t>USAF OSD OUSD R-E (USA) </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87192005"/>
                  </a:ext>
                </a:extLst>
              </a:tr>
              <a:tr h="182880">
                <a:tc>
                  <a:txBody>
                    <a:bodyPr/>
                    <a:lstStyle/>
                    <a:p>
                      <a:pPr algn="l" fontAlgn="b"/>
                      <a:r>
                        <a:rPr lang="en-US" sz="1100" u="none" strike="noStrike">
                          <a:effectLst/>
                        </a:rPr>
                        <a:t>USAF SAF/CN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6113105"/>
                  </a:ext>
                </a:extLst>
              </a:tr>
              <a:tr h="182880">
                <a:tc>
                  <a:txBody>
                    <a:bodyPr/>
                    <a:lstStyle/>
                    <a:p>
                      <a:pPr algn="l" fontAlgn="b"/>
                      <a:r>
                        <a:rPr lang="en-US" sz="1100" u="none" strike="noStrike">
                          <a:effectLst/>
                        </a:rPr>
                        <a:t>USARMY DEVCOM C5ISR (USA)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07598238"/>
                  </a:ext>
                </a:extLst>
              </a:tr>
              <a:tr h="182880">
                <a:tc>
                  <a:txBody>
                    <a:bodyPr/>
                    <a:lstStyle/>
                    <a:p>
                      <a:pPr algn="l" fontAlgn="b"/>
                      <a:r>
                        <a:rPr lang="en-US" sz="1100" u="none" strike="noStrike">
                          <a:effectLst/>
                        </a:rPr>
                        <a:t>USARMY PEO AVN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1440334"/>
                  </a:ext>
                </a:extLst>
              </a:tr>
              <a:tr h="182880">
                <a:tc>
                  <a:txBody>
                    <a:bodyPr/>
                    <a:lstStyle/>
                    <a:p>
                      <a:pPr algn="l" fontAlgn="b"/>
                      <a:r>
                        <a:rPr lang="en-US" sz="1100" u="none" strike="noStrike">
                          <a:effectLst/>
                        </a:rPr>
                        <a:t>USARMY PEO EIS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44611755"/>
                  </a:ext>
                </a:extLst>
              </a:tr>
              <a:tr h="182880">
                <a:tc>
                  <a:txBody>
                    <a:bodyPr/>
                    <a:lstStyle/>
                    <a:p>
                      <a:pPr algn="l" fontAlgn="b"/>
                      <a:r>
                        <a:rPr lang="en-US" sz="1100" u="none" strike="noStrike">
                          <a:effectLst/>
                        </a:rPr>
                        <a:t>USARMY PEO IEWS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40539621"/>
                  </a:ext>
                </a:extLst>
              </a:tr>
              <a:tr h="182880">
                <a:tc>
                  <a:txBody>
                    <a:bodyPr/>
                    <a:lstStyle/>
                    <a:p>
                      <a:pPr algn="l" fontAlgn="b"/>
                      <a:r>
                        <a:rPr lang="en-US" sz="1100" u="none" strike="noStrike">
                          <a:effectLst/>
                        </a:rPr>
                        <a:t>USN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0275643"/>
                  </a:ext>
                </a:extLst>
              </a:tr>
              <a:tr h="182880">
                <a:tc>
                  <a:txBody>
                    <a:bodyPr/>
                    <a:lstStyle/>
                    <a:p>
                      <a:pPr algn="l" fontAlgn="b"/>
                      <a:r>
                        <a:rPr lang="en-US" sz="1100" u="none" strike="noStrike">
                          <a:effectLst/>
                        </a:rPr>
                        <a:t>USN COMNAVAIRSYSCOM PAX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19453214"/>
                  </a:ext>
                </a:extLst>
              </a:tr>
              <a:tr h="182880">
                <a:tc>
                  <a:txBody>
                    <a:bodyPr/>
                    <a:lstStyle/>
                    <a:p>
                      <a:pPr algn="l" fontAlgn="b"/>
                      <a:r>
                        <a:rPr lang="en-US" sz="1100" u="none" strike="noStrike">
                          <a:effectLst/>
                        </a:rPr>
                        <a:t>USN COMNAVSEASYSCOM DC (USA)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538308"/>
                  </a:ext>
                </a:extLst>
              </a:tr>
              <a:tr h="182880">
                <a:tc>
                  <a:txBody>
                    <a:bodyPr/>
                    <a:lstStyle/>
                    <a:p>
                      <a:pPr algn="l" fontAlgn="b"/>
                      <a:r>
                        <a:rPr lang="en-US" sz="1100" u="none" strike="noStrike">
                          <a:effectLst/>
                        </a:rPr>
                        <a:t>USN NAVAIRWARCENACDIV MD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7407701"/>
                  </a:ext>
                </a:extLst>
              </a:tr>
              <a:tr h="182880">
                <a:tc>
                  <a:txBody>
                    <a:bodyPr/>
                    <a:lstStyle/>
                    <a:p>
                      <a:pPr algn="l" fontAlgn="b"/>
                      <a:r>
                        <a:rPr lang="en-US" sz="1100" u="none" strike="noStrike">
                          <a:effectLst/>
                        </a:rPr>
                        <a:t>USN NAVSUP WSS PHIL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5221214"/>
                  </a:ext>
                </a:extLst>
              </a:tr>
              <a:tr h="182880">
                <a:tc>
                  <a:txBody>
                    <a:bodyPr/>
                    <a:lstStyle/>
                    <a:p>
                      <a:pPr algn="l" fontAlgn="b"/>
                      <a:r>
                        <a:rPr lang="en-US" sz="1100" u="none" strike="noStrike">
                          <a:effectLst/>
                        </a:rPr>
                        <a:t>USN NAWCAD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4070452"/>
                  </a:ext>
                </a:extLst>
              </a:tr>
              <a:tr h="182880">
                <a:tc>
                  <a:txBody>
                    <a:bodyPr/>
                    <a:lstStyle/>
                    <a:p>
                      <a:pPr algn="l" fontAlgn="b"/>
                      <a:r>
                        <a:rPr lang="en-US" sz="1100" u="none" strike="noStrike" dirty="0">
                          <a:effectLst/>
                        </a:rPr>
                        <a:t>USN NIWC PACIFIC CA (USA)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22733241"/>
                  </a:ext>
                </a:extLst>
              </a:tr>
            </a:tbl>
          </a:graphicData>
        </a:graphic>
      </p:graphicFrame>
      <p:sp>
        <p:nvSpPr>
          <p:cNvPr id="23" name="Oval Callout 22"/>
          <p:cNvSpPr/>
          <p:nvPr/>
        </p:nvSpPr>
        <p:spPr>
          <a:xfrm>
            <a:off x="43247" y="3299607"/>
            <a:ext cx="2032297" cy="965689"/>
          </a:xfrm>
          <a:prstGeom prst="wedgeEllipseCallout">
            <a:avLst>
              <a:gd name="adj1" fmla="val 134126"/>
              <a:gd name="adj2" fmla="val -25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MOSA Exemplar</a:t>
            </a:r>
          </a:p>
          <a:p>
            <a:pPr algn="ctr"/>
            <a:r>
              <a:rPr lang="en-US" dirty="0"/>
              <a:t>RFP Verbiage</a:t>
            </a:r>
          </a:p>
        </p:txBody>
      </p:sp>
      <p:sp>
        <p:nvSpPr>
          <p:cNvPr id="22" name="Oval Callout 21"/>
          <p:cNvSpPr/>
          <p:nvPr/>
        </p:nvSpPr>
        <p:spPr>
          <a:xfrm>
            <a:off x="43248" y="3288501"/>
            <a:ext cx="2032297" cy="965689"/>
          </a:xfrm>
          <a:prstGeom prst="wedgeEllipseCallout">
            <a:avLst>
              <a:gd name="adj1" fmla="val 132203"/>
              <a:gd name="adj2" fmla="val 44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MOSA Exemplar</a:t>
            </a:r>
          </a:p>
          <a:p>
            <a:pPr algn="ctr"/>
            <a:r>
              <a:rPr lang="en-US" dirty="0"/>
              <a:t>RFP Verbiage</a:t>
            </a:r>
          </a:p>
        </p:txBody>
      </p:sp>
      <p:sp>
        <p:nvSpPr>
          <p:cNvPr id="2" name="Title 1"/>
          <p:cNvSpPr>
            <a:spLocks noGrp="1"/>
          </p:cNvSpPr>
          <p:nvPr>
            <p:ph type="title"/>
          </p:nvPr>
        </p:nvSpPr>
        <p:spPr>
          <a:xfrm>
            <a:off x="838200" y="136526"/>
            <a:ext cx="10668000" cy="581616"/>
          </a:xfrm>
        </p:spPr>
        <p:txBody>
          <a:bodyPr>
            <a:normAutofit/>
          </a:bodyPr>
          <a:lstStyle/>
          <a:p>
            <a:r>
              <a:rPr lang="en-US" dirty="0"/>
              <a:t>Exemplar Digital Acquisition Thread Collaborators</a:t>
            </a:r>
          </a:p>
        </p:txBody>
      </p:sp>
      <p:sp>
        <p:nvSpPr>
          <p:cNvPr id="8" name="TextBox 7"/>
          <p:cNvSpPr txBox="1"/>
          <p:nvPr/>
        </p:nvSpPr>
        <p:spPr>
          <a:xfrm>
            <a:off x="3131001" y="6356350"/>
            <a:ext cx="6118278" cy="369332"/>
          </a:xfrm>
          <a:prstGeom prst="rect">
            <a:avLst/>
          </a:prstGeom>
          <a:noFill/>
        </p:spPr>
        <p:txBody>
          <a:bodyPr wrap="none" rtlCol="0">
            <a:spAutoFit/>
          </a:bodyPr>
          <a:lstStyle/>
          <a:p>
            <a:r>
              <a:rPr lang="en-US" dirty="0">
                <a:solidFill>
                  <a:schemeClr val="bg1"/>
                </a:solidFill>
              </a:rPr>
              <a:t>E&amp;T Committee Email Domain Distro for Fridays at 1300 Eastern</a:t>
            </a:r>
          </a:p>
        </p:txBody>
      </p:sp>
      <p:sp>
        <p:nvSpPr>
          <p:cNvPr id="4" name="Oval Callout 3"/>
          <p:cNvSpPr/>
          <p:nvPr/>
        </p:nvSpPr>
        <p:spPr>
          <a:xfrm>
            <a:off x="5490160" y="2580056"/>
            <a:ext cx="2500922" cy="549470"/>
          </a:xfrm>
          <a:prstGeom prst="wedgeEllipseCallout">
            <a:avLst>
              <a:gd name="adj1" fmla="val -64823"/>
              <a:gd name="adj2" fmla="val -59822"/>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effectLst>
                  <a:outerShdw blurRad="38100" dist="38100" dir="2700000" algn="tl">
                    <a:srgbClr val="000000">
                      <a:alpha val="43137"/>
                    </a:srgbClr>
                  </a:outerShdw>
                </a:effectLst>
              </a:rPr>
              <a:t>Project Sponsor</a:t>
            </a:r>
          </a:p>
        </p:txBody>
      </p:sp>
      <p:sp>
        <p:nvSpPr>
          <p:cNvPr id="11" name="Oval Callout 10"/>
          <p:cNvSpPr/>
          <p:nvPr/>
        </p:nvSpPr>
        <p:spPr>
          <a:xfrm>
            <a:off x="0" y="4224666"/>
            <a:ext cx="1874131" cy="764150"/>
          </a:xfrm>
          <a:prstGeom prst="wedgeEllipseCallout">
            <a:avLst>
              <a:gd name="adj1" fmla="val 151732"/>
              <a:gd name="adj2" fmla="val -45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MOSA Exemplar</a:t>
            </a:r>
          </a:p>
          <a:p>
            <a:pPr algn="ctr"/>
            <a:r>
              <a:rPr lang="en-US" dirty="0"/>
              <a:t>PNT RA</a:t>
            </a:r>
          </a:p>
        </p:txBody>
      </p:sp>
      <p:sp>
        <p:nvSpPr>
          <p:cNvPr id="12" name="Oval Callout 11"/>
          <p:cNvSpPr/>
          <p:nvPr/>
        </p:nvSpPr>
        <p:spPr>
          <a:xfrm>
            <a:off x="1270942" y="4720221"/>
            <a:ext cx="2345326" cy="549470"/>
          </a:xfrm>
          <a:prstGeom prst="wedgeEllipseCallout">
            <a:avLst>
              <a:gd name="adj1" fmla="val 56796"/>
              <a:gd name="adj2" fmla="val -6551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WSE 027 MOSA Workshop</a:t>
            </a:r>
          </a:p>
        </p:txBody>
      </p:sp>
      <p:sp>
        <p:nvSpPr>
          <p:cNvPr id="14" name="Oval Callout 13"/>
          <p:cNvSpPr/>
          <p:nvPr/>
        </p:nvSpPr>
        <p:spPr>
          <a:xfrm>
            <a:off x="4213981" y="850459"/>
            <a:ext cx="2768528" cy="811775"/>
          </a:xfrm>
          <a:prstGeom prst="wedgeEllipseCallout">
            <a:avLst>
              <a:gd name="adj1" fmla="val -44004"/>
              <a:gd name="adj2" fmla="val 4366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 Exemplar</a:t>
            </a:r>
          </a:p>
          <a:p>
            <a:pPr algn="ctr"/>
            <a:r>
              <a:rPr lang="en-US" dirty="0"/>
              <a:t>WSE 028 ME Workshop</a:t>
            </a:r>
          </a:p>
        </p:txBody>
      </p:sp>
      <p:sp>
        <p:nvSpPr>
          <p:cNvPr id="15" name="Oval Callout 14"/>
          <p:cNvSpPr/>
          <p:nvPr/>
        </p:nvSpPr>
        <p:spPr>
          <a:xfrm>
            <a:off x="5676350" y="3644704"/>
            <a:ext cx="2345326" cy="822274"/>
          </a:xfrm>
          <a:prstGeom prst="wedgeEllipseCallout">
            <a:avLst>
              <a:gd name="adj1" fmla="val -64168"/>
              <a:gd name="adj2" fmla="val 391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CID (agility) SCRUM Agile Webcast</a:t>
            </a:r>
          </a:p>
        </p:txBody>
      </p:sp>
      <p:sp>
        <p:nvSpPr>
          <p:cNvPr id="16" name="Oval Callout 15"/>
          <p:cNvSpPr/>
          <p:nvPr/>
        </p:nvSpPr>
        <p:spPr>
          <a:xfrm>
            <a:off x="6120618" y="4689231"/>
            <a:ext cx="1766277" cy="1444866"/>
          </a:xfrm>
          <a:prstGeom prst="wedgeEllipseCallout">
            <a:avLst>
              <a:gd name="adj1" fmla="val -80056"/>
              <a:gd name="adj2" fmla="val 179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LSI Exemplars </a:t>
            </a:r>
            <a:r>
              <a:rPr lang="en-US" dirty="0" err="1">
                <a:solidFill>
                  <a:srgbClr val="C00000"/>
                </a:solidFill>
              </a:rPr>
              <a:t>Gov</a:t>
            </a:r>
            <a:r>
              <a:rPr lang="en-US" dirty="0">
                <a:solidFill>
                  <a:srgbClr val="C00000"/>
                </a:solidFill>
              </a:rPr>
              <a:t> and Organic LSI Webcast</a:t>
            </a:r>
          </a:p>
        </p:txBody>
      </p:sp>
      <p:sp>
        <p:nvSpPr>
          <p:cNvPr id="17" name="Oval Callout 16"/>
          <p:cNvSpPr/>
          <p:nvPr/>
        </p:nvSpPr>
        <p:spPr>
          <a:xfrm>
            <a:off x="480913" y="5312387"/>
            <a:ext cx="2345326" cy="549470"/>
          </a:xfrm>
          <a:prstGeom prst="wedgeEllipseCallout">
            <a:avLst>
              <a:gd name="adj1" fmla="val 89785"/>
              <a:gd name="adj2" fmla="val 1982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WSE xxx LSI Workshop</a:t>
            </a:r>
          </a:p>
        </p:txBody>
      </p:sp>
      <p:sp>
        <p:nvSpPr>
          <p:cNvPr id="19" name="Oval Callout 18"/>
          <p:cNvSpPr/>
          <p:nvPr/>
        </p:nvSpPr>
        <p:spPr>
          <a:xfrm>
            <a:off x="1250131" y="5916833"/>
            <a:ext cx="2345326" cy="549470"/>
          </a:xfrm>
          <a:prstGeom prst="wedgeEllipseCallout">
            <a:avLst>
              <a:gd name="adj1" fmla="val 58462"/>
              <a:gd name="adj2" fmla="val -541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WSE xxx </a:t>
            </a:r>
            <a:r>
              <a:rPr lang="en-US" dirty="0" err="1"/>
              <a:t>EntCM</a:t>
            </a:r>
            <a:r>
              <a:rPr lang="en-US" dirty="0"/>
              <a:t> Workshop</a:t>
            </a:r>
          </a:p>
        </p:txBody>
      </p:sp>
      <p:sp>
        <p:nvSpPr>
          <p:cNvPr id="20" name="Oval Callout 19"/>
          <p:cNvSpPr/>
          <p:nvPr/>
        </p:nvSpPr>
        <p:spPr>
          <a:xfrm>
            <a:off x="100997" y="2386799"/>
            <a:ext cx="2554197" cy="849625"/>
          </a:xfrm>
          <a:prstGeom prst="wedgeEllipseCallout">
            <a:avLst>
              <a:gd name="adj1" fmla="val 94980"/>
              <a:gd name="adj2" fmla="val 42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 Exemplar</a:t>
            </a:r>
          </a:p>
          <a:p>
            <a:pPr algn="ctr"/>
            <a:r>
              <a:rPr lang="en-US" dirty="0"/>
              <a:t>MAC Project / </a:t>
            </a:r>
            <a:r>
              <a:rPr lang="en-US" dirty="0" err="1"/>
              <a:t>SysML</a:t>
            </a:r>
            <a:r>
              <a:rPr lang="en-US" dirty="0"/>
              <a:t> Guidance</a:t>
            </a:r>
          </a:p>
        </p:txBody>
      </p:sp>
      <p:sp>
        <p:nvSpPr>
          <p:cNvPr id="21" name="Oval Callout 20"/>
          <p:cNvSpPr/>
          <p:nvPr/>
        </p:nvSpPr>
        <p:spPr>
          <a:xfrm>
            <a:off x="5854598" y="1613948"/>
            <a:ext cx="2032297" cy="965689"/>
          </a:xfrm>
          <a:prstGeom prst="wedgeEllipseCallout">
            <a:avLst>
              <a:gd name="adj1" fmla="val -98918"/>
              <a:gd name="adj2" fmla="val -13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DE/MOSA Exemplar</a:t>
            </a:r>
          </a:p>
          <a:p>
            <a:pPr algn="ctr"/>
            <a:r>
              <a:rPr lang="en-US" dirty="0"/>
              <a:t>SATCOM RA</a:t>
            </a:r>
          </a:p>
        </p:txBody>
      </p:sp>
      <p:sp>
        <p:nvSpPr>
          <p:cNvPr id="25" name="Oval Callout 24"/>
          <p:cNvSpPr/>
          <p:nvPr/>
        </p:nvSpPr>
        <p:spPr>
          <a:xfrm>
            <a:off x="-80568" y="1571878"/>
            <a:ext cx="2554197" cy="849625"/>
          </a:xfrm>
          <a:prstGeom prst="wedgeEllipseCallout">
            <a:avLst>
              <a:gd name="adj1" fmla="val 101406"/>
              <a:gd name="adj2" fmla="val 83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 / MOSA Exemplar</a:t>
            </a:r>
          </a:p>
          <a:p>
            <a:pPr algn="ctr"/>
            <a:r>
              <a:rPr lang="en-US" dirty="0"/>
              <a:t>WOSA RA/Model</a:t>
            </a:r>
          </a:p>
        </p:txBody>
      </p:sp>
      <p:sp>
        <p:nvSpPr>
          <p:cNvPr id="10" name="Oval Callout 9"/>
          <p:cNvSpPr/>
          <p:nvPr/>
        </p:nvSpPr>
        <p:spPr>
          <a:xfrm>
            <a:off x="1742534" y="1300140"/>
            <a:ext cx="2051540" cy="697086"/>
          </a:xfrm>
          <a:prstGeom prst="wedgeEllipseCallout">
            <a:avLst>
              <a:gd name="adj1" fmla="val 49888"/>
              <a:gd name="adj2" fmla="val 72808"/>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effectLst>
                  <a:outerShdw blurRad="38100" dist="38100" dir="2700000" algn="tl">
                    <a:srgbClr val="000000">
                      <a:alpha val="43137"/>
                    </a:srgbClr>
                  </a:outerShdw>
                </a:effectLst>
              </a:rPr>
              <a:t>Key Collaborators</a:t>
            </a:r>
          </a:p>
        </p:txBody>
      </p:sp>
      <p:graphicFrame>
        <p:nvGraphicFramePr>
          <p:cNvPr id="18" name="Table 17"/>
          <p:cNvGraphicFramePr>
            <a:graphicFrameLocks noGrp="1"/>
          </p:cNvGraphicFramePr>
          <p:nvPr/>
        </p:nvGraphicFramePr>
        <p:xfrm>
          <a:off x="3426261" y="1319159"/>
          <a:ext cx="357549" cy="548640"/>
        </p:xfrm>
        <a:graphic>
          <a:graphicData uri="http://schemas.openxmlformats.org/drawingml/2006/table">
            <a:tbl>
              <a:tblPr>
                <a:tableStyleId>{5C22544A-7EE6-4342-B048-85BDC9FD1C3A}</a:tableStyleId>
              </a:tblPr>
              <a:tblGrid>
                <a:gridCol w="357549">
                  <a:extLst>
                    <a:ext uri="{9D8B030D-6E8A-4147-A177-3AD203B41FA5}">
                      <a16:colId xmlns:a16="http://schemas.microsoft.com/office/drawing/2014/main" val="3012516507"/>
                    </a:ext>
                  </a:extLst>
                </a:gridCol>
              </a:tblGrid>
              <a:tr h="182880">
                <a:tc>
                  <a:txBody>
                    <a:bodyPr/>
                    <a:lstStyle/>
                    <a:p>
                      <a:pPr algn="l" fontAlgn="b"/>
                      <a:r>
                        <a:rPr lang="en-US" sz="1100" u="none" strike="noStrike" dirty="0">
                          <a:effectLst/>
                        </a:rPr>
                        <a:t>SERC</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02436360"/>
                  </a:ext>
                </a:extLst>
              </a:tr>
              <a:tr h="182880">
                <a:tc>
                  <a:txBody>
                    <a:bodyPr/>
                    <a:lstStyle/>
                    <a:p>
                      <a:pPr algn="l" fontAlgn="b"/>
                      <a:r>
                        <a:rPr lang="en-US" sz="1100" u="none" strike="noStrike">
                          <a:effectLst/>
                        </a:rPr>
                        <a:t>NPS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5205547"/>
                  </a:ext>
                </a:extLst>
              </a:tr>
              <a:tr h="182880">
                <a:tc>
                  <a:txBody>
                    <a:bodyPr/>
                    <a:lstStyle/>
                    <a:p>
                      <a:pPr algn="l" fontAlgn="b"/>
                      <a:r>
                        <a:rPr lang="en-US" sz="1100" u="none" strike="noStrike" dirty="0">
                          <a:effectLst/>
                        </a:rPr>
                        <a:t>OMG</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74590621"/>
                  </a:ext>
                </a:extLst>
              </a:tr>
            </a:tbl>
          </a:graphicData>
        </a:graphic>
      </p:graphicFrame>
      <p:sp>
        <p:nvSpPr>
          <p:cNvPr id="5" name="Slide Number Placeholder 4"/>
          <p:cNvSpPr>
            <a:spLocks noGrp="1"/>
          </p:cNvSpPr>
          <p:nvPr>
            <p:ph type="sldNum" sz="quarter" idx="12"/>
          </p:nvPr>
        </p:nvSpPr>
        <p:spPr/>
        <p:txBody>
          <a:bodyPr/>
          <a:lstStyle/>
          <a:p>
            <a:fld id="{CD64BFC3-983F-4B0A-9A55-84A85105ADC0}" type="slidenum">
              <a:rPr lang="en-US" smtClean="0"/>
              <a:pPr/>
              <a:t>11</a:t>
            </a:fld>
            <a:endParaRPr lang="en-US"/>
          </a:p>
        </p:txBody>
      </p:sp>
      <p:graphicFrame>
        <p:nvGraphicFramePr>
          <p:cNvPr id="26" name="Chart 25"/>
          <p:cNvGraphicFramePr>
            <a:graphicFrameLocks/>
          </p:cNvGraphicFramePr>
          <p:nvPr/>
        </p:nvGraphicFramePr>
        <p:xfrm>
          <a:off x="7563750" y="967740"/>
          <a:ext cx="4572000" cy="58902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037612" y="6541016"/>
            <a:ext cx="2098138" cy="369332"/>
          </a:xfrm>
          <a:prstGeom prst="rect">
            <a:avLst/>
          </a:prstGeom>
          <a:noFill/>
        </p:spPr>
        <p:txBody>
          <a:bodyPr wrap="none" rtlCol="0">
            <a:spAutoFit/>
          </a:bodyPr>
          <a:lstStyle/>
          <a:p>
            <a:r>
              <a:rPr lang="en-US" dirty="0"/>
              <a:t>From email domains</a:t>
            </a:r>
          </a:p>
        </p:txBody>
      </p:sp>
    </p:spTree>
    <p:extLst>
      <p:ext uri="{BB962C8B-B14F-4D97-AF65-F5344CB8AC3E}">
        <p14:creationId xmlns:p14="http://schemas.microsoft.com/office/powerpoint/2010/main" val="10846673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3815-3D7A-FE66-6F64-04A18C1F4313}"/>
              </a:ext>
            </a:extLst>
          </p:cNvPr>
          <p:cNvSpPr>
            <a:spLocks noGrp="1"/>
          </p:cNvSpPr>
          <p:nvPr>
            <p:ph type="title"/>
          </p:nvPr>
        </p:nvSpPr>
        <p:spPr/>
        <p:txBody>
          <a:bodyPr/>
          <a:lstStyle/>
          <a:p>
            <a:r>
              <a:rPr lang="en-US" dirty="0"/>
              <a:t>SEMod Collaborative Results</a:t>
            </a:r>
          </a:p>
        </p:txBody>
      </p:sp>
      <p:sp>
        <p:nvSpPr>
          <p:cNvPr id="3" name="Slide Number Placeholder 2">
            <a:extLst>
              <a:ext uri="{FF2B5EF4-FFF2-40B4-BE49-F238E27FC236}">
                <a16:creationId xmlns:a16="http://schemas.microsoft.com/office/drawing/2014/main" id="{5A692BAC-9623-B08A-773C-47E0A2EDB365}"/>
              </a:ext>
            </a:extLst>
          </p:cNvPr>
          <p:cNvSpPr>
            <a:spLocks noGrp="1"/>
          </p:cNvSpPr>
          <p:nvPr>
            <p:ph type="sldNum" sz="quarter" idx="12"/>
          </p:nvPr>
        </p:nvSpPr>
        <p:spPr/>
        <p:txBody>
          <a:bodyPr/>
          <a:lstStyle/>
          <a:p>
            <a:fld id="{CD64BFC3-983F-4B0A-9A55-84A85105ADC0}" type="slidenum">
              <a:rPr lang="en-US" smtClean="0"/>
              <a:pPr/>
              <a:t>12</a:t>
            </a:fld>
            <a:endParaRPr lang="en-US"/>
          </a:p>
        </p:txBody>
      </p:sp>
      <p:graphicFrame>
        <p:nvGraphicFramePr>
          <p:cNvPr id="4" name="Diagram 3">
            <a:extLst>
              <a:ext uri="{FF2B5EF4-FFF2-40B4-BE49-F238E27FC236}">
                <a16:creationId xmlns:a16="http://schemas.microsoft.com/office/drawing/2014/main" id="{63023ACC-613D-BA58-D723-4481ACEBBF5B}"/>
              </a:ext>
            </a:extLst>
          </p:cNvPr>
          <p:cNvGraphicFramePr/>
          <p:nvPr/>
        </p:nvGraphicFramePr>
        <p:xfrm>
          <a:off x="4229100" y="1436194"/>
          <a:ext cx="3733800" cy="316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Right 4">
            <a:extLst>
              <a:ext uri="{FF2B5EF4-FFF2-40B4-BE49-F238E27FC236}">
                <a16:creationId xmlns:a16="http://schemas.microsoft.com/office/drawing/2014/main" id="{831D8E22-AC95-1CF9-FE91-ADAFF9C32ECD}"/>
              </a:ext>
            </a:extLst>
          </p:cNvPr>
          <p:cNvSpPr/>
          <p:nvPr/>
        </p:nvSpPr>
        <p:spPr>
          <a:xfrm>
            <a:off x="5562600" y="2943261"/>
            <a:ext cx="1066800" cy="228600"/>
          </a:xfrm>
          <a:prstGeom prst="leftRightArrow">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5ACB1FFF-8A19-F5D1-1284-458AA74D318C}"/>
              </a:ext>
            </a:extLst>
          </p:cNvPr>
          <p:cNvSpPr/>
          <p:nvPr/>
        </p:nvSpPr>
        <p:spPr>
          <a:xfrm rot="16200000">
            <a:off x="5562600" y="2931831"/>
            <a:ext cx="1066800" cy="25146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7D72370-A7D7-6B0A-E1DD-D3DBBA763693}"/>
              </a:ext>
            </a:extLst>
          </p:cNvPr>
          <p:cNvSpPr/>
          <p:nvPr/>
        </p:nvSpPr>
        <p:spPr>
          <a:xfrm>
            <a:off x="5918835" y="2905160"/>
            <a:ext cx="354330" cy="304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5486BD-1ED8-2563-9ADC-A1A12FF1CA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70203" y="1952661"/>
            <a:ext cx="3564597" cy="205056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D2A7D28-303A-52C7-C206-322C94998355}"/>
              </a:ext>
            </a:extLst>
          </p:cNvPr>
          <p:cNvSpPr txBox="1"/>
          <p:nvPr/>
        </p:nvSpPr>
        <p:spPr>
          <a:xfrm>
            <a:off x="8017803" y="4027944"/>
            <a:ext cx="4021797" cy="2862322"/>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Created </a:t>
            </a:r>
            <a:r>
              <a:rPr lang="en-US" sz="1200" dirty="0">
                <a:latin typeface="Arial" panose="020B0604020202020204" pitchFamily="34" charset="0"/>
                <a:cs typeface="Arial" panose="020B0604020202020204" pitchFamily="34" charset="0"/>
                <a:hlinkClick r:id="rId8"/>
              </a:rPr>
              <a:t>“Systems Engineering Modernization,“ Webcasts Series</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Created: </a:t>
            </a:r>
            <a:r>
              <a:rPr lang="en-US" sz="1200" dirty="0">
                <a:latin typeface="Arial" panose="020B0604020202020204" pitchFamily="34" charset="0"/>
                <a:cs typeface="Arial" panose="020B0604020202020204" pitchFamily="34" charset="0"/>
                <a:hlinkClick r:id="rId9"/>
              </a:rPr>
              <a:t>WSE027 MOSA </a:t>
            </a:r>
            <a:r>
              <a:rPr lang="en-US" sz="1200" dirty="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hlinkClick r:id="rId10"/>
              </a:rPr>
              <a:t>WSE028 ME Workshops</a:t>
            </a:r>
            <a:r>
              <a:rPr lang="en-US" sz="1200" dirty="0">
                <a:latin typeface="Arial" panose="020B0604020202020204" pitchFamily="34" charset="0"/>
                <a:cs typeface="Arial" panose="020B0604020202020204" pitchFamily="34" charset="0"/>
              </a:rPr>
              <a:t>, Developing CM and Architecture Workshops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Delivered SEMod concept to Defense Acquisition Executives, Executive PMs, ACQ1700 Agile, WSA004 Cloud, ETM2020 Mission and Systems Thinking, ETM2070 Digital Literacy, ETM2080 Software Literacy and Army Agile / Software Pathway cross-functional teams.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Awareness and Sharing: AIR FORCE MATERIEL COMMAND (AFMC) , GUIDEBOOK FOR IMPLEMENTING MODULAR OPEN SYSTEMS APPROACHES IN WEAPON SYSTEMS, 12SEP22</a:t>
            </a:r>
          </a:p>
        </p:txBody>
      </p:sp>
      <p:sp>
        <p:nvSpPr>
          <p:cNvPr id="13" name="TextBox 12">
            <a:extLst>
              <a:ext uri="{FF2B5EF4-FFF2-40B4-BE49-F238E27FC236}">
                <a16:creationId xmlns:a16="http://schemas.microsoft.com/office/drawing/2014/main" id="{81D65318-CF79-9404-60FB-641A92A9BB0A}"/>
              </a:ext>
            </a:extLst>
          </p:cNvPr>
          <p:cNvSpPr txBox="1"/>
          <p:nvPr/>
        </p:nvSpPr>
        <p:spPr>
          <a:xfrm>
            <a:off x="151765" y="933778"/>
            <a:ext cx="4025900" cy="4893647"/>
          </a:xfrm>
          <a:prstGeom prst="rect">
            <a:avLst/>
          </a:prstGeom>
          <a:noFill/>
        </p:spPr>
        <p:txBody>
          <a:bodyPr wrap="square">
            <a:spAutoFit/>
          </a:bodyPr>
          <a:lstStyle/>
          <a:p>
            <a:pPr marL="342900" marR="0" indent="-342900">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Arial" panose="020B0604020202020204" pitchFamily="34" charset="0"/>
              </a:rPr>
              <a:t>Get the integration framework into the flow down of policy and guidance to training. </a:t>
            </a:r>
          </a:p>
          <a:p>
            <a:pPr marL="342900" marR="0" indent="-342900">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Arial" panose="020B0604020202020204" pitchFamily="34" charset="0"/>
              </a:rPr>
              <a:t>ME, MOSA, and Agile need to be trained not as independent subjects but into the flow of engineering and acquisition. </a:t>
            </a:r>
          </a:p>
          <a:p>
            <a:pPr marL="342900" marR="0" indent="-342900">
              <a:spcBef>
                <a:spcPts val="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C</a:t>
            </a:r>
            <a:r>
              <a:rPr lang="en-US" sz="1200" dirty="0">
                <a:effectLst/>
                <a:latin typeface="Arial" panose="020B0604020202020204" pitchFamily="34" charset="0"/>
                <a:ea typeface="Calibri" panose="020F0502020204030204" pitchFamily="34" charset="0"/>
                <a:cs typeface="Arial" panose="020B0604020202020204" pitchFamily="34" charset="0"/>
              </a:rPr>
              <a:t>reating versions of that “bomb cyclone” model with accompanying narratives to describe this flow for different acquisition pathways as well as different functional areas. </a:t>
            </a:r>
          </a:p>
          <a:p>
            <a:pPr marL="342900" marR="0" indent="-342900">
              <a:spcBef>
                <a:spcPts val="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C</a:t>
            </a:r>
            <a:r>
              <a:rPr lang="en-US" sz="1200" dirty="0">
                <a:effectLst/>
                <a:latin typeface="Arial" panose="020B0604020202020204" pitchFamily="34" charset="0"/>
                <a:ea typeface="Calibri" panose="020F0502020204030204" pitchFamily="34" charset="0"/>
                <a:cs typeface="Arial" panose="020B0604020202020204" pitchFamily="34" charset="0"/>
              </a:rPr>
              <a:t>ompiled a list of ~600 lessons learned from open literature at the detailed process level. This is not ready to be distributed yet but as SERC abstracts them upward they hopefully will provide more detail on the activities across the focus areas that are useful learning in a training setting.</a:t>
            </a:r>
          </a:p>
          <a:p>
            <a:pPr marL="342900" marR="0" indent="-342900">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Arial" panose="020B0604020202020204" pitchFamily="34" charset="0"/>
              </a:rPr>
              <a:t>Studying a digital ontology that relates military doctrinal language to acquisition language to systems engineering language. These are horribly disconnected right now. Hopefully this can also help with the background. (This includes the DAU definitions and taxonomy now but we are looking more broadly)</a:t>
            </a:r>
          </a:p>
          <a:p>
            <a:pPr marL="342900" marR="0" indent="-342900">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Arial" panose="020B0604020202020204" pitchFamily="34" charset="0"/>
              </a:rPr>
              <a:t>Collaborate with DAU on training how to define and contract for an appropriate digital infrastructure that looks forward toward the digital transformation. </a:t>
            </a:r>
          </a:p>
        </p:txBody>
      </p:sp>
      <p:sp>
        <p:nvSpPr>
          <p:cNvPr id="15" name="TextBox 14">
            <a:extLst>
              <a:ext uri="{FF2B5EF4-FFF2-40B4-BE49-F238E27FC236}">
                <a16:creationId xmlns:a16="http://schemas.microsoft.com/office/drawing/2014/main" id="{1FA2E0D7-CF34-F64E-549C-82884F2DE962}"/>
              </a:ext>
            </a:extLst>
          </p:cNvPr>
          <p:cNvSpPr txBox="1"/>
          <p:nvPr/>
        </p:nvSpPr>
        <p:spPr>
          <a:xfrm>
            <a:off x="4095344" y="4676084"/>
            <a:ext cx="3947122" cy="2123658"/>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Identified many exemplar programs and organizations across the community.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DoD CIO identified DISA native digital SATCOM RA created to publicly share - stimulating innovation and non-traditional industry contributions.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Identified DoD policy gap preventing public sharing of digital artifacts like DISA SATCOM RA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NDIA Cross-committee, cross-community collaborative project led by  OMG UAF developing “Model Based Acquisition” digital artifacts and guidance</a:t>
            </a:r>
          </a:p>
        </p:txBody>
      </p:sp>
      <p:sp>
        <p:nvSpPr>
          <p:cNvPr id="16" name="TextBox 15">
            <a:extLst>
              <a:ext uri="{FF2B5EF4-FFF2-40B4-BE49-F238E27FC236}">
                <a16:creationId xmlns:a16="http://schemas.microsoft.com/office/drawing/2014/main" id="{920D895A-C207-04BE-D162-7B79F9C0454E}"/>
              </a:ext>
            </a:extLst>
          </p:cNvPr>
          <p:cNvSpPr txBox="1"/>
          <p:nvPr/>
        </p:nvSpPr>
        <p:spPr>
          <a:xfrm>
            <a:off x="6858000" y="2063234"/>
            <a:ext cx="98680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MOSWG</a:t>
            </a:r>
          </a:p>
        </p:txBody>
      </p:sp>
      <p:sp>
        <p:nvSpPr>
          <p:cNvPr id="18" name="TextBox 17">
            <a:extLst>
              <a:ext uri="{FF2B5EF4-FFF2-40B4-BE49-F238E27FC236}">
                <a16:creationId xmlns:a16="http://schemas.microsoft.com/office/drawing/2014/main" id="{D366B90A-0750-35D9-D80F-A86AD7D03CB6}"/>
              </a:ext>
            </a:extLst>
          </p:cNvPr>
          <p:cNvSpPr txBox="1"/>
          <p:nvPr/>
        </p:nvSpPr>
        <p:spPr>
          <a:xfrm>
            <a:off x="6781800" y="3581400"/>
            <a:ext cx="1479932" cy="923330"/>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Architecture,</a:t>
            </a:r>
          </a:p>
          <a:p>
            <a:r>
              <a:rPr lang="en-US" dirty="0">
                <a:effectLst>
                  <a:outerShdw blurRad="38100" dist="38100" dir="2700000" algn="tl">
                    <a:srgbClr val="000000">
                      <a:alpha val="43137"/>
                    </a:srgbClr>
                  </a:outerShdw>
                </a:effectLst>
              </a:rPr>
              <a:t>Education &amp; Training</a:t>
            </a:r>
          </a:p>
        </p:txBody>
      </p:sp>
      <p:sp>
        <p:nvSpPr>
          <p:cNvPr id="20" name="TextBox 19">
            <a:extLst>
              <a:ext uri="{FF2B5EF4-FFF2-40B4-BE49-F238E27FC236}">
                <a16:creationId xmlns:a16="http://schemas.microsoft.com/office/drawing/2014/main" id="{6470E7DA-E17C-21C5-CCBF-FDD74139E64F}"/>
              </a:ext>
            </a:extLst>
          </p:cNvPr>
          <p:cNvSpPr txBox="1"/>
          <p:nvPr/>
        </p:nvSpPr>
        <p:spPr>
          <a:xfrm>
            <a:off x="4384968" y="2063234"/>
            <a:ext cx="843501"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SEMod</a:t>
            </a:r>
          </a:p>
        </p:txBody>
      </p:sp>
      <p:sp>
        <p:nvSpPr>
          <p:cNvPr id="22" name="TextBox 21">
            <a:extLst>
              <a:ext uri="{FF2B5EF4-FFF2-40B4-BE49-F238E27FC236}">
                <a16:creationId xmlns:a16="http://schemas.microsoft.com/office/drawing/2014/main" id="{DB8DE28D-1CBA-CB7C-978D-22E6FFBF0A79}"/>
              </a:ext>
            </a:extLst>
          </p:cNvPr>
          <p:cNvSpPr txBox="1"/>
          <p:nvPr/>
        </p:nvSpPr>
        <p:spPr>
          <a:xfrm>
            <a:off x="4041178" y="3818561"/>
            <a:ext cx="1447384"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Collaboration</a:t>
            </a:r>
          </a:p>
        </p:txBody>
      </p:sp>
      <p:sp>
        <p:nvSpPr>
          <p:cNvPr id="9" name="TextBox 8">
            <a:extLst>
              <a:ext uri="{FF2B5EF4-FFF2-40B4-BE49-F238E27FC236}">
                <a16:creationId xmlns:a16="http://schemas.microsoft.com/office/drawing/2014/main" id="{992BC917-13E6-3EC6-EAF4-4E37B254DD5E}"/>
              </a:ext>
            </a:extLst>
          </p:cNvPr>
          <p:cNvSpPr txBox="1"/>
          <p:nvPr/>
        </p:nvSpPr>
        <p:spPr>
          <a:xfrm>
            <a:off x="6371698" y="381000"/>
            <a:ext cx="4524902" cy="1569660"/>
          </a:xfrm>
          <a:prstGeom prst="rect">
            <a:avLst/>
          </a:prstGeom>
          <a:noFill/>
        </p:spPr>
        <p:txBody>
          <a:bodyPr wrap="square">
            <a:spAutoFit/>
          </a:bodyPr>
          <a:lstStyle/>
          <a:p>
            <a:pPr marL="228600" indent="-228600" algn="l">
              <a:buFont typeface="+mj-lt"/>
              <a:buAutoNum type="alphaUcPeriod"/>
            </a:pPr>
            <a:r>
              <a:rPr lang="en-US" sz="1200" baseline="0" dirty="0">
                <a:latin typeface="Arial" panose="020B0604020202020204" pitchFamily="34" charset="0"/>
                <a:cs typeface="Arial" panose="020B0604020202020204" pitchFamily="34" charset="0"/>
              </a:rPr>
              <a:t>Digital Processes and Products (Digital Acquisition / E-Programs)</a:t>
            </a:r>
          </a:p>
          <a:p>
            <a:pPr marL="228600" indent="-228600" algn="l">
              <a:buFont typeface="+mj-lt"/>
              <a:buAutoNum type="alphaUcPeriod"/>
            </a:pPr>
            <a:r>
              <a:rPr lang="en-US" sz="1200" dirty="0">
                <a:latin typeface="Arial" panose="020B0604020202020204" pitchFamily="34" charset="0"/>
                <a:cs typeface="Arial" panose="020B0604020202020204" pitchFamily="34" charset="0"/>
              </a:rPr>
              <a:t>Enterprise Systems Engineering</a:t>
            </a:r>
            <a:r>
              <a:rPr lang="en-US" sz="1200" baseline="0" dirty="0">
                <a:latin typeface="Arial" panose="020B0604020202020204" pitchFamily="34" charset="0"/>
                <a:cs typeface="Arial" panose="020B0604020202020204" pitchFamily="34" charset="0"/>
              </a:rPr>
              <a:t> approach integrating:</a:t>
            </a:r>
          </a:p>
          <a:p>
            <a:pPr marL="685800" lvl="1" indent="-228600" algn="l">
              <a:buFont typeface="+mj-lt"/>
              <a:buAutoNum type="arabicPeriod"/>
            </a:pPr>
            <a:r>
              <a:rPr lang="en-US" sz="1200" baseline="0" dirty="0">
                <a:latin typeface="Arial" panose="020B0604020202020204" pitchFamily="34" charset="0"/>
                <a:cs typeface="Arial" panose="020B0604020202020204" pitchFamily="34" charset="0"/>
              </a:rPr>
              <a:t>Key areas: DE/MOSA/SWE-CID/ME/CM</a:t>
            </a:r>
          </a:p>
          <a:p>
            <a:pPr marL="685800" lvl="1" indent="-228600" algn="l">
              <a:buFont typeface="+mj-lt"/>
              <a:buAutoNum type="arabicPeriod"/>
            </a:pPr>
            <a:r>
              <a:rPr lang="en-US" sz="1200" baseline="0" dirty="0">
                <a:latin typeface="Arial" panose="020B0604020202020204" pitchFamily="34" charset="0"/>
                <a:cs typeface="Arial" panose="020B0604020202020204" pitchFamily="34" charset="0"/>
              </a:rPr>
              <a:t>Collaboration and Data Sharing challenges between Government and Industry</a:t>
            </a:r>
          </a:p>
          <a:p>
            <a:pPr marL="685800" lvl="1" indent="-228600" algn="l">
              <a:buFont typeface="+mj-lt"/>
              <a:buAutoNum type="arabicPeriod"/>
            </a:pPr>
            <a:r>
              <a:rPr lang="en-US" sz="1200" baseline="0" dirty="0">
                <a:latin typeface="Arial" panose="020B0604020202020204" pitchFamily="34" charset="0"/>
                <a:cs typeface="Arial" panose="020B0604020202020204" pitchFamily="34" charset="0"/>
              </a:rPr>
              <a:t>Digital Tools / Methods</a:t>
            </a:r>
          </a:p>
          <a:p>
            <a:pPr marL="685800" lvl="1" indent="-228600" algn="l">
              <a:buFont typeface="+mj-lt"/>
              <a:buAutoNum type="arabicPeriod"/>
            </a:pPr>
            <a:r>
              <a:rPr lang="en-US" sz="1200" baseline="0" dirty="0">
                <a:latin typeface="Arial" panose="020B0604020202020204" pitchFamily="34" charset="0"/>
                <a:cs typeface="Arial" panose="020B0604020202020204" pitchFamily="34" charset="0"/>
              </a:rPr>
              <a:t>Role of Reference Architecture (RA)</a:t>
            </a:r>
            <a:endParaRPr lang="en-US" sz="1200" dirty="0">
              <a:latin typeface="Arial" panose="020B0604020202020204" pitchFamily="34" charset="0"/>
              <a:cs typeface="Arial" panose="020B0604020202020204" pitchFamily="34" charset="0"/>
            </a:endParaRPr>
          </a:p>
        </p:txBody>
      </p:sp>
      <p:sp>
        <p:nvSpPr>
          <p:cNvPr id="12" name="Right Brace 11">
            <a:extLst>
              <a:ext uri="{FF2B5EF4-FFF2-40B4-BE49-F238E27FC236}">
                <a16:creationId xmlns:a16="http://schemas.microsoft.com/office/drawing/2014/main" id="{FAAE60F6-B5C1-DD8C-2218-1BD2B702CB3C}"/>
              </a:ext>
            </a:extLst>
          </p:cNvPr>
          <p:cNvSpPr/>
          <p:nvPr/>
        </p:nvSpPr>
        <p:spPr>
          <a:xfrm>
            <a:off x="3962400" y="914400"/>
            <a:ext cx="288887" cy="4648200"/>
          </a:xfrm>
          <a:prstGeom prst="rightBrace">
            <a:avLst>
              <a:gd name="adj1" fmla="val 8333"/>
              <a:gd name="adj2" fmla="val 45605"/>
            </a:avLst>
          </a:prstGeom>
          <a:ln>
            <a:solidFill>
              <a:srgbClr val="90B5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90B542"/>
                </a:solidFill>
              </a:ln>
            </a:endParaRPr>
          </a:p>
        </p:txBody>
      </p:sp>
      <p:sp>
        <p:nvSpPr>
          <p:cNvPr id="14" name="Left Brace 13">
            <a:extLst>
              <a:ext uri="{FF2B5EF4-FFF2-40B4-BE49-F238E27FC236}">
                <a16:creationId xmlns:a16="http://schemas.microsoft.com/office/drawing/2014/main" id="{A6EDFF32-43F7-F1EB-FFDA-A38FE3297BEB}"/>
              </a:ext>
            </a:extLst>
          </p:cNvPr>
          <p:cNvSpPr/>
          <p:nvPr/>
        </p:nvSpPr>
        <p:spPr>
          <a:xfrm rot="20023173">
            <a:off x="6435893" y="440271"/>
            <a:ext cx="298197" cy="1604928"/>
          </a:xfrm>
          <a:prstGeom prst="leftBrace">
            <a:avLst>
              <a:gd name="adj1" fmla="val 8333"/>
              <a:gd name="adj2" fmla="val 59755"/>
            </a:avLst>
          </a:prstGeom>
          <a:ln>
            <a:solidFill>
              <a:srgbClr val="A530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17336B00-81E5-3C55-E12F-A7A4448B3765}"/>
              </a:ext>
            </a:extLst>
          </p:cNvPr>
          <p:cNvSpPr/>
          <p:nvPr/>
        </p:nvSpPr>
        <p:spPr>
          <a:xfrm>
            <a:off x="7953984" y="1905000"/>
            <a:ext cx="238475" cy="4572000"/>
          </a:xfrm>
          <a:prstGeom prst="leftBrace">
            <a:avLst>
              <a:gd name="adj1" fmla="val 8333"/>
              <a:gd name="adj2" fmla="val 24468"/>
            </a:avLst>
          </a:prstGeom>
          <a:ln>
            <a:solidFill>
              <a:srgbClr val="A668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F29FD2DB-F9BB-512F-D974-5901EB988862}"/>
              </a:ext>
            </a:extLst>
          </p:cNvPr>
          <p:cNvSpPr/>
          <p:nvPr/>
        </p:nvSpPr>
        <p:spPr>
          <a:xfrm rot="5400000">
            <a:off x="6114513" y="2910129"/>
            <a:ext cx="165074" cy="3494261"/>
          </a:xfrm>
          <a:prstGeom prst="leftBrace">
            <a:avLst/>
          </a:prstGeom>
          <a:ln>
            <a:solidFill>
              <a:srgbClr val="9F93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423264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3EDE-D0CE-D2AD-E523-FF70AAC1805F}"/>
              </a:ext>
            </a:extLst>
          </p:cNvPr>
          <p:cNvSpPr>
            <a:spLocks noGrp="1"/>
          </p:cNvSpPr>
          <p:nvPr>
            <p:ph type="title"/>
          </p:nvPr>
        </p:nvSpPr>
        <p:spPr>
          <a:xfrm>
            <a:off x="203200" y="173748"/>
            <a:ext cx="10693400" cy="740653"/>
          </a:xfrm>
        </p:spPr>
        <p:txBody>
          <a:bodyPr>
            <a:noAutofit/>
          </a:bodyPr>
          <a:lstStyle/>
          <a:p>
            <a:pPr marL="0" marR="0">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Conference Panel: Systems Engineering Modernization (SEMOD) Key Enablers for System Development on DoD Programs</a:t>
            </a:r>
          </a:p>
        </p:txBody>
      </p:sp>
      <p:sp>
        <p:nvSpPr>
          <p:cNvPr id="3" name="Slide Number Placeholder 2">
            <a:extLst>
              <a:ext uri="{FF2B5EF4-FFF2-40B4-BE49-F238E27FC236}">
                <a16:creationId xmlns:a16="http://schemas.microsoft.com/office/drawing/2014/main" id="{DC19BE53-0DF5-214B-854A-E18AA21BAB25}"/>
              </a:ext>
            </a:extLst>
          </p:cNvPr>
          <p:cNvSpPr>
            <a:spLocks noGrp="1"/>
          </p:cNvSpPr>
          <p:nvPr>
            <p:ph type="sldNum" sz="quarter" idx="12"/>
          </p:nvPr>
        </p:nvSpPr>
        <p:spPr/>
        <p:txBody>
          <a:bodyPr/>
          <a:lstStyle/>
          <a:p>
            <a:fld id="{CD64BFC3-983F-4B0A-9A55-84A85105ADC0}" type="slidenum">
              <a:rPr lang="en-US" smtClean="0"/>
              <a:pPr/>
              <a:t>13</a:t>
            </a:fld>
            <a:endParaRPr lang="en-US"/>
          </a:p>
        </p:txBody>
      </p:sp>
      <p:sp>
        <p:nvSpPr>
          <p:cNvPr id="6" name="TextBox 5">
            <a:extLst>
              <a:ext uri="{FF2B5EF4-FFF2-40B4-BE49-F238E27FC236}">
                <a16:creationId xmlns:a16="http://schemas.microsoft.com/office/drawing/2014/main" id="{AA819891-2144-5372-EEFA-0B53C986F35E}"/>
              </a:ext>
            </a:extLst>
          </p:cNvPr>
          <p:cNvSpPr txBox="1"/>
          <p:nvPr/>
        </p:nvSpPr>
        <p:spPr>
          <a:xfrm>
            <a:off x="203200" y="1143000"/>
            <a:ext cx="5740400" cy="5262979"/>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Title: Systems Engineering Modernization (SE MOD) Key Enablers for System Development on DoD Programs</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Short Summary: The OUSD(R&amp;E) Systems Engineering Modernization (SE MOD) initiative focuses on identifying and integrating advances in SE that enable DoD programs to develop systems more quickly, effectively, at lower cost, with reduced risk. In this panel, Service leaders will share approaches and lessons learned.</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Abstract: OUSD(R&amp;E) presented systems engineering modernization "Pain Points" at the 2022 NDIA Systems Engineering Division (SED) annual kickoff meeting. The SED Education and Training (E&amp;T) Committee initiated a joint project to address those pain points with DoD programs and organizations, the Defense Acquisition University (DAU), Stevens Institute of Technology Systems Engineering Research Center (SERC), Naval Postgraduate School (NPS), MITRE, and many other community collaborators. This panel has identified several programs and organizations as exemplars for their approaches and actions implementing policy and guidance for the SE MOD Focus Areas (Digital Engineering, Mission Engineering, Modular Open Systems Approach, Agile SE) as well as continuous iterative development and modern software acquisition practices.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Effective systems engineering practices and approaches are considered “enablers” in that they enable DoD programs to develop systems and solutions more quickly, effectively, at lower cost, and with reduced risk.</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Dr. Robert Raygan of DAU, NDIA SED E&amp;T Committee Chair, will moderate the panel.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EB9097DA-C90A-D46F-F019-01757D4192FE}"/>
              </a:ext>
            </a:extLst>
          </p:cNvPr>
          <p:cNvGraphicFramePr>
            <a:graphicFrameLocks noGrp="1"/>
          </p:cNvGraphicFramePr>
          <p:nvPr/>
        </p:nvGraphicFramePr>
        <p:xfrm>
          <a:off x="6400800" y="2286000"/>
          <a:ext cx="5621020" cy="3149600"/>
        </p:xfrm>
        <a:graphic>
          <a:graphicData uri="http://schemas.openxmlformats.org/drawingml/2006/table">
            <a:tbl>
              <a:tblPr firstRow="1" firstCol="1" bandRow="1">
                <a:tableStyleId>{5C22544A-7EE6-4342-B048-85BDC9FD1C3A}</a:tableStyleId>
              </a:tblPr>
              <a:tblGrid>
                <a:gridCol w="895534">
                  <a:extLst>
                    <a:ext uri="{9D8B030D-6E8A-4147-A177-3AD203B41FA5}">
                      <a16:colId xmlns:a16="http://schemas.microsoft.com/office/drawing/2014/main" val="2337672830"/>
                    </a:ext>
                  </a:extLst>
                </a:gridCol>
                <a:gridCol w="1542866">
                  <a:extLst>
                    <a:ext uri="{9D8B030D-6E8A-4147-A177-3AD203B41FA5}">
                      <a16:colId xmlns:a16="http://schemas.microsoft.com/office/drawing/2014/main" val="3626084742"/>
                    </a:ext>
                  </a:extLst>
                </a:gridCol>
                <a:gridCol w="3182620">
                  <a:extLst>
                    <a:ext uri="{9D8B030D-6E8A-4147-A177-3AD203B41FA5}">
                      <a16:colId xmlns:a16="http://schemas.microsoft.com/office/drawing/2014/main" val="603880652"/>
                    </a:ext>
                  </a:extLst>
                </a:gridCol>
              </a:tblGrid>
              <a:tr h="0">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MOSA</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PEO AVN</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Stough, John T CTR USARMY PEO AVN (USA) </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Chief Architecture Officer (CAO), JHNA</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Supporting US Army PEO Aviation</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MOSA Transformation Office</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446091"/>
                  </a:ext>
                </a:extLst>
              </a:tr>
              <a:tr h="0">
                <a:tc>
                  <a:txBody>
                    <a:bodyPr/>
                    <a:lstStyle/>
                    <a:p>
                      <a:pPr marL="0" marR="0">
                        <a:spcBef>
                          <a:spcPts val="0"/>
                        </a:spcBef>
                        <a:spcAft>
                          <a:spcPts val="0"/>
                        </a:spcAft>
                      </a:pPr>
                      <a:r>
                        <a:rPr lang="en-US" sz="1200" b="0">
                          <a:solidFill>
                            <a:srgbClr val="002060"/>
                          </a:solidFill>
                          <a:effectLst/>
                          <a:latin typeface="Arial" panose="020B0604020202020204" pitchFamily="34" charset="0"/>
                          <a:cs typeface="Arial" panose="020B0604020202020204" pitchFamily="34" charset="0"/>
                        </a:rPr>
                        <a:t>DE</a:t>
                      </a:r>
                      <a:endParaRPr lang="en-US" sz="1200" b="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a:solidFill>
                            <a:srgbClr val="002060"/>
                          </a:solidFill>
                          <a:effectLst/>
                          <a:latin typeface="Arial" panose="020B0604020202020204" pitchFamily="34" charset="0"/>
                          <a:cs typeface="Arial" panose="020B0604020202020204" pitchFamily="34" charset="0"/>
                        </a:rPr>
                        <a:t>Air Force Institute of Technology (AFIT)</a:t>
                      </a:r>
                      <a:endParaRPr lang="en-US" sz="1200" b="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Richard Sugarman</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Dept Head – Systems &amp; Software Engr </a:t>
                      </a:r>
                      <a:r>
                        <a:rPr lang="en-US" sz="1200" b="0" dirty="0" err="1">
                          <a:solidFill>
                            <a:srgbClr val="002060"/>
                          </a:solidFill>
                          <a:effectLst/>
                          <a:latin typeface="Arial" panose="020B0604020202020204" pitchFamily="34" charset="0"/>
                          <a:cs typeface="Arial" panose="020B0604020202020204" pitchFamily="34" charset="0"/>
                        </a:rPr>
                        <a:t>Mgmt</a:t>
                      </a:r>
                      <a:r>
                        <a:rPr lang="en-US" sz="1200" b="0" dirty="0">
                          <a:solidFill>
                            <a:srgbClr val="002060"/>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School of Systems and Logistics </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Air Force Institute of Technology </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2792312"/>
                  </a:ext>
                </a:extLst>
              </a:tr>
              <a:tr h="0">
                <a:tc>
                  <a:txBody>
                    <a:bodyPr/>
                    <a:lstStyle/>
                    <a:p>
                      <a:pPr marL="0" marR="0">
                        <a:spcBef>
                          <a:spcPts val="0"/>
                        </a:spcBef>
                        <a:spcAft>
                          <a:spcPts val="0"/>
                        </a:spcAft>
                      </a:pPr>
                      <a:r>
                        <a:rPr lang="en-US" sz="1200" b="0">
                          <a:solidFill>
                            <a:srgbClr val="002060"/>
                          </a:solidFill>
                          <a:effectLst/>
                          <a:latin typeface="Arial" panose="020B0604020202020204" pitchFamily="34" charset="0"/>
                          <a:cs typeface="Arial" panose="020B0604020202020204" pitchFamily="34" charset="0"/>
                        </a:rPr>
                        <a:t>Agile &amp; MBSE</a:t>
                      </a:r>
                      <a:endParaRPr lang="en-US" sz="1200" b="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a:solidFill>
                            <a:srgbClr val="002060"/>
                          </a:solidFill>
                          <a:effectLst/>
                          <a:latin typeface="Arial" panose="020B0604020202020204" pitchFamily="34" charset="0"/>
                          <a:cs typeface="Arial" panose="020B0604020202020204" pitchFamily="34" charset="0"/>
                        </a:rPr>
                        <a:t>AFSOC</a:t>
                      </a:r>
                      <a:endParaRPr lang="en-US" sz="1200" b="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BRANDON P. FROBERG, Maj, USAF</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Integration &amp; Interoperability Branch</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AFSOC/A8II</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544820"/>
                  </a:ext>
                </a:extLst>
              </a:tr>
              <a:tr h="0">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ME &amp; </a:t>
                      </a:r>
                      <a:r>
                        <a:rPr lang="en-US" sz="1200" b="0" dirty="0" err="1">
                          <a:solidFill>
                            <a:srgbClr val="002060"/>
                          </a:solidFill>
                          <a:effectLst/>
                          <a:latin typeface="Arial" panose="020B0604020202020204" pitchFamily="34" charset="0"/>
                          <a:cs typeface="Arial" panose="020B0604020202020204" pitchFamily="34" charset="0"/>
                        </a:rPr>
                        <a:t>SoSE</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a:solidFill>
                            <a:srgbClr val="002060"/>
                          </a:solidFill>
                          <a:effectLst/>
                          <a:latin typeface="Arial" panose="020B0604020202020204" pitchFamily="34" charset="0"/>
                          <a:cs typeface="Arial" panose="020B0604020202020204" pitchFamily="34" charset="0"/>
                        </a:rPr>
                        <a:t>Israeli Air Force</a:t>
                      </a:r>
                      <a:endParaRPr lang="en-US" sz="1200" b="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Maj Tzvika </a:t>
                      </a:r>
                      <a:r>
                        <a:rPr lang="en-US" sz="1200" b="0" dirty="0" err="1">
                          <a:solidFill>
                            <a:srgbClr val="002060"/>
                          </a:solidFill>
                          <a:effectLst/>
                          <a:latin typeface="Arial" panose="020B0604020202020204" pitchFamily="34" charset="0"/>
                          <a:cs typeface="Arial" panose="020B0604020202020204" pitchFamily="34" charset="0"/>
                        </a:rPr>
                        <a:t>Kaminisky</a:t>
                      </a:r>
                      <a:endParaRPr lang="en-US" sz="1200" b="0" dirty="0">
                        <a:solidFill>
                          <a:srgbClr val="002060"/>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Chief System Engineer</a:t>
                      </a:r>
                    </a:p>
                    <a:p>
                      <a:pPr marL="0" marR="0">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 IAF Helicopter Programs Branch</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21776"/>
                  </a:ext>
                </a:extLst>
              </a:tr>
            </a:tbl>
          </a:graphicData>
        </a:graphic>
      </p:graphicFrame>
      <p:sp>
        <p:nvSpPr>
          <p:cNvPr id="8" name="TextBox 7">
            <a:extLst>
              <a:ext uri="{FF2B5EF4-FFF2-40B4-BE49-F238E27FC236}">
                <a16:creationId xmlns:a16="http://schemas.microsoft.com/office/drawing/2014/main" id="{EEA32D3C-9200-26BE-3FD3-85982D334DD4}"/>
              </a:ext>
            </a:extLst>
          </p:cNvPr>
          <p:cNvSpPr txBox="1"/>
          <p:nvPr/>
        </p:nvSpPr>
        <p:spPr>
          <a:xfrm>
            <a:off x="8753236" y="1828800"/>
            <a:ext cx="937436" cy="369332"/>
          </a:xfrm>
          <a:prstGeom prst="rect">
            <a:avLst/>
          </a:prstGeom>
          <a:noFill/>
        </p:spPr>
        <p:txBody>
          <a:bodyPr wrap="none" rtlCol="0">
            <a:spAutoFit/>
          </a:bodyPr>
          <a:lstStyle/>
          <a:p>
            <a:r>
              <a:rPr lang="en-US" b="1" i="1" dirty="0">
                <a:solidFill>
                  <a:srgbClr val="002060"/>
                </a:solidFill>
              </a:rPr>
              <a:t>Panelist</a:t>
            </a:r>
          </a:p>
        </p:txBody>
      </p:sp>
    </p:spTree>
    <p:extLst>
      <p:ext uri="{BB962C8B-B14F-4D97-AF65-F5344CB8AC3E}">
        <p14:creationId xmlns:p14="http://schemas.microsoft.com/office/powerpoint/2010/main" val="34626666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a:t>
            </a:r>
          </a:p>
        </p:txBody>
      </p:sp>
      <p:sp>
        <p:nvSpPr>
          <p:cNvPr id="6" name="Content Placeholder 5"/>
          <p:cNvSpPr>
            <a:spLocks noGrp="1"/>
          </p:cNvSpPr>
          <p:nvPr>
            <p:ph idx="1"/>
          </p:nvPr>
        </p:nvSpPr>
        <p:spPr>
          <a:xfrm>
            <a:off x="203200" y="1219201"/>
            <a:ext cx="11531600" cy="5257799"/>
          </a:xfrm>
        </p:spPr>
        <p:txBody>
          <a:bodyPr>
            <a:normAutofit fontScale="47500" lnSpcReduction="20000"/>
          </a:bodyPr>
          <a:lstStyle/>
          <a:p>
            <a:r>
              <a:rPr lang="en-US" b="0" dirty="0"/>
              <a:t>NDIA S&amp;ME Conference E&amp;T Comm. SEMod Panel Discussion: PEO AVN, AFIT, AFSOC, Israeli Air Force, …</a:t>
            </a:r>
          </a:p>
          <a:p>
            <a:r>
              <a:rPr lang="en-US" b="0" dirty="0"/>
              <a:t>NDIA Architecture Comm. MOSA Metrics integrating SEMod key enablers</a:t>
            </a:r>
          </a:p>
          <a:p>
            <a:r>
              <a:rPr lang="en-US" b="0" dirty="0"/>
              <a:t>DoD CIO identified DISA SATCOM Reference Architecture Exemplar and Public Sharing Policy GAP</a:t>
            </a:r>
          </a:p>
          <a:p>
            <a:r>
              <a:rPr lang="en-US" b="0" dirty="0"/>
              <a:t>OMG UAF “Digital Acquisition Model” project, ETA June 2023</a:t>
            </a:r>
          </a:p>
          <a:p>
            <a:r>
              <a:rPr lang="en-US" b="0" dirty="0"/>
              <a:t>Discovered and shared contracting language for MOSA with OUSD(R&amp;E) Modular Open Systems Working Group (MOSWG), DAU workbooks, DSMC PMT-4020, WSE027, and NDIA.</a:t>
            </a:r>
          </a:p>
          <a:p>
            <a:r>
              <a:rPr lang="en-US" b="0" dirty="0"/>
              <a:t>AFRL MBSE exemplar illustrating challenges in sharing CUI WOSA model</a:t>
            </a:r>
          </a:p>
          <a:p>
            <a:r>
              <a:rPr lang="en-US" b="0" dirty="0"/>
              <a:t>AFSOC MC130J Amphibious Capability (MAC) DE, MBSE, CID, Rapid Prototyping exemplar</a:t>
            </a:r>
          </a:p>
          <a:p>
            <a:r>
              <a:rPr lang="en-US" b="0" dirty="0"/>
              <a:t>Exemplars: PEO IEW&amp;S request for MOSA workshop / MCSC request for ME Workshop </a:t>
            </a:r>
          </a:p>
          <a:p>
            <a:r>
              <a:rPr lang="en-US" b="0" dirty="0"/>
              <a:t>DAU Created new Integrated Training Opportunities leveraging Customer Implementation Guidance, Mission Assistance, Webcasts, and Workshops</a:t>
            </a:r>
          </a:p>
          <a:p>
            <a:pPr lvl="1"/>
            <a:r>
              <a:rPr lang="en-US" dirty="0">
                <a:hlinkClick r:id="rId2"/>
              </a:rPr>
              <a:t>WSE 027 Modular Open Systems Approach (MOSA) Awareness and Planning Workshop (dau.edu)</a:t>
            </a:r>
            <a:r>
              <a:rPr lang="en-US" dirty="0"/>
              <a:t>, MA request from PEO-IEWS to address ASA (ALT) and PEO implementation guidance. July first offering, November 17</a:t>
            </a:r>
            <a:r>
              <a:rPr lang="en-US" baseline="30000" dirty="0"/>
              <a:t>th</a:t>
            </a:r>
            <a:r>
              <a:rPr lang="en-US" dirty="0"/>
              <a:t> next offering.</a:t>
            </a:r>
          </a:p>
          <a:p>
            <a:pPr lvl="1"/>
            <a:r>
              <a:rPr lang="en-US" dirty="0">
                <a:hlinkClick r:id="rId3"/>
              </a:rPr>
              <a:t>WSE 028 Mission Engineering (ME) Awareness and Planning (dau.edu)</a:t>
            </a:r>
            <a:r>
              <a:rPr lang="en-US" dirty="0"/>
              <a:t>, MA request from Marine Corps Systems Command to define integrated Marine approach to both POM and Gaps Assessment mission engineering. October 20</a:t>
            </a:r>
            <a:r>
              <a:rPr lang="en-US" baseline="30000" dirty="0"/>
              <a:t>th</a:t>
            </a:r>
            <a:r>
              <a:rPr lang="en-US" dirty="0"/>
              <a:t>  next offering.</a:t>
            </a:r>
          </a:p>
          <a:p>
            <a:pPr lvl="1"/>
            <a:r>
              <a:rPr lang="en-US" dirty="0"/>
              <a:t>WSE xxx Enterprise Configuration Management (ME) Workshop, MA request from NAVWAR / ASN (RDA) to train CM warrant holders and practitioners for the digital domain. Meeting every other Monday, August 15</a:t>
            </a:r>
            <a:r>
              <a:rPr lang="en-US" baseline="30000" dirty="0"/>
              <a:t>th</a:t>
            </a:r>
            <a:r>
              <a:rPr lang="en-US" dirty="0"/>
              <a:t> next meeting.</a:t>
            </a:r>
          </a:p>
          <a:p>
            <a:r>
              <a:rPr lang="en-US" b="0" dirty="0"/>
              <a:t>DAU Created </a:t>
            </a:r>
            <a:r>
              <a:rPr lang="en-US" b="0" dirty="0">
                <a:hlinkClick r:id="rId4"/>
              </a:rPr>
              <a:t>Systems Engineering Modernization (SEMod) - Defense Acquisition University (dau.edu)</a:t>
            </a:r>
            <a:r>
              <a:rPr lang="en-US" b="0" dirty="0"/>
              <a:t> webcast series. </a:t>
            </a:r>
            <a:r>
              <a:rPr lang="en-US" b="0" dirty="0">
                <a:hlinkClick r:id="rId5"/>
              </a:rPr>
              <a:t>Event Series (dau.edu)</a:t>
            </a:r>
            <a:endParaRPr lang="en-US" b="0" dirty="0"/>
          </a:p>
          <a:p>
            <a:pPr lvl="1"/>
            <a:r>
              <a:rPr lang="en-US" dirty="0"/>
              <a:t>May 05, 2022 01:00 PM ET PEO-EIS “SCRUM Implementation for Army Lessons Learned”</a:t>
            </a:r>
          </a:p>
          <a:p>
            <a:pPr lvl="1"/>
            <a:r>
              <a:rPr lang="en-US" dirty="0"/>
              <a:t>Jul 28, 2022 01:00 PM ET NAWCAD </a:t>
            </a:r>
            <a:r>
              <a:rPr lang="en-US" dirty="0" err="1"/>
              <a:t>AIRWorks</a:t>
            </a:r>
            <a:r>
              <a:rPr lang="en-US" dirty="0"/>
              <a:t> “Government Lead Systems Integrator: Benefits and Fundamentals”</a:t>
            </a:r>
          </a:p>
          <a:p>
            <a:pPr lvl="1"/>
            <a:r>
              <a:rPr lang="en-US" dirty="0"/>
              <a:t>Sep 29, 2022 01:00 PM ET NAWCAD WOLF “organic Lead Systems Integrator (</a:t>
            </a:r>
            <a:r>
              <a:rPr lang="en-US" dirty="0" err="1"/>
              <a:t>oLSI</a:t>
            </a:r>
            <a:r>
              <a:rPr lang="en-US" dirty="0"/>
              <a:t>)”</a:t>
            </a:r>
          </a:p>
          <a:p>
            <a:pPr lvl="1"/>
            <a:r>
              <a:rPr lang="en-US" dirty="0"/>
              <a:t>Oct 13, 2022 01:00 PM ET Lockheed “The Digital T’s - Threads, Twins, Technology and Transformation””</a:t>
            </a:r>
          </a:p>
          <a:p>
            <a:pPr lvl="1"/>
            <a:r>
              <a:rPr lang="en-US" dirty="0"/>
              <a:t>Oct 27, 2022 01:00 PM ET Boeing “Industry Insights on Effective Data-Driven Product Sustainment ”</a:t>
            </a:r>
          </a:p>
          <a:p>
            <a:r>
              <a:rPr lang="en-US" b="0" dirty="0"/>
              <a:t>Data Item Descriptor for Digital Systems Model in ASSIST </a:t>
            </a:r>
          </a:p>
          <a:p>
            <a:pPr lvl="1"/>
            <a:r>
              <a:rPr lang="en-US" b="0" dirty="0"/>
              <a:t>SERC created rapid prototype of models </a:t>
            </a:r>
          </a:p>
          <a:p>
            <a:pPr lvl="1"/>
            <a:r>
              <a:rPr lang="en-US" dirty="0"/>
              <a:t>Army has used language in RFI/RFP</a:t>
            </a:r>
          </a:p>
          <a:p>
            <a:pPr lvl="1"/>
            <a:r>
              <a:rPr lang="en-US" dirty="0"/>
              <a:t>LM recommended use of language to USAF</a:t>
            </a:r>
          </a:p>
        </p:txBody>
      </p:sp>
      <p:sp>
        <p:nvSpPr>
          <p:cNvPr id="7" name="Slide Number Placeholder 6"/>
          <p:cNvSpPr>
            <a:spLocks noGrp="1"/>
          </p:cNvSpPr>
          <p:nvPr>
            <p:ph type="sldNum" sz="quarter" idx="12"/>
          </p:nvPr>
        </p:nvSpPr>
        <p:spPr/>
        <p:txBody>
          <a:bodyPr/>
          <a:lstStyle/>
          <a:p>
            <a:fld id="{CD64BFC3-983F-4B0A-9A55-84A85105ADC0}" type="slidenum">
              <a:rPr lang="en-US" smtClean="0"/>
              <a:pPr/>
              <a:t>14</a:t>
            </a:fld>
            <a:endParaRPr lang="en-US"/>
          </a:p>
        </p:txBody>
      </p:sp>
    </p:spTree>
    <p:extLst>
      <p:ext uri="{BB962C8B-B14F-4D97-AF65-F5344CB8AC3E}">
        <p14:creationId xmlns:p14="http://schemas.microsoft.com/office/powerpoint/2010/main" val="106216797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6352-C48C-30E5-B2D9-F6F88DDBB8D2}"/>
              </a:ext>
            </a:extLst>
          </p:cNvPr>
          <p:cNvSpPr>
            <a:spLocks noGrp="1"/>
          </p:cNvSpPr>
          <p:nvPr>
            <p:ph type="title"/>
          </p:nvPr>
        </p:nvSpPr>
        <p:spPr/>
        <p:txBody>
          <a:bodyPr/>
          <a:lstStyle/>
          <a:p>
            <a:r>
              <a:rPr lang="en-US" dirty="0"/>
              <a:t>Configuration Management in Digital Domain?</a:t>
            </a:r>
          </a:p>
        </p:txBody>
      </p:sp>
      <p:sp>
        <p:nvSpPr>
          <p:cNvPr id="3" name="Slide Number Placeholder 2">
            <a:extLst>
              <a:ext uri="{FF2B5EF4-FFF2-40B4-BE49-F238E27FC236}">
                <a16:creationId xmlns:a16="http://schemas.microsoft.com/office/drawing/2014/main" id="{702FA41F-B35E-1D92-FDED-CFBDE6051046}"/>
              </a:ext>
            </a:extLst>
          </p:cNvPr>
          <p:cNvSpPr>
            <a:spLocks noGrp="1"/>
          </p:cNvSpPr>
          <p:nvPr>
            <p:ph type="sldNum" sz="quarter" idx="12"/>
          </p:nvPr>
        </p:nvSpPr>
        <p:spPr/>
        <p:txBody>
          <a:bodyPr/>
          <a:lstStyle/>
          <a:p>
            <a:fld id="{CD64BFC3-983F-4B0A-9A55-84A85105ADC0}" type="slidenum">
              <a:rPr lang="en-US" smtClean="0"/>
              <a:pPr/>
              <a:t>15</a:t>
            </a:fld>
            <a:endParaRPr lang="en-US"/>
          </a:p>
        </p:txBody>
      </p:sp>
      <p:sp>
        <p:nvSpPr>
          <p:cNvPr id="5" name="TextBox 4">
            <a:extLst>
              <a:ext uri="{FF2B5EF4-FFF2-40B4-BE49-F238E27FC236}">
                <a16:creationId xmlns:a16="http://schemas.microsoft.com/office/drawing/2014/main" id="{E3D0A984-7B3E-6279-0631-0AE2BA91FA00}"/>
              </a:ext>
            </a:extLst>
          </p:cNvPr>
          <p:cNvSpPr txBox="1"/>
          <p:nvPr/>
        </p:nvSpPr>
        <p:spPr>
          <a:xfrm>
            <a:off x="481511" y="1143000"/>
            <a:ext cx="4572000" cy="353943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SE Process Questions</a:t>
            </a:r>
          </a:p>
          <a:p>
            <a:pPr marL="342900" indent="-342900">
              <a:buFont typeface="+mj-lt"/>
              <a:buAutoNum type="arabicPeriod"/>
            </a:pPr>
            <a:r>
              <a:rPr lang="en-US" sz="1400" dirty="0">
                <a:latin typeface="Arial" panose="020B0604020202020204" pitchFamily="34" charset="0"/>
                <a:cs typeface="Arial" panose="020B0604020202020204" pitchFamily="34" charset="0"/>
              </a:rPr>
              <a:t>What is the approach to model management (CM of models)?</a:t>
            </a:r>
          </a:p>
          <a:p>
            <a:pPr marL="342900" indent="-342900">
              <a:buFont typeface="+mj-lt"/>
              <a:buAutoNum type="arabicPeriod"/>
            </a:pPr>
            <a:r>
              <a:rPr lang="en-US" sz="1400" dirty="0">
                <a:latin typeface="Arial" panose="020B0604020202020204" pitchFamily="34" charset="0"/>
                <a:cs typeface="Arial" panose="020B0604020202020204" pitchFamily="34" charset="0"/>
              </a:rPr>
              <a:t>What is the approach to merging branches and baselines? (i.e. cross-continuum of government/industry)</a:t>
            </a:r>
          </a:p>
          <a:p>
            <a:pPr marL="342900" indent="-342900">
              <a:buFont typeface="+mj-lt"/>
              <a:buAutoNum type="arabicPeriod"/>
            </a:pPr>
            <a:r>
              <a:rPr lang="en-US" sz="1400" dirty="0">
                <a:latin typeface="Arial" panose="020B0604020202020204" pitchFamily="34" charset="0"/>
                <a:cs typeface="Arial" panose="020B0604020202020204" pitchFamily="34" charset="0"/>
              </a:rPr>
              <a:t>How does a program close out a (S&amp;T) branch that may not be assimilated immediately?</a:t>
            </a:r>
          </a:p>
          <a:p>
            <a:r>
              <a:rPr lang="en-US" sz="1400" dirty="0">
                <a:latin typeface="Arial" panose="020B0604020202020204" pitchFamily="34" charset="0"/>
                <a:cs typeface="Arial" panose="020B0604020202020204" pitchFamily="34" charset="0"/>
              </a:rPr>
              <a:t>REF.</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SEP v4 Appendix 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Title: DIGITAL SYSTEM MODEL</a:t>
            </a:r>
          </a:p>
          <a:p>
            <a:r>
              <a:rPr lang="en-US" sz="1400" dirty="0">
                <a:latin typeface="Arial" panose="020B0604020202020204" pitchFamily="34" charset="0"/>
                <a:cs typeface="Arial" panose="020B0604020202020204" pitchFamily="34" charset="0"/>
              </a:rPr>
              <a:t>Number: DI-SESS-82364 Approval Date: 20220201</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Space Force Collaboration</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PEO Soldier Collaboration</a:t>
            </a:r>
          </a:p>
        </p:txBody>
      </p:sp>
      <p:sp>
        <p:nvSpPr>
          <p:cNvPr id="7" name="TextBox 6">
            <a:extLst>
              <a:ext uri="{FF2B5EF4-FFF2-40B4-BE49-F238E27FC236}">
                <a16:creationId xmlns:a16="http://schemas.microsoft.com/office/drawing/2014/main" id="{75B96997-2177-1938-15E4-B77ADB9FF43A}"/>
              </a:ext>
            </a:extLst>
          </p:cNvPr>
          <p:cNvSpPr txBox="1"/>
          <p:nvPr/>
        </p:nvSpPr>
        <p:spPr>
          <a:xfrm>
            <a:off x="4953000" y="1143000"/>
            <a:ext cx="7035800" cy="5047536"/>
          </a:xfrm>
          <a:prstGeom prst="rect">
            <a:avLst/>
          </a:prstGeom>
          <a:noFill/>
        </p:spPr>
        <p:txBody>
          <a:bodyPr wrap="square">
            <a:spAutoFit/>
          </a:bodyPr>
          <a:lstStyle/>
          <a:p>
            <a:pPr marL="342900" marR="0">
              <a:spcBef>
                <a:spcPts val="0"/>
              </a:spcBef>
              <a:spcAft>
                <a:spcPts val="0"/>
              </a:spcAft>
            </a:pPr>
            <a:r>
              <a:rPr lang="en-US" sz="1400" b="1" i="1" dirty="0">
                <a:solidFill>
                  <a:srgbClr val="1F497D"/>
                </a:solidFill>
                <a:effectLst/>
                <a:latin typeface="Arial" panose="020B0604020202020204" pitchFamily="34" charset="0"/>
                <a:cs typeface="Arial" panose="020B0604020202020204" pitchFamily="34" charset="0"/>
              </a:rPr>
              <a:t>NAVWAR Engineering &amp; Technical Management CM Vignette Series Request</a:t>
            </a:r>
            <a:r>
              <a:rPr lang="en-US" sz="1400" b="1" dirty="0">
                <a:solidFill>
                  <a:srgbClr val="1F497D"/>
                </a:solidFill>
                <a:effectLst/>
                <a:latin typeface="Arial" panose="020B0604020202020204" pitchFamily="34" charset="0"/>
                <a:cs typeface="Arial" panose="020B0604020202020204" pitchFamily="34" charset="0"/>
              </a:rPr>
              <a:t>:</a:t>
            </a:r>
            <a:endParaRPr lang="en-US" sz="1400" dirty="0">
              <a:solidFill>
                <a:srgbClr val="1F497D"/>
              </a:solidFill>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for Modeling</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for Cybersecurity</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in ITIL</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in PLM (What does that mean)</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in SETR/TA, what to expect?</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Conducting a CM program/process self - assessment</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Developing a CMP, It is not for the faint of heart!</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What to expect in a CM Audit, Every 3 years the CM TWHs are coming for you!</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in the OSA pipeline/SECDEVOPS</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Application of CM to Software &amp; COTS Systems</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Discuss the different paradigms; such as acquirer - supplier/product – platform/Data – Document/ SOS – FOS/Acquisition – Operational Paradigm/</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CM Contract Language – what you need to know and how to accept those deliverables</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Now you’re a CMGR and you have to get folks trained - Planning your CM Training</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Moving from traditional CM (paper based) to Digital CM (data driven), what does that entail.</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CM COI/COP – why join?</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Configuration Identification - approaches to identification</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Working through/Eliminating Roadblocks for CM Processes </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Change Management (deviations, waivers and variances)</a:t>
            </a:r>
            <a:endParaRPr lang="en-US" sz="1400" b="0" i="0" dirty="0">
              <a:effectLst/>
              <a:latin typeface="Arial" panose="020B0604020202020204" pitchFamily="34" charset="0"/>
              <a:cs typeface="Arial" panose="020B0604020202020204" pitchFamily="34" charset="0"/>
            </a:endParaRPr>
          </a:p>
          <a:p>
            <a:pPr marL="342900" indent="-342900" rtl="0" fontAlgn="ctr">
              <a:spcBef>
                <a:spcPts val="0"/>
              </a:spcBef>
              <a:spcAft>
                <a:spcPts val="0"/>
              </a:spcAft>
              <a:buFont typeface="+mj-lt"/>
              <a:buAutoNum type="arabicPeriod"/>
            </a:pPr>
            <a:r>
              <a:rPr lang="en-US" sz="1400" b="0" i="0" dirty="0">
                <a:solidFill>
                  <a:srgbClr val="1F497D"/>
                </a:solidFill>
                <a:effectLst/>
                <a:latin typeface="Arial" panose="020B0604020202020204" pitchFamily="34" charset="0"/>
                <a:cs typeface="Arial" panose="020B0604020202020204" pitchFamily="34" charset="0"/>
              </a:rPr>
              <a:t>CM Process Assess and Improvement</a:t>
            </a:r>
            <a:endParaRPr lang="en-US" sz="1400" b="0" i="0" dirty="0">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4D9F06F-58A4-87CC-2F3F-979301B3E013}"/>
              </a:ext>
            </a:extLst>
          </p:cNvPr>
          <p:cNvSpPr/>
          <p:nvPr/>
        </p:nvSpPr>
        <p:spPr>
          <a:xfrm>
            <a:off x="596900" y="4779764"/>
            <a:ext cx="4127500" cy="1621036"/>
          </a:xfrm>
          <a:prstGeom prst="rect">
            <a:avLst/>
          </a:prstGeom>
          <a:solidFill>
            <a:srgbClr val="FFC000"/>
          </a:solid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How are government and industry teams doing this?</a:t>
            </a:r>
          </a:p>
        </p:txBody>
      </p:sp>
    </p:spTree>
    <p:extLst>
      <p:ext uri="{BB962C8B-B14F-4D97-AF65-F5344CB8AC3E}">
        <p14:creationId xmlns:p14="http://schemas.microsoft.com/office/powerpoint/2010/main" val="207942798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B7BB-4EFE-E19A-EA94-EEFF718BF836}"/>
              </a:ext>
            </a:extLst>
          </p:cNvPr>
          <p:cNvSpPr>
            <a:spLocks noGrp="1"/>
          </p:cNvSpPr>
          <p:nvPr>
            <p:ph type="title"/>
          </p:nvPr>
        </p:nvSpPr>
        <p:spPr/>
        <p:txBody>
          <a:bodyPr>
            <a:normAutofit fontScale="90000"/>
          </a:bodyPr>
          <a:lstStyle/>
          <a:p>
            <a:r>
              <a:rPr lang="en-US" dirty="0"/>
              <a:t>Handling Technical Reviews in Digital Environment?</a:t>
            </a:r>
          </a:p>
        </p:txBody>
      </p:sp>
      <p:sp>
        <p:nvSpPr>
          <p:cNvPr id="4" name="Slide Number Placeholder 3">
            <a:extLst>
              <a:ext uri="{FF2B5EF4-FFF2-40B4-BE49-F238E27FC236}">
                <a16:creationId xmlns:a16="http://schemas.microsoft.com/office/drawing/2014/main" id="{F81C6634-027F-4707-7CCD-838DCD307109}"/>
              </a:ext>
            </a:extLst>
          </p:cNvPr>
          <p:cNvSpPr>
            <a:spLocks noGrp="1"/>
          </p:cNvSpPr>
          <p:nvPr>
            <p:ph type="sldNum" sz="quarter" idx="12"/>
          </p:nvPr>
        </p:nvSpPr>
        <p:spPr/>
        <p:txBody>
          <a:bodyPr/>
          <a:lstStyle/>
          <a:p>
            <a:fld id="{CD64BFC3-983F-4B0A-9A55-84A85105ADC0}" type="slidenum">
              <a:rPr lang="en-US" smtClean="0"/>
              <a:pPr/>
              <a:t>16</a:t>
            </a:fld>
            <a:endParaRPr lang="en-US"/>
          </a:p>
        </p:txBody>
      </p:sp>
      <p:pic>
        <p:nvPicPr>
          <p:cNvPr id="6" name="Picture 5">
            <a:extLst>
              <a:ext uri="{FF2B5EF4-FFF2-40B4-BE49-F238E27FC236}">
                <a16:creationId xmlns:a16="http://schemas.microsoft.com/office/drawing/2014/main" id="{E540DBA2-B9D3-D5F9-4FF3-9D6A491E8E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500" y="1409700"/>
            <a:ext cx="5207668" cy="40386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1E3B421-EB2F-AC7C-7DD1-3C25AF0276EE}"/>
              </a:ext>
            </a:extLst>
          </p:cNvPr>
          <p:cNvSpPr txBox="1"/>
          <p:nvPr/>
        </p:nvSpPr>
        <p:spPr>
          <a:xfrm>
            <a:off x="7010400" y="2736502"/>
            <a:ext cx="4038600" cy="1384995"/>
          </a:xfrm>
          <a:prstGeom prst="rect">
            <a:avLst/>
          </a:prstGeom>
          <a:solidFill>
            <a:srgbClr val="FFC000"/>
          </a:solidFill>
          <a:effectLst>
            <a:outerShdw blurRad="76200" dist="12700" dir="2700000" sy="-23000" kx="-800400" algn="bl" rotWithShape="0">
              <a:prstClr val="black">
                <a:alpha val="20000"/>
              </a:prstClr>
            </a:outerShdw>
          </a:effectLst>
        </p:spPr>
        <p:txBody>
          <a:bodyPr wrap="square" rtlCol="0">
            <a:spAutoFit/>
          </a:bodyPr>
          <a:lstStyle/>
          <a:p>
            <a:pPr algn="ctr"/>
            <a:r>
              <a:rPr lang="en-US" sz="2800" dirty="0">
                <a:latin typeface="Arial" panose="020B0604020202020204" pitchFamily="34" charset="0"/>
                <a:cs typeface="Arial" panose="020B0604020202020204" pitchFamily="34" charset="0"/>
              </a:rPr>
              <a:t>Perhaps known locally but not to the broader community? </a:t>
            </a:r>
          </a:p>
        </p:txBody>
      </p:sp>
      <p:sp>
        <p:nvSpPr>
          <p:cNvPr id="8" name="TextBox 7">
            <a:extLst>
              <a:ext uri="{FF2B5EF4-FFF2-40B4-BE49-F238E27FC236}">
                <a16:creationId xmlns:a16="http://schemas.microsoft.com/office/drawing/2014/main" id="{D403C8B1-BEFD-1E27-C0EE-2D65507D8181}"/>
              </a:ext>
            </a:extLst>
          </p:cNvPr>
          <p:cNvSpPr txBox="1"/>
          <p:nvPr/>
        </p:nvSpPr>
        <p:spPr>
          <a:xfrm>
            <a:off x="1676400" y="5758932"/>
            <a:ext cx="8635826" cy="369332"/>
          </a:xfrm>
          <a:prstGeom prst="rect">
            <a:avLst/>
          </a:prstGeom>
          <a:noFill/>
        </p:spPr>
        <p:txBody>
          <a:bodyPr wrap="none" rtlCol="0">
            <a:spAutoFit/>
          </a:bodyPr>
          <a:lstStyle/>
          <a:p>
            <a:r>
              <a:rPr lang="en-US" i="1" dirty="0"/>
              <a:t>Current State “as is”					Future State “to be”</a:t>
            </a:r>
          </a:p>
        </p:txBody>
      </p:sp>
    </p:spTree>
    <p:extLst>
      <p:ext uri="{BB962C8B-B14F-4D97-AF65-F5344CB8AC3E}">
        <p14:creationId xmlns:p14="http://schemas.microsoft.com/office/powerpoint/2010/main" val="68118558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3456-997E-8959-6385-ECE6A621C223}"/>
              </a:ext>
            </a:extLst>
          </p:cNvPr>
          <p:cNvSpPr>
            <a:spLocks noGrp="1"/>
          </p:cNvSpPr>
          <p:nvPr>
            <p:ph type="title"/>
          </p:nvPr>
        </p:nvSpPr>
        <p:spPr>
          <a:xfrm>
            <a:off x="76200" y="173748"/>
            <a:ext cx="10922000" cy="740653"/>
          </a:xfrm>
        </p:spPr>
        <p:txBody>
          <a:bodyPr>
            <a:noAutofit/>
          </a:bodyPr>
          <a:lstStyle/>
          <a:p>
            <a:r>
              <a:rPr lang="en-US" sz="2800" dirty="0"/>
              <a:t>Is this close to your “new” System Development Life Cycle (SDLC)?</a:t>
            </a:r>
          </a:p>
        </p:txBody>
      </p:sp>
      <p:sp>
        <p:nvSpPr>
          <p:cNvPr id="3" name="Slide Number Placeholder 2">
            <a:extLst>
              <a:ext uri="{FF2B5EF4-FFF2-40B4-BE49-F238E27FC236}">
                <a16:creationId xmlns:a16="http://schemas.microsoft.com/office/drawing/2014/main" id="{33805D6B-8E90-7D3D-7808-4C3D486D1FCC}"/>
              </a:ext>
            </a:extLst>
          </p:cNvPr>
          <p:cNvSpPr>
            <a:spLocks noGrp="1"/>
          </p:cNvSpPr>
          <p:nvPr>
            <p:ph type="sldNum" sz="quarter" idx="12"/>
          </p:nvPr>
        </p:nvSpPr>
        <p:spPr/>
        <p:txBody>
          <a:bodyPr/>
          <a:lstStyle/>
          <a:p>
            <a:fld id="{CD64BFC3-983F-4B0A-9A55-84A85105ADC0}" type="slidenum">
              <a:rPr lang="en-US" smtClean="0"/>
              <a:pPr/>
              <a:t>17</a:t>
            </a:fld>
            <a:endParaRPr lang="en-US"/>
          </a:p>
        </p:txBody>
      </p:sp>
      <p:pic>
        <p:nvPicPr>
          <p:cNvPr id="5" name="Picture 4">
            <a:extLst>
              <a:ext uri="{FF2B5EF4-FFF2-40B4-BE49-F238E27FC236}">
                <a16:creationId xmlns:a16="http://schemas.microsoft.com/office/drawing/2014/main" id="{D0B6BFEB-5278-E958-88A8-9E09CFB8459A}"/>
              </a:ext>
            </a:extLst>
          </p:cNvPr>
          <p:cNvPicPr>
            <a:picLocks noChangeAspect="1"/>
          </p:cNvPicPr>
          <p:nvPr/>
        </p:nvPicPr>
        <p:blipFill>
          <a:blip r:embed="rId2"/>
          <a:stretch>
            <a:fillRect/>
          </a:stretch>
        </p:blipFill>
        <p:spPr>
          <a:xfrm>
            <a:off x="1295400" y="990600"/>
            <a:ext cx="9598841" cy="5446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39327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7502-3FD4-A490-BCFA-8A570C5C6CE0}"/>
              </a:ext>
            </a:extLst>
          </p:cNvPr>
          <p:cNvSpPr>
            <a:spLocks noGrp="1"/>
          </p:cNvSpPr>
          <p:nvPr>
            <p:ph type="title"/>
          </p:nvPr>
        </p:nvSpPr>
        <p:spPr/>
        <p:txBody>
          <a:bodyPr/>
          <a:lstStyle/>
          <a:p>
            <a:r>
              <a:rPr lang="en-US" dirty="0"/>
              <a:t>Product Life Cycle Management (PLM)?</a:t>
            </a:r>
          </a:p>
        </p:txBody>
      </p:sp>
      <p:sp>
        <p:nvSpPr>
          <p:cNvPr id="3" name="Slide Number Placeholder 2">
            <a:extLst>
              <a:ext uri="{FF2B5EF4-FFF2-40B4-BE49-F238E27FC236}">
                <a16:creationId xmlns:a16="http://schemas.microsoft.com/office/drawing/2014/main" id="{7173DB09-E65B-857E-C0B3-F3A618DB8759}"/>
              </a:ext>
            </a:extLst>
          </p:cNvPr>
          <p:cNvSpPr>
            <a:spLocks noGrp="1"/>
          </p:cNvSpPr>
          <p:nvPr>
            <p:ph type="sldNum" sz="quarter" idx="12"/>
          </p:nvPr>
        </p:nvSpPr>
        <p:spPr/>
        <p:txBody>
          <a:bodyPr/>
          <a:lstStyle/>
          <a:p>
            <a:fld id="{CD64BFC3-983F-4B0A-9A55-84A85105ADC0}" type="slidenum">
              <a:rPr lang="en-US" smtClean="0"/>
              <a:pPr/>
              <a:t>18</a:t>
            </a:fld>
            <a:endParaRPr lang="en-US"/>
          </a:p>
        </p:txBody>
      </p:sp>
    </p:spTree>
    <p:extLst>
      <p:ext uri="{BB962C8B-B14F-4D97-AF65-F5344CB8AC3E}">
        <p14:creationId xmlns:p14="http://schemas.microsoft.com/office/powerpoint/2010/main" val="21918729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203200" y="1417637"/>
            <a:ext cx="11684000" cy="4830763"/>
          </a:xfrm>
        </p:spPr>
        <p:txBody>
          <a:bodyPr/>
          <a:lstStyle/>
          <a:p>
            <a:r>
              <a:rPr lang="en-US" dirty="0"/>
              <a:t>Continue discovery of exemplar mission partners</a:t>
            </a:r>
          </a:p>
          <a:p>
            <a:r>
              <a:rPr lang="en-US" dirty="0"/>
              <a:t>Begin discovery of industry exemplar partners</a:t>
            </a:r>
          </a:p>
          <a:p>
            <a:r>
              <a:rPr lang="en-US" dirty="0"/>
              <a:t>Continue Education and Training collaboration with community</a:t>
            </a:r>
          </a:p>
          <a:p>
            <a:r>
              <a:rPr lang="en-US" dirty="0"/>
              <a:t>Invite SEMod webcast series presenters to share with the community and their organizations</a:t>
            </a:r>
          </a:p>
          <a:p>
            <a:r>
              <a:rPr lang="en-US" dirty="0"/>
              <a:t>Align MOSWG initiatives and guidance with WSE 027 MOSA Workshop – Provide feedback to MOSWG from WSE 027 Delivery</a:t>
            </a:r>
          </a:p>
          <a:p>
            <a:r>
              <a:rPr lang="en-US" dirty="0"/>
              <a:t>Request similar feedback loop with ME and DE</a:t>
            </a:r>
          </a:p>
          <a:p>
            <a:endParaRPr lang="en-US" dirty="0"/>
          </a:p>
        </p:txBody>
      </p:sp>
      <p:sp>
        <p:nvSpPr>
          <p:cNvPr id="4" name="Slide Number Placeholder 3"/>
          <p:cNvSpPr>
            <a:spLocks noGrp="1"/>
          </p:cNvSpPr>
          <p:nvPr>
            <p:ph type="sldNum" sz="quarter" idx="12"/>
          </p:nvPr>
        </p:nvSpPr>
        <p:spPr/>
        <p:txBody>
          <a:bodyPr/>
          <a:lstStyle/>
          <a:p>
            <a:fld id="{CD64BFC3-983F-4B0A-9A55-84A85105ADC0}" type="slidenum">
              <a:rPr lang="en-US" smtClean="0"/>
              <a:pPr/>
              <a:t>19</a:t>
            </a:fld>
            <a:endParaRPr lang="en-US"/>
          </a:p>
        </p:txBody>
      </p:sp>
    </p:spTree>
    <p:extLst>
      <p:ext uri="{BB962C8B-B14F-4D97-AF65-F5344CB8AC3E}">
        <p14:creationId xmlns:p14="http://schemas.microsoft.com/office/powerpoint/2010/main" val="62125642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F74063-F5E4-46E1-9BA9-DB74F81CB115}"/>
              </a:ext>
            </a:extLst>
          </p:cNvPr>
          <p:cNvSpPr>
            <a:spLocks noGrp="1"/>
          </p:cNvSpPr>
          <p:nvPr>
            <p:ph type="dt" sz="half" idx="10"/>
          </p:nvPr>
        </p:nvSpPr>
        <p:spPr/>
        <p:txBody>
          <a:bodyPr/>
          <a:lstStyle/>
          <a:p>
            <a:fld id="{A325C21B-3258-4293-8AD7-7489A94AFFD4}" type="datetime1">
              <a:rPr lang="en-US" smtClean="0"/>
              <a:pPr/>
              <a:t>9/22/2022</a:t>
            </a:fld>
            <a:endParaRPr lang="en-US"/>
          </a:p>
        </p:txBody>
      </p:sp>
      <p:sp>
        <p:nvSpPr>
          <p:cNvPr id="5" name="Slide Number Placeholder 4">
            <a:extLst>
              <a:ext uri="{FF2B5EF4-FFF2-40B4-BE49-F238E27FC236}">
                <a16:creationId xmlns:a16="http://schemas.microsoft.com/office/drawing/2014/main" id="{835BFEBE-1A8D-4ECA-A7D2-D978D89F7E20}"/>
              </a:ext>
            </a:extLst>
          </p:cNvPr>
          <p:cNvSpPr>
            <a:spLocks noGrp="1"/>
          </p:cNvSpPr>
          <p:nvPr>
            <p:ph type="sldNum" sz="quarter" idx="12"/>
          </p:nvPr>
        </p:nvSpPr>
        <p:spPr/>
        <p:txBody>
          <a:bodyPr/>
          <a:lstStyle/>
          <a:p>
            <a:fld id="{CD64BFC3-983F-4B0A-9A55-84A85105ADC0}" type="slidenum">
              <a:rPr lang="en-US" smtClean="0"/>
              <a:pPr/>
              <a:t>2</a:t>
            </a:fld>
            <a:endParaRPr lang="en-US"/>
          </a:p>
        </p:txBody>
      </p:sp>
      <p:sp>
        <p:nvSpPr>
          <p:cNvPr id="6" name="Title 1">
            <a:extLst>
              <a:ext uri="{FF2B5EF4-FFF2-40B4-BE49-F238E27FC236}">
                <a16:creationId xmlns:a16="http://schemas.microsoft.com/office/drawing/2014/main" id="{444FE34E-4643-401E-ABA6-E92C70077461}"/>
              </a:ext>
            </a:extLst>
          </p:cNvPr>
          <p:cNvSpPr txBox="1">
            <a:spLocks/>
          </p:cNvSpPr>
          <p:nvPr/>
        </p:nvSpPr>
        <p:spPr>
          <a:xfrm>
            <a:off x="208094" y="144638"/>
            <a:ext cx="10058400" cy="74065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r>
              <a:rPr lang="en-US" dirty="0"/>
              <a:t>AGENDA</a:t>
            </a:r>
          </a:p>
        </p:txBody>
      </p:sp>
      <p:sp>
        <p:nvSpPr>
          <p:cNvPr id="7" name="TextBox 6">
            <a:extLst>
              <a:ext uri="{FF2B5EF4-FFF2-40B4-BE49-F238E27FC236}">
                <a16:creationId xmlns:a16="http://schemas.microsoft.com/office/drawing/2014/main" id="{C5E13DFC-E11F-476D-A236-85BC6706DA83}"/>
              </a:ext>
            </a:extLst>
          </p:cNvPr>
          <p:cNvSpPr txBox="1"/>
          <p:nvPr/>
        </p:nvSpPr>
        <p:spPr>
          <a:xfrm>
            <a:off x="39974" y="1163371"/>
            <a:ext cx="12152026" cy="4524315"/>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Agenda:</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11:00 AM EST                     Welcome &amp; Announcements                                                   Dr. Patricia Griffin, NDIA SED Conference 									       Chair</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p>
          <a:p>
            <a:r>
              <a:rPr lang="en-US" sz="1800" dirty="0">
                <a:effectLst/>
                <a:latin typeface="Calibri" panose="020F0502020204030204" pitchFamily="34" charset="0"/>
                <a:ea typeface="Times New Roman" panose="02020603050405020304" pitchFamily="18" charset="0"/>
              </a:rPr>
              <a:t>11:10 AM EST                    ATC Update			                         	       Dr. Patricia Griffin, NDIA SED Conference 									       Chair</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11:30 </a:t>
            </a:r>
            <a:r>
              <a:rPr lang="en-US" dirty="0">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M EST                     Conference updates                                                                  Dr. Patricia Griffin &amp; Andrew Peters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11:40 </a:t>
            </a:r>
            <a:r>
              <a:rPr lang="en-US" dirty="0">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M EST                      Committee Reports                                                                     All committee chairs &amp; co-chairs</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12:20 PM EST                      Wrap up and final comments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31426079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10972800" cy="2514600"/>
          </a:xfrm>
        </p:spPr>
        <p:txBody>
          <a:bodyPr>
            <a:normAutofit/>
          </a:bodyPr>
          <a:lstStyle/>
          <a:p>
            <a:pPr algn="ctr"/>
            <a:r>
              <a:rPr lang="en-US" dirty="0"/>
              <a:t>22 September</a:t>
            </a:r>
            <a:br>
              <a:rPr lang="en-US" dirty="0"/>
            </a:br>
            <a:r>
              <a:rPr lang="en-US" dirty="0"/>
              <a:t>NDIA Systems Engineering Division (SED) Meeting</a:t>
            </a:r>
            <a:br>
              <a:rPr lang="en-US" dirty="0"/>
            </a:br>
            <a:r>
              <a:rPr lang="en-US" dirty="0"/>
              <a:t>Systems of Systems and Mission Engineering (SoS ME) </a:t>
            </a:r>
            <a:br>
              <a:rPr lang="en-US" dirty="0"/>
            </a:br>
            <a:r>
              <a:rPr lang="en-US" dirty="0"/>
              <a:t>Committee Report</a:t>
            </a:r>
          </a:p>
        </p:txBody>
      </p:sp>
      <p:sp>
        <p:nvSpPr>
          <p:cNvPr id="6" name="Subtitle 5"/>
          <p:cNvSpPr>
            <a:spLocks noGrp="1"/>
          </p:cNvSpPr>
          <p:nvPr>
            <p:ph type="subTitle" idx="1"/>
          </p:nvPr>
        </p:nvSpPr>
        <p:spPr>
          <a:xfrm>
            <a:off x="3657599" y="4076700"/>
            <a:ext cx="7745589" cy="2095500"/>
          </a:xfrm>
        </p:spPr>
        <p:txBody>
          <a:bodyPr>
            <a:noAutofit/>
          </a:bodyPr>
          <a:lstStyle/>
          <a:p>
            <a:pPr marL="55563" indent="-55563" algn="l">
              <a:spcBef>
                <a:spcPts val="0"/>
              </a:spcBef>
              <a:spcAft>
                <a:spcPts val="600"/>
              </a:spcAft>
              <a:tabLst>
                <a:tab pos="2220913" algn="l"/>
              </a:tabLst>
            </a:pPr>
            <a:r>
              <a:rPr lang="en-US" sz="2000" dirty="0">
                <a:solidFill>
                  <a:schemeClr val="tx1">
                    <a:lumMod val="75000"/>
                    <a:lumOff val="25000"/>
                  </a:schemeClr>
                </a:solidFill>
              </a:rPr>
              <a:t>Co-Chairs: </a:t>
            </a:r>
            <a:r>
              <a:rPr lang="en-US" sz="2000" dirty="0">
                <a:solidFill>
                  <a:srgbClr val="0070C0"/>
                </a:solidFill>
              </a:rPr>
              <a:t>	</a:t>
            </a:r>
            <a:r>
              <a:rPr lang="en-US" sz="2000" dirty="0">
                <a:solidFill>
                  <a:schemeClr val="tx1"/>
                </a:solidFill>
              </a:rPr>
              <a:t> Dr. Judith Dahmann, MITRE</a:t>
            </a:r>
          </a:p>
          <a:p>
            <a:pPr marL="55563" indent="-55563" algn="l">
              <a:spcBef>
                <a:spcPts val="0"/>
              </a:spcBef>
              <a:spcAft>
                <a:spcPts val="600"/>
              </a:spcAft>
              <a:tabLst>
                <a:tab pos="2220913" algn="l"/>
              </a:tabLst>
            </a:pPr>
            <a:r>
              <a:rPr lang="en-US" sz="2000" dirty="0">
                <a:solidFill>
                  <a:schemeClr val="tx1">
                    <a:lumMod val="75000"/>
                    <a:lumOff val="25000"/>
                  </a:schemeClr>
                </a:solidFill>
              </a:rPr>
              <a:t>		John Daly, Booz Allen Hamilton</a:t>
            </a:r>
          </a:p>
          <a:p>
            <a:pPr marL="55563" indent="-55563" algn="l">
              <a:spcBef>
                <a:spcPts val="0"/>
              </a:spcBef>
              <a:spcAft>
                <a:spcPts val="600"/>
              </a:spcAft>
              <a:tabLst>
                <a:tab pos="2220913" algn="l"/>
              </a:tabLst>
            </a:pPr>
            <a:r>
              <a:rPr lang="en-US" sz="2000" dirty="0">
                <a:solidFill>
                  <a:schemeClr val="tx1">
                    <a:lumMod val="75000"/>
                    <a:lumOff val="25000"/>
                  </a:schemeClr>
                </a:solidFill>
              </a:rPr>
              <a:t>		Jennie Horne, Raytheon</a:t>
            </a:r>
          </a:p>
          <a:p>
            <a:pPr marL="55563" indent="-55563" algn="l">
              <a:spcBef>
                <a:spcPts val="0"/>
              </a:spcBef>
              <a:spcAft>
                <a:spcPts val="600"/>
              </a:spcAft>
              <a:tabLst>
                <a:tab pos="2220913" algn="l"/>
              </a:tabLst>
            </a:pPr>
            <a:r>
              <a:rPr lang="en-US" sz="2000" dirty="0">
                <a:solidFill>
                  <a:schemeClr val="tx1">
                    <a:lumMod val="75000"/>
                    <a:lumOff val="25000"/>
                  </a:schemeClr>
                </a:solidFill>
              </a:rPr>
              <a:t>		Richard Poel, Boeing 	</a:t>
            </a: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9/22/2022</a:t>
            </a:fld>
            <a:endParaRPr lang="en-US" dirty="0"/>
          </a:p>
        </p:txBody>
      </p:sp>
      <p:sp>
        <p:nvSpPr>
          <p:cNvPr id="5" name="Slide Number Placeholder 6"/>
          <p:cNvSpPr>
            <a:spLocks noGrp="1"/>
          </p:cNvSpPr>
          <p:nvPr>
            <p:ph type="sldNum" sz="quarter" idx="12"/>
          </p:nvPr>
        </p:nvSpPr>
        <p:spPr>
          <a:xfrm>
            <a:off x="203200" y="6400801"/>
            <a:ext cx="482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4BFC3-983F-4B0A-9A55-84A85105ADC0}" type="slidenum">
              <a:rPr lang="en-US" smtClean="0"/>
              <a:pPr/>
              <a:t>20</a:t>
            </a:fld>
            <a:endParaRPr lang="en-US" dirty="0"/>
          </a:p>
        </p:txBody>
      </p:sp>
    </p:spTree>
    <p:extLst>
      <p:ext uri="{BB962C8B-B14F-4D97-AF65-F5344CB8AC3E}">
        <p14:creationId xmlns:p14="http://schemas.microsoft.com/office/powerpoint/2010/main" val="245336142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a:t>
            </a:r>
          </a:p>
        </p:txBody>
      </p:sp>
      <p:sp>
        <p:nvSpPr>
          <p:cNvPr id="3" name="Content Placeholder 2"/>
          <p:cNvSpPr>
            <a:spLocks noGrp="1"/>
          </p:cNvSpPr>
          <p:nvPr>
            <p:ph idx="1"/>
          </p:nvPr>
        </p:nvSpPr>
        <p:spPr>
          <a:xfrm>
            <a:off x="685800" y="1073553"/>
            <a:ext cx="11049000" cy="5692373"/>
          </a:xfrm>
        </p:spPr>
        <p:txBody>
          <a:bodyPr>
            <a:normAutofit/>
          </a:bodyPr>
          <a:lstStyle/>
          <a:p>
            <a:r>
              <a:rPr lang="en-US" sz="2600" dirty="0"/>
              <a:t>Mission Engineering Initiative</a:t>
            </a:r>
          </a:p>
          <a:p>
            <a:endParaRPr lang="en-US" sz="400" dirty="0"/>
          </a:p>
          <a:p>
            <a:pPr lvl="1"/>
            <a:r>
              <a:rPr lang="en-US" b="1" dirty="0"/>
              <a:t>Core team: </a:t>
            </a:r>
            <a:r>
              <a:rPr lang="en-US" sz="1800" dirty="0"/>
              <a:t>Judith Dahmann, John Daly, Rick Poel, Jennie Horne, Chris Schreiber, Ed Moshinsky</a:t>
            </a:r>
            <a:endParaRPr lang="en-US" dirty="0"/>
          </a:p>
          <a:p>
            <a:pPr lvl="2"/>
            <a:endParaRPr lang="en-US" sz="500" dirty="0"/>
          </a:p>
          <a:p>
            <a:pPr lvl="1"/>
            <a:r>
              <a:rPr lang="en-US" b="1" dirty="0"/>
              <a:t>Survey of Industry</a:t>
            </a:r>
          </a:p>
          <a:p>
            <a:pPr lvl="2"/>
            <a:r>
              <a:rPr lang="en-US" sz="2000" dirty="0"/>
              <a:t>Initial Survey Analysis is complete</a:t>
            </a:r>
          </a:p>
          <a:p>
            <a:pPr lvl="2"/>
            <a:r>
              <a:rPr lang="en-US" sz="2000" dirty="0"/>
              <a:t>Core team is reviewing the results</a:t>
            </a:r>
          </a:p>
          <a:p>
            <a:pPr lvl="2"/>
            <a:r>
              <a:rPr lang="en-US" sz="2000" dirty="0"/>
              <a:t>Plan is to present the results at the November System and ME Conference</a:t>
            </a:r>
          </a:p>
          <a:p>
            <a:pPr lvl="2"/>
            <a:r>
              <a:rPr lang="en-US" sz="2000" dirty="0"/>
              <a:t>Anticipate a follow-up workshop on common issues and opportunities with industry and government probably in early 2023</a:t>
            </a:r>
          </a:p>
          <a:p>
            <a:pPr lvl="1"/>
            <a:r>
              <a:rPr lang="en-US" b="1" dirty="0"/>
              <a:t>SE/ME Conference</a:t>
            </a:r>
          </a:p>
          <a:p>
            <a:pPr lvl="2"/>
            <a:r>
              <a:rPr lang="en-US" sz="2000" dirty="0"/>
              <a:t>Planning for the ME panel </a:t>
            </a:r>
            <a:r>
              <a:rPr lang="en-US" sz="2000"/>
              <a:t>is underway</a:t>
            </a:r>
            <a:endParaRPr lang="en-US" sz="2000" dirty="0"/>
          </a:p>
          <a:p>
            <a:pPr lvl="2"/>
            <a:endParaRPr lang="en-US" sz="2000" dirty="0"/>
          </a:p>
        </p:txBody>
      </p:sp>
      <p:sp>
        <p:nvSpPr>
          <p:cNvPr id="4" name="Date Placeholder 3"/>
          <p:cNvSpPr>
            <a:spLocks noGrp="1"/>
          </p:cNvSpPr>
          <p:nvPr>
            <p:ph type="dt" sz="half" idx="10"/>
          </p:nvPr>
        </p:nvSpPr>
        <p:spPr/>
        <p:txBody>
          <a:bodyPr/>
          <a:lstStyle/>
          <a:p>
            <a:fld id="{E805C3EA-6FEE-4D91-A3B5-5BBA38BE64F5}" type="datetime1">
              <a:rPr lang="en-US" smtClean="0"/>
              <a:pPr/>
              <a:t>9/22/2022</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407123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ECE964-7C2C-4965-ABB6-F27BFC224EDB}"/>
              </a:ext>
            </a:extLst>
          </p:cNvPr>
          <p:cNvSpPr>
            <a:spLocks noGrp="1"/>
          </p:cNvSpPr>
          <p:nvPr>
            <p:ph type="dt" sz="half" idx="10"/>
          </p:nvPr>
        </p:nvSpPr>
        <p:spPr/>
        <p:txBody>
          <a:bodyPr/>
          <a:lstStyle/>
          <a:p>
            <a:fld id="{A325C21B-3258-4293-8AD7-7489A94AFFD4}" type="datetime1">
              <a:rPr lang="en-US" smtClean="0"/>
              <a:pPr/>
              <a:t>9/22/2022</a:t>
            </a:fld>
            <a:endParaRPr lang="en-US"/>
          </a:p>
        </p:txBody>
      </p:sp>
      <p:sp>
        <p:nvSpPr>
          <p:cNvPr id="5" name="Slide Number Placeholder 4">
            <a:extLst>
              <a:ext uri="{FF2B5EF4-FFF2-40B4-BE49-F238E27FC236}">
                <a16:creationId xmlns:a16="http://schemas.microsoft.com/office/drawing/2014/main" id="{0F7032DD-C3C6-472E-9657-FDBB87F16589}"/>
              </a:ext>
            </a:extLst>
          </p:cNvPr>
          <p:cNvSpPr>
            <a:spLocks noGrp="1"/>
          </p:cNvSpPr>
          <p:nvPr>
            <p:ph type="sldNum" sz="quarter" idx="12"/>
          </p:nvPr>
        </p:nvSpPr>
        <p:spPr/>
        <p:txBody>
          <a:bodyPr/>
          <a:lstStyle/>
          <a:p>
            <a:fld id="{CD64BFC3-983F-4B0A-9A55-84A85105ADC0}" type="slidenum">
              <a:rPr lang="en-US" smtClean="0"/>
              <a:pPr/>
              <a:t>22</a:t>
            </a:fld>
            <a:endParaRPr lang="en-US"/>
          </a:p>
        </p:txBody>
      </p:sp>
      <p:sp>
        <p:nvSpPr>
          <p:cNvPr id="6" name="Title 1">
            <a:extLst>
              <a:ext uri="{FF2B5EF4-FFF2-40B4-BE49-F238E27FC236}">
                <a16:creationId xmlns:a16="http://schemas.microsoft.com/office/drawing/2014/main" id="{B40B303F-6F0C-4240-A5A1-3D84B0EF3E3B}"/>
              </a:ext>
            </a:extLst>
          </p:cNvPr>
          <p:cNvSpPr txBox="1">
            <a:spLocks/>
          </p:cNvSpPr>
          <p:nvPr/>
        </p:nvSpPr>
        <p:spPr>
          <a:xfrm>
            <a:off x="0" y="2465387"/>
            <a:ext cx="12192000" cy="147002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pPr algn="ctr"/>
            <a:r>
              <a:rPr lang="en-US" sz="5400" dirty="0">
                <a:latin typeface="Arial"/>
                <a:cs typeface="Arial"/>
              </a:rPr>
              <a:t>Final Remarks</a:t>
            </a:r>
            <a:br>
              <a:rPr lang="en-US" sz="5400" dirty="0">
                <a:latin typeface="Arial"/>
                <a:cs typeface="Arial"/>
              </a:rPr>
            </a:br>
            <a:r>
              <a:rPr lang="en-US" sz="5400" dirty="0">
                <a:latin typeface="Arial"/>
                <a:cs typeface="Arial"/>
              </a:rPr>
              <a:t>Holly Dunlap</a:t>
            </a:r>
          </a:p>
        </p:txBody>
      </p:sp>
    </p:spTree>
    <p:extLst>
      <p:ext uri="{BB962C8B-B14F-4D97-AF65-F5344CB8AC3E}">
        <p14:creationId xmlns:p14="http://schemas.microsoft.com/office/powerpoint/2010/main" val="8494092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14400" y="2892426"/>
            <a:ext cx="10363200" cy="708025"/>
          </a:xfrm>
        </p:spPr>
        <p:txBody>
          <a:bodyPr>
            <a:noAutofit/>
          </a:bodyPr>
          <a:lstStyle/>
          <a:p>
            <a:r>
              <a:rPr lang="en-US" sz="3600" dirty="0">
                <a:effectLst/>
                <a:latin typeface="Calibri" panose="020F0502020204030204" pitchFamily="34" charset="0"/>
                <a:ea typeface="Times New Roman" panose="02020603050405020304" pitchFamily="18" charset="0"/>
              </a:rPr>
              <a:t>ATC Update</a:t>
            </a:r>
            <a:endParaRPr lang="en-US" dirty="0"/>
          </a:p>
        </p:txBody>
      </p:sp>
      <p:sp>
        <p:nvSpPr>
          <p:cNvPr id="4" name="Rectangle 2"/>
          <p:cNvSpPr txBox="1">
            <a:spLocks noChangeArrowheads="1"/>
          </p:cNvSpPr>
          <p:nvPr/>
        </p:nvSpPr>
        <p:spPr>
          <a:xfrm>
            <a:off x="2209800" y="3456709"/>
            <a:ext cx="9753600" cy="1801091"/>
          </a:xfrm>
          <a:prstGeom prst="rect">
            <a:avLst/>
          </a:prstGeom>
        </p:spPr>
        <p:txBody>
          <a:bodyPr vert="horz" lIns="91440" tIns="45720" rIns="91440" bIns="45720" rtlCol="0" anchor="ctr">
            <a:noAutofit/>
          </a:bodyPr>
          <a:lstStyle>
            <a:lvl1pPr algn="l" defTabSz="685800" rtl="0" eaLnBrk="1" latinLnBrk="0" hangingPunct="1">
              <a:spcBef>
                <a:spcPct val="0"/>
              </a:spcBef>
              <a:buNone/>
              <a:defRPr sz="2400" b="1" kern="1200" spc="0" baseline="0">
                <a:solidFill>
                  <a:srgbClr val="AB0003"/>
                </a:solidFill>
                <a:latin typeface="Arial" panose="020B0604020202020204" pitchFamily="34" charset="0"/>
                <a:ea typeface="+mj-ea"/>
                <a:cs typeface="Arial" panose="020B0604020202020204" pitchFamily="34" charset="0"/>
              </a:defRPr>
            </a:lvl1p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Dr. Patricia Griffin, Director Government Solutions,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Astronics</a:t>
            </a:r>
            <a:endParaRPr lang="en-US" sz="2000" dirty="0">
              <a:solidFill>
                <a:schemeClr val="tx1"/>
              </a:solidFill>
            </a:endParaRPr>
          </a:p>
        </p:txBody>
      </p:sp>
    </p:spTree>
    <p:extLst>
      <p:ext uri="{BB962C8B-B14F-4D97-AF65-F5344CB8AC3E}">
        <p14:creationId xmlns:p14="http://schemas.microsoft.com/office/powerpoint/2010/main" val="74048047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Systems Engineering Division</a:t>
            </a:r>
            <a:br>
              <a:rPr lang="en-US" dirty="0"/>
            </a:br>
            <a:r>
              <a:rPr lang="en-US" dirty="0"/>
              <a:t>Education &amp; Training Committee</a:t>
            </a:r>
          </a:p>
        </p:txBody>
      </p:sp>
      <p:sp>
        <p:nvSpPr>
          <p:cNvPr id="6" name="Subtitle 5"/>
          <p:cNvSpPr>
            <a:spLocks noGrp="1"/>
          </p:cNvSpPr>
          <p:nvPr>
            <p:ph type="subTitle" idx="1"/>
          </p:nvPr>
        </p:nvSpPr>
        <p:spPr>
          <a:xfrm>
            <a:off x="1828800" y="3657600"/>
            <a:ext cx="8534400" cy="2590800"/>
          </a:xfrm>
        </p:spPr>
        <p:txBody>
          <a:bodyPr>
            <a:normAutofit fontScale="92500" lnSpcReduction="20000"/>
          </a:bodyPr>
          <a:lstStyle/>
          <a:p>
            <a:r>
              <a:rPr lang="en-US" dirty="0"/>
              <a:t>Systems Engineering Modernization (SEMod) </a:t>
            </a:r>
          </a:p>
          <a:p>
            <a:r>
              <a:rPr lang="en-US" dirty="0"/>
              <a:t>and Digital Acquisition Thread Report</a:t>
            </a:r>
          </a:p>
          <a:p>
            <a:r>
              <a:rPr lang="en-US" dirty="0"/>
              <a:t>August 22, 2022</a:t>
            </a:r>
          </a:p>
          <a:p>
            <a:endParaRPr lang="en-US" dirty="0"/>
          </a:p>
          <a:p>
            <a:r>
              <a:rPr lang="en-US" sz="2200" dirty="0"/>
              <a:t>Robert E. Raygan, Ph.D.</a:t>
            </a:r>
          </a:p>
          <a:p>
            <a:r>
              <a:rPr lang="en-US" sz="2200" dirty="0"/>
              <a:t>Committee Chair</a:t>
            </a:r>
          </a:p>
          <a:p>
            <a:r>
              <a:rPr lang="en-US" sz="2200" dirty="0"/>
              <a:t>DAU Professor of Engineering Management</a:t>
            </a:r>
          </a:p>
        </p:txBody>
      </p:sp>
    </p:spTree>
    <p:extLst>
      <p:ext uri="{BB962C8B-B14F-4D97-AF65-F5344CB8AC3E}">
        <p14:creationId xmlns:p14="http://schemas.microsoft.com/office/powerpoint/2010/main" val="38509963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14400" y="2657474"/>
            <a:ext cx="10363200" cy="1543051"/>
          </a:xfrm>
        </p:spPr>
        <p:txBody>
          <a:bodyPr>
            <a:noAutofit/>
          </a:bodyPr>
          <a:lstStyle/>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Conference Updates</a:t>
            </a:r>
          </a:p>
        </p:txBody>
      </p:sp>
    </p:spTree>
    <p:extLst>
      <p:ext uri="{BB962C8B-B14F-4D97-AF65-F5344CB8AC3E}">
        <p14:creationId xmlns:p14="http://schemas.microsoft.com/office/powerpoint/2010/main" val="68524365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FE1F-9A8A-4B1D-8A8E-C3AB84C9A5BE}"/>
              </a:ext>
            </a:extLst>
          </p:cNvPr>
          <p:cNvSpPr>
            <a:spLocks noGrp="1"/>
          </p:cNvSpPr>
          <p:nvPr>
            <p:ph type="title"/>
          </p:nvPr>
        </p:nvSpPr>
        <p:spPr>
          <a:xfrm>
            <a:off x="1117600" y="1295400"/>
            <a:ext cx="9956800" cy="740653"/>
          </a:xfrm>
        </p:spPr>
        <p:txBody>
          <a:bodyPr>
            <a:normAutofit/>
          </a:bodyPr>
          <a:lstStyle/>
          <a:p>
            <a:r>
              <a:rPr lang="en-US" dirty="0"/>
              <a:t>NDIA SED Committee Updates and Discussion   </a:t>
            </a:r>
          </a:p>
        </p:txBody>
      </p:sp>
      <p:sp>
        <p:nvSpPr>
          <p:cNvPr id="3" name="Date Placeholder 2">
            <a:extLst>
              <a:ext uri="{FF2B5EF4-FFF2-40B4-BE49-F238E27FC236}">
                <a16:creationId xmlns:a16="http://schemas.microsoft.com/office/drawing/2014/main" id="{BDDF1695-4988-4CA8-A80D-E08B943F4DAF}"/>
              </a:ext>
            </a:extLst>
          </p:cNvPr>
          <p:cNvSpPr>
            <a:spLocks noGrp="1"/>
          </p:cNvSpPr>
          <p:nvPr>
            <p:ph type="dt" sz="half" idx="10"/>
          </p:nvPr>
        </p:nvSpPr>
        <p:spPr/>
        <p:txBody>
          <a:bodyPr/>
          <a:lstStyle/>
          <a:p>
            <a:fld id="{BB7F9C2D-98A7-4A5A-AF37-9DE9D3A4D871}" type="datetime1">
              <a:rPr lang="en-US" smtClean="0"/>
              <a:pPr/>
              <a:t>9/22/2022</a:t>
            </a:fld>
            <a:endParaRPr lang="en-US"/>
          </a:p>
        </p:txBody>
      </p:sp>
      <p:sp>
        <p:nvSpPr>
          <p:cNvPr id="4" name="Slide Number Placeholder 3">
            <a:extLst>
              <a:ext uri="{FF2B5EF4-FFF2-40B4-BE49-F238E27FC236}">
                <a16:creationId xmlns:a16="http://schemas.microsoft.com/office/drawing/2014/main" id="{5FBF6140-54E7-40D2-ACDF-2EB793E171B0}"/>
              </a:ext>
            </a:extLst>
          </p:cNvPr>
          <p:cNvSpPr>
            <a:spLocks noGrp="1"/>
          </p:cNvSpPr>
          <p:nvPr>
            <p:ph type="sldNum" sz="quarter" idx="12"/>
          </p:nvPr>
        </p:nvSpPr>
        <p:spPr/>
        <p:txBody>
          <a:bodyPr/>
          <a:lstStyle/>
          <a:p>
            <a:fld id="{CD64BFC3-983F-4B0A-9A55-84A85105ADC0}" type="slidenum">
              <a:rPr lang="en-US" smtClean="0"/>
              <a:pPr/>
              <a:t>6</a:t>
            </a:fld>
            <a:endParaRPr lang="en-US"/>
          </a:p>
        </p:txBody>
      </p:sp>
      <p:sp>
        <p:nvSpPr>
          <p:cNvPr id="6" name="TextBox 5">
            <a:extLst>
              <a:ext uri="{FF2B5EF4-FFF2-40B4-BE49-F238E27FC236}">
                <a16:creationId xmlns:a16="http://schemas.microsoft.com/office/drawing/2014/main" id="{B0882668-BDA6-B506-DACF-6CCBFE08F3A6}"/>
              </a:ext>
            </a:extLst>
          </p:cNvPr>
          <p:cNvSpPr txBox="1"/>
          <p:nvPr/>
        </p:nvSpPr>
        <p:spPr>
          <a:xfrm>
            <a:off x="203200" y="2286000"/>
            <a:ext cx="11988800" cy="2576731"/>
          </a:xfrm>
          <a:prstGeom prst="rect">
            <a:avLst/>
          </a:prstGeom>
          <a:noFill/>
        </p:spPr>
        <p:txBody>
          <a:bodyPr wrap="square">
            <a:spAutoFit/>
          </a:bodyPr>
          <a:lstStyle/>
          <a:p>
            <a:pPr marL="0" marR="0" indent="0">
              <a:lnSpc>
                <a:spcPct val="120000"/>
              </a:lnSpc>
              <a:spcBef>
                <a:spcPts val="0"/>
              </a:spcBef>
              <a:spcAft>
                <a:spcPts val="0"/>
              </a:spcAft>
              <a:buNone/>
            </a:pPr>
            <a:endParaRPr lang="en-US" sz="1600" dirty="0">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r>
              <a:rPr lang="en-US" sz="1600" dirty="0">
                <a:latin typeface="Calibri" panose="020F0502020204030204" pitchFamily="34" charset="0"/>
                <a:ea typeface="Calibri" panose="020F0502020204030204" pitchFamily="34" charset="0"/>
              </a:rPr>
              <a:t>	Education &amp; Training					Dr. Robert Raygan, </a:t>
            </a:r>
            <a:r>
              <a:rPr lang="en-US" sz="1600" dirty="0">
                <a:effectLst/>
                <a:latin typeface="Calibri" panose="020F0502020204030204" pitchFamily="34" charset="0"/>
                <a:ea typeface="Calibri" panose="020F0502020204030204" pitchFamily="34" charset="0"/>
                <a:cs typeface="Times New Roman" panose="02020603050405020304" pitchFamily="18" charset="0"/>
              </a:rPr>
              <a:t>DAU Professor of Engineering Management</a:t>
            </a:r>
            <a:endParaRPr lang="en-US" sz="1400" dirty="0">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endParaRPr lang="en-US" sz="1600" dirty="0">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r>
              <a:rPr lang="en-US" sz="1600" dirty="0">
                <a:latin typeface="Calibri" panose="020F0502020204030204" pitchFamily="34" charset="0"/>
                <a:ea typeface="Calibri" panose="020F0502020204030204" pitchFamily="34" charset="0"/>
              </a:rPr>
              <a:t>	Systems of Systems and Mission Engineering (SoS ME)		Dr. Judith Dahmann, MITRE</a:t>
            </a:r>
          </a:p>
          <a:p>
            <a:pPr marL="0" marR="0" indent="0">
              <a:lnSpc>
                <a:spcPct val="120000"/>
              </a:lnSpc>
              <a:spcBef>
                <a:spcPts val="0"/>
              </a:spcBef>
              <a:spcAft>
                <a:spcPts val="0"/>
              </a:spcAft>
              <a:buNone/>
            </a:pPr>
            <a:r>
              <a:rPr lang="en-US" sz="1600" dirty="0">
                <a:latin typeface="Calibri" panose="020F0502020204030204" pitchFamily="34" charset="0"/>
                <a:ea typeface="Calibri" panose="020F0502020204030204" pitchFamily="34" charset="0"/>
              </a:rPr>
              <a:t>							John Daly, Booz Allen Hamilton</a:t>
            </a:r>
          </a:p>
          <a:p>
            <a:pPr marL="0" marR="0" indent="0">
              <a:lnSpc>
                <a:spcPct val="120000"/>
              </a:lnSpc>
              <a:spcBef>
                <a:spcPts val="0"/>
              </a:spcBef>
              <a:spcAft>
                <a:spcPts val="0"/>
              </a:spcAft>
              <a:buNone/>
            </a:pPr>
            <a:r>
              <a:rPr lang="en-US" sz="1600" dirty="0">
                <a:latin typeface="Calibri" panose="020F0502020204030204" pitchFamily="34" charset="0"/>
                <a:ea typeface="Calibri" panose="020F0502020204030204" pitchFamily="34" charset="0"/>
              </a:rPr>
              <a:t>							Jennie Horne, Raytheon</a:t>
            </a:r>
          </a:p>
          <a:p>
            <a:pPr marL="0" marR="0" indent="0">
              <a:lnSpc>
                <a:spcPct val="120000"/>
              </a:lnSpc>
              <a:spcBef>
                <a:spcPts val="0"/>
              </a:spcBef>
              <a:spcAft>
                <a:spcPts val="0"/>
              </a:spcAft>
              <a:buNone/>
            </a:pPr>
            <a:r>
              <a:rPr lang="en-US" sz="1600" dirty="0">
                <a:latin typeface="Calibri" panose="020F0502020204030204" pitchFamily="34" charset="0"/>
                <a:ea typeface="Calibri" panose="020F0502020204030204" pitchFamily="34" charset="0"/>
              </a:rPr>
              <a:t>							Richard Poel, Boeing</a:t>
            </a:r>
          </a:p>
          <a:p>
            <a:pPr marL="0" indent="0">
              <a:lnSpc>
                <a:spcPct val="120000"/>
              </a:lnSpc>
              <a:spcBef>
                <a:spcPts val="0"/>
              </a:spcBef>
              <a:buNone/>
            </a:pPr>
            <a:r>
              <a:rPr lang="en-US" sz="1600" dirty="0">
                <a:latin typeface="Calibri" panose="020F0502020204030204" pitchFamily="34" charset="0"/>
                <a:ea typeface="Calibri" panose="020F0502020204030204" pitchFamily="34" charset="0"/>
              </a:rPr>
              <a:t>     	</a:t>
            </a:r>
          </a:p>
          <a:p>
            <a:pPr marL="0" marR="0" indent="0">
              <a:lnSpc>
                <a:spcPct val="120000"/>
              </a:lnSpc>
              <a:spcBef>
                <a:spcPts val="0"/>
              </a:spcBef>
              <a:spcAft>
                <a:spcPts val="0"/>
              </a:spcAft>
              <a:buNone/>
            </a:pPr>
            <a:r>
              <a:rPr lang="en-US" sz="700" dirty="0">
                <a:effectLst/>
                <a:latin typeface="Calibri" panose="020F0502020204030204" pitchFamily="34" charset="0"/>
                <a:ea typeface="Calibri" panose="020F0502020204030204" pitchFamily="34" charset="0"/>
              </a:rPr>
              <a:t>                        </a:t>
            </a:r>
            <a:endParaRPr lang="en-US" sz="700" dirty="0"/>
          </a:p>
        </p:txBody>
      </p:sp>
    </p:spTree>
    <p:extLst>
      <p:ext uri="{BB962C8B-B14F-4D97-AF65-F5344CB8AC3E}">
        <p14:creationId xmlns:p14="http://schemas.microsoft.com/office/powerpoint/2010/main" val="18297131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Systems Engineering Division</a:t>
            </a:r>
            <a:br>
              <a:rPr lang="en-US" dirty="0"/>
            </a:br>
            <a:r>
              <a:rPr lang="en-US" dirty="0"/>
              <a:t>Education &amp; Training Committee</a:t>
            </a:r>
          </a:p>
        </p:txBody>
      </p:sp>
      <p:sp>
        <p:nvSpPr>
          <p:cNvPr id="6" name="Subtitle 5"/>
          <p:cNvSpPr>
            <a:spLocks noGrp="1"/>
          </p:cNvSpPr>
          <p:nvPr>
            <p:ph type="subTitle" idx="1"/>
          </p:nvPr>
        </p:nvSpPr>
        <p:spPr>
          <a:xfrm>
            <a:off x="1828800" y="3657600"/>
            <a:ext cx="8534400" cy="2590800"/>
          </a:xfrm>
        </p:spPr>
        <p:txBody>
          <a:bodyPr>
            <a:normAutofit fontScale="92500" lnSpcReduction="20000"/>
          </a:bodyPr>
          <a:lstStyle/>
          <a:p>
            <a:r>
              <a:rPr lang="en-US" dirty="0"/>
              <a:t>NDIA Report</a:t>
            </a:r>
          </a:p>
          <a:p>
            <a:r>
              <a:rPr lang="en-US" dirty="0"/>
              <a:t>September 21, 2022</a:t>
            </a:r>
          </a:p>
          <a:p>
            <a:endParaRPr lang="en-US" dirty="0"/>
          </a:p>
          <a:p>
            <a:r>
              <a:rPr lang="en-US" dirty="0"/>
              <a:t>Robert E. Raygan, Ph.D.</a:t>
            </a:r>
          </a:p>
          <a:p>
            <a:r>
              <a:rPr lang="en-US" dirty="0"/>
              <a:t>Committee Chair</a:t>
            </a:r>
          </a:p>
          <a:p>
            <a:r>
              <a:rPr lang="en-US" dirty="0"/>
              <a:t>DAU Professor of Engineering Management</a:t>
            </a:r>
          </a:p>
        </p:txBody>
      </p:sp>
    </p:spTree>
    <p:extLst>
      <p:ext uri="{BB962C8B-B14F-4D97-AF65-F5344CB8AC3E}">
        <p14:creationId xmlns:p14="http://schemas.microsoft.com/office/powerpoint/2010/main" val="85028408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401C-1C23-DA74-FE41-264ECF027AF1}"/>
              </a:ext>
            </a:extLst>
          </p:cNvPr>
          <p:cNvSpPr>
            <a:spLocks noGrp="1"/>
          </p:cNvSpPr>
          <p:nvPr>
            <p:ph type="title"/>
          </p:nvPr>
        </p:nvSpPr>
        <p:spPr/>
        <p:txBody>
          <a:bodyPr/>
          <a:lstStyle/>
          <a:p>
            <a:r>
              <a:rPr lang="en-US" dirty="0"/>
              <a:t>Committee</a:t>
            </a:r>
          </a:p>
        </p:txBody>
      </p:sp>
      <p:sp>
        <p:nvSpPr>
          <p:cNvPr id="4" name="Slide Number Placeholder 3">
            <a:extLst>
              <a:ext uri="{FF2B5EF4-FFF2-40B4-BE49-F238E27FC236}">
                <a16:creationId xmlns:a16="http://schemas.microsoft.com/office/drawing/2014/main" id="{5F010766-8D89-3BCA-18C3-267BEEA57524}"/>
              </a:ext>
            </a:extLst>
          </p:cNvPr>
          <p:cNvSpPr>
            <a:spLocks noGrp="1"/>
          </p:cNvSpPr>
          <p:nvPr>
            <p:ph type="sldNum" sz="quarter" idx="12"/>
          </p:nvPr>
        </p:nvSpPr>
        <p:spPr/>
        <p:txBody>
          <a:bodyPr/>
          <a:lstStyle/>
          <a:p>
            <a:fld id="{CD64BFC3-983F-4B0A-9A55-84A85105ADC0}" type="slidenum">
              <a:rPr lang="en-US" smtClean="0"/>
              <a:pPr/>
              <a:t>8</a:t>
            </a:fld>
            <a:endParaRPr lang="en-US"/>
          </a:p>
        </p:txBody>
      </p:sp>
      <p:graphicFrame>
        <p:nvGraphicFramePr>
          <p:cNvPr id="6" name="Table 5">
            <a:extLst>
              <a:ext uri="{FF2B5EF4-FFF2-40B4-BE49-F238E27FC236}">
                <a16:creationId xmlns:a16="http://schemas.microsoft.com/office/drawing/2014/main" id="{6A9B10C8-3851-CE52-CE57-8EA45562EFAF}"/>
              </a:ext>
            </a:extLst>
          </p:cNvPr>
          <p:cNvGraphicFramePr>
            <a:graphicFrameLocks noGrp="1"/>
          </p:cNvGraphicFramePr>
          <p:nvPr/>
        </p:nvGraphicFramePr>
        <p:xfrm>
          <a:off x="1524000" y="1676400"/>
          <a:ext cx="8229599" cy="4851328"/>
        </p:xfrm>
        <a:graphic>
          <a:graphicData uri="http://schemas.openxmlformats.org/drawingml/2006/table">
            <a:tbl>
              <a:tblPr/>
              <a:tblGrid>
                <a:gridCol w="1491148">
                  <a:extLst>
                    <a:ext uri="{9D8B030D-6E8A-4147-A177-3AD203B41FA5}">
                      <a16:colId xmlns:a16="http://schemas.microsoft.com/office/drawing/2014/main" val="1159132163"/>
                    </a:ext>
                  </a:extLst>
                </a:gridCol>
                <a:gridCol w="4833452">
                  <a:extLst>
                    <a:ext uri="{9D8B030D-6E8A-4147-A177-3AD203B41FA5}">
                      <a16:colId xmlns:a16="http://schemas.microsoft.com/office/drawing/2014/main" val="231964435"/>
                    </a:ext>
                  </a:extLst>
                </a:gridCol>
                <a:gridCol w="1904999">
                  <a:extLst>
                    <a:ext uri="{9D8B030D-6E8A-4147-A177-3AD203B41FA5}">
                      <a16:colId xmlns:a16="http://schemas.microsoft.com/office/drawing/2014/main" val="3054402750"/>
                    </a:ext>
                  </a:extLst>
                </a:gridCol>
              </a:tblGrid>
              <a:tr h="297130">
                <a:tc>
                  <a:txBody>
                    <a:bodyPr/>
                    <a:lstStyle/>
                    <a:p>
                      <a:pPr marL="0" marR="0" algn="ctr" fontAlgn="t">
                        <a:spcBef>
                          <a:spcPts val="0"/>
                        </a:spcBef>
                        <a:spcAft>
                          <a:spcPts val="0"/>
                        </a:spcAft>
                      </a:pPr>
                      <a:r>
                        <a:rPr lang="en-US" sz="1050" b="1">
                          <a:solidFill>
                            <a:srgbClr val="000000"/>
                          </a:solidFill>
                          <a:effectLst/>
                          <a:latin typeface="Arial" panose="020B0604020202020204" pitchFamily="34" charset="0"/>
                          <a:cs typeface="Arial" panose="020B0604020202020204" pitchFamily="34" charset="0"/>
                        </a:rPr>
                        <a:t>Name</a:t>
                      </a:r>
                      <a:endParaRPr lang="en-US" sz="1050">
                        <a:solidFill>
                          <a:srgbClr val="000000"/>
                        </a:solidFill>
                        <a:effectLst/>
                        <a:latin typeface="Arial" panose="020B0604020202020204" pitchFamily="34" charset="0"/>
                        <a:cs typeface="Arial" panose="020B0604020202020204" pitchFamily="34" charset="0"/>
                      </a:endParaRP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050" b="1">
                          <a:solidFill>
                            <a:srgbClr val="000000"/>
                          </a:solidFill>
                          <a:effectLst/>
                          <a:latin typeface="Arial" panose="020B0604020202020204" pitchFamily="34" charset="0"/>
                          <a:cs typeface="Arial" panose="020B0604020202020204" pitchFamily="34" charset="0"/>
                        </a:rPr>
                        <a:t>Organization/Company</a:t>
                      </a:r>
                      <a:endParaRPr lang="en-US" sz="1050">
                        <a:solidFill>
                          <a:srgbClr val="000000"/>
                        </a:solidFill>
                        <a:effectLst/>
                        <a:latin typeface="Arial" panose="020B0604020202020204" pitchFamily="34" charset="0"/>
                        <a:cs typeface="Arial" panose="020B0604020202020204" pitchFamily="34" charset="0"/>
                      </a:endParaRP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050" b="1">
                          <a:solidFill>
                            <a:srgbClr val="000000"/>
                          </a:solidFill>
                          <a:effectLst/>
                          <a:latin typeface="Arial" panose="020B0604020202020204" pitchFamily="34" charset="0"/>
                          <a:cs typeface="Arial" panose="020B0604020202020204" pitchFamily="34" charset="0"/>
                        </a:rPr>
                        <a:t>Email</a:t>
                      </a:r>
                      <a:endParaRPr lang="en-US" sz="1050">
                        <a:solidFill>
                          <a:srgbClr val="000000"/>
                        </a:solidFill>
                        <a:effectLst/>
                        <a:latin typeface="Arial" panose="020B0604020202020204" pitchFamily="34" charset="0"/>
                        <a:cs typeface="Arial" panose="020B0604020202020204" pitchFamily="34" charset="0"/>
                      </a:endParaRP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177553247"/>
                  </a:ext>
                </a:extLst>
              </a:tr>
              <a:tr h="41214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Robert E. Raygan, Ph.D.</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Defense Acquisition University (DAU)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dirty="0">
                          <a:solidFill>
                            <a:srgbClr val="000000"/>
                          </a:solidFill>
                          <a:effectLst/>
                          <a:latin typeface="Arial" panose="020B0604020202020204" pitchFamily="34" charset="0"/>
                          <a:cs typeface="Arial" panose="020B0604020202020204" pitchFamily="34" charset="0"/>
                          <a:hlinkClick r:id="rId2"/>
                        </a:rPr>
                        <a:t>robert.raygan@dau.edu</a:t>
                      </a:r>
                      <a:r>
                        <a:rPr lang="en-US" sz="1050" dirty="0">
                          <a:solidFill>
                            <a:srgbClr val="000000"/>
                          </a:solidFill>
                          <a:effectLst/>
                          <a:latin typeface="Arial" panose="020B0604020202020204" pitchFamily="34" charset="0"/>
                          <a:cs typeface="Arial" panose="020B0604020202020204" pitchFamily="34" charset="0"/>
                        </a:rPr>
                        <a:t> </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03010621"/>
                  </a:ext>
                </a:extLst>
              </a:tr>
              <a:tr h="41214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Dr. John Snoderly</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Defense Acquisition University (DAU)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john.snoderly@dau.edu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421657457"/>
                  </a:ext>
                </a:extLst>
              </a:tr>
              <a:tr h="57029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Dr. Kenneth Nidiffer</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Professor Emeritus of the DSMC</a:t>
                      </a:r>
                    </a:p>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Industry Advisor on George Mason’s Computer Science Education Committee</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knidiffe@gmu.edu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51757661"/>
                  </a:ext>
                </a:extLst>
              </a:tr>
              <a:tr h="41214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Garry Roedler</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Former INCOSE President </a:t>
                      </a:r>
                    </a:p>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Retired Senior Fellow at Lockheed Martin</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gjrjar@gmail.com</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17671944"/>
                  </a:ext>
                </a:extLst>
              </a:tr>
              <a:tr h="57029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Dr. Cliff Whitcomb</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dirty="0">
                          <a:solidFill>
                            <a:srgbClr val="000000"/>
                          </a:solidFill>
                          <a:effectLst/>
                          <a:latin typeface="Arial" panose="020B0604020202020204" pitchFamily="34" charset="0"/>
                          <a:cs typeface="Arial" panose="020B0604020202020204" pitchFamily="34" charset="0"/>
                        </a:rPr>
                        <a:t>Cornell SE Professor </a:t>
                      </a:r>
                    </a:p>
                    <a:p>
                      <a:pPr marL="0" marR="0" fontAlgn="t">
                        <a:spcBef>
                          <a:spcPts val="0"/>
                        </a:spcBef>
                        <a:spcAft>
                          <a:spcPts val="0"/>
                        </a:spcAft>
                      </a:pPr>
                      <a:r>
                        <a:rPr lang="en-US" sz="1050" dirty="0">
                          <a:solidFill>
                            <a:srgbClr val="000000"/>
                          </a:solidFill>
                          <a:effectLst/>
                          <a:latin typeface="Arial" panose="020B0604020202020204" pitchFamily="34" charset="0"/>
                          <a:cs typeface="Arial" panose="020B0604020202020204" pitchFamily="34" charset="0"/>
                        </a:rPr>
                        <a:t>INCOSE Editor Systems Engineering</a:t>
                      </a:r>
                    </a:p>
                    <a:p>
                      <a:pPr marL="0" marR="0" fontAlgn="t">
                        <a:spcBef>
                          <a:spcPts val="0"/>
                        </a:spcBef>
                        <a:spcAft>
                          <a:spcPts val="0"/>
                        </a:spcAft>
                      </a:pPr>
                      <a:r>
                        <a:rPr lang="en-US" sz="1050" dirty="0">
                          <a:solidFill>
                            <a:srgbClr val="000000"/>
                          </a:solidFill>
                          <a:effectLst/>
                          <a:latin typeface="Arial" panose="020B0604020202020204" pitchFamily="34" charset="0"/>
                          <a:cs typeface="Arial" panose="020B0604020202020204" pitchFamily="34" charset="0"/>
                        </a:rPr>
                        <a:t>Former Chair Department of Systems Engineering</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1050" dirty="0">
                        <a:solidFill>
                          <a:srgbClr val="000000"/>
                        </a:solidFill>
                        <a:effectLst/>
                        <a:latin typeface="Arial" panose="020B0604020202020204" pitchFamily="34" charset="0"/>
                        <a:cs typeface="Arial" panose="020B0604020202020204" pitchFamily="34" charset="0"/>
                      </a:endParaRP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259789202"/>
                  </a:ext>
                </a:extLst>
              </a:tr>
              <a:tr h="41214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Mike Jones</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Johns Hopkins University Applied Physics Lab</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Michael.Jones@jhuapl.edu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41313253"/>
                  </a:ext>
                </a:extLst>
              </a:tr>
              <a:tr h="41214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Dr. Dale Moore</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Founder and President, The Moore Group LLC Strategy, Innovation and Transformation Services </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daleleemoore@gmail.com </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00897307"/>
                  </a:ext>
                </a:extLst>
              </a:tr>
              <a:tr h="25399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Dr. Nicole Hutchison</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Systems Engineering Research Center (SERC) Stevens Institute</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Nlong@stevens.edu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048265344"/>
                  </a:ext>
                </a:extLst>
              </a:tr>
              <a:tr h="253998">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Dr. Jim Roche</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DAU (DE Credential Lead)</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James.roche@dau.edu</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5695847"/>
                  </a:ext>
                </a:extLst>
              </a:tr>
              <a:tr h="412148">
                <a:tc>
                  <a:txBody>
                    <a:bodyPr/>
                    <a:lstStyle/>
                    <a:p>
                      <a:pPr marL="0" marR="0" fontAlgn="t">
                        <a:spcBef>
                          <a:spcPts val="0"/>
                        </a:spcBef>
                        <a:spcAft>
                          <a:spcPts val="0"/>
                        </a:spcAft>
                      </a:pPr>
                      <a:r>
                        <a:rPr lang="en-US" sz="1050">
                          <a:effectLst/>
                          <a:latin typeface="Arial" panose="020B0604020202020204" pitchFamily="34" charset="0"/>
                          <a:cs typeface="Arial" panose="020B0604020202020204" pitchFamily="34" charset="0"/>
                        </a:rPr>
                        <a:t>Andrew R. Miller</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Boeing and Architecture Committee</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effectLst/>
                          <a:latin typeface="Arial" panose="020B0604020202020204" pitchFamily="34" charset="0"/>
                          <a:cs typeface="Arial" panose="020B0604020202020204" pitchFamily="34" charset="0"/>
                        </a:rPr>
                        <a:t>andrew.r.miller@boeing.com</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583624403"/>
                  </a:ext>
                </a:extLst>
              </a:tr>
              <a:tr h="412148">
                <a:tc>
                  <a:txBody>
                    <a:bodyPr/>
                    <a:lstStyle/>
                    <a:p>
                      <a:pPr marL="0" marR="0" fontAlgn="t">
                        <a:spcBef>
                          <a:spcPts val="0"/>
                        </a:spcBef>
                        <a:spcAft>
                          <a:spcPts val="0"/>
                        </a:spcAft>
                      </a:pPr>
                      <a:r>
                        <a:rPr lang="en-US" sz="1050">
                          <a:effectLst/>
                          <a:latin typeface="Arial" panose="020B0604020202020204" pitchFamily="34" charset="0"/>
                          <a:cs typeface="Arial" panose="020B0604020202020204" pitchFamily="34" charset="0"/>
                        </a:rPr>
                        <a:t>Geoff Draper</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a:solidFill>
                            <a:srgbClr val="000000"/>
                          </a:solidFill>
                          <a:effectLst/>
                          <a:latin typeface="Arial" panose="020B0604020202020204" pitchFamily="34" charset="0"/>
                          <a:cs typeface="Arial" panose="020B0604020202020204" pitchFamily="34" charset="0"/>
                        </a:rPr>
                        <a:t>L3 Harris</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050" dirty="0">
                          <a:effectLst/>
                          <a:latin typeface="Arial" panose="020B0604020202020204" pitchFamily="34" charset="0"/>
                          <a:cs typeface="Arial" panose="020B0604020202020204" pitchFamily="34" charset="0"/>
                        </a:rPr>
                        <a:t>Geoff.Draper@L3Harris.com</a:t>
                      </a:r>
                    </a:p>
                  </a:txBody>
                  <a:tcPr marL="47924" marR="47924" marT="47924" marB="4792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898014064"/>
                  </a:ext>
                </a:extLst>
              </a:tr>
            </a:tbl>
          </a:graphicData>
        </a:graphic>
      </p:graphicFrame>
    </p:spTree>
    <p:extLst>
      <p:ext uri="{BB962C8B-B14F-4D97-AF65-F5344CB8AC3E}">
        <p14:creationId xmlns:p14="http://schemas.microsoft.com/office/powerpoint/2010/main" val="179847183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60011" y="990600"/>
          <a:ext cx="11427189" cy="3284621"/>
        </p:xfrm>
        <a:graphic>
          <a:graphicData uri="http://schemas.openxmlformats.org/drawingml/2006/table">
            <a:tbl>
              <a:tblPr firstRow="1" bandRow="1">
                <a:tableStyleId>{72833802-FEF1-4C79-8D5D-14CF1EAF98D9}</a:tableStyleId>
              </a:tblPr>
              <a:tblGrid>
                <a:gridCol w="3809063">
                  <a:extLst>
                    <a:ext uri="{9D8B030D-6E8A-4147-A177-3AD203B41FA5}">
                      <a16:colId xmlns:a16="http://schemas.microsoft.com/office/drawing/2014/main" val="1971169573"/>
                    </a:ext>
                  </a:extLst>
                </a:gridCol>
                <a:gridCol w="5179726">
                  <a:extLst>
                    <a:ext uri="{9D8B030D-6E8A-4147-A177-3AD203B41FA5}">
                      <a16:colId xmlns:a16="http://schemas.microsoft.com/office/drawing/2014/main" val="2626597607"/>
                    </a:ext>
                  </a:extLst>
                </a:gridCol>
                <a:gridCol w="2438400">
                  <a:extLst>
                    <a:ext uri="{9D8B030D-6E8A-4147-A177-3AD203B41FA5}">
                      <a16:colId xmlns:a16="http://schemas.microsoft.com/office/drawing/2014/main" val="3369285061"/>
                    </a:ext>
                  </a:extLst>
                </a:gridCol>
              </a:tblGrid>
              <a:tr h="430540">
                <a:tc>
                  <a:txBody>
                    <a:bodyPr/>
                    <a:lstStyle/>
                    <a:p>
                      <a:pPr algn="ctr"/>
                      <a:r>
                        <a:rPr lang="en-US" sz="1100" dirty="0">
                          <a:latin typeface="Arial" panose="020B0604020202020204" pitchFamily="34" charset="0"/>
                          <a:cs typeface="Arial" panose="020B0604020202020204" pitchFamily="34" charset="0"/>
                        </a:rPr>
                        <a:t>Mission and Purpose</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Desired Results</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Stakeholders / Sponsors / Collaborators</a:t>
                      </a:r>
                    </a:p>
                  </a:txBody>
                  <a:tcPr marL="68580" marR="68580" marT="34290" marB="34290"/>
                </a:tc>
                <a:extLst>
                  <a:ext uri="{0D108BD9-81ED-4DB2-BD59-A6C34878D82A}">
                    <a16:rowId xmlns:a16="http://schemas.microsoft.com/office/drawing/2014/main" val="1712038927"/>
                  </a:ext>
                </a:extLst>
              </a:tr>
              <a:tr h="2854081">
                <a:tc>
                  <a:txBody>
                    <a:bodyPr/>
                    <a:lstStyle/>
                    <a:p>
                      <a:pPr algn="l"/>
                      <a:r>
                        <a:rPr lang="en-US" sz="1100" b="1" dirty="0">
                          <a:latin typeface="Arial" panose="020B0604020202020204" pitchFamily="34" charset="0"/>
                          <a:cs typeface="Arial" panose="020B0604020202020204" pitchFamily="34" charset="0"/>
                        </a:rPr>
                        <a:t>Why “Exemplar</a:t>
                      </a:r>
                      <a:r>
                        <a:rPr lang="en-US" sz="1100" b="1" baseline="0" dirty="0">
                          <a:latin typeface="Arial" panose="020B0604020202020204" pitchFamily="34" charset="0"/>
                          <a:cs typeface="Arial" panose="020B0604020202020204" pitchFamily="34" charset="0"/>
                        </a:rPr>
                        <a:t> Digital Acquisition Thread”</a:t>
                      </a:r>
                      <a:r>
                        <a:rPr lang="en-US" sz="1100" b="1" dirty="0">
                          <a:latin typeface="Arial" panose="020B0604020202020204" pitchFamily="34" charset="0"/>
                          <a:cs typeface="Arial" panose="020B0604020202020204" pitchFamily="34" charset="0"/>
                        </a:rPr>
                        <a:t> project? </a:t>
                      </a:r>
                    </a:p>
                    <a:p>
                      <a:pPr marL="0" indent="0" algn="l">
                        <a:buFont typeface="+mj-lt"/>
                        <a:buNone/>
                      </a:pPr>
                      <a:r>
                        <a:rPr lang="en-US" sz="1100" u="sng" dirty="0">
                          <a:latin typeface="Arial" panose="020B0604020202020204" pitchFamily="34" charset="0"/>
                          <a:cs typeface="Arial" panose="020B0604020202020204" pitchFamily="34" charset="0"/>
                        </a:rPr>
                        <a:t>SE Modernization (SEMod) pain points:</a:t>
                      </a:r>
                    </a:p>
                    <a:p>
                      <a:pPr marL="228600" indent="-228600" algn="l">
                        <a:buFont typeface="+mj-lt"/>
                        <a:buAutoNum type="alphaUcPeriod"/>
                      </a:pPr>
                      <a:r>
                        <a:rPr lang="en-US" sz="1100" baseline="0" dirty="0">
                          <a:latin typeface="Arial" panose="020B0604020202020204" pitchFamily="34" charset="0"/>
                          <a:cs typeface="Arial" panose="020B0604020202020204" pitchFamily="34" charset="0"/>
                        </a:rPr>
                        <a:t>Digital Processes and Products (Digital Acquisition / E-Programs)</a:t>
                      </a:r>
                    </a:p>
                    <a:p>
                      <a:pPr marL="228600" indent="-228600" algn="l">
                        <a:buFont typeface="+mj-lt"/>
                        <a:buAutoNum type="alphaUcPeriod"/>
                      </a:pPr>
                      <a:r>
                        <a:rPr lang="en-US" sz="1100" dirty="0">
                          <a:latin typeface="Arial" panose="020B0604020202020204" pitchFamily="34" charset="0"/>
                          <a:cs typeface="Arial" panose="020B0604020202020204" pitchFamily="34" charset="0"/>
                        </a:rPr>
                        <a:t>Enterprise Systems Engineering</a:t>
                      </a:r>
                      <a:r>
                        <a:rPr lang="en-US" sz="1100" baseline="0" dirty="0">
                          <a:latin typeface="Arial" panose="020B0604020202020204" pitchFamily="34" charset="0"/>
                          <a:cs typeface="Arial" panose="020B0604020202020204" pitchFamily="34" charset="0"/>
                        </a:rPr>
                        <a:t> approach integrating:</a:t>
                      </a:r>
                    </a:p>
                    <a:p>
                      <a:pPr marL="685800" lvl="1" indent="-228600" algn="l">
                        <a:buFont typeface="+mj-lt"/>
                        <a:buAutoNum type="arabicPeriod"/>
                      </a:pPr>
                      <a:r>
                        <a:rPr lang="en-US" sz="1100" baseline="0" dirty="0">
                          <a:latin typeface="Arial" panose="020B0604020202020204" pitchFamily="34" charset="0"/>
                          <a:cs typeface="Arial" panose="020B0604020202020204" pitchFamily="34" charset="0"/>
                        </a:rPr>
                        <a:t>Key areas: DE/MOSA/SWE-CID/ME/CM</a:t>
                      </a:r>
                    </a:p>
                    <a:p>
                      <a:pPr marL="685800" lvl="1" indent="-228600" algn="l">
                        <a:buFont typeface="+mj-lt"/>
                        <a:buAutoNum type="arabicPeriod"/>
                      </a:pPr>
                      <a:r>
                        <a:rPr lang="en-US" sz="1100" baseline="0" dirty="0">
                          <a:latin typeface="Arial" panose="020B0604020202020204" pitchFamily="34" charset="0"/>
                          <a:cs typeface="Arial" panose="020B0604020202020204" pitchFamily="34" charset="0"/>
                        </a:rPr>
                        <a:t>Collaboration and Data Sharing challenges between Government and Industry</a:t>
                      </a:r>
                    </a:p>
                    <a:p>
                      <a:pPr marL="685800" lvl="1" indent="-228600" algn="l">
                        <a:buFont typeface="+mj-lt"/>
                        <a:buAutoNum type="arabicPeriod"/>
                      </a:pPr>
                      <a:r>
                        <a:rPr lang="en-US" sz="1100" baseline="0" dirty="0">
                          <a:latin typeface="Arial" panose="020B0604020202020204" pitchFamily="34" charset="0"/>
                          <a:cs typeface="Arial" panose="020B0604020202020204" pitchFamily="34" charset="0"/>
                        </a:rPr>
                        <a:t>Digital Tools / Methods</a:t>
                      </a:r>
                    </a:p>
                    <a:p>
                      <a:pPr marL="685800" lvl="1" indent="-228600" algn="l">
                        <a:buFont typeface="+mj-lt"/>
                        <a:buAutoNum type="arabicPeriod"/>
                      </a:pPr>
                      <a:r>
                        <a:rPr lang="en-US" sz="1100" baseline="0" dirty="0">
                          <a:latin typeface="Arial" panose="020B0604020202020204" pitchFamily="34" charset="0"/>
                          <a:cs typeface="Arial" panose="020B0604020202020204" pitchFamily="34" charset="0"/>
                        </a:rPr>
                        <a:t>Role of Reference Architecture</a:t>
                      </a:r>
                      <a:endParaRPr lang="en-US" sz="1100" dirty="0">
                        <a:latin typeface="Arial" panose="020B0604020202020204" pitchFamily="34" charset="0"/>
                        <a:cs typeface="Arial" panose="020B0604020202020204" pitchFamily="34" charset="0"/>
                      </a:endParaRPr>
                    </a:p>
                    <a:p>
                      <a:pPr algn="l"/>
                      <a:r>
                        <a:rPr lang="en-US" sz="1100" b="1" dirty="0">
                          <a:latin typeface="Arial" panose="020B0604020202020204" pitchFamily="34" charset="0"/>
                          <a:cs typeface="Arial" panose="020B0604020202020204" pitchFamily="34" charset="0"/>
                        </a:rPr>
                        <a:t>Desired Result: </a:t>
                      </a:r>
                      <a:r>
                        <a:rPr lang="en-US" sz="1100" dirty="0">
                          <a:latin typeface="Arial" panose="020B0604020202020204" pitchFamily="34" charset="0"/>
                          <a:cs typeface="Arial" panose="020B0604020202020204" pitchFamily="34" charset="0"/>
                        </a:rPr>
                        <a:t>A</a:t>
                      </a:r>
                      <a:r>
                        <a:rPr lang="en-US" sz="1100" baseline="0" dirty="0">
                          <a:latin typeface="Arial" panose="020B0604020202020204" pitchFamily="34" charset="0"/>
                          <a:cs typeface="Arial" panose="020B0604020202020204" pitchFamily="34" charset="0"/>
                        </a:rPr>
                        <a:t> Digital Acquisition Thread Reference Architecture and Examples with Digital Artifacts for each RA Element. </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algn="l"/>
                      <a:r>
                        <a:rPr lang="en-US" sz="1100" b="1" dirty="0">
                          <a:latin typeface="Arial" panose="020B0604020202020204" pitchFamily="34" charset="0"/>
                          <a:cs typeface="Arial" panose="020B0604020202020204" pitchFamily="34" charset="0"/>
                        </a:rPr>
                        <a:t>GOALS:</a:t>
                      </a:r>
                    </a:p>
                    <a:p>
                      <a:pPr marL="228600" indent="-228600" algn="l">
                        <a:buFont typeface="+mj-lt"/>
                        <a:buAutoNum type="alphaUcPeriod"/>
                      </a:pPr>
                      <a:r>
                        <a:rPr lang="en-US" sz="1100" dirty="0">
                          <a:latin typeface="Arial" panose="020B0604020202020204" pitchFamily="34" charset="0"/>
                          <a:cs typeface="Arial" panose="020B0604020202020204" pitchFamily="34" charset="0"/>
                        </a:rPr>
                        <a:t>Create</a:t>
                      </a:r>
                      <a:r>
                        <a:rPr lang="en-US" sz="1100" baseline="0" dirty="0">
                          <a:latin typeface="Arial" panose="020B0604020202020204" pitchFamily="34" charset="0"/>
                          <a:cs typeface="Arial" panose="020B0604020202020204" pitchFamily="34" charset="0"/>
                        </a:rPr>
                        <a:t> a government reference architecture for a cross-continuum digital acquisition thread.</a:t>
                      </a:r>
                    </a:p>
                    <a:p>
                      <a:pPr marL="228600" indent="-228600" algn="l">
                        <a:buFont typeface="+mj-lt"/>
                        <a:buAutoNum type="alphaUcPeriod"/>
                      </a:pPr>
                      <a:r>
                        <a:rPr lang="en-US" sz="1100" dirty="0">
                          <a:latin typeface="Arial" panose="020B0604020202020204" pitchFamily="34" charset="0"/>
                          <a:cs typeface="Arial" panose="020B0604020202020204" pitchFamily="34" charset="0"/>
                        </a:rPr>
                        <a:t>Collect exemplar reference architecture elements from mission</a:t>
                      </a:r>
                      <a:r>
                        <a:rPr lang="en-US" sz="1100" baseline="0" dirty="0">
                          <a:latin typeface="Arial" panose="020B0604020202020204" pitchFamily="34" charset="0"/>
                          <a:cs typeface="Arial" panose="020B0604020202020204" pitchFamily="34" charset="0"/>
                        </a:rPr>
                        <a:t> partners, industry, and academia. </a:t>
                      </a:r>
                    </a:p>
                    <a:p>
                      <a:pPr marL="228600" indent="-228600" algn="l">
                        <a:buFont typeface="+mj-lt"/>
                        <a:buAutoNum type="alphaUcPeriod"/>
                      </a:pPr>
                      <a:r>
                        <a:rPr lang="en-US" sz="1100" baseline="0" dirty="0">
                          <a:latin typeface="Arial" panose="020B0604020202020204" pitchFamily="34" charset="0"/>
                          <a:cs typeface="Arial" panose="020B0604020202020204" pitchFamily="34" charset="0"/>
                        </a:rPr>
                        <a:t>Share exemplar acquisition thread with the community for education, training, and re-use.</a:t>
                      </a:r>
                    </a:p>
                    <a:p>
                      <a:pPr marL="228600" indent="-228600" algn="l">
                        <a:buFont typeface="+mj-lt"/>
                        <a:buAutoNum type="alphaUcPeriod"/>
                      </a:pPr>
                      <a:r>
                        <a:rPr lang="en-US" sz="1100" baseline="0" dirty="0">
                          <a:latin typeface="Arial" panose="020B0604020202020204" pitchFamily="34" charset="0"/>
                          <a:cs typeface="Arial" panose="020B0604020202020204" pitchFamily="34" charset="0"/>
                        </a:rPr>
                        <a:t>E-SEP: native digital systems engineering plan model with mission critical interfaces for data sharing</a:t>
                      </a:r>
                      <a:endParaRPr lang="en-US" sz="1100" dirty="0">
                        <a:latin typeface="Arial" panose="020B0604020202020204" pitchFamily="34" charset="0"/>
                        <a:cs typeface="Arial" panose="020B0604020202020204" pitchFamily="34" charset="0"/>
                      </a:endParaRPr>
                    </a:p>
                    <a:p>
                      <a:pPr algn="l"/>
                      <a:r>
                        <a:rPr lang="en-US" sz="1100" b="1" dirty="0">
                          <a:latin typeface="Arial" panose="020B0604020202020204" pitchFamily="34" charset="0"/>
                          <a:cs typeface="Arial" panose="020B0604020202020204" pitchFamily="34" charset="0"/>
                        </a:rPr>
                        <a:t>SUCCESS</a:t>
                      </a:r>
                      <a:r>
                        <a:rPr lang="en-US" sz="1100" b="1" baseline="0" dirty="0">
                          <a:latin typeface="Arial" panose="020B0604020202020204" pitchFamily="34" charset="0"/>
                          <a:cs typeface="Arial" panose="020B0604020202020204" pitchFamily="34" charset="0"/>
                        </a:rPr>
                        <a:t> STATEMENT:</a:t>
                      </a:r>
                    </a:p>
                    <a:p>
                      <a:pPr marL="228600" indent="-228600" algn="l">
                        <a:buFont typeface="+mj-lt"/>
                        <a:buAutoNum type="alphaUcPeriod"/>
                      </a:pPr>
                      <a:r>
                        <a:rPr lang="en-US" sz="1100" dirty="0">
                          <a:latin typeface="Arial" panose="020B0604020202020204" pitchFamily="34" charset="0"/>
                          <a:cs typeface="Arial" panose="020B0604020202020204" pitchFamily="34" charset="0"/>
                        </a:rPr>
                        <a:t>Deliver a digital acquisition thread reference architecture  hosed on DoD web site and incorporated into training materials and workshops for the community.</a:t>
                      </a:r>
                    </a:p>
                    <a:p>
                      <a:pPr marL="228600" indent="-228600" algn="l">
                        <a:buFont typeface="+mj-lt"/>
                        <a:buAutoNum type="alphaUcPeriod"/>
                      </a:pPr>
                      <a:r>
                        <a:rPr lang="en-US" sz="1100" dirty="0">
                          <a:latin typeface="Arial" panose="020B0604020202020204" pitchFamily="34" charset="0"/>
                          <a:cs typeface="Arial" panose="020B0604020202020204" pitchFamily="34" charset="0"/>
                        </a:rPr>
                        <a:t>Reference architecture element models, formats,</a:t>
                      </a:r>
                      <a:r>
                        <a:rPr lang="en-US" sz="1100" baseline="0" dirty="0">
                          <a:latin typeface="Arial" panose="020B0604020202020204" pitchFamily="34" charset="0"/>
                          <a:cs typeface="Arial" panose="020B0604020202020204" pitchFamily="34" charset="0"/>
                        </a:rPr>
                        <a:t> interfaces, etc. are collected and hosted on appropriate sources of truth.</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100" b="1" dirty="0">
                          <a:latin typeface="Arial" panose="020B0604020202020204" pitchFamily="34" charset="0"/>
                          <a:cs typeface="Arial" panose="020B0604020202020204" pitchFamily="34" charset="0"/>
                        </a:rPr>
                        <a:t>Customer: </a:t>
                      </a:r>
                      <a:r>
                        <a:rPr lang="en-US" sz="1100" dirty="0">
                          <a:latin typeface="Arial" panose="020B0604020202020204" pitchFamily="34" charset="0"/>
                          <a:cs typeface="Arial" panose="020B0604020202020204" pitchFamily="34" charset="0"/>
                        </a:rPr>
                        <a:t>OUSD</a:t>
                      </a:r>
                      <a:r>
                        <a:rPr lang="en-US" sz="1100" baseline="0" dirty="0">
                          <a:latin typeface="Arial" panose="020B0604020202020204" pitchFamily="34" charset="0"/>
                          <a:cs typeface="Arial" panose="020B0604020202020204" pitchFamily="34" charset="0"/>
                        </a:rPr>
                        <a:t> R&amp;E, Nadine Geier</a:t>
                      </a:r>
                    </a:p>
                    <a:p>
                      <a:r>
                        <a:rPr lang="en-US" sz="1100" b="1" baseline="0" dirty="0">
                          <a:latin typeface="Arial" panose="020B0604020202020204" pitchFamily="34" charset="0"/>
                          <a:cs typeface="Arial" panose="020B0604020202020204" pitchFamily="34" charset="0"/>
                        </a:rPr>
                        <a:t>Who Benefits? </a:t>
                      </a:r>
                      <a:r>
                        <a:rPr lang="en-US" sz="1100" b="0" baseline="0" dirty="0">
                          <a:latin typeface="Arial" panose="020B0604020202020204" pitchFamily="34" charset="0"/>
                          <a:cs typeface="Arial" panose="020B0604020202020204" pitchFamily="34" charset="0"/>
                        </a:rPr>
                        <a:t>DoD</a:t>
                      </a:r>
                      <a:r>
                        <a:rPr lang="en-US" sz="1100" b="1" baseline="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Acquisition Teams, ASD(A), DoD CIO</a:t>
                      </a:r>
                    </a:p>
                    <a:p>
                      <a:r>
                        <a:rPr lang="en-US" sz="1100" b="1" baseline="0" dirty="0">
                          <a:latin typeface="Arial" panose="020B0604020202020204" pitchFamily="34" charset="0"/>
                          <a:cs typeface="Arial" panose="020B0604020202020204" pitchFamily="34" charset="0"/>
                        </a:rPr>
                        <a:t>Team: </a:t>
                      </a:r>
                      <a:r>
                        <a:rPr lang="en-US" sz="1100" baseline="0" dirty="0">
                          <a:latin typeface="Arial" panose="020B0604020202020204" pitchFamily="34" charset="0"/>
                          <a:cs typeface="Arial" panose="020B0604020202020204" pitchFamily="34" charset="0"/>
                        </a:rPr>
                        <a:t>OUSD R&amp;E, SERC, DAU, NDIA SED Committees, Mission Partners, and other DoD Agencies.</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34600508"/>
                  </a:ext>
                </a:extLst>
              </a:tr>
            </a:tbl>
          </a:graphicData>
        </a:graphic>
      </p:graphicFrame>
      <p:graphicFrame>
        <p:nvGraphicFramePr>
          <p:cNvPr id="8" name="Table 7"/>
          <p:cNvGraphicFramePr>
            <a:graphicFrameLocks noGrp="1"/>
          </p:cNvGraphicFramePr>
          <p:nvPr/>
        </p:nvGraphicFramePr>
        <p:xfrm>
          <a:off x="460009" y="4038600"/>
          <a:ext cx="11427190" cy="2740473"/>
        </p:xfrm>
        <a:graphic>
          <a:graphicData uri="http://schemas.openxmlformats.org/drawingml/2006/table">
            <a:tbl>
              <a:tblPr firstRow="1" bandRow="1">
                <a:tableStyleId>{72833802-FEF1-4C79-8D5D-14CF1EAF98D9}</a:tableStyleId>
              </a:tblPr>
              <a:tblGrid>
                <a:gridCol w="5254991">
                  <a:extLst>
                    <a:ext uri="{9D8B030D-6E8A-4147-A177-3AD203B41FA5}">
                      <a16:colId xmlns:a16="http://schemas.microsoft.com/office/drawing/2014/main" val="1971169573"/>
                    </a:ext>
                  </a:extLst>
                </a:gridCol>
                <a:gridCol w="6172199">
                  <a:extLst>
                    <a:ext uri="{9D8B030D-6E8A-4147-A177-3AD203B41FA5}">
                      <a16:colId xmlns:a16="http://schemas.microsoft.com/office/drawing/2014/main" val="3369285061"/>
                    </a:ext>
                  </a:extLst>
                </a:gridCol>
              </a:tblGrid>
              <a:tr h="396072">
                <a:tc>
                  <a:txBody>
                    <a:bodyPr/>
                    <a:lstStyle/>
                    <a:p>
                      <a:pPr algn="ctr"/>
                      <a:r>
                        <a:rPr lang="en-US" sz="1100" dirty="0">
                          <a:latin typeface="Arial" panose="020B0604020202020204" pitchFamily="34" charset="0"/>
                          <a:cs typeface="Arial" panose="020B0604020202020204" pitchFamily="34" charset="0"/>
                        </a:rPr>
                        <a:t>Measures of Success</a:t>
                      </a:r>
                    </a:p>
                  </a:txBody>
                  <a:tcPr marL="68580" marR="68580" marT="34290" marB="34290"/>
                </a:tc>
                <a:tc>
                  <a:txBody>
                    <a:bodyPr/>
                    <a:lstStyle/>
                    <a:p>
                      <a:pPr algn="ctr"/>
                      <a:r>
                        <a:rPr lang="en-US" sz="1100" dirty="0">
                          <a:latin typeface="Arial" panose="020B0604020202020204" pitchFamily="34" charset="0"/>
                          <a:cs typeface="Arial" panose="020B0604020202020204" pitchFamily="34" charset="0"/>
                        </a:rPr>
                        <a:t>Accomplishments</a:t>
                      </a:r>
                    </a:p>
                  </a:txBody>
                  <a:tcPr marL="68580" marR="68580" marT="34290" marB="34290"/>
                </a:tc>
                <a:extLst>
                  <a:ext uri="{0D108BD9-81ED-4DB2-BD59-A6C34878D82A}">
                    <a16:rowId xmlns:a16="http://schemas.microsoft.com/office/drawing/2014/main" val="1712038927"/>
                  </a:ext>
                </a:extLst>
              </a:tr>
              <a:tr h="2344401">
                <a:tc>
                  <a:txBody>
                    <a:bodyPr/>
                    <a:lstStyle/>
                    <a:p>
                      <a:pPr marL="228600" indent="-228600">
                        <a:buFont typeface="+mj-lt"/>
                        <a:buAutoNum type="arabicPeriod"/>
                      </a:pPr>
                      <a:r>
                        <a:rPr lang="en-US" sz="1100" dirty="0">
                          <a:latin typeface="Arial" panose="020B0604020202020204" pitchFamily="34" charset="0"/>
                          <a:cs typeface="Arial" panose="020B0604020202020204" pitchFamily="34" charset="0"/>
                        </a:rPr>
                        <a:t>SERC SEMOD workshop pilot establishes survey questions and</a:t>
                      </a:r>
                      <a:r>
                        <a:rPr lang="en-US" sz="1100" baseline="0" dirty="0">
                          <a:latin typeface="Arial" panose="020B0604020202020204" pitchFamily="34" charset="0"/>
                          <a:cs typeface="Arial" panose="020B0604020202020204" pitchFamily="34" charset="0"/>
                        </a:rPr>
                        <a:t> guidance for broader audience offering and feedback</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DoD </a:t>
                      </a:r>
                      <a:r>
                        <a:rPr lang="en-US" sz="1100" baseline="0" dirty="0" err="1">
                          <a:latin typeface="Arial" panose="020B0604020202020204" pitchFamily="34" charset="0"/>
                          <a:cs typeface="Arial" panose="020B0604020202020204" pitchFamily="34" charset="0"/>
                        </a:rPr>
                        <a:t>ASoT</a:t>
                      </a:r>
                      <a:r>
                        <a:rPr lang="en-US" sz="1100" baseline="0" dirty="0">
                          <a:latin typeface="Arial" panose="020B0604020202020204" pitchFamily="34" charset="0"/>
                          <a:cs typeface="Arial" panose="020B0604020202020204" pitchFamily="34" charset="0"/>
                        </a:rPr>
                        <a:t> owners are identified with interface APIs cataloged. (NDAA21 Tasker 804.c.)</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Digital Acquisition Thread Pilot with exemplar mission partners.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a:latin typeface="Arial" panose="020B0604020202020204" pitchFamily="34" charset="0"/>
                          <a:cs typeface="Arial" panose="020B0604020202020204" pitchFamily="34" charset="0"/>
                        </a:rPr>
                        <a:t>NDIA Project Team &amp; OUSD R&amp;E iteratively develops Digital Acquisition Thread Reference Architecture</a:t>
                      </a:r>
                      <a:endParaRPr lang="en-US" sz="1100" dirty="0">
                        <a:latin typeface="Arial" panose="020B0604020202020204" pitchFamily="34" charset="0"/>
                        <a:cs typeface="Arial" panose="020B0604020202020204" pitchFamily="34" charset="0"/>
                      </a:endParaRPr>
                    </a:p>
                    <a:p>
                      <a:pPr marL="228600" indent="-228600">
                        <a:buFont typeface="+mj-lt"/>
                        <a:buAutoNum type="arabicPeriod"/>
                      </a:pPr>
                      <a:r>
                        <a:rPr lang="en-US" sz="1100" dirty="0">
                          <a:latin typeface="Arial" panose="020B0604020202020204" pitchFamily="34" charset="0"/>
                          <a:cs typeface="Arial" panose="020B0604020202020204" pitchFamily="34" charset="0"/>
                        </a:rPr>
                        <a:t>NDIA delivers a digital acquisition thread reference architecture</a:t>
                      </a:r>
                    </a:p>
                    <a:p>
                      <a:pPr marL="228600" indent="-228600">
                        <a:buFont typeface="+mj-lt"/>
                        <a:buAutoNum type="arabicPeriod"/>
                      </a:pPr>
                      <a:r>
                        <a:rPr lang="en-US" sz="1100" dirty="0">
                          <a:latin typeface="Arial" panose="020B0604020202020204" pitchFamily="34" charset="0"/>
                          <a:cs typeface="Arial" panose="020B0604020202020204" pitchFamily="34" charset="0"/>
                        </a:rPr>
                        <a:t>Collected</a:t>
                      </a:r>
                      <a:r>
                        <a:rPr lang="en-US" sz="1100" baseline="0" dirty="0">
                          <a:latin typeface="Arial" panose="020B0604020202020204" pitchFamily="34" charset="0"/>
                          <a:cs typeface="Arial" panose="020B0604020202020204" pitchFamily="34" charset="0"/>
                        </a:rPr>
                        <a:t> exemplar digital artifacts are hosted by DoD for education, training, and re-use.</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NDIA SED M&amp;SE Conference Panel Discussion on lessons learned and next steps for continuous improvement</a:t>
                      </a:r>
                    </a:p>
                  </a:txBody>
                  <a:tcPr marL="68580" marR="68580" marT="34290" marB="34290"/>
                </a:tc>
                <a:tc>
                  <a:txBody>
                    <a:bodyPr/>
                    <a:lstStyle/>
                    <a:p>
                      <a:pPr marL="228600" indent="-228600">
                        <a:buFont typeface="+mj-lt"/>
                        <a:buAutoNum type="arabicPeriod"/>
                      </a:pPr>
                      <a:r>
                        <a:rPr lang="en-US" sz="1100" dirty="0">
                          <a:latin typeface="Arial" panose="020B0604020202020204" pitchFamily="34" charset="0"/>
                          <a:cs typeface="Arial" panose="020B0604020202020204" pitchFamily="34" charset="0"/>
                        </a:rPr>
                        <a:t>SEMod</a:t>
                      </a:r>
                      <a:r>
                        <a:rPr lang="en-US" sz="1100" baseline="0" dirty="0">
                          <a:latin typeface="Arial" panose="020B0604020202020204" pitchFamily="34" charset="0"/>
                          <a:cs typeface="Arial" panose="020B0604020202020204" pitchFamily="34" charset="0"/>
                        </a:rPr>
                        <a:t> Series added to DAU Events for webcasts and training reuse. </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Big challenge for DoD, work around for training provided by NPS sharing their </a:t>
                      </a:r>
                      <a:r>
                        <a:rPr lang="en-US" sz="1100" baseline="0" dirty="0" err="1">
                          <a:latin typeface="Arial" panose="020B0604020202020204" pitchFamily="34" charset="0"/>
                          <a:cs typeface="Arial" panose="020B0604020202020204" pitchFamily="34" charset="0"/>
                        </a:rPr>
                        <a:t>GitLab</a:t>
                      </a:r>
                      <a:r>
                        <a:rPr lang="en-US" sz="1100" baseline="0" dirty="0">
                          <a:latin typeface="Arial" panose="020B0604020202020204" pitchFamily="34" charset="0"/>
                          <a:cs typeface="Arial" panose="020B0604020202020204" pitchFamily="34" charset="0"/>
                        </a:rPr>
                        <a:t> for “DoD Reuse and Sharing Training Program Artifacts”</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Exemplar Mission Partners: AFSOC MAC, MCSC, AFC DE Cop, NAWCAD, PEO-IEWS, PEO-EIS, PEO-AVN, NAVWAR, ASA (ALT), ASN (RDA), DISA, … </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What needs work? DoD public sharing policy and process. (Update for digital artifacts)</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OMG UAF Working Group – Model Based Acquisition - RFP and Response plus</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NPS </a:t>
                      </a:r>
                      <a:r>
                        <a:rPr lang="en-US" sz="1100" baseline="0" dirty="0" err="1">
                          <a:latin typeface="Arial" panose="020B0604020202020204" pitchFamily="34" charset="0"/>
                          <a:cs typeface="Arial" panose="020B0604020202020204" pitchFamily="34" charset="0"/>
                        </a:rPr>
                        <a:t>GitLab</a:t>
                      </a:r>
                      <a:r>
                        <a:rPr lang="en-US" sz="1100" baseline="0" dirty="0">
                          <a:latin typeface="Arial" panose="020B0604020202020204" pitchFamily="34" charset="0"/>
                          <a:cs typeface="Arial" panose="020B0604020202020204" pitchFamily="34" charset="0"/>
                        </a:rPr>
                        <a:t>: To be shared – </a:t>
                      </a:r>
                      <a:r>
                        <a:rPr lang="en-US" sz="1100" baseline="0" dirty="0" err="1">
                          <a:latin typeface="Arial" panose="020B0604020202020204" pitchFamily="34" charset="0"/>
                          <a:cs typeface="Arial" panose="020B0604020202020204" pitchFamily="34" charset="0"/>
                        </a:rPr>
                        <a:t>Skyzer</a:t>
                      </a:r>
                      <a:r>
                        <a:rPr lang="en-US" sz="1100" baseline="0" dirty="0">
                          <a:latin typeface="Arial" panose="020B0604020202020204" pitchFamily="34" charset="0"/>
                          <a:cs typeface="Arial" panose="020B0604020202020204" pitchFamily="34" charset="0"/>
                        </a:rPr>
                        <a:t>, Silverfish, CUI </a:t>
                      </a:r>
                      <a:r>
                        <a:rPr lang="en-US" sz="1100" baseline="0" dirty="0" err="1">
                          <a:latin typeface="Arial" panose="020B0604020202020204" pitchFamily="34" charset="0"/>
                          <a:cs typeface="Arial" panose="020B0604020202020204" pitchFamily="34" charset="0"/>
                        </a:rPr>
                        <a:t>WOSA.mdzip</a:t>
                      </a:r>
                      <a:r>
                        <a:rPr lang="en-US" sz="1100" baseline="0" dirty="0">
                          <a:latin typeface="Arial" panose="020B0604020202020204" pitchFamily="34" charset="0"/>
                          <a:cs typeface="Arial" panose="020B0604020202020204" pitchFamily="34" charset="0"/>
                        </a:rPr>
                        <a:t>, MITRE 5000 model, DAU Bulldog</a:t>
                      </a:r>
                    </a:p>
                    <a:p>
                      <a:pPr marL="228600" indent="-228600">
                        <a:buFont typeface="+mj-lt"/>
                        <a:buAutoNum type="arabicPeriod"/>
                      </a:pPr>
                      <a:r>
                        <a:rPr lang="en-US" sz="1100" baseline="0" dirty="0">
                          <a:latin typeface="Arial" panose="020B0604020202020204" pitchFamily="34" charset="0"/>
                          <a:cs typeface="Arial" panose="020B0604020202020204" pitchFamily="34" charset="0"/>
                        </a:rPr>
                        <a:t>What needs work? NDAA21 tasker: Were interface models considered rather than “documents?</a:t>
                      </a:r>
                    </a:p>
                    <a:p>
                      <a:pPr marL="228600" indent="-228600">
                        <a:buFont typeface="+mj-lt"/>
                        <a:buAutoNum type="arabicPeriod"/>
                      </a:pPr>
                      <a:r>
                        <a:rPr lang="en-US" sz="1100" dirty="0">
                          <a:latin typeface="Arial" panose="020B0604020202020204" pitchFamily="34" charset="0"/>
                          <a:cs typeface="Arial" panose="020B0604020202020204" pitchFamily="34" charset="0"/>
                        </a:rPr>
                        <a:t>DAU ME and MOSA workshops created in response</a:t>
                      </a:r>
                      <a:r>
                        <a:rPr lang="en-US" sz="1100" baseline="0" dirty="0">
                          <a:latin typeface="Arial" panose="020B0604020202020204" pitchFamily="34" charset="0"/>
                          <a:cs typeface="Arial" panose="020B0604020202020204" pitchFamily="34" charset="0"/>
                        </a:rPr>
                        <a:t> to mission partner requests, integrated into SEMod awareness. CM workshop in development</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34600508"/>
                  </a:ext>
                </a:extLst>
              </a:tr>
            </a:tbl>
          </a:graphicData>
        </a:graphic>
      </p:graphicFrame>
      <p:sp>
        <p:nvSpPr>
          <p:cNvPr id="4" name="Title 3"/>
          <p:cNvSpPr>
            <a:spLocks noGrp="1"/>
          </p:cNvSpPr>
          <p:nvPr>
            <p:ph type="title"/>
          </p:nvPr>
        </p:nvSpPr>
        <p:spPr/>
        <p:txBody>
          <a:bodyPr>
            <a:normAutofit fontScale="90000"/>
          </a:bodyPr>
          <a:lstStyle/>
          <a:p>
            <a:r>
              <a:rPr lang="en-US" dirty="0"/>
              <a:t>“Exemplar Digital Acquisition Thread” Challenges and Results</a:t>
            </a:r>
          </a:p>
        </p:txBody>
      </p:sp>
      <p:sp>
        <p:nvSpPr>
          <p:cNvPr id="3" name="Slide Number Placeholder 2"/>
          <p:cNvSpPr>
            <a:spLocks noGrp="1"/>
          </p:cNvSpPr>
          <p:nvPr>
            <p:ph type="sldNum" sz="quarter" idx="12"/>
          </p:nvPr>
        </p:nvSpPr>
        <p:spPr/>
        <p:txBody>
          <a:bodyPr/>
          <a:lstStyle/>
          <a:p>
            <a:fld id="{CD64BFC3-983F-4B0A-9A55-84A85105ADC0}" type="slidenum">
              <a:rPr lang="en-US" smtClean="0"/>
              <a:pPr/>
              <a:t>9</a:t>
            </a:fld>
            <a:endParaRPr lang="en-US"/>
          </a:p>
        </p:txBody>
      </p:sp>
    </p:spTree>
    <p:extLst>
      <p:ext uri="{BB962C8B-B14F-4D97-AF65-F5344CB8AC3E}">
        <p14:creationId xmlns:p14="http://schemas.microsoft.com/office/powerpoint/2010/main" val="3902819289"/>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LVEgwMTkwNTwvVXNlck5hbWU+PERhdGVUaW1lPjQvMjAvMjAyMSA2OjMzOjE2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S1RIMDE5MDU8L1VzZXJOYW1lPjxEYXRlVGltZT4xMC80LzIwMjEgMzo0NTo0MyBQTTwvRGF0ZVRpbWU+PExhYmVsU3RyaW5nPk9yaWdpbiBKdXJpc2RpY3Rpb246IFVTICB8IFVucmVzdHJpY3RlZCBDb250ZW50IHwgTm8gbWFya2luZyBhcHBsaWVkIGJ5IHRoaXMgdG9vbCB8IE90aGVyIEluZm9ybWF0aW9uIChOb3QgUmVxdWlyaW5nIGFuIEV4cG9ydCBDb250cm9sIE1hcmtpbmcpIHwgTm8gbWFya2luZyBhcHBsaWVkIGJ5IHRoZSB0b29sPC9MYWJlbFN0cmluZz48L2l0ZW0+PC9sYWJlbEhpc3Rvcnk+</Value>
</WrappedLabelHistory>
</file>

<file path=customXml/itemProps1.xml><?xml version="1.0" encoding="utf-8"?>
<ds:datastoreItem xmlns:ds="http://schemas.openxmlformats.org/officeDocument/2006/customXml" ds:itemID="{49375BB3-F841-4659-BEEE-5080C98F66A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4E1F88EE-2516-426D-AD7E-6045AF4D397D}">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
  <TotalTime>2438</TotalTime>
  <Words>3066</Words>
  <Application>Microsoft Office PowerPoint</Application>
  <PresentationFormat>Widescreen</PresentationFormat>
  <Paragraphs>355</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Montserrat</vt:lpstr>
      <vt:lpstr>1_Office Theme</vt:lpstr>
      <vt:lpstr>System Engineering Division  Monthly Meeting</vt:lpstr>
      <vt:lpstr>PowerPoint Presentation</vt:lpstr>
      <vt:lpstr>ATC Update</vt:lpstr>
      <vt:lpstr>Systems Engineering Division Education &amp; Training Committee</vt:lpstr>
      <vt:lpstr>Conference Updates</vt:lpstr>
      <vt:lpstr>NDIA SED Committee Updates and Discussion   </vt:lpstr>
      <vt:lpstr>Systems Engineering Division Education &amp; Training Committee</vt:lpstr>
      <vt:lpstr>Committee</vt:lpstr>
      <vt:lpstr>“Exemplar Digital Acquisition Thread” Challenges and Results</vt:lpstr>
      <vt:lpstr>Concept: What are the cross-functional dependencies / interfaces for Systems Engineering Modernization Focus Areas?</vt:lpstr>
      <vt:lpstr>Exemplar Digital Acquisition Thread Collaborators</vt:lpstr>
      <vt:lpstr>SEMod Collaborative Results</vt:lpstr>
      <vt:lpstr>Conference Panel: Systems Engineering Modernization (SEMOD) Key Enablers for System Development on DoD Programs</vt:lpstr>
      <vt:lpstr>Results</vt:lpstr>
      <vt:lpstr>Configuration Management in Digital Domain?</vt:lpstr>
      <vt:lpstr>Handling Technical Reviews in Digital Environment?</vt:lpstr>
      <vt:lpstr>Is this close to your “new” System Development Life Cycle (SDLC)?</vt:lpstr>
      <vt:lpstr>Product Life Cycle Management (PLM)?</vt:lpstr>
      <vt:lpstr>Next Steps</vt:lpstr>
      <vt:lpstr>22 September NDIA Systems Engineering Division (SED) Meeting Systems of Systems and Mission Engineering (SoS ME)  Committee Report</vt:lpstr>
      <vt:lpstr>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Logistics Management January Division Meeting</dc:title>
  <dc:subject>rtnipcontrolcode:unrestricted|rtnipcontrolcodevm:noipvm|rtnexportcontrolcountry:usa|rtnexportcontrolcode:otherinfo|rtnexportcontrolcodevm:nousecvm</dc:subject>
  <dc:creator>Andrea Lane</dc:creator>
  <cp:lastModifiedBy>Jae Yu</cp:lastModifiedBy>
  <cp:revision>111</cp:revision>
  <dcterms:created xsi:type="dcterms:W3CDTF">2021-01-15T15:54:14Z</dcterms:created>
  <dcterms:modified xsi:type="dcterms:W3CDTF">2022-09-22T12:34:27Z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55163471-e1cd-4e81-8f41-6939c96fa403</vt:lpwstr>
  </property>
  <property fmtid="{D5CDD505-2E9C-101B-9397-08002B2CF9AE}" pid="3" name="bjClsUserRVM">
    <vt:lpwstr>[]</vt:lpwstr>
  </property>
  <property fmtid="{D5CDD505-2E9C-101B-9397-08002B2CF9AE}" pid="4" name="bjSaver">
    <vt:lpwstr>K5xoA48SK7vARNRMs6ihxGK93DNhV4Go</vt:lpwstr>
  </property>
  <property fmtid="{D5CDD505-2E9C-101B-9397-08002B2CF9AE}" pid="5" name="bjLabelRefreshRequired">
    <vt:lpwstr>FileClassifier</vt:lpwstr>
  </property>
  <property fmtid="{D5CDD505-2E9C-101B-9397-08002B2CF9AE}" pid="6" name="rtxCustomDocumentProperties">
    <vt:lpwstr>rtnipcontrolcode:unrestricted|rtnipcontrolcodevm:noipvm|rtnexportcontrolcountry:usa|rtnexportcontrolcode:otherinfo|rtnexportcontrolcodevm:nousecvm|</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bjDocumentSecurityLabel">
    <vt:lpwstr>Origin Jurisdiction: US  | Unrestricted Content | No marking applied by this tool | Other Information (Not Requiring an Export Control Marking) | No marking applied by the tool</vt:lpwstr>
  </property>
  <property fmtid="{D5CDD505-2E9C-101B-9397-08002B2CF9AE}" pid="11" name="bjLabelHistoryID">
    <vt:lpwstr>{4E1F88EE-2516-426D-AD7E-6045AF4D397D}</vt:lpwstr>
  </property>
</Properties>
</file>