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3"/>
  </p:sldMasterIdLst>
  <p:notesMasterIdLst>
    <p:notesMasterId r:id="rId58"/>
  </p:notesMasterIdLst>
  <p:handoutMasterIdLst>
    <p:handoutMasterId r:id="rId59"/>
  </p:handoutMasterIdLst>
  <p:sldIdLst>
    <p:sldId id="256" r:id="rId4"/>
    <p:sldId id="322" r:id="rId5"/>
    <p:sldId id="1042652683" r:id="rId6"/>
    <p:sldId id="260" r:id="rId7"/>
    <p:sldId id="261" r:id="rId8"/>
    <p:sldId id="2416" r:id="rId9"/>
    <p:sldId id="2420" r:id="rId10"/>
    <p:sldId id="2419" r:id="rId11"/>
    <p:sldId id="2422" r:id="rId12"/>
    <p:sldId id="2423" r:id="rId13"/>
    <p:sldId id="2424" r:id="rId14"/>
    <p:sldId id="2425" r:id="rId15"/>
    <p:sldId id="2421" r:id="rId16"/>
    <p:sldId id="2417" r:id="rId17"/>
    <p:sldId id="286" r:id="rId18"/>
    <p:sldId id="2418" r:id="rId19"/>
    <p:sldId id="1042652685" r:id="rId20"/>
    <p:sldId id="1042652693" r:id="rId21"/>
    <p:sldId id="1042652694" r:id="rId22"/>
    <p:sldId id="1042652695" r:id="rId23"/>
    <p:sldId id="1042652696" r:id="rId24"/>
    <p:sldId id="1042652697" r:id="rId25"/>
    <p:sldId id="1042652698" r:id="rId26"/>
    <p:sldId id="1042652699" r:id="rId27"/>
    <p:sldId id="1042652700" r:id="rId28"/>
    <p:sldId id="1042652701" r:id="rId29"/>
    <p:sldId id="1042652702" r:id="rId30"/>
    <p:sldId id="270" r:id="rId31"/>
    <p:sldId id="1042652686" r:id="rId32"/>
    <p:sldId id="1042652687" r:id="rId33"/>
    <p:sldId id="1042652688" r:id="rId34"/>
    <p:sldId id="284" r:id="rId35"/>
    <p:sldId id="294" r:id="rId36"/>
    <p:sldId id="291" r:id="rId37"/>
    <p:sldId id="295" r:id="rId38"/>
    <p:sldId id="292" r:id="rId39"/>
    <p:sldId id="296" r:id="rId40"/>
    <p:sldId id="293" r:id="rId41"/>
    <p:sldId id="290" r:id="rId42"/>
    <p:sldId id="1042652689" r:id="rId43"/>
    <p:sldId id="1163" r:id="rId44"/>
    <p:sldId id="257" r:id="rId45"/>
    <p:sldId id="1159" r:id="rId46"/>
    <p:sldId id="1162" r:id="rId47"/>
    <p:sldId id="1161" r:id="rId48"/>
    <p:sldId id="1042652690" r:id="rId49"/>
    <p:sldId id="1042652691" r:id="rId50"/>
    <p:sldId id="265" r:id="rId51"/>
    <p:sldId id="271" r:id="rId52"/>
    <p:sldId id="1042652692" r:id="rId53"/>
    <p:sldId id="269" r:id="rId54"/>
    <p:sldId id="266" r:id="rId55"/>
    <p:sldId id="268" r:id="rId56"/>
    <p:sldId id="329"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120E"/>
    <a:srgbClr val="AB0003"/>
    <a:srgbClr val="AA1E22"/>
    <a:srgbClr val="AD4F45"/>
    <a:srgbClr val="AB0104"/>
    <a:srgbClr val="8F19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15" autoAdjust="0"/>
    <p:restoredTop sz="69505" autoAdjust="0"/>
  </p:normalViewPr>
  <p:slideViewPr>
    <p:cSldViewPr>
      <p:cViewPr varScale="1">
        <p:scale>
          <a:sx n="114" d="100"/>
          <a:sy n="114" d="100"/>
        </p:scale>
        <p:origin x="108" y="102"/>
      </p:cViewPr>
      <p:guideLst>
        <p:guide orient="horz" pos="2160"/>
        <p:guide pos="3840"/>
      </p:guideLst>
    </p:cSldViewPr>
  </p:slideViewPr>
  <p:outlineViewPr>
    <p:cViewPr>
      <p:scale>
        <a:sx n="33" d="100"/>
        <a:sy n="33" d="100"/>
      </p:scale>
      <p:origin x="0" y="16902"/>
    </p:cViewPr>
  </p:outlineViewPr>
  <p:notesTextViewPr>
    <p:cViewPr>
      <p:scale>
        <a:sx n="100" d="100"/>
        <a:sy n="100" d="100"/>
      </p:scale>
      <p:origin x="0" y="0"/>
    </p:cViewPr>
  </p:notesTextViewPr>
  <p:sorterViewPr>
    <p:cViewPr>
      <p:scale>
        <a:sx n="100" d="100"/>
        <a:sy n="100" d="100"/>
      </p:scale>
      <p:origin x="0" y="23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93268B-3E74-43FA-9F40-CE1F98DD4CB0}"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en-US"/>
        </a:p>
      </dgm:t>
    </dgm:pt>
    <dgm:pt modelId="{7FA98937-2285-4BFA-9539-BF7822D5083D}">
      <dgm:prSet phldrT="[Text]"/>
      <dgm:spPr/>
      <dgm:t>
        <a:bodyPr/>
        <a:lstStyle/>
        <a:p>
          <a:r>
            <a:rPr lang="en-US" dirty="0"/>
            <a:t>Minimum Elements</a:t>
          </a:r>
        </a:p>
      </dgm:t>
    </dgm:pt>
    <dgm:pt modelId="{F441A6EA-F2EF-4822-AE0A-47DA9BD66181}" type="parTrans" cxnId="{C2D8D6AB-936C-48CF-B983-5C2FDBA8B4C5}">
      <dgm:prSet/>
      <dgm:spPr/>
      <dgm:t>
        <a:bodyPr/>
        <a:lstStyle/>
        <a:p>
          <a:endParaRPr lang="en-US"/>
        </a:p>
      </dgm:t>
    </dgm:pt>
    <dgm:pt modelId="{EBCD9823-2006-4912-9A97-B7B0AF376529}" type="sibTrans" cxnId="{C2D8D6AB-936C-48CF-B983-5C2FDBA8B4C5}">
      <dgm:prSet/>
      <dgm:spPr/>
      <dgm:t>
        <a:bodyPr/>
        <a:lstStyle/>
        <a:p>
          <a:endParaRPr lang="en-US"/>
        </a:p>
      </dgm:t>
    </dgm:pt>
    <dgm:pt modelId="{892D6936-845D-47CB-8988-DBA0AFB194C8}">
      <dgm:prSet phldrT="[Text]"/>
      <dgm:spPr/>
      <dgm:t>
        <a:bodyPr/>
        <a:lstStyle/>
        <a:p>
          <a:r>
            <a:rPr lang="en-US" dirty="0"/>
            <a:t>Standardized Formats + Automation</a:t>
          </a:r>
        </a:p>
      </dgm:t>
    </dgm:pt>
    <dgm:pt modelId="{3D278AB1-1C04-41DD-8A1C-D99C8F01D859}" type="parTrans" cxnId="{EB57924B-E870-4580-85BA-682E23C69C74}">
      <dgm:prSet/>
      <dgm:spPr/>
      <dgm:t>
        <a:bodyPr/>
        <a:lstStyle/>
        <a:p>
          <a:endParaRPr lang="en-US"/>
        </a:p>
      </dgm:t>
    </dgm:pt>
    <dgm:pt modelId="{8881B776-B7DB-46E6-833E-2479A075130F}" type="sibTrans" cxnId="{EB57924B-E870-4580-85BA-682E23C69C74}">
      <dgm:prSet/>
      <dgm:spPr/>
      <dgm:t>
        <a:bodyPr/>
        <a:lstStyle/>
        <a:p>
          <a:endParaRPr lang="en-US"/>
        </a:p>
      </dgm:t>
    </dgm:pt>
    <dgm:pt modelId="{100DA084-2541-4129-85D2-F5B53B21609C}">
      <dgm:prSet phldrT="[Text]"/>
      <dgm:spPr/>
      <dgm:t>
        <a:bodyPr/>
        <a:lstStyle/>
        <a:p>
          <a:r>
            <a:rPr lang="en-US" dirty="0"/>
            <a:t>Depth of Known Unknowns</a:t>
          </a:r>
        </a:p>
      </dgm:t>
    </dgm:pt>
    <dgm:pt modelId="{0E542A33-A453-4CC4-A053-6D20301DBC93}" type="parTrans" cxnId="{CB5EC950-7B45-4556-A39F-081949C300C1}">
      <dgm:prSet/>
      <dgm:spPr/>
      <dgm:t>
        <a:bodyPr/>
        <a:lstStyle/>
        <a:p>
          <a:endParaRPr lang="en-US"/>
        </a:p>
      </dgm:t>
    </dgm:pt>
    <dgm:pt modelId="{32DC92CF-FBA5-492C-84CB-3818F9EB8B6F}" type="sibTrans" cxnId="{CB5EC950-7B45-4556-A39F-081949C300C1}">
      <dgm:prSet/>
      <dgm:spPr/>
      <dgm:t>
        <a:bodyPr/>
        <a:lstStyle/>
        <a:p>
          <a:endParaRPr lang="en-US"/>
        </a:p>
      </dgm:t>
    </dgm:pt>
    <dgm:pt modelId="{7E6BAE21-CD71-42C3-A41D-B448DC1B2970}">
      <dgm:prSet phldrT="[Text]"/>
      <dgm:spPr/>
      <dgm:t>
        <a:bodyPr/>
        <a:lstStyle/>
        <a:p>
          <a:r>
            <a:rPr lang="en-US" dirty="0"/>
            <a:t>Use of COTS tools/utilities</a:t>
          </a:r>
        </a:p>
      </dgm:t>
    </dgm:pt>
    <dgm:pt modelId="{69C83E6E-4F58-4EB0-94C6-78F774CF0091}" type="parTrans" cxnId="{F6A4456C-C168-4EE5-9D13-0ED04B3BDD4F}">
      <dgm:prSet/>
      <dgm:spPr/>
      <dgm:t>
        <a:bodyPr/>
        <a:lstStyle/>
        <a:p>
          <a:endParaRPr lang="en-US"/>
        </a:p>
      </dgm:t>
    </dgm:pt>
    <dgm:pt modelId="{4D1D8105-37F4-478B-B2EF-AE8E6B5F3326}" type="sibTrans" cxnId="{F6A4456C-C168-4EE5-9D13-0ED04B3BDD4F}">
      <dgm:prSet/>
      <dgm:spPr/>
      <dgm:t>
        <a:bodyPr/>
        <a:lstStyle/>
        <a:p>
          <a:endParaRPr lang="en-US"/>
        </a:p>
      </dgm:t>
    </dgm:pt>
    <dgm:pt modelId="{238DF708-A313-4DB0-B9A6-DB89C5B0D6FD}">
      <dgm:prSet phldrT="[Text]"/>
      <dgm:spPr/>
      <dgm:t>
        <a:bodyPr/>
        <a:lstStyle/>
        <a:p>
          <a:r>
            <a:rPr lang="en-US" dirty="0"/>
            <a:t>SBOM Processes + Practices</a:t>
          </a:r>
        </a:p>
      </dgm:t>
    </dgm:pt>
    <dgm:pt modelId="{EE25211B-7090-486F-8142-B3C3C1B86EC6}" type="parTrans" cxnId="{DB48A875-6387-44E1-AB3D-5127C2C1EB0F}">
      <dgm:prSet/>
      <dgm:spPr/>
      <dgm:t>
        <a:bodyPr/>
        <a:lstStyle/>
        <a:p>
          <a:endParaRPr lang="en-US"/>
        </a:p>
      </dgm:t>
    </dgm:pt>
    <dgm:pt modelId="{55CF79D6-2B57-4D78-8C5D-7A0A625E71E8}" type="sibTrans" cxnId="{DB48A875-6387-44E1-AB3D-5127C2C1EB0F}">
      <dgm:prSet/>
      <dgm:spPr/>
      <dgm:t>
        <a:bodyPr/>
        <a:lstStyle/>
        <a:p>
          <a:endParaRPr lang="en-US"/>
        </a:p>
      </dgm:t>
    </dgm:pt>
    <dgm:pt modelId="{EB951D20-C8D2-44D6-957E-154EC37DFD5D}">
      <dgm:prSet phldrT="[Text]"/>
      <dgm:spPr/>
      <dgm:t>
        <a:bodyPr/>
        <a:lstStyle/>
        <a:p>
          <a:r>
            <a:rPr lang="en-US" dirty="0"/>
            <a:t>Frequency of SBOM Generation</a:t>
          </a:r>
        </a:p>
      </dgm:t>
    </dgm:pt>
    <dgm:pt modelId="{9100A485-864D-436C-8041-D21D292BFA21}" type="parTrans" cxnId="{1F4EB717-8FA6-4F29-A9D1-E283FAC1B227}">
      <dgm:prSet/>
      <dgm:spPr/>
      <dgm:t>
        <a:bodyPr/>
        <a:lstStyle/>
        <a:p>
          <a:endParaRPr lang="en-US"/>
        </a:p>
      </dgm:t>
    </dgm:pt>
    <dgm:pt modelId="{FEE218C1-A184-4F76-B9AF-52840E477847}" type="sibTrans" cxnId="{1F4EB717-8FA6-4F29-A9D1-E283FAC1B227}">
      <dgm:prSet/>
      <dgm:spPr/>
      <dgm:t>
        <a:bodyPr/>
        <a:lstStyle/>
        <a:p>
          <a:endParaRPr lang="en-US"/>
        </a:p>
      </dgm:t>
    </dgm:pt>
    <dgm:pt modelId="{0AB66712-7298-4779-A055-1B36E447BA5B}" type="pres">
      <dgm:prSet presAssocID="{1893268B-3E74-43FA-9F40-CE1F98DD4CB0}" presName="diagram" presStyleCnt="0">
        <dgm:presLayoutVars>
          <dgm:chPref val="1"/>
          <dgm:dir/>
          <dgm:animOne val="branch"/>
          <dgm:animLvl val="lvl"/>
          <dgm:resizeHandles val="exact"/>
        </dgm:presLayoutVars>
      </dgm:prSet>
      <dgm:spPr/>
    </dgm:pt>
    <dgm:pt modelId="{0FD817BA-E562-46A3-9EE9-FF21298445A8}" type="pres">
      <dgm:prSet presAssocID="{7FA98937-2285-4BFA-9539-BF7822D5083D}" presName="root1" presStyleCnt="0"/>
      <dgm:spPr/>
    </dgm:pt>
    <dgm:pt modelId="{DB45E119-B9AD-47B4-AA00-3AE434D80D50}" type="pres">
      <dgm:prSet presAssocID="{7FA98937-2285-4BFA-9539-BF7822D5083D}" presName="LevelOneTextNode" presStyleLbl="node0" presStyleIdx="0" presStyleCnt="1">
        <dgm:presLayoutVars>
          <dgm:chPref val="3"/>
        </dgm:presLayoutVars>
      </dgm:prSet>
      <dgm:spPr/>
    </dgm:pt>
    <dgm:pt modelId="{C521BA48-6DB7-4466-B4F2-9C23C5876A0A}" type="pres">
      <dgm:prSet presAssocID="{7FA98937-2285-4BFA-9539-BF7822D5083D}" presName="level2hierChild" presStyleCnt="0"/>
      <dgm:spPr/>
    </dgm:pt>
    <dgm:pt modelId="{A8137345-C9C4-47F4-9847-92812403D51B}" type="pres">
      <dgm:prSet presAssocID="{3D278AB1-1C04-41DD-8A1C-D99C8F01D859}" presName="conn2-1" presStyleLbl="parChTrans1D2" presStyleIdx="0" presStyleCnt="2"/>
      <dgm:spPr/>
    </dgm:pt>
    <dgm:pt modelId="{B0D1BC8C-5165-4F09-94E5-BBF7E9C878B1}" type="pres">
      <dgm:prSet presAssocID="{3D278AB1-1C04-41DD-8A1C-D99C8F01D859}" presName="connTx" presStyleLbl="parChTrans1D2" presStyleIdx="0" presStyleCnt="2"/>
      <dgm:spPr/>
    </dgm:pt>
    <dgm:pt modelId="{F87DAEF9-1680-4F49-BE1A-17EA2C4D80CC}" type="pres">
      <dgm:prSet presAssocID="{892D6936-845D-47CB-8988-DBA0AFB194C8}" presName="root2" presStyleCnt="0"/>
      <dgm:spPr/>
    </dgm:pt>
    <dgm:pt modelId="{E8EA91BA-6401-4429-A6B8-0584698381A0}" type="pres">
      <dgm:prSet presAssocID="{892D6936-845D-47CB-8988-DBA0AFB194C8}" presName="LevelTwoTextNode" presStyleLbl="node2" presStyleIdx="0" presStyleCnt="2">
        <dgm:presLayoutVars>
          <dgm:chPref val="3"/>
        </dgm:presLayoutVars>
      </dgm:prSet>
      <dgm:spPr/>
    </dgm:pt>
    <dgm:pt modelId="{F9E50CC6-40D8-43A7-875C-625A9835C1ED}" type="pres">
      <dgm:prSet presAssocID="{892D6936-845D-47CB-8988-DBA0AFB194C8}" presName="level3hierChild" presStyleCnt="0"/>
      <dgm:spPr/>
    </dgm:pt>
    <dgm:pt modelId="{56500748-AB23-4414-9A1A-18B5AD96CC1F}" type="pres">
      <dgm:prSet presAssocID="{0E542A33-A453-4CC4-A053-6D20301DBC93}" presName="conn2-1" presStyleLbl="parChTrans1D3" presStyleIdx="0" presStyleCnt="3"/>
      <dgm:spPr/>
    </dgm:pt>
    <dgm:pt modelId="{73984132-820D-403F-83DF-6841407C9FAF}" type="pres">
      <dgm:prSet presAssocID="{0E542A33-A453-4CC4-A053-6D20301DBC93}" presName="connTx" presStyleLbl="parChTrans1D3" presStyleIdx="0" presStyleCnt="3"/>
      <dgm:spPr/>
    </dgm:pt>
    <dgm:pt modelId="{43BF67DB-DAB5-45BD-9091-CED00D101D5E}" type="pres">
      <dgm:prSet presAssocID="{100DA084-2541-4129-85D2-F5B53B21609C}" presName="root2" presStyleCnt="0"/>
      <dgm:spPr/>
    </dgm:pt>
    <dgm:pt modelId="{0A0CBABF-D78C-4DF2-B3E1-905767422EF8}" type="pres">
      <dgm:prSet presAssocID="{100DA084-2541-4129-85D2-F5B53B21609C}" presName="LevelTwoTextNode" presStyleLbl="node3" presStyleIdx="0" presStyleCnt="3">
        <dgm:presLayoutVars>
          <dgm:chPref val="3"/>
        </dgm:presLayoutVars>
      </dgm:prSet>
      <dgm:spPr/>
    </dgm:pt>
    <dgm:pt modelId="{3DDFB102-B724-40C4-998C-E347CECCC2E2}" type="pres">
      <dgm:prSet presAssocID="{100DA084-2541-4129-85D2-F5B53B21609C}" presName="level3hierChild" presStyleCnt="0"/>
      <dgm:spPr/>
    </dgm:pt>
    <dgm:pt modelId="{5D676841-4E3A-4BAF-9CF4-1FFD6F61F2EC}" type="pres">
      <dgm:prSet presAssocID="{69C83E6E-4F58-4EB0-94C6-78F774CF0091}" presName="conn2-1" presStyleLbl="parChTrans1D3" presStyleIdx="1" presStyleCnt="3"/>
      <dgm:spPr/>
    </dgm:pt>
    <dgm:pt modelId="{DCE09229-1A57-4B9A-9A5E-644657EF200C}" type="pres">
      <dgm:prSet presAssocID="{69C83E6E-4F58-4EB0-94C6-78F774CF0091}" presName="connTx" presStyleLbl="parChTrans1D3" presStyleIdx="1" presStyleCnt="3"/>
      <dgm:spPr/>
    </dgm:pt>
    <dgm:pt modelId="{E7413D22-C231-4A3C-BFB9-ADE82940B1E4}" type="pres">
      <dgm:prSet presAssocID="{7E6BAE21-CD71-42C3-A41D-B448DC1B2970}" presName="root2" presStyleCnt="0"/>
      <dgm:spPr/>
    </dgm:pt>
    <dgm:pt modelId="{BD29BD32-B266-4FE7-ABCC-6A15A0ACD5C3}" type="pres">
      <dgm:prSet presAssocID="{7E6BAE21-CD71-42C3-A41D-B448DC1B2970}" presName="LevelTwoTextNode" presStyleLbl="node3" presStyleIdx="1" presStyleCnt="3">
        <dgm:presLayoutVars>
          <dgm:chPref val="3"/>
        </dgm:presLayoutVars>
      </dgm:prSet>
      <dgm:spPr/>
    </dgm:pt>
    <dgm:pt modelId="{BBFAC722-718E-4E69-BCA7-CAA02E3E9A8B}" type="pres">
      <dgm:prSet presAssocID="{7E6BAE21-CD71-42C3-A41D-B448DC1B2970}" presName="level3hierChild" presStyleCnt="0"/>
      <dgm:spPr/>
    </dgm:pt>
    <dgm:pt modelId="{B805A880-4A94-47D9-90BB-1AC5D1EB8921}" type="pres">
      <dgm:prSet presAssocID="{EE25211B-7090-486F-8142-B3C3C1B86EC6}" presName="conn2-1" presStyleLbl="parChTrans1D2" presStyleIdx="1" presStyleCnt="2"/>
      <dgm:spPr/>
    </dgm:pt>
    <dgm:pt modelId="{C085BDA4-A3C4-487B-A8C9-4CCBC984969C}" type="pres">
      <dgm:prSet presAssocID="{EE25211B-7090-486F-8142-B3C3C1B86EC6}" presName="connTx" presStyleLbl="parChTrans1D2" presStyleIdx="1" presStyleCnt="2"/>
      <dgm:spPr/>
    </dgm:pt>
    <dgm:pt modelId="{7E83844B-9EBE-46CA-AF3F-B296E8592D5E}" type="pres">
      <dgm:prSet presAssocID="{238DF708-A313-4DB0-B9A6-DB89C5B0D6FD}" presName="root2" presStyleCnt="0"/>
      <dgm:spPr/>
    </dgm:pt>
    <dgm:pt modelId="{24DB6C7E-C041-4FBB-AAB1-CE72D072A165}" type="pres">
      <dgm:prSet presAssocID="{238DF708-A313-4DB0-B9A6-DB89C5B0D6FD}" presName="LevelTwoTextNode" presStyleLbl="node2" presStyleIdx="1" presStyleCnt="2">
        <dgm:presLayoutVars>
          <dgm:chPref val="3"/>
        </dgm:presLayoutVars>
      </dgm:prSet>
      <dgm:spPr/>
    </dgm:pt>
    <dgm:pt modelId="{70976DED-0270-48AA-8C04-B8085F4CBD6A}" type="pres">
      <dgm:prSet presAssocID="{238DF708-A313-4DB0-B9A6-DB89C5B0D6FD}" presName="level3hierChild" presStyleCnt="0"/>
      <dgm:spPr/>
    </dgm:pt>
    <dgm:pt modelId="{1425E38E-2709-484B-9567-D4AE06283000}" type="pres">
      <dgm:prSet presAssocID="{9100A485-864D-436C-8041-D21D292BFA21}" presName="conn2-1" presStyleLbl="parChTrans1D3" presStyleIdx="2" presStyleCnt="3"/>
      <dgm:spPr/>
    </dgm:pt>
    <dgm:pt modelId="{0569A936-61FE-4259-9678-370611AC1108}" type="pres">
      <dgm:prSet presAssocID="{9100A485-864D-436C-8041-D21D292BFA21}" presName="connTx" presStyleLbl="parChTrans1D3" presStyleIdx="2" presStyleCnt="3"/>
      <dgm:spPr/>
    </dgm:pt>
    <dgm:pt modelId="{6F5B243D-236E-4DEF-981B-9C98E1C10FAD}" type="pres">
      <dgm:prSet presAssocID="{EB951D20-C8D2-44D6-957E-154EC37DFD5D}" presName="root2" presStyleCnt="0"/>
      <dgm:spPr/>
    </dgm:pt>
    <dgm:pt modelId="{2B298795-069B-4DFF-A909-62E3C47A14AD}" type="pres">
      <dgm:prSet presAssocID="{EB951D20-C8D2-44D6-957E-154EC37DFD5D}" presName="LevelTwoTextNode" presStyleLbl="node3" presStyleIdx="2" presStyleCnt="3">
        <dgm:presLayoutVars>
          <dgm:chPref val="3"/>
        </dgm:presLayoutVars>
      </dgm:prSet>
      <dgm:spPr/>
    </dgm:pt>
    <dgm:pt modelId="{02707399-6711-41E5-91AD-9420EEC8F36E}" type="pres">
      <dgm:prSet presAssocID="{EB951D20-C8D2-44D6-957E-154EC37DFD5D}" presName="level3hierChild" presStyleCnt="0"/>
      <dgm:spPr/>
    </dgm:pt>
  </dgm:ptLst>
  <dgm:cxnLst>
    <dgm:cxn modelId="{3EE5900A-7193-4E4F-8D3B-9530BC54DF5E}" type="presOf" srcId="{EE25211B-7090-486F-8142-B3C3C1B86EC6}" destId="{B805A880-4A94-47D9-90BB-1AC5D1EB8921}" srcOrd="0" destOrd="0" presId="urn:microsoft.com/office/officeart/2005/8/layout/hierarchy2"/>
    <dgm:cxn modelId="{1F4EB717-8FA6-4F29-A9D1-E283FAC1B227}" srcId="{238DF708-A313-4DB0-B9A6-DB89C5B0D6FD}" destId="{EB951D20-C8D2-44D6-957E-154EC37DFD5D}" srcOrd="0" destOrd="0" parTransId="{9100A485-864D-436C-8041-D21D292BFA21}" sibTransId="{FEE218C1-A184-4F76-B9AF-52840E477847}"/>
    <dgm:cxn modelId="{0283C336-2F10-4BD0-924C-C019C7B95659}" type="presOf" srcId="{EE25211B-7090-486F-8142-B3C3C1B86EC6}" destId="{C085BDA4-A3C4-487B-A8C9-4CCBC984969C}" srcOrd="1" destOrd="0" presId="urn:microsoft.com/office/officeart/2005/8/layout/hierarchy2"/>
    <dgm:cxn modelId="{30249867-93A0-4873-B584-790C04CED4C3}" type="presOf" srcId="{69C83E6E-4F58-4EB0-94C6-78F774CF0091}" destId="{5D676841-4E3A-4BAF-9CF4-1FFD6F61F2EC}" srcOrd="0" destOrd="0" presId="urn:microsoft.com/office/officeart/2005/8/layout/hierarchy2"/>
    <dgm:cxn modelId="{09B3C048-2B2D-4A04-8F1B-C8337A12AD5E}" type="presOf" srcId="{0E542A33-A453-4CC4-A053-6D20301DBC93}" destId="{73984132-820D-403F-83DF-6841407C9FAF}" srcOrd="1" destOrd="0" presId="urn:microsoft.com/office/officeart/2005/8/layout/hierarchy2"/>
    <dgm:cxn modelId="{EB57924B-E870-4580-85BA-682E23C69C74}" srcId="{7FA98937-2285-4BFA-9539-BF7822D5083D}" destId="{892D6936-845D-47CB-8988-DBA0AFB194C8}" srcOrd="0" destOrd="0" parTransId="{3D278AB1-1C04-41DD-8A1C-D99C8F01D859}" sibTransId="{8881B776-B7DB-46E6-833E-2479A075130F}"/>
    <dgm:cxn modelId="{F6A4456C-C168-4EE5-9D13-0ED04B3BDD4F}" srcId="{892D6936-845D-47CB-8988-DBA0AFB194C8}" destId="{7E6BAE21-CD71-42C3-A41D-B448DC1B2970}" srcOrd="1" destOrd="0" parTransId="{69C83E6E-4F58-4EB0-94C6-78F774CF0091}" sibTransId="{4D1D8105-37F4-478B-B2EF-AE8E6B5F3326}"/>
    <dgm:cxn modelId="{CB5EC950-7B45-4556-A39F-081949C300C1}" srcId="{892D6936-845D-47CB-8988-DBA0AFB194C8}" destId="{100DA084-2541-4129-85D2-F5B53B21609C}" srcOrd="0" destOrd="0" parTransId="{0E542A33-A453-4CC4-A053-6D20301DBC93}" sibTransId="{32DC92CF-FBA5-492C-84CB-3818F9EB8B6F}"/>
    <dgm:cxn modelId="{01D3E973-0A71-4A60-949D-95AEA025911E}" type="presOf" srcId="{892D6936-845D-47CB-8988-DBA0AFB194C8}" destId="{E8EA91BA-6401-4429-A6B8-0584698381A0}" srcOrd="0" destOrd="0" presId="urn:microsoft.com/office/officeart/2005/8/layout/hierarchy2"/>
    <dgm:cxn modelId="{DB48A875-6387-44E1-AB3D-5127C2C1EB0F}" srcId="{7FA98937-2285-4BFA-9539-BF7822D5083D}" destId="{238DF708-A313-4DB0-B9A6-DB89C5B0D6FD}" srcOrd="1" destOrd="0" parTransId="{EE25211B-7090-486F-8142-B3C3C1B86EC6}" sibTransId="{55CF79D6-2B57-4D78-8C5D-7A0A625E71E8}"/>
    <dgm:cxn modelId="{454EAC7F-01D9-41F0-9334-CB0C80C265EF}" type="presOf" srcId="{100DA084-2541-4129-85D2-F5B53B21609C}" destId="{0A0CBABF-D78C-4DF2-B3E1-905767422EF8}" srcOrd="0" destOrd="0" presId="urn:microsoft.com/office/officeart/2005/8/layout/hierarchy2"/>
    <dgm:cxn modelId="{86B68E90-3DA1-41F7-8375-254335F55E31}" type="presOf" srcId="{69C83E6E-4F58-4EB0-94C6-78F774CF0091}" destId="{DCE09229-1A57-4B9A-9A5E-644657EF200C}" srcOrd="1" destOrd="0" presId="urn:microsoft.com/office/officeart/2005/8/layout/hierarchy2"/>
    <dgm:cxn modelId="{24FC01A5-9138-488E-ABC8-E712C431D083}" type="presOf" srcId="{3D278AB1-1C04-41DD-8A1C-D99C8F01D859}" destId="{B0D1BC8C-5165-4F09-94E5-BBF7E9C878B1}" srcOrd="1" destOrd="0" presId="urn:microsoft.com/office/officeart/2005/8/layout/hierarchy2"/>
    <dgm:cxn modelId="{6664F3A5-D346-4178-A81F-9EF642A11DC2}" type="presOf" srcId="{9100A485-864D-436C-8041-D21D292BFA21}" destId="{0569A936-61FE-4259-9678-370611AC1108}" srcOrd="1" destOrd="0" presId="urn:microsoft.com/office/officeart/2005/8/layout/hierarchy2"/>
    <dgm:cxn modelId="{C5BB7AAA-CA1F-43D6-BFEB-8184D3C7FE57}" type="presOf" srcId="{238DF708-A313-4DB0-B9A6-DB89C5B0D6FD}" destId="{24DB6C7E-C041-4FBB-AAB1-CE72D072A165}" srcOrd="0" destOrd="0" presId="urn:microsoft.com/office/officeart/2005/8/layout/hierarchy2"/>
    <dgm:cxn modelId="{C2D8D6AB-936C-48CF-B983-5C2FDBA8B4C5}" srcId="{1893268B-3E74-43FA-9F40-CE1F98DD4CB0}" destId="{7FA98937-2285-4BFA-9539-BF7822D5083D}" srcOrd="0" destOrd="0" parTransId="{F441A6EA-F2EF-4822-AE0A-47DA9BD66181}" sibTransId="{EBCD9823-2006-4912-9A97-B7B0AF376529}"/>
    <dgm:cxn modelId="{7B336FB1-4F9A-4FB7-BB1B-E640A4ADA9A8}" type="presOf" srcId="{7FA98937-2285-4BFA-9539-BF7822D5083D}" destId="{DB45E119-B9AD-47B4-AA00-3AE434D80D50}" srcOrd="0" destOrd="0" presId="urn:microsoft.com/office/officeart/2005/8/layout/hierarchy2"/>
    <dgm:cxn modelId="{DCD2A8B6-0093-4E7F-AAC4-89273B0A8413}" type="presOf" srcId="{0E542A33-A453-4CC4-A053-6D20301DBC93}" destId="{56500748-AB23-4414-9A1A-18B5AD96CC1F}" srcOrd="0" destOrd="0" presId="urn:microsoft.com/office/officeart/2005/8/layout/hierarchy2"/>
    <dgm:cxn modelId="{CF2EAEB7-96F0-4BDB-9CB0-95F9CBF56BF0}" type="presOf" srcId="{7E6BAE21-CD71-42C3-A41D-B448DC1B2970}" destId="{BD29BD32-B266-4FE7-ABCC-6A15A0ACD5C3}" srcOrd="0" destOrd="0" presId="urn:microsoft.com/office/officeart/2005/8/layout/hierarchy2"/>
    <dgm:cxn modelId="{2A30AFBA-10B7-4187-BD20-8B6FF14B8CA4}" type="presOf" srcId="{9100A485-864D-436C-8041-D21D292BFA21}" destId="{1425E38E-2709-484B-9567-D4AE06283000}" srcOrd="0" destOrd="0" presId="urn:microsoft.com/office/officeart/2005/8/layout/hierarchy2"/>
    <dgm:cxn modelId="{DE52CED9-6233-43CA-9A98-EA627091D082}" type="presOf" srcId="{3D278AB1-1C04-41DD-8A1C-D99C8F01D859}" destId="{A8137345-C9C4-47F4-9847-92812403D51B}" srcOrd="0" destOrd="0" presId="urn:microsoft.com/office/officeart/2005/8/layout/hierarchy2"/>
    <dgm:cxn modelId="{F4A4BBF3-9465-46DE-99E7-EA32A8C053E3}" type="presOf" srcId="{EB951D20-C8D2-44D6-957E-154EC37DFD5D}" destId="{2B298795-069B-4DFF-A909-62E3C47A14AD}" srcOrd="0" destOrd="0" presId="urn:microsoft.com/office/officeart/2005/8/layout/hierarchy2"/>
    <dgm:cxn modelId="{0A54FAF3-094D-4225-9DF3-0C19901E7AF8}" type="presOf" srcId="{1893268B-3E74-43FA-9F40-CE1F98DD4CB0}" destId="{0AB66712-7298-4779-A055-1B36E447BA5B}" srcOrd="0" destOrd="0" presId="urn:microsoft.com/office/officeart/2005/8/layout/hierarchy2"/>
    <dgm:cxn modelId="{CD744BCA-86A2-4BD7-BF4C-0BF757C43CB5}" type="presParOf" srcId="{0AB66712-7298-4779-A055-1B36E447BA5B}" destId="{0FD817BA-E562-46A3-9EE9-FF21298445A8}" srcOrd="0" destOrd="0" presId="urn:microsoft.com/office/officeart/2005/8/layout/hierarchy2"/>
    <dgm:cxn modelId="{3837AA0B-9C3D-4048-A4EA-330681E0F4B1}" type="presParOf" srcId="{0FD817BA-E562-46A3-9EE9-FF21298445A8}" destId="{DB45E119-B9AD-47B4-AA00-3AE434D80D50}" srcOrd="0" destOrd="0" presId="urn:microsoft.com/office/officeart/2005/8/layout/hierarchy2"/>
    <dgm:cxn modelId="{FB170A5F-E295-4614-963A-3C32291739A4}" type="presParOf" srcId="{0FD817BA-E562-46A3-9EE9-FF21298445A8}" destId="{C521BA48-6DB7-4466-B4F2-9C23C5876A0A}" srcOrd="1" destOrd="0" presId="urn:microsoft.com/office/officeart/2005/8/layout/hierarchy2"/>
    <dgm:cxn modelId="{D25DD77A-AF98-427B-86A9-22B46219E9F0}" type="presParOf" srcId="{C521BA48-6DB7-4466-B4F2-9C23C5876A0A}" destId="{A8137345-C9C4-47F4-9847-92812403D51B}" srcOrd="0" destOrd="0" presId="urn:microsoft.com/office/officeart/2005/8/layout/hierarchy2"/>
    <dgm:cxn modelId="{719E5024-0583-4697-B2E7-CE2989C4A358}" type="presParOf" srcId="{A8137345-C9C4-47F4-9847-92812403D51B}" destId="{B0D1BC8C-5165-4F09-94E5-BBF7E9C878B1}" srcOrd="0" destOrd="0" presId="urn:microsoft.com/office/officeart/2005/8/layout/hierarchy2"/>
    <dgm:cxn modelId="{FC0A144C-D9A9-456F-A42E-767877ED8420}" type="presParOf" srcId="{C521BA48-6DB7-4466-B4F2-9C23C5876A0A}" destId="{F87DAEF9-1680-4F49-BE1A-17EA2C4D80CC}" srcOrd="1" destOrd="0" presId="urn:microsoft.com/office/officeart/2005/8/layout/hierarchy2"/>
    <dgm:cxn modelId="{24D1ABAA-E2A3-4C20-B292-BC9E937BADF7}" type="presParOf" srcId="{F87DAEF9-1680-4F49-BE1A-17EA2C4D80CC}" destId="{E8EA91BA-6401-4429-A6B8-0584698381A0}" srcOrd="0" destOrd="0" presId="urn:microsoft.com/office/officeart/2005/8/layout/hierarchy2"/>
    <dgm:cxn modelId="{30A76538-025C-497C-A68D-0D4369283ABC}" type="presParOf" srcId="{F87DAEF9-1680-4F49-BE1A-17EA2C4D80CC}" destId="{F9E50CC6-40D8-43A7-875C-625A9835C1ED}" srcOrd="1" destOrd="0" presId="urn:microsoft.com/office/officeart/2005/8/layout/hierarchy2"/>
    <dgm:cxn modelId="{34D69914-0E5D-458D-8274-2589ED684A19}" type="presParOf" srcId="{F9E50CC6-40D8-43A7-875C-625A9835C1ED}" destId="{56500748-AB23-4414-9A1A-18B5AD96CC1F}" srcOrd="0" destOrd="0" presId="urn:microsoft.com/office/officeart/2005/8/layout/hierarchy2"/>
    <dgm:cxn modelId="{CC864450-8736-4B5C-80EA-7D637A150058}" type="presParOf" srcId="{56500748-AB23-4414-9A1A-18B5AD96CC1F}" destId="{73984132-820D-403F-83DF-6841407C9FAF}" srcOrd="0" destOrd="0" presId="urn:microsoft.com/office/officeart/2005/8/layout/hierarchy2"/>
    <dgm:cxn modelId="{936F684B-1F55-4F1E-980B-1B7697E62B51}" type="presParOf" srcId="{F9E50CC6-40D8-43A7-875C-625A9835C1ED}" destId="{43BF67DB-DAB5-45BD-9091-CED00D101D5E}" srcOrd="1" destOrd="0" presId="urn:microsoft.com/office/officeart/2005/8/layout/hierarchy2"/>
    <dgm:cxn modelId="{23BDBF3E-CB3E-43F5-A45E-C4E485BF65DD}" type="presParOf" srcId="{43BF67DB-DAB5-45BD-9091-CED00D101D5E}" destId="{0A0CBABF-D78C-4DF2-B3E1-905767422EF8}" srcOrd="0" destOrd="0" presId="urn:microsoft.com/office/officeart/2005/8/layout/hierarchy2"/>
    <dgm:cxn modelId="{F91B4B8E-F4AB-4118-91CD-39781FF30CD7}" type="presParOf" srcId="{43BF67DB-DAB5-45BD-9091-CED00D101D5E}" destId="{3DDFB102-B724-40C4-998C-E347CECCC2E2}" srcOrd="1" destOrd="0" presId="urn:microsoft.com/office/officeart/2005/8/layout/hierarchy2"/>
    <dgm:cxn modelId="{1B8899D0-7C6C-401A-9B4A-546ACC1D5763}" type="presParOf" srcId="{F9E50CC6-40D8-43A7-875C-625A9835C1ED}" destId="{5D676841-4E3A-4BAF-9CF4-1FFD6F61F2EC}" srcOrd="2" destOrd="0" presId="urn:microsoft.com/office/officeart/2005/8/layout/hierarchy2"/>
    <dgm:cxn modelId="{427212A8-F813-4F70-A415-2EC9E6EC7071}" type="presParOf" srcId="{5D676841-4E3A-4BAF-9CF4-1FFD6F61F2EC}" destId="{DCE09229-1A57-4B9A-9A5E-644657EF200C}" srcOrd="0" destOrd="0" presId="urn:microsoft.com/office/officeart/2005/8/layout/hierarchy2"/>
    <dgm:cxn modelId="{28925F96-B270-4001-9F46-8DB0F8213203}" type="presParOf" srcId="{F9E50CC6-40D8-43A7-875C-625A9835C1ED}" destId="{E7413D22-C231-4A3C-BFB9-ADE82940B1E4}" srcOrd="3" destOrd="0" presId="urn:microsoft.com/office/officeart/2005/8/layout/hierarchy2"/>
    <dgm:cxn modelId="{98D9CECE-7B35-40AD-8197-0D95308CD58F}" type="presParOf" srcId="{E7413D22-C231-4A3C-BFB9-ADE82940B1E4}" destId="{BD29BD32-B266-4FE7-ABCC-6A15A0ACD5C3}" srcOrd="0" destOrd="0" presId="urn:microsoft.com/office/officeart/2005/8/layout/hierarchy2"/>
    <dgm:cxn modelId="{748BC809-230A-41E0-98F0-34A64895C8E1}" type="presParOf" srcId="{E7413D22-C231-4A3C-BFB9-ADE82940B1E4}" destId="{BBFAC722-718E-4E69-BCA7-CAA02E3E9A8B}" srcOrd="1" destOrd="0" presId="urn:microsoft.com/office/officeart/2005/8/layout/hierarchy2"/>
    <dgm:cxn modelId="{20268EE8-D798-494B-ACA4-DA5848470F88}" type="presParOf" srcId="{C521BA48-6DB7-4466-B4F2-9C23C5876A0A}" destId="{B805A880-4A94-47D9-90BB-1AC5D1EB8921}" srcOrd="2" destOrd="0" presId="urn:microsoft.com/office/officeart/2005/8/layout/hierarchy2"/>
    <dgm:cxn modelId="{17349443-1D60-4D8F-A943-81C7832D51D6}" type="presParOf" srcId="{B805A880-4A94-47D9-90BB-1AC5D1EB8921}" destId="{C085BDA4-A3C4-487B-A8C9-4CCBC984969C}" srcOrd="0" destOrd="0" presId="urn:microsoft.com/office/officeart/2005/8/layout/hierarchy2"/>
    <dgm:cxn modelId="{659BF269-514E-4151-8D2C-CE190D6DC62B}" type="presParOf" srcId="{C521BA48-6DB7-4466-B4F2-9C23C5876A0A}" destId="{7E83844B-9EBE-46CA-AF3F-B296E8592D5E}" srcOrd="3" destOrd="0" presId="urn:microsoft.com/office/officeart/2005/8/layout/hierarchy2"/>
    <dgm:cxn modelId="{D7072B27-D05D-4E41-8643-B2002ECC46A0}" type="presParOf" srcId="{7E83844B-9EBE-46CA-AF3F-B296E8592D5E}" destId="{24DB6C7E-C041-4FBB-AAB1-CE72D072A165}" srcOrd="0" destOrd="0" presId="urn:microsoft.com/office/officeart/2005/8/layout/hierarchy2"/>
    <dgm:cxn modelId="{B653AF77-203A-41C5-A36C-34E378A823E3}" type="presParOf" srcId="{7E83844B-9EBE-46CA-AF3F-B296E8592D5E}" destId="{70976DED-0270-48AA-8C04-B8085F4CBD6A}" srcOrd="1" destOrd="0" presId="urn:microsoft.com/office/officeart/2005/8/layout/hierarchy2"/>
    <dgm:cxn modelId="{7C09D8D3-E533-491D-A8D7-E33C031A2454}" type="presParOf" srcId="{70976DED-0270-48AA-8C04-B8085F4CBD6A}" destId="{1425E38E-2709-484B-9567-D4AE06283000}" srcOrd="0" destOrd="0" presId="urn:microsoft.com/office/officeart/2005/8/layout/hierarchy2"/>
    <dgm:cxn modelId="{3806CD16-D7A8-4CCE-856C-3AEA1E5E877E}" type="presParOf" srcId="{1425E38E-2709-484B-9567-D4AE06283000}" destId="{0569A936-61FE-4259-9678-370611AC1108}" srcOrd="0" destOrd="0" presId="urn:microsoft.com/office/officeart/2005/8/layout/hierarchy2"/>
    <dgm:cxn modelId="{ED8B3397-ED2B-40F3-8C00-89AA22435A73}" type="presParOf" srcId="{70976DED-0270-48AA-8C04-B8085F4CBD6A}" destId="{6F5B243D-236E-4DEF-981B-9C98E1C10FAD}" srcOrd="1" destOrd="0" presId="urn:microsoft.com/office/officeart/2005/8/layout/hierarchy2"/>
    <dgm:cxn modelId="{EC9DC8AC-0D8D-436E-917A-89A68F8F219F}" type="presParOf" srcId="{6F5B243D-236E-4DEF-981B-9C98E1C10FAD}" destId="{2B298795-069B-4DFF-A909-62E3C47A14AD}" srcOrd="0" destOrd="0" presId="urn:microsoft.com/office/officeart/2005/8/layout/hierarchy2"/>
    <dgm:cxn modelId="{9CC99C08-6EE7-47D8-A8A8-73CA81D6C87E}" type="presParOf" srcId="{6F5B243D-236E-4DEF-981B-9C98E1C10FAD}" destId="{02707399-6711-41E5-91AD-9420EEC8F36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5E119-B9AD-47B4-AA00-3AE434D80D50}">
      <dsp:nvSpPr>
        <dsp:cNvPr id="0" name=""/>
        <dsp:cNvSpPr/>
      </dsp:nvSpPr>
      <dsp:spPr>
        <a:xfrm>
          <a:off x="194" y="2198729"/>
          <a:ext cx="1578392" cy="78919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Minimum Elements</a:t>
          </a:r>
        </a:p>
      </dsp:txBody>
      <dsp:txXfrm>
        <a:off x="23309" y="2221844"/>
        <a:ext cx="1532162" cy="742966"/>
      </dsp:txXfrm>
    </dsp:sp>
    <dsp:sp modelId="{A8137345-C9C4-47F4-9847-92812403D51B}">
      <dsp:nvSpPr>
        <dsp:cNvPr id="0" name=""/>
        <dsp:cNvSpPr/>
      </dsp:nvSpPr>
      <dsp:spPr>
        <a:xfrm rot="18770822">
          <a:off x="1430062" y="2237979"/>
          <a:ext cx="928406" cy="30014"/>
        </a:xfrm>
        <a:custGeom>
          <a:avLst/>
          <a:gdLst/>
          <a:ahLst/>
          <a:cxnLst/>
          <a:rect l="0" t="0" r="0" b="0"/>
          <a:pathLst>
            <a:path>
              <a:moveTo>
                <a:pt x="0" y="15007"/>
              </a:moveTo>
              <a:lnTo>
                <a:pt x="928406" y="1500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1055" y="2229776"/>
        <a:ext cx="46420" cy="46420"/>
      </dsp:txXfrm>
    </dsp:sp>
    <dsp:sp modelId="{E8EA91BA-6401-4429-A6B8-0584698381A0}">
      <dsp:nvSpPr>
        <dsp:cNvPr id="0" name=""/>
        <dsp:cNvSpPr/>
      </dsp:nvSpPr>
      <dsp:spPr>
        <a:xfrm>
          <a:off x="2209944" y="1518047"/>
          <a:ext cx="1578392" cy="78919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Standardized Formats + Automation</a:t>
          </a:r>
        </a:p>
      </dsp:txBody>
      <dsp:txXfrm>
        <a:off x="2233059" y="1541162"/>
        <a:ext cx="1532162" cy="742966"/>
      </dsp:txXfrm>
    </dsp:sp>
    <dsp:sp modelId="{56500748-AB23-4414-9A1A-18B5AD96CC1F}">
      <dsp:nvSpPr>
        <dsp:cNvPr id="0" name=""/>
        <dsp:cNvSpPr/>
      </dsp:nvSpPr>
      <dsp:spPr>
        <a:xfrm rot="19457599">
          <a:off x="3715256" y="1670744"/>
          <a:ext cx="777518" cy="30014"/>
        </a:xfrm>
        <a:custGeom>
          <a:avLst/>
          <a:gdLst/>
          <a:ahLst/>
          <a:cxnLst/>
          <a:rect l="0" t="0" r="0" b="0"/>
          <a:pathLst>
            <a:path>
              <a:moveTo>
                <a:pt x="0" y="15007"/>
              </a:moveTo>
              <a:lnTo>
                <a:pt x="777518" y="1500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84577" y="1666313"/>
        <a:ext cx="38875" cy="38875"/>
      </dsp:txXfrm>
    </dsp:sp>
    <dsp:sp modelId="{0A0CBABF-D78C-4DF2-B3E1-905767422EF8}">
      <dsp:nvSpPr>
        <dsp:cNvPr id="0" name=""/>
        <dsp:cNvSpPr/>
      </dsp:nvSpPr>
      <dsp:spPr>
        <a:xfrm>
          <a:off x="4419693" y="1064259"/>
          <a:ext cx="1578392" cy="78919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Depth of Known Unknowns</a:t>
          </a:r>
        </a:p>
      </dsp:txBody>
      <dsp:txXfrm>
        <a:off x="4442808" y="1087374"/>
        <a:ext cx="1532162" cy="742966"/>
      </dsp:txXfrm>
    </dsp:sp>
    <dsp:sp modelId="{5D676841-4E3A-4BAF-9CF4-1FFD6F61F2EC}">
      <dsp:nvSpPr>
        <dsp:cNvPr id="0" name=""/>
        <dsp:cNvSpPr/>
      </dsp:nvSpPr>
      <dsp:spPr>
        <a:xfrm rot="2142401">
          <a:off x="3715256" y="2124532"/>
          <a:ext cx="777518" cy="30014"/>
        </a:xfrm>
        <a:custGeom>
          <a:avLst/>
          <a:gdLst/>
          <a:ahLst/>
          <a:cxnLst/>
          <a:rect l="0" t="0" r="0" b="0"/>
          <a:pathLst>
            <a:path>
              <a:moveTo>
                <a:pt x="0" y="15007"/>
              </a:moveTo>
              <a:lnTo>
                <a:pt x="777518" y="1500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84577" y="2120101"/>
        <a:ext cx="38875" cy="38875"/>
      </dsp:txXfrm>
    </dsp:sp>
    <dsp:sp modelId="{BD29BD32-B266-4FE7-ABCC-6A15A0ACD5C3}">
      <dsp:nvSpPr>
        <dsp:cNvPr id="0" name=""/>
        <dsp:cNvSpPr/>
      </dsp:nvSpPr>
      <dsp:spPr>
        <a:xfrm>
          <a:off x="4419693" y="1971835"/>
          <a:ext cx="1578392" cy="78919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Use of COTS tools/utilities</a:t>
          </a:r>
        </a:p>
      </dsp:txBody>
      <dsp:txXfrm>
        <a:off x="4442808" y="1994950"/>
        <a:ext cx="1532162" cy="742966"/>
      </dsp:txXfrm>
    </dsp:sp>
    <dsp:sp modelId="{B805A880-4A94-47D9-90BB-1AC5D1EB8921}">
      <dsp:nvSpPr>
        <dsp:cNvPr id="0" name=""/>
        <dsp:cNvSpPr/>
      </dsp:nvSpPr>
      <dsp:spPr>
        <a:xfrm rot="2829178">
          <a:off x="1430062" y="2918661"/>
          <a:ext cx="928406" cy="30014"/>
        </a:xfrm>
        <a:custGeom>
          <a:avLst/>
          <a:gdLst/>
          <a:ahLst/>
          <a:cxnLst/>
          <a:rect l="0" t="0" r="0" b="0"/>
          <a:pathLst>
            <a:path>
              <a:moveTo>
                <a:pt x="0" y="15007"/>
              </a:moveTo>
              <a:lnTo>
                <a:pt x="928406" y="1500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71055" y="2910458"/>
        <a:ext cx="46420" cy="46420"/>
      </dsp:txXfrm>
    </dsp:sp>
    <dsp:sp modelId="{24DB6C7E-C041-4FBB-AAB1-CE72D072A165}">
      <dsp:nvSpPr>
        <dsp:cNvPr id="0" name=""/>
        <dsp:cNvSpPr/>
      </dsp:nvSpPr>
      <dsp:spPr>
        <a:xfrm>
          <a:off x="2209944" y="2879411"/>
          <a:ext cx="1578392" cy="78919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SBOM Processes + Practices</a:t>
          </a:r>
        </a:p>
      </dsp:txBody>
      <dsp:txXfrm>
        <a:off x="2233059" y="2902526"/>
        <a:ext cx="1532162" cy="742966"/>
      </dsp:txXfrm>
    </dsp:sp>
    <dsp:sp modelId="{1425E38E-2709-484B-9567-D4AE06283000}">
      <dsp:nvSpPr>
        <dsp:cNvPr id="0" name=""/>
        <dsp:cNvSpPr/>
      </dsp:nvSpPr>
      <dsp:spPr>
        <a:xfrm>
          <a:off x="3788336" y="3259001"/>
          <a:ext cx="631357" cy="30014"/>
        </a:xfrm>
        <a:custGeom>
          <a:avLst/>
          <a:gdLst/>
          <a:ahLst/>
          <a:cxnLst/>
          <a:rect l="0" t="0" r="0" b="0"/>
          <a:pathLst>
            <a:path>
              <a:moveTo>
                <a:pt x="0" y="15007"/>
              </a:moveTo>
              <a:lnTo>
                <a:pt x="631357" y="1500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88231" y="3258225"/>
        <a:ext cx="31567" cy="31567"/>
      </dsp:txXfrm>
    </dsp:sp>
    <dsp:sp modelId="{2B298795-069B-4DFF-A909-62E3C47A14AD}">
      <dsp:nvSpPr>
        <dsp:cNvPr id="0" name=""/>
        <dsp:cNvSpPr/>
      </dsp:nvSpPr>
      <dsp:spPr>
        <a:xfrm>
          <a:off x="4419693" y="2879411"/>
          <a:ext cx="1578392" cy="78919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Frequency of SBOM Generation</a:t>
          </a:r>
        </a:p>
      </dsp:txBody>
      <dsp:txXfrm>
        <a:off x="4442808" y="2902526"/>
        <a:ext cx="1532162" cy="74296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F34FD4-390A-4BE2-AD0E-3085471241F1}" type="datetimeFigureOut">
              <a:rPr lang="en-US" smtClean="0"/>
              <a:t>5/26/2022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0B395B-D9E4-4EF1-8DB5-F32B77E319F1}" type="slidenum">
              <a:rPr lang="en-US" smtClean="0"/>
              <a:t>‹#›</a:t>
            </a:fld>
            <a:endParaRPr lang="en-US"/>
          </a:p>
        </p:txBody>
      </p:sp>
    </p:spTree>
    <p:extLst>
      <p:ext uri="{BB962C8B-B14F-4D97-AF65-F5344CB8AC3E}">
        <p14:creationId xmlns:p14="http://schemas.microsoft.com/office/powerpoint/2010/main" val="1321513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47E0D1-B34A-4B7F-850B-68D01971C64C}" type="datetimeFigureOut">
              <a:rPr lang="en-US" smtClean="0"/>
              <a:pPr/>
              <a:t>5/26/2022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005365-EA54-452E-AD43-1790D0F8DD5C}" type="slidenum">
              <a:rPr lang="en-US" smtClean="0"/>
              <a:pPr/>
              <a:t>‹#›</a:t>
            </a:fld>
            <a:endParaRPr lang="en-US"/>
          </a:p>
        </p:txBody>
      </p:sp>
    </p:spTree>
    <p:extLst>
      <p:ext uri="{BB962C8B-B14F-4D97-AF65-F5344CB8AC3E}">
        <p14:creationId xmlns:p14="http://schemas.microsoft.com/office/powerpoint/2010/main" val="270724078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05365-EA54-452E-AD43-1790D0F8DD5C}" type="slidenum">
              <a:rPr lang="en-US" smtClean="0"/>
              <a:pPr/>
              <a:t>1</a:t>
            </a:fld>
            <a:endParaRPr lang="en-US"/>
          </a:p>
        </p:txBody>
      </p:sp>
    </p:spTree>
    <p:extLst>
      <p:ext uri="{BB962C8B-B14F-4D97-AF65-F5344CB8AC3E}">
        <p14:creationId xmlns:p14="http://schemas.microsoft.com/office/powerpoint/2010/main" val="589225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19005365-EA54-452E-AD43-1790D0F8DD5C}" type="slidenum">
              <a:rPr lang="en-US" smtClean="0"/>
              <a:pPr/>
              <a:t>38</a:t>
            </a:fld>
            <a:endParaRPr lang="en-US"/>
          </a:p>
        </p:txBody>
      </p:sp>
    </p:spTree>
    <p:extLst>
      <p:ext uri="{BB962C8B-B14F-4D97-AF65-F5344CB8AC3E}">
        <p14:creationId xmlns:p14="http://schemas.microsoft.com/office/powerpoint/2010/main" val="669165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19005365-EA54-452E-AD43-1790D0F8DD5C}" type="slidenum">
              <a:rPr lang="en-US" smtClean="0"/>
              <a:pPr/>
              <a:t>39</a:t>
            </a:fld>
            <a:endParaRPr lang="en-US"/>
          </a:p>
        </p:txBody>
      </p:sp>
    </p:spTree>
    <p:extLst>
      <p:ext uri="{BB962C8B-B14F-4D97-AF65-F5344CB8AC3E}">
        <p14:creationId xmlns:p14="http://schemas.microsoft.com/office/powerpoint/2010/main" val="2169187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05365-EA54-452E-AD43-1790D0F8DD5C}" type="slidenum">
              <a:rPr lang="en-US" smtClean="0"/>
              <a:pPr/>
              <a:t>40</a:t>
            </a:fld>
            <a:endParaRPr lang="en-US" dirty="0"/>
          </a:p>
        </p:txBody>
      </p:sp>
    </p:spTree>
    <p:extLst>
      <p:ext uri="{BB962C8B-B14F-4D97-AF65-F5344CB8AC3E}">
        <p14:creationId xmlns:p14="http://schemas.microsoft.com/office/powerpoint/2010/main" val="3095451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05365-EA54-452E-AD43-1790D0F8DD5C}" type="slidenum">
              <a:rPr lang="en-US" smtClean="0"/>
              <a:pPr/>
              <a:t>41</a:t>
            </a:fld>
            <a:endParaRPr lang="en-US" dirty="0"/>
          </a:p>
        </p:txBody>
      </p:sp>
    </p:spTree>
    <p:extLst>
      <p:ext uri="{BB962C8B-B14F-4D97-AF65-F5344CB8AC3E}">
        <p14:creationId xmlns:p14="http://schemas.microsoft.com/office/powerpoint/2010/main" val="1767066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05365-EA54-452E-AD43-1790D0F8DD5C}" type="slidenum">
              <a:rPr lang="en-US" smtClean="0"/>
              <a:pPr/>
              <a:t>42</a:t>
            </a:fld>
            <a:endParaRPr lang="en-US" dirty="0"/>
          </a:p>
        </p:txBody>
      </p:sp>
    </p:spTree>
    <p:extLst>
      <p:ext uri="{BB962C8B-B14F-4D97-AF65-F5344CB8AC3E}">
        <p14:creationId xmlns:p14="http://schemas.microsoft.com/office/powerpoint/2010/main" val="3327776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05365-EA54-452E-AD43-1790D0F8DD5C}" type="slidenum">
              <a:rPr lang="en-US" smtClean="0"/>
              <a:pPr/>
              <a:t>43</a:t>
            </a:fld>
            <a:endParaRPr lang="en-US" dirty="0"/>
          </a:p>
        </p:txBody>
      </p:sp>
    </p:spTree>
    <p:extLst>
      <p:ext uri="{BB962C8B-B14F-4D97-AF65-F5344CB8AC3E}">
        <p14:creationId xmlns:p14="http://schemas.microsoft.com/office/powerpoint/2010/main" val="3567313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05365-EA54-452E-AD43-1790D0F8DD5C}" type="slidenum">
              <a:rPr lang="en-US" smtClean="0"/>
              <a:pPr/>
              <a:t>44</a:t>
            </a:fld>
            <a:endParaRPr lang="en-US" dirty="0"/>
          </a:p>
        </p:txBody>
      </p:sp>
    </p:spTree>
    <p:extLst>
      <p:ext uri="{BB962C8B-B14F-4D97-AF65-F5344CB8AC3E}">
        <p14:creationId xmlns:p14="http://schemas.microsoft.com/office/powerpoint/2010/main" val="969497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05365-EA54-452E-AD43-1790D0F8DD5C}" type="slidenum">
              <a:rPr lang="en-US" smtClean="0"/>
              <a:pPr/>
              <a:t>45</a:t>
            </a:fld>
            <a:endParaRPr lang="en-US" dirty="0"/>
          </a:p>
        </p:txBody>
      </p:sp>
    </p:spTree>
    <p:extLst>
      <p:ext uri="{BB962C8B-B14F-4D97-AF65-F5344CB8AC3E}">
        <p14:creationId xmlns:p14="http://schemas.microsoft.com/office/powerpoint/2010/main" val="1703095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05365-EA54-452E-AD43-1790D0F8DD5C}" type="slidenum">
              <a:rPr lang="en-US" smtClean="0"/>
              <a:pPr/>
              <a:t>46</a:t>
            </a:fld>
            <a:endParaRPr lang="en-US" dirty="0"/>
          </a:p>
        </p:txBody>
      </p:sp>
    </p:spTree>
    <p:extLst>
      <p:ext uri="{BB962C8B-B14F-4D97-AF65-F5344CB8AC3E}">
        <p14:creationId xmlns:p14="http://schemas.microsoft.com/office/powerpoint/2010/main" val="2966480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a:p>
            <a:endParaRPr lang="en-US"/>
          </a:p>
        </p:txBody>
      </p:sp>
      <p:sp>
        <p:nvSpPr>
          <p:cNvPr id="5" name="Footer Placeholder 4"/>
          <p:cNvSpPr>
            <a:spLocks noGrp="1"/>
          </p:cNvSpPr>
          <p:nvPr>
            <p:ph type="ftr" sz="quarter" idx="11"/>
          </p:nvPr>
        </p:nvSpPr>
        <p:spPr/>
        <p:txBody>
          <a:bodyPr/>
          <a:lstStyle/>
          <a:p>
            <a:endParaRPr lang="en-US"/>
          </a:p>
          <a:p>
            <a:endParaRPr lang="en-US"/>
          </a:p>
        </p:txBody>
      </p:sp>
      <p:sp>
        <p:nvSpPr>
          <p:cNvPr id="6" name="Slide Number Placeholder 5"/>
          <p:cNvSpPr>
            <a:spLocks noGrp="1"/>
          </p:cNvSpPr>
          <p:nvPr>
            <p:ph type="sldNum" sz="quarter" idx="12"/>
          </p:nvPr>
        </p:nvSpPr>
        <p:spPr/>
        <p:txBody>
          <a:bodyPr/>
          <a:lstStyle/>
          <a:p>
            <a:fld id="{19005365-EA54-452E-AD43-1790D0F8DD5C}" type="slidenum">
              <a:rPr lang="en-US" smtClean="0"/>
              <a:pPr/>
              <a:t>48</a:t>
            </a:fld>
            <a:endParaRPr lang="en-US" dirty="0"/>
          </a:p>
        </p:txBody>
      </p:sp>
    </p:spTree>
    <p:extLst>
      <p:ext uri="{BB962C8B-B14F-4D97-AF65-F5344CB8AC3E}">
        <p14:creationId xmlns:p14="http://schemas.microsoft.com/office/powerpoint/2010/main" val="3850302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2899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B933B4-649E-4778-8916-DCB5CA0A0E43}" type="slidenum">
              <a:rPr lang="en-US" smtClean="0"/>
              <a:t>51</a:t>
            </a:fld>
            <a:endParaRPr lang="en-US"/>
          </a:p>
        </p:txBody>
      </p:sp>
    </p:spTree>
    <p:extLst>
      <p:ext uri="{BB962C8B-B14F-4D97-AF65-F5344CB8AC3E}">
        <p14:creationId xmlns:p14="http://schemas.microsoft.com/office/powerpoint/2010/main" val="3239063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B933B4-649E-4778-8916-DCB5CA0A0E43}" type="slidenum">
              <a:rPr lang="en-US" smtClean="0"/>
              <a:t>53</a:t>
            </a:fld>
            <a:endParaRPr lang="en-US"/>
          </a:p>
        </p:txBody>
      </p:sp>
    </p:spTree>
    <p:extLst>
      <p:ext uri="{BB962C8B-B14F-4D97-AF65-F5344CB8AC3E}">
        <p14:creationId xmlns:p14="http://schemas.microsoft.com/office/powerpoint/2010/main" val="15044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19005365-EA54-452E-AD43-1790D0F8DD5C}" type="slidenum">
              <a:rPr lang="en-US" smtClean="0"/>
              <a:pPr/>
              <a:t>31</a:t>
            </a:fld>
            <a:endParaRPr lang="en-US"/>
          </a:p>
        </p:txBody>
      </p:sp>
    </p:spTree>
    <p:extLst>
      <p:ext uri="{BB962C8B-B14F-4D97-AF65-F5344CB8AC3E}">
        <p14:creationId xmlns:p14="http://schemas.microsoft.com/office/powerpoint/2010/main" val="3576606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hidden="1"/>
          <p:cNvSpPr>
            <a:spLocks noGrp="1"/>
          </p:cNvSpPr>
          <p:nvPr>
            <p:ph type="ftr" sz="quarter" idx="11"/>
          </p:nvPr>
        </p:nvSpPr>
        <p:spPr>
          <a:xfrm>
            <a:off x="0" y="9119474"/>
            <a:ext cx="7315200" cy="480060"/>
          </a:xfrm>
        </p:spPr>
        <p:txBody>
          <a:bodyPr/>
          <a:lstStyle/>
          <a:p>
            <a:endParaRPr lang="en-US"/>
          </a:p>
        </p:txBody>
      </p:sp>
      <p:sp>
        <p:nvSpPr>
          <p:cNvPr id="6" name="Slide Number Placeholder 5"/>
          <p:cNvSpPr>
            <a:spLocks noGrp="1"/>
          </p:cNvSpPr>
          <p:nvPr>
            <p:ph type="sldNum" sz="quarter" idx="12"/>
          </p:nvPr>
        </p:nvSpPr>
        <p:spPr/>
        <p:txBody>
          <a:bodyPr/>
          <a:lstStyle/>
          <a:p>
            <a:fld id="{19005365-EA54-452E-AD43-1790D0F8DD5C}" type="slidenum">
              <a:rPr lang="en-US" smtClean="0"/>
              <a:pPr/>
              <a:t>32</a:t>
            </a:fld>
            <a:endParaRPr lang="en-US" dirty="0"/>
          </a:p>
        </p:txBody>
      </p:sp>
    </p:spTree>
    <p:extLst>
      <p:ext uri="{BB962C8B-B14F-4D97-AF65-F5344CB8AC3E}">
        <p14:creationId xmlns:p14="http://schemas.microsoft.com/office/powerpoint/2010/main" val="989333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19005365-EA54-452E-AD43-1790D0F8DD5C}" type="slidenum">
              <a:rPr lang="en-US" smtClean="0"/>
              <a:pPr/>
              <a:t>33</a:t>
            </a:fld>
            <a:endParaRPr lang="en-US"/>
          </a:p>
        </p:txBody>
      </p:sp>
    </p:spTree>
    <p:extLst>
      <p:ext uri="{BB962C8B-B14F-4D97-AF65-F5344CB8AC3E}">
        <p14:creationId xmlns:p14="http://schemas.microsoft.com/office/powerpoint/2010/main" val="1169629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19005365-EA54-452E-AD43-1790D0F8DD5C}" type="slidenum">
              <a:rPr lang="en-US" smtClean="0"/>
              <a:pPr/>
              <a:t>34</a:t>
            </a:fld>
            <a:endParaRPr lang="en-US"/>
          </a:p>
        </p:txBody>
      </p:sp>
    </p:spTree>
    <p:extLst>
      <p:ext uri="{BB962C8B-B14F-4D97-AF65-F5344CB8AC3E}">
        <p14:creationId xmlns:p14="http://schemas.microsoft.com/office/powerpoint/2010/main" val="1481813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19005365-EA54-452E-AD43-1790D0F8DD5C}" type="slidenum">
              <a:rPr lang="en-US" smtClean="0"/>
              <a:pPr/>
              <a:t>35</a:t>
            </a:fld>
            <a:endParaRPr lang="en-US"/>
          </a:p>
        </p:txBody>
      </p:sp>
    </p:spTree>
    <p:extLst>
      <p:ext uri="{BB962C8B-B14F-4D97-AF65-F5344CB8AC3E}">
        <p14:creationId xmlns:p14="http://schemas.microsoft.com/office/powerpoint/2010/main" val="2055623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19005365-EA54-452E-AD43-1790D0F8DD5C}" type="slidenum">
              <a:rPr lang="en-US" smtClean="0"/>
              <a:pPr/>
              <a:t>36</a:t>
            </a:fld>
            <a:endParaRPr lang="en-US"/>
          </a:p>
        </p:txBody>
      </p:sp>
    </p:spTree>
    <p:extLst>
      <p:ext uri="{BB962C8B-B14F-4D97-AF65-F5344CB8AC3E}">
        <p14:creationId xmlns:p14="http://schemas.microsoft.com/office/powerpoint/2010/main" val="1839450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19005365-EA54-452E-AD43-1790D0F8DD5C}" type="slidenum">
              <a:rPr lang="en-US" smtClean="0"/>
              <a:pPr/>
              <a:t>37</a:t>
            </a:fld>
            <a:endParaRPr lang="en-US"/>
          </a:p>
        </p:txBody>
      </p:sp>
    </p:spTree>
    <p:extLst>
      <p:ext uri="{BB962C8B-B14F-4D97-AF65-F5344CB8AC3E}">
        <p14:creationId xmlns:p14="http://schemas.microsoft.com/office/powerpoint/2010/main" val="2052057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6"/>
            <a:ext cx="10363200" cy="1470025"/>
          </a:xfrm>
        </p:spPr>
        <p:txBody>
          <a:bodyPr/>
          <a:lstStyle>
            <a:lvl1pPr>
              <a:defRPr b="1">
                <a:solidFill>
                  <a:srgbClr val="AB0003"/>
                </a:solidFill>
              </a:defRPr>
            </a:lvl1pPr>
          </a:lstStyle>
          <a:p>
            <a:r>
              <a:rPr lang="en-US" dirty="0"/>
              <a:t>CLICK TO EDIT MASTER TITLE STYLE</a:t>
            </a:r>
          </a:p>
        </p:txBody>
      </p:sp>
      <p:sp>
        <p:nvSpPr>
          <p:cNvPr id="3" name="Subtitle 2"/>
          <p:cNvSpPr>
            <a:spLocks noGrp="1"/>
          </p:cNvSpPr>
          <p:nvPr>
            <p:ph type="subTitle" idx="1"/>
          </p:nvPr>
        </p:nvSpPr>
        <p:spPr>
          <a:xfrm>
            <a:off x="1828800" y="36576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9D51638-D0E2-4839-B13A-24BF466AABA9}" type="datetime1">
              <a:rPr lang="en-US" smtClean="0"/>
              <a:pPr/>
              <a:t>5/26/2022</a:t>
            </a:fld>
            <a:endParaRPr lang="en-US"/>
          </a:p>
        </p:txBody>
      </p:sp>
    </p:spTree>
    <p:extLst>
      <p:ext uri="{BB962C8B-B14F-4D97-AF65-F5344CB8AC3E}">
        <p14:creationId xmlns:p14="http://schemas.microsoft.com/office/powerpoint/2010/main" val="67358448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 y="173748"/>
            <a:ext cx="10058400" cy="740653"/>
          </a:xfrm>
        </p:spPr>
        <p:txBody>
          <a:bodyPr/>
          <a:lstStyle>
            <a:lvl1pPr>
              <a:defRPr>
                <a:solidFill>
                  <a:srgbClr val="AB0003"/>
                </a:solidFill>
              </a:defRPr>
            </a:lvl1pPr>
          </a:lstStyle>
          <a:p>
            <a:r>
              <a:rPr lang="en-US" dirty="0"/>
              <a:t>CLICK TO EDIT </a:t>
            </a:r>
            <a:br>
              <a:rPr lang="en-US" dirty="0"/>
            </a:br>
            <a:r>
              <a:rPr lang="en-US" dirty="0"/>
              <a:t>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23F8-84AA-449D-9667-7BB544FECF54}" type="datetime1">
              <a:rPr lang="en-US" smtClean="0"/>
              <a:pPr/>
              <a:t>5/26/2022</a:t>
            </a:fld>
            <a:endParaRPr lang="en-US"/>
          </a:p>
        </p:txBody>
      </p:sp>
      <p:sp>
        <p:nvSpPr>
          <p:cNvPr id="6" name="Slide Number Placeholder 5"/>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51436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839200" y="274639"/>
            <a:ext cx="1422400" cy="5851525"/>
          </a:xfrm>
        </p:spPr>
        <p:txBody>
          <a:bodyPr vert="eaVert"/>
          <a:lstStyle>
            <a:lvl1pPr>
              <a:defRPr>
                <a:solidFill>
                  <a:srgbClr val="AB0003"/>
                </a:solidFill>
              </a:defRPr>
            </a:lvl1pPr>
          </a:lstStyle>
          <a:p>
            <a:r>
              <a:rPr lang="en-US" dirty="0"/>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18A978-F449-47AF-B3D0-B13F162C6AF6}" type="datetime1">
              <a:rPr lang="en-US" smtClean="0"/>
              <a:pPr/>
              <a:t>5/26/2022</a:t>
            </a:fld>
            <a:endParaRPr lang="en-US"/>
          </a:p>
        </p:txBody>
      </p:sp>
      <p:sp>
        <p:nvSpPr>
          <p:cNvPr id="6" name="Slide Number Placeholder 5"/>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1183961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 y="173748"/>
            <a:ext cx="10058400" cy="740653"/>
          </a:xfrm>
        </p:spPr>
        <p:txBody>
          <a:bodyPr/>
          <a:lstStyle>
            <a:lvl1pPr>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lvl1pPr>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325C21B-3258-4293-8AD7-7489A94AFFD4}" type="datetime1">
              <a:rPr lang="en-US" smtClean="0"/>
              <a:pPr/>
              <a:t>5/26/2022</a:t>
            </a:fld>
            <a:endParaRPr lang="en-US"/>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CD64BFC3-983F-4B0A-9A55-84A85105ADC0}" type="slidenum">
              <a:rPr lang="en-US" smtClean="0"/>
              <a:pPr/>
              <a:t>‹#›</a:t>
            </a:fld>
            <a:endParaRPr lang="en-US"/>
          </a:p>
        </p:txBody>
      </p:sp>
    </p:spTree>
    <p:extLst>
      <p:ext uri="{BB962C8B-B14F-4D97-AF65-F5344CB8AC3E}">
        <p14:creationId xmlns:p14="http://schemas.microsoft.com/office/powerpoint/2010/main" val="32975812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AB0003"/>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E19EB3F-C711-4304-A4F6-7B4841DEDE94}" type="datetime1">
              <a:rPr lang="en-US" smtClean="0"/>
              <a:pPr/>
              <a:t>5/26/2022</a:t>
            </a:fld>
            <a:endParaRPr lang="en-US"/>
          </a:p>
        </p:txBody>
      </p:sp>
      <p:sp>
        <p:nvSpPr>
          <p:cNvPr id="6" name="Slide Number Placeholder 5"/>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128214785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 y="173748"/>
            <a:ext cx="10058400" cy="740653"/>
          </a:xfrm>
        </p:spPr>
        <p:txBody>
          <a:bodyPr/>
          <a:lstStyle>
            <a:lvl1pPr>
              <a:defRPr>
                <a:solidFill>
                  <a:srgbClr val="AB0003"/>
                </a:solidFill>
              </a:defRPr>
            </a:lvl1pPr>
          </a:lstStyle>
          <a:p>
            <a:r>
              <a:rPr lang="en-US" dirty="0"/>
              <a:t>CLICK TO EDIT </a:t>
            </a:r>
            <a:br>
              <a:rPr lang="en-US" dirty="0"/>
            </a:br>
            <a:r>
              <a:rPr lang="en-US" dirty="0"/>
              <a:t>MASTER TITLE STYLE</a:t>
            </a:r>
          </a:p>
        </p:txBody>
      </p:sp>
      <p:sp>
        <p:nvSpPr>
          <p:cNvPr id="3" name="Content Placeholder 2"/>
          <p:cNvSpPr>
            <a:spLocks noGrp="1"/>
          </p:cNvSpPr>
          <p:nvPr>
            <p:ph sz="half" idx="1"/>
          </p:nvPr>
        </p:nvSpPr>
        <p:spPr>
          <a:xfrm>
            <a:off x="609600" y="1600201"/>
            <a:ext cx="5384800" cy="4525963"/>
          </a:xfrm>
          <a:solidFill>
            <a:schemeClr val="bg1">
              <a:lumMod val="95000"/>
            </a:schemeClr>
          </a:solidFill>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a:solidFill>
            <a:schemeClr val="bg1">
              <a:lumMod val="95000"/>
            </a:schemeClr>
          </a:solidFill>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9E90E5-F405-40E0-BCD9-8001C0D52617}" type="datetime1">
              <a:rPr lang="en-US" smtClean="0"/>
              <a:pPr/>
              <a:t>5/26/2022</a:t>
            </a:fld>
            <a:endParaRPr lang="en-US"/>
          </a:p>
        </p:txBody>
      </p:sp>
      <p:sp>
        <p:nvSpPr>
          <p:cNvPr id="7" name="Slide Number Placeholder 6"/>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330048919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 y="173748"/>
            <a:ext cx="10058400" cy="740653"/>
          </a:xfrm>
        </p:spPr>
        <p:txBody>
          <a:bodyPr/>
          <a:lstStyle>
            <a:lvl1pPr>
              <a:defRPr>
                <a:solidFill>
                  <a:srgbClr val="AB0003"/>
                </a:solidFill>
              </a:defRPr>
            </a:lvl1p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7C4A48-D25C-45A8-B8E0-BD2D3B1132C1}" type="datetime1">
              <a:rPr lang="en-US" smtClean="0"/>
              <a:pPr/>
              <a:t>5/26/2022</a:t>
            </a:fld>
            <a:endParaRPr lang="en-US"/>
          </a:p>
        </p:txBody>
      </p:sp>
      <p:sp>
        <p:nvSpPr>
          <p:cNvPr id="9" name="Slide Number Placeholder 8"/>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31968314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 y="173748"/>
            <a:ext cx="9956800" cy="740653"/>
          </a:xfrm>
        </p:spPr>
        <p:txBody>
          <a:bodyPr/>
          <a:lstStyle>
            <a:lvl1pPr>
              <a:defRPr>
                <a:solidFill>
                  <a:srgbClr val="AB0003"/>
                </a:solidFill>
              </a:defRPr>
            </a:lvl1pPr>
          </a:lstStyle>
          <a:p>
            <a:r>
              <a:rPr lang="en-US" dirty="0"/>
              <a:t>CLICK TO EDIT </a:t>
            </a:r>
            <a:br>
              <a:rPr lang="en-US" dirty="0"/>
            </a:br>
            <a:r>
              <a:rPr lang="en-US" dirty="0"/>
              <a:t>MASTER TITLE STYLE</a:t>
            </a:r>
          </a:p>
        </p:txBody>
      </p:sp>
      <p:sp>
        <p:nvSpPr>
          <p:cNvPr id="3" name="Date Placeholder 2"/>
          <p:cNvSpPr>
            <a:spLocks noGrp="1"/>
          </p:cNvSpPr>
          <p:nvPr>
            <p:ph type="dt" sz="half" idx="10"/>
          </p:nvPr>
        </p:nvSpPr>
        <p:spPr/>
        <p:txBody>
          <a:bodyPr/>
          <a:lstStyle/>
          <a:p>
            <a:fld id="{BB7F9C2D-98A7-4A5A-AF37-9DE9D3A4D871}" type="datetime1">
              <a:rPr lang="en-US" smtClean="0"/>
              <a:pPr/>
              <a:t>5/26/2022</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329143742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BAC9F-A0B1-4460-AE6A-1FEB31152C69}" type="datetime1">
              <a:rPr lang="en-US" smtClean="0"/>
              <a:pPr/>
              <a:t>5/26/2022</a:t>
            </a:fld>
            <a:endParaRPr lang="en-US"/>
          </a:p>
        </p:txBody>
      </p:sp>
      <p:sp>
        <p:nvSpPr>
          <p:cNvPr id="4" name="Slide Number Placeholder 3"/>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4119696882"/>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1" y="273050"/>
            <a:ext cx="4011084" cy="1162050"/>
          </a:xfrm>
        </p:spPr>
        <p:txBody>
          <a:bodyPr anchor="b"/>
          <a:lstStyle>
            <a:lvl1pPr algn="l">
              <a:defRPr sz="2000" b="1">
                <a:solidFill>
                  <a:srgbClr val="AB0003"/>
                </a:solidFill>
              </a:defRPr>
            </a:lvl1pPr>
          </a:lstStyle>
          <a:p>
            <a:r>
              <a:rPr lang="en-US" dirty="0"/>
              <a:t>CLICK TO EDIT MASTER TITLE STYLE</a:t>
            </a:r>
          </a:p>
        </p:txBody>
      </p:sp>
      <p:sp>
        <p:nvSpPr>
          <p:cNvPr id="3" name="Content Placeholder 2"/>
          <p:cNvSpPr>
            <a:spLocks noGrp="1"/>
          </p:cNvSpPr>
          <p:nvPr>
            <p:ph idx="1"/>
          </p:nvPr>
        </p:nvSpPr>
        <p:spPr>
          <a:xfrm>
            <a:off x="4766733" y="990600"/>
            <a:ext cx="6815667"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9C14F5-A131-4974-90AA-B086A07564D4}" type="datetime1">
              <a:rPr lang="en-US" smtClean="0"/>
              <a:pPr/>
              <a:t>5/26/2022</a:t>
            </a:fld>
            <a:endParaRPr lang="en-US"/>
          </a:p>
        </p:txBody>
      </p:sp>
      <p:sp>
        <p:nvSpPr>
          <p:cNvPr id="7" name="Slide Number Placeholder 6"/>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131745413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89717" y="4800600"/>
            <a:ext cx="7315200" cy="566738"/>
          </a:xfrm>
        </p:spPr>
        <p:txBody>
          <a:bodyPr anchor="b"/>
          <a:lstStyle>
            <a:lvl1pPr algn="l">
              <a:defRPr sz="2000" b="1">
                <a:solidFill>
                  <a:srgbClr val="AB0003"/>
                </a:solidFill>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8D09FB-BFDE-4AEB-86B7-A3875FE04EE9}" type="datetime1">
              <a:rPr lang="en-US" smtClean="0"/>
              <a:pPr/>
              <a:t>5/26/2022</a:t>
            </a:fld>
            <a:endParaRPr lang="en-US"/>
          </a:p>
        </p:txBody>
      </p:sp>
      <p:sp>
        <p:nvSpPr>
          <p:cNvPr id="7" name="Slide Number Placeholder 6"/>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3408977842"/>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red and white sign&#10;&#10;Description automatically generated">
            <a:extLst>
              <a:ext uri="{FF2B5EF4-FFF2-40B4-BE49-F238E27FC236}">
                <a16:creationId xmlns:a16="http://schemas.microsoft.com/office/drawing/2014/main" id="{5823847C-7389-40C4-8131-2D66880DDE5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909234" y="0"/>
            <a:ext cx="1012625" cy="1219201"/>
          </a:xfrm>
          <a:prstGeom prst="rect">
            <a:avLst/>
          </a:prstGeom>
        </p:spPr>
      </p:pic>
      <p:sp>
        <p:nvSpPr>
          <p:cNvPr id="2" name="Title Placeholder 1"/>
          <p:cNvSpPr>
            <a:spLocks noGrp="1"/>
          </p:cNvSpPr>
          <p:nvPr>
            <p:ph type="title"/>
          </p:nvPr>
        </p:nvSpPr>
        <p:spPr>
          <a:xfrm>
            <a:off x="203200" y="173748"/>
            <a:ext cx="10160000" cy="740653"/>
          </a:xfrm>
          <a:prstGeom prst="rect">
            <a:avLst/>
          </a:prstGeom>
        </p:spPr>
        <p:txBody>
          <a:bodyPr vert="horz" lIns="91440" tIns="45720" rIns="91440" bIns="45720" rtlCol="0" anchor="ctr">
            <a:norm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203200" y="1219201"/>
            <a:ext cx="10972800" cy="4830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     </a:t>
            </a:r>
          </a:p>
          <a:p>
            <a:pPr lvl="4"/>
            <a:r>
              <a:rPr lang="en-US" dirty="0"/>
              <a:t>Fifth level</a:t>
            </a:r>
          </a:p>
        </p:txBody>
      </p:sp>
      <p:sp>
        <p:nvSpPr>
          <p:cNvPr id="4" name="Date Placeholder 3"/>
          <p:cNvSpPr>
            <a:spLocks noGrp="1"/>
          </p:cNvSpPr>
          <p:nvPr>
            <p:ph type="dt" sz="half" idx="2"/>
          </p:nvPr>
        </p:nvSpPr>
        <p:spPr>
          <a:xfrm>
            <a:off x="8737600" y="6400801"/>
            <a:ext cx="3193784" cy="365125"/>
          </a:xfrm>
          <a:prstGeom prst="rect">
            <a:avLst/>
          </a:prstGeom>
        </p:spPr>
        <p:txBody>
          <a:bodyPr vert="horz" lIns="91440" tIns="45720" rIns="91440" bIns="45720" rtlCol="0" anchor="ctr"/>
          <a:lstStyle>
            <a:lvl1pPr algn="r">
              <a:defRPr sz="1200">
                <a:solidFill>
                  <a:schemeClr val="tx1">
                    <a:lumMod val="50000"/>
                    <a:lumOff val="50000"/>
                  </a:schemeClr>
                </a:solidFill>
                <a:latin typeface="Montserrat" panose="02000505000000020004" pitchFamily="2" charset="0"/>
              </a:defRPr>
            </a:lvl1pPr>
          </a:lstStyle>
          <a:p>
            <a:fld id="{D052A4D6-DA43-469D-B534-1F70D17CCF7C}" type="datetime1">
              <a:rPr lang="en-US" smtClean="0"/>
              <a:pPr/>
              <a:t>5/26/2022</a:t>
            </a:fld>
            <a:endParaRPr lang="en-US" dirty="0"/>
          </a:p>
        </p:txBody>
      </p:sp>
      <p:sp>
        <p:nvSpPr>
          <p:cNvPr id="6" name="Slide Number Placeholder 5"/>
          <p:cNvSpPr>
            <a:spLocks noGrp="1"/>
          </p:cNvSpPr>
          <p:nvPr>
            <p:ph type="sldNum" sz="quarter" idx="4"/>
          </p:nvPr>
        </p:nvSpPr>
        <p:spPr>
          <a:xfrm>
            <a:off x="203200" y="6400801"/>
            <a:ext cx="482600" cy="365125"/>
          </a:xfrm>
          <a:prstGeom prst="rect">
            <a:avLst/>
          </a:prstGeom>
        </p:spPr>
        <p:txBody>
          <a:bodyPr vert="horz" lIns="91440" tIns="45720" rIns="91440" bIns="45720" rtlCol="0" anchor="ctr"/>
          <a:lstStyle>
            <a:lvl1pPr algn="ctr">
              <a:defRPr sz="1200" b="0">
                <a:solidFill>
                  <a:schemeClr val="tx1">
                    <a:lumMod val="50000"/>
                    <a:lumOff val="50000"/>
                  </a:schemeClr>
                </a:solidFill>
                <a:latin typeface="Arial" panose="020B0604020202020204" pitchFamily="34" charset="0"/>
                <a:cs typeface="Arial" panose="020B0604020202020204" pitchFamily="34" charset="0"/>
              </a:defRPr>
            </a:lvl1p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2662463802"/>
      </p:ext>
    </p:extLst>
  </p:cSld>
  <p:clrMap bg1="lt1" tx1="dk1" bg2="lt2" tx2="dk2" accent1="accent1" accent2="accent2" accent3="accent3" accent4="accent4" accent5="accent5" accent6="accent6" hlink="hlink" folHlink="folHlink"/>
  <p:sldLayoutIdLst>
    <p:sldLayoutId id="2147483699" r:id="rId1"/>
    <p:sldLayoutId id="2147483682" r:id="rId2"/>
    <p:sldLayoutId id="2147483700"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spd="med">
    <p:fade/>
  </p:transition>
  <p:hf hdr="0" ftr="0"/>
  <p:txStyles>
    <p:titleStyle>
      <a:lvl1pPr algn="l" defTabSz="914400" rtl="0" eaLnBrk="1" latinLnBrk="0" hangingPunct="1">
        <a:spcBef>
          <a:spcPct val="0"/>
        </a:spcBef>
        <a:buNone/>
        <a:defRPr sz="3200" b="1" kern="1200" spc="0" baseline="0">
          <a:solidFill>
            <a:srgbClr val="AB0003"/>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AB0003"/>
        </a:buClr>
        <a:buFont typeface="Arial" panose="020B0604020202020204" pitchFamily="34" charset="0"/>
        <a:buChar char="•"/>
        <a:defRPr sz="2800" b="1" kern="1200" spc="0">
          <a:solidFill>
            <a:schemeClr val="tx1">
              <a:lumMod val="85000"/>
              <a:lumOff val="1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spc="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spc="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spc="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400" kern="1200" spc="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mailto:Cory.Ocker@Raytheon.com"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dodig.mil/Reports/Audits-and-Evaluations/Article/3019461/evaluation-of-the-department-of-defenses-transition-from-a-trusted-foundry-mod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ndia.org/abou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www.haascnc.com/index.html" TargetMode="External"/><Relationship Id="rId4" Type="http://schemas.openxmlformats.org/officeDocument/2006/relationships/hyperlink" Target="https://www.semiconductors.or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connect.apan.org/ndia-see-committe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www.incose.org/docs/default-source/midwest-gateway/events/ndia_mosa_whitepaper_final_20200701.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www.incose.org/docs/default-source/midwest-gateway/events/ndia_mosa_whitepaper_final_20200701.pdf"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www.incose.org/docs/default-source/midwest-gateway/events/ndia_mosa_whitepaper_final_20200701.pdf" TargetMode="External"/><Relationship Id="rId2" Type="http://schemas.openxmlformats.org/officeDocument/2006/relationships/hyperlink" Target="https://partners.mitre.org/sites/Standards/NDIA_Architecture/Documents/Forms/AllItems.aspx?RootFolder=/sites/Standards/NDIA_Architecture/Documents/Team%20Documents/MOSA%20White%20Paper&amp;FolderCTID=0x012000EAECAF385CAFF346999F3AB3E6772C9B&amp;View=%7b64777E72-5882-498F-8925-DDEF7521D8E0%7d" TargetMode="External"/><Relationship Id="rId1" Type="http://schemas.openxmlformats.org/officeDocument/2006/relationships/slideLayout" Target="../slideLayouts/slideLayout2.xml"/><Relationship Id="rId4" Type="http://schemas.openxmlformats.org/officeDocument/2006/relationships/hyperlink" Target="https://www.incose.org/docs/default-source/midwest-gateway/events/ndia_recommendations_mosa_implementation_20200715.pptx" TargetMode="Externa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65387"/>
            <a:ext cx="12192000" cy="1470025"/>
          </a:xfrm>
        </p:spPr>
        <p:txBody>
          <a:bodyPr>
            <a:normAutofit fontScale="90000"/>
          </a:bodyPr>
          <a:lstStyle/>
          <a:p>
            <a:pPr algn="ctr"/>
            <a:r>
              <a:rPr lang="en-US" sz="5400" b="1" dirty="0">
                <a:solidFill>
                  <a:srgbClr val="AB0003"/>
                </a:solidFill>
                <a:latin typeface="Arial"/>
                <a:cs typeface="Arial"/>
              </a:rPr>
              <a:t>System Engineering Division </a:t>
            </a:r>
            <a:br>
              <a:rPr lang="en-US" sz="5400" b="1" dirty="0">
                <a:solidFill>
                  <a:srgbClr val="AB0003"/>
                </a:solidFill>
                <a:latin typeface="Arial"/>
                <a:cs typeface="Arial"/>
              </a:rPr>
            </a:br>
            <a:r>
              <a:rPr lang="en-US" sz="5400" b="1" dirty="0">
                <a:solidFill>
                  <a:srgbClr val="AB0003"/>
                </a:solidFill>
                <a:latin typeface="Arial"/>
                <a:cs typeface="Arial"/>
              </a:rPr>
              <a:t>Monthly Meeting</a:t>
            </a:r>
          </a:p>
        </p:txBody>
      </p:sp>
      <p:sp>
        <p:nvSpPr>
          <p:cNvPr id="6" name="Subtitle 5"/>
          <p:cNvSpPr>
            <a:spLocks noGrp="1"/>
          </p:cNvSpPr>
          <p:nvPr>
            <p:ph type="subTitle" idx="1"/>
          </p:nvPr>
        </p:nvSpPr>
        <p:spPr/>
        <p:txBody>
          <a:bodyPr>
            <a:normAutofit/>
          </a:bodyPr>
          <a:lstStyle/>
          <a:p>
            <a:endParaRPr lang="en-US" dirty="0"/>
          </a:p>
          <a:p>
            <a:r>
              <a:rPr lang="en-US" dirty="0">
                <a:solidFill>
                  <a:schemeClr val="bg1">
                    <a:lumMod val="65000"/>
                  </a:schemeClr>
                </a:solidFill>
                <a:latin typeface="Arial"/>
                <a:cs typeface="Arial"/>
              </a:rPr>
              <a:t>May 26</a:t>
            </a:r>
            <a:r>
              <a:rPr lang="en-US" b="1" dirty="0">
                <a:solidFill>
                  <a:schemeClr val="bg1">
                    <a:lumMod val="65000"/>
                  </a:schemeClr>
                </a:solidFill>
                <a:latin typeface="Arial"/>
                <a:cs typeface="Arial"/>
              </a:rPr>
              <a:t>, 2022</a:t>
            </a:r>
            <a:r>
              <a:rPr lang="en-US" dirty="0"/>
              <a:t> </a:t>
            </a:r>
          </a:p>
        </p:txBody>
      </p:sp>
      <p:sp>
        <p:nvSpPr>
          <p:cNvPr id="4" name="Date Placeholder 3"/>
          <p:cNvSpPr>
            <a:spLocks noGrp="1"/>
          </p:cNvSpPr>
          <p:nvPr>
            <p:ph type="dt" sz="half" idx="10"/>
          </p:nvPr>
        </p:nvSpPr>
        <p:spPr>
          <a:xfrm>
            <a:off x="8363892" y="6400801"/>
            <a:ext cx="3599507" cy="365125"/>
          </a:xfrm>
        </p:spPr>
        <p:txBody>
          <a:bodyPr/>
          <a:lstStyle/>
          <a:p>
            <a:pPr algn="r"/>
            <a:fld id="{E88A18B5-936C-4099-8DFC-B184A5DF98B1}" type="datetime1">
              <a:rPr lang="en-US" smtClean="0"/>
              <a:pPr algn="r"/>
              <a:t>5/26/2022</a:t>
            </a:fld>
            <a:endParaRPr lang="en-US" dirty="0"/>
          </a:p>
        </p:txBody>
      </p:sp>
    </p:spTree>
    <p:extLst>
      <p:ext uri="{BB962C8B-B14F-4D97-AF65-F5344CB8AC3E}">
        <p14:creationId xmlns:p14="http://schemas.microsoft.com/office/powerpoint/2010/main" val="21851044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671AC-7C99-42B9-9B8D-D59B332525FC}"/>
              </a:ext>
            </a:extLst>
          </p:cNvPr>
          <p:cNvSpPr>
            <a:spLocks noGrp="1"/>
          </p:cNvSpPr>
          <p:nvPr>
            <p:ph type="title"/>
          </p:nvPr>
        </p:nvSpPr>
        <p:spPr>
          <a:xfrm>
            <a:off x="0" y="511548"/>
            <a:ext cx="11687175" cy="625803"/>
          </a:xfrm>
        </p:spPr>
        <p:txBody>
          <a:bodyPr>
            <a:noAutofit/>
          </a:bodyPr>
          <a:lstStyle/>
          <a:p>
            <a:pPr marL="457200" lvl="1">
              <a:lnSpc>
                <a:spcPct val="100000"/>
              </a:lnSpc>
              <a:spcBef>
                <a:spcPts val="600"/>
              </a:spcBef>
            </a:pPr>
            <a:r>
              <a:rPr lang="en-US" sz="3600" b="1" dirty="0">
                <a:solidFill>
                  <a:schemeClr val="accent1"/>
                </a:solidFill>
                <a:effectLst/>
                <a:latin typeface="Calibri Light" panose="020F0302020204030204" pitchFamily="34" charset="0"/>
                <a:ea typeface="Times New Roman" panose="02020603050405020304" pitchFamily="18" charset="0"/>
                <a:cs typeface="Calibri Light" panose="020F0302020204030204" pitchFamily="34" charset="0"/>
              </a:rPr>
              <a:t>Industry Implementation of ME </a:t>
            </a:r>
            <a:r>
              <a:rPr lang="en-US" sz="2800" b="1" dirty="0">
                <a:solidFill>
                  <a:schemeClr val="accent1"/>
                </a:solidFill>
                <a:effectLst/>
                <a:latin typeface="Calibri Light" panose="020F0302020204030204" pitchFamily="34" charset="0"/>
                <a:ea typeface="Times New Roman" panose="02020603050405020304" pitchFamily="18" charset="0"/>
                <a:cs typeface="Calibri Light" panose="020F0302020204030204" pitchFamily="34" charset="0"/>
              </a:rPr>
              <a:t>(1 of 2)</a:t>
            </a:r>
            <a:endParaRPr lang="en-US" sz="3600" b="1" dirty="0">
              <a:solidFill>
                <a:schemeClr val="accent1"/>
              </a:solidFill>
              <a:effectLst/>
              <a:latin typeface="Calibri Light" panose="020F0302020204030204" pitchFamily="34" charset="0"/>
              <a:ea typeface="Calibri" panose="020F05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1A1BD25E-363C-428B-B364-AD673F77F5EE}"/>
              </a:ext>
            </a:extLst>
          </p:cNvPr>
          <p:cNvSpPr>
            <a:spLocks noGrp="1"/>
          </p:cNvSpPr>
          <p:nvPr>
            <p:ph idx="1"/>
          </p:nvPr>
        </p:nvSpPr>
        <p:spPr>
          <a:xfrm>
            <a:off x="435293" y="1365011"/>
            <a:ext cx="10445751" cy="5230099"/>
          </a:xfrm>
        </p:spPr>
        <p:txBody>
          <a:bodyPr>
            <a:normAutofit/>
          </a:bodyPr>
          <a:lstStyle/>
          <a:p>
            <a:pPr>
              <a:spcBef>
                <a:spcPts val="600"/>
              </a:spcBef>
              <a:spcAft>
                <a:spcPts val="600"/>
              </a:spcAft>
              <a:buFont typeface="Wingdings" panose="05000000000000000000" pitchFamily="2" charset="2"/>
              <a:buChar char="§"/>
            </a:pPr>
            <a:r>
              <a:rPr lang="en-US" sz="2400" b="1" dirty="0">
                <a:effectLst/>
                <a:latin typeface="Calibri Light" panose="020F0302020204030204" pitchFamily="34" charset="0"/>
                <a:ea typeface="Times New Roman" panose="02020603050405020304" pitchFamily="18" charset="0"/>
                <a:cs typeface="Calibri Light" panose="020F0302020204030204" pitchFamily="34" charset="0"/>
              </a:rPr>
              <a:t>Background and plan</a:t>
            </a:r>
          </a:p>
          <a:p>
            <a:pPr lvl="1">
              <a:spcBef>
                <a:spcPts val="600"/>
              </a:spcBef>
              <a:spcAft>
                <a:spcPts val="600"/>
              </a:spcAft>
              <a:buFont typeface="Wingdings" panose="05000000000000000000" pitchFamily="2" charset="2"/>
              <a:buChar char="§"/>
            </a:pPr>
            <a:r>
              <a:rPr lang="en-US" sz="2000" b="1" dirty="0">
                <a:effectLst/>
                <a:latin typeface="Calibri Light" panose="020F0302020204030204" pitchFamily="34" charset="0"/>
                <a:ea typeface="Times New Roman" panose="02020603050405020304" pitchFamily="18" charset="0"/>
                <a:cs typeface="Calibri Light" panose="020F0302020204030204" pitchFamily="34" charset="0"/>
              </a:rPr>
              <a:t>Interest in how Industry is implementing ME</a:t>
            </a:r>
          </a:p>
          <a:p>
            <a:pPr lvl="1">
              <a:lnSpc>
                <a:spcPct val="100000"/>
              </a:lnSpc>
              <a:spcBef>
                <a:spcPts val="600"/>
              </a:spcBef>
              <a:buFont typeface="Wingdings" panose="05000000000000000000" pitchFamily="2" charset="2"/>
              <a:buChar char="§"/>
            </a:pPr>
            <a:r>
              <a:rPr lang="en-US" sz="2200" b="1" dirty="0">
                <a:effectLst/>
                <a:latin typeface="Calibri Light" panose="020F0302020204030204" pitchFamily="34" charset="0"/>
                <a:ea typeface="Times New Roman" panose="02020603050405020304" pitchFamily="18" charset="0"/>
                <a:cs typeface="Calibri Light" panose="020F0302020204030204" pitchFamily="34" charset="0"/>
              </a:rPr>
              <a:t>Can we develop an understanding of how industry is current implementing mission engineering including the motivation, their methods, processes, and tools, and how they use the ME results?  </a:t>
            </a:r>
            <a:endParaRPr lang="en-US" sz="2200" b="1" dirty="0">
              <a:effectLst/>
              <a:latin typeface="Calibri Light" panose="020F0302020204030204" pitchFamily="34" charset="0"/>
              <a:ea typeface="Calibri" panose="020F0502020204030204" pitchFamily="34" charset="0"/>
              <a:cs typeface="Calibri Light" panose="020F0302020204030204" pitchFamily="34" charset="0"/>
            </a:endParaRPr>
          </a:p>
          <a:p>
            <a:pPr lvl="1">
              <a:lnSpc>
                <a:spcPct val="100000"/>
              </a:lnSpc>
              <a:spcBef>
                <a:spcPts val="600"/>
              </a:spcBef>
              <a:buFont typeface="Wingdings" panose="05000000000000000000" pitchFamily="2" charset="2"/>
              <a:buChar char="§"/>
            </a:pPr>
            <a:r>
              <a:rPr lang="en-US" sz="2200" b="1" dirty="0">
                <a:effectLst/>
                <a:latin typeface="Calibri Light" panose="020F0302020204030204" pitchFamily="34" charset="0"/>
                <a:ea typeface="Times New Roman" panose="02020603050405020304" pitchFamily="18" charset="0"/>
                <a:cs typeface="Calibri Light" panose="020F0302020204030204" pitchFamily="34" charset="0"/>
              </a:rPr>
              <a:t>This could be done by a survey of SE Division members possibly followed by one or more online roundtables or workshops, with possible follow-on R&amp;E engagements with individual companies</a:t>
            </a:r>
            <a:endParaRPr lang="en-US" sz="2200" b="1" dirty="0">
              <a:effectLst/>
              <a:latin typeface="Calibri Light" panose="020F0302020204030204" pitchFamily="34" charset="0"/>
              <a:ea typeface="Calibri" panose="020F0502020204030204" pitchFamily="34" charset="0"/>
              <a:cs typeface="Calibri Light" panose="020F0302020204030204" pitchFamily="34" charset="0"/>
            </a:endParaRPr>
          </a:p>
          <a:p>
            <a:pPr lvl="1">
              <a:lnSpc>
                <a:spcPct val="100000"/>
              </a:lnSpc>
              <a:spcBef>
                <a:spcPts val="600"/>
              </a:spcBef>
              <a:buFont typeface="Wingdings" panose="05000000000000000000" pitchFamily="2" charset="2"/>
              <a:buChar char="§"/>
            </a:pPr>
            <a:r>
              <a:rPr lang="en-US" sz="2200" b="1" dirty="0">
                <a:effectLst/>
                <a:latin typeface="Calibri Light" panose="020F0302020204030204" pitchFamily="34" charset="0"/>
                <a:ea typeface="Times New Roman" panose="02020603050405020304" pitchFamily="18" charset="0"/>
                <a:cs typeface="Calibri Light" panose="020F0302020204030204" pitchFamily="34" charset="0"/>
              </a:rPr>
              <a:t>The NDIA core team could provide R&amp;E with a summary out brief of the results</a:t>
            </a:r>
          </a:p>
          <a:p>
            <a:pPr>
              <a:lnSpc>
                <a:spcPct val="100000"/>
              </a:lnSpc>
              <a:spcBef>
                <a:spcPts val="600"/>
              </a:spcBef>
            </a:pPr>
            <a:r>
              <a:rPr lang="en-US" sz="2400" b="1" dirty="0">
                <a:latin typeface="Calibri Light" panose="020F0302020204030204" pitchFamily="34" charset="0"/>
                <a:ea typeface="Calibri" panose="020F0502020204030204" pitchFamily="34" charset="0"/>
                <a:cs typeface="Calibri Light" panose="020F0302020204030204" pitchFamily="34" charset="0"/>
              </a:rPr>
              <a:t>Action</a:t>
            </a:r>
          </a:p>
          <a:p>
            <a:pPr lvl="1"/>
            <a:r>
              <a:rPr lang="en-US" sz="2000" b="1" dirty="0">
                <a:latin typeface="Calibri Light" panose="020F0302020204030204" pitchFamily="34" charset="0"/>
                <a:cs typeface="Calibri Light" panose="020F0302020204030204" pitchFamily="34" charset="0"/>
              </a:rPr>
              <a:t>Plan to engage companies on the SED Steering Group with a focus on industry implementation of mission engineering</a:t>
            </a:r>
          </a:p>
          <a:p>
            <a:pPr lvl="1"/>
            <a:r>
              <a:rPr lang="en-US" sz="2000" b="1" dirty="0">
                <a:latin typeface="Calibri Light" panose="020F0302020204030204" pitchFamily="34" charset="0"/>
                <a:cs typeface="Calibri Light" panose="020F0302020204030204" pitchFamily="34" charset="0"/>
              </a:rPr>
              <a:t>Survey was developed and review by core team</a:t>
            </a:r>
          </a:p>
          <a:p>
            <a:pPr>
              <a:lnSpc>
                <a:spcPct val="100000"/>
              </a:lnSpc>
              <a:spcBef>
                <a:spcPts val="600"/>
              </a:spcBef>
            </a:pPr>
            <a:endParaRPr lang="en-US" b="1" dirty="0">
              <a:latin typeface="Calibri Light" panose="020F0302020204030204" pitchFamily="34" charset="0"/>
              <a:ea typeface="Calibri" panose="020F0502020204030204" pitchFamily="34" charset="0"/>
              <a:cs typeface="Calibri Light" panose="020F0302020204030204" pitchFamily="34" charset="0"/>
            </a:endParaRPr>
          </a:p>
          <a:p>
            <a:pPr lvl="1">
              <a:lnSpc>
                <a:spcPct val="100000"/>
              </a:lnSpc>
              <a:spcBef>
                <a:spcPts val="600"/>
              </a:spcBef>
            </a:pPr>
            <a:endParaRPr lang="en-US" b="1" dirty="0">
              <a:effectLst/>
              <a:latin typeface="Calibri Light" panose="020F0302020204030204" pitchFamily="34" charset="0"/>
              <a:ea typeface="Calibri" panose="020F0502020204030204" pitchFamily="34" charset="0"/>
              <a:cs typeface="Calibri Light" panose="020F0302020204030204" pitchFamily="34" charset="0"/>
            </a:endParaRPr>
          </a:p>
          <a:p>
            <a:pPr lvl="1">
              <a:spcAft>
                <a:spcPts val="600"/>
              </a:spcAft>
            </a:pPr>
            <a:endParaRPr lang="en-US" sz="20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797915720"/>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671AC-7C99-42B9-9B8D-D59B332525FC}"/>
              </a:ext>
            </a:extLst>
          </p:cNvPr>
          <p:cNvSpPr>
            <a:spLocks noGrp="1"/>
          </p:cNvSpPr>
          <p:nvPr>
            <p:ph type="title"/>
          </p:nvPr>
        </p:nvSpPr>
        <p:spPr>
          <a:xfrm>
            <a:off x="0" y="511548"/>
            <a:ext cx="11687175" cy="625803"/>
          </a:xfrm>
        </p:spPr>
        <p:txBody>
          <a:bodyPr>
            <a:noAutofit/>
          </a:bodyPr>
          <a:lstStyle/>
          <a:p>
            <a:pPr marL="457200" lvl="1">
              <a:lnSpc>
                <a:spcPct val="100000"/>
              </a:lnSpc>
              <a:spcBef>
                <a:spcPts val="600"/>
              </a:spcBef>
            </a:pPr>
            <a:r>
              <a:rPr lang="en-US" sz="3600" b="1" dirty="0">
                <a:solidFill>
                  <a:schemeClr val="accent1"/>
                </a:solidFill>
                <a:effectLst/>
                <a:latin typeface="Calibri Light" panose="020F0302020204030204" pitchFamily="34" charset="0"/>
                <a:ea typeface="Times New Roman" panose="02020603050405020304" pitchFamily="18" charset="0"/>
                <a:cs typeface="Calibri Light" panose="020F0302020204030204" pitchFamily="34" charset="0"/>
              </a:rPr>
              <a:t>Industry implementation of ME </a:t>
            </a:r>
            <a:r>
              <a:rPr lang="en-US" sz="3200" b="1" dirty="0">
                <a:solidFill>
                  <a:schemeClr val="accent1"/>
                </a:solidFill>
                <a:effectLst/>
                <a:latin typeface="Calibri Light" panose="020F0302020204030204" pitchFamily="34" charset="0"/>
                <a:ea typeface="Times New Roman" panose="02020603050405020304" pitchFamily="18" charset="0"/>
                <a:cs typeface="Calibri Light" panose="020F0302020204030204" pitchFamily="34" charset="0"/>
              </a:rPr>
              <a:t>(2 of 2)</a:t>
            </a:r>
            <a:endParaRPr lang="en-US" sz="3600" b="1" dirty="0">
              <a:solidFill>
                <a:schemeClr val="accent1"/>
              </a:solidFill>
              <a:effectLst/>
              <a:latin typeface="Calibri Light" panose="020F0302020204030204" pitchFamily="34" charset="0"/>
              <a:ea typeface="Calibri" panose="020F05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1A1BD25E-363C-428B-B364-AD673F77F5EE}"/>
              </a:ext>
            </a:extLst>
          </p:cNvPr>
          <p:cNvSpPr>
            <a:spLocks noGrp="1"/>
          </p:cNvSpPr>
          <p:nvPr>
            <p:ph idx="1"/>
          </p:nvPr>
        </p:nvSpPr>
        <p:spPr>
          <a:xfrm>
            <a:off x="435293" y="1365011"/>
            <a:ext cx="10445751" cy="5230099"/>
          </a:xfrm>
        </p:spPr>
        <p:txBody>
          <a:bodyPr>
            <a:normAutofit/>
          </a:bodyPr>
          <a:lstStyle/>
          <a:p>
            <a:pPr>
              <a:lnSpc>
                <a:spcPct val="90000"/>
              </a:lnSpc>
              <a:spcBef>
                <a:spcPts val="0"/>
              </a:spcBef>
              <a:spcAft>
                <a:spcPts val="600"/>
              </a:spcAft>
              <a:buFont typeface="Wingdings" panose="05000000000000000000" pitchFamily="2" charset="2"/>
              <a:buChar char="§"/>
            </a:pPr>
            <a:r>
              <a:rPr lang="en-US" sz="2400" b="1" dirty="0">
                <a:effectLst/>
                <a:latin typeface="Calibri Light" panose="020F0302020204030204" pitchFamily="34" charset="0"/>
                <a:ea typeface="Times New Roman" panose="02020603050405020304" pitchFamily="18" charset="0"/>
                <a:cs typeface="Calibri Light" panose="020F0302020204030204" pitchFamily="34" charset="0"/>
              </a:rPr>
              <a:t>Status</a:t>
            </a:r>
          </a:p>
          <a:p>
            <a:pPr lvl="1">
              <a:lnSpc>
                <a:spcPct val="90000"/>
              </a:lnSpc>
              <a:spcBef>
                <a:spcPts val="0"/>
              </a:spcBef>
              <a:spcAft>
                <a:spcPts val="600"/>
              </a:spcAft>
              <a:buFont typeface="Wingdings" panose="05000000000000000000" pitchFamily="2" charset="2"/>
              <a:buChar char="§"/>
            </a:pPr>
            <a:r>
              <a:rPr lang="en-US" sz="2000" b="1" dirty="0">
                <a:effectLst/>
                <a:latin typeface="Calibri Light" panose="020F0302020204030204" pitchFamily="34" charset="0"/>
                <a:ea typeface="Times New Roman" panose="02020603050405020304" pitchFamily="18" charset="0"/>
                <a:cs typeface="Calibri Light" panose="020F0302020204030204" pitchFamily="34" charset="0"/>
              </a:rPr>
              <a:t>First step :  Survey of NDIA SE Companies</a:t>
            </a:r>
          </a:p>
          <a:p>
            <a:pPr lvl="2">
              <a:lnSpc>
                <a:spcPct val="90000"/>
              </a:lnSpc>
              <a:spcBef>
                <a:spcPts val="0"/>
              </a:spcBef>
              <a:spcAft>
                <a:spcPts val="600"/>
              </a:spcAft>
              <a:buFont typeface="Wingdings" panose="05000000000000000000" pitchFamily="2" charset="2"/>
              <a:buChar char="§"/>
            </a:pPr>
            <a:r>
              <a:rPr lang="en-US" sz="2000" b="1" dirty="0">
                <a:effectLst/>
                <a:latin typeface="Calibri Light" panose="020F0302020204030204" pitchFamily="34" charset="0"/>
                <a:ea typeface="Times New Roman" panose="02020603050405020304" pitchFamily="18" charset="0"/>
                <a:cs typeface="Calibri Light" panose="020F0302020204030204" pitchFamily="34" charset="0"/>
              </a:rPr>
              <a:t>Survey request was sent out by Holly as SED chair on May 18</a:t>
            </a:r>
            <a:r>
              <a:rPr lang="en-US" sz="2000" b="1" baseline="30000" dirty="0">
                <a:effectLst/>
                <a:latin typeface="Calibri Light" panose="020F0302020204030204" pitchFamily="34" charset="0"/>
                <a:ea typeface="Times New Roman" panose="02020603050405020304" pitchFamily="18" charset="0"/>
                <a:cs typeface="Calibri Light" panose="020F0302020204030204" pitchFamily="34" charset="0"/>
              </a:rPr>
              <a:t>th</a:t>
            </a:r>
            <a:endParaRPr lang="en-US" sz="2000" b="1" baseline="30000" dirty="0">
              <a:effectLst/>
              <a:latin typeface="Calibri Light" panose="020F0302020204030204" pitchFamily="34" charset="0"/>
              <a:cs typeface="Calibri Light" panose="020F0302020204030204" pitchFamily="34" charset="0"/>
            </a:endParaRPr>
          </a:p>
          <a:p>
            <a:pPr lvl="2">
              <a:lnSpc>
                <a:spcPct val="90000"/>
              </a:lnSpc>
              <a:spcBef>
                <a:spcPts val="0"/>
              </a:spcBef>
              <a:spcAft>
                <a:spcPts val="600"/>
              </a:spcAft>
              <a:buFont typeface="Wingdings" panose="05000000000000000000" pitchFamily="2" charset="2"/>
              <a:buChar char="§"/>
            </a:pPr>
            <a:r>
              <a:rPr lang="en-US" sz="2000" b="1" dirty="0">
                <a:latin typeface="Calibri Light" panose="020F0302020204030204" pitchFamily="34" charset="0"/>
                <a:ea typeface="Calibri" panose="020F0502020204030204" pitchFamily="34" charset="0"/>
                <a:cs typeface="Calibri Light" panose="020F0302020204030204" pitchFamily="34" charset="0"/>
              </a:rPr>
              <a:t>Responses requested by June 5</a:t>
            </a:r>
            <a:r>
              <a:rPr lang="en-US" sz="2000" b="1" baseline="30000" dirty="0">
                <a:latin typeface="Calibri Light" panose="020F0302020204030204" pitchFamily="34" charset="0"/>
                <a:ea typeface="Calibri" panose="020F0502020204030204" pitchFamily="34" charset="0"/>
                <a:cs typeface="Calibri Light" panose="020F0302020204030204" pitchFamily="34" charset="0"/>
              </a:rPr>
              <a:t>th</a:t>
            </a:r>
            <a:endParaRPr lang="en-US" sz="2000" b="1" dirty="0">
              <a:latin typeface="Calibri Light" panose="020F0302020204030204" pitchFamily="34" charset="0"/>
              <a:ea typeface="Calibri" panose="020F0502020204030204" pitchFamily="34" charset="0"/>
              <a:cs typeface="Calibri Light" panose="020F0302020204030204" pitchFamily="34" charset="0"/>
            </a:endParaRPr>
          </a:p>
          <a:p>
            <a:pPr lvl="2">
              <a:lnSpc>
                <a:spcPct val="90000"/>
              </a:lnSpc>
              <a:spcBef>
                <a:spcPts val="0"/>
              </a:spcBef>
              <a:spcAft>
                <a:spcPts val="600"/>
              </a:spcAft>
              <a:buFont typeface="Wingdings" panose="05000000000000000000" pitchFamily="2" charset="2"/>
              <a:buChar char="§"/>
            </a:pPr>
            <a:r>
              <a:rPr lang="en-US" sz="2000" b="1" dirty="0">
                <a:latin typeface="Calibri Light" panose="020F0302020204030204" pitchFamily="34" charset="0"/>
                <a:ea typeface="Calibri" panose="020F0502020204030204" pitchFamily="34" charset="0"/>
                <a:cs typeface="Calibri Light" panose="020F0302020204030204" pitchFamily="34" charset="0"/>
              </a:rPr>
              <a:t>Companies have option to not have their responses specifically associated with their company, but incorporated into the overall industry summary</a:t>
            </a:r>
          </a:p>
          <a:p>
            <a:pPr lvl="1">
              <a:lnSpc>
                <a:spcPct val="90000"/>
              </a:lnSpc>
              <a:spcBef>
                <a:spcPts val="0"/>
              </a:spcBef>
              <a:spcAft>
                <a:spcPts val="600"/>
              </a:spcAft>
              <a:buFont typeface="Wingdings" panose="05000000000000000000" pitchFamily="2" charset="2"/>
              <a:buChar char="§"/>
            </a:pPr>
            <a:r>
              <a:rPr lang="en-US" sz="2000" b="1" dirty="0">
                <a:latin typeface="Calibri Light" panose="020F0302020204030204" pitchFamily="34" charset="0"/>
                <a:ea typeface="Calibri" panose="020F0502020204030204" pitchFamily="34" charset="0"/>
                <a:cs typeface="Calibri Light" panose="020F0302020204030204" pitchFamily="34" charset="0"/>
              </a:rPr>
              <a:t>OUSD R&amp;E is conducting a parallel survey of government organizations</a:t>
            </a:r>
          </a:p>
          <a:p>
            <a:pPr lvl="2">
              <a:lnSpc>
                <a:spcPct val="90000"/>
              </a:lnSpc>
              <a:spcBef>
                <a:spcPts val="0"/>
              </a:spcBef>
              <a:spcAft>
                <a:spcPts val="600"/>
              </a:spcAft>
              <a:buFont typeface="Wingdings" panose="05000000000000000000" pitchFamily="2" charset="2"/>
              <a:buChar char="§"/>
            </a:pPr>
            <a:r>
              <a:rPr lang="en-US" sz="2000" b="1" dirty="0">
                <a:latin typeface="Calibri Light" panose="020F0302020204030204" pitchFamily="34" charset="0"/>
                <a:ea typeface="Calibri" panose="020F0502020204030204" pitchFamily="34" charset="0"/>
                <a:cs typeface="Calibri Light" panose="020F0302020204030204" pitchFamily="34" charset="0"/>
              </a:rPr>
              <a:t>Survey questions were coordinated</a:t>
            </a:r>
          </a:p>
          <a:p>
            <a:pPr lvl="1">
              <a:lnSpc>
                <a:spcPct val="90000"/>
              </a:lnSpc>
              <a:spcBef>
                <a:spcPts val="0"/>
              </a:spcBef>
              <a:spcAft>
                <a:spcPts val="600"/>
              </a:spcAft>
              <a:buFont typeface="Wingdings" panose="05000000000000000000" pitchFamily="2" charset="2"/>
              <a:buChar char="§"/>
            </a:pPr>
            <a:r>
              <a:rPr lang="en-US" sz="2000" b="1" dirty="0">
                <a:latin typeface="Calibri Light" panose="020F0302020204030204" pitchFamily="34" charset="0"/>
                <a:ea typeface="Calibri" panose="020F0502020204030204" pitchFamily="34" charset="0"/>
                <a:cs typeface="Calibri Light" panose="020F0302020204030204" pitchFamily="34" charset="0"/>
              </a:rPr>
              <a:t>Opportunities</a:t>
            </a:r>
          </a:p>
          <a:p>
            <a:pPr lvl="2">
              <a:lnSpc>
                <a:spcPct val="90000"/>
              </a:lnSpc>
              <a:spcBef>
                <a:spcPts val="0"/>
              </a:spcBef>
              <a:spcAft>
                <a:spcPts val="600"/>
              </a:spcAft>
              <a:buFont typeface="Wingdings" panose="05000000000000000000" pitchFamily="2" charset="2"/>
              <a:buChar char="§"/>
            </a:pPr>
            <a:r>
              <a:rPr lang="en-US" sz="2000" b="1" dirty="0">
                <a:latin typeface="Calibri Light" panose="020F0302020204030204" pitchFamily="34" charset="0"/>
                <a:ea typeface="Calibri" panose="020F0502020204030204" pitchFamily="34" charset="0"/>
                <a:cs typeface="Calibri Light" panose="020F0302020204030204" pitchFamily="34" charset="0"/>
              </a:rPr>
              <a:t>Comparing government and industry approaches</a:t>
            </a:r>
          </a:p>
          <a:p>
            <a:pPr lvl="2">
              <a:lnSpc>
                <a:spcPct val="90000"/>
              </a:lnSpc>
              <a:spcBef>
                <a:spcPts val="0"/>
              </a:spcBef>
              <a:spcAft>
                <a:spcPts val="600"/>
              </a:spcAft>
              <a:buFont typeface="Wingdings" panose="05000000000000000000" pitchFamily="2" charset="2"/>
              <a:buChar char="§"/>
            </a:pPr>
            <a:r>
              <a:rPr lang="en-US" sz="2000" b="1" dirty="0">
                <a:latin typeface="Calibri Light" panose="020F0302020204030204" pitchFamily="34" charset="0"/>
                <a:ea typeface="Calibri" panose="020F0502020204030204" pitchFamily="34" charset="0"/>
                <a:cs typeface="Calibri Light" panose="020F0302020204030204" pitchFamily="34" charset="0"/>
              </a:rPr>
              <a:t>Workshop to discuss common issues</a:t>
            </a:r>
          </a:p>
          <a:p>
            <a:pPr lvl="2">
              <a:lnSpc>
                <a:spcPct val="90000"/>
              </a:lnSpc>
              <a:spcBef>
                <a:spcPts val="0"/>
              </a:spcBef>
              <a:spcAft>
                <a:spcPts val="600"/>
              </a:spcAft>
              <a:buFont typeface="Wingdings" panose="05000000000000000000" pitchFamily="2" charset="2"/>
              <a:buChar char="§"/>
            </a:pPr>
            <a:r>
              <a:rPr lang="en-US" sz="2000" b="1" dirty="0">
                <a:latin typeface="Calibri Light" panose="020F0302020204030204" pitchFamily="34" charset="0"/>
                <a:ea typeface="Calibri" panose="020F0502020204030204" pitchFamily="34" charset="0"/>
                <a:cs typeface="Calibri Light" panose="020F0302020204030204" pitchFamily="34" charset="0"/>
              </a:rPr>
              <a:t>SE/ME Conference Panel</a:t>
            </a:r>
          </a:p>
          <a:p>
            <a:pPr lvl="1">
              <a:lnSpc>
                <a:spcPct val="90000"/>
              </a:lnSpc>
              <a:spcBef>
                <a:spcPts val="0"/>
              </a:spcBef>
              <a:spcAft>
                <a:spcPts val="600"/>
              </a:spcAft>
            </a:pPr>
            <a:endParaRPr lang="en-US" b="1" dirty="0">
              <a:effectLst/>
              <a:latin typeface="Calibri Light" panose="020F0302020204030204" pitchFamily="34" charset="0"/>
              <a:ea typeface="Calibri" panose="020F0502020204030204" pitchFamily="34" charset="0"/>
              <a:cs typeface="Calibri Light" panose="020F0302020204030204" pitchFamily="34" charset="0"/>
            </a:endParaRPr>
          </a:p>
          <a:p>
            <a:pPr lvl="1">
              <a:lnSpc>
                <a:spcPct val="90000"/>
              </a:lnSpc>
              <a:spcBef>
                <a:spcPts val="0"/>
              </a:spcBef>
              <a:spcAft>
                <a:spcPts val="600"/>
              </a:spcAft>
            </a:pPr>
            <a:endParaRPr lang="en-US" sz="20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14057321"/>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671AC-7C99-42B9-9B8D-D59B332525FC}"/>
              </a:ext>
            </a:extLst>
          </p:cNvPr>
          <p:cNvSpPr>
            <a:spLocks noGrp="1"/>
          </p:cNvSpPr>
          <p:nvPr>
            <p:ph type="title"/>
          </p:nvPr>
        </p:nvSpPr>
        <p:spPr>
          <a:xfrm>
            <a:off x="0" y="511548"/>
            <a:ext cx="11687175" cy="625803"/>
          </a:xfrm>
        </p:spPr>
        <p:txBody>
          <a:bodyPr>
            <a:noAutofit/>
          </a:bodyPr>
          <a:lstStyle/>
          <a:p>
            <a:pPr marL="457200" lvl="1">
              <a:lnSpc>
                <a:spcPct val="100000"/>
              </a:lnSpc>
              <a:spcBef>
                <a:spcPts val="600"/>
              </a:spcBef>
            </a:pPr>
            <a:r>
              <a:rPr lang="en-US" sz="3600" b="1" dirty="0">
                <a:solidFill>
                  <a:schemeClr val="accent1"/>
                </a:solidFill>
                <a:effectLst/>
                <a:latin typeface="Calibri Light" panose="020F0302020204030204" pitchFamily="34" charset="0"/>
                <a:ea typeface="Times New Roman" panose="02020603050405020304" pitchFamily="18" charset="0"/>
                <a:cs typeface="Calibri Light" panose="020F0302020204030204" pitchFamily="34" charset="0"/>
              </a:rPr>
              <a:t>Next Steps</a:t>
            </a:r>
            <a:endParaRPr lang="en-US" sz="3600" b="1" dirty="0">
              <a:solidFill>
                <a:schemeClr val="accent1"/>
              </a:solidFill>
              <a:effectLst/>
              <a:latin typeface="Calibri Light" panose="020F0302020204030204" pitchFamily="34" charset="0"/>
              <a:ea typeface="Calibri" panose="020F05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1A1BD25E-363C-428B-B364-AD673F77F5EE}"/>
              </a:ext>
            </a:extLst>
          </p:cNvPr>
          <p:cNvSpPr>
            <a:spLocks noGrp="1"/>
          </p:cNvSpPr>
          <p:nvPr>
            <p:ph idx="1"/>
          </p:nvPr>
        </p:nvSpPr>
        <p:spPr>
          <a:xfrm>
            <a:off x="457200" y="1981200"/>
            <a:ext cx="10445751" cy="5230099"/>
          </a:xfrm>
        </p:spPr>
        <p:txBody>
          <a:bodyPr>
            <a:normAutofit/>
          </a:bodyPr>
          <a:lstStyle/>
          <a:p>
            <a:pPr>
              <a:lnSpc>
                <a:spcPct val="90000"/>
              </a:lnSpc>
              <a:spcBef>
                <a:spcPts val="0"/>
              </a:spcBef>
              <a:spcAft>
                <a:spcPts val="1800"/>
              </a:spcAft>
              <a:buFont typeface="Wingdings" panose="05000000000000000000" pitchFamily="2" charset="2"/>
              <a:buChar char="§"/>
            </a:pPr>
            <a:r>
              <a:rPr lang="en-US" sz="2400" b="1" dirty="0">
                <a:effectLst/>
                <a:latin typeface="Calibri Light" panose="020F0302020204030204" pitchFamily="34" charset="0"/>
                <a:ea typeface="Times New Roman" panose="02020603050405020304" pitchFamily="18" charset="0"/>
                <a:cs typeface="Calibri Light" panose="020F0302020204030204" pitchFamily="34" charset="0"/>
              </a:rPr>
              <a:t>Continue to support ME Guide update</a:t>
            </a:r>
          </a:p>
          <a:p>
            <a:pPr>
              <a:lnSpc>
                <a:spcPct val="90000"/>
              </a:lnSpc>
              <a:spcBef>
                <a:spcPts val="0"/>
              </a:spcBef>
              <a:spcAft>
                <a:spcPts val="1800"/>
              </a:spcAft>
              <a:buFont typeface="Wingdings" panose="05000000000000000000" pitchFamily="2" charset="2"/>
              <a:buChar char="§"/>
            </a:pPr>
            <a:r>
              <a:rPr lang="en-US" sz="2400" dirty="0">
                <a:latin typeface="Calibri Light" panose="020F0302020204030204" pitchFamily="34" charset="0"/>
                <a:ea typeface="Calibri" panose="020F0502020204030204" pitchFamily="34" charset="0"/>
                <a:cs typeface="Calibri Light" panose="020F0302020204030204" pitchFamily="34" charset="0"/>
              </a:rPr>
              <a:t>Compile results from Industry Survey</a:t>
            </a:r>
          </a:p>
          <a:p>
            <a:pPr>
              <a:lnSpc>
                <a:spcPct val="90000"/>
              </a:lnSpc>
              <a:spcBef>
                <a:spcPts val="0"/>
              </a:spcBef>
              <a:spcAft>
                <a:spcPts val="1800"/>
              </a:spcAft>
              <a:buFont typeface="Wingdings" panose="05000000000000000000" pitchFamily="2" charset="2"/>
              <a:buChar char="§"/>
            </a:pPr>
            <a:r>
              <a:rPr lang="en-US" sz="2400" dirty="0">
                <a:latin typeface="Calibri Light" panose="020F0302020204030204" pitchFamily="34" charset="0"/>
                <a:ea typeface="Calibri" panose="020F0502020204030204" pitchFamily="34" charset="0"/>
                <a:cs typeface="Calibri Light" panose="020F0302020204030204" pitchFamily="34" charset="0"/>
              </a:rPr>
              <a:t>Work with R&amp;E to compare Industry and Government ME approaches</a:t>
            </a:r>
          </a:p>
          <a:p>
            <a:pPr>
              <a:lnSpc>
                <a:spcPct val="90000"/>
              </a:lnSpc>
              <a:spcBef>
                <a:spcPts val="0"/>
              </a:spcBef>
              <a:spcAft>
                <a:spcPts val="1800"/>
              </a:spcAft>
              <a:buFont typeface="Wingdings" panose="05000000000000000000" pitchFamily="2" charset="2"/>
              <a:buChar char="§"/>
            </a:pPr>
            <a:r>
              <a:rPr lang="en-US" sz="2400" dirty="0">
                <a:latin typeface="Calibri Light" panose="020F0302020204030204" pitchFamily="34" charset="0"/>
                <a:ea typeface="Calibri" panose="020F0502020204030204" pitchFamily="34" charset="0"/>
                <a:cs typeface="Calibri Light" panose="020F0302020204030204" pitchFamily="34" charset="0"/>
              </a:rPr>
              <a:t>Plan for follow-up engagement – Workshop, SE/ME Conference events</a:t>
            </a:r>
          </a:p>
          <a:p>
            <a:pPr>
              <a:lnSpc>
                <a:spcPct val="90000"/>
              </a:lnSpc>
              <a:spcBef>
                <a:spcPts val="0"/>
              </a:spcBef>
              <a:spcAft>
                <a:spcPts val="1800"/>
              </a:spcAft>
              <a:buFont typeface="Wingdings" panose="05000000000000000000" pitchFamily="2" charset="2"/>
              <a:buChar char="§"/>
            </a:pPr>
            <a:r>
              <a:rPr lang="en-US" sz="2400" dirty="0">
                <a:latin typeface="Calibri Light" panose="020F0302020204030204" pitchFamily="34" charset="0"/>
                <a:ea typeface="Calibri" panose="020F0502020204030204" pitchFamily="34" charset="0"/>
                <a:cs typeface="Calibri Light" panose="020F0302020204030204" pitchFamily="34" charset="0"/>
              </a:rPr>
              <a:t>Engage with R&amp;E on invitation for Industry engagement in ME Working Group</a:t>
            </a:r>
          </a:p>
          <a:p>
            <a:pPr>
              <a:lnSpc>
                <a:spcPct val="90000"/>
              </a:lnSpc>
              <a:spcBef>
                <a:spcPts val="0"/>
              </a:spcBef>
              <a:spcAft>
                <a:spcPts val="1800"/>
              </a:spcAft>
              <a:buFont typeface="Wingdings" panose="05000000000000000000" pitchFamily="2" charset="2"/>
              <a:buChar char="§"/>
            </a:pPr>
            <a:endParaRPr lang="en-US" sz="2000" b="1" dirty="0">
              <a:latin typeface="Calibri Light" panose="020F0302020204030204" pitchFamily="34" charset="0"/>
              <a:ea typeface="Calibri" panose="020F0502020204030204" pitchFamily="34" charset="0"/>
              <a:cs typeface="Calibri Light" panose="020F0302020204030204" pitchFamily="34" charset="0"/>
            </a:endParaRPr>
          </a:p>
          <a:p>
            <a:pPr lvl="1">
              <a:lnSpc>
                <a:spcPct val="90000"/>
              </a:lnSpc>
              <a:spcBef>
                <a:spcPts val="0"/>
              </a:spcBef>
              <a:spcAft>
                <a:spcPts val="1800"/>
              </a:spcAft>
            </a:pPr>
            <a:endParaRPr lang="en-US" b="1" dirty="0">
              <a:effectLst/>
              <a:latin typeface="Calibri Light" panose="020F0302020204030204" pitchFamily="34" charset="0"/>
              <a:ea typeface="Calibri" panose="020F0502020204030204" pitchFamily="34" charset="0"/>
              <a:cs typeface="Calibri Light" panose="020F0302020204030204" pitchFamily="34" charset="0"/>
            </a:endParaRPr>
          </a:p>
          <a:p>
            <a:pPr lvl="1">
              <a:lnSpc>
                <a:spcPct val="90000"/>
              </a:lnSpc>
              <a:spcBef>
                <a:spcPts val="0"/>
              </a:spcBef>
              <a:spcAft>
                <a:spcPts val="1800"/>
              </a:spcAft>
            </a:pPr>
            <a:endParaRPr lang="en-US" sz="20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386018639"/>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8BF12-73B6-4BA9-BB1C-F04F5EA9BAF3}"/>
              </a:ext>
            </a:extLst>
          </p:cNvPr>
          <p:cNvSpPr>
            <a:spLocks noGrp="1"/>
          </p:cNvSpPr>
          <p:nvPr>
            <p:ph type="title"/>
          </p:nvPr>
        </p:nvSpPr>
        <p:spPr>
          <a:xfrm>
            <a:off x="304800" y="3124200"/>
            <a:ext cx="10515600" cy="2852737"/>
          </a:xfrm>
        </p:spPr>
        <p:txBody>
          <a:bodyPr>
            <a:normAutofit/>
          </a:bodyPr>
          <a:lstStyle/>
          <a:p>
            <a:pPr algn="ctr"/>
            <a:r>
              <a:rPr lang="en-US" sz="3600" b="1" dirty="0">
                <a:solidFill>
                  <a:schemeClr val="accent1"/>
                </a:solidFill>
                <a:latin typeface="Calibri Light" panose="020F0302020204030204" pitchFamily="34" charset="0"/>
                <a:cs typeface="Calibri Light" panose="020F0302020204030204" pitchFamily="34" charset="0"/>
              </a:rPr>
              <a:t>Discussion</a:t>
            </a:r>
          </a:p>
        </p:txBody>
      </p:sp>
    </p:spTree>
    <p:extLst>
      <p:ext uri="{BB962C8B-B14F-4D97-AF65-F5344CB8AC3E}">
        <p14:creationId xmlns:p14="http://schemas.microsoft.com/office/powerpoint/2010/main" val="1287817461"/>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8BF12-73B6-4BA9-BB1C-F04F5EA9BAF3}"/>
              </a:ext>
            </a:extLst>
          </p:cNvPr>
          <p:cNvSpPr>
            <a:spLocks noGrp="1"/>
          </p:cNvSpPr>
          <p:nvPr>
            <p:ph type="title"/>
          </p:nvPr>
        </p:nvSpPr>
        <p:spPr>
          <a:xfrm>
            <a:off x="762000" y="2743200"/>
            <a:ext cx="10515600" cy="2852737"/>
          </a:xfrm>
        </p:spPr>
        <p:txBody>
          <a:bodyPr>
            <a:normAutofit/>
          </a:bodyPr>
          <a:lstStyle/>
          <a:p>
            <a:pPr algn="ctr"/>
            <a:r>
              <a:rPr lang="en-US" sz="3600" b="1" dirty="0">
                <a:solidFill>
                  <a:schemeClr val="accent1"/>
                </a:solidFill>
                <a:latin typeface="Calibri Light" panose="020F0302020204030204" pitchFamily="34" charset="0"/>
                <a:cs typeface="Calibri Light" panose="020F0302020204030204" pitchFamily="34" charset="0"/>
              </a:rPr>
              <a:t>Backup</a:t>
            </a:r>
          </a:p>
        </p:txBody>
      </p:sp>
    </p:spTree>
    <p:extLst>
      <p:ext uri="{BB962C8B-B14F-4D97-AF65-F5344CB8AC3E}">
        <p14:creationId xmlns:p14="http://schemas.microsoft.com/office/powerpoint/2010/main" val="2718705636"/>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36C82-3098-4E68-B3A9-7FF20B5CD91A}"/>
              </a:ext>
            </a:extLst>
          </p:cNvPr>
          <p:cNvSpPr>
            <a:spLocks noGrp="1"/>
          </p:cNvSpPr>
          <p:nvPr>
            <p:ph type="title"/>
          </p:nvPr>
        </p:nvSpPr>
        <p:spPr>
          <a:xfrm>
            <a:off x="714022" y="82903"/>
            <a:ext cx="10515600" cy="1325563"/>
          </a:xfrm>
        </p:spPr>
        <p:txBody>
          <a:bodyPr>
            <a:normAutofit/>
          </a:bodyPr>
          <a:lstStyle/>
          <a:p>
            <a:r>
              <a:rPr lang="en-US" sz="3600" b="1" dirty="0">
                <a:solidFill>
                  <a:schemeClr val="accent1"/>
                </a:solidFill>
                <a:latin typeface="Calibri Light" panose="020F0302020204030204" pitchFamily="34" charset="0"/>
                <a:cs typeface="Calibri Light" panose="020F0302020204030204" pitchFamily="34" charset="0"/>
              </a:rPr>
              <a:t>Past NDIA SED Mission Engineering Initiatives </a:t>
            </a:r>
            <a:r>
              <a:rPr lang="en-US" sz="2800" b="1" dirty="0">
                <a:solidFill>
                  <a:schemeClr val="accent1"/>
                </a:solidFill>
                <a:latin typeface="Calibri Light" panose="020F0302020204030204" pitchFamily="34" charset="0"/>
                <a:cs typeface="Calibri Light" panose="020F0302020204030204" pitchFamily="34" charset="0"/>
              </a:rPr>
              <a:t>(1 of 2)</a:t>
            </a:r>
            <a:endParaRPr lang="en-US" sz="3600" b="1" dirty="0">
              <a:solidFill>
                <a:schemeClr val="accent1"/>
              </a:solidFill>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B0520EEA-7E07-4A64-AC2B-41AF03C8A813}"/>
              </a:ext>
            </a:extLst>
          </p:cNvPr>
          <p:cNvSpPr>
            <a:spLocks noGrp="1"/>
          </p:cNvSpPr>
          <p:nvPr>
            <p:ph idx="1"/>
          </p:nvPr>
        </p:nvSpPr>
        <p:spPr>
          <a:xfrm>
            <a:off x="420512" y="1408466"/>
            <a:ext cx="6296377" cy="5366631"/>
          </a:xfrm>
        </p:spPr>
        <p:txBody>
          <a:bodyPr>
            <a:normAutofit/>
          </a:bodyPr>
          <a:lstStyle/>
          <a:p>
            <a:r>
              <a:rPr lang="en-US" sz="2400" b="1" dirty="0">
                <a:latin typeface="Calibri Light" panose="020F0302020204030204" pitchFamily="34" charset="0"/>
                <a:cs typeface="Calibri Light" panose="020F0302020204030204" pitchFamily="34" charset="0"/>
              </a:rPr>
              <a:t>2016: Initial look at Mission Engineering</a:t>
            </a:r>
          </a:p>
          <a:p>
            <a:pPr lvl="1"/>
            <a:r>
              <a:rPr lang="en-US" sz="2000" b="1" dirty="0">
                <a:latin typeface="Calibri Light" panose="020F0302020204030204" pitchFamily="34" charset="0"/>
                <a:cs typeface="Calibri Light" panose="020F0302020204030204" pitchFamily="34" charset="0"/>
              </a:rPr>
              <a:t>Survey of industry on mission engineering experience</a:t>
            </a:r>
          </a:p>
          <a:p>
            <a:endParaRPr lang="en-US" sz="2400" b="1" dirty="0">
              <a:latin typeface="Calibri Light" panose="020F0302020204030204" pitchFamily="34" charset="0"/>
              <a:cs typeface="Calibri Light" panose="020F0302020204030204" pitchFamily="34" charset="0"/>
            </a:endParaRPr>
          </a:p>
          <a:p>
            <a:pPr marL="457200" lvl="1" indent="0">
              <a:buNone/>
            </a:pPr>
            <a:endParaRPr lang="en-US" sz="2000" b="1" dirty="0">
              <a:latin typeface="Calibri Light" panose="020F0302020204030204" pitchFamily="34" charset="0"/>
              <a:cs typeface="Calibri Light" panose="020F0302020204030204" pitchFamily="34" charset="0"/>
            </a:endParaRPr>
          </a:p>
          <a:p>
            <a:pPr lvl="1"/>
            <a:endParaRPr lang="en-US" sz="2000" b="1" dirty="0">
              <a:latin typeface="Calibri Light" panose="020F0302020204030204" pitchFamily="34" charset="0"/>
              <a:cs typeface="Calibri Light" panose="020F0302020204030204" pitchFamily="34" charset="0"/>
            </a:endParaRPr>
          </a:p>
        </p:txBody>
      </p:sp>
      <p:pic>
        <p:nvPicPr>
          <p:cNvPr id="7" name="Picture 6">
            <a:extLst>
              <a:ext uri="{FF2B5EF4-FFF2-40B4-BE49-F238E27FC236}">
                <a16:creationId xmlns:a16="http://schemas.microsoft.com/office/drawing/2014/main" id="{BC193847-04CA-4AF6-B639-4447A63189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022" y="2463383"/>
            <a:ext cx="5150963" cy="3728227"/>
          </a:xfrm>
          <a:prstGeom prst="rect">
            <a:avLst/>
          </a:prstGeom>
          <a:solidFill>
            <a:srgbClr val="FFFFFF">
              <a:shade val="85000"/>
            </a:srgbClr>
          </a:solidFill>
          <a:ln w="190500" cap="rnd">
            <a:no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8" name="Picture 7">
            <a:extLst>
              <a:ext uri="{FF2B5EF4-FFF2-40B4-BE49-F238E27FC236}">
                <a16:creationId xmlns:a16="http://schemas.microsoft.com/office/drawing/2014/main" id="{A03A37BD-1B0D-4D1F-BB51-6DA423B78BC0}"/>
              </a:ext>
            </a:extLst>
          </p:cNvPr>
          <p:cNvPicPr>
            <a:picLocks noChangeAspect="1"/>
          </p:cNvPicPr>
          <p:nvPr/>
        </p:nvPicPr>
        <p:blipFill>
          <a:blip r:embed="rId3"/>
          <a:stretch>
            <a:fillRect/>
          </a:stretch>
        </p:blipFill>
        <p:spPr>
          <a:xfrm>
            <a:off x="6287912" y="2463383"/>
            <a:ext cx="4941710" cy="3649656"/>
          </a:xfrm>
          <a:prstGeom prst="rect">
            <a:avLst/>
          </a:prstGeom>
          <a:ln>
            <a:solidFill>
              <a:schemeClr val="tx2">
                <a:lumMod val="75000"/>
              </a:schemeClr>
            </a:solidFill>
          </a:ln>
        </p:spPr>
      </p:pic>
    </p:spTree>
    <p:extLst>
      <p:ext uri="{BB962C8B-B14F-4D97-AF65-F5344CB8AC3E}">
        <p14:creationId xmlns:p14="http://schemas.microsoft.com/office/powerpoint/2010/main" val="3592310099"/>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63413" y="954505"/>
            <a:ext cx="10058400" cy="927099"/>
          </a:xfrm>
        </p:spPr>
        <p:txBody>
          <a:bodyPr>
            <a:noAutofit/>
          </a:bodyPr>
          <a:lstStyle/>
          <a:p>
            <a:r>
              <a:rPr lang="en-US" sz="2800" b="1" dirty="0">
                <a:latin typeface="Calibri Light" panose="020F0302020204030204" pitchFamily="34" charset="0"/>
                <a:cs typeface="Calibri Light" panose="020F0302020204030204" pitchFamily="34" charset="0"/>
              </a:rPr>
              <a:t>2019 Study  on Role of Industry In Mission Engineering </a:t>
            </a:r>
          </a:p>
        </p:txBody>
      </p:sp>
      <p:sp>
        <p:nvSpPr>
          <p:cNvPr id="3" name="Content Placeholder 2"/>
          <p:cNvSpPr>
            <a:spLocks noGrp="1"/>
          </p:cNvSpPr>
          <p:nvPr>
            <p:ph idx="1"/>
          </p:nvPr>
        </p:nvSpPr>
        <p:spPr>
          <a:xfrm>
            <a:off x="401840" y="1731184"/>
            <a:ext cx="7867448" cy="4877996"/>
          </a:xfrm>
        </p:spPr>
        <p:txBody>
          <a:bodyPr>
            <a:normAutofit/>
          </a:bodyPr>
          <a:lstStyle/>
          <a:p>
            <a:pPr>
              <a:lnSpc>
                <a:spcPct val="90000"/>
              </a:lnSpc>
              <a:spcBef>
                <a:spcPts val="0"/>
              </a:spcBef>
              <a:spcAft>
                <a:spcPts val="600"/>
              </a:spcAft>
            </a:pPr>
            <a:r>
              <a:rPr lang="en-US" sz="2400" dirty="0">
                <a:latin typeface="Calibri Light" panose="020F0302020204030204" pitchFamily="34" charset="0"/>
                <a:cs typeface="Calibri Light" panose="020F0302020204030204" pitchFamily="34" charset="0"/>
              </a:rPr>
              <a:t>N</a:t>
            </a:r>
            <a:r>
              <a:rPr lang="en-US" sz="2400" b="1" dirty="0">
                <a:latin typeface="Calibri Light" panose="020F0302020204030204" pitchFamily="34" charset="0"/>
                <a:cs typeface="Calibri Light" panose="020F0302020204030204" pitchFamily="34" charset="0"/>
              </a:rPr>
              <a:t>DIA SED and INCOSE again led an Industry Task Team for this Mission Engineering Phase II Study.  </a:t>
            </a:r>
          </a:p>
          <a:p>
            <a:pPr lvl="1">
              <a:lnSpc>
                <a:spcPct val="90000"/>
              </a:lnSpc>
              <a:spcBef>
                <a:spcPts val="0"/>
              </a:spcBef>
              <a:spcAft>
                <a:spcPts val="600"/>
              </a:spcAft>
            </a:pPr>
            <a:r>
              <a:rPr lang="en-US" sz="2000" b="1" dirty="0">
                <a:solidFill>
                  <a:srgbClr val="C00000"/>
                </a:solidFill>
                <a:latin typeface="Calibri Light" panose="020F0302020204030204" pitchFamily="34" charset="0"/>
                <a:cs typeface="Calibri Light" panose="020F0302020204030204" pitchFamily="34" charset="0"/>
              </a:rPr>
              <a:t>9-month</a:t>
            </a:r>
            <a:r>
              <a:rPr lang="en-US" sz="2000" b="1" dirty="0">
                <a:latin typeface="Calibri Light" panose="020F0302020204030204" pitchFamily="34" charset="0"/>
                <a:cs typeface="Calibri Light" panose="020F0302020204030204" pitchFamily="34" charset="0"/>
              </a:rPr>
              <a:t> study </a:t>
            </a:r>
          </a:p>
          <a:p>
            <a:pPr lvl="1">
              <a:lnSpc>
                <a:spcPct val="90000"/>
              </a:lnSpc>
              <a:spcBef>
                <a:spcPts val="0"/>
              </a:spcBef>
              <a:spcAft>
                <a:spcPts val="600"/>
              </a:spcAft>
            </a:pPr>
            <a:r>
              <a:rPr lang="en-US" sz="2000" b="1" dirty="0">
                <a:solidFill>
                  <a:srgbClr val="C00000"/>
                </a:solidFill>
                <a:latin typeface="Calibri Light" panose="020F0302020204030204" pitchFamily="34" charset="0"/>
                <a:cs typeface="Calibri Light" panose="020F0302020204030204" pitchFamily="34" charset="0"/>
              </a:rPr>
              <a:t>30 members </a:t>
            </a:r>
            <a:r>
              <a:rPr lang="en-US" sz="2000" b="1" dirty="0">
                <a:latin typeface="Calibri Light" panose="020F0302020204030204" pitchFamily="34" charset="0"/>
                <a:cs typeface="Calibri Light" panose="020F0302020204030204" pitchFamily="34" charset="0"/>
              </a:rPr>
              <a:t>on the study team from across Industry (Backup)</a:t>
            </a:r>
          </a:p>
          <a:p>
            <a:pPr>
              <a:lnSpc>
                <a:spcPct val="90000"/>
              </a:lnSpc>
              <a:spcBef>
                <a:spcPts val="0"/>
              </a:spcBef>
              <a:spcAft>
                <a:spcPts val="600"/>
              </a:spcAft>
            </a:pPr>
            <a:r>
              <a:rPr lang="en-US" sz="2400" b="1" dirty="0">
                <a:latin typeface="Calibri Light" panose="020F0302020204030204" pitchFamily="34" charset="0"/>
                <a:cs typeface="Calibri Light" panose="020F0302020204030204" pitchFamily="34" charset="0"/>
              </a:rPr>
              <a:t>Based on the experiences of NDIA SE Industry members captured though weekly meetings and 3 workshops  </a:t>
            </a:r>
          </a:p>
          <a:p>
            <a:pPr lvl="1">
              <a:lnSpc>
                <a:spcPct val="90000"/>
              </a:lnSpc>
              <a:spcBef>
                <a:spcPts val="0"/>
              </a:spcBef>
              <a:spcAft>
                <a:spcPts val="600"/>
              </a:spcAft>
            </a:pPr>
            <a:r>
              <a:rPr lang="en-US" sz="2000" b="1" dirty="0">
                <a:solidFill>
                  <a:srgbClr val="C00000"/>
                </a:solidFill>
                <a:latin typeface="Calibri Light" panose="020F0302020204030204" pitchFamily="34" charset="0"/>
                <a:cs typeface="Calibri Light" panose="020F0302020204030204" pitchFamily="34" charset="0"/>
              </a:rPr>
              <a:t>Workshop # 1</a:t>
            </a:r>
            <a:r>
              <a:rPr lang="en-US" sz="2000" b="1" dirty="0">
                <a:latin typeface="Calibri Light" panose="020F0302020204030204" pitchFamily="34" charset="0"/>
                <a:cs typeface="Calibri Light" panose="020F0302020204030204" pitchFamily="34" charset="0"/>
              </a:rPr>
              <a:t>:  Identified specific opportunities and challenges for the Government and Industry working together in Mission Engineering,</a:t>
            </a:r>
          </a:p>
          <a:p>
            <a:pPr lvl="1">
              <a:lnSpc>
                <a:spcPct val="90000"/>
              </a:lnSpc>
              <a:spcBef>
                <a:spcPts val="0"/>
              </a:spcBef>
              <a:spcAft>
                <a:spcPts val="600"/>
              </a:spcAft>
            </a:pPr>
            <a:r>
              <a:rPr lang="en-US" sz="2000" b="1" dirty="0">
                <a:solidFill>
                  <a:srgbClr val="C00000"/>
                </a:solidFill>
                <a:latin typeface="Calibri Light" panose="020F0302020204030204" pitchFamily="34" charset="0"/>
                <a:cs typeface="Calibri Light" panose="020F0302020204030204" pitchFamily="34" charset="0"/>
              </a:rPr>
              <a:t>Workshop # 2</a:t>
            </a:r>
            <a:r>
              <a:rPr lang="en-US" sz="2000" b="1" dirty="0">
                <a:latin typeface="Calibri Light" panose="020F0302020204030204" pitchFamily="34" charset="0"/>
                <a:cs typeface="Calibri Light" panose="020F0302020204030204" pitchFamily="34" charset="0"/>
              </a:rPr>
              <a:t>:  Examined approaches to address the specific opportunities and challenges discussed in Workshop # 1, and</a:t>
            </a:r>
          </a:p>
          <a:p>
            <a:pPr lvl="1">
              <a:lnSpc>
                <a:spcPct val="90000"/>
              </a:lnSpc>
              <a:spcBef>
                <a:spcPts val="0"/>
              </a:spcBef>
              <a:spcAft>
                <a:spcPts val="600"/>
              </a:spcAft>
            </a:pPr>
            <a:r>
              <a:rPr lang="en-US" sz="2000" b="1" dirty="0">
                <a:solidFill>
                  <a:srgbClr val="C00000"/>
                </a:solidFill>
                <a:latin typeface="Calibri Light" panose="020F0302020204030204" pitchFamily="34" charset="0"/>
                <a:cs typeface="Calibri Light" panose="020F0302020204030204" pitchFamily="34" charset="0"/>
              </a:rPr>
              <a:t>Workshop # 3</a:t>
            </a:r>
            <a:r>
              <a:rPr lang="en-US" sz="2000" b="1" dirty="0">
                <a:latin typeface="Calibri Light" panose="020F0302020204030204" pitchFamily="34" charset="0"/>
                <a:cs typeface="Calibri Light" panose="020F0302020204030204" pitchFamily="34" charset="0"/>
              </a:rPr>
              <a:t>:  Presented the preliminary results from Workshops 1 &amp; 2 to a wider Government-Industry audience at the NDIA Systems Engineering Conference.</a:t>
            </a:r>
          </a:p>
          <a:p>
            <a:pPr>
              <a:lnSpc>
                <a:spcPct val="90000"/>
              </a:lnSpc>
              <a:spcBef>
                <a:spcPts val="0"/>
              </a:spcBef>
              <a:spcAft>
                <a:spcPts val="600"/>
              </a:spcAft>
            </a:pPr>
            <a:endParaRPr lang="en-US" sz="2400" dirty="0">
              <a:latin typeface="Calibri Light" panose="020F0302020204030204" pitchFamily="34" charset="0"/>
              <a:cs typeface="Calibri Light" panose="020F0302020204030204" pitchFamily="34" charset="0"/>
            </a:endParaRPr>
          </a:p>
          <a:p>
            <a:pPr>
              <a:lnSpc>
                <a:spcPct val="90000"/>
              </a:lnSpc>
              <a:spcBef>
                <a:spcPts val="0"/>
              </a:spcBef>
              <a:spcAft>
                <a:spcPts val="600"/>
              </a:spcAft>
            </a:pPr>
            <a:endParaRPr lang="en-US" sz="2400" dirty="0">
              <a:latin typeface="Calibri Light" panose="020F0302020204030204" pitchFamily="34" charset="0"/>
              <a:cs typeface="Calibri Light" panose="020F0302020204030204" pitchFamily="34" charset="0"/>
            </a:endParaRPr>
          </a:p>
        </p:txBody>
      </p:sp>
      <p:sp>
        <p:nvSpPr>
          <p:cNvPr id="5" name="Slide Number Placeholder 4"/>
          <p:cNvSpPr>
            <a:spLocks noGrp="1"/>
          </p:cNvSpPr>
          <p:nvPr>
            <p:ph type="sldNum" sz="quarter" idx="12"/>
          </p:nvPr>
        </p:nvSpPr>
        <p:spPr/>
        <p:txBody>
          <a:bodyPr/>
          <a:lstStyle/>
          <a:p>
            <a:fld id="{CD64BFC3-983F-4B0A-9A55-84A85105ADC0}" type="slidenum">
              <a:rPr lang="en-US" smtClean="0"/>
              <a:pPr/>
              <a:t>16</a:t>
            </a:fld>
            <a:endParaRPr lang="en-US" dirty="0"/>
          </a:p>
        </p:txBody>
      </p:sp>
      <p:pic>
        <p:nvPicPr>
          <p:cNvPr id="6" name="Picture 5">
            <a:extLst>
              <a:ext uri="{FF2B5EF4-FFF2-40B4-BE49-F238E27FC236}">
                <a16:creationId xmlns:a16="http://schemas.microsoft.com/office/drawing/2014/main" id="{48FED56D-9932-4E6C-8DF7-FAB27EE39BC1}"/>
              </a:ext>
            </a:extLst>
          </p:cNvPr>
          <p:cNvPicPr>
            <a:picLocks noChangeAspect="1"/>
          </p:cNvPicPr>
          <p:nvPr/>
        </p:nvPicPr>
        <p:blipFill>
          <a:blip r:embed="rId3"/>
          <a:stretch>
            <a:fillRect/>
          </a:stretch>
        </p:blipFill>
        <p:spPr>
          <a:xfrm>
            <a:off x="8458200" y="4323180"/>
            <a:ext cx="3048000" cy="2286000"/>
          </a:xfrm>
          <a:prstGeom prst="rect">
            <a:avLst/>
          </a:prstGeom>
          <a:ln>
            <a:solidFill>
              <a:schemeClr val="bg1">
                <a:lumMod val="50000"/>
              </a:schemeClr>
            </a:solidFill>
          </a:ln>
        </p:spPr>
      </p:pic>
      <p:pic>
        <p:nvPicPr>
          <p:cNvPr id="9" name="Picture 8">
            <a:extLst>
              <a:ext uri="{FF2B5EF4-FFF2-40B4-BE49-F238E27FC236}">
                <a16:creationId xmlns:a16="http://schemas.microsoft.com/office/drawing/2014/main" id="{F9292824-8393-413F-B0CC-DC07F2E816AA}"/>
              </a:ext>
            </a:extLst>
          </p:cNvPr>
          <p:cNvPicPr>
            <a:picLocks noChangeAspect="1"/>
          </p:cNvPicPr>
          <p:nvPr/>
        </p:nvPicPr>
        <p:blipFill>
          <a:blip r:embed="rId4"/>
          <a:stretch>
            <a:fillRect/>
          </a:stretch>
        </p:blipFill>
        <p:spPr>
          <a:xfrm>
            <a:off x="8741027" y="1477868"/>
            <a:ext cx="2152751" cy="2684891"/>
          </a:xfrm>
          <a:prstGeom prst="rect">
            <a:avLst/>
          </a:prstGeom>
          <a:ln>
            <a:solidFill>
              <a:schemeClr val="bg1">
                <a:lumMod val="50000"/>
              </a:schemeClr>
            </a:solidFill>
          </a:ln>
        </p:spPr>
      </p:pic>
      <p:sp>
        <p:nvSpPr>
          <p:cNvPr id="8" name="Title 1">
            <a:extLst>
              <a:ext uri="{FF2B5EF4-FFF2-40B4-BE49-F238E27FC236}">
                <a16:creationId xmlns:a16="http://schemas.microsoft.com/office/drawing/2014/main" id="{134C1B13-510A-4A32-A1D0-738D2837B86A}"/>
              </a:ext>
            </a:extLst>
          </p:cNvPr>
          <p:cNvSpPr txBox="1">
            <a:spLocks/>
          </p:cNvSpPr>
          <p:nvPr/>
        </p:nvSpPr>
        <p:spPr>
          <a:xfrm>
            <a:off x="714022" y="8290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accent1"/>
                </a:solidFill>
                <a:latin typeface="Calibri Light" panose="020F0302020204030204" pitchFamily="34" charset="0"/>
                <a:cs typeface="Calibri Light" panose="020F0302020204030204" pitchFamily="34" charset="0"/>
              </a:rPr>
              <a:t>Past NDIA SED Mission Engineering Initiatives </a:t>
            </a:r>
            <a:r>
              <a:rPr lang="en-US" sz="2800" b="1" dirty="0">
                <a:solidFill>
                  <a:schemeClr val="accent1"/>
                </a:solidFill>
                <a:latin typeface="Calibri Light" panose="020F0302020204030204" pitchFamily="34" charset="0"/>
                <a:cs typeface="Calibri Light" panose="020F0302020204030204" pitchFamily="34" charset="0"/>
              </a:rPr>
              <a:t>(2 of 2)</a:t>
            </a:r>
            <a:endParaRPr lang="en-US" sz="3600" b="1" dirty="0">
              <a:solidFill>
                <a:schemeClr val="accent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997869725"/>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ctrTitle"/>
          </p:nvPr>
        </p:nvSpPr>
        <p:spPr>
          <a:xfrm>
            <a:off x="914400" y="2657474"/>
            <a:ext cx="10363200" cy="1543051"/>
          </a:xfrm>
        </p:spPr>
        <p:txBody>
          <a:bodyPr>
            <a:noAutofit/>
          </a:bodyPr>
          <a:lstStyle/>
          <a:p>
            <a:pPr marL="0" marR="0">
              <a:spcBef>
                <a:spcPts val="0"/>
              </a:spcBef>
              <a:spcAft>
                <a:spcPts val="0"/>
              </a:spcAft>
            </a:pPr>
            <a:r>
              <a:rPr lang="en-US" sz="3600" dirty="0">
                <a:effectLst/>
                <a:latin typeface="Calibri" panose="020F0502020204030204" pitchFamily="34" charset="0"/>
                <a:ea typeface="Times New Roman" panose="02020603050405020304" pitchFamily="18" charset="0"/>
              </a:rPr>
              <a:t>NDIA SED </a:t>
            </a:r>
            <a:r>
              <a:rPr lang="en-US" sz="2000" dirty="0">
                <a:latin typeface="Calibri" panose="020F0502020204030204" pitchFamily="34" charset="0"/>
                <a:ea typeface="Times New Roman" panose="02020603050405020304" pitchFamily="18" charset="0"/>
              </a:rPr>
              <a:t> </a:t>
            </a:r>
            <a:r>
              <a:rPr lang="en-US" sz="3600" dirty="0">
                <a:effectLst/>
                <a:latin typeface="Calibri" panose="020F0502020204030204" pitchFamily="34" charset="0"/>
                <a:ea typeface="Times New Roman" panose="02020603050405020304" pitchFamily="18" charset="0"/>
              </a:rPr>
              <a:t>Digital Systems Engineering F2F                                                                                                                                Workshop Summary</a:t>
            </a:r>
          </a:p>
        </p:txBody>
      </p:sp>
      <p:sp>
        <p:nvSpPr>
          <p:cNvPr id="4" name="Rectangle 2"/>
          <p:cNvSpPr txBox="1">
            <a:spLocks noChangeArrowheads="1"/>
          </p:cNvSpPr>
          <p:nvPr/>
        </p:nvSpPr>
        <p:spPr>
          <a:xfrm>
            <a:off x="2209800" y="4056783"/>
            <a:ext cx="7772400" cy="708025"/>
          </a:xfrm>
          <a:prstGeom prst="rect">
            <a:avLst/>
          </a:prstGeom>
        </p:spPr>
        <p:txBody>
          <a:bodyPr vert="horz" lIns="91440" tIns="45720" rIns="91440" bIns="45720" rtlCol="0" anchor="ctr">
            <a:noAutofit/>
          </a:bodyPr>
          <a:lstStyle>
            <a:lvl1pPr algn="l" defTabSz="685800" rtl="0" eaLnBrk="1" latinLnBrk="0" hangingPunct="1">
              <a:spcBef>
                <a:spcPct val="0"/>
              </a:spcBef>
              <a:buNone/>
              <a:defRPr sz="2400" b="1" kern="1200" spc="0" baseline="0">
                <a:solidFill>
                  <a:srgbClr val="AB0003"/>
                </a:solidFill>
                <a:latin typeface="Arial" panose="020B0604020202020204" pitchFamily="34" charset="0"/>
                <a:ea typeface="+mj-ea"/>
                <a:cs typeface="Arial" panose="020B0604020202020204" pitchFamily="34" charset="0"/>
              </a:defRPr>
            </a:lvl1pPr>
          </a:lstStyle>
          <a:p>
            <a:r>
              <a:rPr lang="en-US" sz="2000" dirty="0">
                <a:solidFill>
                  <a:schemeClr val="tx1"/>
                </a:solidFill>
                <a:effectLst/>
                <a:latin typeface="Calibri" panose="020F0502020204030204" pitchFamily="34" charset="0"/>
                <a:ea typeface="Times New Roman" panose="02020603050405020304" pitchFamily="18" charset="0"/>
              </a:rPr>
              <a:t>Chris Schreiber, NDIA SED Vice Chair</a:t>
            </a:r>
            <a:endParaRPr lang="en-US" sz="2000" dirty="0">
              <a:solidFill>
                <a:schemeClr val="tx1"/>
              </a:solidFill>
            </a:endParaRPr>
          </a:p>
        </p:txBody>
      </p:sp>
    </p:spTree>
    <p:extLst>
      <p:ext uri="{BB962C8B-B14F-4D97-AF65-F5344CB8AC3E}">
        <p14:creationId xmlns:p14="http://schemas.microsoft.com/office/powerpoint/2010/main" val="2290784578"/>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t>Digital Systems Engineering Working Group</a:t>
            </a:r>
            <a:br>
              <a:rPr lang="en-US" dirty="0"/>
            </a:br>
            <a:r>
              <a:rPr lang="en-US" dirty="0"/>
              <a:t>Kickoff</a:t>
            </a:r>
            <a:br>
              <a:rPr lang="en-US" dirty="0"/>
            </a:br>
            <a:r>
              <a:rPr lang="en-US" dirty="0"/>
              <a:t>- </a:t>
            </a:r>
            <a:br>
              <a:rPr lang="en-US" dirty="0"/>
            </a:br>
            <a:r>
              <a:rPr lang="en-US" dirty="0"/>
              <a:t>Brief to SE Division</a:t>
            </a:r>
          </a:p>
        </p:txBody>
      </p:sp>
      <p:sp>
        <p:nvSpPr>
          <p:cNvPr id="4" name="Date Placeholder 3"/>
          <p:cNvSpPr>
            <a:spLocks noGrp="1"/>
          </p:cNvSpPr>
          <p:nvPr>
            <p:ph type="dt" sz="half" idx="10"/>
          </p:nvPr>
        </p:nvSpPr>
        <p:spPr>
          <a:xfrm>
            <a:off x="8363892" y="6400801"/>
            <a:ext cx="3599507" cy="365125"/>
          </a:xfrm>
        </p:spPr>
        <p:txBody>
          <a:bodyPr/>
          <a:lstStyle/>
          <a:p>
            <a:pPr algn="r"/>
            <a:fld id="{E88A18B5-936C-4099-8DFC-B184A5DF98B1}" type="datetime1">
              <a:rPr lang="en-US" smtClean="0"/>
              <a:pPr algn="r"/>
              <a:t>5/26/2022</a:t>
            </a:fld>
            <a:endParaRPr lang="en-US" dirty="0"/>
          </a:p>
        </p:txBody>
      </p:sp>
      <p:sp>
        <p:nvSpPr>
          <p:cNvPr id="5" name="TextBox 4"/>
          <p:cNvSpPr txBox="1"/>
          <p:nvPr/>
        </p:nvSpPr>
        <p:spPr>
          <a:xfrm>
            <a:off x="4229100" y="4267200"/>
            <a:ext cx="373380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H. Dunlap, J. Daly, C. Schreiber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NDIA Systems Engineering Division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26-MAY-2022</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1934125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311F4-FD33-C3D2-D647-58177F0D240B}"/>
              </a:ext>
            </a:extLst>
          </p:cNvPr>
          <p:cNvSpPr>
            <a:spLocks noGrp="1"/>
          </p:cNvSpPr>
          <p:nvPr>
            <p:ph type="title"/>
          </p:nvPr>
        </p:nvSpPr>
        <p:spPr/>
        <p:txBody>
          <a:bodyPr/>
          <a:lstStyle/>
          <a:p>
            <a:r>
              <a:rPr lang="en-US" dirty="0"/>
              <a:t>DSE Working Group – Background &amp; Purpose</a:t>
            </a:r>
          </a:p>
        </p:txBody>
      </p:sp>
      <p:sp>
        <p:nvSpPr>
          <p:cNvPr id="3" name="Content Placeholder 2">
            <a:extLst>
              <a:ext uri="{FF2B5EF4-FFF2-40B4-BE49-F238E27FC236}">
                <a16:creationId xmlns:a16="http://schemas.microsoft.com/office/drawing/2014/main" id="{1EA40D25-6A34-191F-60B8-3D29470585EE}"/>
              </a:ext>
            </a:extLst>
          </p:cNvPr>
          <p:cNvSpPr>
            <a:spLocks noGrp="1"/>
          </p:cNvSpPr>
          <p:nvPr>
            <p:ph idx="1"/>
          </p:nvPr>
        </p:nvSpPr>
        <p:spPr/>
        <p:txBody>
          <a:bodyPr>
            <a:normAutofit fontScale="92500" lnSpcReduction="10000"/>
          </a:bodyPr>
          <a:lstStyle/>
          <a:p>
            <a:r>
              <a:rPr lang="en-US" dirty="0"/>
              <a:t>Digital Engineering has recently dominated conversation in a number of SE Division committees</a:t>
            </a:r>
          </a:p>
          <a:p>
            <a:r>
              <a:rPr lang="en-US" dirty="0"/>
              <a:t>Many committees have a stake in the game</a:t>
            </a:r>
          </a:p>
          <a:p>
            <a:r>
              <a:rPr lang="en-US" dirty="0"/>
              <a:t>M&amp;S Committee had been a center due to the “modeling” nature</a:t>
            </a:r>
          </a:p>
          <a:p>
            <a:r>
              <a:rPr lang="en-US" dirty="0"/>
              <a:t>Recent activity requires much more cross-committee collaboration</a:t>
            </a:r>
          </a:p>
          <a:p>
            <a:pPr lvl="1"/>
            <a:r>
              <a:rPr lang="en-US" dirty="0"/>
              <a:t>Branch requests for feedback on DE products</a:t>
            </a:r>
          </a:p>
          <a:p>
            <a:pPr lvl="1"/>
            <a:r>
              <a:rPr lang="en-US" dirty="0"/>
              <a:t>Need for industry collaboration on practice develop and best practice sharing</a:t>
            </a:r>
          </a:p>
          <a:p>
            <a:pPr lvl="1"/>
            <a:r>
              <a:rPr lang="en-US" dirty="0"/>
              <a:t>Customer desire for good examples</a:t>
            </a:r>
          </a:p>
          <a:p>
            <a:pPr lvl="1"/>
            <a:r>
              <a:rPr lang="en-US" dirty="0"/>
              <a:t>Pressing issues needing opinion (e.g. IP protection, contract language, measures of DE ”goodness”, etc.)</a:t>
            </a:r>
          </a:p>
          <a:p>
            <a:r>
              <a:rPr lang="en-US" dirty="0"/>
              <a:t>Time has come for a cross-committee working group</a:t>
            </a:r>
          </a:p>
        </p:txBody>
      </p:sp>
      <p:sp>
        <p:nvSpPr>
          <p:cNvPr id="4" name="Date Placeholder 3">
            <a:extLst>
              <a:ext uri="{FF2B5EF4-FFF2-40B4-BE49-F238E27FC236}">
                <a16:creationId xmlns:a16="http://schemas.microsoft.com/office/drawing/2014/main" id="{A2643FED-B768-28C5-861A-6A295801B7DE}"/>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E19F0729-6DDB-5D1A-1095-7817BF452A80}"/>
              </a:ext>
            </a:extLst>
          </p:cNvPr>
          <p:cNvSpPr>
            <a:spLocks noGrp="1"/>
          </p:cNvSpPr>
          <p:nvPr>
            <p:ph type="sldNum" sz="quarter" idx="12"/>
          </p:nvPr>
        </p:nvSpPr>
        <p:spPr/>
        <p:txBody>
          <a:bodyPr/>
          <a:lstStyle/>
          <a:p>
            <a:fld id="{CD64BFC3-983F-4B0A-9A55-84A85105ADC0}" type="slidenum">
              <a:rPr lang="en-US" smtClean="0"/>
              <a:pPr/>
              <a:t>19</a:t>
            </a:fld>
            <a:endParaRPr lang="en-US"/>
          </a:p>
        </p:txBody>
      </p:sp>
    </p:spTree>
    <p:extLst>
      <p:ext uri="{BB962C8B-B14F-4D97-AF65-F5344CB8AC3E}">
        <p14:creationId xmlns:p14="http://schemas.microsoft.com/office/powerpoint/2010/main" val="2787301789"/>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CF74063-F5E4-46E1-9BA9-DB74F81CB115}"/>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835BFEBE-1A8D-4ECA-A7D2-D978D89F7E20}"/>
              </a:ext>
            </a:extLst>
          </p:cNvPr>
          <p:cNvSpPr>
            <a:spLocks noGrp="1"/>
          </p:cNvSpPr>
          <p:nvPr>
            <p:ph type="sldNum" sz="quarter" idx="12"/>
          </p:nvPr>
        </p:nvSpPr>
        <p:spPr/>
        <p:txBody>
          <a:bodyPr/>
          <a:lstStyle/>
          <a:p>
            <a:fld id="{CD64BFC3-983F-4B0A-9A55-84A85105ADC0}" type="slidenum">
              <a:rPr lang="en-US" smtClean="0"/>
              <a:pPr/>
              <a:t>2</a:t>
            </a:fld>
            <a:endParaRPr lang="en-US"/>
          </a:p>
        </p:txBody>
      </p:sp>
      <p:sp>
        <p:nvSpPr>
          <p:cNvPr id="6" name="Title 1">
            <a:extLst>
              <a:ext uri="{FF2B5EF4-FFF2-40B4-BE49-F238E27FC236}">
                <a16:creationId xmlns:a16="http://schemas.microsoft.com/office/drawing/2014/main" id="{444FE34E-4643-401E-ABA6-E92C70077461}"/>
              </a:ext>
            </a:extLst>
          </p:cNvPr>
          <p:cNvSpPr txBox="1">
            <a:spLocks/>
          </p:cNvSpPr>
          <p:nvPr/>
        </p:nvSpPr>
        <p:spPr>
          <a:xfrm>
            <a:off x="208094" y="144638"/>
            <a:ext cx="10058400" cy="74065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1" kern="1200" spc="0" baseline="0">
                <a:solidFill>
                  <a:srgbClr val="AB0003"/>
                </a:solidFill>
                <a:latin typeface="Arial" panose="020B0604020202020204" pitchFamily="34" charset="0"/>
                <a:ea typeface="+mj-ea"/>
                <a:cs typeface="Arial" panose="020B0604020202020204" pitchFamily="34" charset="0"/>
              </a:defRPr>
            </a:lvl1pPr>
          </a:lstStyle>
          <a:p>
            <a:r>
              <a:rPr lang="en-US" dirty="0"/>
              <a:t>AGENDA</a:t>
            </a:r>
          </a:p>
        </p:txBody>
      </p:sp>
      <p:sp>
        <p:nvSpPr>
          <p:cNvPr id="7" name="TextBox 6">
            <a:extLst>
              <a:ext uri="{FF2B5EF4-FFF2-40B4-BE49-F238E27FC236}">
                <a16:creationId xmlns:a16="http://schemas.microsoft.com/office/drawing/2014/main" id="{C5E13DFC-E11F-476D-A236-85BC6706DA83}"/>
              </a:ext>
            </a:extLst>
          </p:cNvPr>
          <p:cNvSpPr txBox="1"/>
          <p:nvPr/>
        </p:nvSpPr>
        <p:spPr>
          <a:xfrm>
            <a:off x="39974" y="1163371"/>
            <a:ext cx="12152026" cy="5355312"/>
          </a:xfrm>
          <a:prstGeom prst="rect">
            <a:avLst/>
          </a:prstGeom>
          <a:noFill/>
        </p:spPr>
        <p:txBody>
          <a:bodyPr wrap="square">
            <a:spAutoFit/>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11:00 AM EST                     Welcome &amp; Announcements                                	Holly Dunlap, NDIA SED Chair</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11:15 AM EST                     USD Research &amp; Engineering, 			Marc Goldenberg, OUSD R&amp;E, Mission                   </a:t>
            </a:r>
          </a:p>
          <a:p>
            <a:pPr marL="0" marR="0">
              <a:spcBef>
                <a:spcPts val="0"/>
              </a:spcBef>
              <a:spcAft>
                <a:spcPts val="0"/>
              </a:spcAft>
            </a:pPr>
            <a:r>
              <a:rPr lang="en-US" dirty="0">
                <a:latin typeface="Calibri" panose="020F0502020204030204" pitchFamily="34" charset="0"/>
                <a:ea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rPr>
              <a:t>Mission Engineering</a:t>
            </a:r>
            <a:r>
              <a:rPr lang="en-US" dirty="0">
                <a:latin typeface="Calibri" panose="020F0502020204030204" pitchFamily="34" charset="0"/>
                <a:ea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rPr>
              <a:t>Integration, Mission Engineering Chief Engineer	</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p>
          <a:p>
            <a:pPr marL="0" marR="0">
              <a:spcBef>
                <a:spcPts val="0"/>
              </a:spcBef>
              <a:spcAft>
                <a:spcPts val="0"/>
              </a:spcAft>
            </a:pPr>
            <a:r>
              <a:rPr lang="en-US" dirty="0">
                <a:latin typeface="Calibri" panose="020F0502020204030204" pitchFamily="34" charset="0"/>
                <a:ea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rPr>
              <a:t>Dr. Judith Dahmann, Technical Fellow, The MITRE </a:t>
            </a:r>
          </a:p>
          <a:p>
            <a:pPr marL="0" marR="0">
              <a:spcBef>
                <a:spcPts val="0"/>
              </a:spcBef>
              <a:spcAft>
                <a:spcPts val="0"/>
              </a:spcAft>
            </a:pPr>
            <a:r>
              <a:rPr lang="en-US" dirty="0">
                <a:latin typeface="Calibri" panose="020F0502020204030204" pitchFamily="34" charset="0"/>
                <a:ea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rPr>
              <a:t>Corporation</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11:45 AM EST                     NDIA SoS Committee, 				Dr. Judith Dahmann, Technical Fellow, The MITRE </a:t>
            </a:r>
          </a:p>
          <a:p>
            <a:r>
              <a:rPr lang="en-US" dirty="0">
                <a:latin typeface="Calibri" panose="020F0502020204030204" pitchFamily="34" charset="0"/>
                <a:ea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rPr>
              <a:t>Mission Engineering Initiatives                                         Corporation</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12:15 PM EST                     NDIA SED 					Chris Schreiber, NDIA SED Vice Chair</a:t>
            </a:r>
          </a:p>
          <a:p>
            <a:pPr marL="0" marR="0">
              <a:spcBef>
                <a:spcPts val="0"/>
              </a:spcBef>
              <a:spcAft>
                <a:spcPts val="0"/>
              </a:spcAft>
            </a:pPr>
            <a:r>
              <a:rPr lang="en-US" dirty="0">
                <a:latin typeface="Calibri" panose="020F0502020204030204" pitchFamily="34" charset="0"/>
                <a:ea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rPr>
              <a:t>Digital Systems Engineering F2F                                                                                                                                 </a:t>
            </a:r>
          </a:p>
          <a:p>
            <a:pPr marL="0" marR="0">
              <a:spcBef>
                <a:spcPts val="0"/>
              </a:spcBef>
              <a:spcAft>
                <a:spcPts val="0"/>
              </a:spcAft>
            </a:pPr>
            <a:r>
              <a:rPr lang="en-US" dirty="0">
                <a:latin typeface="Calibri" panose="020F0502020204030204" pitchFamily="34" charset="0"/>
                <a:ea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rPr>
              <a:t>Workshop Summary</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12:45 PM EST                    Break</a:t>
            </a: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1:00 PM  EST                     Conference Updates                                                            Pat Griffin, Jae Yu, &amp; Andrew Peters</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1:20 PM EST                      Committee Reports                                                              All committee chairs &amp; co-chairs</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1:55 PM EST                      Wrap up and final comments                                             Chris Schreiber</a:t>
            </a:r>
          </a:p>
        </p:txBody>
      </p:sp>
    </p:spTree>
    <p:extLst>
      <p:ext uri="{BB962C8B-B14F-4D97-AF65-F5344CB8AC3E}">
        <p14:creationId xmlns:p14="http://schemas.microsoft.com/office/powerpoint/2010/main" val="3142607940"/>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Kickoff Agenda</a:t>
            </a:r>
          </a:p>
        </p:txBody>
      </p:sp>
      <p:sp>
        <p:nvSpPr>
          <p:cNvPr id="4" name="Date Placeholder 3"/>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20</a:t>
            </a:fld>
            <a:endParaRPr lang="en-US"/>
          </a:p>
        </p:txBody>
      </p:sp>
      <p:graphicFrame>
        <p:nvGraphicFramePr>
          <p:cNvPr id="7" name="Content Placeholder 5">
            <a:extLst>
              <a:ext uri="{FF2B5EF4-FFF2-40B4-BE49-F238E27FC236}">
                <a16:creationId xmlns:a16="http://schemas.microsoft.com/office/drawing/2014/main" id="{A7E38F5E-59E4-144C-BE6C-3EE1BF626CC9}"/>
              </a:ext>
            </a:extLst>
          </p:cNvPr>
          <p:cNvGraphicFramePr>
            <a:graphicFrameLocks noGrp="1"/>
          </p:cNvGraphicFramePr>
          <p:nvPr>
            <p:ph idx="1"/>
          </p:nvPr>
        </p:nvGraphicFramePr>
        <p:xfrm>
          <a:off x="1143000" y="1209041"/>
          <a:ext cx="9296400" cy="5191760"/>
        </p:xfrm>
        <a:graphic>
          <a:graphicData uri="http://schemas.openxmlformats.org/drawingml/2006/table">
            <a:tbl>
              <a:tblPr firstRow="1" bandRow="1">
                <a:tableStyleId>{21E4AEA4-8DFA-4A89-87EB-49C32662AFE0}</a:tableStyleId>
              </a:tblPr>
              <a:tblGrid>
                <a:gridCol w="777399">
                  <a:extLst>
                    <a:ext uri="{9D8B030D-6E8A-4147-A177-3AD203B41FA5}">
                      <a16:colId xmlns:a16="http://schemas.microsoft.com/office/drawing/2014/main" val="1333110816"/>
                    </a:ext>
                  </a:extLst>
                </a:gridCol>
                <a:gridCol w="761203">
                  <a:extLst>
                    <a:ext uri="{9D8B030D-6E8A-4147-A177-3AD203B41FA5}">
                      <a16:colId xmlns:a16="http://schemas.microsoft.com/office/drawing/2014/main" val="1310172023"/>
                    </a:ext>
                  </a:extLst>
                </a:gridCol>
                <a:gridCol w="4862198">
                  <a:extLst>
                    <a:ext uri="{9D8B030D-6E8A-4147-A177-3AD203B41FA5}">
                      <a16:colId xmlns:a16="http://schemas.microsoft.com/office/drawing/2014/main" val="156646343"/>
                    </a:ext>
                  </a:extLst>
                </a:gridCol>
                <a:gridCol w="2895600">
                  <a:extLst>
                    <a:ext uri="{9D8B030D-6E8A-4147-A177-3AD203B41FA5}">
                      <a16:colId xmlns:a16="http://schemas.microsoft.com/office/drawing/2014/main" val="2055379932"/>
                    </a:ext>
                  </a:extLst>
                </a:gridCol>
              </a:tblGrid>
              <a:tr h="370840">
                <a:tc>
                  <a:txBody>
                    <a:bodyPr/>
                    <a:lstStyle/>
                    <a:p>
                      <a:r>
                        <a:rPr lang="en-US" dirty="0"/>
                        <a:t>Start</a:t>
                      </a:r>
                    </a:p>
                  </a:txBody>
                  <a:tcPr/>
                </a:tc>
                <a:tc>
                  <a:txBody>
                    <a:bodyPr/>
                    <a:lstStyle/>
                    <a:p>
                      <a:r>
                        <a:rPr lang="en-US" dirty="0"/>
                        <a:t>End</a:t>
                      </a:r>
                    </a:p>
                  </a:txBody>
                  <a:tcPr/>
                </a:tc>
                <a:tc>
                  <a:txBody>
                    <a:bodyPr/>
                    <a:lstStyle/>
                    <a:p>
                      <a:r>
                        <a:rPr lang="en-US" dirty="0"/>
                        <a:t>Topic</a:t>
                      </a:r>
                    </a:p>
                  </a:txBody>
                  <a:tcPr/>
                </a:tc>
                <a:tc>
                  <a:txBody>
                    <a:bodyPr/>
                    <a:lstStyle/>
                    <a:p>
                      <a:r>
                        <a:rPr lang="en-US" dirty="0"/>
                        <a:t>Presenter/s</a:t>
                      </a:r>
                    </a:p>
                  </a:txBody>
                  <a:tcPr/>
                </a:tc>
                <a:extLst>
                  <a:ext uri="{0D108BD9-81ED-4DB2-BD59-A6C34878D82A}">
                    <a16:rowId xmlns:a16="http://schemas.microsoft.com/office/drawing/2014/main" val="2334208662"/>
                  </a:ext>
                </a:extLst>
              </a:tr>
              <a:tr h="370840">
                <a:tc>
                  <a:txBody>
                    <a:bodyPr/>
                    <a:lstStyle/>
                    <a:p>
                      <a:r>
                        <a:rPr lang="en-US" dirty="0"/>
                        <a:t>0900</a:t>
                      </a:r>
                    </a:p>
                  </a:txBody>
                  <a:tcPr/>
                </a:tc>
                <a:tc>
                  <a:txBody>
                    <a:bodyPr/>
                    <a:lstStyle/>
                    <a:p>
                      <a:r>
                        <a:rPr lang="en-US" dirty="0"/>
                        <a:t>0910</a:t>
                      </a:r>
                    </a:p>
                  </a:txBody>
                  <a:tcPr/>
                </a:tc>
                <a:tc>
                  <a:txBody>
                    <a:bodyPr/>
                    <a:lstStyle/>
                    <a:p>
                      <a:r>
                        <a:rPr lang="en-US" dirty="0"/>
                        <a:t>Gathering and Meeting Kickoff</a:t>
                      </a:r>
                    </a:p>
                  </a:txBody>
                  <a:tcPr/>
                </a:tc>
                <a:tc>
                  <a:txBody>
                    <a:bodyPr/>
                    <a:lstStyle/>
                    <a:p>
                      <a:r>
                        <a:rPr lang="en-US" dirty="0"/>
                        <a:t>Schreiber</a:t>
                      </a:r>
                    </a:p>
                  </a:txBody>
                  <a:tcPr/>
                </a:tc>
                <a:extLst>
                  <a:ext uri="{0D108BD9-81ED-4DB2-BD59-A6C34878D82A}">
                    <a16:rowId xmlns:a16="http://schemas.microsoft.com/office/drawing/2014/main" val="4032627040"/>
                  </a:ext>
                </a:extLst>
              </a:tr>
              <a:tr h="370840">
                <a:tc>
                  <a:txBody>
                    <a:bodyPr/>
                    <a:lstStyle/>
                    <a:p>
                      <a:r>
                        <a:rPr lang="en-US" dirty="0"/>
                        <a:t>0910</a:t>
                      </a:r>
                    </a:p>
                  </a:txBody>
                  <a:tcPr/>
                </a:tc>
                <a:tc>
                  <a:txBody>
                    <a:bodyPr/>
                    <a:lstStyle/>
                    <a:p>
                      <a:r>
                        <a:rPr lang="en-US" dirty="0"/>
                        <a:t>0930</a:t>
                      </a:r>
                    </a:p>
                  </a:txBody>
                  <a:tcPr/>
                </a:tc>
                <a:tc>
                  <a:txBody>
                    <a:bodyPr/>
                    <a:lstStyle/>
                    <a:p>
                      <a:r>
                        <a:rPr lang="en-US" dirty="0"/>
                        <a:t>Digital Systems Engineering Definition</a:t>
                      </a:r>
                    </a:p>
                  </a:txBody>
                  <a:tcPr/>
                </a:tc>
                <a:tc>
                  <a:txBody>
                    <a:bodyPr/>
                    <a:lstStyle/>
                    <a:p>
                      <a:r>
                        <a:rPr lang="en-US" dirty="0"/>
                        <a:t>Group</a:t>
                      </a:r>
                    </a:p>
                  </a:txBody>
                  <a:tcPr/>
                </a:tc>
                <a:extLst>
                  <a:ext uri="{0D108BD9-81ED-4DB2-BD59-A6C34878D82A}">
                    <a16:rowId xmlns:a16="http://schemas.microsoft.com/office/drawing/2014/main" val="1941936178"/>
                  </a:ext>
                </a:extLst>
              </a:tr>
              <a:tr h="370840">
                <a:tc>
                  <a:txBody>
                    <a:bodyPr/>
                    <a:lstStyle/>
                    <a:p>
                      <a:r>
                        <a:rPr lang="en-US" dirty="0"/>
                        <a:t>0930</a:t>
                      </a:r>
                    </a:p>
                  </a:txBody>
                  <a:tcPr/>
                </a:tc>
                <a:tc>
                  <a:txBody>
                    <a:bodyPr/>
                    <a:lstStyle/>
                    <a:p>
                      <a:r>
                        <a:rPr lang="en-US" dirty="0"/>
                        <a:t>1015</a:t>
                      </a:r>
                    </a:p>
                  </a:txBody>
                  <a:tcPr/>
                </a:tc>
                <a:tc>
                  <a:txBody>
                    <a:bodyPr/>
                    <a:lstStyle/>
                    <a:p>
                      <a:r>
                        <a:rPr lang="en-US" dirty="0"/>
                        <a:t>Working Group Charter and Scope Definition</a:t>
                      </a:r>
                    </a:p>
                  </a:txBody>
                  <a:tcPr/>
                </a:tc>
                <a:tc>
                  <a:txBody>
                    <a:bodyPr/>
                    <a:lstStyle/>
                    <a:p>
                      <a:r>
                        <a:rPr lang="en-US" dirty="0"/>
                        <a:t>Group</a:t>
                      </a:r>
                    </a:p>
                  </a:txBody>
                  <a:tcPr/>
                </a:tc>
                <a:extLst>
                  <a:ext uri="{0D108BD9-81ED-4DB2-BD59-A6C34878D82A}">
                    <a16:rowId xmlns:a16="http://schemas.microsoft.com/office/drawing/2014/main" val="2190872014"/>
                  </a:ext>
                </a:extLst>
              </a:tr>
              <a:tr h="370840">
                <a:tc>
                  <a:txBody>
                    <a:bodyPr/>
                    <a:lstStyle/>
                    <a:p>
                      <a:r>
                        <a:rPr lang="en-US" dirty="0"/>
                        <a:t>1015</a:t>
                      </a:r>
                    </a:p>
                  </a:txBody>
                  <a:tcPr/>
                </a:tc>
                <a:tc>
                  <a:txBody>
                    <a:bodyPr/>
                    <a:lstStyle/>
                    <a:p>
                      <a:r>
                        <a:rPr lang="en-US" dirty="0"/>
                        <a:t>1200</a:t>
                      </a:r>
                    </a:p>
                  </a:txBody>
                  <a:tcPr/>
                </a:tc>
                <a:tc>
                  <a:txBody>
                    <a:bodyPr/>
                    <a:lstStyle/>
                    <a:p>
                      <a:r>
                        <a:rPr lang="en-US" dirty="0"/>
                        <a:t>Committee Briefs on Current DSE Work</a:t>
                      </a:r>
                    </a:p>
                  </a:txBody>
                  <a:tcPr/>
                </a:tc>
                <a:tc>
                  <a:txBody>
                    <a:bodyPr/>
                    <a:lstStyle/>
                    <a:p>
                      <a:r>
                        <a:rPr lang="en-US" dirty="0"/>
                        <a:t>Group</a:t>
                      </a:r>
                    </a:p>
                  </a:txBody>
                  <a:tcPr/>
                </a:tc>
                <a:extLst>
                  <a:ext uri="{0D108BD9-81ED-4DB2-BD59-A6C34878D82A}">
                    <a16:rowId xmlns:a16="http://schemas.microsoft.com/office/drawing/2014/main" val="1900541609"/>
                  </a:ext>
                </a:extLst>
              </a:tr>
              <a:tr h="370840">
                <a:tc>
                  <a:txBody>
                    <a:bodyPr/>
                    <a:lstStyle/>
                    <a:p>
                      <a:endParaRPr lang="en-US" dirty="0"/>
                    </a:p>
                  </a:txBody>
                  <a:tcPr/>
                </a:tc>
                <a:tc>
                  <a:txBody>
                    <a:bodyPr/>
                    <a:lstStyle/>
                    <a:p>
                      <a:endParaRPr lang="en-US" dirty="0"/>
                    </a:p>
                  </a:txBody>
                  <a:tcPr/>
                </a:tc>
                <a:tc>
                  <a:txBody>
                    <a:bodyPr/>
                    <a:lstStyle/>
                    <a:p>
                      <a:r>
                        <a:rPr lang="en-US" dirty="0"/>
                        <a:t>Model &amp; Sim</a:t>
                      </a:r>
                    </a:p>
                  </a:txBody>
                  <a:tcPr/>
                </a:tc>
                <a:tc>
                  <a:txBody>
                    <a:bodyPr/>
                    <a:lstStyle/>
                    <a:p>
                      <a:r>
                        <a:rPr lang="en-US" dirty="0"/>
                        <a:t>Backhaus/</a:t>
                      </a:r>
                      <a:r>
                        <a:rPr lang="en-US" dirty="0" err="1"/>
                        <a:t>Allsop</a:t>
                      </a:r>
                      <a:endParaRPr lang="en-US" dirty="0"/>
                    </a:p>
                  </a:txBody>
                  <a:tcPr/>
                </a:tc>
                <a:extLst>
                  <a:ext uri="{0D108BD9-81ED-4DB2-BD59-A6C34878D82A}">
                    <a16:rowId xmlns:a16="http://schemas.microsoft.com/office/drawing/2014/main" val="565482411"/>
                  </a:ext>
                </a:extLst>
              </a:tr>
              <a:tr h="370840">
                <a:tc>
                  <a:txBody>
                    <a:bodyPr/>
                    <a:lstStyle/>
                    <a:p>
                      <a:endParaRPr lang="en-US" dirty="0"/>
                    </a:p>
                  </a:txBody>
                  <a:tcPr/>
                </a:tc>
                <a:tc>
                  <a:txBody>
                    <a:bodyPr/>
                    <a:lstStyle/>
                    <a:p>
                      <a:endParaRPr lang="en-US" dirty="0"/>
                    </a:p>
                  </a:txBody>
                  <a:tcPr/>
                </a:tc>
                <a:tc>
                  <a:txBody>
                    <a:bodyPr/>
                    <a:lstStyle/>
                    <a:p>
                      <a:r>
                        <a:rPr lang="en-US" dirty="0"/>
                        <a:t>Architecture</a:t>
                      </a:r>
                    </a:p>
                  </a:txBody>
                  <a:tcPr/>
                </a:tc>
                <a:tc>
                  <a:txBody>
                    <a:bodyPr/>
                    <a:lstStyle/>
                    <a:p>
                      <a:r>
                        <a:rPr lang="en-US" dirty="0"/>
                        <a:t>Scheuer/</a:t>
                      </a:r>
                      <a:r>
                        <a:rPr lang="en-US" dirty="0" err="1"/>
                        <a:t>Moshinsky</a:t>
                      </a:r>
                      <a:endParaRPr lang="en-US" dirty="0"/>
                    </a:p>
                  </a:txBody>
                  <a:tcPr/>
                </a:tc>
                <a:extLst>
                  <a:ext uri="{0D108BD9-81ED-4DB2-BD59-A6C34878D82A}">
                    <a16:rowId xmlns:a16="http://schemas.microsoft.com/office/drawing/2014/main" val="3614021078"/>
                  </a:ext>
                </a:extLst>
              </a:tr>
              <a:tr h="370840">
                <a:tc>
                  <a:txBody>
                    <a:bodyPr/>
                    <a:lstStyle/>
                    <a:p>
                      <a:endParaRPr lang="en-US" dirty="0"/>
                    </a:p>
                  </a:txBody>
                  <a:tcPr/>
                </a:tc>
                <a:tc>
                  <a:txBody>
                    <a:bodyPr/>
                    <a:lstStyle/>
                    <a:p>
                      <a:endParaRPr lang="en-US" dirty="0"/>
                    </a:p>
                  </a:txBody>
                  <a:tcPr/>
                </a:tc>
                <a:tc>
                  <a:txBody>
                    <a:bodyPr/>
                    <a:lstStyle/>
                    <a:p>
                      <a:r>
                        <a:rPr lang="en-US" dirty="0"/>
                        <a:t>Mission </a:t>
                      </a:r>
                      <a:r>
                        <a:rPr lang="en-US" dirty="0" err="1"/>
                        <a:t>Eng</a:t>
                      </a:r>
                      <a:r>
                        <a:rPr lang="en-US" dirty="0"/>
                        <a:t> / System of Systems </a:t>
                      </a:r>
                      <a:r>
                        <a:rPr lang="en-US" dirty="0" err="1"/>
                        <a:t>Eng</a:t>
                      </a:r>
                      <a:endParaRPr lang="en-US" dirty="0"/>
                    </a:p>
                  </a:txBody>
                  <a:tcPr/>
                </a:tc>
                <a:tc>
                  <a:txBody>
                    <a:bodyPr/>
                    <a:lstStyle/>
                    <a:p>
                      <a:r>
                        <a:rPr lang="en-US" dirty="0"/>
                        <a:t>Daly/</a:t>
                      </a:r>
                      <a:r>
                        <a:rPr lang="en-US" dirty="0" err="1"/>
                        <a:t>Dahmann</a:t>
                      </a:r>
                      <a:endParaRPr lang="en-US" dirty="0"/>
                    </a:p>
                  </a:txBody>
                  <a:tcPr/>
                </a:tc>
                <a:extLst>
                  <a:ext uri="{0D108BD9-81ED-4DB2-BD59-A6C34878D82A}">
                    <a16:rowId xmlns:a16="http://schemas.microsoft.com/office/drawing/2014/main" val="2547673365"/>
                  </a:ext>
                </a:extLst>
              </a:tr>
              <a:tr h="370840">
                <a:tc>
                  <a:txBody>
                    <a:bodyPr/>
                    <a:lstStyle/>
                    <a:p>
                      <a:endParaRPr lang="en-US" dirty="0"/>
                    </a:p>
                  </a:txBody>
                  <a:tcPr/>
                </a:tc>
                <a:tc>
                  <a:txBody>
                    <a:bodyPr/>
                    <a:lstStyle/>
                    <a:p>
                      <a:endParaRPr lang="en-US" dirty="0"/>
                    </a:p>
                  </a:txBody>
                  <a:tcPr/>
                </a:tc>
                <a:tc>
                  <a:txBody>
                    <a:bodyPr/>
                    <a:lstStyle/>
                    <a:p>
                      <a:r>
                        <a:rPr lang="en-US" dirty="0"/>
                        <a:t>Safety &amp; Env</a:t>
                      </a:r>
                    </a:p>
                  </a:txBody>
                  <a:tcPr/>
                </a:tc>
                <a:tc>
                  <a:txBody>
                    <a:bodyPr/>
                    <a:lstStyle/>
                    <a:p>
                      <a:r>
                        <a:rPr lang="en-US" dirty="0"/>
                        <a:t>Forbes</a:t>
                      </a:r>
                    </a:p>
                  </a:txBody>
                  <a:tcPr/>
                </a:tc>
                <a:extLst>
                  <a:ext uri="{0D108BD9-81ED-4DB2-BD59-A6C34878D82A}">
                    <a16:rowId xmlns:a16="http://schemas.microsoft.com/office/drawing/2014/main" val="875332425"/>
                  </a:ext>
                </a:extLst>
              </a:tr>
              <a:tr h="370840">
                <a:tc>
                  <a:txBody>
                    <a:bodyPr/>
                    <a:lstStyle/>
                    <a:p>
                      <a:endParaRPr lang="en-US" dirty="0"/>
                    </a:p>
                  </a:txBody>
                  <a:tcPr/>
                </a:tc>
                <a:tc>
                  <a:txBody>
                    <a:bodyPr/>
                    <a:lstStyle/>
                    <a:p>
                      <a:endParaRPr lang="en-US" dirty="0"/>
                    </a:p>
                  </a:txBody>
                  <a:tcPr/>
                </a:tc>
                <a:tc>
                  <a:txBody>
                    <a:bodyPr/>
                    <a:lstStyle/>
                    <a:p>
                      <a:r>
                        <a:rPr lang="en-US" dirty="0"/>
                        <a:t>Training &amp; Education</a:t>
                      </a:r>
                    </a:p>
                  </a:txBody>
                  <a:tcPr/>
                </a:tc>
                <a:tc>
                  <a:txBody>
                    <a:bodyPr/>
                    <a:lstStyle/>
                    <a:p>
                      <a:r>
                        <a:rPr lang="en-US" dirty="0" err="1"/>
                        <a:t>Raygan</a:t>
                      </a:r>
                      <a:r>
                        <a:rPr lang="en-US" dirty="0"/>
                        <a:t>, et al.</a:t>
                      </a:r>
                    </a:p>
                  </a:txBody>
                  <a:tcPr/>
                </a:tc>
                <a:extLst>
                  <a:ext uri="{0D108BD9-81ED-4DB2-BD59-A6C34878D82A}">
                    <a16:rowId xmlns:a16="http://schemas.microsoft.com/office/drawing/2014/main" val="3719308909"/>
                  </a:ext>
                </a:extLst>
              </a:tr>
              <a:tr h="370840">
                <a:tc>
                  <a:txBody>
                    <a:bodyPr/>
                    <a:lstStyle/>
                    <a:p>
                      <a:endParaRPr lang="en-US" dirty="0"/>
                    </a:p>
                  </a:txBody>
                  <a:tcPr/>
                </a:tc>
                <a:tc>
                  <a:txBody>
                    <a:bodyPr/>
                    <a:lstStyle/>
                    <a:p>
                      <a:endParaRPr lang="en-US" dirty="0"/>
                    </a:p>
                  </a:txBody>
                  <a:tcPr/>
                </a:tc>
                <a:tc>
                  <a:txBody>
                    <a:bodyPr/>
                    <a:lstStyle/>
                    <a:p>
                      <a:r>
                        <a:rPr lang="en-US" dirty="0"/>
                        <a:t>Others?</a:t>
                      </a:r>
                    </a:p>
                  </a:txBody>
                  <a:tcPr/>
                </a:tc>
                <a:tc>
                  <a:txBody>
                    <a:bodyPr/>
                    <a:lstStyle/>
                    <a:p>
                      <a:endParaRPr lang="en-US" dirty="0"/>
                    </a:p>
                  </a:txBody>
                  <a:tcPr/>
                </a:tc>
                <a:extLst>
                  <a:ext uri="{0D108BD9-81ED-4DB2-BD59-A6C34878D82A}">
                    <a16:rowId xmlns:a16="http://schemas.microsoft.com/office/drawing/2014/main" val="171262330"/>
                  </a:ext>
                </a:extLst>
              </a:tr>
              <a:tr h="370840">
                <a:tc>
                  <a:txBody>
                    <a:bodyPr/>
                    <a:lstStyle/>
                    <a:p>
                      <a:r>
                        <a:rPr lang="en-US" dirty="0"/>
                        <a:t>1200</a:t>
                      </a:r>
                    </a:p>
                  </a:txBody>
                  <a:tcPr/>
                </a:tc>
                <a:tc>
                  <a:txBody>
                    <a:bodyPr/>
                    <a:lstStyle/>
                    <a:p>
                      <a:r>
                        <a:rPr lang="en-US" dirty="0"/>
                        <a:t>1230</a:t>
                      </a:r>
                    </a:p>
                  </a:txBody>
                  <a:tcPr/>
                </a:tc>
                <a:tc>
                  <a:txBody>
                    <a:bodyPr/>
                    <a:lstStyle/>
                    <a:p>
                      <a:r>
                        <a:rPr lang="en-US" dirty="0"/>
                        <a:t>Lunch Break</a:t>
                      </a:r>
                    </a:p>
                  </a:txBody>
                  <a:tcPr/>
                </a:tc>
                <a:tc>
                  <a:txBody>
                    <a:bodyPr/>
                    <a:lstStyle/>
                    <a:p>
                      <a:r>
                        <a:rPr lang="en-US" dirty="0"/>
                        <a:t>Group</a:t>
                      </a:r>
                    </a:p>
                  </a:txBody>
                  <a:tcPr/>
                </a:tc>
                <a:extLst>
                  <a:ext uri="{0D108BD9-81ED-4DB2-BD59-A6C34878D82A}">
                    <a16:rowId xmlns:a16="http://schemas.microsoft.com/office/drawing/2014/main" val="2670409235"/>
                  </a:ext>
                </a:extLst>
              </a:tr>
              <a:tr h="370840">
                <a:tc>
                  <a:txBody>
                    <a:bodyPr/>
                    <a:lstStyle/>
                    <a:p>
                      <a:r>
                        <a:rPr lang="en-US" dirty="0"/>
                        <a:t>1230</a:t>
                      </a:r>
                    </a:p>
                  </a:txBody>
                  <a:tcPr/>
                </a:tc>
                <a:tc>
                  <a:txBody>
                    <a:bodyPr/>
                    <a:lstStyle/>
                    <a:p>
                      <a:r>
                        <a:rPr lang="en-US" dirty="0"/>
                        <a:t>1400</a:t>
                      </a:r>
                    </a:p>
                  </a:txBody>
                  <a:tcPr/>
                </a:tc>
                <a:tc>
                  <a:txBody>
                    <a:bodyPr/>
                    <a:lstStyle/>
                    <a:p>
                      <a:r>
                        <a:rPr lang="en-US" dirty="0"/>
                        <a:t>Roadmap for DSEWG Activity</a:t>
                      </a:r>
                    </a:p>
                  </a:txBody>
                  <a:tcPr/>
                </a:tc>
                <a:tc>
                  <a:txBody>
                    <a:bodyPr/>
                    <a:lstStyle/>
                    <a:p>
                      <a:r>
                        <a:rPr lang="en-US" dirty="0"/>
                        <a:t>Group</a:t>
                      </a:r>
                    </a:p>
                  </a:txBody>
                  <a:tcPr/>
                </a:tc>
                <a:extLst>
                  <a:ext uri="{0D108BD9-81ED-4DB2-BD59-A6C34878D82A}">
                    <a16:rowId xmlns:a16="http://schemas.microsoft.com/office/drawing/2014/main" val="3050684647"/>
                  </a:ext>
                </a:extLst>
              </a:tr>
              <a:tr h="370840">
                <a:tc>
                  <a:txBody>
                    <a:bodyPr/>
                    <a:lstStyle/>
                    <a:p>
                      <a:r>
                        <a:rPr lang="en-US" dirty="0"/>
                        <a:t>1400</a:t>
                      </a:r>
                    </a:p>
                  </a:txBody>
                  <a:tcPr/>
                </a:tc>
                <a:tc>
                  <a:txBody>
                    <a:bodyPr/>
                    <a:lstStyle/>
                    <a:p>
                      <a:r>
                        <a:rPr lang="en-US" dirty="0"/>
                        <a:t>1500</a:t>
                      </a:r>
                    </a:p>
                  </a:txBody>
                  <a:tcPr/>
                </a:tc>
                <a:tc>
                  <a:txBody>
                    <a:bodyPr/>
                    <a:lstStyle/>
                    <a:p>
                      <a:r>
                        <a:rPr lang="en-US" dirty="0"/>
                        <a:t>Near Term Actions &amp; Prioritization</a:t>
                      </a:r>
                    </a:p>
                  </a:txBody>
                  <a:tcPr/>
                </a:tc>
                <a:tc>
                  <a:txBody>
                    <a:bodyPr/>
                    <a:lstStyle/>
                    <a:p>
                      <a:r>
                        <a:rPr lang="en-US" dirty="0"/>
                        <a:t>Group</a:t>
                      </a:r>
                    </a:p>
                  </a:txBody>
                  <a:tcPr/>
                </a:tc>
                <a:extLst>
                  <a:ext uri="{0D108BD9-81ED-4DB2-BD59-A6C34878D82A}">
                    <a16:rowId xmlns:a16="http://schemas.microsoft.com/office/drawing/2014/main" val="3983386541"/>
                  </a:ext>
                </a:extLst>
              </a:tr>
            </a:tbl>
          </a:graphicData>
        </a:graphic>
      </p:graphicFrame>
    </p:spTree>
    <p:extLst>
      <p:ext uri="{BB962C8B-B14F-4D97-AF65-F5344CB8AC3E}">
        <p14:creationId xmlns:p14="http://schemas.microsoft.com/office/powerpoint/2010/main" val="970960140"/>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F292C-4E8E-3E61-CBCF-4C6A8831F648}"/>
              </a:ext>
            </a:extLst>
          </p:cNvPr>
          <p:cNvSpPr>
            <a:spLocks noGrp="1"/>
          </p:cNvSpPr>
          <p:nvPr>
            <p:ph type="title"/>
          </p:nvPr>
        </p:nvSpPr>
        <p:spPr/>
        <p:txBody>
          <a:bodyPr/>
          <a:lstStyle/>
          <a:p>
            <a:r>
              <a:rPr lang="en-US" dirty="0"/>
              <a:t>Outcomes &amp; Near-Term Objectives</a:t>
            </a:r>
          </a:p>
        </p:txBody>
      </p:sp>
      <p:sp>
        <p:nvSpPr>
          <p:cNvPr id="3" name="Content Placeholder 2">
            <a:extLst>
              <a:ext uri="{FF2B5EF4-FFF2-40B4-BE49-F238E27FC236}">
                <a16:creationId xmlns:a16="http://schemas.microsoft.com/office/drawing/2014/main" id="{FD800378-F6A0-1561-70D2-C2369691BE64}"/>
              </a:ext>
            </a:extLst>
          </p:cNvPr>
          <p:cNvSpPr>
            <a:spLocks noGrp="1"/>
          </p:cNvSpPr>
          <p:nvPr>
            <p:ph idx="1"/>
          </p:nvPr>
        </p:nvSpPr>
        <p:spPr/>
        <p:txBody>
          <a:bodyPr/>
          <a:lstStyle/>
          <a:p>
            <a:pPr marL="0" indent="0">
              <a:buNone/>
            </a:pPr>
            <a:r>
              <a:rPr lang="en-US" dirty="0"/>
              <a:t>Outcomes - </a:t>
            </a:r>
          </a:p>
          <a:p>
            <a:r>
              <a:rPr lang="en-US" dirty="0"/>
              <a:t>Some agreement on purpose/charter</a:t>
            </a:r>
          </a:p>
          <a:p>
            <a:r>
              <a:rPr lang="en-US" dirty="0"/>
              <a:t>Good review of DE activity (need </a:t>
            </a:r>
            <a:r>
              <a:rPr lang="en-US" dirty="0" err="1"/>
              <a:t>T&amp;Ed</a:t>
            </a:r>
            <a:r>
              <a:rPr lang="en-US" dirty="0"/>
              <a:t> brief)</a:t>
            </a:r>
          </a:p>
          <a:p>
            <a:r>
              <a:rPr lang="en-US" dirty="0"/>
              <a:t>Agreement on the establishment of a separate working group</a:t>
            </a:r>
          </a:p>
          <a:p>
            <a:pPr marL="0" indent="0">
              <a:buNone/>
            </a:pPr>
            <a:endParaRPr lang="en-US" dirty="0"/>
          </a:p>
          <a:p>
            <a:pPr marL="0" indent="0">
              <a:buNone/>
            </a:pPr>
            <a:r>
              <a:rPr lang="en-US" dirty="0"/>
              <a:t>Near-Term Actions – </a:t>
            </a:r>
          </a:p>
          <a:p>
            <a:r>
              <a:rPr lang="en-US" dirty="0"/>
              <a:t>Firm up charter, release for review</a:t>
            </a:r>
          </a:p>
          <a:p>
            <a:r>
              <a:rPr lang="en-US" dirty="0"/>
              <a:t>Consolidate actions from Kickoff and Committees</a:t>
            </a:r>
          </a:p>
          <a:p>
            <a:r>
              <a:rPr lang="en-US" dirty="0"/>
              <a:t>Establish WG norms and rhythms</a:t>
            </a:r>
          </a:p>
          <a:p>
            <a:endParaRPr lang="en-US" dirty="0"/>
          </a:p>
        </p:txBody>
      </p:sp>
      <p:sp>
        <p:nvSpPr>
          <p:cNvPr id="4" name="Date Placeholder 3">
            <a:extLst>
              <a:ext uri="{FF2B5EF4-FFF2-40B4-BE49-F238E27FC236}">
                <a16:creationId xmlns:a16="http://schemas.microsoft.com/office/drawing/2014/main" id="{3901B6AE-54A3-DB67-5395-3747157036C8}"/>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6F56DA25-3B67-2643-27CB-F137FC3D8A52}"/>
              </a:ext>
            </a:extLst>
          </p:cNvPr>
          <p:cNvSpPr>
            <a:spLocks noGrp="1"/>
          </p:cNvSpPr>
          <p:nvPr>
            <p:ph type="sldNum" sz="quarter" idx="12"/>
          </p:nvPr>
        </p:nvSpPr>
        <p:spPr/>
        <p:txBody>
          <a:bodyPr/>
          <a:lstStyle/>
          <a:p>
            <a:fld id="{CD64BFC3-983F-4B0A-9A55-84A85105ADC0}" type="slidenum">
              <a:rPr lang="en-US" smtClean="0"/>
              <a:pPr/>
              <a:t>21</a:t>
            </a:fld>
            <a:endParaRPr lang="en-US"/>
          </a:p>
        </p:txBody>
      </p:sp>
    </p:spTree>
    <p:extLst>
      <p:ext uri="{BB962C8B-B14F-4D97-AF65-F5344CB8AC3E}">
        <p14:creationId xmlns:p14="http://schemas.microsoft.com/office/powerpoint/2010/main" val="4277305429"/>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51D3B5F-1388-886D-5684-BA8647E19842}"/>
              </a:ext>
            </a:extLst>
          </p:cNvPr>
          <p:cNvSpPr>
            <a:spLocks noGrp="1"/>
          </p:cNvSpPr>
          <p:nvPr>
            <p:ph type="title"/>
          </p:nvPr>
        </p:nvSpPr>
        <p:spPr/>
        <p:txBody>
          <a:bodyPr/>
          <a:lstStyle/>
          <a:p>
            <a:r>
              <a:rPr lang="en-US" dirty="0"/>
              <a:t>BACKUP</a:t>
            </a:r>
          </a:p>
        </p:txBody>
      </p:sp>
      <p:sp>
        <p:nvSpPr>
          <p:cNvPr id="4" name="Date Placeholder 3">
            <a:extLst>
              <a:ext uri="{FF2B5EF4-FFF2-40B4-BE49-F238E27FC236}">
                <a16:creationId xmlns:a16="http://schemas.microsoft.com/office/drawing/2014/main" id="{BD60BC10-3619-BD29-BFBA-1CF805E4F8EC}"/>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7C6CCECC-EE16-EF8D-CAC4-206D3D72828F}"/>
              </a:ext>
            </a:extLst>
          </p:cNvPr>
          <p:cNvSpPr>
            <a:spLocks noGrp="1"/>
          </p:cNvSpPr>
          <p:nvPr>
            <p:ph type="sldNum" sz="quarter" idx="12"/>
          </p:nvPr>
        </p:nvSpPr>
        <p:spPr/>
        <p:txBody>
          <a:bodyPr/>
          <a:lstStyle/>
          <a:p>
            <a:fld id="{CD64BFC3-983F-4B0A-9A55-84A85105ADC0}" type="slidenum">
              <a:rPr lang="en-US" smtClean="0"/>
              <a:pPr/>
              <a:t>22</a:t>
            </a:fld>
            <a:endParaRPr lang="en-US"/>
          </a:p>
        </p:txBody>
      </p:sp>
    </p:spTree>
    <p:extLst>
      <p:ext uri="{BB962C8B-B14F-4D97-AF65-F5344CB8AC3E}">
        <p14:creationId xmlns:p14="http://schemas.microsoft.com/office/powerpoint/2010/main" val="2203670407"/>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76F60-B5E0-7CD1-B525-0F0416B64D63}"/>
              </a:ext>
            </a:extLst>
          </p:cNvPr>
          <p:cNvSpPr>
            <a:spLocks noGrp="1"/>
          </p:cNvSpPr>
          <p:nvPr>
            <p:ph type="title"/>
          </p:nvPr>
        </p:nvSpPr>
        <p:spPr/>
        <p:txBody>
          <a:bodyPr/>
          <a:lstStyle/>
          <a:p>
            <a:r>
              <a:rPr lang="en-US" dirty="0"/>
              <a:t>Digital Systems Engineering Definition</a:t>
            </a:r>
          </a:p>
        </p:txBody>
      </p:sp>
      <p:sp>
        <p:nvSpPr>
          <p:cNvPr id="3" name="Content Placeholder 2">
            <a:extLst>
              <a:ext uri="{FF2B5EF4-FFF2-40B4-BE49-F238E27FC236}">
                <a16:creationId xmlns:a16="http://schemas.microsoft.com/office/drawing/2014/main" id="{24DDCE53-0E89-C0AA-49C6-6263A1202815}"/>
              </a:ext>
            </a:extLst>
          </p:cNvPr>
          <p:cNvSpPr>
            <a:spLocks noGrp="1"/>
          </p:cNvSpPr>
          <p:nvPr>
            <p:ph idx="1"/>
          </p:nvPr>
        </p:nvSpPr>
        <p:spPr/>
        <p:txBody>
          <a:bodyPr>
            <a:normAutofit fontScale="92500" lnSpcReduction="20000"/>
          </a:bodyPr>
          <a:lstStyle/>
          <a:p>
            <a:r>
              <a:rPr lang="en-US" dirty="0"/>
              <a:t>DoD Definition of DE – </a:t>
            </a:r>
          </a:p>
          <a:p>
            <a:pPr lvl="1"/>
            <a:r>
              <a:rPr lang="en-US" dirty="0"/>
              <a:t>Digital engineering is a DoD initiative that will transform the way the DoD designs develops, delivers, operates, and sustains systems. DoD defines digital engineering as an integrated digital approach that uses authoritative sources of system data and models as a continuum across disciplines to support lifecycle activities from concept through disposal.</a:t>
            </a:r>
          </a:p>
          <a:p>
            <a:r>
              <a:rPr lang="en-US" dirty="0"/>
              <a:t>INCOSE Definition of MBSE – </a:t>
            </a:r>
          </a:p>
          <a:p>
            <a:pPr lvl="1"/>
            <a:r>
              <a:rPr lang="en-US" dirty="0"/>
              <a:t>Model-based systems engineering (MBSE) is </a:t>
            </a:r>
            <a:r>
              <a:rPr lang="en-US" b="1" dirty="0"/>
              <a:t>the formalized application of modeling to support system requirements, design, analysis, verification and validation activities beginning in the conceptual design phase and continuing throughout development and later life cycle phases</a:t>
            </a:r>
            <a:r>
              <a:rPr lang="en-US" dirty="0"/>
              <a:t>.</a:t>
            </a:r>
          </a:p>
          <a:p>
            <a:r>
              <a:rPr lang="en-US" dirty="0"/>
              <a:t>Application for Systems Engineering</a:t>
            </a:r>
          </a:p>
          <a:p>
            <a:pPr lvl="1"/>
            <a:r>
              <a:rPr lang="en-US" dirty="0"/>
              <a:t>Combination of the two?</a:t>
            </a:r>
          </a:p>
          <a:p>
            <a:pPr lvl="1"/>
            <a:r>
              <a:rPr lang="en-US" dirty="0"/>
              <a:t>Digital Engineering for Systems Engineering?</a:t>
            </a:r>
          </a:p>
          <a:p>
            <a:pPr lvl="1"/>
            <a:r>
              <a:rPr lang="en-US" dirty="0"/>
              <a:t>Apply SE life cycle phase activities?</a:t>
            </a:r>
          </a:p>
          <a:p>
            <a:pPr lvl="1"/>
            <a:endParaRPr lang="en-US" dirty="0"/>
          </a:p>
        </p:txBody>
      </p:sp>
      <p:sp>
        <p:nvSpPr>
          <p:cNvPr id="4" name="Date Placeholder 3">
            <a:extLst>
              <a:ext uri="{FF2B5EF4-FFF2-40B4-BE49-F238E27FC236}">
                <a16:creationId xmlns:a16="http://schemas.microsoft.com/office/drawing/2014/main" id="{D865A3EC-C12F-767B-5232-9D9A0DBC826F}"/>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F59EB40D-BCE3-376D-1345-E4CD5D824928}"/>
              </a:ext>
            </a:extLst>
          </p:cNvPr>
          <p:cNvSpPr>
            <a:spLocks noGrp="1"/>
          </p:cNvSpPr>
          <p:nvPr>
            <p:ph type="sldNum" sz="quarter" idx="12"/>
          </p:nvPr>
        </p:nvSpPr>
        <p:spPr/>
        <p:txBody>
          <a:bodyPr/>
          <a:lstStyle/>
          <a:p>
            <a:fld id="{CD64BFC3-983F-4B0A-9A55-84A85105ADC0}" type="slidenum">
              <a:rPr lang="en-US" smtClean="0"/>
              <a:pPr/>
              <a:t>23</a:t>
            </a:fld>
            <a:endParaRPr lang="en-US"/>
          </a:p>
        </p:txBody>
      </p:sp>
    </p:spTree>
    <p:extLst>
      <p:ext uri="{BB962C8B-B14F-4D97-AF65-F5344CB8AC3E}">
        <p14:creationId xmlns:p14="http://schemas.microsoft.com/office/powerpoint/2010/main" val="3578590070"/>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DSE Working Group Charter</a:t>
            </a:r>
          </a:p>
        </p:txBody>
      </p:sp>
      <p:sp>
        <p:nvSpPr>
          <p:cNvPr id="3" name="Content Placeholder 2"/>
          <p:cNvSpPr>
            <a:spLocks noGrp="1"/>
          </p:cNvSpPr>
          <p:nvPr>
            <p:ph idx="1"/>
          </p:nvPr>
        </p:nvSpPr>
        <p:spPr/>
        <p:txBody>
          <a:bodyPr>
            <a:normAutofit fontScale="92500" lnSpcReduction="20000"/>
          </a:bodyPr>
          <a:lstStyle/>
          <a:p>
            <a:r>
              <a:rPr lang="en-US" sz="2600" dirty="0">
                <a:solidFill>
                  <a:prstClr val="black"/>
                </a:solidFill>
              </a:rPr>
              <a:t>Purpose – </a:t>
            </a:r>
            <a:r>
              <a:rPr lang="en-US" sz="2600" b="0" i="1" dirty="0">
                <a:solidFill>
                  <a:prstClr val="black"/>
                </a:solidFill>
              </a:rPr>
              <a:t>Provide industry stakeholder products (opinion, position, best practice, etc.) for Systems Engineering as it relates to Digital Engineering </a:t>
            </a:r>
          </a:p>
          <a:p>
            <a:r>
              <a:rPr lang="en-US" sz="2600" dirty="0">
                <a:solidFill>
                  <a:prstClr val="black"/>
                </a:solidFill>
              </a:rPr>
              <a:t>Scope – (next slide)</a:t>
            </a:r>
          </a:p>
          <a:p>
            <a:r>
              <a:rPr lang="en-US" sz="2600" dirty="0">
                <a:solidFill>
                  <a:prstClr val="black"/>
                </a:solidFill>
              </a:rPr>
              <a:t>Membership – </a:t>
            </a:r>
            <a:r>
              <a:rPr lang="en-US" sz="2600" b="0" i="1" dirty="0">
                <a:solidFill>
                  <a:prstClr val="black"/>
                </a:solidFill>
              </a:rPr>
              <a:t>NDIA Systems Engineering Committee Leaders and Participants, Government stakeholders, and stakeholders from academia</a:t>
            </a:r>
          </a:p>
          <a:p>
            <a:r>
              <a:rPr lang="en-US" sz="2600" dirty="0">
                <a:solidFill>
                  <a:prstClr val="black"/>
                </a:solidFill>
              </a:rPr>
              <a:t>Duration – </a:t>
            </a:r>
            <a:r>
              <a:rPr lang="en-US" sz="2600" b="0" i="1" dirty="0">
                <a:solidFill>
                  <a:prstClr val="black"/>
                </a:solidFill>
              </a:rPr>
              <a:t>indefinite, ad-hoc group that will eventually devolve back to committees</a:t>
            </a:r>
            <a:endParaRPr lang="en-US" sz="2600" dirty="0">
              <a:solidFill>
                <a:prstClr val="black"/>
              </a:solidFill>
            </a:endParaRPr>
          </a:p>
          <a:p>
            <a:r>
              <a:rPr lang="en-US" sz="2600" dirty="0">
                <a:solidFill>
                  <a:prstClr val="black"/>
                </a:solidFill>
              </a:rPr>
              <a:t>Deliverables – </a:t>
            </a:r>
            <a:r>
              <a:rPr lang="en-US" sz="2600" b="0" i="1" dirty="0">
                <a:solidFill>
                  <a:prstClr val="black"/>
                </a:solidFill>
              </a:rPr>
              <a:t>examples</a:t>
            </a:r>
            <a:endParaRPr lang="en-US" sz="2600" dirty="0">
              <a:solidFill>
                <a:prstClr val="black"/>
              </a:solidFill>
            </a:endParaRPr>
          </a:p>
          <a:p>
            <a:pPr lvl="1"/>
            <a:r>
              <a:rPr lang="en-US" sz="2200" dirty="0">
                <a:solidFill>
                  <a:prstClr val="black"/>
                </a:solidFill>
              </a:rPr>
              <a:t>Industry opinion/positions on requested products (e.g. USAF DE Acquisition guidance)</a:t>
            </a:r>
          </a:p>
          <a:p>
            <a:pPr lvl="1"/>
            <a:r>
              <a:rPr lang="en-US" sz="2200" dirty="0">
                <a:solidFill>
                  <a:prstClr val="black"/>
                </a:solidFill>
              </a:rPr>
              <a:t>Industry white papers on relevant topics (e.g. IP considerations for DSE)</a:t>
            </a:r>
          </a:p>
          <a:p>
            <a:pPr lvl="1"/>
            <a:r>
              <a:rPr lang="en-US" sz="2200" dirty="0">
                <a:solidFill>
                  <a:prstClr val="black"/>
                </a:solidFill>
              </a:rPr>
              <a:t>Industry Best Practice products </a:t>
            </a:r>
          </a:p>
          <a:p>
            <a:r>
              <a:rPr lang="en-US" sz="2600" dirty="0">
                <a:solidFill>
                  <a:prstClr val="black"/>
                </a:solidFill>
              </a:rPr>
              <a:t>Monuments – </a:t>
            </a:r>
          </a:p>
          <a:p>
            <a:pPr lvl="1"/>
            <a:r>
              <a:rPr lang="en-US" sz="2200" i="1" dirty="0">
                <a:solidFill>
                  <a:prstClr val="black"/>
                </a:solidFill>
              </a:rPr>
              <a:t>Will not produce industry standards/specifications, but will work with SDO’s to create appropriate standards</a:t>
            </a:r>
          </a:p>
          <a:p>
            <a:pPr lvl="1"/>
            <a:endParaRPr lang="en-US" sz="2200" dirty="0">
              <a:solidFill>
                <a:prstClr val="black"/>
              </a:solidFill>
            </a:endParaRPr>
          </a:p>
          <a:p>
            <a:endParaRPr lang="en-US" sz="2600" dirty="0">
              <a:solidFill>
                <a:prstClr val="black"/>
              </a:solidFill>
            </a:endParaRPr>
          </a:p>
        </p:txBody>
      </p:sp>
      <p:sp>
        <p:nvSpPr>
          <p:cNvPr id="4" name="Date Placeholder 3"/>
          <p:cNvSpPr>
            <a:spLocks noGrp="1"/>
          </p:cNvSpPr>
          <p:nvPr>
            <p:ph type="dt" sz="half" idx="10"/>
          </p:nvPr>
        </p:nvSpPr>
        <p:spPr/>
        <p:txBody>
          <a:bodyPr/>
          <a:lstStyle/>
          <a:p>
            <a:fld id="{A325C21B-3258-4293-8AD7-7489A94AFFD4}" type="datetime1">
              <a:rPr lang="en-US" smtClean="0"/>
              <a:pPr/>
              <a:t>5/26/2022</a:t>
            </a:fld>
            <a:endParaRPr lang="en-US" dirty="0"/>
          </a:p>
        </p:txBody>
      </p:sp>
      <p:sp>
        <p:nvSpPr>
          <p:cNvPr id="5" name="Slide Number Placeholder 4"/>
          <p:cNvSpPr>
            <a:spLocks noGrp="1"/>
          </p:cNvSpPr>
          <p:nvPr>
            <p:ph type="sldNum" sz="quarter" idx="12"/>
          </p:nvPr>
        </p:nvSpPr>
        <p:spPr/>
        <p:txBody>
          <a:bodyPr/>
          <a:lstStyle/>
          <a:p>
            <a:fld id="{CD64BFC3-983F-4B0A-9A55-84A85105ADC0}" type="slidenum">
              <a:rPr lang="en-US" smtClean="0"/>
              <a:pPr/>
              <a:t>24</a:t>
            </a:fld>
            <a:endParaRPr lang="en-US" dirty="0"/>
          </a:p>
        </p:txBody>
      </p:sp>
    </p:spTree>
    <p:extLst>
      <p:ext uri="{BB962C8B-B14F-4D97-AF65-F5344CB8AC3E}">
        <p14:creationId xmlns:p14="http://schemas.microsoft.com/office/powerpoint/2010/main" val="2734436714"/>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2DA05-EEC4-9BF8-4412-41E0D460CCAB}"/>
              </a:ext>
            </a:extLst>
          </p:cNvPr>
          <p:cNvSpPr>
            <a:spLocks noGrp="1"/>
          </p:cNvSpPr>
          <p:nvPr>
            <p:ph type="title"/>
          </p:nvPr>
        </p:nvSpPr>
        <p:spPr/>
        <p:txBody>
          <a:bodyPr/>
          <a:lstStyle/>
          <a:p>
            <a:r>
              <a:rPr lang="en-US" dirty="0"/>
              <a:t>DSE Working Group Scope</a:t>
            </a:r>
          </a:p>
        </p:txBody>
      </p:sp>
      <p:sp>
        <p:nvSpPr>
          <p:cNvPr id="3" name="Content Placeholder 2">
            <a:extLst>
              <a:ext uri="{FF2B5EF4-FFF2-40B4-BE49-F238E27FC236}">
                <a16:creationId xmlns:a16="http://schemas.microsoft.com/office/drawing/2014/main" id="{82F1E5C3-02CE-8815-FEF2-377B37BF1002}"/>
              </a:ext>
            </a:extLst>
          </p:cNvPr>
          <p:cNvSpPr>
            <a:spLocks noGrp="1"/>
          </p:cNvSpPr>
          <p:nvPr>
            <p:ph idx="1"/>
          </p:nvPr>
        </p:nvSpPr>
        <p:spPr/>
        <p:txBody>
          <a:bodyPr/>
          <a:lstStyle/>
          <a:p>
            <a:r>
              <a:rPr lang="en-US" dirty="0"/>
              <a:t>Systems Engineering Focused</a:t>
            </a:r>
          </a:p>
          <a:p>
            <a:r>
              <a:rPr lang="en-US" dirty="0"/>
              <a:t>Must incorporate SE life cycle</a:t>
            </a:r>
          </a:p>
          <a:p>
            <a:r>
              <a:rPr lang="en-US" dirty="0"/>
              <a:t>MBSE only?</a:t>
            </a:r>
          </a:p>
          <a:p>
            <a:r>
              <a:rPr lang="en-US" dirty="0"/>
              <a:t>Descriptive Modeling +? Analytical Modeling? More than Models?</a:t>
            </a:r>
          </a:p>
          <a:p>
            <a:r>
              <a:rPr lang="en-US" dirty="0"/>
              <a:t>Industry-driven, but responsive to Stakeholder needs</a:t>
            </a:r>
          </a:p>
          <a:p>
            <a:r>
              <a:rPr lang="en-US" dirty="0"/>
              <a:t>Other?</a:t>
            </a:r>
          </a:p>
        </p:txBody>
      </p:sp>
      <p:sp>
        <p:nvSpPr>
          <p:cNvPr id="4" name="Date Placeholder 3">
            <a:extLst>
              <a:ext uri="{FF2B5EF4-FFF2-40B4-BE49-F238E27FC236}">
                <a16:creationId xmlns:a16="http://schemas.microsoft.com/office/drawing/2014/main" id="{DDBBAA13-57EF-8C57-E61F-2261B074CF6C}"/>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E3FB612A-5D32-CDCD-71A6-6482D527BECD}"/>
              </a:ext>
            </a:extLst>
          </p:cNvPr>
          <p:cNvSpPr>
            <a:spLocks noGrp="1"/>
          </p:cNvSpPr>
          <p:nvPr>
            <p:ph type="sldNum" sz="quarter" idx="12"/>
          </p:nvPr>
        </p:nvSpPr>
        <p:spPr/>
        <p:txBody>
          <a:bodyPr/>
          <a:lstStyle/>
          <a:p>
            <a:fld id="{CD64BFC3-983F-4B0A-9A55-84A85105ADC0}" type="slidenum">
              <a:rPr lang="en-US" smtClean="0"/>
              <a:pPr/>
              <a:t>25</a:t>
            </a:fld>
            <a:endParaRPr lang="en-US"/>
          </a:p>
        </p:txBody>
      </p:sp>
    </p:spTree>
    <p:extLst>
      <p:ext uri="{BB962C8B-B14F-4D97-AF65-F5344CB8AC3E}">
        <p14:creationId xmlns:p14="http://schemas.microsoft.com/office/powerpoint/2010/main" val="2399445031"/>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Near-Term Actions &amp; Priorities</a:t>
            </a:r>
          </a:p>
        </p:txBody>
      </p:sp>
      <p:sp>
        <p:nvSpPr>
          <p:cNvPr id="4" name="Date Placeholder 3"/>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26</a:t>
            </a:fld>
            <a:endParaRPr lang="en-US"/>
          </a:p>
        </p:txBody>
      </p:sp>
      <p:graphicFrame>
        <p:nvGraphicFramePr>
          <p:cNvPr id="7" name="Content Placeholder 5">
            <a:extLst>
              <a:ext uri="{FF2B5EF4-FFF2-40B4-BE49-F238E27FC236}">
                <a16:creationId xmlns:a16="http://schemas.microsoft.com/office/drawing/2014/main" id="{A7E38F5E-59E4-144C-BE6C-3EE1BF626CC9}"/>
              </a:ext>
            </a:extLst>
          </p:cNvPr>
          <p:cNvGraphicFramePr>
            <a:graphicFrameLocks noGrp="1"/>
          </p:cNvGraphicFramePr>
          <p:nvPr>
            <p:ph idx="1"/>
          </p:nvPr>
        </p:nvGraphicFramePr>
        <p:xfrm>
          <a:off x="1143000" y="1209041"/>
          <a:ext cx="9753599" cy="5227320"/>
        </p:xfrm>
        <a:graphic>
          <a:graphicData uri="http://schemas.openxmlformats.org/drawingml/2006/table">
            <a:tbl>
              <a:tblPr firstRow="1" bandRow="1">
                <a:tableStyleId>{21E4AEA4-8DFA-4A89-87EB-49C32662AFE0}</a:tableStyleId>
              </a:tblPr>
              <a:tblGrid>
                <a:gridCol w="529264">
                  <a:extLst>
                    <a:ext uri="{9D8B030D-6E8A-4147-A177-3AD203B41FA5}">
                      <a16:colId xmlns:a16="http://schemas.microsoft.com/office/drawing/2014/main" val="1333110816"/>
                    </a:ext>
                  </a:extLst>
                </a:gridCol>
                <a:gridCol w="3661736">
                  <a:extLst>
                    <a:ext uri="{9D8B030D-6E8A-4147-A177-3AD203B41FA5}">
                      <a16:colId xmlns:a16="http://schemas.microsoft.com/office/drawing/2014/main" val="156646343"/>
                    </a:ext>
                  </a:extLst>
                </a:gridCol>
                <a:gridCol w="1905000">
                  <a:extLst>
                    <a:ext uri="{9D8B030D-6E8A-4147-A177-3AD203B41FA5}">
                      <a16:colId xmlns:a16="http://schemas.microsoft.com/office/drawing/2014/main" val="2055379932"/>
                    </a:ext>
                  </a:extLst>
                </a:gridCol>
                <a:gridCol w="1686237">
                  <a:extLst>
                    <a:ext uri="{9D8B030D-6E8A-4147-A177-3AD203B41FA5}">
                      <a16:colId xmlns:a16="http://schemas.microsoft.com/office/drawing/2014/main" val="430923654"/>
                    </a:ext>
                  </a:extLst>
                </a:gridCol>
                <a:gridCol w="1971362">
                  <a:extLst>
                    <a:ext uri="{9D8B030D-6E8A-4147-A177-3AD203B41FA5}">
                      <a16:colId xmlns:a16="http://schemas.microsoft.com/office/drawing/2014/main" val="2971518620"/>
                    </a:ext>
                  </a:extLst>
                </a:gridCol>
              </a:tblGrid>
              <a:tr h="370840">
                <a:tc>
                  <a:txBody>
                    <a:bodyPr/>
                    <a:lstStyle/>
                    <a:p>
                      <a:r>
                        <a:rPr lang="en-US" dirty="0"/>
                        <a:t>ID</a:t>
                      </a:r>
                    </a:p>
                  </a:txBody>
                  <a:tcPr/>
                </a:tc>
                <a:tc>
                  <a:txBody>
                    <a:bodyPr/>
                    <a:lstStyle/>
                    <a:p>
                      <a:r>
                        <a:rPr lang="en-US" dirty="0"/>
                        <a:t>Action</a:t>
                      </a:r>
                    </a:p>
                  </a:txBody>
                  <a:tcPr/>
                </a:tc>
                <a:tc>
                  <a:txBody>
                    <a:bodyPr/>
                    <a:lstStyle/>
                    <a:p>
                      <a:r>
                        <a:rPr lang="en-US" dirty="0"/>
                        <a:t>POC</a:t>
                      </a:r>
                    </a:p>
                  </a:txBody>
                  <a:tcPr/>
                </a:tc>
                <a:tc>
                  <a:txBody>
                    <a:bodyPr/>
                    <a:lstStyle/>
                    <a:p>
                      <a:r>
                        <a:rPr lang="en-US" dirty="0"/>
                        <a:t>Timeframe</a:t>
                      </a:r>
                    </a:p>
                  </a:txBody>
                  <a:tcPr/>
                </a:tc>
                <a:tc>
                  <a:txBody>
                    <a:bodyPr/>
                    <a:lstStyle/>
                    <a:p>
                      <a:endParaRPr lang="en-US" dirty="0"/>
                    </a:p>
                  </a:txBody>
                  <a:tcPr/>
                </a:tc>
                <a:extLst>
                  <a:ext uri="{0D108BD9-81ED-4DB2-BD59-A6C34878D82A}">
                    <a16:rowId xmlns:a16="http://schemas.microsoft.com/office/drawing/2014/main" val="2334208662"/>
                  </a:ext>
                </a:extLst>
              </a:tr>
              <a:tr h="370840">
                <a:tc>
                  <a:txBody>
                    <a:bodyPr/>
                    <a:lstStyle/>
                    <a:p>
                      <a:endParaRPr lang="en-US" dirty="0"/>
                    </a:p>
                  </a:txBody>
                  <a:tcPr/>
                </a:tc>
                <a:tc>
                  <a:txBody>
                    <a:bodyPr/>
                    <a:lstStyle/>
                    <a:p>
                      <a:r>
                        <a:rPr lang="en-US" dirty="0"/>
                        <a:t>Purpose statement scrub</a:t>
                      </a:r>
                    </a:p>
                  </a:txBody>
                  <a:tcPr/>
                </a:tc>
                <a:tc>
                  <a:txBody>
                    <a:bodyPr/>
                    <a:lstStyle/>
                    <a:p>
                      <a:r>
                        <a:rPr lang="en-US" dirty="0"/>
                        <a:t>Jon/John</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032627040"/>
                  </a:ext>
                </a:extLst>
              </a:tr>
              <a:tr h="370840">
                <a:tc>
                  <a:txBody>
                    <a:bodyPr/>
                    <a:lstStyle/>
                    <a:p>
                      <a:endParaRPr lang="en-US" dirty="0"/>
                    </a:p>
                  </a:txBody>
                  <a:tcPr/>
                </a:tc>
                <a:tc>
                  <a:txBody>
                    <a:bodyPr/>
                    <a:lstStyle/>
                    <a:p>
                      <a:r>
                        <a:rPr lang="en-US" dirty="0"/>
                        <a:t>Org chart modifications with Jae</a:t>
                      </a:r>
                    </a:p>
                  </a:txBody>
                  <a:tcPr/>
                </a:tc>
                <a:tc>
                  <a:txBody>
                    <a:bodyPr/>
                    <a:lstStyle/>
                    <a:p>
                      <a:r>
                        <a:rPr lang="en-US" dirty="0"/>
                        <a:t>Jae/Chris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41936178"/>
                  </a:ext>
                </a:extLst>
              </a:tr>
              <a:tr h="370840">
                <a:tc>
                  <a:txBody>
                    <a:bodyPr/>
                    <a:lstStyle/>
                    <a:p>
                      <a:endParaRPr lang="en-US" dirty="0"/>
                    </a:p>
                  </a:txBody>
                  <a:tcPr/>
                </a:tc>
                <a:tc>
                  <a:txBody>
                    <a:bodyPr/>
                    <a:lstStyle/>
                    <a:p>
                      <a:r>
                        <a:rPr lang="en-US" dirty="0"/>
                        <a:t>Robert’s Training &amp; Education activity brief to WG</a:t>
                      </a:r>
                    </a:p>
                  </a:txBody>
                  <a:tcPr/>
                </a:tc>
                <a:tc>
                  <a:txBody>
                    <a:bodyPr/>
                    <a:lstStyle/>
                    <a:p>
                      <a:r>
                        <a:rPr lang="en-US" dirty="0" err="1"/>
                        <a:t>Raygan</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190872014"/>
                  </a:ext>
                </a:extLst>
              </a:tr>
              <a:tr h="370840">
                <a:tc>
                  <a:txBody>
                    <a:bodyPr/>
                    <a:lstStyle/>
                    <a:p>
                      <a:endParaRPr lang="en-US" dirty="0"/>
                    </a:p>
                  </a:txBody>
                  <a:tcPr/>
                </a:tc>
                <a:tc>
                  <a:txBody>
                    <a:bodyPr/>
                    <a:lstStyle/>
                    <a:p>
                      <a:r>
                        <a:rPr lang="en-US" dirty="0"/>
                        <a:t>Distribute slides to Working Group (Org chart, ME slides, </a:t>
                      </a:r>
                      <a:r>
                        <a:rPr lang="en-US" dirty="0" err="1"/>
                        <a:t>etc</a:t>
                      </a:r>
                      <a:r>
                        <a:rPr lang="en-US" dirty="0"/>
                        <a:t>)</a:t>
                      </a:r>
                    </a:p>
                  </a:txBody>
                  <a:tcPr/>
                </a:tc>
                <a:tc>
                  <a:txBody>
                    <a:bodyPr/>
                    <a:lstStyle/>
                    <a:p>
                      <a:r>
                        <a:rPr lang="en-US" dirty="0"/>
                        <a:t>Chris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00541609"/>
                  </a:ext>
                </a:extLst>
              </a:tr>
              <a:tr h="370840">
                <a:tc>
                  <a:txBody>
                    <a:bodyPr/>
                    <a:lstStyle/>
                    <a:p>
                      <a:endParaRPr lang="en-US" dirty="0"/>
                    </a:p>
                  </a:txBody>
                  <a:tcPr/>
                </a:tc>
                <a:tc>
                  <a:txBody>
                    <a:bodyPr/>
                    <a:lstStyle/>
                    <a:p>
                      <a:r>
                        <a:rPr lang="en-US" dirty="0"/>
                        <a:t>Engage with the Specialty groups to begin discussion around MBSE and integrating with models</a:t>
                      </a:r>
                    </a:p>
                  </a:txBody>
                  <a:tcPr/>
                </a:tc>
                <a:tc>
                  <a:txBody>
                    <a:bodyPr/>
                    <a:lstStyle/>
                    <a:p>
                      <a:r>
                        <a:rPr lang="en-US" dirty="0"/>
                        <a:t>Backhaus/</a:t>
                      </a:r>
                      <a:r>
                        <a:rPr lang="en-US" dirty="0" err="1"/>
                        <a:t>Allsop</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65482411"/>
                  </a:ext>
                </a:extLst>
              </a:tr>
              <a:tr h="370840">
                <a:tc>
                  <a:txBody>
                    <a:bodyPr/>
                    <a:lstStyle/>
                    <a:p>
                      <a:endParaRPr lang="en-US" dirty="0"/>
                    </a:p>
                  </a:txBody>
                  <a:tcPr/>
                </a:tc>
                <a:tc>
                  <a:txBody>
                    <a:bodyPr/>
                    <a:lstStyle/>
                    <a:p>
                      <a:r>
                        <a:rPr lang="en-US" dirty="0"/>
                        <a:t>Setup NDIA Connect site for Working Group</a:t>
                      </a:r>
                    </a:p>
                  </a:txBody>
                  <a:tcPr/>
                </a:tc>
                <a:tc>
                  <a:txBody>
                    <a:bodyPr/>
                    <a:lstStyle/>
                    <a:p>
                      <a:r>
                        <a:rPr lang="en-US" dirty="0"/>
                        <a:t>Chris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14021078"/>
                  </a:ext>
                </a:extLst>
              </a:tr>
              <a:tr h="370840">
                <a:tc>
                  <a:txBody>
                    <a:bodyPr/>
                    <a:lstStyle/>
                    <a:p>
                      <a:endParaRPr lang="en-US" dirty="0"/>
                    </a:p>
                  </a:txBody>
                  <a:tcPr/>
                </a:tc>
                <a:tc>
                  <a:txBody>
                    <a:bodyPr/>
                    <a:lstStyle/>
                    <a:p>
                      <a:r>
                        <a:rPr lang="en-US" dirty="0"/>
                        <a:t>Establish Steering Group meeting for Working Group</a:t>
                      </a:r>
                    </a:p>
                  </a:txBody>
                  <a:tcPr/>
                </a:tc>
                <a:tc>
                  <a:txBody>
                    <a:bodyPr/>
                    <a:lstStyle/>
                    <a:p>
                      <a:r>
                        <a:rPr lang="en-US" dirty="0"/>
                        <a:t>Chris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47673365"/>
                  </a:ext>
                </a:extLst>
              </a:tr>
              <a:tr h="370840">
                <a:tc>
                  <a:txBody>
                    <a:bodyPr/>
                    <a:lstStyle/>
                    <a:p>
                      <a:endParaRPr lang="en-US" dirty="0"/>
                    </a:p>
                  </a:txBody>
                  <a:tcPr/>
                </a:tc>
                <a:tc>
                  <a:txBody>
                    <a:bodyPr/>
                    <a:lstStyle/>
                    <a:p>
                      <a:r>
                        <a:rPr lang="en-US" dirty="0"/>
                        <a:t>Begin coordination with NDIA Test &amp; Evaluation</a:t>
                      </a:r>
                    </a:p>
                  </a:txBody>
                  <a:tcPr/>
                </a:tc>
                <a:tc>
                  <a:txBody>
                    <a:bodyPr/>
                    <a:lstStyle/>
                    <a:p>
                      <a:r>
                        <a:rPr lang="en-US" dirty="0"/>
                        <a:t>Jeff </a:t>
                      </a:r>
                      <a:r>
                        <a:rPr lang="en-US"/>
                        <a:t>Bilco</a:t>
                      </a:r>
                      <a:r>
                        <a:rPr lang="en-US" dirty="0"/>
                        <a:t>/</a:t>
                      </a:r>
                      <a:r>
                        <a:rPr lang="en-US" dirty="0" err="1"/>
                        <a:t>Allsop</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875332425"/>
                  </a:ext>
                </a:extLst>
              </a:tr>
            </a:tbl>
          </a:graphicData>
        </a:graphic>
      </p:graphicFrame>
    </p:spTree>
    <p:extLst>
      <p:ext uri="{BB962C8B-B14F-4D97-AF65-F5344CB8AC3E}">
        <p14:creationId xmlns:p14="http://schemas.microsoft.com/office/powerpoint/2010/main" val="3510238886"/>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C671D-2059-04CF-9A0F-175AB5FF14A6}"/>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005929E9-6A84-39A1-4667-26FFCE9022A3}"/>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D46A97C9-B03B-7252-230F-8087F7AF5977}"/>
              </a:ext>
            </a:extLst>
          </p:cNvPr>
          <p:cNvSpPr>
            <a:spLocks noGrp="1"/>
          </p:cNvSpPr>
          <p:nvPr>
            <p:ph type="sldNum" sz="quarter" idx="12"/>
          </p:nvPr>
        </p:nvSpPr>
        <p:spPr/>
        <p:txBody>
          <a:bodyPr/>
          <a:lstStyle/>
          <a:p>
            <a:fld id="{CD64BFC3-983F-4B0A-9A55-84A85105ADC0}" type="slidenum">
              <a:rPr lang="en-US" smtClean="0"/>
              <a:pPr/>
              <a:t>27</a:t>
            </a:fld>
            <a:endParaRPr lang="en-US"/>
          </a:p>
        </p:txBody>
      </p:sp>
      <p:graphicFrame>
        <p:nvGraphicFramePr>
          <p:cNvPr id="6" name="Content Placeholder 5">
            <a:extLst>
              <a:ext uri="{FF2B5EF4-FFF2-40B4-BE49-F238E27FC236}">
                <a16:creationId xmlns:a16="http://schemas.microsoft.com/office/drawing/2014/main" id="{D71EB9BD-EBED-700C-1F1B-E762F892EDEA}"/>
              </a:ext>
            </a:extLst>
          </p:cNvPr>
          <p:cNvGraphicFramePr>
            <a:graphicFrameLocks noGrp="1"/>
          </p:cNvGraphicFramePr>
          <p:nvPr>
            <p:ph idx="1"/>
          </p:nvPr>
        </p:nvGraphicFramePr>
        <p:xfrm>
          <a:off x="1143000" y="1209041"/>
          <a:ext cx="9753599" cy="5308600"/>
        </p:xfrm>
        <a:graphic>
          <a:graphicData uri="http://schemas.openxmlformats.org/drawingml/2006/table">
            <a:tbl>
              <a:tblPr firstRow="1" bandRow="1">
                <a:tableStyleId>{21E4AEA4-8DFA-4A89-87EB-49C32662AFE0}</a:tableStyleId>
              </a:tblPr>
              <a:tblGrid>
                <a:gridCol w="529264">
                  <a:extLst>
                    <a:ext uri="{9D8B030D-6E8A-4147-A177-3AD203B41FA5}">
                      <a16:colId xmlns:a16="http://schemas.microsoft.com/office/drawing/2014/main" val="1333110816"/>
                    </a:ext>
                  </a:extLst>
                </a:gridCol>
                <a:gridCol w="3661736">
                  <a:extLst>
                    <a:ext uri="{9D8B030D-6E8A-4147-A177-3AD203B41FA5}">
                      <a16:colId xmlns:a16="http://schemas.microsoft.com/office/drawing/2014/main" val="156646343"/>
                    </a:ext>
                  </a:extLst>
                </a:gridCol>
                <a:gridCol w="1905000">
                  <a:extLst>
                    <a:ext uri="{9D8B030D-6E8A-4147-A177-3AD203B41FA5}">
                      <a16:colId xmlns:a16="http://schemas.microsoft.com/office/drawing/2014/main" val="2055379932"/>
                    </a:ext>
                  </a:extLst>
                </a:gridCol>
                <a:gridCol w="1686237">
                  <a:extLst>
                    <a:ext uri="{9D8B030D-6E8A-4147-A177-3AD203B41FA5}">
                      <a16:colId xmlns:a16="http://schemas.microsoft.com/office/drawing/2014/main" val="430923654"/>
                    </a:ext>
                  </a:extLst>
                </a:gridCol>
                <a:gridCol w="1971362">
                  <a:extLst>
                    <a:ext uri="{9D8B030D-6E8A-4147-A177-3AD203B41FA5}">
                      <a16:colId xmlns:a16="http://schemas.microsoft.com/office/drawing/2014/main" val="2971518620"/>
                    </a:ext>
                  </a:extLst>
                </a:gridCol>
              </a:tblGrid>
              <a:tr h="370840">
                <a:tc>
                  <a:txBody>
                    <a:bodyPr/>
                    <a:lstStyle/>
                    <a:p>
                      <a:r>
                        <a:rPr lang="en-US" dirty="0"/>
                        <a:t>ID</a:t>
                      </a:r>
                    </a:p>
                  </a:txBody>
                  <a:tcPr/>
                </a:tc>
                <a:tc>
                  <a:txBody>
                    <a:bodyPr/>
                    <a:lstStyle/>
                    <a:p>
                      <a:r>
                        <a:rPr lang="en-US" dirty="0"/>
                        <a:t>Action</a:t>
                      </a:r>
                    </a:p>
                  </a:txBody>
                  <a:tcPr/>
                </a:tc>
                <a:tc>
                  <a:txBody>
                    <a:bodyPr/>
                    <a:lstStyle/>
                    <a:p>
                      <a:r>
                        <a:rPr lang="en-US" dirty="0"/>
                        <a:t>POC</a:t>
                      </a:r>
                    </a:p>
                  </a:txBody>
                  <a:tcPr/>
                </a:tc>
                <a:tc>
                  <a:txBody>
                    <a:bodyPr/>
                    <a:lstStyle/>
                    <a:p>
                      <a:r>
                        <a:rPr lang="en-US" dirty="0"/>
                        <a:t>Timeframe</a:t>
                      </a:r>
                    </a:p>
                  </a:txBody>
                  <a:tcPr/>
                </a:tc>
                <a:tc>
                  <a:txBody>
                    <a:bodyPr/>
                    <a:lstStyle/>
                    <a:p>
                      <a:endParaRPr lang="en-US" dirty="0"/>
                    </a:p>
                  </a:txBody>
                  <a:tcPr/>
                </a:tc>
                <a:extLst>
                  <a:ext uri="{0D108BD9-81ED-4DB2-BD59-A6C34878D82A}">
                    <a16:rowId xmlns:a16="http://schemas.microsoft.com/office/drawing/2014/main" val="2334208662"/>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Engage with the ADAPT groups to begin discussion around MBSE and integrating with models</a:t>
                      </a:r>
                    </a:p>
                  </a:txBody>
                  <a:tcPr/>
                </a:tc>
                <a:tc>
                  <a:txBody>
                    <a:bodyPr/>
                    <a:lstStyle/>
                    <a:p>
                      <a:r>
                        <a:rPr lang="en-US" dirty="0" err="1"/>
                        <a:t>Yeman</a:t>
                      </a:r>
                      <a:r>
                        <a:rPr lang="en-US" dirty="0"/>
                        <a:t>/</a:t>
                      </a:r>
                      <a:r>
                        <a:rPr lang="en-US" dirty="0" err="1"/>
                        <a:t>Moshinsky</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19308909"/>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Engage with the Support System Automated Test group to begin discussion around MBSE and integrating with models</a:t>
                      </a:r>
                    </a:p>
                  </a:txBody>
                  <a:tcPr/>
                </a:tc>
                <a:tc>
                  <a:txBody>
                    <a:bodyPr/>
                    <a:lstStyle/>
                    <a:p>
                      <a:r>
                        <a:rPr lang="en-US" dirty="0"/>
                        <a:t>Griffin/Fairbanks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71262330"/>
                  </a:ext>
                </a:extLst>
              </a:tr>
              <a:tr h="370840">
                <a:tc>
                  <a:txBody>
                    <a:bodyPr/>
                    <a:lstStyle/>
                    <a:p>
                      <a:endParaRPr lang="en-US" dirty="0"/>
                    </a:p>
                  </a:txBody>
                  <a:tcPr/>
                </a:tc>
                <a:tc>
                  <a:txBody>
                    <a:bodyPr/>
                    <a:lstStyle/>
                    <a:p>
                      <a:r>
                        <a:rPr lang="en-US" dirty="0"/>
                        <a:t>DE Metrics Guide Briefing and material to Working Group</a:t>
                      </a:r>
                    </a:p>
                  </a:txBody>
                  <a:tcPr/>
                </a:tc>
                <a:tc>
                  <a:txBody>
                    <a:bodyPr/>
                    <a:lstStyle/>
                    <a:p>
                      <a:r>
                        <a:rPr lang="en-US" dirty="0"/>
                        <a:t>Scheuer</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70409235"/>
                  </a:ext>
                </a:extLst>
              </a:tr>
              <a:tr h="370840">
                <a:tc>
                  <a:txBody>
                    <a:bodyPr/>
                    <a:lstStyle/>
                    <a:p>
                      <a:endParaRPr lang="en-US" dirty="0"/>
                    </a:p>
                  </a:txBody>
                  <a:tcPr/>
                </a:tc>
                <a:tc>
                  <a:txBody>
                    <a:bodyPr/>
                    <a:lstStyle/>
                    <a:p>
                      <a:r>
                        <a:rPr lang="en-US" dirty="0"/>
                        <a:t>AF Acquisition Language review request to Working Group</a:t>
                      </a:r>
                    </a:p>
                  </a:txBody>
                  <a:tcPr/>
                </a:tc>
                <a:tc>
                  <a:txBody>
                    <a:bodyPr/>
                    <a:lstStyle/>
                    <a:p>
                      <a:r>
                        <a:rPr lang="en-US" dirty="0"/>
                        <a:t>Daly</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050684647"/>
                  </a:ext>
                </a:extLst>
              </a:tr>
              <a:tr h="370840">
                <a:tc>
                  <a:txBody>
                    <a:bodyPr/>
                    <a:lstStyle/>
                    <a:p>
                      <a:endParaRPr lang="en-US" dirty="0"/>
                    </a:p>
                  </a:txBody>
                  <a:tcPr/>
                </a:tc>
                <a:tc>
                  <a:txBody>
                    <a:bodyPr/>
                    <a:lstStyle/>
                    <a:p>
                      <a:r>
                        <a:rPr lang="en-US" dirty="0"/>
                        <a:t>Revisit strategy conversation for Working Group “future state”</a:t>
                      </a:r>
                    </a:p>
                  </a:txBody>
                  <a:tcPr/>
                </a:tc>
                <a:tc>
                  <a:txBody>
                    <a:bodyPr/>
                    <a:lstStyle/>
                    <a:p>
                      <a:r>
                        <a:rPr lang="en-US" dirty="0"/>
                        <a:t>Chris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83386541"/>
                  </a:ext>
                </a:extLst>
              </a:tr>
              <a:tr h="370840">
                <a:tc>
                  <a:txBody>
                    <a:bodyPr/>
                    <a:lstStyle/>
                    <a:p>
                      <a:endParaRPr lang="en-US" dirty="0"/>
                    </a:p>
                  </a:txBody>
                  <a:tcPr/>
                </a:tc>
                <a:tc>
                  <a:txBody>
                    <a:bodyPr/>
                    <a:lstStyle/>
                    <a:p>
                      <a:r>
                        <a:rPr lang="en-US" dirty="0"/>
                        <a:t>Investigate MBSE Pain Points and T. McDermott briefing to Working Group from SERC study</a:t>
                      </a:r>
                    </a:p>
                  </a:txBody>
                  <a:tcPr/>
                </a:tc>
                <a:tc>
                  <a:txBody>
                    <a:bodyPr/>
                    <a:lstStyle/>
                    <a:p>
                      <a:r>
                        <a:rPr lang="en-US" dirty="0"/>
                        <a:t>T. McDermott</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73746656"/>
                  </a:ext>
                </a:extLst>
              </a:tr>
            </a:tbl>
          </a:graphicData>
        </a:graphic>
      </p:graphicFrame>
    </p:spTree>
    <p:extLst>
      <p:ext uri="{BB962C8B-B14F-4D97-AF65-F5344CB8AC3E}">
        <p14:creationId xmlns:p14="http://schemas.microsoft.com/office/powerpoint/2010/main" val="3598105229"/>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28</a:t>
            </a:fld>
            <a:endParaRPr lang="en-US"/>
          </a:p>
        </p:txBody>
      </p:sp>
      <p:sp>
        <p:nvSpPr>
          <p:cNvPr id="6" name="TextBox 5"/>
          <p:cNvSpPr txBox="1"/>
          <p:nvPr/>
        </p:nvSpPr>
        <p:spPr>
          <a:xfrm>
            <a:off x="2870598" y="3124200"/>
            <a:ext cx="4555799" cy="1015663"/>
          </a:xfrm>
          <a:prstGeom prst="rect">
            <a:avLst/>
          </a:prstGeom>
          <a:noFill/>
        </p:spPr>
        <p:txBody>
          <a:bodyPr wrap="none" rtlCol="0">
            <a:spAutoFit/>
          </a:bodyPr>
          <a:lstStyle/>
          <a:p>
            <a:r>
              <a:rPr lang="en-US" sz="6000" dirty="0"/>
              <a:t>15min BREAK </a:t>
            </a:r>
          </a:p>
        </p:txBody>
      </p:sp>
    </p:spTree>
    <p:extLst>
      <p:ext uri="{BB962C8B-B14F-4D97-AF65-F5344CB8AC3E}">
        <p14:creationId xmlns:p14="http://schemas.microsoft.com/office/powerpoint/2010/main" val="2741104091"/>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ctrTitle"/>
          </p:nvPr>
        </p:nvSpPr>
        <p:spPr>
          <a:xfrm>
            <a:off x="914400" y="2657474"/>
            <a:ext cx="10363200" cy="1543051"/>
          </a:xfrm>
        </p:spPr>
        <p:txBody>
          <a:bodyPr>
            <a:noAutofit/>
          </a:bodyPr>
          <a:lstStyle/>
          <a:p>
            <a:pPr marL="0" marR="0">
              <a:spcBef>
                <a:spcPts val="0"/>
              </a:spcBef>
              <a:spcAft>
                <a:spcPts val="0"/>
              </a:spcAft>
            </a:pPr>
            <a:r>
              <a:rPr lang="en-US" sz="3600" dirty="0">
                <a:effectLst/>
                <a:latin typeface="Calibri" panose="020F0502020204030204" pitchFamily="34" charset="0"/>
                <a:ea typeface="Times New Roman" panose="02020603050405020304" pitchFamily="18" charset="0"/>
              </a:rPr>
              <a:t>Conference Updates</a:t>
            </a:r>
          </a:p>
        </p:txBody>
      </p:sp>
    </p:spTree>
    <p:extLst>
      <p:ext uri="{BB962C8B-B14F-4D97-AF65-F5344CB8AC3E}">
        <p14:creationId xmlns:p14="http://schemas.microsoft.com/office/powerpoint/2010/main" val="276545304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ctrTitle"/>
          </p:nvPr>
        </p:nvSpPr>
        <p:spPr>
          <a:xfrm>
            <a:off x="914400" y="2892426"/>
            <a:ext cx="10363200" cy="708025"/>
          </a:xfrm>
        </p:spPr>
        <p:txBody>
          <a:bodyPr>
            <a:noAutofit/>
          </a:bodyPr>
          <a:lstStyle/>
          <a:p>
            <a:r>
              <a:rPr lang="en-US" sz="3600" dirty="0">
                <a:effectLst/>
                <a:latin typeface="Calibri" panose="020F0502020204030204" pitchFamily="34" charset="0"/>
                <a:ea typeface="Times New Roman" panose="02020603050405020304" pitchFamily="18" charset="0"/>
              </a:rPr>
              <a:t>USD Research &amp; Engineering, Mission Engineering</a:t>
            </a:r>
            <a:endParaRPr lang="en-US" dirty="0"/>
          </a:p>
        </p:txBody>
      </p:sp>
      <p:sp>
        <p:nvSpPr>
          <p:cNvPr id="4" name="Rectangle 2"/>
          <p:cNvSpPr txBox="1">
            <a:spLocks noChangeArrowheads="1"/>
          </p:cNvSpPr>
          <p:nvPr/>
        </p:nvSpPr>
        <p:spPr>
          <a:xfrm>
            <a:off x="2209800" y="3456709"/>
            <a:ext cx="9753600" cy="1801091"/>
          </a:xfrm>
          <a:prstGeom prst="rect">
            <a:avLst/>
          </a:prstGeom>
        </p:spPr>
        <p:txBody>
          <a:bodyPr vert="horz" lIns="91440" tIns="45720" rIns="91440" bIns="45720" rtlCol="0" anchor="ctr">
            <a:noAutofit/>
          </a:bodyPr>
          <a:lstStyle>
            <a:lvl1pPr algn="l" defTabSz="685800" rtl="0" eaLnBrk="1" latinLnBrk="0" hangingPunct="1">
              <a:spcBef>
                <a:spcPct val="0"/>
              </a:spcBef>
              <a:buNone/>
              <a:defRPr sz="2400" b="1" kern="1200" spc="0" baseline="0">
                <a:solidFill>
                  <a:srgbClr val="AB0003"/>
                </a:solidFill>
                <a:latin typeface="Arial" panose="020B0604020202020204" pitchFamily="34" charset="0"/>
                <a:ea typeface="+mj-ea"/>
                <a:cs typeface="Arial" panose="020B0604020202020204" pitchFamily="34" charset="0"/>
              </a:defRPr>
            </a:lvl1pPr>
          </a:lstStyle>
          <a:p>
            <a:r>
              <a:rPr lang="en-US" sz="2000" dirty="0">
                <a:solidFill>
                  <a:schemeClr val="tx1"/>
                </a:solidFill>
                <a:effectLst/>
                <a:latin typeface="Calibri" panose="020F0502020204030204" pitchFamily="34" charset="0"/>
                <a:ea typeface="Times New Roman" panose="02020603050405020304" pitchFamily="18" charset="0"/>
              </a:rPr>
              <a:t>Marc Goldenberg, OUSD R&amp;E, Mission, Integration, Mission Engineering Chief Engineer</a:t>
            </a:r>
          </a:p>
          <a:p>
            <a:endParaRPr lang="en-US" sz="2000" dirty="0">
              <a:solidFill>
                <a:schemeClr val="tx1"/>
              </a:solidFill>
              <a:latin typeface="Calibri" panose="020F0502020204030204" pitchFamily="34" charset="0"/>
              <a:ea typeface="Times New Roman" panose="02020603050405020304" pitchFamily="18" charset="0"/>
            </a:endParaRPr>
          </a:p>
          <a:p>
            <a:r>
              <a:rPr lang="en-US" sz="2000" dirty="0">
                <a:solidFill>
                  <a:schemeClr val="tx1"/>
                </a:solidFill>
                <a:effectLst/>
                <a:latin typeface="Calibri" panose="020F0502020204030204" pitchFamily="34" charset="0"/>
                <a:ea typeface="Times New Roman" panose="02020603050405020304" pitchFamily="18" charset="0"/>
              </a:rPr>
              <a:t>Dr. Judith Dahmann, Technical Fellow, The MITRE</a:t>
            </a:r>
            <a:endParaRPr lang="en-US" sz="2000" dirty="0">
              <a:solidFill>
                <a:schemeClr val="tx1"/>
              </a:solidFill>
            </a:endParaRPr>
          </a:p>
        </p:txBody>
      </p:sp>
    </p:spTree>
    <p:extLst>
      <p:ext uri="{BB962C8B-B14F-4D97-AF65-F5344CB8AC3E}">
        <p14:creationId xmlns:p14="http://schemas.microsoft.com/office/powerpoint/2010/main" val="740480472"/>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CFE1F-9A8A-4B1D-8A8E-C3AB84C9A5BE}"/>
              </a:ext>
            </a:extLst>
          </p:cNvPr>
          <p:cNvSpPr>
            <a:spLocks noGrp="1"/>
          </p:cNvSpPr>
          <p:nvPr>
            <p:ph type="title"/>
          </p:nvPr>
        </p:nvSpPr>
        <p:spPr>
          <a:xfrm>
            <a:off x="1117600" y="1295400"/>
            <a:ext cx="9956800" cy="740653"/>
          </a:xfrm>
        </p:spPr>
        <p:txBody>
          <a:bodyPr>
            <a:normAutofit/>
          </a:bodyPr>
          <a:lstStyle/>
          <a:p>
            <a:r>
              <a:rPr lang="en-US" dirty="0"/>
              <a:t>NDIA SED Committee Updates and Discussion   </a:t>
            </a:r>
          </a:p>
        </p:txBody>
      </p:sp>
      <p:sp>
        <p:nvSpPr>
          <p:cNvPr id="3" name="Date Placeholder 2">
            <a:extLst>
              <a:ext uri="{FF2B5EF4-FFF2-40B4-BE49-F238E27FC236}">
                <a16:creationId xmlns:a16="http://schemas.microsoft.com/office/drawing/2014/main" id="{BDDF1695-4988-4CA8-A80D-E08B943F4DAF}"/>
              </a:ext>
            </a:extLst>
          </p:cNvPr>
          <p:cNvSpPr>
            <a:spLocks noGrp="1"/>
          </p:cNvSpPr>
          <p:nvPr>
            <p:ph type="dt" sz="half" idx="10"/>
          </p:nvPr>
        </p:nvSpPr>
        <p:spPr/>
        <p:txBody>
          <a:bodyPr/>
          <a:lstStyle/>
          <a:p>
            <a:fld id="{BB7F9C2D-98A7-4A5A-AF37-9DE9D3A4D871}" type="datetime1">
              <a:rPr lang="en-US" smtClean="0"/>
              <a:pPr/>
              <a:t>5/26/2022</a:t>
            </a:fld>
            <a:endParaRPr lang="en-US"/>
          </a:p>
        </p:txBody>
      </p:sp>
      <p:sp>
        <p:nvSpPr>
          <p:cNvPr id="4" name="Slide Number Placeholder 3">
            <a:extLst>
              <a:ext uri="{FF2B5EF4-FFF2-40B4-BE49-F238E27FC236}">
                <a16:creationId xmlns:a16="http://schemas.microsoft.com/office/drawing/2014/main" id="{5FBF6140-54E7-40D2-ACDF-2EB793E171B0}"/>
              </a:ext>
            </a:extLst>
          </p:cNvPr>
          <p:cNvSpPr>
            <a:spLocks noGrp="1"/>
          </p:cNvSpPr>
          <p:nvPr>
            <p:ph type="sldNum" sz="quarter" idx="12"/>
          </p:nvPr>
        </p:nvSpPr>
        <p:spPr/>
        <p:txBody>
          <a:bodyPr/>
          <a:lstStyle/>
          <a:p>
            <a:fld id="{CD64BFC3-983F-4B0A-9A55-84A85105ADC0}" type="slidenum">
              <a:rPr lang="en-US" smtClean="0"/>
              <a:pPr/>
              <a:t>30</a:t>
            </a:fld>
            <a:endParaRPr lang="en-US"/>
          </a:p>
        </p:txBody>
      </p:sp>
      <p:sp>
        <p:nvSpPr>
          <p:cNvPr id="6" name="TextBox 5">
            <a:extLst>
              <a:ext uri="{FF2B5EF4-FFF2-40B4-BE49-F238E27FC236}">
                <a16:creationId xmlns:a16="http://schemas.microsoft.com/office/drawing/2014/main" id="{B0882668-BDA6-B506-DACF-6CCBFE08F3A6}"/>
              </a:ext>
            </a:extLst>
          </p:cNvPr>
          <p:cNvSpPr txBox="1"/>
          <p:nvPr/>
        </p:nvSpPr>
        <p:spPr>
          <a:xfrm>
            <a:off x="203200" y="2286000"/>
            <a:ext cx="11988800" cy="2909130"/>
          </a:xfrm>
          <a:prstGeom prst="rect">
            <a:avLst/>
          </a:prstGeom>
          <a:noFill/>
        </p:spPr>
        <p:txBody>
          <a:bodyPr wrap="square">
            <a:spAutoFit/>
          </a:bodyPr>
          <a:lstStyle/>
          <a:p>
            <a:pPr marL="0" marR="0" indent="0">
              <a:lnSpc>
                <a:spcPct val="120000"/>
              </a:lnSpc>
              <a:spcBef>
                <a:spcPts val="0"/>
              </a:spcBef>
              <a:spcAft>
                <a:spcPts val="0"/>
              </a:spcAft>
              <a:buNone/>
            </a:pPr>
            <a:r>
              <a:rPr lang="en-US" dirty="0">
                <a:latin typeface="Calibri" panose="020F0502020204030204" pitchFamily="34" charset="0"/>
                <a:ea typeface="Calibri" panose="020F0502020204030204" pitchFamily="34" charset="0"/>
              </a:rPr>
              <a:t>	</a:t>
            </a:r>
            <a:r>
              <a:rPr lang="en-US" sz="1600" dirty="0">
                <a:latin typeface="Calibri" panose="020F0502020204030204" pitchFamily="34" charset="0"/>
                <a:ea typeface="Calibri" panose="020F0502020204030204" pitchFamily="34" charset="0"/>
              </a:rPr>
              <a:t>Systems Security Engineering Committee                       	Cory Ocker</a:t>
            </a:r>
          </a:p>
          <a:p>
            <a:pPr marL="0" marR="0" indent="0">
              <a:lnSpc>
                <a:spcPct val="120000"/>
              </a:lnSpc>
              <a:spcBef>
                <a:spcPts val="0"/>
              </a:spcBef>
              <a:spcAft>
                <a:spcPts val="0"/>
              </a:spcAft>
              <a:buNone/>
            </a:pPr>
            <a:r>
              <a:rPr lang="en-US" sz="1600" dirty="0">
                <a:latin typeface="Calibri" panose="020F0502020204030204" pitchFamily="34" charset="0"/>
                <a:ea typeface="Calibri" panose="020F0502020204030204" pitchFamily="34" charset="0"/>
              </a:rPr>
              <a:t>                 	System-of-Systems / Mission Engineering                      	Judith Dahmann, Jennie Horne, John Daly, Rick Poel                            </a:t>
            </a:r>
          </a:p>
          <a:p>
            <a:pPr marL="0" marR="0" indent="0">
              <a:lnSpc>
                <a:spcPct val="120000"/>
              </a:lnSpc>
              <a:spcBef>
                <a:spcPts val="0"/>
              </a:spcBef>
              <a:spcAft>
                <a:spcPts val="0"/>
              </a:spcAft>
              <a:buNone/>
            </a:pPr>
            <a:r>
              <a:rPr lang="en-US" sz="1600" dirty="0">
                <a:latin typeface="Calibri" panose="020F0502020204030204" pitchFamily="34" charset="0"/>
                <a:ea typeface="Calibri" panose="020F0502020204030204" pitchFamily="34" charset="0"/>
              </a:rPr>
              <a:t>             	Modeling &amp; Simulation Committee             		David Allsop, Jon Backhaus</a:t>
            </a:r>
          </a:p>
          <a:p>
            <a:pPr marL="0" marR="0" indent="0">
              <a:lnSpc>
                <a:spcPct val="120000"/>
              </a:lnSpc>
              <a:spcBef>
                <a:spcPts val="0"/>
              </a:spcBef>
              <a:spcAft>
                <a:spcPts val="0"/>
              </a:spcAft>
              <a:buNone/>
            </a:pPr>
            <a:r>
              <a:rPr lang="en-US" sz="1600" dirty="0">
                <a:latin typeface="Calibri" panose="020F0502020204030204" pitchFamily="34" charset="0"/>
                <a:ea typeface="Calibri" panose="020F0502020204030204" pitchFamily="34" charset="0"/>
              </a:rPr>
              <a:t>                	Safety and Environmental Engineering Committee          Tim Sheehan, Sherman Forbes</a:t>
            </a:r>
          </a:p>
          <a:p>
            <a:pPr marL="0" marR="0" indent="0">
              <a:lnSpc>
                <a:spcPct val="120000"/>
              </a:lnSpc>
              <a:spcBef>
                <a:spcPts val="0"/>
              </a:spcBef>
              <a:spcAft>
                <a:spcPts val="0"/>
              </a:spcAft>
              <a:buNone/>
            </a:pPr>
            <a:r>
              <a:rPr lang="en-US" sz="1600" dirty="0">
                <a:latin typeface="Calibri" panose="020F0502020204030204" pitchFamily="34" charset="0"/>
                <a:ea typeface="Calibri" panose="020F0502020204030204" pitchFamily="34" charset="0"/>
              </a:rPr>
              <a:t>            	Education &amp; Training Committee                                     	Robert Raygan, Ken Nidiffer, John Snoderly</a:t>
            </a:r>
          </a:p>
          <a:p>
            <a:pPr marL="0" indent="0">
              <a:lnSpc>
                <a:spcPct val="120000"/>
              </a:lnSpc>
              <a:spcBef>
                <a:spcPts val="0"/>
              </a:spcBef>
              <a:buNone/>
            </a:pPr>
            <a:r>
              <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Automatic Test Committee                                                   Pat Griffin, Howard Savage</a:t>
            </a:r>
          </a:p>
          <a:p>
            <a:pPr marL="0" marR="0" indent="0">
              <a:lnSpc>
                <a:spcPct val="120000"/>
              </a:lnSpc>
              <a:spcBef>
                <a:spcPts val="0"/>
              </a:spcBef>
              <a:spcAft>
                <a:spcPts val="0"/>
              </a:spcAft>
              <a:buNone/>
            </a:pPr>
            <a:r>
              <a:rPr lang="en-US" sz="1600" dirty="0">
                <a:latin typeface="Calibri" panose="020F0502020204030204" pitchFamily="34" charset="0"/>
                <a:ea typeface="Calibri" panose="020F0502020204030204" pitchFamily="34" charset="0"/>
              </a:rPr>
              <a:t>                    Architecture Committee                                                  	Robert Scheurer, Ed Moshinsky</a:t>
            </a:r>
          </a:p>
          <a:p>
            <a:pPr marL="0" indent="0">
              <a:lnSpc>
                <a:spcPct val="120000"/>
              </a:lnSpc>
              <a:spcBef>
                <a:spcPts val="0"/>
              </a:spcBef>
              <a:buNone/>
            </a:pPr>
            <a:r>
              <a:rPr lang="en-US" sz="1600" dirty="0">
                <a:latin typeface="Calibri" panose="020F0502020204030204" pitchFamily="34" charset="0"/>
                <a:ea typeface="Calibri" panose="020F0502020204030204" pitchFamily="34" charset="0"/>
              </a:rPr>
              <a:t>     	</a:t>
            </a:r>
            <a:r>
              <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ADAPT                                                                                       Scott Sinclair, Suzette Johnson, Robin Yeman</a:t>
            </a:r>
          </a:p>
          <a:p>
            <a:pPr marL="0" marR="0" indent="0">
              <a:lnSpc>
                <a:spcPct val="120000"/>
              </a:lnSpc>
              <a:spcBef>
                <a:spcPts val="0"/>
              </a:spcBef>
              <a:spcAft>
                <a:spcPts val="0"/>
              </a:spcAft>
              <a:buNone/>
            </a:pPr>
            <a:endParaRPr lang="en-US" sz="1600" dirty="0">
              <a:latin typeface="Calibri" panose="020F0502020204030204" pitchFamily="34" charset="0"/>
              <a:ea typeface="Calibri" panose="020F0502020204030204" pitchFamily="34" charset="0"/>
            </a:endParaRPr>
          </a:p>
          <a:p>
            <a:pPr marL="0" marR="0" indent="0">
              <a:lnSpc>
                <a:spcPct val="120000"/>
              </a:lnSpc>
              <a:spcBef>
                <a:spcPts val="0"/>
              </a:spcBef>
              <a:spcAft>
                <a:spcPts val="0"/>
              </a:spcAft>
              <a:buNone/>
            </a:pPr>
            <a:r>
              <a:rPr lang="en-US" sz="700" dirty="0">
                <a:effectLst/>
                <a:latin typeface="Calibri" panose="020F0502020204030204" pitchFamily="34" charset="0"/>
                <a:ea typeface="Calibri" panose="020F0502020204030204" pitchFamily="34" charset="0"/>
              </a:rPr>
              <a:t>                        </a:t>
            </a:r>
            <a:endParaRPr lang="en-US" sz="700" dirty="0"/>
          </a:p>
        </p:txBody>
      </p:sp>
    </p:spTree>
    <p:extLst>
      <p:ext uri="{BB962C8B-B14F-4D97-AF65-F5344CB8AC3E}">
        <p14:creationId xmlns:p14="http://schemas.microsoft.com/office/powerpoint/2010/main" val="1829713127"/>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br>
              <a:rPr lang="en-US" dirty="0"/>
            </a:br>
            <a:r>
              <a:rPr lang="en-US" dirty="0"/>
              <a:t>NDIA System Security Engineering Committee</a:t>
            </a:r>
            <a:br>
              <a:rPr lang="en-US" sz="2000" dirty="0"/>
            </a:br>
            <a:br>
              <a:rPr lang="en-US" sz="2000" dirty="0"/>
            </a:br>
            <a:r>
              <a:rPr lang="en-US" sz="2000" dirty="0"/>
              <a:t>May 2022</a:t>
            </a:r>
            <a:endParaRPr lang="en-US" dirty="0"/>
          </a:p>
        </p:txBody>
      </p:sp>
      <p:sp>
        <p:nvSpPr>
          <p:cNvPr id="6" name="Subtitle 5"/>
          <p:cNvSpPr>
            <a:spLocks noGrp="1"/>
          </p:cNvSpPr>
          <p:nvPr>
            <p:ph type="subTitle" idx="1"/>
          </p:nvPr>
        </p:nvSpPr>
        <p:spPr/>
        <p:txBody>
          <a:bodyPr/>
          <a:lstStyle/>
          <a:p>
            <a:pPr marL="0" marR="0" lvl="0" indent="0" algn="ctr" defTabSz="914400" rtl="0" eaLnBrk="1" fontAlgn="auto" latinLnBrk="0" hangingPunct="1">
              <a:lnSpc>
                <a:spcPct val="100000"/>
              </a:lnSpc>
              <a:spcBef>
                <a:spcPct val="20000"/>
              </a:spcBef>
              <a:spcAft>
                <a:spcPts val="0"/>
              </a:spcAft>
              <a:buClr>
                <a:srgbClr val="C00000"/>
              </a:buClr>
              <a:buSzTx/>
              <a:buFont typeface="Arial" panose="020B0604020202020204" pitchFamily="34" charset="0"/>
              <a:buNone/>
              <a:tabLst/>
              <a:defRPr/>
            </a:pPr>
            <a:endParaRPr kumimoji="0" lang="en-US" sz="1200" b="1"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ct val="20000"/>
              </a:spcBef>
              <a:spcAft>
                <a:spcPts val="0"/>
              </a:spcAft>
              <a:buClr>
                <a:srgbClr val="C00000"/>
              </a:buClr>
              <a:buSzTx/>
              <a:buFont typeface="Arial" panose="020B0604020202020204" pitchFamily="34" charset="0"/>
              <a:buNone/>
              <a:tabLst/>
              <a:defRPr/>
            </a:pPr>
            <a:endParaRPr lang="en-US" sz="1200" dirty="0">
              <a:solidFill>
                <a:prstClr val="black">
                  <a:tint val="75000"/>
                </a:prstClr>
              </a:solidFill>
            </a:endParaRPr>
          </a:p>
          <a:p>
            <a:pPr marL="0" marR="0" lvl="0" indent="0" algn="ctr" defTabSz="914400" rtl="0" eaLnBrk="1" fontAlgn="auto" latinLnBrk="0" hangingPunct="1">
              <a:lnSpc>
                <a:spcPct val="100000"/>
              </a:lnSpc>
              <a:spcBef>
                <a:spcPct val="20000"/>
              </a:spcBef>
              <a:spcAft>
                <a:spcPts val="0"/>
              </a:spcAft>
              <a:buClr>
                <a:srgbClr val="C00000"/>
              </a:buClr>
              <a:buSzTx/>
              <a:buFont typeface="Arial" panose="020B0604020202020204" pitchFamily="34" charset="0"/>
              <a:buNone/>
              <a:tabLst/>
              <a:defRPr/>
            </a:pPr>
            <a:r>
              <a:rPr kumimoji="0" lang="en-US" sz="1200" b="1"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Cory Ocker</a:t>
            </a:r>
          </a:p>
          <a:p>
            <a:pPr marL="0" marR="0" lvl="0" indent="0" algn="ctr" defTabSz="914400" rtl="0" eaLnBrk="1" fontAlgn="auto" latinLnBrk="0" hangingPunct="1">
              <a:lnSpc>
                <a:spcPct val="100000"/>
              </a:lnSpc>
              <a:spcBef>
                <a:spcPct val="20000"/>
              </a:spcBef>
              <a:spcAft>
                <a:spcPts val="0"/>
              </a:spcAft>
              <a:buClr>
                <a:srgbClr val="C00000"/>
              </a:buClr>
              <a:buSzTx/>
              <a:buFont typeface="Arial" panose="020B0604020202020204" pitchFamily="34" charset="0"/>
              <a:buNone/>
              <a:tabLst/>
              <a:defRPr/>
            </a:pPr>
            <a:r>
              <a:rPr kumimoji="0" lang="en-US" sz="1200" b="1"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Raytheon</a:t>
            </a:r>
          </a:p>
          <a:p>
            <a:pPr marL="0" marR="0" lvl="0" indent="0" algn="ctr" defTabSz="914400" rtl="0" eaLnBrk="1" fontAlgn="auto" latinLnBrk="0" hangingPunct="1">
              <a:lnSpc>
                <a:spcPct val="100000"/>
              </a:lnSpc>
              <a:spcBef>
                <a:spcPct val="20000"/>
              </a:spcBef>
              <a:spcAft>
                <a:spcPts val="0"/>
              </a:spcAft>
              <a:buClr>
                <a:srgbClr val="C00000"/>
              </a:buClr>
              <a:buSzTx/>
              <a:buFont typeface="Arial" panose="020B0604020202020204" pitchFamily="34" charset="0"/>
              <a:buNone/>
              <a:tabLst/>
              <a:defRPr/>
            </a:pPr>
            <a:r>
              <a:rPr kumimoji="0" lang="en-US" sz="1200" b="1"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NDIA SSE Committee Chair</a:t>
            </a:r>
          </a:p>
          <a:p>
            <a:pPr marL="0" marR="0" lvl="0" indent="0" algn="ctr" defTabSz="914400" rtl="0" eaLnBrk="1" fontAlgn="auto" latinLnBrk="0" hangingPunct="1">
              <a:lnSpc>
                <a:spcPct val="100000"/>
              </a:lnSpc>
              <a:spcBef>
                <a:spcPct val="20000"/>
              </a:spcBef>
              <a:spcAft>
                <a:spcPts val="0"/>
              </a:spcAft>
              <a:buClr>
                <a:srgbClr val="C00000"/>
              </a:buClr>
              <a:buSzTx/>
              <a:buFont typeface="Arial" panose="020B0604020202020204" pitchFamily="34" charset="0"/>
              <a:buNone/>
              <a:tabLst/>
              <a:defRPr/>
            </a:pPr>
            <a:r>
              <a:rPr kumimoji="0" lang="en-US" sz="1200" b="1"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hlinkClick r:id="rId3"/>
              </a:rPr>
              <a:t>Cory.L.Ocker@Raytheon.com</a:t>
            </a:r>
            <a:endParaRPr lang="en-US" dirty="0"/>
          </a:p>
        </p:txBody>
      </p:sp>
      <p:sp>
        <p:nvSpPr>
          <p:cNvPr id="4" name="Date Placeholder 3"/>
          <p:cNvSpPr>
            <a:spLocks noGrp="1"/>
          </p:cNvSpPr>
          <p:nvPr>
            <p:ph type="dt" sz="half" idx="10"/>
          </p:nvPr>
        </p:nvSpPr>
        <p:spPr>
          <a:xfrm>
            <a:off x="8363892" y="6400801"/>
            <a:ext cx="3599507" cy="365125"/>
          </a:xfrm>
        </p:spPr>
        <p:txBody>
          <a:bodyPr/>
          <a:lstStyle/>
          <a:p>
            <a:pPr algn="r"/>
            <a:fld id="{E88A18B5-936C-4099-8DFC-B184A5DF98B1}" type="datetime1">
              <a:rPr lang="en-US" smtClean="0"/>
              <a:pPr algn="r"/>
              <a:t>5/26/2022</a:t>
            </a:fld>
            <a:endParaRPr lang="en-US" dirty="0"/>
          </a:p>
        </p:txBody>
      </p:sp>
    </p:spTree>
    <p:extLst>
      <p:ext uri="{BB962C8B-B14F-4D97-AF65-F5344CB8AC3E}">
        <p14:creationId xmlns:p14="http://schemas.microsoft.com/office/powerpoint/2010/main" val="4090337181"/>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3200" y="228600"/>
            <a:ext cx="10464800" cy="740653"/>
          </a:xfrm>
        </p:spPr>
        <p:txBody>
          <a:bodyPr>
            <a:normAutofit/>
          </a:bodyPr>
          <a:lstStyle/>
          <a:p>
            <a:r>
              <a:rPr lang="en-US" dirty="0"/>
              <a:t>2022 Project Candidates</a:t>
            </a:r>
          </a:p>
        </p:txBody>
      </p:sp>
      <p:sp>
        <p:nvSpPr>
          <p:cNvPr id="5" name="Slide Number Placeholder 4"/>
          <p:cNvSpPr>
            <a:spLocks noGrp="1"/>
          </p:cNvSpPr>
          <p:nvPr>
            <p:ph type="sldNum" sz="quarter" idx="12"/>
          </p:nvPr>
        </p:nvSpPr>
        <p:spPr/>
        <p:txBody>
          <a:bodyPr/>
          <a:lstStyle/>
          <a:p>
            <a:fld id="{CD64BFC3-983F-4B0A-9A55-84A85105ADC0}" type="slidenum">
              <a:rPr lang="en-US" smtClean="0"/>
              <a:pPr/>
              <a:t>32</a:t>
            </a:fld>
            <a:endParaRPr lang="en-US" dirty="0"/>
          </a:p>
        </p:txBody>
      </p:sp>
      <p:sp>
        <p:nvSpPr>
          <p:cNvPr id="8" name="TextBox 7">
            <a:extLst>
              <a:ext uri="{FF2B5EF4-FFF2-40B4-BE49-F238E27FC236}">
                <a16:creationId xmlns:a16="http://schemas.microsoft.com/office/drawing/2014/main" id="{E1137667-35A2-4B17-8426-494BDEFBB640}"/>
              </a:ext>
            </a:extLst>
          </p:cNvPr>
          <p:cNvSpPr txBox="1"/>
          <p:nvPr/>
        </p:nvSpPr>
        <p:spPr>
          <a:xfrm>
            <a:off x="0" y="6550223"/>
            <a:ext cx="12192000" cy="307777"/>
          </a:xfrm>
          <a:prstGeom prst="rect">
            <a:avLst/>
          </a:prstGeom>
          <a:noFill/>
        </p:spPr>
        <p:txBody>
          <a:bodyPr wrap="square" rtlCol="0">
            <a:spAutoFit/>
          </a:bodyPr>
          <a:lstStyle/>
          <a:p>
            <a:pPr algn="ctr"/>
            <a:r>
              <a:rPr lang="en-US" sz="1400" dirty="0"/>
              <a:t>Approved for Public Release</a:t>
            </a:r>
          </a:p>
        </p:txBody>
      </p:sp>
      <p:sp>
        <p:nvSpPr>
          <p:cNvPr id="9" name="Content Placeholder 2">
            <a:extLst>
              <a:ext uri="{FF2B5EF4-FFF2-40B4-BE49-F238E27FC236}">
                <a16:creationId xmlns:a16="http://schemas.microsoft.com/office/drawing/2014/main" id="{074CE611-82DC-455B-96F1-6438CB6985BB}"/>
              </a:ext>
            </a:extLst>
          </p:cNvPr>
          <p:cNvSpPr>
            <a:spLocks noGrp="1"/>
          </p:cNvSpPr>
          <p:nvPr>
            <p:ph idx="1"/>
          </p:nvPr>
        </p:nvSpPr>
        <p:spPr>
          <a:xfrm>
            <a:off x="203200" y="1219201"/>
            <a:ext cx="5892800" cy="4830763"/>
          </a:xfrm>
        </p:spPr>
        <p:txBody>
          <a:bodyPr>
            <a:normAutofit fontScale="92500" lnSpcReduction="10000"/>
          </a:bodyPr>
          <a:lstStyle/>
          <a:p>
            <a:r>
              <a:rPr lang="en-US" sz="1600" dirty="0"/>
              <a:t>Government Led</a:t>
            </a:r>
          </a:p>
          <a:p>
            <a:pPr lvl="1"/>
            <a:r>
              <a:rPr lang="en-US" sz="1400" dirty="0"/>
              <a:t>PPIP Template &amp; DID Review (Standards w/ All Participating)</a:t>
            </a:r>
          </a:p>
          <a:p>
            <a:pPr lvl="1"/>
            <a:r>
              <a:rPr lang="en-US" sz="1400" dirty="0"/>
              <a:t>DoDI/M 8140 Review (Workforce Training/Competencies)</a:t>
            </a:r>
          </a:p>
          <a:p>
            <a:pPr lvl="1"/>
            <a:r>
              <a:rPr lang="en-US" sz="1400" dirty="0"/>
              <a:t>CMMC - Engineering Perspective (Standards)</a:t>
            </a:r>
          </a:p>
          <a:p>
            <a:pPr lvl="1"/>
            <a:r>
              <a:rPr lang="en-US" sz="1400" dirty="0"/>
              <a:t>DoDI 5000.89 T&amp;E Review (CT&amp;E)</a:t>
            </a:r>
          </a:p>
          <a:p>
            <a:pPr lvl="1"/>
            <a:r>
              <a:rPr lang="en-US" sz="1400" dirty="0"/>
              <a:t>DoDI 5000.90 Cybersecurity review and comment (Standards)</a:t>
            </a:r>
          </a:p>
          <a:p>
            <a:pPr lvl="1"/>
            <a:r>
              <a:rPr lang="en-US" sz="1400" dirty="0"/>
              <a:t>Update DAG to match latest acquisition pathways guidance (Standards w/ All Participating) </a:t>
            </a:r>
          </a:p>
          <a:p>
            <a:pPr lvl="1"/>
            <a:r>
              <a:rPr lang="en-US" sz="1400" dirty="0">
                <a:solidFill>
                  <a:schemeClr val="tx1"/>
                </a:solidFill>
              </a:rPr>
              <a:t>DoDI 5200.44 update (Standards/</a:t>
            </a:r>
            <a:r>
              <a:rPr lang="en-US" sz="1400" dirty="0" err="1">
                <a:solidFill>
                  <a:schemeClr val="tx1"/>
                </a:solidFill>
              </a:rPr>
              <a:t>HwA</a:t>
            </a:r>
            <a:r>
              <a:rPr lang="en-US" sz="1400" dirty="0">
                <a:solidFill>
                  <a:schemeClr val="tx1"/>
                </a:solidFill>
              </a:rPr>
              <a:t>/SCRM)</a:t>
            </a:r>
          </a:p>
          <a:p>
            <a:pPr lvl="1"/>
            <a:r>
              <a:rPr lang="en-US" sz="1400" dirty="0">
                <a:solidFill>
                  <a:srgbClr val="00B050"/>
                </a:solidFill>
              </a:rPr>
              <a:t>Controlled Technical Information Tabletop Tutorial (Standards)</a:t>
            </a:r>
          </a:p>
          <a:p>
            <a:pPr lvl="1"/>
            <a:r>
              <a:rPr lang="en-US" sz="1400" dirty="0">
                <a:solidFill>
                  <a:srgbClr val="00B050"/>
                </a:solidFill>
              </a:rPr>
              <a:t>MQA Tabletop Tutorial (SCRM/</a:t>
            </a:r>
            <a:r>
              <a:rPr lang="en-US" sz="1400" dirty="0" err="1">
                <a:solidFill>
                  <a:srgbClr val="00B050"/>
                </a:solidFill>
              </a:rPr>
              <a:t>HwA</a:t>
            </a:r>
            <a:r>
              <a:rPr lang="en-US" sz="1400" dirty="0">
                <a:solidFill>
                  <a:srgbClr val="00B050"/>
                </a:solidFill>
              </a:rPr>
              <a:t>)</a:t>
            </a:r>
          </a:p>
          <a:p>
            <a:pPr lvl="1"/>
            <a:r>
              <a:rPr lang="en-US" sz="1400" dirty="0">
                <a:solidFill>
                  <a:srgbClr val="00B050"/>
                </a:solidFill>
              </a:rPr>
              <a:t>DoD Custom Microelectronics Assurance Framework review and comment (due 1 June 2022)</a:t>
            </a:r>
            <a:endParaRPr lang="en-US" sz="1600" dirty="0">
              <a:solidFill>
                <a:srgbClr val="00B050"/>
              </a:solidFill>
            </a:endParaRPr>
          </a:p>
          <a:p>
            <a:pPr lvl="1"/>
            <a:r>
              <a:rPr lang="en-US" sz="1400" strike="sngStrike" dirty="0">
                <a:solidFill>
                  <a:schemeClr val="tx1"/>
                </a:solidFill>
              </a:rPr>
              <a:t>JFAC Working Group coordination meeting (SwA)</a:t>
            </a:r>
          </a:p>
          <a:p>
            <a:pPr lvl="1"/>
            <a:endParaRPr lang="en-US" sz="1400" dirty="0"/>
          </a:p>
          <a:p>
            <a:pPr lvl="1"/>
            <a:endParaRPr lang="en-US" sz="1400" dirty="0"/>
          </a:p>
          <a:p>
            <a:pPr lvl="1"/>
            <a:endParaRPr lang="en-US" sz="1400" dirty="0"/>
          </a:p>
          <a:p>
            <a:pPr lvl="1"/>
            <a:endParaRPr lang="en-US" sz="1400" dirty="0"/>
          </a:p>
          <a:p>
            <a:pPr lvl="1"/>
            <a:endParaRPr lang="en-US" sz="1400" dirty="0"/>
          </a:p>
          <a:p>
            <a:pPr marL="457200" lvl="1" indent="0">
              <a:buNone/>
            </a:pPr>
            <a:r>
              <a:rPr lang="en-US" sz="1400" dirty="0">
                <a:solidFill>
                  <a:srgbClr val="00B050"/>
                </a:solidFill>
              </a:rPr>
              <a:t>Green</a:t>
            </a:r>
            <a:r>
              <a:rPr lang="en-US" sz="1400" dirty="0"/>
              <a:t> denotes projects that are currently in work</a:t>
            </a:r>
          </a:p>
          <a:p>
            <a:pPr marL="457200" lvl="1" indent="0">
              <a:buNone/>
            </a:pPr>
            <a:r>
              <a:rPr lang="en-US" sz="1400" strike="sngStrike" dirty="0"/>
              <a:t>Strikethrough</a:t>
            </a:r>
            <a:r>
              <a:rPr lang="en-US" sz="1400" dirty="0"/>
              <a:t> denotes projects that are completed</a:t>
            </a:r>
          </a:p>
        </p:txBody>
      </p:sp>
      <p:sp>
        <p:nvSpPr>
          <p:cNvPr id="10" name="Content Placeholder 2">
            <a:extLst>
              <a:ext uri="{FF2B5EF4-FFF2-40B4-BE49-F238E27FC236}">
                <a16:creationId xmlns:a16="http://schemas.microsoft.com/office/drawing/2014/main" id="{8EFDF976-B1AA-4684-957E-B8A15E6363DF}"/>
              </a:ext>
            </a:extLst>
          </p:cNvPr>
          <p:cNvSpPr txBox="1">
            <a:spLocks/>
          </p:cNvSpPr>
          <p:nvPr/>
        </p:nvSpPr>
        <p:spPr>
          <a:xfrm>
            <a:off x="6035474" y="1219201"/>
            <a:ext cx="5892800" cy="48307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Clr>
                <a:srgbClr val="C00000"/>
              </a:buClr>
              <a:buFont typeface="Arial" panose="020B0604020202020204" pitchFamily="34" charset="0"/>
              <a:buChar char="•"/>
              <a:defRPr sz="2800" b="1" kern="1200" spc="0">
                <a:solidFill>
                  <a:schemeClr val="tx1">
                    <a:lumMod val="85000"/>
                    <a:lumOff val="1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C00000"/>
              </a:buClr>
              <a:buFont typeface="Arial" panose="020B0604020202020204" pitchFamily="34" charset="0"/>
              <a:buChar char="–"/>
              <a:defRPr sz="2400" kern="1200" spc="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C00000"/>
              </a:buClr>
              <a:buFont typeface="Arial" panose="020B0604020202020204" pitchFamily="34" charset="0"/>
              <a:buChar char="•"/>
              <a:defRPr sz="1800" kern="1200" spc="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C00000"/>
              </a:buClr>
              <a:buFont typeface="Arial" panose="020B0604020202020204" pitchFamily="34" charset="0"/>
              <a:buChar char="–"/>
              <a:defRPr sz="1600" kern="1200" spc="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C00000"/>
              </a:buClr>
              <a:buFont typeface="Arial" panose="020B0604020202020204" pitchFamily="34" charset="0"/>
              <a:buChar char="»"/>
              <a:defRPr sz="1400" kern="1200" spc="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dirty="0"/>
              <a:t>Committee Led</a:t>
            </a:r>
          </a:p>
          <a:p>
            <a:pPr lvl="1"/>
            <a:r>
              <a:rPr lang="en-US" sz="1400" dirty="0">
                <a:solidFill>
                  <a:srgbClr val="00B050"/>
                </a:solidFill>
              </a:rPr>
              <a:t>SSE Taxonomy (w/ INCOSE) (Standards)</a:t>
            </a:r>
          </a:p>
          <a:p>
            <a:pPr lvl="1"/>
            <a:r>
              <a:rPr lang="en-US" sz="1400" dirty="0">
                <a:solidFill>
                  <a:srgbClr val="00B050"/>
                </a:solidFill>
              </a:rPr>
              <a:t>Draft DID Software Bill of Materials (SBOM) (SCRM)</a:t>
            </a:r>
          </a:p>
          <a:p>
            <a:pPr lvl="1"/>
            <a:r>
              <a:rPr lang="en-US" sz="1400" dirty="0">
                <a:solidFill>
                  <a:srgbClr val="00B050"/>
                </a:solidFill>
              </a:rPr>
              <a:t>Critical Program Information term and definitions relate to DoDI 5200.39 / How to constrain the expanding definition of CPI (AT)</a:t>
            </a:r>
          </a:p>
          <a:p>
            <a:pPr lvl="2"/>
            <a:r>
              <a:rPr lang="en-US" sz="1200" dirty="0">
                <a:solidFill>
                  <a:srgbClr val="00B050"/>
                </a:solidFill>
              </a:rPr>
              <a:t>Held kickoff </a:t>
            </a:r>
          </a:p>
          <a:p>
            <a:pPr lvl="1"/>
            <a:r>
              <a:rPr lang="en-US" sz="1400" dirty="0">
                <a:solidFill>
                  <a:schemeClr val="tx1"/>
                </a:solidFill>
              </a:rPr>
              <a:t>Perform assessment of skill gap to determine focus areas to build the bench of SSEs (Education)</a:t>
            </a:r>
          </a:p>
          <a:p>
            <a:pPr lvl="1"/>
            <a:r>
              <a:rPr lang="en-US" sz="1400" dirty="0">
                <a:solidFill>
                  <a:schemeClr val="tx1"/>
                </a:solidFill>
              </a:rPr>
              <a:t>Review effectiveness of Cyber Survivability Endorsement process (Standards)</a:t>
            </a:r>
          </a:p>
          <a:p>
            <a:pPr lvl="1"/>
            <a:r>
              <a:rPr lang="en-US" sz="1400" dirty="0">
                <a:solidFill>
                  <a:schemeClr val="tx1"/>
                </a:solidFill>
              </a:rPr>
              <a:t>Systems Engineering Effectiveness as it relates to SSE / security specialty countermeasure / mitigation effectiveness (Standards)</a:t>
            </a:r>
          </a:p>
          <a:p>
            <a:pPr lvl="1"/>
            <a:r>
              <a:rPr lang="en-US" sz="1400" dirty="0">
                <a:solidFill>
                  <a:schemeClr val="tx1"/>
                </a:solidFill>
              </a:rPr>
              <a:t>Review Cyber Resilience Design Patterns from JHU/APL (Standards)</a:t>
            </a:r>
          </a:p>
          <a:p>
            <a:pPr lvl="1"/>
            <a:r>
              <a:rPr lang="en-US" sz="1400" dirty="0">
                <a:solidFill>
                  <a:schemeClr val="tx1"/>
                </a:solidFill>
              </a:rPr>
              <a:t>SSE integration into Tech Orders (i.e. Cyber Tech Orders) (Standards)</a:t>
            </a:r>
          </a:p>
          <a:p>
            <a:pPr lvl="1"/>
            <a:r>
              <a:rPr lang="en-US" sz="1400" dirty="0">
                <a:solidFill>
                  <a:srgbClr val="00B050"/>
                </a:solidFill>
              </a:rPr>
              <a:t>Industry pathfinders for using JFAC Assurance Lab (SwA)</a:t>
            </a:r>
          </a:p>
          <a:p>
            <a:pPr lvl="1"/>
            <a:r>
              <a:rPr lang="en-US" sz="1400" dirty="0">
                <a:solidFill>
                  <a:schemeClr val="tx1"/>
                </a:solidFill>
              </a:rPr>
              <a:t>Review INCOSE Future of Systems Engineering 2035 (Standards)</a:t>
            </a:r>
          </a:p>
          <a:p>
            <a:pPr lvl="1"/>
            <a:r>
              <a:rPr lang="en-US" sz="1400" dirty="0">
                <a:solidFill>
                  <a:schemeClr val="tx1"/>
                </a:solidFill>
              </a:rPr>
              <a:t>Pilot SW Pipeline efforts and artifacts to support authorizations (SwA)</a:t>
            </a:r>
          </a:p>
          <a:p>
            <a:pPr lvl="1"/>
            <a:r>
              <a:rPr lang="en-US" sz="1400" dirty="0">
                <a:solidFill>
                  <a:schemeClr val="tx1"/>
                </a:solidFill>
              </a:rPr>
              <a:t>Recommend topics for SERC research (Standards)</a:t>
            </a:r>
          </a:p>
          <a:p>
            <a:pPr lvl="1"/>
            <a:r>
              <a:rPr lang="en-US" sz="1400" strike="sngStrike" dirty="0">
                <a:solidFill>
                  <a:schemeClr val="tx1"/>
                </a:solidFill>
              </a:rPr>
              <a:t>NIST 800-160 Vol 1 Rev 1 Review and Comment</a:t>
            </a:r>
          </a:p>
          <a:p>
            <a:pPr lvl="1"/>
            <a:r>
              <a:rPr lang="en-US" sz="1400" dirty="0">
                <a:solidFill>
                  <a:srgbClr val="00B050"/>
                </a:solidFill>
              </a:rPr>
              <a:t>SSE Partnership with Trusted and Assured Committee from the Microelectronics Division</a:t>
            </a:r>
            <a:endParaRPr lang="en-US" sz="800" strike="sngStrike" dirty="0">
              <a:solidFill>
                <a:schemeClr val="tx1"/>
              </a:solidFill>
            </a:endParaRPr>
          </a:p>
          <a:p>
            <a:pPr lvl="1"/>
            <a:endParaRPr lang="en-US" sz="1400" dirty="0"/>
          </a:p>
          <a:p>
            <a:pPr lvl="1"/>
            <a:endParaRPr lang="en-US" sz="1400" dirty="0"/>
          </a:p>
          <a:p>
            <a:pPr marL="0" indent="0">
              <a:buNone/>
            </a:pPr>
            <a:endParaRPr lang="en-US" sz="1600" dirty="0"/>
          </a:p>
          <a:p>
            <a:endParaRPr lang="en-US" sz="1600" dirty="0"/>
          </a:p>
        </p:txBody>
      </p:sp>
      <p:sp>
        <p:nvSpPr>
          <p:cNvPr id="2" name="Oval 1">
            <a:extLst>
              <a:ext uri="{FF2B5EF4-FFF2-40B4-BE49-F238E27FC236}">
                <a16:creationId xmlns:a16="http://schemas.microsoft.com/office/drawing/2014/main" id="{CDCF4242-232C-4A2F-9441-1C5CEA5E41D6}"/>
              </a:ext>
            </a:extLst>
          </p:cNvPr>
          <p:cNvSpPr/>
          <p:nvPr/>
        </p:nvSpPr>
        <p:spPr>
          <a:xfrm>
            <a:off x="452336" y="3581400"/>
            <a:ext cx="5796063" cy="457200"/>
          </a:xfrm>
          <a:prstGeom prst="ellipse">
            <a:avLst/>
          </a:prstGeom>
          <a:noFill/>
          <a:ln>
            <a:solidFill>
              <a:srgbClr val="AA1E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163755"/>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ECB95-B5C9-4A7E-A52A-2CB967AA9122}"/>
              </a:ext>
            </a:extLst>
          </p:cNvPr>
          <p:cNvSpPr>
            <a:spLocks noGrp="1"/>
          </p:cNvSpPr>
          <p:nvPr>
            <p:ph type="title"/>
          </p:nvPr>
        </p:nvSpPr>
        <p:spPr/>
        <p:txBody>
          <a:bodyPr/>
          <a:lstStyle/>
          <a:p>
            <a:r>
              <a:rPr lang="en-US" dirty="0"/>
              <a:t>SBOM Catalyst – Executive Order 14028 (5-12-21)</a:t>
            </a:r>
          </a:p>
        </p:txBody>
      </p:sp>
      <p:sp>
        <p:nvSpPr>
          <p:cNvPr id="4" name="Date Placeholder 3">
            <a:extLst>
              <a:ext uri="{FF2B5EF4-FFF2-40B4-BE49-F238E27FC236}">
                <a16:creationId xmlns:a16="http://schemas.microsoft.com/office/drawing/2014/main" id="{1D582E56-84EB-4DAB-9635-43ECFA46D16A}"/>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0AF0208B-2518-43DE-84CA-09DB077AC8C9}"/>
              </a:ext>
            </a:extLst>
          </p:cNvPr>
          <p:cNvSpPr>
            <a:spLocks noGrp="1"/>
          </p:cNvSpPr>
          <p:nvPr>
            <p:ph type="sldNum" sz="quarter" idx="12"/>
          </p:nvPr>
        </p:nvSpPr>
        <p:spPr/>
        <p:txBody>
          <a:bodyPr/>
          <a:lstStyle/>
          <a:p>
            <a:fld id="{CD64BFC3-983F-4B0A-9A55-84A85105ADC0}" type="slidenum">
              <a:rPr lang="en-US" smtClean="0"/>
              <a:pPr/>
              <a:t>33</a:t>
            </a:fld>
            <a:endParaRPr lang="en-US"/>
          </a:p>
        </p:txBody>
      </p:sp>
      <p:sp>
        <p:nvSpPr>
          <p:cNvPr id="9" name="Content Placeholder 5">
            <a:extLst>
              <a:ext uri="{FF2B5EF4-FFF2-40B4-BE49-F238E27FC236}">
                <a16:creationId xmlns:a16="http://schemas.microsoft.com/office/drawing/2014/main" id="{54FB1B62-9382-466F-AFC2-8B85C43A8B03}"/>
              </a:ext>
            </a:extLst>
          </p:cNvPr>
          <p:cNvSpPr>
            <a:spLocks noGrp="1"/>
          </p:cNvSpPr>
          <p:nvPr>
            <p:ph idx="1"/>
          </p:nvPr>
        </p:nvSpPr>
        <p:spPr>
          <a:xfrm>
            <a:off x="104624" y="1481932"/>
            <a:ext cx="11982752" cy="4351338"/>
          </a:xfrm>
        </p:spPr>
        <p:txBody>
          <a:bodyPr/>
          <a:lstStyle/>
          <a:p>
            <a:pPr marL="0" marR="23340" indent="0" algn="ctr">
              <a:buNone/>
            </a:pPr>
            <a:r>
              <a:rPr lang="en-US" b="0" i="0" u="none" strike="noStrike" baseline="0" dirty="0">
                <a:solidFill>
                  <a:srgbClr val="000000"/>
                </a:solidFill>
                <a:latin typeface="Franklin Gothic Medium" panose="020B0603020102020204" pitchFamily="34" charset="0"/>
              </a:rPr>
              <a:t>Executive Order 14028 – “Improving the Nation’s Cybersecurity”</a:t>
            </a:r>
          </a:p>
          <a:p>
            <a:pPr marL="0" marR="23340" indent="0" algn="ctr">
              <a:buNone/>
            </a:pPr>
            <a:r>
              <a:rPr lang="en-US" b="0" i="0" u="none" strike="noStrike" baseline="0" dirty="0">
                <a:solidFill>
                  <a:srgbClr val="000000"/>
                </a:solidFill>
                <a:latin typeface="Franklin Gothic Medium" panose="020B0603020102020204" pitchFamily="34" charset="0"/>
              </a:rPr>
              <a:t>May 12, 2021</a:t>
            </a:r>
          </a:p>
          <a:p>
            <a:pPr marR="0" algn="l"/>
            <a:endParaRPr lang="en-US" sz="2000" b="0" i="0" u="none" strike="noStrike" baseline="0" dirty="0">
              <a:solidFill>
                <a:srgbClr val="000000"/>
              </a:solidFill>
              <a:latin typeface="Calibri" panose="020F0502020204030204" pitchFamily="34" charset="0"/>
            </a:endParaRPr>
          </a:p>
          <a:p>
            <a:pPr marR="0" algn="l">
              <a:buFont typeface="Wingdings" panose="05000000000000000000" pitchFamily="2" charset="2"/>
              <a:buChar char="Ø"/>
            </a:pPr>
            <a:r>
              <a:rPr lang="en-US" sz="2400" b="0" i="0" u="none" strike="noStrike" baseline="0" dirty="0">
                <a:solidFill>
                  <a:srgbClr val="000000"/>
                </a:solidFill>
                <a:latin typeface="Calibri" panose="020F0502020204030204" pitchFamily="34" charset="0"/>
              </a:rPr>
              <a:t>"The trust we place in our digital infrastructure should be proportional to how trustworthy and transparent that infrastructure is...”</a:t>
            </a:r>
          </a:p>
          <a:p>
            <a:pPr marR="0" algn="l">
              <a:buFont typeface="Wingdings" panose="05000000000000000000" pitchFamily="2" charset="2"/>
              <a:buChar char="Ø"/>
            </a:pPr>
            <a:r>
              <a:rPr lang="en-US" sz="2400" b="0" i="0" u="none" strike="noStrike" baseline="0" dirty="0">
                <a:solidFill>
                  <a:srgbClr val="000000"/>
                </a:solidFill>
                <a:latin typeface="Calibri" panose="020F0502020204030204" pitchFamily="34" charset="0"/>
              </a:rPr>
              <a:t>The EO defines SBOM and identifies the value proposition in 10(j)</a:t>
            </a:r>
          </a:p>
          <a:p>
            <a:pPr marR="0" lvl="1" algn="l">
              <a:buFont typeface="Wingdings" panose="05000000000000000000" pitchFamily="2" charset="2"/>
              <a:buChar char="§"/>
            </a:pPr>
            <a:r>
              <a:rPr lang="en-US" b="0" i="0" u="none" strike="noStrike" baseline="0" dirty="0">
                <a:solidFill>
                  <a:srgbClr val="000000"/>
                </a:solidFill>
                <a:latin typeface="Calibri" panose="020F0502020204030204" pitchFamily="34" charset="0"/>
              </a:rPr>
              <a:t>Section 4: Enhancing Software Supply Chain Security.4(f) –NTIA defines the “minimum elements” of SBOM</a:t>
            </a:r>
          </a:p>
          <a:p>
            <a:pPr marR="0" lvl="1" algn="l">
              <a:buFont typeface="Wingdings" panose="05000000000000000000" pitchFamily="2" charset="2"/>
              <a:buChar char="§"/>
            </a:pPr>
            <a:r>
              <a:rPr lang="en-US" b="0" i="0" u="none" strike="noStrike" baseline="0" dirty="0">
                <a:solidFill>
                  <a:srgbClr val="000000"/>
                </a:solidFill>
                <a:latin typeface="Calibri" panose="020F0502020204030204" pitchFamily="34" charset="0"/>
              </a:rPr>
              <a:t>4(e)(vii) –Commerce and USG defines guidance </a:t>
            </a:r>
            <a:r>
              <a:rPr lang="en-US" b="0" i="0" u="none" strike="noStrike" baseline="0" dirty="0" err="1">
                <a:solidFill>
                  <a:srgbClr val="000000"/>
                </a:solidFill>
                <a:latin typeface="Calibri" panose="020F0502020204030204" pitchFamily="34" charset="0"/>
              </a:rPr>
              <a:t>on“providing</a:t>
            </a:r>
            <a:r>
              <a:rPr lang="en-US" b="0" i="0" u="none" strike="noStrike" baseline="0" dirty="0">
                <a:solidFill>
                  <a:srgbClr val="000000"/>
                </a:solidFill>
                <a:latin typeface="Calibri" panose="020F0502020204030204" pitchFamily="34" charset="0"/>
              </a:rPr>
              <a:t> a purchaser a Software Bill of Materials (SBOM) for each product”</a:t>
            </a:r>
          </a:p>
          <a:p>
            <a:pPr marL="457200" marR="0" lvl="1" indent="0" algn="l">
              <a:buNone/>
            </a:pPr>
            <a:endParaRPr lang="en-US" sz="13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369888983"/>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ECB95-B5C9-4A7E-A52A-2CB967AA9122}"/>
              </a:ext>
            </a:extLst>
          </p:cNvPr>
          <p:cNvSpPr>
            <a:spLocks noGrp="1"/>
          </p:cNvSpPr>
          <p:nvPr>
            <p:ph type="title"/>
          </p:nvPr>
        </p:nvSpPr>
        <p:spPr/>
        <p:txBody>
          <a:bodyPr>
            <a:normAutofit fontScale="90000"/>
          </a:bodyPr>
          <a:lstStyle/>
          <a:p>
            <a:r>
              <a:rPr lang="en-US" dirty="0"/>
              <a:t>Timeline - DID Software Bill of Materials NDIA Project</a:t>
            </a:r>
          </a:p>
        </p:txBody>
      </p:sp>
      <p:sp>
        <p:nvSpPr>
          <p:cNvPr id="4" name="Date Placeholder 3">
            <a:extLst>
              <a:ext uri="{FF2B5EF4-FFF2-40B4-BE49-F238E27FC236}">
                <a16:creationId xmlns:a16="http://schemas.microsoft.com/office/drawing/2014/main" id="{1D582E56-84EB-4DAB-9635-43ECFA46D16A}"/>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0AF0208B-2518-43DE-84CA-09DB077AC8C9}"/>
              </a:ext>
            </a:extLst>
          </p:cNvPr>
          <p:cNvSpPr>
            <a:spLocks noGrp="1"/>
          </p:cNvSpPr>
          <p:nvPr>
            <p:ph type="sldNum" sz="quarter" idx="12"/>
          </p:nvPr>
        </p:nvSpPr>
        <p:spPr/>
        <p:txBody>
          <a:bodyPr/>
          <a:lstStyle/>
          <a:p>
            <a:fld id="{CD64BFC3-983F-4B0A-9A55-84A85105ADC0}" type="slidenum">
              <a:rPr lang="en-US" smtClean="0"/>
              <a:pPr/>
              <a:t>34</a:t>
            </a:fld>
            <a:endParaRPr lang="en-US"/>
          </a:p>
        </p:txBody>
      </p:sp>
      <p:sp>
        <p:nvSpPr>
          <p:cNvPr id="3" name="TextBox 2">
            <a:extLst>
              <a:ext uri="{FF2B5EF4-FFF2-40B4-BE49-F238E27FC236}">
                <a16:creationId xmlns:a16="http://schemas.microsoft.com/office/drawing/2014/main" id="{F724E3FC-838F-4130-847F-D89CB6B2CFD8}"/>
              </a:ext>
            </a:extLst>
          </p:cNvPr>
          <p:cNvSpPr txBox="1"/>
          <p:nvPr/>
        </p:nvSpPr>
        <p:spPr>
          <a:xfrm>
            <a:off x="3158992" y="5830089"/>
            <a:ext cx="5874016" cy="369332"/>
          </a:xfrm>
          <a:prstGeom prst="rect">
            <a:avLst/>
          </a:prstGeom>
          <a:solidFill>
            <a:srgbClr val="AA1E22"/>
          </a:solidFill>
        </p:spPr>
        <p:txBody>
          <a:bodyPr wrap="square" rtlCol="0">
            <a:spAutoFit/>
          </a:bodyPr>
          <a:lstStyle/>
          <a:p>
            <a:pPr algn="ctr"/>
            <a:r>
              <a:rPr lang="en-US" dirty="0">
                <a:solidFill>
                  <a:schemeClr val="bg1"/>
                </a:solidFill>
              </a:rPr>
              <a:t>Requested link to recording to send out to SSE Committee</a:t>
            </a:r>
          </a:p>
        </p:txBody>
      </p:sp>
      <p:grpSp>
        <p:nvGrpSpPr>
          <p:cNvPr id="9" name="Group 8">
            <a:extLst>
              <a:ext uri="{FF2B5EF4-FFF2-40B4-BE49-F238E27FC236}">
                <a16:creationId xmlns:a16="http://schemas.microsoft.com/office/drawing/2014/main" id="{41F7EE98-38E9-4A62-AA00-A1A33D6AB419}"/>
              </a:ext>
            </a:extLst>
          </p:cNvPr>
          <p:cNvGrpSpPr/>
          <p:nvPr/>
        </p:nvGrpSpPr>
        <p:grpSpPr>
          <a:xfrm>
            <a:off x="624628" y="1752292"/>
            <a:ext cx="10840642" cy="4012631"/>
            <a:chOff x="334342" y="1428140"/>
            <a:chExt cx="10840642" cy="4012631"/>
          </a:xfrm>
        </p:grpSpPr>
        <p:grpSp>
          <p:nvGrpSpPr>
            <p:cNvPr id="10" name="Group 9">
              <a:extLst>
                <a:ext uri="{FF2B5EF4-FFF2-40B4-BE49-F238E27FC236}">
                  <a16:creationId xmlns:a16="http://schemas.microsoft.com/office/drawing/2014/main" id="{2E8824D5-2678-466D-BA29-80F7A9D6BD9D}"/>
                </a:ext>
              </a:extLst>
            </p:cNvPr>
            <p:cNvGrpSpPr/>
            <p:nvPr/>
          </p:nvGrpSpPr>
          <p:grpSpPr>
            <a:xfrm>
              <a:off x="694944" y="4794440"/>
              <a:ext cx="10140656" cy="646331"/>
              <a:chOff x="1178560" y="4240040"/>
              <a:chExt cx="10140656" cy="646331"/>
            </a:xfrm>
          </p:grpSpPr>
          <p:sp>
            <p:nvSpPr>
              <p:cNvPr id="32" name="TextBox 31">
                <a:extLst>
                  <a:ext uri="{FF2B5EF4-FFF2-40B4-BE49-F238E27FC236}">
                    <a16:creationId xmlns:a16="http://schemas.microsoft.com/office/drawing/2014/main" id="{B90A00FA-14D9-4F22-AF80-CB85EB646F04}"/>
                  </a:ext>
                </a:extLst>
              </p:cNvPr>
              <p:cNvSpPr txBox="1"/>
              <p:nvPr/>
            </p:nvSpPr>
            <p:spPr>
              <a:xfrm>
                <a:off x="1178560" y="4240040"/>
                <a:ext cx="731932" cy="646331"/>
              </a:xfrm>
              <a:prstGeom prst="rect">
                <a:avLst/>
              </a:prstGeom>
              <a:noFill/>
            </p:spPr>
            <p:txBody>
              <a:bodyPr wrap="none" rtlCol="0">
                <a:spAutoFit/>
              </a:bodyPr>
              <a:lstStyle/>
              <a:p>
                <a:r>
                  <a:rPr lang="en-US" dirty="0"/>
                  <a:t>OCT </a:t>
                </a:r>
              </a:p>
              <a:p>
                <a:r>
                  <a:rPr lang="en-US" dirty="0"/>
                  <a:t>2021</a:t>
                </a:r>
              </a:p>
            </p:txBody>
          </p:sp>
          <p:sp>
            <p:nvSpPr>
              <p:cNvPr id="33" name="TextBox 32">
                <a:extLst>
                  <a:ext uri="{FF2B5EF4-FFF2-40B4-BE49-F238E27FC236}">
                    <a16:creationId xmlns:a16="http://schemas.microsoft.com/office/drawing/2014/main" id="{D370C337-3A47-4CDB-B6C3-C94AEAA56636}"/>
                  </a:ext>
                </a:extLst>
              </p:cNvPr>
              <p:cNvSpPr txBox="1"/>
              <p:nvPr/>
            </p:nvSpPr>
            <p:spPr>
              <a:xfrm>
                <a:off x="2762444" y="4240040"/>
                <a:ext cx="697627" cy="646331"/>
              </a:xfrm>
              <a:prstGeom prst="rect">
                <a:avLst/>
              </a:prstGeom>
              <a:noFill/>
            </p:spPr>
            <p:txBody>
              <a:bodyPr wrap="none" rtlCol="0">
                <a:spAutoFit/>
              </a:bodyPr>
              <a:lstStyle/>
              <a:p>
                <a:r>
                  <a:rPr lang="en-US" dirty="0"/>
                  <a:t>DEC</a:t>
                </a:r>
              </a:p>
              <a:p>
                <a:r>
                  <a:rPr lang="en-US" dirty="0"/>
                  <a:t>2021</a:t>
                </a:r>
              </a:p>
            </p:txBody>
          </p:sp>
          <p:sp>
            <p:nvSpPr>
              <p:cNvPr id="34" name="TextBox 33">
                <a:extLst>
                  <a:ext uri="{FF2B5EF4-FFF2-40B4-BE49-F238E27FC236}">
                    <a16:creationId xmlns:a16="http://schemas.microsoft.com/office/drawing/2014/main" id="{EAFFBADD-8C20-403C-9612-4C5D0C063EFB}"/>
                  </a:ext>
                </a:extLst>
              </p:cNvPr>
              <p:cNvSpPr txBox="1"/>
              <p:nvPr/>
            </p:nvSpPr>
            <p:spPr>
              <a:xfrm>
                <a:off x="4312023" y="4240040"/>
                <a:ext cx="697627" cy="646331"/>
              </a:xfrm>
              <a:prstGeom prst="rect">
                <a:avLst/>
              </a:prstGeom>
              <a:noFill/>
            </p:spPr>
            <p:txBody>
              <a:bodyPr wrap="none" rtlCol="0">
                <a:spAutoFit/>
              </a:bodyPr>
              <a:lstStyle/>
              <a:p>
                <a:r>
                  <a:rPr lang="en-US" dirty="0"/>
                  <a:t>FEB </a:t>
                </a:r>
              </a:p>
              <a:p>
                <a:r>
                  <a:rPr lang="en-US" dirty="0"/>
                  <a:t>2022</a:t>
                </a:r>
              </a:p>
            </p:txBody>
          </p:sp>
          <p:sp>
            <p:nvSpPr>
              <p:cNvPr id="35" name="TextBox 34">
                <a:extLst>
                  <a:ext uri="{FF2B5EF4-FFF2-40B4-BE49-F238E27FC236}">
                    <a16:creationId xmlns:a16="http://schemas.microsoft.com/office/drawing/2014/main" id="{93DD8759-2B18-4C2D-AE4A-34F3611BDD18}"/>
                  </a:ext>
                </a:extLst>
              </p:cNvPr>
              <p:cNvSpPr txBox="1"/>
              <p:nvPr/>
            </p:nvSpPr>
            <p:spPr>
              <a:xfrm>
                <a:off x="5861602" y="4240040"/>
                <a:ext cx="723275" cy="646331"/>
              </a:xfrm>
              <a:prstGeom prst="rect">
                <a:avLst/>
              </a:prstGeom>
              <a:noFill/>
            </p:spPr>
            <p:txBody>
              <a:bodyPr wrap="none" rtlCol="0">
                <a:spAutoFit/>
              </a:bodyPr>
              <a:lstStyle/>
              <a:p>
                <a:r>
                  <a:rPr lang="en-US" dirty="0"/>
                  <a:t>APR </a:t>
                </a:r>
              </a:p>
              <a:p>
                <a:r>
                  <a:rPr lang="en-US" dirty="0"/>
                  <a:t>2022</a:t>
                </a:r>
              </a:p>
            </p:txBody>
          </p:sp>
          <p:sp>
            <p:nvSpPr>
              <p:cNvPr id="36" name="TextBox 35">
                <a:extLst>
                  <a:ext uri="{FF2B5EF4-FFF2-40B4-BE49-F238E27FC236}">
                    <a16:creationId xmlns:a16="http://schemas.microsoft.com/office/drawing/2014/main" id="{74AC90FE-903E-47EB-81A0-0C8A9D1C1A62}"/>
                  </a:ext>
                </a:extLst>
              </p:cNvPr>
              <p:cNvSpPr txBox="1"/>
              <p:nvPr/>
            </p:nvSpPr>
            <p:spPr>
              <a:xfrm>
                <a:off x="7436829" y="4240040"/>
                <a:ext cx="697627" cy="646331"/>
              </a:xfrm>
              <a:prstGeom prst="rect">
                <a:avLst/>
              </a:prstGeom>
              <a:noFill/>
            </p:spPr>
            <p:txBody>
              <a:bodyPr wrap="none" rtlCol="0">
                <a:spAutoFit/>
              </a:bodyPr>
              <a:lstStyle/>
              <a:p>
                <a:r>
                  <a:rPr lang="en-US" dirty="0"/>
                  <a:t>JUN </a:t>
                </a:r>
              </a:p>
              <a:p>
                <a:r>
                  <a:rPr lang="en-US" dirty="0"/>
                  <a:t>2022</a:t>
                </a:r>
              </a:p>
            </p:txBody>
          </p:sp>
          <p:sp>
            <p:nvSpPr>
              <p:cNvPr id="37" name="TextBox 36">
                <a:extLst>
                  <a:ext uri="{FF2B5EF4-FFF2-40B4-BE49-F238E27FC236}">
                    <a16:creationId xmlns:a16="http://schemas.microsoft.com/office/drawing/2014/main" id="{04F5BDDB-3884-4360-857B-DDDEC9B98A70}"/>
                  </a:ext>
                </a:extLst>
              </p:cNvPr>
              <p:cNvSpPr txBox="1"/>
              <p:nvPr/>
            </p:nvSpPr>
            <p:spPr>
              <a:xfrm>
                <a:off x="8986408" y="4240040"/>
                <a:ext cx="748923" cy="646331"/>
              </a:xfrm>
              <a:prstGeom prst="rect">
                <a:avLst/>
              </a:prstGeom>
              <a:noFill/>
            </p:spPr>
            <p:txBody>
              <a:bodyPr wrap="none" rtlCol="0">
                <a:spAutoFit/>
              </a:bodyPr>
              <a:lstStyle/>
              <a:p>
                <a:r>
                  <a:rPr lang="en-US" dirty="0"/>
                  <a:t>AUG </a:t>
                </a:r>
              </a:p>
              <a:p>
                <a:r>
                  <a:rPr lang="en-US" dirty="0"/>
                  <a:t>2022</a:t>
                </a:r>
              </a:p>
            </p:txBody>
          </p:sp>
          <p:sp>
            <p:nvSpPr>
              <p:cNvPr id="38" name="TextBox 37">
                <a:extLst>
                  <a:ext uri="{FF2B5EF4-FFF2-40B4-BE49-F238E27FC236}">
                    <a16:creationId xmlns:a16="http://schemas.microsoft.com/office/drawing/2014/main" id="{148C49A8-8ACB-49D6-A06A-060B792C3697}"/>
                  </a:ext>
                </a:extLst>
              </p:cNvPr>
              <p:cNvSpPr txBox="1"/>
              <p:nvPr/>
            </p:nvSpPr>
            <p:spPr>
              <a:xfrm>
                <a:off x="10587284" y="4240040"/>
                <a:ext cx="731932" cy="646331"/>
              </a:xfrm>
              <a:prstGeom prst="rect">
                <a:avLst/>
              </a:prstGeom>
              <a:noFill/>
            </p:spPr>
            <p:txBody>
              <a:bodyPr wrap="none" rtlCol="0">
                <a:spAutoFit/>
              </a:bodyPr>
              <a:lstStyle/>
              <a:p>
                <a:r>
                  <a:rPr lang="en-US" dirty="0"/>
                  <a:t>OCT </a:t>
                </a:r>
              </a:p>
              <a:p>
                <a:r>
                  <a:rPr lang="en-US" dirty="0"/>
                  <a:t>2022</a:t>
                </a:r>
              </a:p>
            </p:txBody>
          </p:sp>
        </p:grpSp>
        <p:grpSp>
          <p:nvGrpSpPr>
            <p:cNvPr id="11" name="Group 10">
              <a:extLst>
                <a:ext uri="{FF2B5EF4-FFF2-40B4-BE49-F238E27FC236}">
                  <a16:creationId xmlns:a16="http://schemas.microsoft.com/office/drawing/2014/main" id="{1C9104E0-960A-4105-B08E-D18603DEC007}"/>
                </a:ext>
              </a:extLst>
            </p:cNvPr>
            <p:cNvGrpSpPr/>
            <p:nvPr/>
          </p:nvGrpSpPr>
          <p:grpSpPr>
            <a:xfrm>
              <a:off x="694944" y="4130991"/>
              <a:ext cx="10480040" cy="510679"/>
              <a:chOff x="694944" y="3531551"/>
              <a:chExt cx="10480040" cy="510679"/>
            </a:xfrm>
          </p:grpSpPr>
          <p:sp>
            <p:nvSpPr>
              <p:cNvPr id="24" name="Arrow: Right 23">
                <a:extLst>
                  <a:ext uri="{FF2B5EF4-FFF2-40B4-BE49-F238E27FC236}">
                    <a16:creationId xmlns:a16="http://schemas.microsoft.com/office/drawing/2014/main" id="{D84E5605-0C82-4FA6-A1A0-1A747DB25734}"/>
                  </a:ext>
                </a:extLst>
              </p:cNvPr>
              <p:cNvSpPr/>
              <p:nvPr/>
            </p:nvSpPr>
            <p:spPr>
              <a:xfrm>
                <a:off x="694944" y="3765231"/>
                <a:ext cx="10480040" cy="276999"/>
              </a:xfrm>
              <a:prstGeom prst="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A3DFE5E-D31A-4BDF-B036-F46E8A42D9E7}"/>
                  </a:ext>
                </a:extLst>
              </p:cNvPr>
              <p:cNvSpPr/>
              <p:nvPr/>
            </p:nvSpPr>
            <p:spPr>
              <a:xfrm>
                <a:off x="965200" y="3531551"/>
                <a:ext cx="117259" cy="4318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7C54ED4-8B79-4B38-BE22-AB277BF367DF}"/>
                  </a:ext>
                </a:extLst>
              </p:cNvPr>
              <p:cNvSpPr/>
              <p:nvPr/>
            </p:nvSpPr>
            <p:spPr>
              <a:xfrm>
                <a:off x="2569011" y="3531551"/>
                <a:ext cx="117259" cy="4318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CA472D5-FE97-4041-A059-54467CB3DE19}"/>
                  </a:ext>
                </a:extLst>
              </p:cNvPr>
              <p:cNvSpPr/>
              <p:nvPr/>
            </p:nvSpPr>
            <p:spPr>
              <a:xfrm>
                <a:off x="4114192" y="3531551"/>
                <a:ext cx="117259" cy="4318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6AFA1BE-6742-4AEA-B5AE-32A1125CB6C1}"/>
                  </a:ext>
                </a:extLst>
              </p:cNvPr>
              <p:cNvSpPr/>
              <p:nvPr/>
            </p:nvSpPr>
            <p:spPr>
              <a:xfrm>
                <a:off x="5680993" y="3531551"/>
                <a:ext cx="117259" cy="4318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E6352EE-8DA9-4A71-B9AF-E21AD02C0B82}"/>
                  </a:ext>
                </a:extLst>
              </p:cNvPr>
              <p:cNvSpPr/>
              <p:nvPr/>
            </p:nvSpPr>
            <p:spPr>
              <a:xfrm>
                <a:off x="7243396" y="3531551"/>
                <a:ext cx="117259" cy="4318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8582B7A-1EE1-4DCC-B333-3EEA05DCA551}"/>
                  </a:ext>
                </a:extLst>
              </p:cNvPr>
              <p:cNvSpPr/>
              <p:nvPr/>
            </p:nvSpPr>
            <p:spPr>
              <a:xfrm>
                <a:off x="8759994" y="3531551"/>
                <a:ext cx="117259" cy="4318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3B7F8BD-D12A-4261-A72B-73BC19FC2676}"/>
                  </a:ext>
                </a:extLst>
              </p:cNvPr>
              <p:cNvSpPr/>
              <p:nvPr/>
            </p:nvSpPr>
            <p:spPr>
              <a:xfrm>
                <a:off x="10392388" y="3531551"/>
                <a:ext cx="117259" cy="4318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Callout: Bent Line 11">
              <a:extLst>
                <a:ext uri="{FF2B5EF4-FFF2-40B4-BE49-F238E27FC236}">
                  <a16:creationId xmlns:a16="http://schemas.microsoft.com/office/drawing/2014/main" id="{2EF3F628-911C-4A19-8DE2-8299B06ECC01}"/>
                </a:ext>
              </a:extLst>
            </p:cNvPr>
            <p:cNvSpPr/>
            <p:nvPr/>
          </p:nvSpPr>
          <p:spPr>
            <a:xfrm flipH="1">
              <a:off x="345858" y="2240280"/>
              <a:ext cx="1183221" cy="546139"/>
            </a:xfrm>
            <a:prstGeom prst="borderCallout2">
              <a:avLst>
                <a:gd name="adj1" fmla="val 18750"/>
                <a:gd name="adj2" fmla="val -8333"/>
                <a:gd name="adj3" fmla="val 19426"/>
                <a:gd name="adj4" fmla="val -35471"/>
                <a:gd name="adj5" fmla="val 317228"/>
                <a:gd name="adj6" fmla="val 41101"/>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6A92130-222D-45CA-91A8-61938A89DF06}"/>
                </a:ext>
              </a:extLst>
            </p:cNvPr>
            <p:cNvSpPr txBox="1"/>
            <p:nvPr/>
          </p:nvSpPr>
          <p:spPr>
            <a:xfrm>
              <a:off x="334342" y="2225434"/>
              <a:ext cx="1197764" cy="600164"/>
            </a:xfrm>
            <a:prstGeom prst="rect">
              <a:avLst/>
            </a:prstGeom>
            <a:noFill/>
          </p:spPr>
          <p:txBody>
            <a:bodyPr wrap="none" rtlCol="0">
              <a:spAutoFit/>
            </a:bodyPr>
            <a:lstStyle/>
            <a:p>
              <a:r>
                <a:rPr lang="en-US" sz="1100" dirty="0"/>
                <a:t>INITIAL SBOM</a:t>
              </a:r>
            </a:p>
            <a:p>
              <a:r>
                <a:rPr lang="en-US" sz="1100" dirty="0"/>
                <a:t>DISCUSSIONS </a:t>
              </a:r>
            </a:p>
            <a:p>
              <a:r>
                <a:rPr lang="en-US" sz="1100" dirty="0"/>
                <a:t>+ COMMENTS</a:t>
              </a:r>
            </a:p>
          </p:txBody>
        </p:sp>
        <p:sp>
          <p:nvSpPr>
            <p:cNvPr id="14" name="Callout: Bent Line 13">
              <a:extLst>
                <a:ext uri="{FF2B5EF4-FFF2-40B4-BE49-F238E27FC236}">
                  <a16:creationId xmlns:a16="http://schemas.microsoft.com/office/drawing/2014/main" id="{2A20F747-C117-40F5-AC9E-C5447769D5F9}"/>
                </a:ext>
              </a:extLst>
            </p:cNvPr>
            <p:cNvSpPr/>
            <p:nvPr/>
          </p:nvSpPr>
          <p:spPr>
            <a:xfrm>
              <a:off x="2520295" y="1852913"/>
              <a:ext cx="1183221" cy="546139"/>
            </a:xfrm>
            <a:prstGeom prst="borderCallout2">
              <a:avLst>
                <a:gd name="adj1" fmla="val 18750"/>
                <a:gd name="adj2" fmla="val -8333"/>
                <a:gd name="adj3" fmla="val 19680"/>
                <a:gd name="adj4" fmla="val -32123"/>
                <a:gd name="adj5" fmla="val 392480"/>
                <a:gd name="adj6" fmla="val 5712"/>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A2A07AC-6C67-4772-B690-E88B89625A4C}"/>
                </a:ext>
              </a:extLst>
            </p:cNvPr>
            <p:cNvSpPr txBox="1"/>
            <p:nvPr/>
          </p:nvSpPr>
          <p:spPr>
            <a:xfrm>
              <a:off x="2569011" y="1825900"/>
              <a:ext cx="1128835" cy="600164"/>
            </a:xfrm>
            <a:prstGeom prst="rect">
              <a:avLst/>
            </a:prstGeom>
            <a:noFill/>
          </p:spPr>
          <p:txBody>
            <a:bodyPr wrap="none" rtlCol="0">
              <a:spAutoFit/>
            </a:bodyPr>
            <a:lstStyle/>
            <a:p>
              <a:r>
                <a:rPr lang="en-US" sz="1100" dirty="0"/>
                <a:t>USE CASE </a:t>
              </a:r>
            </a:p>
            <a:p>
              <a:r>
                <a:rPr lang="en-US" sz="1100" dirty="0"/>
                <a:t>DIVISIONS </a:t>
              </a:r>
            </a:p>
            <a:p>
              <a:r>
                <a:rPr lang="en-US" sz="1100" dirty="0"/>
                <a:t>+ COMMENTS</a:t>
              </a:r>
            </a:p>
          </p:txBody>
        </p:sp>
        <p:sp>
          <p:nvSpPr>
            <p:cNvPr id="16" name="Callout: Bent Line 15">
              <a:extLst>
                <a:ext uri="{FF2B5EF4-FFF2-40B4-BE49-F238E27FC236}">
                  <a16:creationId xmlns:a16="http://schemas.microsoft.com/office/drawing/2014/main" id="{CF335DEA-425B-4E26-B616-745AC2323905}"/>
                </a:ext>
              </a:extLst>
            </p:cNvPr>
            <p:cNvSpPr/>
            <p:nvPr/>
          </p:nvSpPr>
          <p:spPr>
            <a:xfrm>
              <a:off x="3936811" y="2473449"/>
              <a:ext cx="1234629" cy="645097"/>
            </a:xfrm>
            <a:prstGeom prst="borderCallout2">
              <a:avLst>
                <a:gd name="adj1" fmla="val 18750"/>
                <a:gd name="adj2" fmla="val -8333"/>
                <a:gd name="adj3" fmla="val 19490"/>
                <a:gd name="adj4" fmla="val -35568"/>
                <a:gd name="adj5" fmla="val 242817"/>
                <a:gd name="adj6" fmla="val 16684"/>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C6A87B9-0DE5-4571-BDC7-D4F614586318}"/>
                </a:ext>
              </a:extLst>
            </p:cNvPr>
            <p:cNvSpPr txBox="1"/>
            <p:nvPr/>
          </p:nvSpPr>
          <p:spPr>
            <a:xfrm>
              <a:off x="3888165" y="2440296"/>
              <a:ext cx="1394257" cy="707886"/>
            </a:xfrm>
            <a:prstGeom prst="rect">
              <a:avLst/>
            </a:prstGeom>
            <a:noFill/>
          </p:spPr>
          <p:txBody>
            <a:bodyPr wrap="square" rtlCol="0">
              <a:spAutoFit/>
            </a:bodyPr>
            <a:lstStyle/>
            <a:p>
              <a:r>
                <a:rPr lang="en-US" sz="1000" dirty="0">
                  <a:solidFill>
                    <a:srgbClr val="0070C0"/>
                  </a:solidFill>
                </a:rPr>
                <a:t>DoD ENTERPRISE</a:t>
              </a:r>
            </a:p>
            <a:p>
              <a:r>
                <a:rPr lang="en-US" sz="1000" dirty="0">
                  <a:solidFill>
                    <a:srgbClr val="0070C0"/>
                  </a:solidFill>
                </a:rPr>
                <a:t>DEVSECOPS</a:t>
              </a:r>
            </a:p>
            <a:p>
              <a:r>
                <a:rPr lang="en-US" sz="1000" dirty="0">
                  <a:solidFill>
                    <a:srgbClr val="0070C0"/>
                  </a:solidFill>
                </a:rPr>
                <a:t>COMMUNITY </a:t>
              </a:r>
            </a:p>
            <a:p>
              <a:r>
                <a:rPr lang="en-US" sz="1000" dirty="0">
                  <a:solidFill>
                    <a:srgbClr val="0070C0"/>
                  </a:solidFill>
                </a:rPr>
                <a:t>OF PRACTICE MTG</a:t>
              </a:r>
            </a:p>
          </p:txBody>
        </p:sp>
        <p:sp>
          <p:nvSpPr>
            <p:cNvPr id="18" name="Callout: Bent Line 17">
              <a:extLst>
                <a:ext uri="{FF2B5EF4-FFF2-40B4-BE49-F238E27FC236}">
                  <a16:creationId xmlns:a16="http://schemas.microsoft.com/office/drawing/2014/main" id="{AF2F5B5B-807F-4699-962A-31C0D6761798}"/>
                </a:ext>
              </a:extLst>
            </p:cNvPr>
            <p:cNvSpPr/>
            <p:nvPr/>
          </p:nvSpPr>
          <p:spPr>
            <a:xfrm flipH="1">
              <a:off x="5471157" y="1825901"/>
              <a:ext cx="1076961" cy="573152"/>
            </a:xfrm>
            <a:prstGeom prst="borderCallout2">
              <a:avLst>
                <a:gd name="adj1" fmla="val 18750"/>
                <a:gd name="adj2" fmla="val -8333"/>
                <a:gd name="adj3" fmla="val 19426"/>
                <a:gd name="adj4" fmla="val -35471"/>
                <a:gd name="adj5" fmla="val 381797"/>
                <a:gd name="adj6" fmla="val 7440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D3C89D35-BBF0-4864-8BCB-6E770CEB5FA0}"/>
                </a:ext>
              </a:extLst>
            </p:cNvPr>
            <p:cNvSpPr txBox="1"/>
            <p:nvPr/>
          </p:nvSpPr>
          <p:spPr>
            <a:xfrm>
              <a:off x="5465489" y="1815806"/>
              <a:ext cx="1159292" cy="600164"/>
            </a:xfrm>
            <a:prstGeom prst="rect">
              <a:avLst/>
            </a:prstGeom>
            <a:noFill/>
          </p:spPr>
          <p:txBody>
            <a:bodyPr wrap="square" rtlCol="0">
              <a:spAutoFit/>
            </a:bodyPr>
            <a:lstStyle/>
            <a:p>
              <a:r>
                <a:rPr lang="en-US" sz="1100" dirty="0"/>
                <a:t>SBOM </a:t>
              </a:r>
            </a:p>
            <a:p>
              <a:r>
                <a:rPr lang="en-US" sz="1100" dirty="0"/>
                <a:t>DISCUSSIONS</a:t>
              </a:r>
            </a:p>
            <a:p>
              <a:r>
                <a:rPr lang="en-US" sz="1100" dirty="0"/>
                <a:t>+ UPDATES</a:t>
              </a:r>
            </a:p>
          </p:txBody>
        </p:sp>
        <p:sp>
          <p:nvSpPr>
            <p:cNvPr id="20" name="TextBox 19">
              <a:extLst>
                <a:ext uri="{FF2B5EF4-FFF2-40B4-BE49-F238E27FC236}">
                  <a16:creationId xmlns:a16="http://schemas.microsoft.com/office/drawing/2014/main" id="{33DC6E0E-A374-4F9C-B9E0-0437CEA4C23F}"/>
                </a:ext>
              </a:extLst>
            </p:cNvPr>
            <p:cNvSpPr txBox="1"/>
            <p:nvPr/>
          </p:nvSpPr>
          <p:spPr>
            <a:xfrm>
              <a:off x="7400587" y="1784018"/>
              <a:ext cx="986167" cy="600164"/>
            </a:xfrm>
            <a:prstGeom prst="rect">
              <a:avLst/>
            </a:prstGeom>
            <a:noFill/>
          </p:spPr>
          <p:txBody>
            <a:bodyPr wrap="none" rtlCol="0">
              <a:spAutoFit/>
            </a:bodyPr>
            <a:lstStyle/>
            <a:p>
              <a:r>
                <a:rPr lang="en-US" sz="1100" dirty="0"/>
                <a:t>SBOM </a:t>
              </a:r>
            </a:p>
            <a:p>
              <a:r>
                <a:rPr lang="en-US" sz="1100" dirty="0"/>
                <a:t>PROPOSED</a:t>
              </a:r>
            </a:p>
            <a:p>
              <a:r>
                <a:rPr lang="en-US" sz="1100" dirty="0"/>
                <a:t>DID DRAFT</a:t>
              </a:r>
            </a:p>
          </p:txBody>
        </p:sp>
        <p:sp>
          <p:nvSpPr>
            <p:cNvPr id="21" name="Callout: Bent Line 20">
              <a:extLst>
                <a:ext uri="{FF2B5EF4-FFF2-40B4-BE49-F238E27FC236}">
                  <a16:creationId xmlns:a16="http://schemas.microsoft.com/office/drawing/2014/main" id="{408DBC67-589B-4570-8539-238753939B3F}"/>
                </a:ext>
              </a:extLst>
            </p:cNvPr>
            <p:cNvSpPr/>
            <p:nvPr/>
          </p:nvSpPr>
          <p:spPr>
            <a:xfrm>
              <a:off x="7427575" y="1811544"/>
              <a:ext cx="986167" cy="546139"/>
            </a:xfrm>
            <a:prstGeom prst="borderCallout2">
              <a:avLst>
                <a:gd name="adj1" fmla="val 22470"/>
                <a:gd name="adj2" fmla="val -8333"/>
                <a:gd name="adj3" fmla="val 23401"/>
                <a:gd name="adj4" fmla="val -30406"/>
                <a:gd name="adj5" fmla="val 405502"/>
                <a:gd name="adj6" fmla="val -1232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F3D64277-FAF8-4F97-8795-0E9C7C94F3D9}"/>
                </a:ext>
              </a:extLst>
            </p:cNvPr>
            <p:cNvSpPr txBox="1"/>
            <p:nvPr/>
          </p:nvSpPr>
          <p:spPr>
            <a:xfrm>
              <a:off x="7060397" y="1428140"/>
              <a:ext cx="1666546" cy="276999"/>
            </a:xfrm>
            <a:prstGeom prst="rect">
              <a:avLst/>
            </a:prstGeom>
            <a:noFill/>
          </p:spPr>
          <p:txBody>
            <a:bodyPr wrap="none" rtlCol="0">
              <a:spAutoFit/>
            </a:bodyPr>
            <a:lstStyle/>
            <a:p>
              <a:r>
                <a:rPr lang="en-US" sz="1200" b="1" i="1" dirty="0">
                  <a:solidFill>
                    <a:srgbClr val="FFC000"/>
                  </a:solidFill>
                </a:rPr>
                <a:t>PLANNED ACTIVITY</a:t>
              </a:r>
            </a:p>
          </p:txBody>
        </p:sp>
        <p:sp>
          <p:nvSpPr>
            <p:cNvPr id="23" name="TextBox 22">
              <a:extLst>
                <a:ext uri="{FF2B5EF4-FFF2-40B4-BE49-F238E27FC236}">
                  <a16:creationId xmlns:a16="http://schemas.microsoft.com/office/drawing/2014/main" id="{40967DD6-797D-4DA0-ADDE-F62B30204E84}"/>
                </a:ext>
              </a:extLst>
            </p:cNvPr>
            <p:cNvSpPr txBox="1"/>
            <p:nvPr/>
          </p:nvSpPr>
          <p:spPr>
            <a:xfrm>
              <a:off x="8513105" y="2789398"/>
              <a:ext cx="2470292" cy="307777"/>
            </a:xfrm>
            <a:prstGeom prst="rect">
              <a:avLst/>
            </a:prstGeom>
            <a:noFill/>
          </p:spPr>
          <p:txBody>
            <a:bodyPr wrap="none" rtlCol="0">
              <a:spAutoFit/>
            </a:bodyPr>
            <a:lstStyle/>
            <a:p>
              <a:r>
                <a:rPr lang="en-US" sz="1400" b="1" i="1" dirty="0">
                  <a:solidFill>
                    <a:schemeClr val="bg1">
                      <a:lumMod val="65000"/>
                    </a:schemeClr>
                  </a:solidFill>
                </a:rPr>
                <a:t>FUTURE ACTIVITIES - TBD</a:t>
              </a:r>
            </a:p>
          </p:txBody>
        </p:sp>
      </p:grpSp>
    </p:spTree>
    <p:extLst>
      <p:ext uri="{BB962C8B-B14F-4D97-AF65-F5344CB8AC3E}">
        <p14:creationId xmlns:p14="http://schemas.microsoft.com/office/powerpoint/2010/main" val="25590984"/>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9F0EE-40E0-4E48-AC7C-E74DE8F225A2}"/>
              </a:ext>
            </a:extLst>
          </p:cNvPr>
          <p:cNvSpPr>
            <a:spLocks noGrp="1"/>
          </p:cNvSpPr>
          <p:nvPr>
            <p:ph type="title"/>
          </p:nvPr>
        </p:nvSpPr>
        <p:spPr/>
        <p:txBody>
          <a:bodyPr/>
          <a:lstStyle/>
          <a:p>
            <a:r>
              <a:rPr lang="en-US" dirty="0"/>
              <a:t>SBOM Approach and Takeaway from CISA</a:t>
            </a:r>
          </a:p>
        </p:txBody>
      </p:sp>
      <p:sp>
        <p:nvSpPr>
          <p:cNvPr id="4" name="Date Placeholder 3">
            <a:extLst>
              <a:ext uri="{FF2B5EF4-FFF2-40B4-BE49-F238E27FC236}">
                <a16:creationId xmlns:a16="http://schemas.microsoft.com/office/drawing/2014/main" id="{E333F8EB-1E28-4AD6-9FFA-88E56F174EF6}"/>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E7EEFDB3-4553-4FD7-A7D6-300032FA5C40}"/>
              </a:ext>
            </a:extLst>
          </p:cNvPr>
          <p:cNvSpPr>
            <a:spLocks noGrp="1"/>
          </p:cNvSpPr>
          <p:nvPr>
            <p:ph type="sldNum" sz="quarter" idx="12"/>
          </p:nvPr>
        </p:nvSpPr>
        <p:spPr/>
        <p:txBody>
          <a:bodyPr/>
          <a:lstStyle/>
          <a:p>
            <a:fld id="{CD64BFC3-983F-4B0A-9A55-84A85105ADC0}" type="slidenum">
              <a:rPr lang="en-US" smtClean="0"/>
              <a:pPr/>
              <a:t>35</a:t>
            </a:fld>
            <a:endParaRPr lang="en-US"/>
          </a:p>
        </p:txBody>
      </p:sp>
      <p:sp>
        <p:nvSpPr>
          <p:cNvPr id="6" name="Content Placeholder 3">
            <a:extLst>
              <a:ext uri="{FF2B5EF4-FFF2-40B4-BE49-F238E27FC236}">
                <a16:creationId xmlns:a16="http://schemas.microsoft.com/office/drawing/2014/main" id="{F8A5684F-0E5B-4FFA-8D3A-F8DC238EEE1C}"/>
              </a:ext>
            </a:extLst>
          </p:cNvPr>
          <p:cNvSpPr txBox="1">
            <a:spLocks noGrp="1"/>
          </p:cNvSpPr>
          <p:nvPr>
            <p:ph idx="1"/>
          </p:nvPr>
        </p:nvSpPr>
        <p:spPr>
          <a:xfrm>
            <a:off x="203200" y="1219200"/>
            <a:ext cx="5283200" cy="483076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t>Developer:  Bottoms up approach</a:t>
            </a:r>
          </a:p>
          <a:p>
            <a:pPr lvl="1"/>
            <a:r>
              <a:rPr lang="en-US" sz="1800" dirty="0"/>
              <a:t>Software versions/updates, tool dependencies, development platform considerations </a:t>
            </a:r>
          </a:p>
          <a:p>
            <a:pPr lvl="1"/>
            <a:r>
              <a:rPr lang="en-US" sz="1800" dirty="0"/>
              <a:t>Awareness of known vulnerabilities and security risks at time of development</a:t>
            </a:r>
          </a:p>
          <a:p>
            <a:pPr lvl="1"/>
            <a:r>
              <a:rPr lang="en-US" sz="1800" dirty="0"/>
              <a:t>Planned delta updates/revisions</a:t>
            </a:r>
          </a:p>
          <a:p>
            <a:r>
              <a:rPr lang="en-US" sz="2000" b="1" dirty="0"/>
              <a:t>Integrator:  Top-down approach</a:t>
            </a:r>
          </a:p>
          <a:p>
            <a:pPr lvl="1"/>
            <a:r>
              <a:rPr lang="en-US" sz="1800" dirty="0"/>
              <a:t>Awareness of any known issues software/hardware/firmware compatibilities</a:t>
            </a:r>
          </a:p>
          <a:p>
            <a:pPr lvl="1"/>
            <a:r>
              <a:rPr lang="en-US" sz="1800" dirty="0"/>
              <a:t>Alternate components</a:t>
            </a:r>
          </a:p>
          <a:p>
            <a:pPr lvl="1"/>
            <a:r>
              <a:rPr lang="en-US" sz="1800" dirty="0"/>
              <a:t>Planned obsolescence, near-term obsolescence</a:t>
            </a:r>
          </a:p>
          <a:p>
            <a:r>
              <a:rPr lang="en-US" sz="2000" b="1" dirty="0"/>
              <a:t>Tester:  System approach</a:t>
            </a:r>
          </a:p>
          <a:p>
            <a:pPr lvl="1"/>
            <a:r>
              <a:rPr lang="en-US" sz="1800" dirty="0"/>
              <a:t>Application versions, application data outputs and formats, interfaces, triggers, required initial conditions </a:t>
            </a:r>
          </a:p>
          <a:p>
            <a:pPr lvl="1"/>
            <a:r>
              <a:rPr lang="en-US" sz="1800" dirty="0"/>
              <a:t>Critical operation thread and components</a:t>
            </a:r>
          </a:p>
          <a:p>
            <a:pPr lvl="1"/>
            <a:r>
              <a:rPr lang="en-US" sz="1800" dirty="0"/>
              <a:t>Developmental test perspective only</a:t>
            </a:r>
          </a:p>
          <a:p>
            <a:pPr marL="0" indent="0">
              <a:buFont typeface="Arial" panose="020B0604020202020204" pitchFamily="34" charset="0"/>
              <a:buNone/>
            </a:pPr>
            <a:endParaRPr lang="en-US" dirty="0"/>
          </a:p>
        </p:txBody>
      </p:sp>
      <p:sp>
        <p:nvSpPr>
          <p:cNvPr id="8" name="TextBox 7">
            <a:extLst>
              <a:ext uri="{FF2B5EF4-FFF2-40B4-BE49-F238E27FC236}">
                <a16:creationId xmlns:a16="http://schemas.microsoft.com/office/drawing/2014/main" id="{CB503086-BEB1-48C9-92D2-4B2DAAE3956D}"/>
              </a:ext>
            </a:extLst>
          </p:cNvPr>
          <p:cNvSpPr txBox="1"/>
          <p:nvPr/>
        </p:nvSpPr>
        <p:spPr>
          <a:xfrm>
            <a:off x="7162800" y="1200539"/>
            <a:ext cx="5874016" cy="523220"/>
          </a:xfrm>
          <a:prstGeom prst="rect">
            <a:avLst/>
          </a:prstGeom>
          <a:noFill/>
        </p:spPr>
        <p:txBody>
          <a:bodyPr wrap="square" rtlCol="0">
            <a:spAutoFit/>
          </a:bodyPr>
          <a:lstStyle/>
          <a:p>
            <a:r>
              <a:rPr lang="en-US" sz="1400" dirty="0"/>
              <a:t>*Leveraging CISA - Dr Allan Friedman</a:t>
            </a:r>
          </a:p>
          <a:p>
            <a:r>
              <a:rPr lang="en-US" sz="1400" dirty="0"/>
              <a:t>Presentation: SBOM Progress Made, Work to be Done 2-10-22</a:t>
            </a:r>
          </a:p>
        </p:txBody>
      </p:sp>
      <p:graphicFrame>
        <p:nvGraphicFramePr>
          <p:cNvPr id="12" name="Diagram 11">
            <a:extLst>
              <a:ext uri="{FF2B5EF4-FFF2-40B4-BE49-F238E27FC236}">
                <a16:creationId xmlns:a16="http://schemas.microsoft.com/office/drawing/2014/main" id="{A7DA53B6-9A3A-48CE-B6E5-F6026574385A}"/>
              </a:ext>
            </a:extLst>
          </p:cNvPr>
          <p:cNvGraphicFramePr/>
          <p:nvPr/>
        </p:nvGraphicFramePr>
        <p:xfrm>
          <a:off x="5738459" y="1062566"/>
          <a:ext cx="5998281" cy="47328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a:extLst>
              <a:ext uri="{FF2B5EF4-FFF2-40B4-BE49-F238E27FC236}">
                <a16:creationId xmlns:a16="http://schemas.microsoft.com/office/drawing/2014/main" id="{1C09C51E-ACC9-4EE0-84F3-EEA95210870F}"/>
              </a:ext>
            </a:extLst>
          </p:cNvPr>
          <p:cNvSpPr txBox="1"/>
          <p:nvPr/>
        </p:nvSpPr>
        <p:spPr>
          <a:xfrm>
            <a:off x="5691542" y="4201580"/>
            <a:ext cx="2028119" cy="1446550"/>
          </a:xfrm>
          <a:prstGeom prst="rect">
            <a:avLst/>
          </a:prstGeom>
          <a:noFill/>
        </p:spPr>
        <p:txBody>
          <a:bodyPr wrap="none" rtlCol="0">
            <a:spAutoFit/>
          </a:bodyPr>
          <a:lstStyle/>
          <a:p>
            <a:r>
              <a:rPr lang="en-US" sz="1100" b="1" dirty="0"/>
              <a:t>Component Details</a:t>
            </a:r>
          </a:p>
          <a:p>
            <a:pPr marL="285750" indent="-285750">
              <a:buFont typeface="Arial" panose="020B0604020202020204" pitchFamily="34" charset="0"/>
              <a:buChar char="•"/>
            </a:pPr>
            <a:r>
              <a:rPr lang="en-US" sz="1100" dirty="0"/>
              <a:t>Supplier</a:t>
            </a:r>
          </a:p>
          <a:p>
            <a:pPr marL="285750" indent="-285750">
              <a:buFont typeface="Arial" panose="020B0604020202020204" pitchFamily="34" charset="0"/>
              <a:buChar char="•"/>
            </a:pPr>
            <a:r>
              <a:rPr lang="en-US" sz="1100" dirty="0"/>
              <a:t>Component Name</a:t>
            </a:r>
          </a:p>
          <a:p>
            <a:pPr marL="285750" indent="-285750">
              <a:buFont typeface="Arial" panose="020B0604020202020204" pitchFamily="34" charset="0"/>
              <a:buChar char="•"/>
            </a:pPr>
            <a:r>
              <a:rPr lang="en-US" sz="1100" dirty="0"/>
              <a:t>Version of Component</a:t>
            </a:r>
          </a:p>
          <a:p>
            <a:pPr marL="285750" indent="-285750">
              <a:buFont typeface="Arial" panose="020B0604020202020204" pitchFamily="34" charset="0"/>
              <a:buChar char="•"/>
            </a:pPr>
            <a:r>
              <a:rPr lang="en-US" sz="1100" dirty="0"/>
              <a:t>Unique identifiers</a:t>
            </a:r>
          </a:p>
          <a:p>
            <a:pPr marL="285750" indent="-285750">
              <a:buFont typeface="Arial" panose="020B0604020202020204" pitchFamily="34" charset="0"/>
              <a:buChar char="•"/>
            </a:pPr>
            <a:r>
              <a:rPr lang="en-US" sz="1100" dirty="0"/>
              <a:t>Dependency relationship</a:t>
            </a:r>
          </a:p>
          <a:p>
            <a:pPr marL="285750" indent="-285750">
              <a:buFont typeface="Arial" panose="020B0604020202020204" pitchFamily="34" charset="0"/>
              <a:buChar char="•"/>
            </a:pPr>
            <a:r>
              <a:rPr lang="en-US" sz="1100" dirty="0"/>
              <a:t>SBOM Author</a:t>
            </a:r>
          </a:p>
          <a:p>
            <a:pPr marL="285750" indent="-285750">
              <a:buFont typeface="Arial" panose="020B0604020202020204" pitchFamily="34" charset="0"/>
              <a:buChar char="•"/>
            </a:pPr>
            <a:r>
              <a:rPr lang="en-US" sz="1100" dirty="0"/>
              <a:t>Timestamp</a:t>
            </a:r>
          </a:p>
        </p:txBody>
      </p:sp>
    </p:spTree>
    <p:extLst>
      <p:ext uri="{BB962C8B-B14F-4D97-AF65-F5344CB8AC3E}">
        <p14:creationId xmlns:p14="http://schemas.microsoft.com/office/powerpoint/2010/main" val="1216474274"/>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ECB95-B5C9-4A7E-A52A-2CB967AA9122}"/>
              </a:ext>
            </a:extLst>
          </p:cNvPr>
          <p:cNvSpPr>
            <a:spLocks noGrp="1"/>
          </p:cNvSpPr>
          <p:nvPr>
            <p:ph type="title"/>
          </p:nvPr>
        </p:nvSpPr>
        <p:spPr/>
        <p:txBody>
          <a:bodyPr/>
          <a:lstStyle/>
          <a:p>
            <a:r>
              <a:rPr lang="en-US" dirty="0"/>
              <a:t>SBOM Use Cases</a:t>
            </a:r>
          </a:p>
        </p:txBody>
      </p:sp>
      <p:sp>
        <p:nvSpPr>
          <p:cNvPr id="4" name="Date Placeholder 3">
            <a:extLst>
              <a:ext uri="{FF2B5EF4-FFF2-40B4-BE49-F238E27FC236}">
                <a16:creationId xmlns:a16="http://schemas.microsoft.com/office/drawing/2014/main" id="{1D582E56-84EB-4DAB-9635-43ECFA46D16A}"/>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0AF0208B-2518-43DE-84CA-09DB077AC8C9}"/>
              </a:ext>
            </a:extLst>
          </p:cNvPr>
          <p:cNvSpPr>
            <a:spLocks noGrp="1"/>
          </p:cNvSpPr>
          <p:nvPr>
            <p:ph type="sldNum" sz="quarter" idx="12"/>
          </p:nvPr>
        </p:nvSpPr>
        <p:spPr/>
        <p:txBody>
          <a:bodyPr/>
          <a:lstStyle/>
          <a:p>
            <a:fld id="{CD64BFC3-983F-4B0A-9A55-84A85105ADC0}" type="slidenum">
              <a:rPr lang="en-US" smtClean="0"/>
              <a:pPr/>
              <a:t>36</a:t>
            </a:fld>
            <a:endParaRPr lang="en-US"/>
          </a:p>
        </p:txBody>
      </p:sp>
      <p:sp>
        <p:nvSpPr>
          <p:cNvPr id="3" name="TextBox 2">
            <a:extLst>
              <a:ext uri="{FF2B5EF4-FFF2-40B4-BE49-F238E27FC236}">
                <a16:creationId xmlns:a16="http://schemas.microsoft.com/office/drawing/2014/main" id="{F724E3FC-838F-4130-847F-D89CB6B2CFD8}"/>
              </a:ext>
            </a:extLst>
          </p:cNvPr>
          <p:cNvSpPr txBox="1"/>
          <p:nvPr/>
        </p:nvSpPr>
        <p:spPr>
          <a:xfrm>
            <a:off x="3158992" y="5951801"/>
            <a:ext cx="5874016" cy="369332"/>
          </a:xfrm>
          <a:prstGeom prst="rect">
            <a:avLst/>
          </a:prstGeom>
          <a:solidFill>
            <a:srgbClr val="AA1E22"/>
          </a:solidFill>
        </p:spPr>
        <p:txBody>
          <a:bodyPr wrap="square" rtlCol="0">
            <a:spAutoFit/>
          </a:bodyPr>
          <a:lstStyle/>
          <a:p>
            <a:pPr algn="ctr"/>
            <a:r>
              <a:rPr lang="en-US" dirty="0">
                <a:solidFill>
                  <a:schemeClr val="bg1"/>
                </a:solidFill>
              </a:rPr>
              <a:t>Three Use Cases Defined</a:t>
            </a:r>
          </a:p>
        </p:txBody>
      </p:sp>
      <p:pic>
        <p:nvPicPr>
          <p:cNvPr id="9" name="Picture 8">
            <a:extLst>
              <a:ext uri="{FF2B5EF4-FFF2-40B4-BE49-F238E27FC236}">
                <a16:creationId xmlns:a16="http://schemas.microsoft.com/office/drawing/2014/main" id="{CD1B1BB4-83AE-49F4-BBB0-50D7ABB6EE68}"/>
              </a:ext>
            </a:extLst>
          </p:cNvPr>
          <p:cNvPicPr>
            <a:picLocks noChangeAspect="1"/>
          </p:cNvPicPr>
          <p:nvPr/>
        </p:nvPicPr>
        <p:blipFill>
          <a:blip r:embed="rId3"/>
          <a:stretch>
            <a:fillRect/>
          </a:stretch>
        </p:blipFill>
        <p:spPr>
          <a:xfrm>
            <a:off x="200152" y="2260301"/>
            <a:ext cx="4230712" cy="3754454"/>
          </a:xfrm>
          <a:prstGeom prst="rect">
            <a:avLst/>
          </a:prstGeom>
        </p:spPr>
      </p:pic>
      <p:pic>
        <p:nvPicPr>
          <p:cNvPr id="10" name="Picture 9">
            <a:extLst>
              <a:ext uri="{FF2B5EF4-FFF2-40B4-BE49-F238E27FC236}">
                <a16:creationId xmlns:a16="http://schemas.microsoft.com/office/drawing/2014/main" id="{88F4E537-74EF-4400-8A61-03CC13463BD5}"/>
              </a:ext>
            </a:extLst>
          </p:cNvPr>
          <p:cNvPicPr>
            <a:picLocks noChangeAspect="1"/>
          </p:cNvPicPr>
          <p:nvPr/>
        </p:nvPicPr>
        <p:blipFill>
          <a:blip r:embed="rId4"/>
          <a:stretch>
            <a:fillRect/>
          </a:stretch>
        </p:blipFill>
        <p:spPr>
          <a:xfrm>
            <a:off x="4750545" y="146316"/>
            <a:ext cx="4282463" cy="3754455"/>
          </a:xfrm>
          <a:prstGeom prst="rect">
            <a:avLst/>
          </a:prstGeom>
        </p:spPr>
      </p:pic>
      <p:pic>
        <p:nvPicPr>
          <p:cNvPr id="11" name="Picture 10">
            <a:extLst>
              <a:ext uri="{FF2B5EF4-FFF2-40B4-BE49-F238E27FC236}">
                <a16:creationId xmlns:a16="http://schemas.microsoft.com/office/drawing/2014/main" id="{076B8ECA-1ECD-4DA6-9CD6-0331BD53CAD5}"/>
              </a:ext>
            </a:extLst>
          </p:cNvPr>
          <p:cNvPicPr>
            <a:picLocks noChangeAspect="1"/>
          </p:cNvPicPr>
          <p:nvPr/>
        </p:nvPicPr>
        <p:blipFill>
          <a:blip r:embed="rId5"/>
          <a:stretch>
            <a:fillRect/>
          </a:stretch>
        </p:blipFill>
        <p:spPr>
          <a:xfrm>
            <a:off x="7847695" y="2597429"/>
            <a:ext cx="4110625" cy="3702682"/>
          </a:xfrm>
          <a:prstGeom prst="rect">
            <a:avLst/>
          </a:prstGeom>
        </p:spPr>
      </p:pic>
      <p:sp>
        <p:nvSpPr>
          <p:cNvPr id="12" name="TextBox 11">
            <a:extLst>
              <a:ext uri="{FF2B5EF4-FFF2-40B4-BE49-F238E27FC236}">
                <a16:creationId xmlns:a16="http://schemas.microsoft.com/office/drawing/2014/main" id="{3596D686-B16E-4453-95A8-2908040BDAA7}"/>
              </a:ext>
            </a:extLst>
          </p:cNvPr>
          <p:cNvSpPr txBox="1"/>
          <p:nvPr/>
        </p:nvSpPr>
        <p:spPr>
          <a:xfrm>
            <a:off x="-621500" y="1769257"/>
            <a:ext cx="5874016" cy="369332"/>
          </a:xfrm>
          <a:prstGeom prst="rect">
            <a:avLst/>
          </a:prstGeom>
          <a:noFill/>
        </p:spPr>
        <p:txBody>
          <a:bodyPr wrap="square" rtlCol="0">
            <a:spAutoFit/>
          </a:bodyPr>
          <a:lstStyle/>
          <a:p>
            <a:pPr algn="ctr"/>
            <a:r>
              <a:rPr lang="en-US" dirty="0"/>
              <a:t>Developer Software Capabilities</a:t>
            </a:r>
          </a:p>
        </p:txBody>
      </p:sp>
      <p:sp>
        <p:nvSpPr>
          <p:cNvPr id="13" name="TextBox 12">
            <a:extLst>
              <a:ext uri="{FF2B5EF4-FFF2-40B4-BE49-F238E27FC236}">
                <a16:creationId xmlns:a16="http://schemas.microsoft.com/office/drawing/2014/main" id="{F26E5CBF-7B4A-49EE-BF4E-27A0E82349E4}"/>
              </a:ext>
            </a:extLst>
          </p:cNvPr>
          <p:cNvSpPr txBox="1"/>
          <p:nvPr/>
        </p:nvSpPr>
        <p:spPr>
          <a:xfrm>
            <a:off x="3886200" y="-38350"/>
            <a:ext cx="5874016" cy="369332"/>
          </a:xfrm>
          <a:prstGeom prst="rect">
            <a:avLst/>
          </a:prstGeom>
          <a:noFill/>
        </p:spPr>
        <p:txBody>
          <a:bodyPr wrap="square" rtlCol="0">
            <a:spAutoFit/>
          </a:bodyPr>
          <a:lstStyle/>
          <a:p>
            <a:pPr algn="ctr"/>
            <a:r>
              <a:rPr lang="en-US" dirty="0"/>
              <a:t>Integrator</a:t>
            </a:r>
          </a:p>
        </p:txBody>
      </p:sp>
      <p:sp>
        <p:nvSpPr>
          <p:cNvPr id="14" name="TextBox 13">
            <a:extLst>
              <a:ext uri="{FF2B5EF4-FFF2-40B4-BE49-F238E27FC236}">
                <a16:creationId xmlns:a16="http://schemas.microsoft.com/office/drawing/2014/main" id="{0B77F8FD-7E2E-4CA5-ACB1-F4076F975BB3}"/>
              </a:ext>
            </a:extLst>
          </p:cNvPr>
          <p:cNvSpPr txBox="1"/>
          <p:nvPr/>
        </p:nvSpPr>
        <p:spPr>
          <a:xfrm>
            <a:off x="7867911" y="2197346"/>
            <a:ext cx="5874016" cy="369332"/>
          </a:xfrm>
          <a:prstGeom prst="rect">
            <a:avLst/>
          </a:prstGeom>
          <a:noFill/>
        </p:spPr>
        <p:txBody>
          <a:bodyPr wrap="square" rtlCol="0">
            <a:spAutoFit/>
          </a:bodyPr>
          <a:lstStyle/>
          <a:p>
            <a:pPr algn="ctr"/>
            <a:r>
              <a:rPr lang="en-US" dirty="0"/>
              <a:t>Tester</a:t>
            </a:r>
          </a:p>
        </p:txBody>
      </p:sp>
    </p:spTree>
    <p:extLst>
      <p:ext uri="{BB962C8B-B14F-4D97-AF65-F5344CB8AC3E}">
        <p14:creationId xmlns:p14="http://schemas.microsoft.com/office/powerpoint/2010/main" val="3132476227"/>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4363B-45F9-4231-B386-C55A4A990814}"/>
              </a:ext>
            </a:extLst>
          </p:cNvPr>
          <p:cNvSpPr>
            <a:spLocks noGrp="1"/>
          </p:cNvSpPr>
          <p:nvPr>
            <p:ph type="title"/>
          </p:nvPr>
        </p:nvSpPr>
        <p:spPr/>
        <p:txBody>
          <a:bodyPr/>
          <a:lstStyle/>
          <a:p>
            <a:r>
              <a:rPr lang="en-US" dirty="0"/>
              <a:t>SSE Partnering with the T&amp;A Microelectronics </a:t>
            </a:r>
          </a:p>
        </p:txBody>
      </p:sp>
      <p:sp>
        <p:nvSpPr>
          <p:cNvPr id="3" name="Content Placeholder 2">
            <a:extLst>
              <a:ext uri="{FF2B5EF4-FFF2-40B4-BE49-F238E27FC236}">
                <a16:creationId xmlns:a16="http://schemas.microsoft.com/office/drawing/2014/main" id="{1A1121A8-49A1-43C5-88CB-F3250221DEB5}"/>
              </a:ext>
            </a:extLst>
          </p:cNvPr>
          <p:cNvSpPr>
            <a:spLocks noGrp="1"/>
          </p:cNvSpPr>
          <p:nvPr>
            <p:ph idx="1"/>
          </p:nvPr>
        </p:nvSpPr>
        <p:spPr>
          <a:xfrm>
            <a:off x="463550" y="1570038"/>
            <a:ext cx="10972800" cy="4830763"/>
          </a:xfrm>
        </p:spPr>
        <p:txBody>
          <a:bodyPr/>
          <a:lstStyle/>
          <a:p>
            <a:r>
              <a:rPr lang="en-US" sz="2400" dirty="0"/>
              <a:t>Planning virtual meeting June 1st.   2:00 – 3:30 PM EST </a:t>
            </a:r>
          </a:p>
          <a:p>
            <a:endParaRPr lang="en-US" sz="2400" dirty="0"/>
          </a:p>
          <a:p>
            <a:r>
              <a:rPr lang="en-US" sz="2400" dirty="0" err="1"/>
              <a:t>HwA</a:t>
            </a:r>
            <a:r>
              <a:rPr lang="en-US" sz="2400" dirty="0"/>
              <a:t> Table Top Exercise from an SSE Perspective as a companion to the development of the MQA framework </a:t>
            </a:r>
          </a:p>
          <a:p>
            <a:endParaRPr lang="en-US" sz="2400" dirty="0"/>
          </a:p>
          <a:p>
            <a:r>
              <a:rPr lang="en-US" sz="2400" dirty="0"/>
              <a:t>Opportunity to contribute to a point paper per the request of the Technology Transition Working Group of the Defense Microelectronics Cross-Functional Team</a:t>
            </a:r>
          </a:p>
          <a:p>
            <a:endParaRPr lang="en-US" dirty="0"/>
          </a:p>
        </p:txBody>
      </p:sp>
      <p:sp>
        <p:nvSpPr>
          <p:cNvPr id="4" name="Date Placeholder 3">
            <a:extLst>
              <a:ext uri="{FF2B5EF4-FFF2-40B4-BE49-F238E27FC236}">
                <a16:creationId xmlns:a16="http://schemas.microsoft.com/office/drawing/2014/main" id="{20F7EABC-C069-476D-8363-ECFF38D5D69B}"/>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735F22E0-DFDD-4FED-830D-F214DE4FA823}"/>
              </a:ext>
            </a:extLst>
          </p:cNvPr>
          <p:cNvSpPr>
            <a:spLocks noGrp="1"/>
          </p:cNvSpPr>
          <p:nvPr>
            <p:ph type="sldNum" sz="quarter" idx="12"/>
          </p:nvPr>
        </p:nvSpPr>
        <p:spPr/>
        <p:txBody>
          <a:bodyPr/>
          <a:lstStyle/>
          <a:p>
            <a:fld id="{CD64BFC3-983F-4B0A-9A55-84A85105ADC0}" type="slidenum">
              <a:rPr lang="en-US" smtClean="0"/>
              <a:pPr/>
              <a:t>37</a:t>
            </a:fld>
            <a:endParaRPr lang="en-US"/>
          </a:p>
        </p:txBody>
      </p:sp>
      <p:sp>
        <p:nvSpPr>
          <p:cNvPr id="6" name="TextBox 5">
            <a:extLst>
              <a:ext uri="{FF2B5EF4-FFF2-40B4-BE49-F238E27FC236}">
                <a16:creationId xmlns:a16="http://schemas.microsoft.com/office/drawing/2014/main" id="{243E3FB8-C4B5-4902-A1E2-C991145CA617}"/>
              </a:ext>
            </a:extLst>
          </p:cNvPr>
          <p:cNvSpPr txBox="1"/>
          <p:nvPr/>
        </p:nvSpPr>
        <p:spPr>
          <a:xfrm>
            <a:off x="1981200" y="5334000"/>
            <a:ext cx="8280400" cy="923330"/>
          </a:xfrm>
          <a:prstGeom prst="rect">
            <a:avLst/>
          </a:prstGeom>
          <a:solidFill>
            <a:srgbClr val="AA1E22"/>
          </a:solidFill>
        </p:spPr>
        <p:txBody>
          <a:bodyPr wrap="square" rtlCol="0">
            <a:spAutoFit/>
          </a:bodyPr>
          <a:lstStyle/>
          <a:p>
            <a:pPr marL="0" marR="0" algn="ctr">
              <a:spcBef>
                <a:spcPts val="0"/>
              </a:spcBef>
              <a:spcAft>
                <a:spcPts val="0"/>
              </a:spcAft>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Seeking members engaged in or with foundational knowledge of DoD Microelectronics programs such as TAPO, MQA, SHIP, RAMP, DMEA ATSP.  Please reach out with experience and interest to receive more details. </a:t>
            </a:r>
          </a:p>
        </p:txBody>
      </p:sp>
    </p:spTree>
    <p:extLst>
      <p:ext uri="{BB962C8B-B14F-4D97-AF65-F5344CB8AC3E}">
        <p14:creationId xmlns:p14="http://schemas.microsoft.com/office/powerpoint/2010/main" val="4209524832"/>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ECB95-B5C9-4A7E-A52A-2CB967AA9122}"/>
              </a:ext>
            </a:extLst>
          </p:cNvPr>
          <p:cNvSpPr>
            <a:spLocks noGrp="1"/>
          </p:cNvSpPr>
          <p:nvPr>
            <p:ph type="title"/>
          </p:nvPr>
        </p:nvSpPr>
        <p:spPr/>
        <p:txBody>
          <a:bodyPr>
            <a:normAutofit fontScale="90000"/>
          </a:bodyPr>
          <a:lstStyle/>
          <a:p>
            <a:r>
              <a:rPr lang="en-US" dirty="0"/>
              <a:t>IG Report: Trusted Foundry to Quantifiable Assurance</a:t>
            </a:r>
          </a:p>
        </p:txBody>
      </p:sp>
      <p:sp>
        <p:nvSpPr>
          <p:cNvPr id="4" name="Date Placeholder 3">
            <a:extLst>
              <a:ext uri="{FF2B5EF4-FFF2-40B4-BE49-F238E27FC236}">
                <a16:creationId xmlns:a16="http://schemas.microsoft.com/office/drawing/2014/main" id="{1D582E56-84EB-4DAB-9635-43ECFA46D16A}"/>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0AF0208B-2518-43DE-84CA-09DB077AC8C9}"/>
              </a:ext>
            </a:extLst>
          </p:cNvPr>
          <p:cNvSpPr>
            <a:spLocks noGrp="1"/>
          </p:cNvSpPr>
          <p:nvPr>
            <p:ph type="sldNum" sz="quarter" idx="12"/>
          </p:nvPr>
        </p:nvSpPr>
        <p:spPr/>
        <p:txBody>
          <a:bodyPr/>
          <a:lstStyle/>
          <a:p>
            <a:fld id="{CD64BFC3-983F-4B0A-9A55-84A85105ADC0}" type="slidenum">
              <a:rPr lang="en-US" smtClean="0"/>
              <a:pPr/>
              <a:t>38</a:t>
            </a:fld>
            <a:endParaRPr lang="en-US"/>
          </a:p>
        </p:txBody>
      </p:sp>
      <p:sp>
        <p:nvSpPr>
          <p:cNvPr id="6" name="Content Placeholder 6">
            <a:extLst>
              <a:ext uri="{FF2B5EF4-FFF2-40B4-BE49-F238E27FC236}">
                <a16:creationId xmlns:a16="http://schemas.microsoft.com/office/drawing/2014/main" id="{20F7EC65-8BBA-420B-8C6D-E59E2BCD9F86}"/>
              </a:ext>
            </a:extLst>
          </p:cNvPr>
          <p:cNvSpPr>
            <a:spLocks noGrp="1"/>
          </p:cNvSpPr>
          <p:nvPr>
            <p:ph idx="1"/>
          </p:nvPr>
        </p:nvSpPr>
        <p:spPr>
          <a:xfrm>
            <a:off x="812800" y="1524000"/>
            <a:ext cx="10566400" cy="5410200"/>
          </a:xfrm>
        </p:spPr>
        <p:txBody>
          <a:bodyPr>
            <a:normAutofit/>
          </a:bodyPr>
          <a:lstStyle/>
          <a:p>
            <a:pPr>
              <a:lnSpc>
                <a:spcPct val="105000"/>
              </a:lnSpc>
              <a:spcBef>
                <a:spcPts val="0"/>
              </a:spcBef>
              <a:spcAft>
                <a:spcPts val="800"/>
              </a:spcAft>
            </a:pPr>
            <a:r>
              <a:rPr lang="en-US" sz="1800" b="1" dirty="0">
                <a:effectLst/>
                <a:latin typeface="Calibri" panose="020F0502020204030204" pitchFamily="34" charset="0"/>
                <a:ea typeface="Times New Roman" panose="02020603050405020304" pitchFamily="18" charset="0"/>
              </a:rPr>
              <a:t>The U.S. Department of Defense Office of Inspector General released the, “Evaluation of the Department of Defense’s Transition From a Trusted Foundry Model to a Quantifiable Assurance Method for Procuring Custom Microelectronics (DODIG-2022-084)” report on May 4, 2022.  </a:t>
            </a:r>
            <a:endParaRPr lang="en-US" sz="1800" dirty="0">
              <a:effectLst/>
              <a:latin typeface="Calibri" panose="020F0502020204030204" pitchFamily="34" charset="0"/>
              <a:ea typeface="Calibri" panose="020F0502020204030204" pitchFamily="34" charset="0"/>
            </a:endParaRPr>
          </a:p>
          <a:p>
            <a:pPr marL="400050" lvl="1" indent="228600">
              <a:lnSpc>
                <a:spcPct val="105000"/>
              </a:lnSpc>
              <a:spcBef>
                <a:spcPts val="0"/>
              </a:spcBef>
              <a:spcAft>
                <a:spcPts val="800"/>
              </a:spcAft>
            </a:pPr>
            <a:r>
              <a:rPr lang="en-US" sz="1400" u="sng" dirty="0">
                <a:solidFill>
                  <a:srgbClr val="0563C1"/>
                </a:solidFill>
                <a:effectLst/>
                <a:latin typeface="Calibri" panose="020F0502020204030204" pitchFamily="34" charset="0"/>
                <a:ea typeface="Calibri" panose="020F0502020204030204" pitchFamily="34" charset="0"/>
                <a:hlinkClick r:id="rId3"/>
              </a:rPr>
              <a:t>https://www.dodig.mil/Reports/Audits-and-Evaluations/Article/3019461/evaluation-of-the-department-of-defenses-transition-from-a-trusted-foundry-mode/</a:t>
            </a:r>
            <a:endParaRPr lang="en-US" sz="1400" dirty="0">
              <a:effectLst/>
              <a:latin typeface="Calibri" panose="020F0502020204030204" pitchFamily="34" charset="0"/>
              <a:ea typeface="Calibri" panose="020F0502020204030204" pitchFamily="34" charset="0"/>
            </a:endParaRPr>
          </a:p>
          <a:p>
            <a:pPr marL="285750" marR="0" indent="-285750">
              <a:lnSpc>
                <a:spcPct val="105000"/>
              </a:lnSpc>
              <a:spcBef>
                <a:spcPts val="0"/>
              </a:spcBef>
              <a:spcAft>
                <a:spcPts val="800"/>
              </a:spcAft>
            </a:pPr>
            <a:r>
              <a:rPr lang="en-US" sz="1800" dirty="0">
                <a:effectLst/>
                <a:latin typeface="Calibri" panose="020F0502020204030204" pitchFamily="34" charset="0"/>
                <a:ea typeface="Calibri" panose="020F0502020204030204" pitchFamily="34" charset="0"/>
              </a:rPr>
              <a:t>The NDIA Electronics Division Trusted and Assured Committee will be  discussing the report in their next T&amp;AC meeting for members’ perspective.  Please review the report (link to the redacted report below) prior to the June 2</a:t>
            </a:r>
            <a:r>
              <a:rPr lang="en-US" sz="1800" baseline="30000" dirty="0">
                <a:effectLst/>
                <a:latin typeface="Calibri" panose="020F0502020204030204" pitchFamily="34" charset="0"/>
                <a:ea typeface="Calibri" panose="020F0502020204030204" pitchFamily="34" charset="0"/>
              </a:rPr>
              <a:t>nd</a:t>
            </a:r>
            <a:r>
              <a:rPr lang="en-US" sz="1800" dirty="0">
                <a:effectLst/>
                <a:latin typeface="Calibri" panose="020F0502020204030204" pitchFamily="34" charset="0"/>
                <a:ea typeface="Calibri" panose="020F0502020204030204" pitchFamily="34" charset="0"/>
              </a:rPr>
              <a:t>, 2022 meeting to be a part of the discussion.</a:t>
            </a:r>
          </a:p>
          <a:p>
            <a:pPr marL="628650" lvl="1">
              <a:lnSpc>
                <a:spcPct val="105000"/>
              </a:lnSpc>
              <a:spcBef>
                <a:spcPts val="0"/>
              </a:spcBef>
              <a:spcAft>
                <a:spcPts val="800"/>
              </a:spcAft>
            </a:pPr>
            <a:r>
              <a:rPr lang="en-US" sz="1400" u="sng" dirty="0">
                <a:solidFill>
                  <a:srgbClr val="0563C1"/>
                </a:solidFill>
                <a:effectLst/>
                <a:latin typeface="Calibri" panose="020F0502020204030204" pitchFamily="34" charset="0"/>
                <a:ea typeface="Calibri" panose="020F0502020204030204" pitchFamily="34" charset="0"/>
                <a:hlinkClick r:id="rId3"/>
              </a:rPr>
              <a:t>https://www.dodig.mil/Reports/Audits-and-Evaluations/Article/3019461/evaluation-of-the-department-of-defenses-transition-from-a-trusted-foundry-mode/</a:t>
            </a:r>
            <a:endParaRPr lang="en-US" sz="14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endParaRPr lang="en-US" sz="1600" dirty="0"/>
          </a:p>
        </p:txBody>
      </p:sp>
    </p:spTree>
    <p:extLst>
      <p:ext uri="{BB962C8B-B14F-4D97-AF65-F5344CB8AC3E}">
        <p14:creationId xmlns:p14="http://schemas.microsoft.com/office/powerpoint/2010/main" val="4001602064"/>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ECB95-B5C9-4A7E-A52A-2CB967AA9122}"/>
              </a:ext>
            </a:extLst>
          </p:cNvPr>
          <p:cNvSpPr>
            <a:spLocks noGrp="1"/>
          </p:cNvSpPr>
          <p:nvPr>
            <p:ph type="title"/>
          </p:nvPr>
        </p:nvSpPr>
        <p:spPr/>
        <p:txBody>
          <a:bodyPr/>
          <a:lstStyle/>
          <a:p>
            <a:r>
              <a:rPr lang="en-US" dirty="0"/>
              <a:t>House Manufacturing Caucus</a:t>
            </a:r>
          </a:p>
        </p:txBody>
      </p:sp>
      <p:sp>
        <p:nvSpPr>
          <p:cNvPr id="4" name="Date Placeholder 3">
            <a:extLst>
              <a:ext uri="{FF2B5EF4-FFF2-40B4-BE49-F238E27FC236}">
                <a16:creationId xmlns:a16="http://schemas.microsoft.com/office/drawing/2014/main" id="{1D582E56-84EB-4DAB-9635-43ECFA46D16A}"/>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0AF0208B-2518-43DE-84CA-09DB077AC8C9}"/>
              </a:ext>
            </a:extLst>
          </p:cNvPr>
          <p:cNvSpPr>
            <a:spLocks noGrp="1"/>
          </p:cNvSpPr>
          <p:nvPr>
            <p:ph type="sldNum" sz="quarter" idx="12"/>
          </p:nvPr>
        </p:nvSpPr>
        <p:spPr/>
        <p:txBody>
          <a:bodyPr/>
          <a:lstStyle/>
          <a:p>
            <a:fld id="{CD64BFC3-983F-4B0A-9A55-84A85105ADC0}" type="slidenum">
              <a:rPr lang="en-US" smtClean="0"/>
              <a:pPr/>
              <a:t>39</a:t>
            </a:fld>
            <a:endParaRPr lang="en-US"/>
          </a:p>
        </p:txBody>
      </p:sp>
      <p:sp>
        <p:nvSpPr>
          <p:cNvPr id="6" name="Content Placeholder 6">
            <a:extLst>
              <a:ext uri="{FF2B5EF4-FFF2-40B4-BE49-F238E27FC236}">
                <a16:creationId xmlns:a16="http://schemas.microsoft.com/office/drawing/2014/main" id="{20F7EC65-8BBA-420B-8C6D-E59E2BCD9F86}"/>
              </a:ext>
            </a:extLst>
          </p:cNvPr>
          <p:cNvSpPr>
            <a:spLocks noGrp="1"/>
          </p:cNvSpPr>
          <p:nvPr>
            <p:ph idx="1"/>
          </p:nvPr>
        </p:nvSpPr>
        <p:spPr>
          <a:xfrm>
            <a:off x="914400" y="990600"/>
            <a:ext cx="10566400" cy="5410200"/>
          </a:xfrm>
        </p:spPr>
        <p:txBody>
          <a:bodyPr>
            <a:normAutofit/>
          </a:bodyPr>
          <a:lstStyle/>
          <a:p>
            <a:pPr marL="342900" indent="-342900">
              <a:buFont typeface="Arial" panose="020B0604020202020204" pitchFamily="34" charset="0"/>
              <a:buChar char="•"/>
            </a:pPr>
            <a:r>
              <a:rPr lang="en-US" sz="1800" i="1" dirty="0">
                <a:effectLst/>
                <a:latin typeface="Calibri" panose="020F0502020204030204" pitchFamily="34" charset="0"/>
                <a:ea typeface="Calibri" panose="020F0502020204030204" pitchFamily="34" charset="0"/>
              </a:rPr>
              <a:t>Microelectronics Challenges faced by U.S. Manufacturers due to Supply Chain Issues </a:t>
            </a:r>
            <a:endParaRPr lang="en-US" sz="1800" dirty="0"/>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1800" dirty="0"/>
              <a:t>Briefing covered the vital role of U.S. manufacturing in addressing microelectronics supply needs in critical manufacturing sectors that support American national and economic security. With the Bipartisan Innovation Act going to conference, this briefing is particularly timely as it will cover the long-term need for greater chip capacity and a whole-of-government/industry approach to maintaining American competitiveness.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Rep. Susie Lee (NV-03) and Rep. Julia Brownley (CA-26) provided remarks.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Panelists included: </a:t>
            </a:r>
          </a:p>
          <a:p>
            <a:pPr lvl="1" indent="-342900">
              <a:spcBef>
                <a:spcPts val="0"/>
              </a:spcBef>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rPr>
              <a:t>David Norquist, President &amp; CEO, </a:t>
            </a:r>
            <a:r>
              <a:rPr lang="en-US" sz="1400" u="sng" dirty="0">
                <a:solidFill>
                  <a:srgbClr val="0563C1"/>
                </a:solidFill>
                <a:effectLst/>
                <a:latin typeface="Calibri" panose="020F0502020204030204" pitchFamily="34" charset="0"/>
                <a:ea typeface="Times New Roman" panose="02020603050405020304" pitchFamily="18" charset="0"/>
                <a:hlinkClick r:id="rId3"/>
              </a:rPr>
              <a:t>NDIA</a:t>
            </a:r>
            <a:r>
              <a:rPr lang="en-US" sz="1400" dirty="0">
                <a:effectLst/>
                <a:latin typeface="Calibri" panose="020F0502020204030204" pitchFamily="34" charset="0"/>
                <a:ea typeface="Times New Roman" panose="02020603050405020304" pitchFamily="18" charset="0"/>
              </a:rPr>
              <a:t> (former Deputy Secretary of Defense) </a:t>
            </a:r>
            <a:endParaRPr lang="en-US" sz="1400" dirty="0">
              <a:effectLst/>
              <a:latin typeface="Calibri" panose="020F0502020204030204" pitchFamily="34" charset="0"/>
              <a:ea typeface="Calibri" panose="020F0502020204030204" pitchFamily="34" charset="0"/>
            </a:endParaRPr>
          </a:p>
          <a:p>
            <a:pPr lvl="1" indent="-342900">
              <a:spcBef>
                <a:spcPts val="0"/>
              </a:spcBef>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rPr>
              <a:t>John </a:t>
            </a:r>
            <a:r>
              <a:rPr lang="en-US" sz="1400" dirty="0" err="1">
                <a:effectLst/>
                <a:latin typeface="Calibri" panose="020F0502020204030204" pitchFamily="34" charset="0"/>
                <a:ea typeface="Times New Roman" panose="02020603050405020304" pitchFamily="18" charset="0"/>
              </a:rPr>
              <a:t>Neuffer</a:t>
            </a:r>
            <a:r>
              <a:rPr lang="en-US" sz="1400" dirty="0">
                <a:effectLst/>
                <a:latin typeface="Calibri" panose="020F0502020204030204" pitchFamily="34" charset="0"/>
                <a:ea typeface="Times New Roman" panose="02020603050405020304" pitchFamily="18" charset="0"/>
              </a:rPr>
              <a:t>, President &amp; CEO, </a:t>
            </a:r>
            <a:r>
              <a:rPr lang="en-US" sz="1400" u="sng" dirty="0">
                <a:solidFill>
                  <a:srgbClr val="0563C1"/>
                </a:solidFill>
                <a:effectLst/>
                <a:latin typeface="Calibri" panose="020F0502020204030204" pitchFamily="34" charset="0"/>
                <a:ea typeface="Times New Roman" panose="02020603050405020304" pitchFamily="18" charset="0"/>
                <a:hlinkClick r:id="rId4"/>
              </a:rPr>
              <a:t>Semiconductor Industry Association</a:t>
            </a:r>
            <a:r>
              <a:rPr lang="en-US" sz="1400" dirty="0">
                <a:effectLst/>
                <a:latin typeface="Calibri" panose="020F0502020204030204" pitchFamily="34" charset="0"/>
                <a:ea typeface="Times New Roman" panose="02020603050405020304" pitchFamily="18" charset="0"/>
              </a:rPr>
              <a:t> (SIA) </a:t>
            </a:r>
            <a:endParaRPr lang="en-US" sz="1400" dirty="0">
              <a:effectLst/>
              <a:latin typeface="Calibri" panose="020F0502020204030204" pitchFamily="34" charset="0"/>
              <a:ea typeface="Calibri" panose="020F0502020204030204" pitchFamily="34" charset="0"/>
            </a:endParaRPr>
          </a:p>
          <a:p>
            <a:pPr lvl="1" indent="-342900">
              <a:spcBef>
                <a:spcPts val="0"/>
              </a:spcBef>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rPr>
              <a:t>Peter </a:t>
            </a:r>
            <a:r>
              <a:rPr lang="en-US" sz="1400" dirty="0" err="1">
                <a:effectLst/>
                <a:latin typeface="Calibri" panose="020F0502020204030204" pitchFamily="34" charset="0"/>
                <a:ea typeface="Times New Roman" panose="02020603050405020304" pitchFamily="18" charset="0"/>
              </a:rPr>
              <a:t>Zierhut</a:t>
            </a:r>
            <a:r>
              <a:rPr lang="en-US" sz="1400" dirty="0">
                <a:effectLst/>
                <a:latin typeface="Calibri" panose="020F0502020204030204" pitchFamily="34" charset="0"/>
                <a:ea typeface="Times New Roman" panose="02020603050405020304" pitchFamily="18" charset="0"/>
              </a:rPr>
              <a:t>, VP of External Relations, </a:t>
            </a:r>
            <a:r>
              <a:rPr lang="en-US" sz="1400" u="sng" dirty="0">
                <a:solidFill>
                  <a:srgbClr val="0563C1"/>
                </a:solidFill>
                <a:effectLst/>
                <a:latin typeface="Calibri" panose="020F0502020204030204" pitchFamily="34" charset="0"/>
                <a:ea typeface="Times New Roman" panose="02020603050405020304" pitchFamily="18" charset="0"/>
                <a:hlinkClick r:id="rId5"/>
              </a:rPr>
              <a:t>Haas Automation</a:t>
            </a:r>
            <a:r>
              <a:rPr lang="en-US" sz="1400" dirty="0">
                <a:effectLst/>
                <a:latin typeface="Calibri" panose="020F0502020204030204" pitchFamily="34" charset="0"/>
                <a:ea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endParaRPr lang="en-US" sz="1600" dirty="0"/>
          </a:p>
        </p:txBody>
      </p:sp>
      <p:sp>
        <p:nvSpPr>
          <p:cNvPr id="3" name="TextBox 2">
            <a:extLst>
              <a:ext uri="{FF2B5EF4-FFF2-40B4-BE49-F238E27FC236}">
                <a16:creationId xmlns:a16="http://schemas.microsoft.com/office/drawing/2014/main" id="{F724E3FC-838F-4130-847F-D89CB6B2CFD8}"/>
              </a:ext>
            </a:extLst>
          </p:cNvPr>
          <p:cNvSpPr txBox="1"/>
          <p:nvPr/>
        </p:nvSpPr>
        <p:spPr>
          <a:xfrm>
            <a:off x="3158992" y="5830089"/>
            <a:ext cx="5874016" cy="369332"/>
          </a:xfrm>
          <a:prstGeom prst="rect">
            <a:avLst/>
          </a:prstGeom>
          <a:solidFill>
            <a:srgbClr val="AA1E22"/>
          </a:solidFill>
        </p:spPr>
        <p:txBody>
          <a:bodyPr wrap="square" rtlCol="0">
            <a:spAutoFit/>
          </a:bodyPr>
          <a:lstStyle/>
          <a:p>
            <a:pPr algn="ctr"/>
            <a:r>
              <a:rPr lang="en-US" dirty="0">
                <a:solidFill>
                  <a:schemeClr val="bg1"/>
                </a:solidFill>
              </a:rPr>
              <a:t>Requested link to recording to send out to SSE Committee</a:t>
            </a:r>
          </a:p>
        </p:txBody>
      </p:sp>
    </p:spTree>
    <p:extLst>
      <p:ext uri="{BB962C8B-B14F-4D97-AF65-F5344CB8AC3E}">
        <p14:creationId xmlns:p14="http://schemas.microsoft.com/office/powerpoint/2010/main" val="2188899379"/>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A60EC-6CA1-40C5-80C7-79AF19BA042F}"/>
              </a:ext>
            </a:extLst>
          </p:cNvPr>
          <p:cNvSpPr>
            <a:spLocks noGrp="1"/>
          </p:cNvSpPr>
          <p:nvPr>
            <p:ph type="ctrTitle"/>
          </p:nvPr>
        </p:nvSpPr>
        <p:spPr>
          <a:xfrm>
            <a:off x="381000" y="1033780"/>
            <a:ext cx="10597444" cy="2387600"/>
          </a:xfrm>
        </p:spPr>
        <p:txBody>
          <a:bodyPr>
            <a:normAutofit/>
          </a:bodyPr>
          <a:lstStyle/>
          <a:p>
            <a:r>
              <a:rPr lang="en-US" sz="4800" b="1" dirty="0">
                <a:solidFill>
                  <a:schemeClr val="accent1"/>
                </a:solidFill>
                <a:latin typeface="Calibri Light" panose="020F0302020204030204" pitchFamily="34" charset="0"/>
                <a:cs typeface="Calibri Light" panose="020F0302020204030204" pitchFamily="34" charset="0"/>
              </a:rPr>
              <a:t>2022 Mission Engineering Initiative</a:t>
            </a:r>
            <a:br>
              <a:rPr lang="en-US" sz="4800" b="1" dirty="0">
                <a:solidFill>
                  <a:schemeClr val="accent1"/>
                </a:solidFill>
                <a:latin typeface="Calibri Light" panose="020F0302020204030204" pitchFamily="34" charset="0"/>
                <a:cs typeface="Calibri Light" panose="020F0302020204030204" pitchFamily="34" charset="0"/>
              </a:rPr>
            </a:br>
            <a:r>
              <a:rPr lang="en-US" sz="4800" b="1" dirty="0">
                <a:solidFill>
                  <a:schemeClr val="accent1"/>
                </a:solidFill>
                <a:latin typeface="Calibri Light" panose="020F0302020204030204" pitchFamily="34" charset="0"/>
                <a:cs typeface="Calibri Light" panose="020F0302020204030204" pitchFamily="34" charset="0"/>
              </a:rPr>
              <a:t>Update</a:t>
            </a:r>
          </a:p>
        </p:txBody>
      </p:sp>
      <p:sp>
        <p:nvSpPr>
          <p:cNvPr id="3" name="Subtitle 2">
            <a:extLst>
              <a:ext uri="{FF2B5EF4-FFF2-40B4-BE49-F238E27FC236}">
                <a16:creationId xmlns:a16="http://schemas.microsoft.com/office/drawing/2014/main" id="{D2D9DA1D-09DA-46DF-9AA8-433E0E314AE0}"/>
              </a:ext>
            </a:extLst>
          </p:cNvPr>
          <p:cNvSpPr>
            <a:spLocks noGrp="1"/>
          </p:cNvSpPr>
          <p:nvPr>
            <p:ph type="subTitle" idx="1"/>
          </p:nvPr>
        </p:nvSpPr>
        <p:spPr>
          <a:xfrm>
            <a:off x="1523999" y="3429000"/>
            <a:ext cx="9144000" cy="1655762"/>
          </a:xfrm>
        </p:spPr>
        <p:txBody>
          <a:bodyPr>
            <a:normAutofit/>
          </a:bodyPr>
          <a:lstStyle/>
          <a:p>
            <a:r>
              <a:rPr lang="en-US" sz="3600" b="1" dirty="0">
                <a:latin typeface="Calibri Light" panose="020F0302020204030204" pitchFamily="34" charset="0"/>
                <a:cs typeface="Calibri Light" panose="020F0302020204030204" pitchFamily="34" charset="0"/>
              </a:rPr>
              <a:t>SoS/ME Committee</a:t>
            </a:r>
          </a:p>
          <a:p>
            <a:r>
              <a:rPr lang="en-US" sz="3600" b="1" dirty="0">
                <a:latin typeface="Calibri Light" panose="020F0302020204030204" pitchFamily="34" charset="0"/>
                <a:cs typeface="Calibri Light" panose="020F0302020204030204" pitchFamily="34" charset="0"/>
              </a:rPr>
              <a:t>May 26, 2022</a:t>
            </a:r>
          </a:p>
          <a:p>
            <a:endParaRPr lang="en-US" sz="3600" b="1" dirty="0">
              <a:latin typeface="Calibri Light" panose="020F0302020204030204" pitchFamily="34" charset="0"/>
              <a:cs typeface="Calibri Light" panose="020F0302020204030204" pitchFamily="34" charset="0"/>
            </a:endParaRPr>
          </a:p>
        </p:txBody>
      </p:sp>
      <p:pic>
        <p:nvPicPr>
          <p:cNvPr id="1026" name="Picture 2" descr="National Defense Industrial Association (NDIA) - Home | Facebook">
            <a:extLst>
              <a:ext uri="{FF2B5EF4-FFF2-40B4-BE49-F238E27FC236}">
                <a16:creationId xmlns:a16="http://schemas.microsoft.com/office/drawing/2014/main" id="{74E1CF91-F687-421A-B05C-9B4A644FC0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4437" y="4633119"/>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253116"/>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676400"/>
            <a:ext cx="11049000" cy="1924051"/>
          </a:xfrm>
        </p:spPr>
        <p:txBody>
          <a:bodyPr>
            <a:normAutofit fontScale="90000"/>
          </a:bodyPr>
          <a:lstStyle/>
          <a:p>
            <a:pPr algn="ctr"/>
            <a:r>
              <a:rPr lang="en-US" dirty="0"/>
              <a:t>26 May 2022</a:t>
            </a:r>
            <a:br>
              <a:rPr lang="en-US" dirty="0"/>
            </a:br>
            <a:r>
              <a:rPr lang="en-US" dirty="0"/>
              <a:t>NDIA Systems Engineering Division (SED) Meeting</a:t>
            </a:r>
            <a:br>
              <a:rPr lang="en-US" dirty="0"/>
            </a:br>
            <a:r>
              <a:rPr lang="en-US" dirty="0"/>
              <a:t>Safety and Environmental Engineering Committee (SEEC) Report</a:t>
            </a:r>
          </a:p>
        </p:txBody>
      </p:sp>
      <p:sp>
        <p:nvSpPr>
          <p:cNvPr id="6" name="Subtitle 5"/>
          <p:cNvSpPr>
            <a:spLocks noGrp="1"/>
          </p:cNvSpPr>
          <p:nvPr>
            <p:ph type="subTitle" idx="1"/>
          </p:nvPr>
        </p:nvSpPr>
        <p:spPr>
          <a:xfrm>
            <a:off x="914400" y="3962400"/>
            <a:ext cx="10363200" cy="1143000"/>
          </a:xfrm>
        </p:spPr>
        <p:txBody>
          <a:bodyPr/>
          <a:lstStyle/>
          <a:p>
            <a:r>
              <a:rPr lang="en-US" b="0" dirty="0">
                <a:solidFill>
                  <a:schemeClr val="tx1"/>
                </a:solidFill>
              </a:rPr>
              <a:t>Industry Chair: Mr. Tim Sheehan, Raytheon Technologies 	</a:t>
            </a:r>
          </a:p>
          <a:p>
            <a:r>
              <a:rPr lang="en-US" b="0" dirty="0">
                <a:solidFill>
                  <a:schemeClr val="tx1"/>
                </a:solidFill>
              </a:rPr>
              <a:t>Government Liaison: Mr. Sherman Forbes, SAF/AQRE</a:t>
            </a:r>
          </a:p>
        </p:txBody>
      </p:sp>
      <p:sp>
        <p:nvSpPr>
          <p:cNvPr id="8" name="Slide Number Placeholder 4">
            <a:extLst>
              <a:ext uri="{FF2B5EF4-FFF2-40B4-BE49-F238E27FC236}">
                <a16:creationId xmlns:a16="http://schemas.microsoft.com/office/drawing/2014/main" id="{AA0A5EB7-BCEC-4AFF-B60D-4BE0F0DCA00C}"/>
              </a:ext>
            </a:extLst>
          </p:cNvPr>
          <p:cNvSpPr txBox="1">
            <a:spLocks/>
          </p:cNvSpPr>
          <p:nvPr/>
        </p:nvSpPr>
        <p:spPr>
          <a:xfrm>
            <a:off x="228600" y="6492875"/>
            <a:ext cx="482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C7F9E9-5DB0-4B13-8904-B420134E703A}" type="slidenum">
              <a:rPr lang="en-US" sz="1200" b="1">
                <a:latin typeface="Arial" panose="020B0604020202020204" pitchFamily="34" charset="0"/>
                <a:cs typeface="Arial" panose="020B0604020202020204" pitchFamily="34" charset="0"/>
              </a:rPr>
              <a:t>40</a:t>
            </a:fld>
            <a:endParaRPr lang="en-US" sz="1200" b="1" dirty="0">
              <a:latin typeface="Arial" panose="020B0604020202020204" pitchFamily="34" charset="0"/>
              <a:cs typeface="Arial" panose="020B0604020202020204" pitchFamily="34" charset="0"/>
            </a:endParaRPr>
          </a:p>
        </p:txBody>
      </p:sp>
      <p:sp>
        <p:nvSpPr>
          <p:cNvPr id="9" name="Date Placeholder 3"/>
          <p:cNvSpPr>
            <a:spLocks noGrp="1"/>
          </p:cNvSpPr>
          <p:nvPr>
            <p:ph type="dt" sz="half" idx="10"/>
          </p:nvPr>
        </p:nvSpPr>
        <p:spPr>
          <a:xfrm>
            <a:off x="8363892" y="6492875"/>
            <a:ext cx="3599507" cy="365125"/>
          </a:xfrm>
        </p:spPr>
        <p:txBody>
          <a:bodyPr/>
          <a:lstStyle/>
          <a:p>
            <a:pPr algn="r"/>
            <a:r>
              <a:rPr lang="en-US" b="1" dirty="0">
                <a:solidFill>
                  <a:schemeClr val="tx1"/>
                </a:solidFill>
                <a:latin typeface="Arial" panose="020B0604020202020204" pitchFamily="34" charset="0"/>
                <a:cs typeface="Arial" panose="020B0604020202020204" pitchFamily="34" charset="0"/>
              </a:rPr>
              <a:t>26 May 2022</a:t>
            </a:r>
          </a:p>
        </p:txBody>
      </p:sp>
    </p:spTree>
    <p:extLst>
      <p:ext uri="{BB962C8B-B14F-4D97-AF65-F5344CB8AC3E}">
        <p14:creationId xmlns:p14="http://schemas.microsoft.com/office/powerpoint/2010/main" val="26075545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73748"/>
            <a:ext cx="10464800" cy="740653"/>
          </a:xfrm>
        </p:spPr>
        <p:txBody>
          <a:bodyPr>
            <a:normAutofit fontScale="90000"/>
          </a:bodyPr>
          <a:lstStyle/>
          <a:p>
            <a:r>
              <a:rPr lang="en-US" dirty="0"/>
              <a:t>NDIA S&amp;ME Conference - ESOH &amp; Specialty Engineering Abstract Planning</a:t>
            </a:r>
          </a:p>
        </p:txBody>
      </p:sp>
      <p:sp>
        <p:nvSpPr>
          <p:cNvPr id="3" name="Content Placeholder 2"/>
          <p:cNvSpPr>
            <a:spLocks noGrp="1"/>
          </p:cNvSpPr>
          <p:nvPr>
            <p:ph idx="1"/>
          </p:nvPr>
        </p:nvSpPr>
        <p:spPr>
          <a:xfrm>
            <a:off x="232611" y="1142999"/>
            <a:ext cx="11734800" cy="5562601"/>
          </a:xfrm>
        </p:spPr>
        <p:txBody>
          <a:bodyPr>
            <a:noAutofit/>
          </a:bodyPr>
          <a:lstStyle/>
          <a:p>
            <a:pPr marL="285750" indent="-228600">
              <a:spcBef>
                <a:spcPts val="0"/>
              </a:spcBef>
              <a:spcAft>
                <a:spcPts val="200"/>
              </a:spcAft>
            </a:pPr>
            <a:r>
              <a:rPr lang="en-US" sz="2400" dirty="0"/>
              <a:t>Topic Areas:</a:t>
            </a:r>
          </a:p>
          <a:p>
            <a:pPr marL="285750" indent="-228600">
              <a:spcBef>
                <a:spcPts val="0"/>
              </a:spcBef>
              <a:spcAft>
                <a:spcPts val="200"/>
              </a:spcAft>
            </a:pPr>
            <a:endParaRPr lang="en-US" dirty="0"/>
          </a:p>
          <a:p>
            <a:pPr marL="285750" indent="-228600">
              <a:spcBef>
                <a:spcPts val="0"/>
              </a:spcBef>
              <a:spcAft>
                <a:spcPts val="200"/>
              </a:spcAft>
            </a:pPr>
            <a:endParaRPr lang="en-US" sz="2400" dirty="0"/>
          </a:p>
          <a:p>
            <a:pPr marL="285750" indent="-228600">
              <a:spcBef>
                <a:spcPts val="0"/>
              </a:spcBef>
              <a:spcAft>
                <a:spcPts val="200"/>
              </a:spcAft>
            </a:pPr>
            <a:endParaRPr lang="en-US" sz="2400" dirty="0"/>
          </a:p>
          <a:p>
            <a:pPr marL="285750" indent="-228600">
              <a:spcBef>
                <a:spcPts val="0"/>
              </a:spcBef>
              <a:spcAft>
                <a:spcPts val="200"/>
              </a:spcAft>
            </a:pPr>
            <a:endParaRPr lang="en-US" sz="2400" dirty="0"/>
          </a:p>
          <a:p>
            <a:pPr marL="285750" indent="-228600">
              <a:spcBef>
                <a:spcPts val="0"/>
              </a:spcBef>
              <a:spcAft>
                <a:spcPts val="200"/>
              </a:spcAft>
            </a:pPr>
            <a:r>
              <a:rPr lang="en-US" sz="2400" dirty="0"/>
              <a:t>Abstract Planning Status: </a:t>
            </a:r>
          </a:p>
          <a:p>
            <a:pPr marL="690563" lvl="1" indent="-238125">
              <a:spcBef>
                <a:spcPts val="0"/>
              </a:spcBef>
              <a:spcAft>
                <a:spcPts val="200"/>
              </a:spcAft>
            </a:pPr>
            <a:r>
              <a:rPr lang="en-US" dirty="0"/>
              <a:t>Reached out to 31 potential presenters</a:t>
            </a:r>
            <a:endParaRPr lang="en-US" sz="1600" dirty="0"/>
          </a:p>
          <a:p>
            <a:pPr marL="690563" lvl="1" indent="-238125">
              <a:spcBef>
                <a:spcPts val="0"/>
              </a:spcBef>
              <a:spcAft>
                <a:spcPts val="200"/>
              </a:spcAft>
            </a:pPr>
            <a:r>
              <a:rPr lang="en-US" dirty="0"/>
              <a:t>13 confirmations that an abstract will be or was submitted</a:t>
            </a:r>
          </a:p>
          <a:p>
            <a:pPr marL="914400" lvl="1" indent="-238125">
              <a:spcBef>
                <a:spcPts val="0"/>
              </a:spcBef>
              <a:spcAft>
                <a:spcPts val="200"/>
              </a:spcAft>
            </a:pPr>
            <a:r>
              <a:rPr lang="en-US" dirty="0"/>
              <a:t>Latest one from Toyota: "Chemical Management &amp; Sustainability at Toyota"</a:t>
            </a:r>
          </a:p>
          <a:p>
            <a:pPr marL="690563" lvl="1" indent="-238125">
              <a:spcBef>
                <a:spcPts val="0"/>
              </a:spcBef>
              <a:spcAft>
                <a:spcPts val="200"/>
              </a:spcAft>
            </a:pPr>
            <a:r>
              <a:rPr lang="en-US" dirty="0"/>
              <a:t>09 additional probable submissions</a:t>
            </a:r>
          </a:p>
          <a:p>
            <a:pPr marL="690563" lvl="1" indent="-238125">
              <a:spcBef>
                <a:spcPts val="0"/>
              </a:spcBef>
              <a:spcAft>
                <a:spcPts val="200"/>
              </a:spcAft>
            </a:pPr>
            <a:r>
              <a:rPr lang="en-US" dirty="0"/>
              <a:t>Approximately 10 unknown / no response yet -- still working these</a:t>
            </a:r>
          </a:p>
          <a:p>
            <a:pPr marL="690563" lvl="1" indent="-238125">
              <a:spcBef>
                <a:spcPts val="0"/>
              </a:spcBef>
              <a:spcAft>
                <a:spcPts val="200"/>
              </a:spcAft>
            </a:pPr>
            <a:endParaRPr lang="en-US" dirty="0"/>
          </a:p>
        </p:txBody>
      </p:sp>
      <p:sp>
        <p:nvSpPr>
          <p:cNvPr id="8" name="Slide Number Placeholder 4">
            <a:extLst>
              <a:ext uri="{FF2B5EF4-FFF2-40B4-BE49-F238E27FC236}">
                <a16:creationId xmlns:a16="http://schemas.microsoft.com/office/drawing/2014/main" id="{AA0A5EB7-BCEC-4AFF-B60D-4BE0F0DCA00C}"/>
              </a:ext>
            </a:extLst>
          </p:cNvPr>
          <p:cNvSpPr txBox="1">
            <a:spLocks/>
          </p:cNvSpPr>
          <p:nvPr/>
        </p:nvSpPr>
        <p:spPr>
          <a:xfrm>
            <a:off x="228600" y="6492875"/>
            <a:ext cx="482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C7F9E9-5DB0-4B13-8904-B420134E703A}" type="slidenum">
              <a:rPr lang="en-US" sz="1200" b="1">
                <a:latin typeface="Arial" panose="020B0604020202020204" pitchFamily="34" charset="0"/>
                <a:cs typeface="Arial" panose="020B0604020202020204" pitchFamily="34" charset="0"/>
              </a:rPr>
              <a:t>41</a:t>
            </a:fld>
            <a:endParaRPr lang="en-US" sz="1200" b="1" dirty="0">
              <a:latin typeface="Arial" panose="020B0604020202020204" pitchFamily="34" charset="0"/>
              <a:cs typeface="Arial" panose="020B0604020202020204" pitchFamily="34" charset="0"/>
            </a:endParaRPr>
          </a:p>
        </p:txBody>
      </p:sp>
      <p:sp>
        <p:nvSpPr>
          <p:cNvPr id="9" name="Date Placeholder 3"/>
          <p:cNvSpPr>
            <a:spLocks noGrp="1"/>
          </p:cNvSpPr>
          <p:nvPr>
            <p:ph type="dt" sz="half" idx="10"/>
          </p:nvPr>
        </p:nvSpPr>
        <p:spPr>
          <a:xfrm>
            <a:off x="8363892" y="6492875"/>
            <a:ext cx="3599507" cy="365125"/>
          </a:xfrm>
        </p:spPr>
        <p:txBody>
          <a:bodyPr/>
          <a:lstStyle/>
          <a:p>
            <a:pPr algn="r"/>
            <a:r>
              <a:rPr lang="en-US" b="1" dirty="0">
                <a:solidFill>
                  <a:schemeClr val="tx1"/>
                </a:solidFill>
                <a:latin typeface="Arial" panose="020B0604020202020204" pitchFamily="34" charset="0"/>
                <a:cs typeface="Arial" panose="020B0604020202020204" pitchFamily="34" charset="0"/>
              </a:rPr>
              <a:t>26 May 2022</a:t>
            </a:r>
          </a:p>
        </p:txBody>
      </p:sp>
      <p:graphicFrame>
        <p:nvGraphicFramePr>
          <p:cNvPr id="5" name="Table 5">
            <a:extLst>
              <a:ext uri="{FF2B5EF4-FFF2-40B4-BE49-F238E27FC236}">
                <a16:creationId xmlns:a16="http://schemas.microsoft.com/office/drawing/2014/main" id="{5BD89E50-9131-459A-BEAF-576241541E48}"/>
              </a:ext>
            </a:extLst>
          </p:cNvPr>
          <p:cNvGraphicFramePr>
            <a:graphicFrameLocks noGrp="1"/>
          </p:cNvGraphicFramePr>
          <p:nvPr/>
        </p:nvGraphicFramePr>
        <p:xfrm>
          <a:off x="711200" y="1600200"/>
          <a:ext cx="10871199" cy="1280160"/>
        </p:xfrm>
        <a:graphic>
          <a:graphicData uri="http://schemas.openxmlformats.org/drawingml/2006/table">
            <a:tbl>
              <a:tblPr firstRow="1" bandRow="1">
                <a:tableStyleId>{5C22544A-7EE6-4342-B048-85BDC9FD1C3A}</a:tableStyleId>
              </a:tblPr>
              <a:tblGrid>
                <a:gridCol w="3623733">
                  <a:extLst>
                    <a:ext uri="{9D8B030D-6E8A-4147-A177-3AD203B41FA5}">
                      <a16:colId xmlns:a16="http://schemas.microsoft.com/office/drawing/2014/main" val="3586557390"/>
                    </a:ext>
                  </a:extLst>
                </a:gridCol>
                <a:gridCol w="3623733">
                  <a:extLst>
                    <a:ext uri="{9D8B030D-6E8A-4147-A177-3AD203B41FA5}">
                      <a16:colId xmlns:a16="http://schemas.microsoft.com/office/drawing/2014/main" val="774910620"/>
                    </a:ext>
                  </a:extLst>
                </a:gridCol>
                <a:gridCol w="3623733">
                  <a:extLst>
                    <a:ext uri="{9D8B030D-6E8A-4147-A177-3AD203B41FA5}">
                      <a16:colId xmlns:a16="http://schemas.microsoft.com/office/drawing/2014/main" val="919396201"/>
                    </a:ext>
                  </a:extLst>
                </a:gridCol>
              </a:tblGrid>
              <a:tr h="370840">
                <a:tc>
                  <a:txBody>
                    <a:bodyPr/>
                    <a:lstStyle/>
                    <a:p>
                      <a:r>
                        <a:rPr lang="en-US" b="1" dirty="0">
                          <a:solidFill>
                            <a:schemeClr val="tx1"/>
                          </a:solidFill>
                          <a:latin typeface="Arial" panose="020B0604020202020204" pitchFamily="34" charset="0"/>
                          <a:cs typeface="Arial" panose="020B0604020202020204" pitchFamily="34" charset="0"/>
                        </a:rPr>
                        <a:t>Policy</a:t>
                      </a:r>
                    </a:p>
                  </a:txBody>
                  <a:tcPr marL="274320" anchor="ctr">
                    <a:solidFill>
                      <a:schemeClr val="accent1">
                        <a:lumMod val="40000"/>
                        <a:lumOff val="60000"/>
                      </a:schemeClr>
                    </a:solidFill>
                  </a:tcPr>
                </a:tc>
                <a:tc>
                  <a:txBody>
                    <a:bodyPr/>
                    <a:lstStyle/>
                    <a:p>
                      <a:r>
                        <a:rPr lang="en-US" b="1" dirty="0">
                          <a:solidFill>
                            <a:schemeClr val="tx1"/>
                          </a:solidFill>
                          <a:latin typeface="Arial" panose="020B0604020202020204" pitchFamily="34" charset="0"/>
                          <a:cs typeface="Arial" panose="020B0604020202020204" pitchFamily="34" charset="0"/>
                        </a:rPr>
                        <a:t>Rapid Acquisition</a:t>
                      </a:r>
                    </a:p>
                  </a:txBody>
                  <a:tcPr marL="274320" anchor="ctr">
                    <a:solidFill>
                      <a:schemeClr val="accent1">
                        <a:lumMod val="40000"/>
                        <a:lumOff val="60000"/>
                      </a:schemeClr>
                    </a:solidFill>
                  </a:tcPr>
                </a:tc>
                <a:tc>
                  <a:txBody>
                    <a:bodyPr/>
                    <a:lstStyle/>
                    <a:p>
                      <a:r>
                        <a:rPr lang="en-US" b="1" dirty="0">
                          <a:solidFill>
                            <a:schemeClr val="tx1"/>
                          </a:solidFill>
                          <a:latin typeface="Arial" panose="020B0604020202020204" pitchFamily="34" charset="0"/>
                          <a:cs typeface="Arial" panose="020B0604020202020204" pitchFamily="34" charset="0"/>
                        </a:rPr>
                        <a:t>Hazardous Materials/National Aerospace Standard 411</a:t>
                      </a:r>
                    </a:p>
                  </a:txBody>
                  <a:tcPr marL="274320" anchor="ctr">
                    <a:solidFill>
                      <a:schemeClr val="accent1">
                        <a:lumMod val="40000"/>
                        <a:lumOff val="60000"/>
                      </a:schemeClr>
                    </a:solidFill>
                  </a:tcPr>
                </a:tc>
                <a:extLst>
                  <a:ext uri="{0D108BD9-81ED-4DB2-BD59-A6C34878D82A}">
                    <a16:rowId xmlns:a16="http://schemas.microsoft.com/office/drawing/2014/main" val="4093739197"/>
                  </a:ext>
                </a:extLst>
              </a:tr>
              <a:tr h="370840">
                <a:tc>
                  <a:txBody>
                    <a:bodyPr/>
                    <a:lstStyle/>
                    <a:p>
                      <a:r>
                        <a:rPr lang="en-US" b="1" dirty="0">
                          <a:latin typeface="Arial" panose="020B0604020202020204" pitchFamily="34" charset="0"/>
                          <a:cs typeface="Arial" panose="020B0604020202020204" pitchFamily="34" charset="0"/>
                        </a:rPr>
                        <a:t>National Environment Policy Act/Environment</a:t>
                      </a:r>
                    </a:p>
                  </a:txBody>
                  <a:tcPr marL="274320" anchor="ctr">
                    <a:solidFill>
                      <a:schemeClr val="accent1">
                        <a:lumMod val="40000"/>
                        <a:lumOff val="60000"/>
                      </a:schemeClr>
                    </a:solidFill>
                  </a:tcPr>
                </a:tc>
                <a:tc>
                  <a:txBody>
                    <a:bodyPr/>
                    <a:lstStyle/>
                    <a:p>
                      <a:r>
                        <a:rPr lang="en-US" b="1" dirty="0">
                          <a:latin typeface="Arial" panose="020B0604020202020204" pitchFamily="34" charset="0"/>
                          <a:cs typeface="Arial" panose="020B0604020202020204" pitchFamily="34" charset="0"/>
                        </a:rPr>
                        <a:t>Specialty Engineering </a:t>
                      </a:r>
                    </a:p>
                  </a:txBody>
                  <a:tcPr marL="274320" anchor="ctr">
                    <a:solidFill>
                      <a:schemeClr val="accent1">
                        <a:lumMod val="40000"/>
                        <a:lumOff val="60000"/>
                      </a:schemeClr>
                    </a:solidFill>
                  </a:tcPr>
                </a:tc>
                <a:tc>
                  <a:txBody>
                    <a:bodyPr/>
                    <a:lstStyle/>
                    <a:p>
                      <a:r>
                        <a:rPr lang="en-US" b="1" dirty="0">
                          <a:latin typeface="Arial" panose="020B0604020202020204" pitchFamily="34" charset="0"/>
                          <a:cs typeface="Arial" panose="020B0604020202020204" pitchFamily="34" charset="0"/>
                        </a:rPr>
                        <a:t>Digital Engineering/MBSE</a:t>
                      </a:r>
                    </a:p>
                  </a:txBody>
                  <a:tcPr marL="274320" anchor="ctr">
                    <a:solidFill>
                      <a:schemeClr val="accent1">
                        <a:lumMod val="40000"/>
                        <a:lumOff val="60000"/>
                      </a:schemeClr>
                    </a:solidFill>
                  </a:tcPr>
                </a:tc>
                <a:extLst>
                  <a:ext uri="{0D108BD9-81ED-4DB2-BD59-A6C34878D82A}">
                    <a16:rowId xmlns:a16="http://schemas.microsoft.com/office/drawing/2014/main" val="1954625696"/>
                  </a:ext>
                </a:extLst>
              </a:tr>
            </a:tbl>
          </a:graphicData>
        </a:graphic>
      </p:graphicFrame>
    </p:spTree>
    <p:extLst>
      <p:ext uri="{BB962C8B-B14F-4D97-AF65-F5344CB8AC3E}">
        <p14:creationId xmlns:p14="http://schemas.microsoft.com/office/powerpoint/2010/main" val="2829348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June 2022 SEEC Meeting</a:t>
            </a:r>
          </a:p>
        </p:txBody>
      </p:sp>
      <p:sp>
        <p:nvSpPr>
          <p:cNvPr id="3" name="Content Placeholder 2"/>
          <p:cNvSpPr>
            <a:spLocks noGrp="1"/>
          </p:cNvSpPr>
          <p:nvPr>
            <p:ph idx="1"/>
          </p:nvPr>
        </p:nvSpPr>
        <p:spPr>
          <a:xfrm>
            <a:off x="228601" y="990601"/>
            <a:ext cx="11734800" cy="5715000"/>
          </a:xfrm>
        </p:spPr>
        <p:txBody>
          <a:bodyPr>
            <a:noAutofit/>
          </a:bodyPr>
          <a:lstStyle/>
          <a:p>
            <a:pPr>
              <a:spcBef>
                <a:spcPts val="0"/>
              </a:spcBef>
              <a:spcAft>
                <a:spcPts val="600"/>
              </a:spcAft>
            </a:pPr>
            <a:r>
              <a:rPr lang="en-US" sz="2400" dirty="0"/>
              <a:t>SEEC meeting at 1330-1500:</a:t>
            </a:r>
          </a:p>
          <a:p>
            <a:pPr marL="685800" lvl="1" indent="-228600">
              <a:spcBef>
                <a:spcPts val="0"/>
              </a:spcBef>
              <a:spcAft>
                <a:spcPts val="600"/>
              </a:spcAft>
            </a:pPr>
            <a:r>
              <a:rPr lang="en-US" dirty="0"/>
              <a:t>Audio:  Dial-in - 800-300-3070, Access Code - 645 999 200#   </a:t>
            </a:r>
          </a:p>
          <a:p>
            <a:pPr marL="685800" lvl="1" indent="-228600">
              <a:spcBef>
                <a:spcPts val="0"/>
              </a:spcBef>
              <a:spcAft>
                <a:spcPts val="600"/>
              </a:spcAft>
            </a:pPr>
            <a:r>
              <a:rPr lang="en-US" dirty="0"/>
              <a:t>APAN (Slides): </a:t>
            </a:r>
            <a:r>
              <a:rPr lang="en-US" sz="1800" dirty="0">
                <a:solidFill>
                  <a:srgbClr val="000000"/>
                </a:solidFill>
                <a:effectLst/>
                <a:latin typeface="Calibri" panose="020F0502020204030204" pitchFamily="34" charset="0"/>
                <a:ea typeface="Calibri" panose="020F0502020204030204" pitchFamily="34" charset="0"/>
              </a:rPr>
              <a:t> </a:t>
            </a:r>
            <a:r>
              <a:rPr lang="en-US" u="sng" dirty="0">
                <a:solidFill>
                  <a:srgbClr val="000000"/>
                </a:solidFill>
                <a:effectLst/>
                <a:ea typeface="Calibri" panose="020F0502020204030204" pitchFamily="34" charset="0"/>
                <a:hlinkClick r:id="rId3"/>
              </a:rPr>
              <a:t>https://connect.apan.org/ndia-see-committee/</a:t>
            </a:r>
            <a:endParaRPr lang="en-US" dirty="0"/>
          </a:p>
          <a:p>
            <a:pPr>
              <a:spcBef>
                <a:spcPts val="0"/>
              </a:spcBef>
              <a:spcAft>
                <a:spcPts val="600"/>
              </a:spcAft>
            </a:pPr>
            <a:r>
              <a:rPr lang="en-US" sz="2400" dirty="0"/>
              <a:t>Agenda: </a:t>
            </a:r>
          </a:p>
          <a:p>
            <a:pPr marL="690563" lvl="1" indent="-238125">
              <a:spcBef>
                <a:spcPts val="0"/>
              </a:spcBef>
              <a:spcAft>
                <a:spcPts val="600"/>
              </a:spcAft>
            </a:pPr>
            <a:r>
              <a:rPr lang="en-US" dirty="0"/>
              <a:t>Presentation: "Cybersecurity and MBSE: We Can Work It Out"</a:t>
            </a:r>
            <a:endParaRPr lang="en-US" sz="1600" dirty="0"/>
          </a:p>
          <a:p>
            <a:pPr marL="1033462" lvl="1" indent="-342900">
              <a:spcBef>
                <a:spcPts val="0"/>
              </a:spcBef>
              <a:spcAft>
                <a:spcPts val="600"/>
              </a:spcAft>
              <a:buFont typeface="Wingdings" panose="05000000000000000000" pitchFamily="2" charset="2"/>
              <a:buChar char="§"/>
            </a:pPr>
            <a:r>
              <a:rPr lang="en-US" sz="2200" dirty="0"/>
              <a:t>Presenter: Ms. Sharon Fitzsimmons of SAIC, NAVAIR Systems Engineering Transformation Lead</a:t>
            </a:r>
          </a:p>
          <a:p>
            <a:pPr marL="1033462" lvl="1" indent="-342900">
              <a:spcBef>
                <a:spcPts val="0"/>
              </a:spcBef>
              <a:spcAft>
                <a:spcPts val="600"/>
              </a:spcAft>
              <a:buFont typeface="Wingdings" panose="05000000000000000000" pitchFamily="2" charset="2"/>
              <a:buChar char="§"/>
            </a:pPr>
            <a:r>
              <a:rPr lang="en-US" sz="2200" dirty="0"/>
              <a:t>Includes Safety Risks and Requirements Management using </a:t>
            </a:r>
            <a:r>
              <a:rPr lang="en-US" sz="2200" dirty="0" err="1"/>
              <a:t>MBSE</a:t>
            </a:r>
            <a:endParaRPr lang="en-US" dirty="0"/>
          </a:p>
          <a:p>
            <a:pPr marL="690563" lvl="1" indent="-238125">
              <a:spcBef>
                <a:spcPts val="0"/>
              </a:spcBef>
              <a:spcAft>
                <a:spcPts val="600"/>
              </a:spcAft>
            </a:pPr>
            <a:r>
              <a:rPr lang="en-US" dirty="0"/>
              <a:t>Presentation: "Materials and Substances Declaration - Industry Activities and Regulatory Chemical Compliance Update"</a:t>
            </a:r>
          </a:p>
          <a:p>
            <a:pPr marL="914400" lvl="1" indent="-238125">
              <a:spcBef>
                <a:spcPts val="0"/>
              </a:spcBef>
              <a:spcAft>
                <a:spcPts val="600"/>
              </a:spcAft>
              <a:buFont typeface="Wingdings" panose="05000000000000000000" pitchFamily="2" charset="2"/>
              <a:buChar char="§"/>
            </a:pPr>
            <a:r>
              <a:rPr lang="en-US" sz="2200" dirty="0"/>
              <a:t>Presenter: Mr. Tim Sheehan of Raytheon Technologies</a:t>
            </a:r>
          </a:p>
          <a:p>
            <a:pPr marL="690563" lvl="1" indent="-238125">
              <a:spcBef>
                <a:spcPts val="0"/>
              </a:spcBef>
              <a:spcAft>
                <a:spcPts val="600"/>
              </a:spcAft>
            </a:pPr>
            <a:r>
              <a:rPr lang="en-US" dirty="0"/>
              <a:t>Presentation: "</a:t>
            </a:r>
            <a:r>
              <a:rPr lang="en-US" dirty="0" err="1"/>
              <a:t>NDIA</a:t>
            </a:r>
            <a:r>
              <a:rPr lang="en-US" dirty="0"/>
              <a:t> Systems &amp; Mission Engineering </a:t>
            </a:r>
            <a:r>
              <a:rPr lang="en-US"/>
              <a:t>Conference Planning"</a:t>
            </a:r>
            <a:endParaRPr lang="en-US" dirty="0"/>
          </a:p>
          <a:p>
            <a:pPr marL="914400" lvl="2" indent="-230188">
              <a:spcBef>
                <a:spcPts val="0"/>
              </a:spcBef>
              <a:spcAft>
                <a:spcPts val="600"/>
              </a:spcAft>
              <a:buFont typeface="Wingdings" panose="05000000000000000000" pitchFamily="2" charset="2"/>
              <a:buChar char="§"/>
            </a:pPr>
            <a:r>
              <a:rPr lang="en-US" sz="2200" dirty="0"/>
              <a:t>Presenter: Ms. Diane Dray of Booz Allen Hamilton</a:t>
            </a:r>
          </a:p>
        </p:txBody>
      </p:sp>
      <p:sp>
        <p:nvSpPr>
          <p:cNvPr id="8" name="Slide Number Placeholder 4">
            <a:extLst>
              <a:ext uri="{FF2B5EF4-FFF2-40B4-BE49-F238E27FC236}">
                <a16:creationId xmlns:a16="http://schemas.microsoft.com/office/drawing/2014/main" id="{AA0A5EB7-BCEC-4AFF-B60D-4BE0F0DCA00C}"/>
              </a:ext>
            </a:extLst>
          </p:cNvPr>
          <p:cNvSpPr txBox="1">
            <a:spLocks/>
          </p:cNvSpPr>
          <p:nvPr/>
        </p:nvSpPr>
        <p:spPr>
          <a:xfrm>
            <a:off x="228600" y="6492875"/>
            <a:ext cx="482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C7F9E9-5DB0-4B13-8904-B420134E703A}" type="slidenum">
              <a:rPr lang="en-US" sz="1200" b="1">
                <a:latin typeface="Arial" panose="020B0604020202020204" pitchFamily="34" charset="0"/>
                <a:cs typeface="Arial" panose="020B0604020202020204" pitchFamily="34" charset="0"/>
              </a:rPr>
              <a:t>42</a:t>
            </a:fld>
            <a:endParaRPr lang="en-US" sz="1200" b="1" dirty="0">
              <a:latin typeface="Arial" panose="020B0604020202020204" pitchFamily="34" charset="0"/>
              <a:cs typeface="Arial" panose="020B0604020202020204" pitchFamily="34" charset="0"/>
            </a:endParaRPr>
          </a:p>
        </p:txBody>
      </p:sp>
      <p:sp>
        <p:nvSpPr>
          <p:cNvPr id="9" name="Date Placeholder 3"/>
          <p:cNvSpPr>
            <a:spLocks noGrp="1"/>
          </p:cNvSpPr>
          <p:nvPr>
            <p:ph type="dt" sz="half" idx="10"/>
          </p:nvPr>
        </p:nvSpPr>
        <p:spPr>
          <a:xfrm>
            <a:off x="8363892" y="6492875"/>
            <a:ext cx="3599507" cy="365125"/>
          </a:xfrm>
        </p:spPr>
        <p:txBody>
          <a:bodyPr/>
          <a:lstStyle/>
          <a:p>
            <a:pPr algn="r"/>
            <a:r>
              <a:rPr lang="en-US" b="1" dirty="0">
                <a:solidFill>
                  <a:schemeClr val="tx1"/>
                </a:solidFill>
                <a:latin typeface="Arial" panose="020B0604020202020204" pitchFamily="34" charset="0"/>
                <a:cs typeface="Arial" panose="020B0604020202020204" pitchFamily="34" charset="0"/>
              </a:rPr>
              <a:t>26 May 2022</a:t>
            </a:r>
          </a:p>
        </p:txBody>
      </p:sp>
    </p:spTree>
    <p:extLst>
      <p:ext uri="{BB962C8B-B14F-4D97-AF65-F5344CB8AC3E}">
        <p14:creationId xmlns:p14="http://schemas.microsoft.com/office/powerpoint/2010/main" val="34466578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C03D5-DBCD-4556-A1B1-82496C1EE833}"/>
              </a:ext>
            </a:extLst>
          </p:cNvPr>
          <p:cNvSpPr>
            <a:spLocks noGrp="1"/>
          </p:cNvSpPr>
          <p:nvPr>
            <p:ph type="ctrTitle"/>
          </p:nvPr>
        </p:nvSpPr>
        <p:spPr/>
        <p:txBody>
          <a:bodyPr/>
          <a:lstStyle/>
          <a:p>
            <a:pPr algn="ctr"/>
            <a:r>
              <a:rPr lang="en-US" dirty="0"/>
              <a:t>Back-Up</a:t>
            </a:r>
            <a:br>
              <a:rPr lang="en-US" dirty="0"/>
            </a:br>
            <a:r>
              <a:rPr lang="en-US" dirty="0"/>
              <a:t>NDIA </a:t>
            </a:r>
            <a:r>
              <a:rPr lang="en-US" dirty="0" err="1"/>
              <a:t>SEEC</a:t>
            </a:r>
            <a:r>
              <a:rPr lang="en-US" dirty="0"/>
              <a:t> Priorities, Goals, and Plans</a:t>
            </a:r>
          </a:p>
        </p:txBody>
      </p:sp>
      <p:sp>
        <p:nvSpPr>
          <p:cNvPr id="3" name="Subtitle 2">
            <a:extLst>
              <a:ext uri="{FF2B5EF4-FFF2-40B4-BE49-F238E27FC236}">
                <a16:creationId xmlns:a16="http://schemas.microsoft.com/office/drawing/2014/main" id="{76AC3824-F890-4761-BDAA-A0AB0C70F6A3}"/>
              </a:ext>
            </a:extLst>
          </p:cNvPr>
          <p:cNvSpPr>
            <a:spLocks noGrp="1"/>
          </p:cNvSpPr>
          <p:nvPr>
            <p:ph type="subTitle" idx="1"/>
          </p:nvPr>
        </p:nvSpPr>
        <p:spPr/>
        <p:txBody>
          <a:bodyPr/>
          <a:lstStyle/>
          <a:p>
            <a:endParaRPr lang="en-US" dirty="0"/>
          </a:p>
        </p:txBody>
      </p:sp>
      <p:sp>
        <p:nvSpPr>
          <p:cNvPr id="5" name="Date Placeholder 3"/>
          <p:cNvSpPr>
            <a:spLocks noGrp="1"/>
          </p:cNvSpPr>
          <p:nvPr>
            <p:ph type="dt" sz="half" idx="10"/>
          </p:nvPr>
        </p:nvSpPr>
        <p:spPr>
          <a:xfrm>
            <a:off x="8363892" y="6492875"/>
            <a:ext cx="3599507" cy="365125"/>
          </a:xfrm>
        </p:spPr>
        <p:txBody>
          <a:bodyPr/>
          <a:lstStyle/>
          <a:p>
            <a:pPr algn="r"/>
            <a:r>
              <a:rPr lang="en-US" b="1" dirty="0">
                <a:solidFill>
                  <a:schemeClr val="tx1"/>
                </a:solidFill>
                <a:latin typeface="Arial" panose="020B0604020202020204" pitchFamily="34" charset="0"/>
                <a:cs typeface="Arial" panose="020B0604020202020204" pitchFamily="34" charset="0"/>
              </a:rPr>
              <a:t>26 May 2022</a:t>
            </a:r>
          </a:p>
        </p:txBody>
      </p:sp>
      <p:sp>
        <p:nvSpPr>
          <p:cNvPr id="6" name="Slide Number Placeholder 4">
            <a:extLst>
              <a:ext uri="{FF2B5EF4-FFF2-40B4-BE49-F238E27FC236}">
                <a16:creationId xmlns:a16="http://schemas.microsoft.com/office/drawing/2014/main" id="{AA0A5EB7-BCEC-4AFF-B60D-4BE0F0DCA00C}"/>
              </a:ext>
            </a:extLst>
          </p:cNvPr>
          <p:cNvSpPr txBox="1">
            <a:spLocks/>
          </p:cNvSpPr>
          <p:nvPr/>
        </p:nvSpPr>
        <p:spPr>
          <a:xfrm>
            <a:off x="228600" y="6492875"/>
            <a:ext cx="482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C7F9E9-5DB0-4B13-8904-B420134E703A}" type="slidenum">
              <a:rPr lang="en-US" sz="1200" b="1">
                <a:latin typeface="Arial" panose="020B0604020202020204" pitchFamily="34" charset="0"/>
                <a:cs typeface="Arial" panose="020B0604020202020204" pitchFamily="34" charset="0"/>
              </a:rPr>
              <a:t>43</a:t>
            </a:fld>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3900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NDIA SEEC 2022 Priorities</a:t>
            </a:r>
          </a:p>
        </p:txBody>
      </p:sp>
      <p:graphicFrame>
        <p:nvGraphicFramePr>
          <p:cNvPr id="6" name="Table 5">
            <a:extLst>
              <a:ext uri="{FF2B5EF4-FFF2-40B4-BE49-F238E27FC236}">
                <a16:creationId xmlns:a16="http://schemas.microsoft.com/office/drawing/2014/main" id="{06D32F38-8C56-4A6E-A6BC-998F20C2A005}"/>
              </a:ext>
            </a:extLst>
          </p:cNvPr>
          <p:cNvGraphicFramePr>
            <a:graphicFrameLocks noGrp="1"/>
          </p:cNvGraphicFramePr>
          <p:nvPr/>
        </p:nvGraphicFramePr>
        <p:xfrm>
          <a:off x="304800" y="1600200"/>
          <a:ext cx="11506200" cy="3811403"/>
        </p:xfrm>
        <a:graphic>
          <a:graphicData uri="http://schemas.openxmlformats.org/drawingml/2006/table">
            <a:tbl>
              <a:tblPr firstRow="1" bandRow="1">
                <a:tableStyleId>{5940675A-B579-460E-94D1-54222C63F5DA}</a:tableStyleId>
              </a:tblPr>
              <a:tblGrid>
                <a:gridCol w="11506200">
                  <a:extLst>
                    <a:ext uri="{9D8B030D-6E8A-4147-A177-3AD203B41FA5}">
                      <a16:colId xmlns:a16="http://schemas.microsoft.com/office/drawing/2014/main" val="20000"/>
                    </a:ext>
                  </a:extLst>
                </a:gridCol>
              </a:tblGrid>
              <a:tr h="838200">
                <a:tc>
                  <a:txBody>
                    <a:bodyPr/>
                    <a:lstStyle/>
                    <a:p>
                      <a:pPr marL="0" indent="0">
                        <a:spcAft>
                          <a:spcPts val="0"/>
                        </a:spcAft>
                        <a:buFontTx/>
                        <a:buNone/>
                      </a:pPr>
                      <a:r>
                        <a:rPr lang="en-US" sz="2000" b="0" baseline="0" dirty="0">
                          <a:solidFill>
                            <a:schemeClr val="tx1"/>
                          </a:solidFill>
                          <a:latin typeface="Arial" panose="020B0604020202020204" pitchFamily="34" charset="0"/>
                          <a:cs typeface="Arial" panose="020B0604020202020204" pitchFamily="34" charset="0"/>
                        </a:rPr>
                        <a:t>1. I</a:t>
                      </a:r>
                      <a:r>
                        <a:rPr lang="en-US" sz="2000" b="0" dirty="0">
                          <a:solidFill>
                            <a:schemeClr val="tx1"/>
                          </a:solidFill>
                          <a:latin typeface="Arial" panose="020B0604020202020204" pitchFamily="34" charset="0"/>
                          <a:cs typeface="Arial" panose="020B0604020202020204" pitchFamily="34" charset="0"/>
                        </a:rPr>
                        <a:t>ntegrate specialty engineering disciplines risks and requirements management (such as safety and environmental) into Digital Engineering/Model</a:t>
                      </a:r>
                      <a:r>
                        <a:rPr lang="en-US" sz="2000" b="0" baseline="0" dirty="0">
                          <a:solidFill>
                            <a:schemeClr val="tx1"/>
                          </a:solidFill>
                          <a:latin typeface="Arial" panose="020B0604020202020204" pitchFamily="34" charset="0"/>
                          <a:cs typeface="Arial" panose="020B0604020202020204" pitchFamily="34" charset="0"/>
                        </a:rPr>
                        <a:t>-Based Systems Engineering</a:t>
                      </a:r>
                      <a:endParaRPr lang="en-US" sz="2000" b="0" strike="sngStrike" baseline="0" dirty="0">
                        <a:solidFill>
                          <a:srgbClr val="FF0000"/>
                        </a:solidFill>
                        <a:latin typeface="Arial" panose="020B0604020202020204" pitchFamily="34" charset="0"/>
                        <a:cs typeface="Arial" panose="020B0604020202020204" pitchFamily="34" charset="0"/>
                      </a:endParaRPr>
                    </a:p>
                  </a:txBody>
                  <a:tcPr marL="102523" marR="102523" marT="51261" marB="51261"/>
                </a:tc>
                <a:extLst>
                  <a:ext uri="{0D108BD9-81ED-4DB2-BD59-A6C34878D82A}">
                    <a16:rowId xmlns:a16="http://schemas.microsoft.com/office/drawing/2014/main" val="10001"/>
                  </a:ext>
                </a:extLst>
              </a:tr>
              <a:tr h="1676400">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2000" b="0" dirty="0">
                          <a:solidFill>
                            <a:schemeClr val="tx1"/>
                          </a:solidFill>
                          <a:latin typeface="Arial" panose="020B0604020202020204" pitchFamily="34" charset="0"/>
                          <a:cs typeface="Arial" panose="020B0604020202020204" pitchFamily="34" charset="0"/>
                        </a:rPr>
                        <a:t>2. Provide an</a:t>
                      </a:r>
                      <a:r>
                        <a:rPr lang="en-US" sz="2000" b="0" baseline="0" dirty="0">
                          <a:solidFill>
                            <a:schemeClr val="tx1"/>
                          </a:solidFill>
                          <a:latin typeface="Arial" panose="020B0604020202020204" pitchFamily="34" charset="0"/>
                          <a:cs typeface="Arial" panose="020B0604020202020204" pitchFamily="34" charset="0"/>
                        </a:rPr>
                        <a:t> opportunity for Industry to provide inputs to the </a:t>
                      </a:r>
                      <a:r>
                        <a:rPr lang="en-US" sz="2000" b="0" dirty="0">
                          <a:solidFill>
                            <a:schemeClr val="tx1"/>
                          </a:solidFill>
                          <a:latin typeface="Arial" panose="020B0604020202020204" pitchFamily="34" charset="0"/>
                          <a:cs typeface="Arial" panose="020B0604020202020204" pitchFamily="34" charset="0"/>
                        </a:rPr>
                        <a:t>DoD Joint System Safety Standards Working Group (JSSSWG) efforts to evaluate Non-Governmental Standards (NGSs) for system safety to determine if one or more NGSs could meet the requirements for</a:t>
                      </a:r>
                      <a:r>
                        <a:rPr lang="en-US" sz="2000" b="0" baseline="0" dirty="0">
                          <a:solidFill>
                            <a:schemeClr val="tx1"/>
                          </a:solidFill>
                          <a:latin typeface="Arial" panose="020B0604020202020204" pitchFamily="34" charset="0"/>
                          <a:cs typeface="Arial" panose="020B0604020202020204" pitchFamily="34" charset="0"/>
                        </a:rPr>
                        <a:t> </a:t>
                      </a:r>
                      <a:r>
                        <a:rPr lang="en-US" sz="2000" b="0" dirty="0">
                          <a:solidFill>
                            <a:schemeClr val="tx1"/>
                          </a:solidFill>
                          <a:latin typeface="Arial" panose="020B0604020202020204" pitchFamily="34" charset="0"/>
                          <a:cs typeface="Arial" panose="020B0604020202020204" pitchFamily="34" charset="0"/>
                        </a:rPr>
                        <a:t>DoD Programs' management of mishap risks and should be adopted to replace MIL-STD-882E; and if not, then proceed with updates to MIL-STD-882E </a:t>
                      </a:r>
                    </a:p>
                  </a:txBody>
                  <a:tcPr marL="102523" marR="102523" marT="51261" marB="51261"/>
                </a:tc>
                <a:extLst>
                  <a:ext uri="{0D108BD9-81ED-4DB2-BD59-A6C34878D82A}">
                    <a16:rowId xmlns:a16="http://schemas.microsoft.com/office/drawing/2014/main" val="2053111849"/>
                  </a:ext>
                </a:extLst>
              </a:tr>
              <a:tr h="521930">
                <a:tc>
                  <a:txBody>
                    <a:bodyPr/>
                    <a:lstStyle/>
                    <a:p>
                      <a:pPr marL="0" indent="0">
                        <a:spcAft>
                          <a:spcPts val="600"/>
                        </a:spcAft>
                        <a:buFont typeface="+mj-lt"/>
                        <a:buNone/>
                      </a:pPr>
                      <a:r>
                        <a:rPr lang="en-US" sz="2000" b="0" dirty="0">
                          <a:solidFill>
                            <a:schemeClr val="tx1"/>
                          </a:solidFill>
                          <a:latin typeface="Arial" panose="020B0604020202020204" pitchFamily="34" charset="0"/>
                          <a:cs typeface="Arial" panose="020B0604020202020204" pitchFamily="34" charset="0"/>
                        </a:rPr>
                        <a:t>3. DoD</a:t>
                      </a:r>
                      <a:r>
                        <a:rPr lang="en-US" sz="2000" b="0" baseline="0" dirty="0">
                          <a:solidFill>
                            <a:schemeClr val="tx1"/>
                          </a:solidFill>
                          <a:latin typeface="Arial" panose="020B0604020202020204" pitchFamily="34" charset="0"/>
                          <a:cs typeface="Arial" panose="020B0604020202020204" pitchFamily="34" charset="0"/>
                        </a:rPr>
                        <a:t> and</a:t>
                      </a:r>
                      <a:r>
                        <a:rPr lang="en-US" sz="2000" b="0" dirty="0">
                          <a:solidFill>
                            <a:schemeClr val="tx1"/>
                          </a:solidFill>
                          <a:latin typeface="Arial" panose="020B0604020202020204" pitchFamily="34" charset="0"/>
                          <a:cs typeface="Arial" panose="020B0604020202020204" pitchFamily="34" charset="0"/>
                        </a:rPr>
                        <a:t> Industry </a:t>
                      </a:r>
                      <a:r>
                        <a:rPr lang="en-US" sz="2000" b="0" baseline="0" dirty="0">
                          <a:solidFill>
                            <a:schemeClr val="tx1"/>
                          </a:solidFill>
                          <a:latin typeface="Arial" panose="020B0604020202020204" pitchFamily="34" charset="0"/>
                          <a:cs typeface="Arial" panose="020B0604020202020204" pitchFamily="34" charset="0"/>
                        </a:rPr>
                        <a:t>Hazardous Materials </a:t>
                      </a:r>
                      <a:r>
                        <a:rPr lang="en-US" sz="2000" b="0" dirty="0">
                          <a:solidFill>
                            <a:schemeClr val="tx1"/>
                          </a:solidFill>
                          <a:latin typeface="Arial" panose="020B0604020202020204" pitchFamily="34" charset="0"/>
                          <a:cs typeface="Arial" panose="020B0604020202020204" pitchFamily="34" charset="0"/>
                        </a:rPr>
                        <a:t>Management joint efforts</a:t>
                      </a:r>
                    </a:p>
                  </a:txBody>
                  <a:tcPr marL="102523" marR="102523" marT="51261" marB="51261"/>
                </a:tc>
                <a:extLst>
                  <a:ext uri="{0D108BD9-81ED-4DB2-BD59-A6C34878D82A}">
                    <a16:rowId xmlns:a16="http://schemas.microsoft.com/office/drawing/2014/main" val="305991402"/>
                  </a:ext>
                </a:extLst>
              </a:tr>
              <a:tr h="774873">
                <a:tc>
                  <a:txBody>
                    <a:bodyPr/>
                    <a:lstStyle/>
                    <a:p>
                      <a:pPr marL="0" indent="0">
                        <a:spcAft>
                          <a:spcPts val="600"/>
                        </a:spcAft>
                        <a:buFont typeface="+mj-lt"/>
                        <a:buNone/>
                      </a:pPr>
                      <a:r>
                        <a:rPr lang="en-US" sz="2000" b="0" dirty="0">
                          <a:solidFill>
                            <a:schemeClr val="tx1"/>
                          </a:solidFill>
                          <a:latin typeface="Arial" panose="020B0604020202020204" pitchFamily="34" charset="0"/>
                          <a:cs typeface="Arial" panose="020B0604020202020204" pitchFamily="34" charset="0"/>
                        </a:rPr>
                        <a:t>4. Continue to expand Industry Safety and Environmental Engineering </a:t>
                      </a:r>
                      <a:r>
                        <a:rPr lang="en-US" sz="2000" b="0" baseline="0" dirty="0">
                          <a:solidFill>
                            <a:schemeClr val="tx1"/>
                          </a:solidFill>
                          <a:latin typeface="Arial" panose="020B0604020202020204" pitchFamily="34" charset="0"/>
                          <a:cs typeface="Arial" panose="020B0604020202020204" pitchFamily="34" charset="0"/>
                        </a:rPr>
                        <a:t>Subject Matter Experts (</a:t>
                      </a:r>
                      <a:r>
                        <a:rPr lang="en-US" sz="2000" b="0" dirty="0">
                          <a:solidFill>
                            <a:schemeClr val="tx1"/>
                          </a:solidFill>
                          <a:latin typeface="Arial" panose="020B0604020202020204" pitchFamily="34" charset="0"/>
                          <a:cs typeface="Arial" panose="020B0604020202020204" pitchFamily="34" charset="0"/>
                        </a:rPr>
                        <a:t>SMEs) participation in the SEEC</a:t>
                      </a:r>
                      <a:endParaRPr lang="en-US" sz="2000" b="0" baseline="0" dirty="0">
                        <a:solidFill>
                          <a:schemeClr val="tx1"/>
                        </a:solidFill>
                        <a:latin typeface="Arial" panose="020B0604020202020204" pitchFamily="34" charset="0"/>
                        <a:cs typeface="Arial" panose="020B0604020202020204" pitchFamily="34" charset="0"/>
                      </a:endParaRPr>
                    </a:p>
                  </a:txBody>
                  <a:tcPr marL="102523" marR="102523" marT="51261" marB="51261"/>
                </a:tc>
                <a:extLst>
                  <a:ext uri="{0D108BD9-81ED-4DB2-BD59-A6C34878D82A}">
                    <a16:rowId xmlns:a16="http://schemas.microsoft.com/office/drawing/2014/main" val="2127466851"/>
                  </a:ext>
                </a:extLst>
              </a:tr>
            </a:tbl>
          </a:graphicData>
        </a:graphic>
      </p:graphicFrame>
      <p:sp>
        <p:nvSpPr>
          <p:cNvPr id="10" name="Slide Number Placeholder 4">
            <a:extLst>
              <a:ext uri="{FF2B5EF4-FFF2-40B4-BE49-F238E27FC236}">
                <a16:creationId xmlns:a16="http://schemas.microsoft.com/office/drawing/2014/main" id="{AA0A5EB7-BCEC-4AFF-B60D-4BE0F0DCA00C}"/>
              </a:ext>
            </a:extLst>
          </p:cNvPr>
          <p:cNvSpPr txBox="1">
            <a:spLocks/>
          </p:cNvSpPr>
          <p:nvPr/>
        </p:nvSpPr>
        <p:spPr>
          <a:xfrm>
            <a:off x="228600" y="6492875"/>
            <a:ext cx="482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C7F9E9-5DB0-4B13-8904-B420134E703A}" type="slidenum">
              <a:rPr lang="en-US" sz="1200" b="1">
                <a:latin typeface="Arial" panose="020B0604020202020204" pitchFamily="34" charset="0"/>
                <a:cs typeface="Arial" panose="020B0604020202020204" pitchFamily="34" charset="0"/>
              </a:rPr>
              <a:t>44</a:t>
            </a:fld>
            <a:endParaRPr lang="en-US" sz="1200" b="1" dirty="0">
              <a:latin typeface="Arial" panose="020B0604020202020204" pitchFamily="34" charset="0"/>
              <a:cs typeface="Arial" panose="020B0604020202020204" pitchFamily="34" charset="0"/>
            </a:endParaRPr>
          </a:p>
        </p:txBody>
      </p:sp>
      <p:sp>
        <p:nvSpPr>
          <p:cNvPr id="11" name="Date Placeholder 3"/>
          <p:cNvSpPr>
            <a:spLocks noGrp="1"/>
          </p:cNvSpPr>
          <p:nvPr>
            <p:ph type="dt" sz="half" idx="10"/>
          </p:nvPr>
        </p:nvSpPr>
        <p:spPr>
          <a:xfrm>
            <a:off x="8363892" y="6492875"/>
            <a:ext cx="3599507" cy="365125"/>
          </a:xfrm>
        </p:spPr>
        <p:txBody>
          <a:bodyPr/>
          <a:lstStyle/>
          <a:p>
            <a:pPr algn="r"/>
            <a:r>
              <a:rPr lang="en-US" b="1" dirty="0">
                <a:solidFill>
                  <a:schemeClr val="tx1"/>
                </a:solidFill>
                <a:latin typeface="Arial" panose="020B0604020202020204" pitchFamily="34" charset="0"/>
                <a:cs typeface="Arial" panose="020B0604020202020204" pitchFamily="34" charset="0"/>
              </a:rPr>
              <a:t>26 May 2022</a:t>
            </a:r>
          </a:p>
        </p:txBody>
      </p:sp>
    </p:spTree>
    <p:extLst>
      <p:ext uri="{BB962C8B-B14F-4D97-AF65-F5344CB8AC3E}">
        <p14:creationId xmlns:p14="http://schemas.microsoft.com/office/powerpoint/2010/main" val="20219260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NDIA SEEC 2022 Plans</a:t>
            </a:r>
          </a:p>
        </p:txBody>
      </p:sp>
      <p:graphicFrame>
        <p:nvGraphicFramePr>
          <p:cNvPr id="6" name="Table 5">
            <a:extLst>
              <a:ext uri="{FF2B5EF4-FFF2-40B4-BE49-F238E27FC236}">
                <a16:creationId xmlns:a16="http://schemas.microsoft.com/office/drawing/2014/main" id="{EB7EE64B-90A8-42F3-94B8-AFE41854409B}"/>
              </a:ext>
            </a:extLst>
          </p:cNvPr>
          <p:cNvGraphicFramePr>
            <a:graphicFrameLocks noGrp="1"/>
          </p:cNvGraphicFramePr>
          <p:nvPr/>
        </p:nvGraphicFramePr>
        <p:xfrm>
          <a:off x="304800" y="1479441"/>
          <a:ext cx="11579092" cy="4131708"/>
        </p:xfrm>
        <a:graphic>
          <a:graphicData uri="http://schemas.openxmlformats.org/drawingml/2006/table">
            <a:tbl>
              <a:tblPr firstRow="1" bandRow="1">
                <a:tableStyleId>{5940675A-B579-460E-94D1-54222C63F5DA}</a:tableStyleId>
              </a:tblPr>
              <a:tblGrid>
                <a:gridCol w="11579092">
                  <a:extLst>
                    <a:ext uri="{9D8B030D-6E8A-4147-A177-3AD203B41FA5}">
                      <a16:colId xmlns:a16="http://schemas.microsoft.com/office/drawing/2014/main" val="20000"/>
                    </a:ext>
                  </a:extLst>
                </a:gridCol>
              </a:tblGrid>
              <a:tr h="1255000">
                <a:tc>
                  <a:txBody>
                    <a:bodyPr/>
                    <a:lstStyle/>
                    <a:p>
                      <a:pPr marL="0" indent="0">
                        <a:spcAft>
                          <a:spcPts val="0"/>
                        </a:spcAft>
                        <a:buFontTx/>
                        <a:buNone/>
                      </a:pPr>
                      <a:r>
                        <a:rPr lang="en-US" sz="2000" b="0" baseline="0" dirty="0">
                          <a:solidFill>
                            <a:schemeClr val="tx1"/>
                          </a:solidFill>
                          <a:latin typeface="Arial" panose="020B0604020202020204" pitchFamily="34" charset="0"/>
                          <a:cs typeface="Arial" panose="020B0604020202020204" pitchFamily="34" charset="0"/>
                        </a:rPr>
                        <a:t>1.1. Support the effort to establish a Digital Systems Engineering Committee and participate in the new Committee</a:t>
                      </a:r>
                    </a:p>
                    <a:p>
                      <a:pPr marL="0" indent="0">
                        <a:spcAft>
                          <a:spcPts val="0"/>
                        </a:spcAft>
                        <a:buFontTx/>
                        <a:buNone/>
                      </a:pPr>
                      <a:r>
                        <a:rPr lang="en-US" sz="2000" b="0" baseline="0" dirty="0">
                          <a:solidFill>
                            <a:schemeClr val="tx1"/>
                          </a:solidFill>
                          <a:latin typeface="Arial" panose="020B0604020202020204" pitchFamily="34" charset="0"/>
                          <a:cs typeface="Arial" panose="020B0604020202020204" pitchFamily="34" charset="0"/>
                        </a:rPr>
                        <a:t>1.2. Identify the minimum essential safety and environmental data requirements and link them to existing program data repositories</a:t>
                      </a:r>
                    </a:p>
                  </a:txBody>
                  <a:tcPr marL="102523" marR="102523" marT="51261" marB="51261"/>
                </a:tc>
                <a:extLst>
                  <a:ext uri="{0D108BD9-81ED-4DB2-BD59-A6C34878D82A}">
                    <a16:rowId xmlns:a16="http://schemas.microsoft.com/office/drawing/2014/main" val="10001"/>
                  </a:ext>
                </a:extLst>
              </a:tr>
              <a:tr h="471342">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2000" b="0" dirty="0">
                          <a:solidFill>
                            <a:schemeClr val="tx1"/>
                          </a:solidFill>
                          <a:latin typeface="Arial" panose="020B0604020202020204" pitchFamily="34" charset="0"/>
                          <a:cs typeface="Arial" panose="020B0604020202020204" pitchFamily="34" charset="0"/>
                        </a:rPr>
                        <a:t>2.1.</a:t>
                      </a:r>
                      <a:r>
                        <a:rPr lang="en-US" sz="2000" b="0" baseline="0" dirty="0">
                          <a:solidFill>
                            <a:schemeClr val="tx1"/>
                          </a:solidFill>
                          <a:latin typeface="Arial" panose="020B0604020202020204" pitchFamily="34" charset="0"/>
                          <a:cs typeface="Arial" panose="020B0604020202020204" pitchFamily="34" charset="0"/>
                        </a:rPr>
                        <a:t> Reach out to NDIA SED participants for inputs to the JSSSWG on an as needed basis</a:t>
                      </a:r>
                      <a:r>
                        <a:rPr lang="en-US" sz="2000" b="0" dirty="0">
                          <a:solidFill>
                            <a:schemeClr val="tx1"/>
                          </a:solidFill>
                          <a:latin typeface="Arial" panose="020B0604020202020204" pitchFamily="34" charset="0"/>
                          <a:cs typeface="Arial" panose="020B0604020202020204" pitchFamily="34" charset="0"/>
                        </a:rPr>
                        <a:t> </a:t>
                      </a:r>
                    </a:p>
                  </a:txBody>
                  <a:tcPr marL="102523" marR="102523" marT="51261" marB="51261"/>
                </a:tc>
                <a:extLst>
                  <a:ext uri="{0D108BD9-81ED-4DB2-BD59-A6C34878D82A}">
                    <a16:rowId xmlns:a16="http://schemas.microsoft.com/office/drawing/2014/main" val="2053111849"/>
                  </a:ext>
                </a:extLst>
              </a:tr>
              <a:tr h="1544413">
                <a:tc>
                  <a:txBody>
                    <a:bodyPr/>
                    <a:lstStyle/>
                    <a:p>
                      <a:pPr marL="0" indent="0">
                        <a:spcAft>
                          <a:spcPts val="0"/>
                        </a:spcAft>
                        <a:buFont typeface="+mj-lt"/>
                        <a:buNone/>
                      </a:pPr>
                      <a:r>
                        <a:rPr lang="en-US" sz="2000" b="0" dirty="0">
                          <a:solidFill>
                            <a:schemeClr val="tx1"/>
                          </a:solidFill>
                          <a:latin typeface="Arial" panose="020B0604020202020204" pitchFamily="34" charset="0"/>
                          <a:cs typeface="Arial" panose="020B0604020202020204" pitchFamily="34" charset="0"/>
                        </a:rPr>
                        <a:t>3.1. Participate in the Aerospace Industries Association National Aerospace</a:t>
                      </a:r>
                      <a:r>
                        <a:rPr lang="en-US" sz="2000" b="0" baseline="0" dirty="0">
                          <a:solidFill>
                            <a:schemeClr val="tx1"/>
                          </a:solidFill>
                          <a:latin typeface="Arial" panose="020B0604020202020204" pitchFamily="34" charset="0"/>
                          <a:cs typeface="Arial" panose="020B0604020202020204" pitchFamily="34" charset="0"/>
                        </a:rPr>
                        <a:t> Standard 411 DoD and Industry Working Group</a:t>
                      </a:r>
                    </a:p>
                    <a:p>
                      <a:pPr marL="0" indent="0">
                        <a:spcAft>
                          <a:spcPts val="0"/>
                        </a:spcAft>
                        <a:buFont typeface="+mj-lt"/>
                        <a:buNone/>
                      </a:pPr>
                      <a:r>
                        <a:rPr lang="en-US" sz="2000" b="0" baseline="0" dirty="0">
                          <a:solidFill>
                            <a:schemeClr val="tx1"/>
                          </a:solidFill>
                          <a:latin typeface="Arial" panose="020B0604020202020204" pitchFamily="34" charset="0"/>
                          <a:cs typeface="Arial" panose="020B0604020202020204" pitchFamily="34" charset="0"/>
                        </a:rPr>
                        <a:t>3.2. Periodically report to the SED on the phase down of Hydrofluorocarbons (HFCs) production/consumption and the EPA-DoD annual HFC allowance process to support Mission-Critical Military End Use (MCMEU) by DoD conferring allowances to HFC producers/importers</a:t>
                      </a:r>
                      <a:endParaRPr lang="en-US" sz="2000" b="0" dirty="0">
                        <a:solidFill>
                          <a:schemeClr val="tx1"/>
                        </a:solidFill>
                        <a:highlight>
                          <a:srgbClr val="FFFF00"/>
                        </a:highlight>
                        <a:latin typeface="Arial" panose="020B0604020202020204" pitchFamily="34" charset="0"/>
                        <a:cs typeface="Arial" panose="020B0604020202020204" pitchFamily="34" charset="0"/>
                      </a:endParaRPr>
                    </a:p>
                  </a:txBody>
                  <a:tcPr marL="102523" marR="102523" marT="51261" marB="51261"/>
                </a:tc>
                <a:extLst>
                  <a:ext uri="{0D108BD9-81ED-4DB2-BD59-A6C34878D82A}">
                    <a16:rowId xmlns:a16="http://schemas.microsoft.com/office/drawing/2014/main" val="305991402"/>
                  </a:ext>
                </a:extLst>
              </a:tr>
              <a:tr h="676173">
                <a:tc>
                  <a:txBody>
                    <a:bodyPr/>
                    <a:lstStyle/>
                    <a:p>
                      <a:pPr marL="0" indent="0">
                        <a:spcAft>
                          <a:spcPts val="600"/>
                        </a:spcAft>
                        <a:buFont typeface="+mj-lt"/>
                        <a:buNone/>
                      </a:pPr>
                      <a:r>
                        <a:rPr lang="en-US" sz="2000" b="0" dirty="0">
                          <a:solidFill>
                            <a:schemeClr val="tx1"/>
                          </a:solidFill>
                          <a:latin typeface="Arial" panose="020B0604020202020204" pitchFamily="34" charset="0"/>
                          <a:cs typeface="Arial" panose="020B0604020202020204" pitchFamily="34" charset="0"/>
                        </a:rPr>
                        <a:t>4.1.</a:t>
                      </a:r>
                      <a:r>
                        <a:rPr lang="en-US" sz="2000" b="0" baseline="0" dirty="0">
                          <a:solidFill>
                            <a:schemeClr val="tx1"/>
                          </a:solidFill>
                          <a:latin typeface="Arial" panose="020B0604020202020204" pitchFamily="34" charset="0"/>
                          <a:cs typeface="Arial" panose="020B0604020202020204" pitchFamily="34" charset="0"/>
                        </a:rPr>
                        <a:t> Expand the SEEC meeting presentations from Defense Industry Safety and Environmental engineering SMEs</a:t>
                      </a:r>
                      <a:endParaRPr lang="en-US" sz="2000" b="0" strike="sngStrike" baseline="0" dirty="0">
                        <a:solidFill>
                          <a:srgbClr val="FF0000"/>
                        </a:solidFill>
                        <a:latin typeface="Arial" panose="020B0604020202020204" pitchFamily="34" charset="0"/>
                        <a:cs typeface="Arial" panose="020B0604020202020204" pitchFamily="34" charset="0"/>
                      </a:endParaRPr>
                    </a:p>
                  </a:txBody>
                  <a:tcPr marL="102523" marR="102523" marT="51261" marB="51261"/>
                </a:tc>
                <a:extLst>
                  <a:ext uri="{0D108BD9-81ED-4DB2-BD59-A6C34878D82A}">
                    <a16:rowId xmlns:a16="http://schemas.microsoft.com/office/drawing/2014/main" val="2127466851"/>
                  </a:ext>
                </a:extLst>
              </a:tr>
            </a:tbl>
          </a:graphicData>
        </a:graphic>
      </p:graphicFrame>
      <p:sp>
        <p:nvSpPr>
          <p:cNvPr id="11" name="Slide Number Placeholder 4">
            <a:extLst>
              <a:ext uri="{FF2B5EF4-FFF2-40B4-BE49-F238E27FC236}">
                <a16:creationId xmlns:a16="http://schemas.microsoft.com/office/drawing/2014/main" id="{AA0A5EB7-BCEC-4AFF-B60D-4BE0F0DCA00C}"/>
              </a:ext>
            </a:extLst>
          </p:cNvPr>
          <p:cNvSpPr txBox="1">
            <a:spLocks/>
          </p:cNvSpPr>
          <p:nvPr/>
        </p:nvSpPr>
        <p:spPr>
          <a:xfrm>
            <a:off x="228600" y="6492875"/>
            <a:ext cx="482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C7F9E9-5DB0-4B13-8904-B420134E703A}" type="slidenum">
              <a:rPr lang="en-US" sz="1200" b="1">
                <a:latin typeface="Arial" panose="020B0604020202020204" pitchFamily="34" charset="0"/>
                <a:cs typeface="Arial" panose="020B0604020202020204" pitchFamily="34" charset="0"/>
              </a:rPr>
              <a:t>45</a:t>
            </a:fld>
            <a:endParaRPr lang="en-US" sz="1200" b="1" dirty="0">
              <a:latin typeface="Arial" panose="020B0604020202020204" pitchFamily="34" charset="0"/>
              <a:cs typeface="Arial" panose="020B0604020202020204" pitchFamily="34" charset="0"/>
            </a:endParaRPr>
          </a:p>
        </p:txBody>
      </p:sp>
      <p:sp>
        <p:nvSpPr>
          <p:cNvPr id="12" name="Date Placeholder 3"/>
          <p:cNvSpPr>
            <a:spLocks noGrp="1"/>
          </p:cNvSpPr>
          <p:nvPr>
            <p:ph type="dt" sz="half" idx="10"/>
          </p:nvPr>
        </p:nvSpPr>
        <p:spPr>
          <a:xfrm>
            <a:off x="8363892" y="6492875"/>
            <a:ext cx="3599507" cy="365125"/>
          </a:xfrm>
        </p:spPr>
        <p:txBody>
          <a:bodyPr/>
          <a:lstStyle/>
          <a:p>
            <a:pPr algn="r"/>
            <a:r>
              <a:rPr lang="en-US" b="1" dirty="0">
                <a:solidFill>
                  <a:schemeClr val="tx1"/>
                </a:solidFill>
                <a:latin typeface="Arial" panose="020B0604020202020204" pitchFamily="34" charset="0"/>
                <a:cs typeface="Arial" panose="020B0604020202020204" pitchFamily="34" charset="0"/>
              </a:rPr>
              <a:t>26 May 2022</a:t>
            </a:r>
          </a:p>
        </p:txBody>
      </p:sp>
    </p:spTree>
    <p:extLst>
      <p:ext uri="{BB962C8B-B14F-4D97-AF65-F5344CB8AC3E}">
        <p14:creationId xmlns:p14="http://schemas.microsoft.com/office/powerpoint/2010/main" val="20687754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NDIA SED SEEC Goals</a:t>
            </a:r>
          </a:p>
        </p:txBody>
      </p:sp>
      <p:sp>
        <p:nvSpPr>
          <p:cNvPr id="3" name="Content Placeholder 2"/>
          <p:cNvSpPr>
            <a:spLocks noGrp="1"/>
          </p:cNvSpPr>
          <p:nvPr>
            <p:ph idx="1"/>
          </p:nvPr>
        </p:nvSpPr>
        <p:spPr>
          <a:xfrm>
            <a:off x="228600" y="1219201"/>
            <a:ext cx="11734800" cy="5158582"/>
          </a:xfrm>
        </p:spPr>
        <p:txBody>
          <a:bodyPr>
            <a:normAutofit/>
          </a:bodyPr>
          <a:lstStyle/>
          <a:p>
            <a:pPr>
              <a:lnSpc>
                <a:spcPct val="110000"/>
              </a:lnSpc>
              <a:spcBef>
                <a:spcPts val="600"/>
              </a:spcBef>
            </a:pPr>
            <a:r>
              <a:rPr lang="en-US" b="0" dirty="0"/>
              <a:t>Integrate risks and requirements management of specialty engineering disciplines (e.g., safety and environmental) in Digital Engineering/Model-Based Systems Engineering (MBSE)</a:t>
            </a:r>
          </a:p>
          <a:p>
            <a:pPr>
              <a:lnSpc>
                <a:spcPct val="110000"/>
              </a:lnSpc>
              <a:spcBef>
                <a:spcPts val="600"/>
              </a:spcBef>
            </a:pPr>
            <a:r>
              <a:rPr lang="en-US" b="0" dirty="0"/>
              <a:t>Promote Industry participation through the NDIA SED in the efforts of the DoD Joint System Safety Standards Working Group (JSSSWG) efforts (e.g., evaluation of non-governmental standards for system safety</a:t>
            </a:r>
          </a:p>
          <a:p>
            <a:pPr>
              <a:lnSpc>
                <a:spcPct val="110000"/>
              </a:lnSpc>
              <a:spcBef>
                <a:spcPts val="600"/>
              </a:spcBef>
            </a:pPr>
            <a:r>
              <a:rPr lang="en-US" b="0" dirty="0"/>
              <a:t>Contribute to DoD and Industry Hazardous Materials Management joint efforts (i.e., the Aerospace Industries Association and DoD National Aerospace Standards 411 Working Group)</a:t>
            </a:r>
          </a:p>
        </p:txBody>
      </p:sp>
      <p:sp>
        <p:nvSpPr>
          <p:cNvPr id="8" name="Slide Number Placeholder 4">
            <a:extLst>
              <a:ext uri="{FF2B5EF4-FFF2-40B4-BE49-F238E27FC236}">
                <a16:creationId xmlns:a16="http://schemas.microsoft.com/office/drawing/2014/main" id="{AA0A5EB7-BCEC-4AFF-B60D-4BE0F0DCA00C}"/>
              </a:ext>
            </a:extLst>
          </p:cNvPr>
          <p:cNvSpPr txBox="1">
            <a:spLocks/>
          </p:cNvSpPr>
          <p:nvPr/>
        </p:nvSpPr>
        <p:spPr>
          <a:xfrm>
            <a:off x="228600" y="6492875"/>
            <a:ext cx="482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C7F9E9-5DB0-4B13-8904-B420134E703A}" type="slidenum">
              <a:rPr lang="en-US" sz="1200" b="1">
                <a:latin typeface="Arial" panose="020B0604020202020204" pitchFamily="34" charset="0"/>
                <a:cs typeface="Arial" panose="020B0604020202020204" pitchFamily="34" charset="0"/>
              </a:rPr>
              <a:t>46</a:t>
            </a:fld>
            <a:endParaRPr lang="en-US" sz="1200" b="1" dirty="0">
              <a:latin typeface="Arial" panose="020B0604020202020204" pitchFamily="34" charset="0"/>
              <a:cs typeface="Arial" panose="020B0604020202020204" pitchFamily="34" charset="0"/>
            </a:endParaRPr>
          </a:p>
        </p:txBody>
      </p:sp>
      <p:sp>
        <p:nvSpPr>
          <p:cNvPr id="9" name="Date Placeholder 3"/>
          <p:cNvSpPr>
            <a:spLocks noGrp="1"/>
          </p:cNvSpPr>
          <p:nvPr>
            <p:ph type="dt" sz="half" idx="10"/>
          </p:nvPr>
        </p:nvSpPr>
        <p:spPr>
          <a:xfrm>
            <a:off x="8363892" y="6492875"/>
            <a:ext cx="3599507" cy="365125"/>
          </a:xfrm>
        </p:spPr>
        <p:txBody>
          <a:bodyPr/>
          <a:lstStyle/>
          <a:p>
            <a:pPr algn="r"/>
            <a:r>
              <a:rPr lang="en-US" b="1" dirty="0">
                <a:solidFill>
                  <a:schemeClr val="tx1"/>
                </a:solidFill>
                <a:latin typeface="Arial" panose="020B0604020202020204" pitchFamily="34" charset="0"/>
                <a:cs typeface="Arial" panose="020B0604020202020204" pitchFamily="34" charset="0"/>
              </a:rPr>
              <a:t>26 May 2022</a:t>
            </a:r>
          </a:p>
        </p:txBody>
      </p:sp>
    </p:spTree>
    <p:extLst>
      <p:ext uri="{BB962C8B-B14F-4D97-AF65-F5344CB8AC3E}">
        <p14:creationId xmlns:p14="http://schemas.microsoft.com/office/powerpoint/2010/main" val="34067114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NDIA SE Architecture Committee Report</a:t>
            </a:r>
            <a:br>
              <a:rPr lang="en-US" dirty="0"/>
            </a:br>
            <a:r>
              <a:rPr lang="en-US" sz="1800" dirty="0"/>
              <a:t>May 26, 2022</a:t>
            </a:r>
          </a:p>
        </p:txBody>
      </p:sp>
      <p:sp>
        <p:nvSpPr>
          <p:cNvPr id="6" name="Subtitle 5"/>
          <p:cNvSpPr>
            <a:spLocks noGrp="1"/>
          </p:cNvSpPr>
          <p:nvPr>
            <p:ph type="subTitle" idx="1"/>
          </p:nvPr>
        </p:nvSpPr>
        <p:spPr/>
        <p:txBody>
          <a:bodyPr/>
          <a:lstStyle/>
          <a:p>
            <a:r>
              <a:rPr lang="en-US" dirty="0"/>
              <a:t>Bob Scheurer</a:t>
            </a:r>
          </a:p>
          <a:p>
            <a:r>
              <a:rPr lang="en-US" dirty="0"/>
              <a:t>Ed Moshinsky</a:t>
            </a:r>
          </a:p>
        </p:txBody>
      </p:sp>
      <p:sp>
        <p:nvSpPr>
          <p:cNvPr id="4" name="Date Placeholder 3"/>
          <p:cNvSpPr>
            <a:spLocks noGrp="1"/>
          </p:cNvSpPr>
          <p:nvPr>
            <p:ph type="dt" sz="half" idx="10"/>
          </p:nvPr>
        </p:nvSpPr>
        <p:spPr>
          <a:xfrm>
            <a:off x="8363892" y="6400801"/>
            <a:ext cx="3599507" cy="365125"/>
          </a:xfrm>
        </p:spPr>
        <p:txBody>
          <a:bodyPr/>
          <a:lstStyle/>
          <a:p>
            <a:pPr algn="r"/>
            <a:fld id="{E88A18B5-936C-4099-8DFC-B184A5DF98B1}" type="datetime1">
              <a:rPr lang="en-US" smtClean="0"/>
              <a:pPr algn="r"/>
              <a:t>5/26/2022</a:t>
            </a:fld>
            <a:endParaRPr lang="en-US" dirty="0"/>
          </a:p>
        </p:txBody>
      </p:sp>
    </p:spTree>
    <p:extLst>
      <p:ext uri="{BB962C8B-B14F-4D97-AF65-F5344CB8AC3E}">
        <p14:creationId xmlns:p14="http://schemas.microsoft.com/office/powerpoint/2010/main" val="1449701021"/>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1A754D07-A43D-445B-AD4C-C4F3F6CBEE64}"/>
              </a:ext>
            </a:extLst>
          </p:cNvPr>
          <p:cNvGraphicFramePr>
            <a:graphicFrameLocks noGrp="1"/>
          </p:cNvGraphicFramePr>
          <p:nvPr>
            <p:ph idx="1"/>
          </p:nvPr>
        </p:nvGraphicFramePr>
        <p:xfrm>
          <a:off x="571500" y="838200"/>
          <a:ext cx="11049000" cy="6339840"/>
        </p:xfrm>
        <a:graphic>
          <a:graphicData uri="http://schemas.openxmlformats.org/drawingml/2006/table">
            <a:tbl>
              <a:tblPr firstRow="1" bandRow="1">
                <a:tableStyleId>{21E4AEA4-8DFA-4A89-87EB-49C32662AFE0}</a:tableStyleId>
              </a:tblPr>
              <a:tblGrid>
                <a:gridCol w="5524500">
                  <a:extLst>
                    <a:ext uri="{9D8B030D-6E8A-4147-A177-3AD203B41FA5}">
                      <a16:colId xmlns:a16="http://schemas.microsoft.com/office/drawing/2014/main" val="3432505006"/>
                    </a:ext>
                  </a:extLst>
                </a:gridCol>
                <a:gridCol w="5524500">
                  <a:extLst>
                    <a:ext uri="{9D8B030D-6E8A-4147-A177-3AD203B41FA5}">
                      <a16:colId xmlns:a16="http://schemas.microsoft.com/office/drawing/2014/main" val="3222942509"/>
                    </a:ext>
                  </a:extLst>
                </a:gridCol>
              </a:tblGrid>
              <a:tr h="337480">
                <a:tc>
                  <a:txBody>
                    <a:bodyPr/>
                    <a:lstStyle/>
                    <a:p>
                      <a:pPr algn="ctr"/>
                      <a:r>
                        <a:rPr lang="en-US" sz="1800" dirty="0">
                          <a:solidFill>
                            <a:schemeClr val="tx1"/>
                          </a:solidFill>
                          <a:latin typeface="+mn-lt"/>
                        </a:rPr>
                        <a:t>Mission / Purpose</a:t>
                      </a:r>
                    </a:p>
                  </a:txBody>
                  <a:tcPr>
                    <a:lnL w="19050" cap="flat" cmpd="sng" algn="ctr">
                      <a:noFill/>
                      <a:prstDash val="solid"/>
                      <a:round/>
                      <a:headEnd type="none" w="med" len="med"/>
                      <a:tailEnd type="none" w="med" len="med"/>
                    </a:lnL>
                    <a:lnR w="19050" cap="flat" cmpd="sng" algn="ctr">
                      <a:solidFill>
                        <a:srgbClr val="880015"/>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8D0D0"/>
                    </a:solidFill>
                  </a:tcPr>
                </a:tc>
                <a:tc>
                  <a:txBody>
                    <a:bodyPr/>
                    <a:lstStyle/>
                    <a:p>
                      <a:pPr algn="ctr"/>
                      <a:r>
                        <a:rPr lang="en-US" sz="1800" dirty="0">
                          <a:solidFill>
                            <a:schemeClr val="tx1"/>
                          </a:solidFill>
                          <a:latin typeface="+mn-lt"/>
                        </a:rPr>
                        <a:t>Stakeholders / Sponsors / Collaborators</a:t>
                      </a:r>
                    </a:p>
                  </a:txBody>
                  <a:tcPr>
                    <a:lnL w="19050" cap="flat" cmpd="sng" algn="ctr">
                      <a:solidFill>
                        <a:srgbClr val="880015"/>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8D0D0"/>
                    </a:solidFill>
                  </a:tcPr>
                </a:tc>
                <a:extLst>
                  <a:ext uri="{0D108BD9-81ED-4DB2-BD59-A6C34878D82A}">
                    <a16:rowId xmlns:a16="http://schemas.microsoft.com/office/drawing/2014/main" val="3625608966"/>
                  </a:ext>
                </a:extLst>
              </a:tr>
              <a:tr h="1659275">
                <a:tc>
                  <a:txBody>
                    <a:bodyPr/>
                    <a:lstStyle/>
                    <a:p>
                      <a:pPr marL="285750" indent="-285750">
                        <a:buFont typeface="Arial" panose="020B0604020202020204" pitchFamily="34" charset="0"/>
                        <a:buChar char="•"/>
                      </a:pPr>
                      <a:r>
                        <a:rPr lang="en-US" sz="1400" dirty="0">
                          <a:solidFill>
                            <a:schemeClr val="tx1"/>
                          </a:solidFill>
                          <a:latin typeface="+mn-lt"/>
                        </a:rPr>
                        <a:t>Mission:</a:t>
                      </a:r>
                      <a:r>
                        <a:rPr lang="en-US" sz="1400" baseline="0" dirty="0">
                          <a:solidFill>
                            <a:schemeClr val="tx1"/>
                          </a:solidFill>
                          <a:latin typeface="+mn-lt"/>
                        </a:rPr>
                        <a:t> Grow Relevance, Usefulness, and Awareness of System Architecting and Architectures in National Defense Systems and Applications</a:t>
                      </a:r>
                    </a:p>
                    <a:p>
                      <a:pPr marL="285750" indent="-285750">
                        <a:buFont typeface="Arial" panose="020B0604020202020204" pitchFamily="34" charset="0"/>
                        <a:buChar char="•"/>
                      </a:pPr>
                      <a:r>
                        <a:rPr lang="en-US" sz="1400" baseline="0" dirty="0">
                          <a:solidFill>
                            <a:schemeClr val="tx1"/>
                          </a:solidFill>
                          <a:latin typeface="+mn-lt"/>
                        </a:rPr>
                        <a:t>Purpose: To Facilitate Acumen and Successful Outcomes from System Architecting and Architectures</a:t>
                      </a:r>
                      <a:endParaRPr lang="en-US" sz="1400" dirty="0">
                        <a:solidFill>
                          <a:schemeClr val="tx1"/>
                        </a:solidFill>
                        <a:latin typeface="+mn-lt"/>
                      </a:endParaRPr>
                    </a:p>
                    <a:p>
                      <a:pPr marL="285750" indent="-285750">
                        <a:buFont typeface="Arial" panose="020B0604020202020204" pitchFamily="34" charset="0"/>
                        <a:buChar char="•"/>
                      </a:pPr>
                      <a:r>
                        <a:rPr lang="en-US" sz="1400" dirty="0">
                          <a:solidFill>
                            <a:schemeClr val="tx1"/>
                          </a:solidFill>
                          <a:latin typeface="+mn-lt"/>
                        </a:rPr>
                        <a:t>Leadership: </a:t>
                      </a:r>
                    </a:p>
                    <a:p>
                      <a:pPr marL="742950" lvl="1" indent="-285750">
                        <a:buFont typeface="Courier New" panose="02070309020205020404" pitchFamily="49" charset="0"/>
                        <a:buChar char="o"/>
                      </a:pPr>
                      <a:r>
                        <a:rPr lang="en-US" sz="1400" dirty="0">
                          <a:solidFill>
                            <a:schemeClr val="tx1"/>
                          </a:solidFill>
                          <a:latin typeface="+mn-lt"/>
                        </a:rPr>
                        <a:t>Bob Scheurer, Boeing;</a:t>
                      </a:r>
                      <a:r>
                        <a:rPr lang="en-US" sz="1400" baseline="0" dirty="0">
                          <a:solidFill>
                            <a:schemeClr val="tx1"/>
                          </a:solidFill>
                          <a:latin typeface="+mn-lt"/>
                        </a:rPr>
                        <a:t> </a:t>
                      </a:r>
                    </a:p>
                    <a:p>
                      <a:pPr marL="742950" lvl="1" indent="-285750">
                        <a:buFont typeface="Courier New" panose="02070309020205020404" pitchFamily="49" charset="0"/>
                        <a:buChar char="o"/>
                      </a:pPr>
                      <a:r>
                        <a:rPr lang="en-US" sz="1400" dirty="0">
                          <a:solidFill>
                            <a:schemeClr val="tx1"/>
                          </a:solidFill>
                          <a:latin typeface="+mn-lt"/>
                        </a:rPr>
                        <a:t>Ed Moshinsky, OUSD</a:t>
                      </a:r>
                      <a:r>
                        <a:rPr lang="en-US" sz="1400" baseline="0" dirty="0">
                          <a:solidFill>
                            <a:schemeClr val="tx1"/>
                          </a:solidFill>
                          <a:latin typeface="+mn-lt"/>
                        </a:rPr>
                        <a:t>(R&amp;E)</a:t>
                      </a:r>
                      <a:endParaRPr lang="en-US" sz="1400" dirty="0">
                        <a:solidFill>
                          <a:schemeClr val="tx1"/>
                        </a:solidFill>
                        <a:latin typeface="+mn-lt"/>
                      </a:endParaRPr>
                    </a:p>
                  </a:txBody>
                  <a:tcPr>
                    <a:lnL w="19050" cap="flat" cmpd="sng" algn="ctr">
                      <a:noFill/>
                      <a:prstDash val="solid"/>
                      <a:round/>
                      <a:headEnd type="none" w="med" len="med"/>
                      <a:tailEnd type="none" w="med" len="med"/>
                    </a:lnL>
                    <a:lnR w="19050" cap="flat" cmpd="sng" algn="ctr">
                      <a:solidFill>
                        <a:srgbClr val="880015"/>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88001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solidFill>
                            <a:schemeClr val="tx1"/>
                          </a:solidFill>
                          <a:latin typeface="+mn-lt"/>
                        </a:rPr>
                        <a:t>Stakeholders: Defense</a:t>
                      </a:r>
                      <a:r>
                        <a:rPr lang="en-US" sz="1400" baseline="0" dirty="0">
                          <a:solidFill>
                            <a:schemeClr val="tx1"/>
                          </a:solidFill>
                          <a:latin typeface="+mn-lt"/>
                        </a:rPr>
                        <a:t> Industrial Base Members, DoD, &amp; Services</a:t>
                      </a:r>
                      <a:endParaRPr lang="en-US" sz="1400" dirty="0">
                        <a:solidFill>
                          <a:schemeClr val="tx1"/>
                        </a:solidFill>
                        <a:latin typeface="+mn-lt"/>
                      </a:endParaRPr>
                    </a:p>
                    <a:p>
                      <a:pPr marL="285750" indent="-285750">
                        <a:buFont typeface="Arial" panose="020B0604020202020204" pitchFamily="34" charset="0"/>
                        <a:buChar char="•"/>
                      </a:pPr>
                      <a:r>
                        <a:rPr lang="en-US" sz="1400" kern="1200" baseline="0" dirty="0">
                          <a:solidFill>
                            <a:schemeClr val="tx1"/>
                          </a:solidFill>
                          <a:latin typeface="+mn-lt"/>
                          <a:ea typeface="+mn-ea"/>
                          <a:cs typeface="+mn-cs"/>
                        </a:rPr>
                        <a:t>Sponsor: Nadine Geier, OSD R&amp;E</a:t>
                      </a:r>
                    </a:p>
                    <a:p>
                      <a:pPr marL="285750" indent="-285750">
                        <a:buFont typeface="Arial" panose="020B0604020202020204" pitchFamily="34" charset="0"/>
                        <a:buChar char="•"/>
                      </a:pPr>
                      <a:r>
                        <a:rPr lang="en-US" sz="1400" kern="1200" baseline="0" dirty="0">
                          <a:solidFill>
                            <a:schemeClr val="tx1"/>
                          </a:solidFill>
                          <a:latin typeface="+mn-lt"/>
                          <a:ea typeface="+mn-ea"/>
                          <a:cs typeface="+mn-cs"/>
                        </a:rPr>
                        <a:t>Collaborators: INCOSE, AIA, DoD MOSWG;</a:t>
                      </a:r>
                    </a:p>
                    <a:p>
                      <a:pPr marL="285750" indent="-285750">
                        <a:buFont typeface="Arial" panose="020B0604020202020204" pitchFamily="34" charset="0"/>
                        <a:buChar char="•"/>
                      </a:pPr>
                      <a:r>
                        <a:rPr lang="en-US" sz="1400" kern="1200" baseline="0" dirty="0">
                          <a:solidFill>
                            <a:schemeClr val="tx1"/>
                          </a:solidFill>
                          <a:latin typeface="+mn-lt"/>
                          <a:ea typeface="+mn-ea"/>
                          <a:cs typeface="+mn-cs"/>
                        </a:rPr>
                        <a:t>Membership: </a:t>
                      </a:r>
                      <a:r>
                        <a:rPr lang="en-US" sz="1400" kern="1200" baseline="0" dirty="0">
                          <a:solidFill>
                            <a:srgbClr val="FF0000"/>
                          </a:solidFill>
                          <a:latin typeface="+mn-lt"/>
                          <a:ea typeface="+mn-ea"/>
                          <a:cs typeface="+mn-cs"/>
                        </a:rPr>
                        <a:t>115+ members </a:t>
                      </a:r>
                      <a:r>
                        <a:rPr lang="en-US" sz="1400" kern="1200" baseline="0" dirty="0">
                          <a:solidFill>
                            <a:schemeClr val="tx1"/>
                          </a:solidFill>
                          <a:latin typeface="+mn-lt"/>
                          <a:ea typeface="+mn-ea"/>
                          <a:cs typeface="+mn-cs"/>
                        </a:rPr>
                        <a:t>from government/services, industry, and academia.</a:t>
                      </a:r>
                    </a:p>
                    <a:p>
                      <a:pPr marL="285750" indent="-285750">
                        <a:buFont typeface="Arial" panose="020B0604020202020204" pitchFamily="34" charset="0"/>
                        <a:buChar char="•"/>
                      </a:pPr>
                      <a:r>
                        <a:rPr lang="en-US" sz="1400" kern="1200" baseline="0" dirty="0">
                          <a:solidFill>
                            <a:schemeClr val="tx1"/>
                          </a:solidFill>
                          <a:latin typeface="+mn-lt"/>
                          <a:ea typeface="+mn-ea"/>
                          <a:cs typeface="+mn-cs"/>
                        </a:rPr>
                        <a:t>Business Rhythm: Bi-weekly telecons; sub-committee/ working groups/focus teams as needed.</a:t>
                      </a:r>
                    </a:p>
                  </a:txBody>
                  <a:tcPr>
                    <a:lnL w="19050" cap="flat" cmpd="sng" algn="ctr">
                      <a:solidFill>
                        <a:srgbClr val="880015"/>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88001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65261155"/>
                  </a:ext>
                </a:extLst>
              </a:tr>
              <a:tr h="337480">
                <a:tc>
                  <a:txBody>
                    <a:bodyPr/>
                    <a:lstStyle/>
                    <a:p>
                      <a:pPr algn="ctr"/>
                      <a:r>
                        <a:rPr lang="en-US" sz="1800" b="1" dirty="0">
                          <a:solidFill>
                            <a:schemeClr val="tx1"/>
                          </a:solidFill>
                          <a:latin typeface="+mn-lt"/>
                        </a:rPr>
                        <a:t>Accomplishments</a:t>
                      </a:r>
                    </a:p>
                  </a:txBody>
                  <a:tcPr>
                    <a:lnL w="19050" cap="flat" cmpd="sng" algn="ctr">
                      <a:noFill/>
                      <a:prstDash val="solid"/>
                      <a:round/>
                      <a:headEnd type="none" w="med" len="med"/>
                      <a:tailEnd type="none" w="med" len="med"/>
                    </a:lnL>
                    <a:lnR w="19050" cap="flat" cmpd="sng" algn="ctr">
                      <a:solidFill>
                        <a:srgbClr val="880015"/>
                      </a:solidFill>
                      <a:prstDash val="solid"/>
                      <a:round/>
                      <a:headEnd type="none" w="med" len="med"/>
                      <a:tailEnd type="none" w="med" len="med"/>
                    </a:lnR>
                    <a:lnT w="19050" cap="flat" cmpd="sng" algn="ctr">
                      <a:solidFill>
                        <a:srgbClr val="880015"/>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8D0D0"/>
                    </a:solidFill>
                  </a:tcPr>
                </a:tc>
                <a:tc>
                  <a:txBody>
                    <a:bodyPr/>
                    <a:lstStyle/>
                    <a:p>
                      <a:pPr algn="ctr"/>
                      <a:r>
                        <a:rPr lang="en-US" sz="1800" b="1" dirty="0">
                          <a:solidFill>
                            <a:schemeClr val="tx1"/>
                          </a:solidFill>
                          <a:latin typeface="+mn-lt"/>
                        </a:rPr>
                        <a:t>2022 Plans / Events / Milestones</a:t>
                      </a:r>
                    </a:p>
                  </a:txBody>
                  <a:tcPr>
                    <a:lnL w="19050" cap="flat" cmpd="sng" algn="ctr">
                      <a:solidFill>
                        <a:srgbClr val="880015"/>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880015"/>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8D0D0"/>
                    </a:solidFill>
                  </a:tcPr>
                </a:tc>
                <a:extLst>
                  <a:ext uri="{0D108BD9-81ED-4DB2-BD59-A6C34878D82A}">
                    <a16:rowId xmlns:a16="http://schemas.microsoft.com/office/drawing/2014/main" val="947920017"/>
                  </a:ext>
                </a:extLst>
              </a:tr>
              <a:tr h="2840453">
                <a:tc>
                  <a:txBody>
                    <a:bodyPr/>
                    <a:lstStyle/>
                    <a:p>
                      <a:pPr marL="285750" indent="-285750">
                        <a:buFont typeface="Arial" panose="020B0604020202020204" pitchFamily="34" charset="0"/>
                        <a:buChar char="•"/>
                      </a:pPr>
                      <a:r>
                        <a:rPr lang="en-US" sz="1400" baseline="0" dirty="0">
                          <a:solidFill>
                            <a:schemeClr val="tx1"/>
                          </a:solidFill>
                          <a:latin typeface="+mn-lt"/>
                        </a:rPr>
                        <a:t>On-Going Bi-Weekly Full Committee Meetings</a:t>
                      </a:r>
                    </a:p>
                    <a:p>
                      <a:pPr marL="285750" indent="-285750">
                        <a:buFont typeface="Arial" panose="020B0604020202020204" pitchFamily="34" charset="0"/>
                        <a:buChar char="•"/>
                      </a:pPr>
                      <a:r>
                        <a:rPr lang="en-US" sz="1400" baseline="0" dirty="0">
                          <a:solidFill>
                            <a:schemeClr val="tx1"/>
                          </a:solidFill>
                          <a:latin typeface="+mn-lt"/>
                        </a:rPr>
                        <a:t>On-Going Bi-Weekly Sub-Committee Meetings (e.g., MOSA Metrics) and Special Meetings, as Needed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tx1"/>
                          </a:solidFill>
                          <a:latin typeface="+mn-lt"/>
                        </a:rPr>
                        <a:t>Participating in DoD’s MOSA</a:t>
                      </a:r>
                      <a:r>
                        <a:rPr lang="en-US" sz="1400" baseline="0" dirty="0">
                          <a:solidFill>
                            <a:schemeClr val="tx1"/>
                          </a:solidFill>
                          <a:latin typeface="+mn-lt"/>
                        </a:rPr>
                        <a:t> (MOSWG) and Tiger Team(s)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chemeClr val="tx1"/>
                          </a:solidFill>
                          <a:latin typeface="+mn-lt"/>
                          <a:hlinkClick r:id="rId3"/>
                        </a:rPr>
                        <a:t>MOSA White Paper </a:t>
                      </a:r>
                      <a:r>
                        <a:rPr lang="en-US" sz="1400" baseline="0" dirty="0">
                          <a:solidFill>
                            <a:schemeClr val="tx1"/>
                          </a:solidFill>
                          <a:latin typeface="+mn-lt"/>
                        </a:rPr>
                        <a:t>and Supporting Briefings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aseline="0" dirty="0">
                        <a:solidFill>
                          <a:schemeClr val="tx1"/>
                        </a:solidFill>
                        <a:latin typeface="+mn-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chemeClr val="tx1"/>
                          </a:solidFill>
                          <a:latin typeface="+mn-lt"/>
                        </a:rPr>
                        <a:t>See Next Slide for Complete List of Arch. Committee Project and Initiative Accomplishments</a:t>
                      </a:r>
                    </a:p>
                  </a:txBody>
                  <a:tcPr>
                    <a:lnL w="19050" cap="flat" cmpd="sng" algn="ctr">
                      <a:noFill/>
                      <a:prstDash val="solid"/>
                      <a:round/>
                      <a:headEnd type="none" w="med" len="med"/>
                      <a:tailEnd type="none" w="med" len="med"/>
                    </a:lnL>
                    <a:lnR w="19050" cap="flat" cmpd="sng" algn="ctr">
                      <a:solidFill>
                        <a:srgbClr val="880015"/>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solidFill>
                            <a:schemeClr val="tx1"/>
                          </a:solidFill>
                          <a:latin typeface="+mn-lt"/>
                        </a:rPr>
                        <a:t>Focus on MOSA Metrics / Metrics</a:t>
                      </a:r>
                      <a:r>
                        <a:rPr lang="en-US" sz="1400" baseline="0" dirty="0">
                          <a:solidFill>
                            <a:schemeClr val="tx1"/>
                          </a:solidFill>
                          <a:latin typeface="+mn-lt"/>
                        </a:rPr>
                        <a:t> </a:t>
                      </a:r>
                      <a:r>
                        <a:rPr lang="en-US" sz="1400" dirty="0">
                          <a:solidFill>
                            <a:schemeClr val="tx1"/>
                          </a:solidFill>
                          <a:latin typeface="+mn-lt"/>
                        </a:rPr>
                        <a:t>Sub-Committee</a:t>
                      </a:r>
                    </a:p>
                    <a:p>
                      <a:pPr marL="742950" lvl="1" indent="-285750">
                        <a:buFont typeface="Arial" panose="020B0604020202020204" pitchFamily="34" charset="0"/>
                        <a:buChar char="•"/>
                      </a:pPr>
                      <a:r>
                        <a:rPr lang="en-US" sz="1200" baseline="0" dirty="0">
                          <a:solidFill>
                            <a:schemeClr val="tx1"/>
                          </a:solidFill>
                          <a:latin typeface="+mn-lt"/>
                        </a:rPr>
                        <a:t>MOSA Metrics Guidebook Development</a:t>
                      </a:r>
                    </a:p>
                    <a:p>
                      <a:pPr marL="742950" lvl="1" indent="-285750">
                        <a:buFont typeface="Arial" panose="020B0604020202020204" pitchFamily="34" charset="0"/>
                        <a:buChar char="•"/>
                      </a:pPr>
                      <a:r>
                        <a:rPr lang="en-US" sz="1200" baseline="0" dirty="0">
                          <a:solidFill>
                            <a:schemeClr val="tx1"/>
                          </a:solidFill>
                          <a:latin typeface="+mn-lt"/>
                        </a:rPr>
                        <a:t>MOSA Metrics Use Cases </a:t>
                      </a:r>
                    </a:p>
                    <a:p>
                      <a:pPr marL="742950" lvl="1" indent="-285750">
                        <a:buFont typeface="Arial" panose="020B0604020202020204" pitchFamily="34" charset="0"/>
                        <a:buChar char="•"/>
                      </a:pPr>
                      <a:r>
                        <a:rPr lang="en-US" sz="1200" baseline="0" dirty="0">
                          <a:solidFill>
                            <a:schemeClr val="tx1"/>
                          </a:solidFill>
                          <a:latin typeface="+mn-lt"/>
                        </a:rPr>
                        <a:t>MOSA Metrics Candidates Superset &amp; Selection Process</a:t>
                      </a:r>
                    </a:p>
                    <a:p>
                      <a:pPr marL="742950" lvl="1" indent="-285750">
                        <a:buFont typeface="Arial" panose="020B0604020202020204" pitchFamily="34" charset="0"/>
                        <a:buChar char="•"/>
                      </a:pPr>
                      <a:r>
                        <a:rPr lang="en-US" sz="1200" baseline="0" dirty="0">
                          <a:solidFill>
                            <a:schemeClr val="tx1"/>
                          </a:solidFill>
                          <a:latin typeface="+mn-lt"/>
                        </a:rPr>
                        <a:t>Individual MOSA Metrics (via PSM Method)</a:t>
                      </a:r>
                    </a:p>
                    <a:p>
                      <a:pPr marL="742950" lvl="1" indent="-285750">
                        <a:buFont typeface="Arial" panose="020B0604020202020204" pitchFamily="34" charset="0"/>
                        <a:buChar char="•"/>
                      </a:pPr>
                      <a:r>
                        <a:rPr lang="en-US" sz="1200" baseline="0" dirty="0">
                          <a:solidFill>
                            <a:schemeClr val="tx1"/>
                          </a:solidFill>
                          <a:latin typeface="+mn-lt"/>
                        </a:rPr>
                        <a:t>Contracting Language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chemeClr val="tx1"/>
                          </a:solidFill>
                          <a:latin typeface="+mn-lt"/>
                        </a:rPr>
                        <a:t>Joint NDIA Effort on Agile</a:t>
                      </a:r>
                    </a:p>
                    <a:p>
                      <a:pPr marL="285750" indent="-285750">
                        <a:buFont typeface="Arial" panose="020B0604020202020204" pitchFamily="34" charset="0"/>
                        <a:buChar char="•"/>
                      </a:pPr>
                      <a:r>
                        <a:rPr lang="en-US" sz="1400" baseline="0" dirty="0">
                          <a:solidFill>
                            <a:schemeClr val="tx1"/>
                          </a:solidFill>
                          <a:latin typeface="+mn-lt"/>
                        </a:rPr>
                        <a:t>MOSWG &amp; Tiger Teams Support: MOSA Outreach, et</a:t>
                      </a:r>
                    </a:p>
                    <a:p>
                      <a:pPr marL="285750" indent="-285750">
                        <a:buFont typeface="Arial" panose="020B0604020202020204" pitchFamily="34" charset="0"/>
                        <a:buChar char="•"/>
                      </a:pPr>
                      <a:r>
                        <a:rPr lang="en-US" sz="1400" baseline="0" dirty="0">
                          <a:solidFill>
                            <a:schemeClr val="tx1"/>
                          </a:solidFill>
                          <a:latin typeface="+mn-lt"/>
                        </a:rPr>
                        <a:t>Digital Engineering Working Group Support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chemeClr val="tx1"/>
                          </a:solidFill>
                          <a:latin typeface="+mn-lt"/>
                        </a:rPr>
                        <a:t>Mission Engineering Working Group activity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chemeClr val="tx1"/>
                          </a:solidFill>
                          <a:latin typeface="+mn-lt"/>
                        </a:rPr>
                        <a:t>Modularity &amp; Openness Partitioning and Representations in Architecture Models</a:t>
                      </a:r>
                    </a:p>
                    <a:p>
                      <a:pPr marL="285750" indent="-285750">
                        <a:buFont typeface="Arial" panose="020B0604020202020204" pitchFamily="34" charset="0"/>
                        <a:buChar char="•"/>
                      </a:pPr>
                      <a:r>
                        <a:rPr lang="en-US" sz="1400" baseline="0" dirty="0">
                          <a:solidFill>
                            <a:schemeClr val="tx1"/>
                          </a:solidFill>
                          <a:latin typeface="+mn-lt"/>
                        </a:rPr>
                        <a:t>Other Relevant Plans/Support Areas</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aseline="0" dirty="0">
                          <a:solidFill>
                            <a:schemeClr val="tx1"/>
                          </a:solidFill>
                          <a:latin typeface="+mn-lt"/>
                        </a:rPr>
                        <a:t>SE Modernization w/Nadine Geier, OUSD(R&amp;E) SE Director</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aseline="0" dirty="0">
                          <a:solidFill>
                            <a:schemeClr val="tx1"/>
                          </a:solidFill>
                          <a:latin typeface="+mn-lt"/>
                        </a:rPr>
                        <a:t>Reference Architectures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solidFill>
                            <a:schemeClr val="tx1"/>
                          </a:solidFill>
                          <a:latin typeface="+mn-lt"/>
                        </a:rPr>
                        <a:t>See Next Slide for Complete List of Arch. Committee Project and Initiative Plans/Events/Milestones</a:t>
                      </a:r>
                    </a:p>
                  </a:txBody>
                  <a:tcPr>
                    <a:lnL w="19050" cap="flat" cmpd="sng" algn="ctr">
                      <a:solidFill>
                        <a:srgbClr val="880015"/>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7213134"/>
                  </a:ext>
                </a:extLst>
              </a:tr>
              <a:tr h="28123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kern="1200" baseline="0" dirty="0">
                        <a:solidFill>
                          <a:schemeClr val="tx1"/>
                        </a:solidFill>
                        <a:latin typeface="+mn-lt"/>
                        <a:ea typeface="+mn-ea"/>
                        <a:cs typeface="+mn-cs"/>
                      </a:endParaRPr>
                    </a:p>
                  </a:txBody>
                  <a:tcPr>
                    <a:lnL w="19050" cap="flat" cmpd="sng" algn="ctr">
                      <a:noFill/>
                      <a:prstDash val="solid"/>
                      <a:round/>
                      <a:headEnd type="none" w="med" len="med"/>
                      <a:tailEnd type="none" w="med" len="med"/>
                    </a:lnL>
                    <a:lnR w="19050" cap="flat" cmpd="sng" algn="ctr">
                      <a:solidFill>
                        <a:srgbClr val="880015"/>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Font typeface="Courier New" panose="02070309020205020404" pitchFamily="49" charset="0"/>
                        <a:buNone/>
                      </a:pPr>
                      <a:endParaRPr lang="en-US" sz="1400" baseline="0" dirty="0">
                        <a:solidFill>
                          <a:schemeClr val="tx1"/>
                        </a:solidFill>
                        <a:latin typeface="+mn-lt"/>
                      </a:endParaRPr>
                    </a:p>
                  </a:txBody>
                  <a:tcPr>
                    <a:lnL w="19050" cap="flat" cmpd="sng" algn="ctr">
                      <a:solidFill>
                        <a:srgbClr val="880015"/>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p:txBody>
          <a:bodyPr>
            <a:normAutofit/>
          </a:bodyPr>
          <a:lstStyle/>
          <a:p>
            <a:r>
              <a:rPr lang="en-US" dirty="0"/>
              <a:t>SE Architecture Committee</a:t>
            </a:r>
          </a:p>
        </p:txBody>
      </p:sp>
    </p:spTree>
    <p:extLst>
      <p:ext uri="{BB962C8B-B14F-4D97-AF65-F5344CB8AC3E}">
        <p14:creationId xmlns:p14="http://schemas.microsoft.com/office/powerpoint/2010/main" val="2849149413"/>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73748"/>
            <a:ext cx="10769600" cy="740653"/>
          </a:xfrm>
        </p:spPr>
        <p:txBody>
          <a:bodyPr>
            <a:normAutofit fontScale="90000"/>
          </a:bodyPr>
          <a:lstStyle/>
          <a:p>
            <a:r>
              <a:rPr lang="en-US" dirty="0"/>
              <a:t>Architecture Committee May 2022 Activity Status Summary</a:t>
            </a:r>
          </a:p>
        </p:txBody>
      </p:sp>
      <p:sp>
        <p:nvSpPr>
          <p:cNvPr id="3" name="Content Placeholder 2"/>
          <p:cNvSpPr>
            <a:spLocks noGrp="1"/>
          </p:cNvSpPr>
          <p:nvPr>
            <p:ph idx="1"/>
          </p:nvPr>
        </p:nvSpPr>
        <p:spPr>
          <a:xfrm>
            <a:off x="203200" y="1066801"/>
            <a:ext cx="10972800" cy="5699125"/>
          </a:xfrm>
        </p:spPr>
        <p:txBody>
          <a:bodyPr>
            <a:normAutofit fontScale="62500" lnSpcReduction="20000"/>
          </a:bodyPr>
          <a:lstStyle/>
          <a:p>
            <a:pPr>
              <a:buFont typeface="Wingdings" panose="05000000000000000000" pitchFamily="2" charset="2"/>
              <a:buChar char="ü"/>
            </a:pPr>
            <a:r>
              <a:rPr lang="en-US" dirty="0">
                <a:solidFill>
                  <a:schemeClr val="bg1">
                    <a:lumMod val="75000"/>
                  </a:schemeClr>
                </a:solidFill>
              </a:rPr>
              <a:t>INCOSE IW2022 Participation (Jan 2022)</a:t>
            </a:r>
          </a:p>
          <a:p>
            <a:pPr>
              <a:buFont typeface="Wingdings" panose="05000000000000000000" pitchFamily="2" charset="2"/>
              <a:buChar char="ü"/>
            </a:pPr>
            <a:r>
              <a:rPr lang="en-US" dirty="0">
                <a:solidFill>
                  <a:schemeClr val="bg1">
                    <a:lumMod val="75000"/>
                  </a:schemeClr>
                </a:solidFill>
              </a:rPr>
              <a:t>New SE Guidebook Review (Feb 23)</a:t>
            </a:r>
          </a:p>
          <a:p>
            <a:pPr>
              <a:buFont typeface="Wingdings" panose="05000000000000000000" pitchFamily="2" charset="2"/>
              <a:buChar char="ü"/>
            </a:pPr>
            <a:r>
              <a:rPr lang="en-US" dirty="0"/>
              <a:t>Mission Engineering Guide: V2.0 Update Review &amp; Comments Submitted, including content recommendations.</a:t>
            </a:r>
          </a:p>
          <a:p>
            <a:pPr>
              <a:buFont typeface="Wingdings" panose="05000000000000000000" pitchFamily="2" charset="2"/>
              <a:buChar char="ü"/>
            </a:pPr>
            <a:r>
              <a:rPr lang="en-US" dirty="0"/>
              <a:t>Joint INCOSE/NDIA Chapters Meeting Presentations – STL Region (May 3)</a:t>
            </a:r>
          </a:p>
          <a:p>
            <a:pPr lvl="1"/>
            <a:r>
              <a:rPr lang="en-US" dirty="0"/>
              <a:t>May 3 Face-to-Face meeting of Great Rivers NDIA Chapter and Midwest Gateway INCOSE Chapter</a:t>
            </a:r>
          </a:p>
          <a:p>
            <a:pPr lvl="1"/>
            <a:r>
              <a:rPr lang="en-US" dirty="0"/>
              <a:t>Theme of SE Transformation: How NDIA is supporting the DoD mission and how INCOSE is supporting advancement of SE</a:t>
            </a:r>
          </a:p>
          <a:p>
            <a:r>
              <a:rPr lang="en-US" dirty="0"/>
              <a:t>MOSA Metrics Use Cases ID and Guidebook Development (On-Going)</a:t>
            </a:r>
          </a:p>
          <a:p>
            <a:pPr lvl="1"/>
            <a:r>
              <a:rPr lang="en-US" dirty="0"/>
              <a:t>Superset of Metrics; Tailored to MOSA Application Context</a:t>
            </a:r>
          </a:p>
          <a:p>
            <a:pPr lvl="1"/>
            <a:r>
              <a:rPr lang="en-US" dirty="0"/>
              <a:t>Intermediate Metrics support to Digital Acquisition Exemplar initiative &amp; Upcoming DE Metrics Guide V2.0 Development</a:t>
            </a:r>
          </a:p>
          <a:p>
            <a:r>
              <a:rPr lang="en-US" dirty="0"/>
              <a:t>OSD Tiger Teams Participation (On-Going)</a:t>
            </a:r>
          </a:p>
          <a:p>
            <a:r>
              <a:rPr lang="en-US" dirty="0"/>
              <a:t>Digital Engineering </a:t>
            </a:r>
          </a:p>
          <a:p>
            <a:pPr marL="742950" lvl="2" indent="-342900">
              <a:buFont typeface="Wingdings" panose="05000000000000000000" pitchFamily="2" charset="2"/>
              <a:buChar char="ü"/>
            </a:pPr>
            <a:r>
              <a:rPr lang="en-US" sz="2300" dirty="0"/>
              <a:t>PSSM DE Metrics: Functional Completeness and Volatility Metric in Digital Engineering Metrics Guide V1.0 Release</a:t>
            </a:r>
          </a:p>
          <a:p>
            <a:pPr lvl="1"/>
            <a:r>
              <a:rPr lang="en-US" dirty="0"/>
              <a:t>NDIA Digital Systems Engineering Working Group</a:t>
            </a:r>
          </a:p>
          <a:p>
            <a:r>
              <a:rPr lang="en-US" dirty="0"/>
              <a:t>Joint NDIA Committee Projects</a:t>
            </a:r>
          </a:p>
          <a:p>
            <a:pPr lvl="1">
              <a:tabLst>
                <a:tab pos="914400" algn="l"/>
              </a:tabLst>
            </a:pPr>
            <a:r>
              <a:rPr lang="en-US" dirty="0"/>
              <a:t>Agile Working Group (Bob Scheurer, Ed Moshinsky, et. al.)</a:t>
            </a:r>
          </a:p>
          <a:p>
            <a:pPr lvl="1">
              <a:tabLst>
                <a:tab pos="914400" algn="l"/>
              </a:tabLst>
            </a:pPr>
            <a:r>
              <a:rPr lang="en-US" dirty="0"/>
              <a:t>Exemplar Digital Acquisition Thread Pilot (Robert Raygan, et. al.)</a:t>
            </a:r>
          </a:p>
          <a:p>
            <a:r>
              <a:rPr lang="en-US" dirty="0"/>
              <a:t>Other Joint Projects Involvement</a:t>
            </a:r>
          </a:p>
          <a:p>
            <a:pPr lvl="1"/>
            <a:r>
              <a:rPr lang="en-US" dirty="0"/>
              <a:t>OMG Model-Based Acquisition Reboot (New)</a:t>
            </a:r>
          </a:p>
          <a:p>
            <a:pPr lvl="1"/>
            <a:r>
              <a:rPr lang="en-US" dirty="0"/>
              <a:t>AIA Collaboration on Digital Engineering (On-Going)</a:t>
            </a:r>
          </a:p>
          <a:p>
            <a:pPr lvl="1"/>
            <a:r>
              <a:rPr lang="en-US" dirty="0"/>
              <a:t>AIAA Digital Engineering Integration Committee</a:t>
            </a:r>
          </a:p>
          <a:p>
            <a:pPr lvl="1"/>
            <a:r>
              <a:rPr lang="en-US" dirty="0"/>
              <a:t>SE Modernization Support (Planned)</a:t>
            </a:r>
          </a:p>
        </p:txBody>
      </p:sp>
      <p:sp>
        <p:nvSpPr>
          <p:cNvPr id="4" name="Date Placeholder 3"/>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49</a:t>
            </a:fld>
            <a:endParaRPr lang="en-US"/>
          </a:p>
        </p:txBody>
      </p:sp>
    </p:spTree>
    <p:extLst>
      <p:ext uri="{BB962C8B-B14F-4D97-AF65-F5344CB8AC3E}">
        <p14:creationId xmlns:p14="http://schemas.microsoft.com/office/powerpoint/2010/main" val="1205887340"/>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36C82-3098-4E68-B3A9-7FF20B5CD91A}"/>
              </a:ext>
            </a:extLst>
          </p:cNvPr>
          <p:cNvSpPr>
            <a:spLocks noGrp="1"/>
          </p:cNvSpPr>
          <p:nvPr>
            <p:ph type="title"/>
          </p:nvPr>
        </p:nvSpPr>
        <p:spPr>
          <a:xfrm>
            <a:off x="714022" y="82903"/>
            <a:ext cx="10515600" cy="1325563"/>
          </a:xfrm>
        </p:spPr>
        <p:txBody>
          <a:bodyPr>
            <a:normAutofit/>
          </a:bodyPr>
          <a:lstStyle/>
          <a:p>
            <a:r>
              <a:rPr lang="en-US" sz="3600" b="1" dirty="0">
                <a:solidFill>
                  <a:schemeClr val="accent1"/>
                </a:solidFill>
                <a:latin typeface="Calibri Light" panose="020F0302020204030204" pitchFamily="34" charset="0"/>
                <a:cs typeface="Calibri Light" panose="020F0302020204030204" pitchFamily="34" charset="0"/>
              </a:rPr>
              <a:t>Background – Mission Engineering</a:t>
            </a:r>
          </a:p>
        </p:txBody>
      </p:sp>
      <p:sp>
        <p:nvSpPr>
          <p:cNvPr id="3" name="Content Placeholder 2">
            <a:extLst>
              <a:ext uri="{FF2B5EF4-FFF2-40B4-BE49-F238E27FC236}">
                <a16:creationId xmlns:a16="http://schemas.microsoft.com/office/drawing/2014/main" id="{B0520EEA-7E07-4A64-AC2B-41AF03C8A813}"/>
              </a:ext>
            </a:extLst>
          </p:cNvPr>
          <p:cNvSpPr>
            <a:spLocks noGrp="1"/>
          </p:cNvSpPr>
          <p:nvPr>
            <p:ph idx="1"/>
          </p:nvPr>
        </p:nvSpPr>
        <p:spPr>
          <a:xfrm>
            <a:off x="539912" y="1408466"/>
            <a:ext cx="10515600" cy="5366631"/>
          </a:xfrm>
        </p:spPr>
        <p:txBody>
          <a:bodyPr>
            <a:normAutofit fontScale="92500"/>
          </a:bodyPr>
          <a:lstStyle/>
          <a:p>
            <a:r>
              <a:rPr lang="en-US" sz="2400" b="1" dirty="0">
                <a:latin typeface="Calibri Light" panose="020F0302020204030204" pitchFamily="34" charset="0"/>
                <a:cs typeface="Calibri Light" panose="020F0302020204030204" pitchFamily="34" charset="0"/>
              </a:rPr>
              <a:t>The US DoD has pivoted to Mission Engineering</a:t>
            </a:r>
          </a:p>
          <a:p>
            <a:pPr lvl="1"/>
            <a:r>
              <a:rPr lang="en-US" sz="2000" b="1" dirty="0">
                <a:latin typeface="Calibri Light" panose="020F0302020204030204" pitchFamily="34" charset="0"/>
                <a:cs typeface="Calibri Light" panose="020F0302020204030204" pitchFamily="34" charset="0"/>
              </a:rPr>
              <a:t>The National Defense Authorization Act (NDAA) for Fiscal Year 2017, Section 855, directed DoD to establish Mission Integration Management (MIM):</a:t>
            </a:r>
          </a:p>
          <a:p>
            <a:pPr marL="914400" lvl="2" indent="0">
              <a:buNone/>
            </a:pPr>
            <a:r>
              <a:rPr lang="en-US" sz="1800" b="1" dirty="0">
                <a:latin typeface="Calibri Light" panose="020F0302020204030204" pitchFamily="34" charset="0"/>
                <a:cs typeface="Calibri Light" panose="020F0302020204030204" pitchFamily="34" charset="0"/>
              </a:rPr>
              <a:t>“synchronization, management, and coordination of concepts, activities, technologies, requirements, programs, and budget plans to guide key decisions focused on the end-to-end mission.” </a:t>
            </a:r>
          </a:p>
          <a:p>
            <a:pPr lvl="1"/>
            <a:r>
              <a:rPr lang="en-US" sz="2000" b="1" dirty="0">
                <a:latin typeface="Calibri Light" panose="020F0302020204030204" pitchFamily="34" charset="0"/>
                <a:cs typeface="Calibri Light" panose="020F0302020204030204" pitchFamily="34" charset="0"/>
              </a:rPr>
              <a:t> ME is the technical sub-element of MIM as a means to provide “engineered mission-based outputs to the requirements process, guide prototypes, provide design options, and inform investment decisions.”</a:t>
            </a:r>
          </a:p>
          <a:p>
            <a:r>
              <a:rPr lang="en-US" sz="2400" b="1" dirty="0">
                <a:latin typeface="Calibri Light" panose="020F0302020204030204" pitchFamily="34" charset="0"/>
                <a:cs typeface="Calibri Light" panose="020F0302020204030204" pitchFamily="34" charset="0"/>
              </a:rPr>
              <a:t>Mission Engineering is</a:t>
            </a:r>
          </a:p>
          <a:p>
            <a:pPr lvl="1"/>
            <a:r>
              <a:rPr lang="en-US" sz="2000" b="1" dirty="0">
                <a:latin typeface="Calibri Light" panose="020F0302020204030204" pitchFamily="34" charset="0"/>
                <a:cs typeface="Calibri Light" panose="020F0302020204030204" pitchFamily="34" charset="0"/>
              </a:rPr>
              <a:t>Mission Engineering is the “</a:t>
            </a:r>
            <a:r>
              <a:rPr lang="en-US" sz="2000" b="1" dirty="0">
                <a:solidFill>
                  <a:srgbClr val="00B050"/>
                </a:solidFill>
                <a:latin typeface="Calibri Light" panose="020F0302020204030204" pitchFamily="34" charset="0"/>
                <a:cs typeface="Calibri Light" panose="020F0302020204030204" pitchFamily="34" charset="0"/>
              </a:rPr>
              <a:t>deliberate planning, analyzing, organizing, and integrating of current and emerging operational and system capabilities to achieve desired operational mission effects</a:t>
            </a:r>
            <a:r>
              <a:rPr lang="en-US" sz="2000" b="1" dirty="0">
                <a:latin typeface="Calibri Light" panose="020F0302020204030204" pitchFamily="34" charset="0"/>
                <a:cs typeface="Calibri Light" panose="020F0302020204030204" pitchFamily="34" charset="0"/>
              </a:rPr>
              <a:t>”</a:t>
            </a:r>
          </a:p>
          <a:p>
            <a:r>
              <a:rPr lang="en-US" sz="2400" b="1" dirty="0">
                <a:latin typeface="Calibri Light" panose="020F0302020204030204" pitchFamily="34" charset="0"/>
                <a:cs typeface="Calibri Light" panose="020F0302020204030204" pitchFamily="34" charset="0"/>
              </a:rPr>
              <a:t>OUSD Research &amp; Engineering (R&amp;E), Mission Integration (MI) is lead for ME</a:t>
            </a:r>
          </a:p>
          <a:p>
            <a:pPr lvl="1"/>
            <a:r>
              <a:rPr lang="en-US" sz="2000" b="1" dirty="0">
                <a:latin typeface="Calibri Light" panose="020F0302020204030204" pitchFamily="34" charset="0"/>
                <a:cs typeface="Calibri Light" panose="020F0302020204030204" pitchFamily="34" charset="0"/>
              </a:rPr>
              <a:t>Released initial version of DoD Mission Engineering Guide in November 2021</a:t>
            </a:r>
          </a:p>
          <a:p>
            <a:pPr marL="914400" lvl="2" indent="0">
              <a:buNone/>
            </a:pPr>
            <a:r>
              <a:rPr lang="en-US" sz="1600" b="1" dirty="0">
                <a:latin typeface="Calibri Light" panose="020F0302020204030204" pitchFamily="34" charset="0"/>
                <a:cs typeface="Calibri Light" panose="020F0302020204030204" pitchFamily="34" charset="0"/>
              </a:rPr>
              <a:t>https://ac.cto.mil/wp-content/uploads/2020/12/MEG-v40_20201130_shm.pdf</a:t>
            </a:r>
          </a:p>
          <a:p>
            <a:pPr lvl="1"/>
            <a:r>
              <a:rPr lang="en-US" sz="2000" b="1" dirty="0">
                <a:latin typeface="Calibri Light" panose="020F0302020204030204" pitchFamily="34" charset="0"/>
                <a:cs typeface="Calibri Light" panose="020F0302020204030204" pitchFamily="34" charset="0"/>
              </a:rPr>
              <a:t>Sponsoring a series of ME studies</a:t>
            </a:r>
          </a:p>
          <a:p>
            <a:pPr lvl="1"/>
            <a:r>
              <a:rPr lang="en-US" sz="2000" b="1" dirty="0">
                <a:latin typeface="Calibri Light" panose="020F0302020204030204" pitchFamily="34" charset="0"/>
                <a:cs typeface="Calibri Light" panose="020F0302020204030204" pitchFamily="34" charset="0"/>
              </a:rPr>
              <a:t>Recently created a Mission Engineering Community of Practice</a:t>
            </a:r>
          </a:p>
          <a:p>
            <a:pPr marL="457200" lvl="1" indent="0">
              <a:buNone/>
            </a:pPr>
            <a:endParaRPr lang="en-US" sz="2000" b="1" dirty="0">
              <a:latin typeface="Calibri Light" panose="020F0302020204030204" pitchFamily="34" charset="0"/>
              <a:cs typeface="Calibri Light" panose="020F0302020204030204" pitchFamily="34" charset="0"/>
            </a:endParaRPr>
          </a:p>
          <a:p>
            <a:pPr lvl="1"/>
            <a:endParaRPr lang="en-US" sz="20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14559860"/>
      </p:ext>
    </p:extLst>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50</a:t>
            </a:fld>
            <a:endParaRPr lang="en-US"/>
          </a:p>
        </p:txBody>
      </p:sp>
      <p:sp>
        <p:nvSpPr>
          <p:cNvPr id="6" name="TextBox 5"/>
          <p:cNvSpPr txBox="1"/>
          <p:nvPr/>
        </p:nvSpPr>
        <p:spPr>
          <a:xfrm>
            <a:off x="2870598" y="3124200"/>
            <a:ext cx="6450805" cy="1015663"/>
          </a:xfrm>
          <a:prstGeom prst="rect">
            <a:avLst/>
          </a:prstGeom>
          <a:noFill/>
        </p:spPr>
        <p:txBody>
          <a:bodyPr wrap="none" rtlCol="0">
            <a:spAutoFit/>
          </a:bodyPr>
          <a:lstStyle/>
          <a:p>
            <a:r>
              <a:rPr lang="en-US" sz="6000" dirty="0"/>
              <a:t>Backup &amp; Reference</a:t>
            </a:r>
          </a:p>
        </p:txBody>
      </p:sp>
    </p:spTree>
    <p:extLst>
      <p:ext uri="{BB962C8B-B14F-4D97-AF65-F5344CB8AC3E}">
        <p14:creationId xmlns:p14="http://schemas.microsoft.com/office/powerpoint/2010/main" val="2573937154"/>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MOSA Implementation Recommendations*</a:t>
            </a:r>
            <a:br>
              <a:rPr lang="en-US" dirty="0"/>
            </a:br>
            <a:r>
              <a:rPr lang="en-US" sz="1800" dirty="0"/>
              <a:t>(Items </a:t>
            </a:r>
            <a:r>
              <a:rPr lang="en-US" sz="1800" u="sng" dirty="0">
                <a:solidFill>
                  <a:srgbClr val="00B050"/>
                </a:solidFill>
              </a:rPr>
              <a:t>Underlined and Marked in Green </a:t>
            </a:r>
            <a:r>
              <a:rPr lang="en-US" sz="1800" dirty="0"/>
              <a:t>Represent Current Follow-On Focus Efforts)</a:t>
            </a:r>
          </a:p>
        </p:txBody>
      </p:sp>
      <p:sp>
        <p:nvSpPr>
          <p:cNvPr id="4" name="Content Placeholder 3"/>
          <p:cNvSpPr>
            <a:spLocks noGrp="1"/>
          </p:cNvSpPr>
          <p:nvPr>
            <p:ph idx="1"/>
          </p:nvPr>
        </p:nvSpPr>
        <p:spPr>
          <a:xfrm>
            <a:off x="838200" y="1387475"/>
            <a:ext cx="10515600" cy="4908550"/>
          </a:xfrm>
          <a:noFill/>
        </p:spPr>
        <p:txBody>
          <a:bodyPr>
            <a:noAutofit/>
          </a:bodyPr>
          <a:lstStyle/>
          <a:p>
            <a:pPr marL="0" indent="0">
              <a:lnSpc>
                <a:spcPct val="80000"/>
              </a:lnSpc>
              <a:spcAft>
                <a:spcPts val="400"/>
              </a:spcAft>
              <a:buNone/>
            </a:pPr>
            <a:r>
              <a:rPr lang="en-US" sz="2000" dirty="0"/>
              <a:t>1) Develop MOSA strategy and objectives early in the acquisition process</a:t>
            </a:r>
          </a:p>
          <a:p>
            <a:pPr marL="0" indent="0">
              <a:lnSpc>
                <a:spcPct val="80000"/>
              </a:lnSpc>
              <a:spcAft>
                <a:spcPts val="400"/>
              </a:spcAft>
              <a:buNone/>
            </a:pPr>
            <a:r>
              <a:rPr lang="en-US" sz="2000" dirty="0"/>
              <a:t>2) Define MOSA implementation approach (acquirer and supplier roles)</a:t>
            </a:r>
          </a:p>
          <a:p>
            <a:pPr marL="0" indent="0">
              <a:lnSpc>
                <a:spcPct val="80000"/>
              </a:lnSpc>
              <a:spcAft>
                <a:spcPts val="400"/>
              </a:spcAft>
              <a:buNone/>
            </a:pPr>
            <a:r>
              <a:rPr lang="en-US" sz="2000" dirty="0"/>
              <a:t>3) Define interfaces within the System of Systems in terms of MIL-STD-881D Taxonomy Levels of Detail and leverage existing Open System Architectures for lower levels of detail</a:t>
            </a:r>
          </a:p>
          <a:p>
            <a:pPr marL="0" indent="0">
              <a:lnSpc>
                <a:spcPct val="80000"/>
              </a:lnSpc>
              <a:spcAft>
                <a:spcPts val="400"/>
              </a:spcAft>
              <a:buNone/>
            </a:pPr>
            <a:r>
              <a:rPr lang="en-US" sz="2000" dirty="0"/>
              <a:t>4) Apply MOSA in software architectures at appropriate levels of abstraction and complexity</a:t>
            </a:r>
          </a:p>
          <a:p>
            <a:pPr marL="0" indent="0">
              <a:lnSpc>
                <a:spcPct val="80000"/>
              </a:lnSpc>
              <a:spcAft>
                <a:spcPts val="400"/>
              </a:spcAft>
              <a:buNone/>
            </a:pPr>
            <a:r>
              <a:rPr lang="en-US" sz="2000" dirty="0"/>
              <a:t>5) Implement MOSA as part of a larger and more robust Digital Engineering strategy</a:t>
            </a:r>
          </a:p>
          <a:p>
            <a:pPr marL="0" indent="0">
              <a:lnSpc>
                <a:spcPct val="80000"/>
              </a:lnSpc>
              <a:spcAft>
                <a:spcPts val="400"/>
              </a:spcAft>
              <a:buNone/>
            </a:pPr>
            <a:r>
              <a:rPr lang="en-US" sz="2000" dirty="0"/>
              <a:t>6) Incorporate cybersecurity strategy in a MOSA application at the time of initial design, not as a later addition</a:t>
            </a:r>
          </a:p>
          <a:p>
            <a:pPr marL="0" indent="0">
              <a:lnSpc>
                <a:spcPct val="80000"/>
              </a:lnSpc>
              <a:spcAft>
                <a:spcPts val="400"/>
              </a:spcAft>
              <a:buNone/>
            </a:pPr>
            <a:r>
              <a:rPr lang="en-US" sz="2000" u="sng" dirty="0">
                <a:solidFill>
                  <a:srgbClr val="00B050"/>
                </a:solidFill>
              </a:rPr>
              <a:t>7) DOD and industry work together to define how to evaluate MOSA</a:t>
            </a:r>
          </a:p>
          <a:p>
            <a:pPr marL="0" indent="0">
              <a:lnSpc>
                <a:spcPct val="80000"/>
              </a:lnSpc>
              <a:spcAft>
                <a:spcPts val="400"/>
              </a:spcAft>
              <a:buNone/>
            </a:pPr>
            <a:r>
              <a:rPr lang="en-US" sz="2000" u="sng" dirty="0">
                <a:solidFill>
                  <a:srgbClr val="00B050"/>
                </a:solidFill>
              </a:rPr>
              <a:t>8) Develop and implement enablers </a:t>
            </a:r>
            <a:r>
              <a:rPr lang="en-US" sz="2000" dirty="0"/>
              <a:t>with appropriate investment to affect culture change required for successful widespread adoption of MOSA</a:t>
            </a:r>
          </a:p>
          <a:p>
            <a:pPr marL="0" indent="0">
              <a:lnSpc>
                <a:spcPct val="80000"/>
              </a:lnSpc>
              <a:spcAft>
                <a:spcPts val="400"/>
              </a:spcAft>
              <a:buNone/>
            </a:pPr>
            <a:r>
              <a:rPr lang="en-US" sz="2000" dirty="0"/>
              <a:t>9) Create Library of MOSA Systems and Interfaces</a:t>
            </a:r>
          </a:p>
          <a:p>
            <a:pPr marL="0" indent="0">
              <a:lnSpc>
                <a:spcPct val="80000"/>
              </a:lnSpc>
              <a:spcAft>
                <a:spcPts val="400"/>
              </a:spcAft>
              <a:buNone/>
            </a:pPr>
            <a:r>
              <a:rPr lang="en-US" sz="2000" dirty="0"/>
              <a:t>10) Define a means for comparing and specifying standards and interfaces for a MOSA-enabled environment.</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67974" y="232212"/>
            <a:ext cx="1483645" cy="489717"/>
          </a:xfrm>
          <a:prstGeom prst="rect">
            <a:avLst/>
          </a:prstGeom>
        </p:spPr>
      </p:pic>
      <p:sp>
        <p:nvSpPr>
          <p:cNvPr id="6" name="TextBox 5"/>
          <p:cNvSpPr txBox="1"/>
          <p:nvPr/>
        </p:nvSpPr>
        <p:spPr>
          <a:xfrm>
            <a:off x="3822196" y="6381750"/>
            <a:ext cx="7387600" cy="307777"/>
          </a:xfrm>
          <a:prstGeom prst="rect">
            <a:avLst/>
          </a:prstGeom>
          <a:noFill/>
        </p:spPr>
        <p:txBody>
          <a:bodyPr wrap="none" rtlCol="0">
            <a:spAutoFit/>
          </a:bodyPr>
          <a:lstStyle/>
          <a:p>
            <a:r>
              <a:rPr lang="en-US" sz="1400" dirty="0"/>
              <a:t>* From </a:t>
            </a:r>
            <a:r>
              <a:rPr lang="en-US" sz="1400" dirty="0">
                <a:hlinkClick r:id="rId4"/>
              </a:rPr>
              <a:t>NDIA Systems Engineering Division Architecture Committee White Paper </a:t>
            </a:r>
            <a:r>
              <a:rPr lang="en-US" sz="1400" dirty="0"/>
              <a:t>Dated July 1, 2020</a:t>
            </a:r>
          </a:p>
        </p:txBody>
      </p:sp>
    </p:spTree>
    <p:extLst>
      <p:ext uri="{BB962C8B-B14F-4D97-AF65-F5344CB8AC3E}">
        <p14:creationId xmlns:p14="http://schemas.microsoft.com/office/powerpoint/2010/main" val="3018471529"/>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 Committee Products</a:t>
            </a:r>
          </a:p>
        </p:txBody>
      </p:sp>
      <p:sp>
        <p:nvSpPr>
          <p:cNvPr id="3" name="Content Placeholder 2"/>
          <p:cNvSpPr>
            <a:spLocks noGrp="1"/>
          </p:cNvSpPr>
          <p:nvPr>
            <p:ph idx="1"/>
          </p:nvPr>
        </p:nvSpPr>
        <p:spPr/>
        <p:txBody>
          <a:bodyPr/>
          <a:lstStyle/>
          <a:p>
            <a:pPr>
              <a:spcBef>
                <a:spcPts val="0"/>
              </a:spcBef>
            </a:pPr>
            <a:r>
              <a:rPr lang="en-US" sz="2000" dirty="0">
                <a:hlinkClick r:id="rId2"/>
              </a:rPr>
              <a:t>MOSA Recommendations &amp; White Paper </a:t>
            </a:r>
            <a:r>
              <a:rPr lang="en-US" sz="2000" dirty="0"/>
              <a:t>Folder on Committee’s Collaboration Site hosted by Mitre</a:t>
            </a:r>
          </a:p>
          <a:p>
            <a:pPr>
              <a:spcBef>
                <a:spcPts val="0"/>
              </a:spcBef>
            </a:pPr>
            <a:endParaRPr lang="en-US" sz="2000" dirty="0"/>
          </a:p>
          <a:p>
            <a:pPr>
              <a:spcBef>
                <a:spcPts val="0"/>
              </a:spcBef>
            </a:pPr>
            <a:r>
              <a:rPr lang="en-US" sz="2000" dirty="0"/>
              <a:t>External Links to MOSA White Paper Public Resources</a:t>
            </a:r>
          </a:p>
          <a:p>
            <a:pPr lvl="1"/>
            <a:r>
              <a:rPr lang="en-US" sz="1600" dirty="0">
                <a:hlinkClick r:id="rId3"/>
              </a:rPr>
              <a:t>White Paper</a:t>
            </a:r>
            <a:endParaRPr lang="en-US" sz="1600" dirty="0"/>
          </a:p>
          <a:p>
            <a:pPr lvl="1"/>
            <a:r>
              <a:rPr lang="en-US" sz="1600" dirty="0">
                <a:hlinkClick r:id="rId4"/>
              </a:rPr>
              <a:t>Presentation</a:t>
            </a:r>
            <a:endParaRPr lang="en-US" sz="1600" dirty="0"/>
          </a:p>
        </p:txBody>
      </p:sp>
      <p:sp>
        <p:nvSpPr>
          <p:cNvPr id="4" name="Date Placeholder 3"/>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52</a:t>
            </a:fld>
            <a:endParaRPr lang="en-US"/>
          </a:p>
        </p:txBody>
      </p:sp>
    </p:spTree>
    <p:extLst>
      <p:ext uri="{BB962C8B-B14F-4D97-AF65-F5344CB8AC3E}">
        <p14:creationId xmlns:p14="http://schemas.microsoft.com/office/powerpoint/2010/main" val="486119684"/>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a:t>DoD Initiatives Support by NDIA Architecture Committee</a:t>
            </a:r>
            <a:endParaRPr lang="en-US" sz="2400" dirty="0"/>
          </a:p>
        </p:txBody>
      </p:sp>
      <p:graphicFrame>
        <p:nvGraphicFramePr>
          <p:cNvPr id="5" name="Table 4"/>
          <p:cNvGraphicFramePr>
            <a:graphicFrameLocks noGrp="1"/>
          </p:cNvGraphicFramePr>
          <p:nvPr/>
        </p:nvGraphicFramePr>
        <p:xfrm>
          <a:off x="1257301" y="1580501"/>
          <a:ext cx="9677399" cy="4581525"/>
        </p:xfrm>
        <a:graphic>
          <a:graphicData uri="http://schemas.openxmlformats.org/drawingml/2006/table">
            <a:tbl>
              <a:tblPr>
                <a:tableStyleId>{5C22544A-7EE6-4342-B048-85BDC9FD1C3A}</a:tableStyleId>
              </a:tblPr>
              <a:tblGrid>
                <a:gridCol w="2799482">
                  <a:extLst>
                    <a:ext uri="{9D8B030D-6E8A-4147-A177-3AD203B41FA5}">
                      <a16:colId xmlns:a16="http://schemas.microsoft.com/office/drawing/2014/main" val="20000"/>
                    </a:ext>
                  </a:extLst>
                </a:gridCol>
                <a:gridCol w="2827904">
                  <a:extLst>
                    <a:ext uri="{9D8B030D-6E8A-4147-A177-3AD203B41FA5}">
                      <a16:colId xmlns:a16="http://schemas.microsoft.com/office/drawing/2014/main" val="20001"/>
                    </a:ext>
                  </a:extLst>
                </a:gridCol>
                <a:gridCol w="4050013">
                  <a:extLst>
                    <a:ext uri="{9D8B030D-6E8A-4147-A177-3AD203B41FA5}">
                      <a16:colId xmlns:a16="http://schemas.microsoft.com/office/drawing/2014/main" val="20002"/>
                    </a:ext>
                  </a:extLst>
                </a:gridCol>
              </a:tblGrid>
              <a:tr h="450661">
                <a:tc>
                  <a:txBody>
                    <a:bodyPr/>
                    <a:lstStyle/>
                    <a:p>
                      <a:pPr algn="ctr" fontAlgn="b"/>
                      <a:r>
                        <a:rPr lang="en-US" sz="1800" b="1" u="none" strike="noStrike" dirty="0">
                          <a:effectLst/>
                        </a:rPr>
                        <a:t>DoD Initiative</a:t>
                      </a:r>
                      <a:endParaRPr lang="en-US" sz="1800" b="1" i="0" u="none" strike="noStrike" dirty="0">
                        <a:solidFill>
                          <a:srgbClr val="000000"/>
                        </a:solidFill>
                        <a:effectLst/>
                        <a:latin typeface="Calibri" panose="020F0502020204030204" pitchFamily="34" charset="0"/>
                      </a:endParaRPr>
                    </a:p>
                  </a:txBody>
                  <a:tcPr marL="6684" marR="6684" marT="6684" marB="0" anchor="b">
                    <a:solidFill>
                      <a:schemeClr val="accent1">
                        <a:lumMod val="60000"/>
                        <a:lumOff val="40000"/>
                      </a:schemeClr>
                    </a:solidFill>
                  </a:tcPr>
                </a:tc>
                <a:tc>
                  <a:txBody>
                    <a:bodyPr/>
                    <a:lstStyle/>
                    <a:p>
                      <a:pPr algn="ctr" fontAlgn="b"/>
                      <a:r>
                        <a:rPr lang="en-US" sz="1800" b="1" u="none" strike="noStrike" dirty="0">
                          <a:effectLst/>
                        </a:rPr>
                        <a:t>Prime DoD Objectives</a:t>
                      </a:r>
                      <a:endParaRPr lang="en-US" sz="1800" b="1" i="0" u="none" strike="noStrike" dirty="0">
                        <a:solidFill>
                          <a:srgbClr val="000000"/>
                        </a:solidFill>
                        <a:effectLst/>
                        <a:latin typeface="Calibri" panose="020F0502020204030204" pitchFamily="34" charset="0"/>
                      </a:endParaRPr>
                    </a:p>
                  </a:txBody>
                  <a:tcPr marL="6684" marR="6684" marT="6684" marB="0" anchor="b">
                    <a:solidFill>
                      <a:schemeClr val="accent1">
                        <a:lumMod val="60000"/>
                        <a:lumOff val="40000"/>
                      </a:schemeClr>
                    </a:solidFill>
                  </a:tcPr>
                </a:tc>
                <a:tc>
                  <a:txBody>
                    <a:bodyPr/>
                    <a:lstStyle/>
                    <a:p>
                      <a:pPr algn="ctr" fontAlgn="b"/>
                      <a:r>
                        <a:rPr lang="en-US" sz="1800" b="1" u="none" strike="noStrike" dirty="0">
                          <a:effectLst/>
                        </a:rPr>
                        <a:t>NDIA Architecture Committee</a:t>
                      </a:r>
                      <a:endParaRPr lang="en-US" sz="1800" b="1" i="0" u="none" strike="noStrike" dirty="0">
                        <a:solidFill>
                          <a:srgbClr val="000000"/>
                        </a:solidFill>
                        <a:effectLst/>
                        <a:latin typeface="Calibri" panose="020F0502020204030204" pitchFamily="34" charset="0"/>
                      </a:endParaRPr>
                    </a:p>
                  </a:txBody>
                  <a:tcPr marL="6684" marR="6684" marT="6684" marB="0" anchor="b">
                    <a:solidFill>
                      <a:schemeClr val="accent1">
                        <a:lumMod val="60000"/>
                        <a:lumOff val="40000"/>
                      </a:schemeClr>
                    </a:solidFill>
                  </a:tcPr>
                </a:tc>
                <a:extLst>
                  <a:ext uri="{0D108BD9-81ED-4DB2-BD59-A6C34878D82A}">
                    <a16:rowId xmlns:a16="http://schemas.microsoft.com/office/drawing/2014/main" val="10000"/>
                  </a:ext>
                </a:extLst>
              </a:tr>
              <a:tr h="1251140">
                <a:tc>
                  <a:txBody>
                    <a:bodyPr/>
                    <a:lstStyle/>
                    <a:p>
                      <a:pPr algn="l" fontAlgn="ctr"/>
                      <a:r>
                        <a:rPr lang="en-US" sz="1800" b="1" u="none" strike="noStrike" dirty="0">
                          <a:effectLst/>
                        </a:rPr>
                        <a:t>Modular Open Systems Approach (MOSA)</a:t>
                      </a:r>
                      <a:endParaRPr lang="en-US" sz="1800" b="1" i="0" u="none" strike="noStrike" dirty="0">
                        <a:solidFill>
                          <a:srgbClr val="000000"/>
                        </a:solidFill>
                        <a:effectLst/>
                        <a:latin typeface="Calibri" panose="020F0502020204030204" pitchFamily="34" charset="0"/>
                      </a:endParaRPr>
                    </a:p>
                  </a:txBody>
                  <a:tcPr marL="6684" marR="6684" marT="6684" marB="0" anchor="ctr"/>
                </a:tc>
                <a:tc>
                  <a:txBody>
                    <a:bodyPr/>
                    <a:lstStyle/>
                    <a:p>
                      <a:pPr marL="285750" indent="-285750" algn="l" fontAlgn="ctr">
                        <a:buFont typeface="Arial" panose="020B0604020202020204" pitchFamily="34" charset="0"/>
                        <a:buChar char="•"/>
                      </a:pPr>
                      <a:r>
                        <a:rPr lang="en-US" sz="1400" u="none" strike="noStrike" dirty="0">
                          <a:effectLst/>
                        </a:rPr>
                        <a:t>Enduring Platform</a:t>
                      </a:r>
                      <a:r>
                        <a:rPr lang="en-US" sz="1400" u="none" strike="noStrike" baseline="0" dirty="0">
                          <a:effectLst/>
                        </a:rPr>
                        <a:t> </a:t>
                      </a:r>
                      <a:r>
                        <a:rPr lang="en-US" sz="1400" u="none" strike="noStrike" dirty="0">
                          <a:effectLst/>
                        </a:rPr>
                        <a:t>Relevance</a:t>
                      </a:r>
                    </a:p>
                    <a:p>
                      <a:pPr marL="285750" indent="-285750" algn="l" fontAlgn="ctr">
                        <a:buFont typeface="Arial" panose="020B0604020202020204" pitchFamily="34" charset="0"/>
                        <a:buChar char="•"/>
                      </a:pPr>
                      <a:r>
                        <a:rPr lang="en-US" sz="1400" u="none" strike="noStrike" dirty="0">
                          <a:effectLst/>
                        </a:rPr>
                        <a:t>Improved Capabilities</a:t>
                      </a:r>
                      <a:endParaRPr lang="en-US" sz="1400" b="0" i="0" u="none" strike="noStrike" dirty="0">
                        <a:solidFill>
                          <a:srgbClr val="000000"/>
                        </a:solidFill>
                        <a:effectLst/>
                        <a:latin typeface="Calibri" panose="020F0502020204030204" pitchFamily="34" charset="0"/>
                      </a:endParaRPr>
                    </a:p>
                  </a:txBody>
                  <a:tcPr marL="6684" marR="6684" marT="6684" marB="0" anchor="ctr"/>
                </a:tc>
                <a:tc>
                  <a:txBody>
                    <a:bodyPr/>
                    <a:lstStyle/>
                    <a:p>
                      <a:pPr marL="285750" indent="-285750" algn="l" fontAlgn="ctr">
                        <a:buFont typeface="Arial" panose="020B0604020202020204" pitchFamily="34" charset="0"/>
                        <a:buChar char="•"/>
                      </a:pPr>
                      <a:r>
                        <a:rPr lang="en-US" sz="1400" u="none" strike="noStrike" dirty="0">
                          <a:effectLst/>
                        </a:rPr>
                        <a:t>MOSA White Paper: Acquirer and Supplier Recommendations</a:t>
                      </a:r>
                    </a:p>
                    <a:p>
                      <a:pPr marL="285750" indent="-285750" algn="l" fontAlgn="ctr">
                        <a:buFont typeface="Arial" panose="020B0604020202020204" pitchFamily="34" charset="0"/>
                        <a:buChar char="•"/>
                      </a:pPr>
                      <a:r>
                        <a:rPr lang="en-US" sz="1400" u="none" strike="noStrike" dirty="0">
                          <a:effectLst/>
                        </a:rPr>
                        <a:t>MOSA Metrics / Application Guidance</a:t>
                      </a:r>
                    </a:p>
                    <a:p>
                      <a:pPr marL="285750" indent="-285750" algn="l" fontAlgn="ctr">
                        <a:buFont typeface="Arial" panose="020B0604020202020204" pitchFamily="34" charset="0"/>
                        <a:buChar char="•"/>
                      </a:pPr>
                      <a:r>
                        <a:rPr lang="en-US" sz="1400" b="0" i="0" u="none" strike="noStrike" dirty="0">
                          <a:solidFill>
                            <a:srgbClr val="000000"/>
                          </a:solidFill>
                          <a:effectLst/>
                          <a:latin typeface="Calibri" panose="020F0502020204030204" pitchFamily="34" charset="0"/>
                        </a:rPr>
                        <a:t>Joint Approach Definition w/DoD</a:t>
                      </a:r>
                    </a:p>
                  </a:txBody>
                  <a:tcPr marL="6684" marR="6684" marT="6684" marB="0" anchor="ctr"/>
                </a:tc>
                <a:extLst>
                  <a:ext uri="{0D108BD9-81ED-4DB2-BD59-A6C34878D82A}">
                    <a16:rowId xmlns:a16="http://schemas.microsoft.com/office/drawing/2014/main" val="10001"/>
                  </a:ext>
                </a:extLst>
              </a:tr>
              <a:tr h="959908">
                <a:tc>
                  <a:txBody>
                    <a:bodyPr/>
                    <a:lstStyle/>
                    <a:p>
                      <a:pPr algn="l" fontAlgn="ctr"/>
                      <a:r>
                        <a:rPr lang="en-US" sz="1800" b="1" u="none" strike="noStrike" dirty="0">
                          <a:effectLst/>
                        </a:rPr>
                        <a:t>Digital Engineering (DE)</a:t>
                      </a:r>
                      <a:endParaRPr lang="en-US" sz="1800" b="1" i="0" u="none" strike="noStrike" dirty="0">
                        <a:solidFill>
                          <a:srgbClr val="000000"/>
                        </a:solidFill>
                        <a:effectLst/>
                        <a:latin typeface="Calibri" panose="020F0502020204030204" pitchFamily="34" charset="0"/>
                      </a:endParaRPr>
                    </a:p>
                  </a:txBody>
                  <a:tcPr marL="6684" marR="6684" marT="6684" marB="0" anchor="ctr"/>
                </a:tc>
                <a:tc>
                  <a:txBody>
                    <a:bodyPr/>
                    <a:lstStyle/>
                    <a:p>
                      <a:pPr marL="285750" indent="-285750" algn="l" fontAlgn="ctr">
                        <a:buFont typeface="Arial" panose="020B0604020202020204" pitchFamily="34" charset="0"/>
                        <a:buChar char="•"/>
                      </a:pPr>
                      <a:r>
                        <a:rPr lang="en-US" sz="1400" u="none" strike="noStrike" dirty="0">
                          <a:effectLst/>
                        </a:rPr>
                        <a:t>Accelerate Developments</a:t>
                      </a:r>
                    </a:p>
                    <a:p>
                      <a:pPr marL="285750" indent="-285750" algn="l" fontAlgn="ctr">
                        <a:buFont typeface="Arial" panose="020B0604020202020204" pitchFamily="34" charset="0"/>
                        <a:buChar char="•"/>
                      </a:pPr>
                      <a:r>
                        <a:rPr lang="en-US" sz="1400" u="none" strike="noStrike">
                          <a:effectLst/>
                        </a:rPr>
                        <a:t>Generate Cost/Schedule Efficiencies</a:t>
                      </a:r>
                      <a:endParaRPr lang="en-US" sz="1400" b="0" i="0" u="none" strike="noStrike" dirty="0">
                        <a:solidFill>
                          <a:srgbClr val="000000"/>
                        </a:solidFill>
                        <a:effectLst/>
                        <a:latin typeface="Calibri" panose="020F0502020204030204" pitchFamily="34" charset="0"/>
                      </a:endParaRPr>
                    </a:p>
                  </a:txBody>
                  <a:tcPr marL="6684" marR="6684" marT="6684" marB="0" anchor="ctr"/>
                </a:tc>
                <a:tc>
                  <a:txBody>
                    <a:bodyPr/>
                    <a:lstStyle/>
                    <a:p>
                      <a:pPr marL="285750" indent="-285750" algn="l" fontAlgn="ctr">
                        <a:buFont typeface="Arial" panose="020B0604020202020204" pitchFamily="34" charset="0"/>
                        <a:buChar char="•"/>
                      </a:pPr>
                      <a:r>
                        <a:rPr lang="en-US" sz="1400" u="none" strike="noStrike" dirty="0">
                          <a:effectLst/>
                        </a:rPr>
                        <a:t>DE Metrics Initiative</a:t>
                      </a:r>
                      <a:endParaRPr lang="en-US" sz="1400" b="0" i="0" u="none" strike="noStrike" dirty="0">
                        <a:solidFill>
                          <a:srgbClr val="000000"/>
                        </a:solidFill>
                        <a:effectLst/>
                        <a:latin typeface="Calibri" panose="020F0502020204030204" pitchFamily="34" charset="0"/>
                      </a:endParaRPr>
                    </a:p>
                  </a:txBody>
                  <a:tcPr marL="6684" marR="6684" marT="6684" marB="0" anchor="ctr"/>
                </a:tc>
                <a:extLst>
                  <a:ext uri="{0D108BD9-81ED-4DB2-BD59-A6C34878D82A}">
                    <a16:rowId xmlns:a16="http://schemas.microsoft.com/office/drawing/2014/main" val="10002"/>
                  </a:ext>
                </a:extLst>
              </a:tr>
              <a:tr h="959908">
                <a:tc>
                  <a:txBody>
                    <a:bodyPr/>
                    <a:lstStyle/>
                    <a:p>
                      <a:pPr algn="l" fontAlgn="ctr"/>
                      <a:r>
                        <a:rPr lang="en-US" sz="1800" b="1" u="none" strike="noStrike" dirty="0">
                          <a:effectLst/>
                        </a:rPr>
                        <a:t>Mission Engineering (ME)</a:t>
                      </a:r>
                      <a:endParaRPr lang="en-US" sz="1800" b="1" i="0" u="none" strike="noStrike" dirty="0">
                        <a:solidFill>
                          <a:srgbClr val="000000"/>
                        </a:solidFill>
                        <a:effectLst/>
                        <a:latin typeface="Calibri" panose="020F0502020204030204" pitchFamily="34" charset="0"/>
                      </a:endParaRPr>
                    </a:p>
                  </a:txBody>
                  <a:tcPr marL="6684" marR="6684" marT="6684" marB="0" anchor="ctr"/>
                </a:tc>
                <a:tc>
                  <a:txBody>
                    <a:bodyPr/>
                    <a:lstStyle/>
                    <a:p>
                      <a:pPr marL="285750" indent="-285750" algn="l" fontAlgn="ctr">
                        <a:buFont typeface="Arial" panose="020B0604020202020204" pitchFamily="34" charset="0"/>
                        <a:buChar char="•"/>
                      </a:pPr>
                      <a:r>
                        <a:rPr lang="en-US" sz="1400" u="none" strike="noStrike" dirty="0">
                          <a:effectLst/>
                        </a:rPr>
                        <a:t>Optimize Mission Outcomes of SoS</a:t>
                      </a:r>
                    </a:p>
                    <a:p>
                      <a:pPr marL="285750" indent="-285750" algn="l" fontAlgn="ctr">
                        <a:buFont typeface="Arial" panose="020B0604020202020204" pitchFamily="34" charset="0"/>
                        <a:buChar char="•"/>
                      </a:pPr>
                      <a:r>
                        <a:rPr lang="en-US" sz="1400" u="none" strike="noStrike" dirty="0">
                          <a:effectLst/>
                        </a:rPr>
                        <a:t>Identify Capability Gaps</a:t>
                      </a:r>
                      <a:endParaRPr lang="en-US" sz="1400" b="0" i="0" u="none" strike="noStrike" dirty="0">
                        <a:solidFill>
                          <a:srgbClr val="000000"/>
                        </a:solidFill>
                        <a:effectLst/>
                        <a:latin typeface="Calibri" panose="020F0502020204030204" pitchFamily="34" charset="0"/>
                      </a:endParaRPr>
                    </a:p>
                  </a:txBody>
                  <a:tcPr marL="6684" marR="6684" marT="6684" marB="0" anchor="ctr"/>
                </a:tc>
                <a:tc>
                  <a:txBody>
                    <a:bodyPr/>
                    <a:lstStyle/>
                    <a:p>
                      <a:pPr marL="285750" indent="-285750" algn="l" fontAlgn="ctr">
                        <a:buFont typeface="Arial" panose="020B0604020202020204" pitchFamily="34" charset="0"/>
                        <a:buChar char="•"/>
                      </a:pPr>
                      <a:r>
                        <a:rPr lang="en-US" sz="1400" u="none" strike="noStrike" dirty="0">
                          <a:effectLst/>
                        </a:rPr>
                        <a:t>Contributor</a:t>
                      </a:r>
                      <a:r>
                        <a:rPr lang="en-US" sz="1400" u="none" strike="noStrike" baseline="0" dirty="0">
                          <a:effectLst/>
                        </a:rPr>
                        <a:t> to ME Phase II Study (2019)</a:t>
                      </a:r>
                    </a:p>
                    <a:p>
                      <a:pPr marL="285750" indent="-285750" algn="l" fontAlgn="ctr">
                        <a:buFont typeface="Arial" panose="020B0604020202020204" pitchFamily="34" charset="0"/>
                        <a:buChar char="•"/>
                      </a:pPr>
                      <a:r>
                        <a:rPr lang="en-US" sz="1400" u="none" strike="noStrike" dirty="0">
                          <a:effectLst/>
                        </a:rPr>
                        <a:t>Monitoring</a:t>
                      </a:r>
                    </a:p>
                    <a:p>
                      <a:pPr marL="285750" indent="-285750" algn="l" fontAlgn="ctr">
                        <a:buFont typeface="Arial" panose="020B0604020202020204" pitchFamily="34" charset="0"/>
                        <a:buChar char="•"/>
                      </a:pPr>
                      <a:r>
                        <a:rPr lang="en-US" sz="1400" u="none" strike="noStrike" dirty="0">
                          <a:effectLst/>
                        </a:rPr>
                        <a:t>Aligning Focus: SoS Architectures</a:t>
                      </a:r>
                      <a:endParaRPr lang="en-US" sz="1400" b="0" i="0" u="none" strike="noStrike" dirty="0">
                        <a:solidFill>
                          <a:srgbClr val="000000"/>
                        </a:solidFill>
                        <a:effectLst/>
                        <a:latin typeface="Calibri" panose="020F0502020204030204" pitchFamily="34" charset="0"/>
                      </a:endParaRPr>
                    </a:p>
                  </a:txBody>
                  <a:tcPr marL="6684" marR="6684" marT="6684" marB="0" anchor="ctr"/>
                </a:tc>
                <a:extLst>
                  <a:ext uri="{0D108BD9-81ED-4DB2-BD59-A6C34878D82A}">
                    <a16:rowId xmlns:a16="http://schemas.microsoft.com/office/drawing/2014/main" val="10003"/>
                  </a:ext>
                </a:extLst>
              </a:tr>
              <a:tr h="959908">
                <a:tc>
                  <a:txBody>
                    <a:bodyPr/>
                    <a:lstStyle/>
                    <a:p>
                      <a:pPr algn="l" fontAlgn="ctr"/>
                      <a:r>
                        <a:rPr lang="en-US" sz="1800" b="1" u="none" strike="noStrike" dirty="0">
                          <a:effectLst/>
                        </a:rPr>
                        <a:t>Systems Engineering (SE)</a:t>
                      </a:r>
                      <a:r>
                        <a:rPr lang="en-US" sz="1800" b="1" u="none" strike="noStrike" baseline="0" dirty="0">
                          <a:effectLst/>
                        </a:rPr>
                        <a:t> </a:t>
                      </a:r>
                      <a:r>
                        <a:rPr lang="en-US" sz="1800" b="1" u="none" strike="noStrike" dirty="0">
                          <a:effectLst/>
                        </a:rPr>
                        <a:t>Modernization</a:t>
                      </a:r>
                      <a:endParaRPr lang="en-US" sz="1800" b="1" i="0" u="none" strike="noStrike" dirty="0">
                        <a:solidFill>
                          <a:srgbClr val="000000"/>
                        </a:solidFill>
                        <a:effectLst/>
                        <a:latin typeface="Calibri" panose="020F0502020204030204" pitchFamily="34" charset="0"/>
                      </a:endParaRPr>
                    </a:p>
                  </a:txBody>
                  <a:tcPr marL="6684" marR="6684" marT="6684" marB="0" anchor="ctr"/>
                </a:tc>
                <a:tc>
                  <a:txBody>
                    <a:bodyPr/>
                    <a:lstStyle/>
                    <a:p>
                      <a:pPr marL="285750" indent="-285750" algn="l" fontAlgn="ctr">
                        <a:buFont typeface="Arial" panose="020B0604020202020204" pitchFamily="34" charset="0"/>
                        <a:buChar char="•"/>
                      </a:pPr>
                      <a:r>
                        <a:rPr lang="en-US" sz="1400" b="0" i="0" u="none" strike="noStrike" dirty="0">
                          <a:solidFill>
                            <a:srgbClr val="000000"/>
                          </a:solidFill>
                          <a:effectLst/>
                          <a:latin typeface="Calibri" panose="020F0502020204030204" pitchFamily="34" charset="0"/>
                        </a:rPr>
                        <a:t>Digital Engineering</a:t>
                      </a:r>
                    </a:p>
                    <a:p>
                      <a:pPr marL="285750" indent="-285750" algn="l" fontAlgn="ctr">
                        <a:buFont typeface="Arial" panose="020B0604020202020204" pitchFamily="34" charset="0"/>
                        <a:buChar char="•"/>
                      </a:pPr>
                      <a:r>
                        <a:rPr lang="en-US" sz="1400" b="0" i="0" u="none" strike="noStrike" dirty="0">
                          <a:solidFill>
                            <a:srgbClr val="000000"/>
                          </a:solidFill>
                          <a:effectLst/>
                          <a:latin typeface="Calibri" panose="020F0502020204030204" pitchFamily="34" charset="0"/>
                        </a:rPr>
                        <a:t>Mission Engineering</a:t>
                      </a:r>
                    </a:p>
                    <a:p>
                      <a:pPr marL="285750" indent="-285750" algn="l" fontAlgn="ctr">
                        <a:buFont typeface="Arial" panose="020B0604020202020204" pitchFamily="34" charset="0"/>
                        <a:buChar char="•"/>
                      </a:pPr>
                      <a:r>
                        <a:rPr lang="en-US" sz="1400" b="0" i="0" u="none" strike="noStrike" dirty="0">
                          <a:solidFill>
                            <a:srgbClr val="000000"/>
                          </a:solidFill>
                          <a:effectLst/>
                          <a:latin typeface="Calibri" panose="020F0502020204030204" pitchFamily="34" charset="0"/>
                        </a:rPr>
                        <a:t>MOSA</a:t>
                      </a:r>
                    </a:p>
                    <a:p>
                      <a:pPr marL="285750" indent="-285750" algn="l" fontAlgn="ctr">
                        <a:buFont typeface="Arial" panose="020B0604020202020204" pitchFamily="34" charset="0"/>
                        <a:buChar char="•"/>
                      </a:pPr>
                      <a:r>
                        <a:rPr lang="en-US" sz="1400" b="0" i="0" u="none" strike="noStrike" dirty="0">
                          <a:solidFill>
                            <a:srgbClr val="000000"/>
                          </a:solidFill>
                          <a:effectLst/>
                          <a:latin typeface="Calibri" panose="020F0502020204030204" pitchFamily="34" charset="0"/>
                        </a:rPr>
                        <a:t>Agile Software/Systems</a:t>
                      </a:r>
                    </a:p>
                  </a:txBody>
                  <a:tcPr marL="6684" marR="6684" marT="6684" marB="0" anchor="ctr"/>
                </a:tc>
                <a:tc>
                  <a:txBody>
                    <a:bodyPr/>
                    <a:lstStyle/>
                    <a:p>
                      <a:pPr marL="285750" indent="-285750" algn="l" fontAlgn="ctr">
                        <a:buFont typeface="Arial" panose="020B0604020202020204" pitchFamily="34" charset="0"/>
                        <a:buChar char="•"/>
                      </a:pPr>
                      <a:r>
                        <a:rPr lang="en-US" sz="1400" u="none" strike="noStrike" dirty="0">
                          <a:effectLst/>
                        </a:rPr>
                        <a:t>Monitoring</a:t>
                      </a:r>
                    </a:p>
                    <a:p>
                      <a:pPr marL="285750" indent="-285750" algn="l" fontAlgn="ctr">
                        <a:buFont typeface="Arial" panose="020B0604020202020204" pitchFamily="34" charset="0"/>
                        <a:buChar char="•"/>
                      </a:pPr>
                      <a:r>
                        <a:rPr lang="en-US" sz="1400" b="0" i="0" u="none" strike="noStrike" dirty="0">
                          <a:solidFill>
                            <a:schemeClr val="dk1"/>
                          </a:solidFill>
                          <a:effectLst/>
                          <a:latin typeface="+mn-lt"/>
                        </a:rPr>
                        <a:t>Collaborating on Joint NDIA Initiative</a:t>
                      </a:r>
                      <a:endParaRPr lang="en-US" sz="1400" b="0" i="0" u="none" strike="noStrike" dirty="0">
                        <a:solidFill>
                          <a:srgbClr val="000000"/>
                        </a:solidFill>
                        <a:effectLst/>
                        <a:latin typeface="Calibri" panose="020F0502020204030204" pitchFamily="34" charset="0"/>
                      </a:endParaRPr>
                    </a:p>
                  </a:txBody>
                  <a:tcPr marL="6684" marR="6684" marT="6684" marB="0" anchor="ctr"/>
                </a:tc>
                <a:extLst>
                  <a:ext uri="{0D108BD9-81ED-4DB2-BD59-A6C34878D82A}">
                    <a16:rowId xmlns:a16="http://schemas.microsoft.com/office/drawing/2014/main" val="10004"/>
                  </a:ext>
                </a:extLst>
              </a:tr>
            </a:tbl>
          </a:graphicData>
        </a:graphic>
      </p:graphicFrame>
      <p:sp>
        <p:nvSpPr>
          <p:cNvPr id="3" name="Date Placeholder 2"/>
          <p:cNvSpPr>
            <a:spLocks noGrp="1"/>
          </p:cNvSpPr>
          <p:nvPr>
            <p:ph type="dt" sz="half" idx="10"/>
          </p:nvPr>
        </p:nvSpPr>
        <p:spPr/>
        <p:txBody>
          <a:bodyPr/>
          <a:lstStyle/>
          <a:p>
            <a:fld id="{0E49BE16-25BF-487B-8DAF-DCDCDF2705F6}" type="datetime1">
              <a:rPr lang="en-US" smtClean="0"/>
              <a:t>5/26/2022</a:t>
            </a:fld>
            <a:endParaRPr lang="en-US"/>
          </a:p>
        </p:txBody>
      </p:sp>
    </p:spTree>
    <p:extLst>
      <p:ext uri="{BB962C8B-B14F-4D97-AF65-F5344CB8AC3E}">
        <p14:creationId xmlns:p14="http://schemas.microsoft.com/office/powerpoint/2010/main" val="3188909781"/>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5ECE964-7C2C-4965-ABB6-F27BFC224EDB}"/>
              </a:ext>
            </a:extLst>
          </p:cNvPr>
          <p:cNvSpPr>
            <a:spLocks noGrp="1"/>
          </p:cNvSpPr>
          <p:nvPr>
            <p:ph type="dt" sz="half" idx="10"/>
          </p:nvPr>
        </p:nvSpPr>
        <p:spPr/>
        <p:txBody>
          <a:bodyPr/>
          <a:lstStyle/>
          <a:p>
            <a:fld id="{A325C21B-3258-4293-8AD7-7489A94AFFD4}" type="datetime1">
              <a:rPr lang="en-US" smtClean="0"/>
              <a:pPr/>
              <a:t>5/26/2022</a:t>
            </a:fld>
            <a:endParaRPr lang="en-US"/>
          </a:p>
        </p:txBody>
      </p:sp>
      <p:sp>
        <p:nvSpPr>
          <p:cNvPr id="5" name="Slide Number Placeholder 4">
            <a:extLst>
              <a:ext uri="{FF2B5EF4-FFF2-40B4-BE49-F238E27FC236}">
                <a16:creationId xmlns:a16="http://schemas.microsoft.com/office/drawing/2014/main" id="{0F7032DD-C3C6-472E-9657-FDBB87F16589}"/>
              </a:ext>
            </a:extLst>
          </p:cNvPr>
          <p:cNvSpPr>
            <a:spLocks noGrp="1"/>
          </p:cNvSpPr>
          <p:nvPr>
            <p:ph type="sldNum" sz="quarter" idx="12"/>
          </p:nvPr>
        </p:nvSpPr>
        <p:spPr/>
        <p:txBody>
          <a:bodyPr/>
          <a:lstStyle/>
          <a:p>
            <a:fld id="{CD64BFC3-983F-4B0A-9A55-84A85105ADC0}" type="slidenum">
              <a:rPr lang="en-US" smtClean="0"/>
              <a:pPr/>
              <a:t>54</a:t>
            </a:fld>
            <a:endParaRPr lang="en-US"/>
          </a:p>
        </p:txBody>
      </p:sp>
      <p:sp>
        <p:nvSpPr>
          <p:cNvPr id="6" name="Title 1">
            <a:extLst>
              <a:ext uri="{FF2B5EF4-FFF2-40B4-BE49-F238E27FC236}">
                <a16:creationId xmlns:a16="http://schemas.microsoft.com/office/drawing/2014/main" id="{B40B303F-6F0C-4240-A5A1-3D84B0EF3E3B}"/>
              </a:ext>
            </a:extLst>
          </p:cNvPr>
          <p:cNvSpPr txBox="1">
            <a:spLocks/>
          </p:cNvSpPr>
          <p:nvPr/>
        </p:nvSpPr>
        <p:spPr>
          <a:xfrm>
            <a:off x="0" y="2465387"/>
            <a:ext cx="12192000" cy="1470025"/>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3200" b="1" kern="1200" spc="0" baseline="0">
                <a:solidFill>
                  <a:srgbClr val="AB0003"/>
                </a:solidFill>
                <a:latin typeface="Arial" panose="020B0604020202020204" pitchFamily="34" charset="0"/>
                <a:ea typeface="+mj-ea"/>
                <a:cs typeface="Arial" panose="020B0604020202020204" pitchFamily="34" charset="0"/>
              </a:defRPr>
            </a:lvl1pPr>
          </a:lstStyle>
          <a:p>
            <a:pPr algn="ctr"/>
            <a:r>
              <a:rPr lang="en-US" sz="5400" dirty="0">
                <a:latin typeface="Arial"/>
                <a:cs typeface="Arial"/>
              </a:rPr>
              <a:t>Final Remarks</a:t>
            </a:r>
            <a:br>
              <a:rPr lang="en-US" sz="5400" dirty="0">
                <a:latin typeface="Arial"/>
                <a:cs typeface="Arial"/>
              </a:rPr>
            </a:br>
            <a:r>
              <a:rPr lang="en-US" sz="5400" dirty="0">
                <a:latin typeface="Arial"/>
                <a:cs typeface="Arial"/>
              </a:rPr>
              <a:t>Chris Schreiber</a:t>
            </a:r>
          </a:p>
        </p:txBody>
      </p:sp>
    </p:spTree>
    <p:extLst>
      <p:ext uri="{BB962C8B-B14F-4D97-AF65-F5344CB8AC3E}">
        <p14:creationId xmlns:p14="http://schemas.microsoft.com/office/powerpoint/2010/main" val="849409261"/>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97198-551F-4C07-BBE4-2480B979618A}"/>
              </a:ext>
            </a:extLst>
          </p:cNvPr>
          <p:cNvSpPr>
            <a:spLocks noGrp="1"/>
          </p:cNvSpPr>
          <p:nvPr>
            <p:ph type="title"/>
          </p:nvPr>
        </p:nvSpPr>
        <p:spPr>
          <a:xfrm>
            <a:off x="536878" y="183280"/>
            <a:ext cx="10515600" cy="1325563"/>
          </a:xfrm>
        </p:spPr>
        <p:txBody>
          <a:bodyPr>
            <a:normAutofit/>
          </a:bodyPr>
          <a:lstStyle/>
          <a:p>
            <a:r>
              <a:rPr lang="en-US" sz="3600" b="1" dirty="0">
                <a:solidFill>
                  <a:schemeClr val="accent1"/>
                </a:solidFill>
                <a:latin typeface="Calibri Light" panose="020F0302020204030204" pitchFamily="34" charset="0"/>
                <a:cs typeface="Calibri Light" panose="020F0302020204030204" pitchFamily="34" charset="0"/>
              </a:rPr>
              <a:t>Past NDIA ME Engagements</a:t>
            </a:r>
          </a:p>
        </p:txBody>
      </p:sp>
      <p:sp>
        <p:nvSpPr>
          <p:cNvPr id="3" name="Content Placeholder 2">
            <a:extLst>
              <a:ext uri="{FF2B5EF4-FFF2-40B4-BE49-F238E27FC236}">
                <a16:creationId xmlns:a16="http://schemas.microsoft.com/office/drawing/2014/main" id="{7F32CC05-3F6D-404F-B54C-3DE7A428F70D}"/>
              </a:ext>
            </a:extLst>
          </p:cNvPr>
          <p:cNvSpPr>
            <a:spLocks noGrp="1"/>
          </p:cNvSpPr>
          <p:nvPr>
            <p:ph idx="1"/>
          </p:nvPr>
        </p:nvSpPr>
        <p:spPr>
          <a:xfrm>
            <a:off x="536878" y="3073881"/>
            <a:ext cx="1073757" cy="1199533"/>
          </a:xfrm>
          <a:ln>
            <a:noFill/>
          </a:ln>
        </p:spPr>
        <p:txBody>
          <a:bodyPr>
            <a:normAutofit/>
          </a:bodyPr>
          <a:lstStyle/>
          <a:p>
            <a:pPr marL="0" indent="0" algn="ctr">
              <a:buNone/>
            </a:pPr>
            <a:r>
              <a:rPr lang="en-US" sz="2000" b="1" dirty="0">
                <a:latin typeface="Calibri Light" panose="020F0302020204030204" pitchFamily="34" charset="0"/>
                <a:cs typeface="Calibri Light" panose="020F0302020204030204" pitchFamily="34" charset="0"/>
              </a:rPr>
              <a:t>NDAA FY2017 MIM</a:t>
            </a:r>
          </a:p>
        </p:txBody>
      </p:sp>
      <p:cxnSp>
        <p:nvCxnSpPr>
          <p:cNvPr id="5" name="Straight Arrow Connector 4">
            <a:extLst>
              <a:ext uri="{FF2B5EF4-FFF2-40B4-BE49-F238E27FC236}">
                <a16:creationId xmlns:a16="http://schemas.microsoft.com/office/drawing/2014/main" id="{71E121ED-9F0B-48A7-9351-0EBAEE36DBA3}"/>
              </a:ext>
            </a:extLst>
          </p:cNvPr>
          <p:cNvCxnSpPr/>
          <p:nvPr/>
        </p:nvCxnSpPr>
        <p:spPr>
          <a:xfrm>
            <a:off x="1135189" y="6310489"/>
            <a:ext cx="10755489"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BE7BAB4-2CF1-483F-AE61-9F5E43096795}"/>
              </a:ext>
            </a:extLst>
          </p:cNvPr>
          <p:cNvCxnSpPr/>
          <p:nvPr/>
        </p:nvCxnSpPr>
        <p:spPr>
          <a:xfrm>
            <a:off x="1135189" y="4032254"/>
            <a:ext cx="0" cy="172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854CB288-32B0-4307-9DE7-774028114571}"/>
              </a:ext>
            </a:extLst>
          </p:cNvPr>
          <p:cNvSpPr txBox="1">
            <a:spLocks/>
          </p:cNvSpPr>
          <p:nvPr/>
        </p:nvSpPr>
        <p:spPr>
          <a:xfrm>
            <a:off x="1479874" y="1447268"/>
            <a:ext cx="2710663" cy="119953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latin typeface="Calibri Light" panose="020F0302020204030204" pitchFamily="34" charset="0"/>
                <a:cs typeface="Calibri Light" panose="020F0302020204030204" pitchFamily="34" charset="0"/>
              </a:rPr>
              <a:t>2016 “Industry Support” to ME Task Force</a:t>
            </a:r>
          </a:p>
        </p:txBody>
      </p:sp>
      <p:pic>
        <p:nvPicPr>
          <p:cNvPr id="10" name="Picture 9">
            <a:extLst>
              <a:ext uri="{FF2B5EF4-FFF2-40B4-BE49-F238E27FC236}">
                <a16:creationId xmlns:a16="http://schemas.microsoft.com/office/drawing/2014/main" id="{7850AB64-C9A4-4DEC-8EED-5DDF269B8A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6543" y="2322552"/>
            <a:ext cx="2362145" cy="1709702"/>
          </a:xfrm>
          <a:prstGeom prst="rect">
            <a:avLst/>
          </a:prstGeom>
          <a:solidFill>
            <a:srgbClr val="FFFFFF">
              <a:shade val="85000"/>
            </a:srgbClr>
          </a:solidFill>
          <a:ln w="190500" cap="rnd">
            <a:no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1" name="Picture 10">
            <a:extLst>
              <a:ext uri="{FF2B5EF4-FFF2-40B4-BE49-F238E27FC236}">
                <a16:creationId xmlns:a16="http://schemas.microsoft.com/office/drawing/2014/main" id="{D4E75F69-42DC-43EB-8C34-023E0A6F335A}"/>
              </a:ext>
            </a:extLst>
          </p:cNvPr>
          <p:cNvPicPr>
            <a:picLocks noChangeAspect="1"/>
          </p:cNvPicPr>
          <p:nvPr/>
        </p:nvPicPr>
        <p:blipFill>
          <a:blip r:embed="rId3"/>
          <a:stretch>
            <a:fillRect/>
          </a:stretch>
        </p:blipFill>
        <p:spPr>
          <a:xfrm>
            <a:off x="1639487" y="4160626"/>
            <a:ext cx="2369201" cy="1749752"/>
          </a:xfrm>
          <a:prstGeom prst="rect">
            <a:avLst/>
          </a:prstGeom>
          <a:ln>
            <a:solidFill>
              <a:schemeClr val="tx2">
                <a:lumMod val="75000"/>
              </a:schemeClr>
            </a:solidFill>
          </a:ln>
        </p:spPr>
      </p:pic>
      <p:sp>
        <p:nvSpPr>
          <p:cNvPr id="12" name="Content Placeholder 2">
            <a:extLst>
              <a:ext uri="{FF2B5EF4-FFF2-40B4-BE49-F238E27FC236}">
                <a16:creationId xmlns:a16="http://schemas.microsoft.com/office/drawing/2014/main" id="{EE639BF2-9921-41DC-ACC3-45B5732F2A8D}"/>
              </a:ext>
            </a:extLst>
          </p:cNvPr>
          <p:cNvSpPr txBox="1">
            <a:spLocks/>
          </p:cNvSpPr>
          <p:nvPr/>
        </p:nvSpPr>
        <p:spPr>
          <a:xfrm>
            <a:off x="5598823" y="1508843"/>
            <a:ext cx="2470854" cy="119953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latin typeface="Calibri Light" panose="020F0302020204030204" pitchFamily="34" charset="0"/>
                <a:cs typeface="Calibri Light" panose="020F0302020204030204" pitchFamily="34" charset="0"/>
              </a:rPr>
              <a:t>2019 Initiative “Role of Industry in Mission Engineering”</a:t>
            </a:r>
          </a:p>
        </p:txBody>
      </p:sp>
      <p:pic>
        <p:nvPicPr>
          <p:cNvPr id="13" name="Picture 12">
            <a:extLst>
              <a:ext uri="{FF2B5EF4-FFF2-40B4-BE49-F238E27FC236}">
                <a16:creationId xmlns:a16="http://schemas.microsoft.com/office/drawing/2014/main" id="{48FED56D-9932-4E6C-8DF7-FAB27EE39BC1}"/>
              </a:ext>
            </a:extLst>
          </p:cNvPr>
          <p:cNvPicPr>
            <a:picLocks noChangeAspect="1"/>
          </p:cNvPicPr>
          <p:nvPr/>
        </p:nvPicPr>
        <p:blipFill>
          <a:blip r:embed="rId4"/>
          <a:stretch>
            <a:fillRect/>
          </a:stretch>
        </p:blipFill>
        <p:spPr>
          <a:xfrm>
            <a:off x="5689787" y="4515557"/>
            <a:ext cx="2177886" cy="1633415"/>
          </a:xfrm>
          <a:prstGeom prst="rect">
            <a:avLst/>
          </a:prstGeom>
          <a:ln>
            <a:solidFill>
              <a:schemeClr val="bg1">
                <a:lumMod val="50000"/>
              </a:schemeClr>
            </a:solidFill>
          </a:ln>
        </p:spPr>
      </p:pic>
      <p:pic>
        <p:nvPicPr>
          <p:cNvPr id="14" name="Picture 13">
            <a:extLst>
              <a:ext uri="{FF2B5EF4-FFF2-40B4-BE49-F238E27FC236}">
                <a16:creationId xmlns:a16="http://schemas.microsoft.com/office/drawing/2014/main" id="{F9292824-8393-413F-B0CC-DC07F2E816AA}"/>
              </a:ext>
            </a:extLst>
          </p:cNvPr>
          <p:cNvPicPr>
            <a:picLocks noChangeAspect="1"/>
          </p:cNvPicPr>
          <p:nvPr/>
        </p:nvPicPr>
        <p:blipFill>
          <a:blip r:embed="rId5"/>
          <a:stretch>
            <a:fillRect/>
          </a:stretch>
        </p:blipFill>
        <p:spPr>
          <a:xfrm>
            <a:off x="6012290" y="2513580"/>
            <a:ext cx="1442156" cy="1798643"/>
          </a:xfrm>
          <a:prstGeom prst="rect">
            <a:avLst/>
          </a:prstGeom>
          <a:ln>
            <a:solidFill>
              <a:schemeClr val="tx1">
                <a:lumMod val="95000"/>
                <a:lumOff val="5000"/>
              </a:schemeClr>
            </a:solidFill>
          </a:ln>
        </p:spPr>
      </p:pic>
      <p:sp>
        <p:nvSpPr>
          <p:cNvPr id="18" name="TextBox 17">
            <a:extLst>
              <a:ext uri="{FF2B5EF4-FFF2-40B4-BE49-F238E27FC236}">
                <a16:creationId xmlns:a16="http://schemas.microsoft.com/office/drawing/2014/main" id="{FD1440A1-C222-4425-A400-9FEF8F3E077F}"/>
              </a:ext>
            </a:extLst>
          </p:cNvPr>
          <p:cNvSpPr txBox="1"/>
          <p:nvPr/>
        </p:nvSpPr>
        <p:spPr>
          <a:xfrm>
            <a:off x="4300214" y="1470056"/>
            <a:ext cx="1026133" cy="1938992"/>
          </a:xfrm>
          <a:prstGeom prst="rect">
            <a:avLst/>
          </a:prstGeom>
          <a:noFill/>
        </p:spPr>
        <p:txBody>
          <a:bodyPr wrap="square">
            <a:spAutoFit/>
          </a:bodyPr>
          <a:lstStyle/>
          <a:p>
            <a:pPr algn="ctr"/>
            <a:r>
              <a:rPr lang="en-US" sz="2000" b="1" dirty="0">
                <a:latin typeface="Calibri Light" panose="020F0302020204030204" pitchFamily="34" charset="0"/>
                <a:cs typeface="Calibri Light" panose="020F0302020204030204" pitchFamily="34" charset="0"/>
              </a:rPr>
              <a:t>2018 AT&amp;L Reorg</a:t>
            </a:r>
          </a:p>
          <a:p>
            <a:pPr algn="ctr"/>
            <a:r>
              <a:rPr lang="en-US" sz="2000" b="1" dirty="0">
                <a:latin typeface="Calibri Light" panose="020F0302020204030204" pitchFamily="34" charset="0"/>
                <a:cs typeface="Calibri Light" panose="020F0302020204030204" pitchFamily="34" charset="0"/>
              </a:rPr>
              <a:t>OUSD R&amp;E ME Lead</a:t>
            </a:r>
          </a:p>
        </p:txBody>
      </p:sp>
      <p:cxnSp>
        <p:nvCxnSpPr>
          <p:cNvPr id="19" name="Straight Arrow Connector 18">
            <a:extLst>
              <a:ext uri="{FF2B5EF4-FFF2-40B4-BE49-F238E27FC236}">
                <a16:creationId xmlns:a16="http://schemas.microsoft.com/office/drawing/2014/main" id="{AD47733A-6BDC-4C24-BAB2-1361FAB07415}"/>
              </a:ext>
            </a:extLst>
          </p:cNvPr>
          <p:cNvCxnSpPr>
            <a:cxnSpLocks/>
          </p:cNvCxnSpPr>
          <p:nvPr/>
        </p:nvCxnSpPr>
        <p:spPr>
          <a:xfrm>
            <a:off x="4794398" y="3897711"/>
            <a:ext cx="0" cy="2012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Content Placeholder 2">
            <a:extLst>
              <a:ext uri="{FF2B5EF4-FFF2-40B4-BE49-F238E27FC236}">
                <a16:creationId xmlns:a16="http://schemas.microsoft.com/office/drawing/2014/main" id="{12F3006F-1F71-4127-AC3B-594C3B36D22D}"/>
              </a:ext>
            </a:extLst>
          </p:cNvPr>
          <p:cNvSpPr txBox="1">
            <a:spLocks/>
          </p:cNvSpPr>
          <p:nvPr/>
        </p:nvSpPr>
        <p:spPr>
          <a:xfrm>
            <a:off x="7933970" y="1457578"/>
            <a:ext cx="1536397" cy="3636978"/>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latin typeface="Calibri Light" panose="020F0302020204030204" pitchFamily="34" charset="0"/>
                <a:cs typeface="Calibri Light" panose="020F0302020204030204" pitchFamily="34" charset="0"/>
              </a:rPr>
              <a:t>2020</a:t>
            </a:r>
          </a:p>
          <a:p>
            <a:pPr marL="0" indent="0" algn="ctr">
              <a:buFont typeface="Arial" panose="020B0604020202020204" pitchFamily="34" charset="0"/>
              <a:buNone/>
            </a:pPr>
            <a:r>
              <a:rPr lang="en-US" sz="2000" b="1" dirty="0">
                <a:latin typeface="Calibri Light" panose="020F0302020204030204" pitchFamily="34" charset="0"/>
                <a:cs typeface="Calibri Light" panose="020F0302020204030204" pitchFamily="34" charset="0"/>
              </a:rPr>
              <a:t>NDIA updated Conference: “System and Mission Engineering”</a:t>
            </a:r>
          </a:p>
          <a:p>
            <a:pPr marL="0" indent="0" algn="ctr">
              <a:buFont typeface="Arial" panose="020B0604020202020204" pitchFamily="34" charset="0"/>
              <a:buNone/>
            </a:pPr>
            <a:r>
              <a:rPr lang="en-US" sz="2000" b="1" dirty="0">
                <a:latin typeface="Calibri Light" panose="020F0302020204030204" pitchFamily="34" charset="0"/>
                <a:cs typeface="Calibri Light" panose="020F0302020204030204" pitchFamily="34" charset="0"/>
              </a:rPr>
              <a:t>ME Track</a:t>
            </a:r>
          </a:p>
        </p:txBody>
      </p:sp>
      <p:cxnSp>
        <p:nvCxnSpPr>
          <p:cNvPr id="22" name="Straight Arrow Connector 21">
            <a:extLst>
              <a:ext uri="{FF2B5EF4-FFF2-40B4-BE49-F238E27FC236}">
                <a16:creationId xmlns:a16="http://schemas.microsoft.com/office/drawing/2014/main" id="{1AE0031C-C3E4-4B67-8122-82F18166C25D}"/>
              </a:ext>
            </a:extLst>
          </p:cNvPr>
          <p:cNvCxnSpPr>
            <a:cxnSpLocks/>
          </p:cNvCxnSpPr>
          <p:nvPr/>
        </p:nvCxnSpPr>
        <p:spPr>
          <a:xfrm>
            <a:off x="8702169" y="4097767"/>
            <a:ext cx="0" cy="2012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Content Placeholder 2">
            <a:extLst>
              <a:ext uri="{FF2B5EF4-FFF2-40B4-BE49-F238E27FC236}">
                <a16:creationId xmlns:a16="http://schemas.microsoft.com/office/drawing/2014/main" id="{F0BC076B-6708-4E94-B91C-9F79F5BB1DC3}"/>
              </a:ext>
            </a:extLst>
          </p:cNvPr>
          <p:cNvSpPr txBox="1">
            <a:spLocks/>
          </p:cNvSpPr>
          <p:nvPr/>
        </p:nvSpPr>
        <p:spPr>
          <a:xfrm>
            <a:off x="9744534" y="1448584"/>
            <a:ext cx="1793890" cy="4699975"/>
          </a:xfrm>
          <a:prstGeom prst="rect">
            <a:avLst/>
          </a:prstGeom>
          <a:ln>
            <a:no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latin typeface="Calibri Light" panose="020F0302020204030204" pitchFamily="34" charset="0"/>
                <a:cs typeface="Calibri Light" panose="020F0302020204030204" pitchFamily="34" charset="0"/>
              </a:rPr>
              <a:t>2021</a:t>
            </a:r>
          </a:p>
          <a:p>
            <a:pPr marL="0" indent="0" algn="ctr">
              <a:buFont typeface="Arial" panose="020B0604020202020204" pitchFamily="34" charset="0"/>
              <a:buNone/>
            </a:pPr>
            <a:r>
              <a:rPr lang="en-US" sz="2000" b="1" dirty="0">
                <a:solidFill>
                  <a:schemeClr val="accent1"/>
                </a:solidFill>
                <a:latin typeface="Calibri Light" panose="020F0302020204030204" pitchFamily="34" charset="0"/>
                <a:cs typeface="Calibri Light" panose="020F0302020204030204" pitchFamily="34" charset="0"/>
              </a:rPr>
              <a:t>March</a:t>
            </a:r>
            <a:r>
              <a:rPr lang="en-US" sz="2000" b="1" dirty="0">
                <a:latin typeface="Calibri Light" panose="020F0302020204030204" pitchFamily="34" charset="0"/>
                <a:cs typeface="Calibri Light" panose="020F0302020204030204" pitchFamily="34" charset="0"/>
              </a:rPr>
              <a:t>          Mtg with MI Lead</a:t>
            </a:r>
          </a:p>
          <a:p>
            <a:pPr marL="0" indent="0" algn="ctr">
              <a:buFont typeface="Arial" panose="020B0604020202020204" pitchFamily="34" charset="0"/>
              <a:buNone/>
            </a:pPr>
            <a:r>
              <a:rPr lang="en-US" sz="2000" b="1" dirty="0">
                <a:solidFill>
                  <a:schemeClr val="accent1"/>
                </a:solidFill>
                <a:latin typeface="Calibri Light" panose="020F0302020204030204" pitchFamily="34" charset="0"/>
                <a:cs typeface="Calibri Light" panose="020F0302020204030204" pitchFamily="34" charset="0"/>
              </a:rPr>
              <a:t>May</a:t>
            </a:r>
            <a:r>
              <a:rPr lang="en-US" sz="2000" b="1" dirty="0">
                <a:latin typeface="Calibri Light" panose="020F0302020204030204" pitchFamily="34" charset="0"/>
                <a:cs typeface="Calibri Light" panose="020F0302020204030204" pitchFamily="34" charset="0"/>
              </a:rPr>
              <a:t>               ME Intro to SED</a:t>
            </a:r>
          </a:p>
          <a:p>
            <a:pPr marL="0" indent="0" algn="ctr">
              <a:buFont typeface="Arial" panose="020B0604020202020204" pitchFamily="34" charset="0"/>
              <a:buNone/>
            </a:pPr>
            <a:r>
              <a:rPr lang="en-US" sz="2000" b="1" dirty="0">
                <a:solidFill>
                  <a:schemeClr val="accent1"/>
                </a:solidFill>
                <a:latin typeface="Calibri Light" panose="020F0302020204030204" pitchFamily="34" charset="0"/>
                <a:cs typeface="Calibri Light" panose="020F0302020204030204" pitchFamily="34" charset="0"/>
              </a:rPr>
              <a:t>June</a:t>
            </a:r>
            <a:r>
              <a:rPr lang="en-US" sz="2000" b="1" dirty="0">
                <a:latin typeface="Calibri Light" panose="020F0302020204030204" pitchFamily="34" charset="0"/>
                <a:cs typeface="Calibri Light" panose="020F0302020204030204" pitchFamily="34" charset="0"/>
              </a:rPr>
              <a:t>          Follow-up with MI lead</a:t>
            </a:r>
          </a:p>
          <a:p>
            <a:pPr marL="0" indent="0" algn="ctr">
              <a:buFont typeface="Arial" panose="020B0604020202020204" pitchFamily="34" charset="0"/>
              <a:buNone/>
            </a:pPr>
            <a:r>
              <a:rPr lang="en-US" sz="2000" b="1" dirty="0">
                <a:solidFill>
                  <a:schemeClr val="accent1"/>
                </a:solidFill>
                <a:latin typeface="Calibri Light" panose="020F0302020204030204" pitchFamily="34" charset="0"/>
                <a:cs typeface="Calibri Light" panose="020F0302020204030204" pitchFamily="34" charset="0"/>
              </a:rPr>
              <a:t>August   </a:t>
            </a:r>
            <a:r>
              <a:rPr lang="en-US" sz="2000" b="1" dirty="0">
                <a:latin typeface="Calibri Light" panose="020F0302020204030204" pitchFamily="34" charset="0"/>
                <a:cs typeface="Calibri Light" panose="020F0302020204030204" pitchFamily="34" charset="0"/>
              </a:rPr>
              <a:t>SoSECIE on ME</a:t>
            </a:r>
          </a:p>
          <a:p>
            <a:pPr marL="0" indent="0" algn="ctr">
              <a:buFont typeface="Arial" panose="020B0604020202020204" pitchFamily="34" charset="0"/>
              <a:buNone/>
            </a:pPr>
            <a:r>
              <a:rPr lang="en-US" sz="2000" b="1" dirty="0">
                <a:solidFill>
                  <a:schemeClr val="accent1"/>
                </a:solidFill>
                <a:latin typeface="Calibri Light" panose="020F0302020204030204" pitchFamily="34" charset="0"/>
                <a:cs typeface="Calibri Light" panose="020F0302020204030204" pitchFamily="34" charset="0"/>
              </a:rPr>
              <a:t>December</a:t>
            </a:r>
            <a:r>
              <a:rPr lang="en-US" sz="2000" b="1" dirty="0">
                <a:latin typeface="Calibri Light" panose="020F0302020204030204" pitchFamily="34" charset="0"/>
                <a:cs typeface="Calibri Light" panose="020F0302020204030204" pitchFamily="34" charset="0"/>
              </a:rPr>
              <a:t> S&amp;ME Conference ME Panel and Tracks</a:t>
            </a:r>
          </a:p>
        </p:txBody>
      </p:sp>
    </p:spTree>
    <p:extLst>
      <p:ext uri="{BB962C8B-B14F-4D97-AF65-F5344CB8AC3E}">
        <p14:creationId xmlns:p14="http://schemas.microsoft.com/office/powerpoint/2010/main" val="2369366067"/>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671AC-7C99-42B9-9B8D-D59B332525FC}"/>
              </a:ext>
            </a:extLst>
          </p:cNvPr>
          <p:cNvSpPr>
            <a:spLocks noGrp="1"/>
          </p:cNvSpPr>
          <p:nvPr>
            <p:ph type="title"/>
          </p:nvPr>
        </p:nvSpPr>
        <p:spPr>
          <a:xfrm>
            <a:off x="533400" y="130503"/>
            <a:ext cx="11687175" cy="1066800"/>
          </a:xfrm>
        </p:spPr>
        <p:txBody>
          <a:bodyPr>
            <a:normAutofit/>
          </a:bodyPr>
          <a:lstStyle/>
          <a:p>
            <a:r>
              <a:rPr lang="en-US" sz="3600" b="1" dirty="0">
                <a:solidFill>
                  <a:schemeClr val="accent1"/>
                </a:solidFill>
                <a:latin typeface="Calibri Light" panose="020F0302020204030204" pitchFamily="34" charset="0"/>
                <a:cs typeface="Calibri Light" panose="020F0302020204030204" pitchFamily="34" charset="0"/>
              </a:rPr>
              <a:t>FY22 Planning</a:t>
            </a:r>
          </a:p>
        </p:txBody>
      </p:sp>
      <p:sp>
        <p:nvSpPr>
          <p:cNvPr id="3" name="Content Placeholder 2">
            <a:extLst>
              <a:ext uri="{FF2B5EF4-FFF2-40B4-BE49-F238E27FC236}">
                <a16:creationId xmlns:a16="http://schemas.microsoft.com/office/drawing/2014/main" id="{1A1BD25E-363C-428B-B364-AD673F77F5EE}"/>
              </a:ext>
            </a:extLst>
          </p:cNvPr>
          <p:cNvSpPr>
            <a:spLocks noGrp="1"/>
          </p:cNvSpPr>
          <p:nvPr>
            <p:ph idx="1"/>
          </p:nvPr>
        </p:nvSpPr>
        <p:spPr>
          <a:xfrm>
            <a:off x="533400" y="1197303"/>
            <a:ext cx="10668353" cy="5779868"/>
          </a:xfrm>
        </p:spPr>
        <p:txBody>
          <a:bodyPr>
            <a:normAutofit/>
          </a:bodyPr>
          <a:lstStyle/>
          <a:p>
            <a:pPr marR="0" lvl="0">
              <a:lnSpc>
                <a:spcPct val="100000"/>
              </a:lnSpc>
              <a:spcBef>
                <a:spcPts val="1800"/>
              </a:spcBef>
              <a:spcAft>
                <a:spcPts val="0"/>
              </a:spcAft>
              <a:buFont typeface="Wingdings" panose="05000000000000000000" pitchFamily="2" charset="2"/>
              <a:buChar char="§"/>
            </a:pPr>
            <a:r>
              <a:rPr lang="en-US" sz="2600" b="1" dirty="0">
                <a:effectLst/>
                <a:latin typeface="Calibri Light" panose="020F0302020204030204" pitchFamily="34" charset="0"/>
                <a:ea typeface="Times New Roman" panose="02020603050405020304" pitchFamily="18" charset="0"/>
                <a:cs typeface="Calibri Light" panose="020F0302020204030204" pitchFamily="34" charset="0"/>
              </a:rPr>
              <a:t>Background</a:t>
            </a:r>
          </a:p>
          <a:p>
            <a:pPr lvl="1">
              <a:lnSpc>
                <a:spcPct val="100000"/>
              </a:lnSpc>
              <a:spcBef>
                <a:spcPts val="1800"/>
              </a:spcBef>
              <a:buFont typeface="Wingdings" panose="05000000000000000000" pitchFamily="2" charset="2"/>
              <a:buChar char="§"/>
            </a:pPr>
            <a:r>
              <a:rPr lang="en-US" b="1" dirty="0">
                <a:effectLst/>
                <a:latin typeface="Calibri Light" panose="020F0302020204030204" pitchFamily="34" charset="0"/>
                <a:ea typeface="Times New Roman" panose="02020603050405020304" pitchFamily="18" charset="0"/>
                <a:cs typeface="Calibri Light" panose="020F0302020204030204" pitchFamily="34" charset="0"/>
              </a:rPr>
              <a:t>R&amp;E has </a:t>
            </a:r>
            <a:r>
              <a:rPr lang="en-US" b="1" dirty="0">
                <a:latin typeface="Calibri Light" panose="020F0302020204030204" pitchFamily="34" charset="0"/>
                <a:ea typeface="Times New Roman" panose="02020603050405020304" pitchFamily="18" charset="0"/>
                <a:cs typeface="Calibri Light" panose="020F0302020204030204" pitchFamily="34" charset="0"/>
              </a:rPr>
              <a:t>on-going initiatives to advance the practice of Mission Engineering and is seeking to engage with industry; similarly, NDIA SoS/ME Committee continues to increase awareness of Mission Engineering</a:t>
            </a:r>
          </a:p>
          <a:p>
            <a:pPr>
              <a:lnSpc>
                <a:spcPct val="100000"/>
              </a:lnSpc>
              <a:spcBef>
                <a:spcPts val="1800"/>
              </a:spcBef>
              <a:buFont typeface="Wingdings" panose="05000000000000000000" pitchFamily="2" charset="2"/>
              <a:buChar char="§"/>
            </a:pPr>
            <a:r>
              <a:rPr lang="en-US" sz="2600" b="1" dirty="0">
                <a:latin typeface="Calibri Light" panose="020F0302020204030204" pitchFamily="34" charset="0"/>
                <a:ea typeface="Times New Roman" panose="02020603050405020304" pitchFamily="18" charset="0"/>
                <a:cs typeface="Calibri Light" panose="020F0302020204030204" pitchFamily="34" charset="0"/>
              </a:rPr>
              <a:t>2022 NDIA Strategic Planning Engagements</a:t>
            </a:r>
          </a:p>
          <a:p>
            <a:pPr lvl="1">
              <a:lnSpc>
                <a:spcPct val="100000"/>
              </a:lnSpc>
              <a:spcBef>
                <a:spcPts val="1800"/>
              </a:spcBef>
              <a:buFont typeface="Wingdings" panose="05000000000000000000" pitchFamily="2" charset="2"/>
              <a:buChar char="§"/>
            </a:pPr>
            <a:r>
              <a:rPr lang="en-US" b="1" dirty="0">
                <a:latin typeface="Calibri Light" panose="020F0302020204030204" pitchFamily="34" charset="0"/>
                <a:ea typeface="Times New Roman" panose="02020603050405020304" pitchFamily="18" charset="0"/>
                <a:cs typeface="Calibri Light" panose="020F0302020204030204" pitchFamily="34" charset="0"/>
              </a:rPr>
              <a:t>Stephanie Possehl, OUSD R&amp;E Engineering Director (acting) presented overview of  her office including mission engineering on 26 January</a:t>
            </a:r>
          </a:p>
          <a:p>
            <a:pPr lvl="1">
              <a:lnSpc>
                <a:spcPct val="100000"/>
              </a:lnSpc>
              <a:spcBef>
                <a:spcPts val="1800"/>
              </a:spcBef>
              <a:buFont typeface="Wingdings" panose="05000000000000000000" pitchFamily="2" charset="2"/>
              <a:buChar char="§"/>
            </a:pPr>
            <a:r>
              <a:rPr lang="en-US" b="1" dirty="0">
                <a:latin typeface="Calibri Light" panose="020F0302020204030204" pitchFamily="34" charset="0"/>
                <a:ea typeface="Times New Roman" panose="02020603050405020304" pitchFamily="18" charset="0"/>
                <a:cs typeface="Calibri Light" panose="020F0302020204030204" pitchFamily="34" charset="0"/>
              </a:rPr>
              <a:t>Follow-up with R&amp;E Chief Engineer (Goldenberg) and SED lead on 2 February</a:t>
            </a:r>
          </a:p>
          <a:p>
            <a:pPr lvl="1">
              <a:lnSpc>
                <a:spcPct val="100000"/>
              </a:lnSpc>
              <a:spcBef>
                <a:spcPts val="1800"/>
              </a:spcBef>
              <a:buFont typeface="Wingdings" panose="05000000000000000000" pitchFamily="2" charset="2"/>
              <a:buChar char="§"/>
            </a:pPr>
            <a:r>
              <a:rPr lang="en-US" b="1" dirty="0">
                <a:latin typeface="Calibri Light" panose="020F0302020204030204" pitchFamily="34" charset="0"/>
                <a:ea typeface="Times New Roman" panose="02020603050405020304" pitchFamily="18" charset="0"/>
                <a:cs typeface="Calibri Light" panose="020F0302020204030204" pitchFamily="34" charset="0"/>
              </a:rPr>
              <a:t>Initial planning meeting on 11 February between R&amp;E (Goldenberg) and NDIA SED representatives  (Dahmann, Daly, Poel, Horne, Coolahan, Schreiber, Moshinsky) to discuss opportunities</a:t>
            </a:r>
            <a:endParaRPr lang="en-US" sz="2800" b="1" dirty="0">
              <a:effectLst/>
              <a:latin typeface="Calibri Light" panose="020F0302020204030204" pitchFamily="34" charset="0"/>
              <a:ea typeface="Times New Roman" panose="02020603050405020304" pitchFamily="18" charset="0"/>
              <a:cs typeface="Calibri Light" panose="020F0302020204030204" pitchFamily="34" charset="0"/>
            </a:endParaRPr>
          </a:p>
          <a:p>
            <a:pPr>
              <a:lnSpc>
                <a:spcPct val="100000"/>
              </a:lnSpc>
              <a:spcBef>
                <a:spcPts val="1800"/>
              </a:spcBef>
              <a:buFont typeface="Wingdings" panose="05000000000000000000" pitchFamily="2" charset="2"/>
              <a:buChar char="§"/>
            </a:pPr>
            <a:endParaRPr lang="en-US" sz="44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89591249"/>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671AC-7C99-42B9-9B8D-D59B332525FC}"/>
              </a:ext>
            </a:extLst>
          </p:cNvPr>
          <p:cNvSpPr>
            <a:spLocks noGrp="1"/>
          </p:cNvSpPr>
          <p:nvPr>
            <p:ph type="title"/>
          </p:nvPr>
        </p:nvSpPr>
        <p:spPr>
          <a:xfrm>
            <a:off x="756002" y="325614"/>
            <a:ext cx="11687175" cy="625803"/>
          </a:xfrm>
        </p:spPr>
        <p:txBody>
          <a:bodyPr>
            <a:normAutofit fontScale="90000"/>
          </a:bodyPr>
          <a:lstStyle/>
          <a:p>
            <a:r>
              <a:rPr lang="en-US" sz="3600" b="1" dirty="0">
                <a:solidFill>
                  <a:schemeClr val="accent1"/>
                </a:solidFill>
                <a:latin typeface="Calibri Light" panose="020F0302020204030204" pitchFamily="34" charset="0"/>
                <a:cs typeface="Calibri Light" panose="020F0302020204030204" pitchFamily="34" charset="0"/>
              </a:rPr>
              <a:t>FY22 Plans </a:t>
            </a:r>
            <a:r>
              <a:rPr lang="en-US" sz="2800" b="1" dirty="0">
                <a:solidFill>
                  <a:schemeClr val="accent1"/>
                </a:solidFill>
                <a:latin typeface="Calibri Light" panose="020F0302020204030204" pitchFamily="34" charset="0"/>
                <a:cs typeface="Calibri Light" panose="020F0302020204030204" pitchFamily="34" charset="0"/>
              </a:rPr>
              <a:t>(1 of 2)</a:t>
            </a:r>
            <a:endParaRPr lang="en-US" sz="3600" b="1" dirty="0">
              <a:solidFill>
                <a:schemeClr val="accent1"/>
              </a:solidFill>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1A1BD25E-363C-428B-B364-AD673F77F5EE}"/>
              </a:ext>
            </a:extLst>
          </p:cNvPr>
          <p:cNvSpPr>
            <a:spLocks noGrp="1"/>
          </p:cNvSpPr>
          <p:nvPr>
            <p:ph idx="1"/>
          </p:nvPr>
        </p:nvSpPr>
        <p:spPr>
          <a:xfrm>
            <a:off x="437938" y="1295302"/>
            <a:ext cx="10668353" cy="5779868"/>
          </a:xfrm>
        </p:spPr>
        <p:txBody>
          <a:bodyPr>
            <a:normAutofit/>
          </a:bodyPr>
          <a:lstStyle/>
          <a:p>
            <a:pPr marL="342900" marR="0" lvl="0" indent="-342900">
              <a:spcBef>
                <a:spcPts val="600"/>
              </a:spcBef>
              <a:spcAft>
                <a:spcPts val="600"/>
              </a:spcAft>
              <a:buFont typeface="Wingdings" panose="05000000000000000000" pitchFamily="2" charset="2"/>
              <a:buChar char="v"/>
            </a:pPr>
            <a:r>
              <a:rPr lang="en-US" sz="2400" b="1" dirty="0">
                <a:effectLst/>
                <a:latin typeface="Calibri Light" panose="020F0302020204030204" pitchFamily="34" charset="0"/>
                <a:ea typeface="Times New Roman" panose="02020603050405020304" pitchFamily="18" charset="0"/>
                <a:cs typeface="Calibri Light" panose="020F0302020204030204" pitchFamily="34" charset="0"/>
              </a:rPr>
              <a:t>Create a cross NDIA SE Division ME Initiative - </a:t>
            </a:r>
            <a:r>
              <a:rPr lang="en-US" sz="2400" b="1" dirty="0">
                <a:solidFill>
                  <a:srgbClr val="00B050"/>
                </a:solidFill>
                <a:effectLst/>
                <a:latin typeface="Calibri Light" panose="020F0302020204030204" pitchFamily="34" charset="0"/>
                <a:ea typeface="Times New Roman" panose="02020603050405020304" pitchFamily="18" charset="0"/>
                <a:cs typeface="Calibri Light" panose="020F0302020204030204" pitchFamily="34" charset="0"/>
              </a:rPr>
              <a:t>DONE</a:t>
            </a:r>
          </a:p>
          <a:p>
            <a:pPr lvl="1">
              <a:spcBef>
                <a:spcPts val="600"/>
              </a:spcBef>
              <a:spcAft>
                <a:spcPts val="600"/>
              </a:spcAft>
              <a:buFont typeface="Wingdings" panose="05000000000000000000" pitchFamily="2" charset="2"/>
              <a:buChar char="§"/>
            </a:pPr>
            <a:r>
              <a:rPr lang="en-US" sz="2000" b="1" dirty="0">
                <a:effectLst/>
                <a:latin typeface="Calibri Light" panose="020F0302020204030204" pitchFamily="34" charset="0"/>
                <a:ea typeface="Times New Roman" panose="02020603050405020304" pitchFamily="18" charset="0"/>
                <a:cs typeface="Calibri Light" panose="020F0302020204030204" pitchFamily="34" charset="0"/>
              </a:rPr>
              <a:t>Ensure engagement with not only SoS/ME (Dahmann), but also DE (Daly), M&amp;S (Schreiber), </a:t>
            </a:r>
            <a:r>
              <a:rPr lang="en-US" sz="2000" b="1" dirty="0">
                <a:latin typeface="Calibri Light" panose="020F0302020204030204" pitchFamily="34" charset="0"/>
                <a:ea typeface="Times New Roman" panose="02020603050405020304" pitchFamily="18" charset="0"/>
                <a:cs typeface="Calibri Light" panose="020F0302020204030204" pitchFamily="34" charset="0"/>
              </a:rPr>
              <a:t>A</a:t>
            </a:r>
            <a:r>
              <a:rPr lang="en-US" sz="2000" b="1" dirty="0">
                <a:effectLst/>
                <a:latin typeface="Calibri Light" panose="020F0302020204030204" pitchFamily="34" charset="0"/>
                <a:ea typeface="Times New Roman" panose="02020603050405020304" pitchFamily="18" charset="0"/>
                <a:cs typeface="Calibri Light" panose="020F0302020204030204" pitchFamily="34" charset="0"/>
              </a:rPr>
              <a:t>rchitecture (Scheurer), SE Modernization (Moshinsky)</a:t>
            </a:r>
          </a:p>
          <a:p>
            <a:pPr lvl="1">
              <a:spcBef>
                <a:spcPts val="600"/>
              </a:spcBef>
              <a:spcAft>
                <a:spcPts val="600"/>
              </a:spcAft>
              <a:buFont typeface="Wingdings" panose="05000000000000000000" pitchFamily="2" charset="2"/>
              <a:buChar char="§"/>
            </a:pPr>
            <a:r>
              <a:rPr lang="en-US" sz="2000" b="1" dirty="0">
                <a:latin typeface="Calibri Light" panose="020F0302020204030204" pitchFamily="34" charset="0"/>
                <a:ea typeface="Calibri" panose="020F0502020204030204" pitchFamily="34" charset="0"/>
                <a:cs typeface="Calibri Light" panose="020F0302020204030204" pitchFamily="34" charset="0"/>
              </a:rPr>
              <a:t>Solicit volunteers at Feb 24 SED Meeting from the NDIA SE membership and in follow-up email</a:t>
            </a:r>
            <a:endParaRPr lang="en-US" sz="2000" b="1" dirty="0">
              <a:latin typeface="Calibri Light" panose="020F0302020204030204" pitchFamily="34" charset="0"/>
              <a:ea typeface="Times New Roman" panose="02020603050405020304" pitchFamily="18" charset="0"/>
              <a:cs typeface="Calibri Light" panose="020F0302020204030204" pitchFamily="34" charset="0"/>
            </a:endParaRPr>
          </a:p>
          <a:p>
            <a:pPr marL="342900" marR="0" lvl="0" indent="-342900">
              <a:spcBef>
                <a:spcPts val="600"/>
              </a:spcBef>
              <a:spcAft>
                <a:spcPts val="600"/>
              </a:spcAft>
              <a:buFont typeface="Wingdings" panose="05000000000000000000" pitchFamily="2" charset="2"/>
              <a:buChar char="v"/>
            </a:pPr>
            <a:r>
              <a:rPr lang="en-US" sz="2400" b="1" dirty="0">
                <a:effectLst/>
                <a:latin typeface="Calibri Light" panose="020F0302020204030204" pitchFamily="34" charset="0"/>
                <a:ea typeface="Times New Roman" panose="02020603050405020304" pitchFamily="18" charset="0"/>
                <a:cs typeface="Calibri Light" panose="020F0302020204030204" pitchFamily="34" charset="0"/>
              </a:rPr>
              <a:t>Focus on several areas</a:t>
            </a:r>
          </a:p>
          <a:p>
            <a:pPr marL="800100" lvl="1" indent="-342900">
              <a:spcBef>
                <a:spcPts val="0"/>
              </a:spcBef>
              <a:spcAft>
                <a:spcPts val="600"/>
              </a:spcAft>
              <a:buFont typeface="Symbol" panose="05050102010706020507" pitchFamily="18" charset="2"/>
              <a:buChar char=""/>
            </a:pPr>
            <a:r>
              <a:rPr lang="en-US" sz="2200" b="1" dirty="0">
                <a:effectLst/>
                <a:latin typeface="Calibri Light" panose="020F0302020204030204" pitchFamily="34" charset="0"/>
                <a:ea typeface="Times New Roman" panose="02020603050405020304" pitchFamily="18" charset="0"/>
                <a:cs typeface="Calibri Light" panose="020F0302020204030204" pitchFamily="34" charset="0"/>
              </a:rPr>
              <a:t>Inputs to the update of the Mission Engineering Guide - </a:t>
            </a:r>
            <a:r>
              <a:rPr lang="en-US" sz="2200" b="1" dirty="0">
                <a:solidFill>
                  <a:srgbClr val="00B050"/>
                </a:solidFill>
                <a:effectLst/>
                <a:latin typeface="Calibri Light" panose="020F0302020204030204" pitchFamily="34" charset="0"/>
                <a:ea typeface="Times New Roman" panose="02020603050405020304" pitchFamily="18" charset="0"/>
                <a:cs typeface="Calibri Light" panose="020F0302020204030204" pitchFamily="34" charset="0"/>
              </a:rPr>
              <a:t>DONE</a:t>
            </a:r>
            <a:endParaRPr lang="en-US" sz="1700" b="1" dirty="0">
              <a:solidFill>
                <a:srgbClr val="00B050"/>
              </a:solidFill>
              <a:effectLst/>
              <a:latin typeface="Calibri Light" panose="020F0302020204030204" pitchFamily="34" charset="0"/>
              <a:ea typeface="Calibri" panose="020F0502020204030204" pitchFamily="34" charset="0"/>
              <a:cs typeface="Calibri Light" panose="020F0302020204030204" pitchFamily="34" charset="0"/>
            </a:endParaRPr>
          </a:p>
          <a:p>
            <a:pPr marL="800100" lvl="1" indent="-342900">
              <a:spcBef>
                <a:spcPts val="0"/>
              </a:spcBef>
              <a:spcAft>
                <a:spcPts val="600"/>
              </a:spcAft>
              <a:buFont typeface="Symbol" panose="05050102010706020507" pitchFamily="18" charset="2"/>
              <a:buChar char=""/>
            </a:pPr>
            <a:r>
              <a:rPr lang="en-US" sz="2200" b="1" dirty="0">
                <a:effectLst/>
                <a:latin typeface="Calibri Light" panose="020F0302020204030204" pitchFamily="34" charset="0"/>
                <a:ea typeface="Times New Roman" panose="02020603050405020304" pitchFamily="18" charset="0"/>
                <a:cs typeface="Calibri Light" panose="020F0302020204030204" pitchFamily="34" charset="0"/>
              </a:rPr>
              <a:t>Industry implementation of ME – </a:t>
            </a:r>
            <a:r>
              <a:rPr lang="en-US" sz="2200" b="1" dirty="0">
                <a:solidFill>
                  <a:schemeClr val="accent2"/>
                </a:solidFill>
                <a:effectLst/>
                <a:latin typeface="Calibri Light" panose="020F0302020204030204" pitchFamily="34" charset="0"/>
                <a:ea typeface="Times New Roman" panose="02020603050405020304" pitchFamily="18" charset="0"/>
                <a:cs typeface="Calibri Light" panose="020F0302020204030204" pitchFamily="34" charset="0"/>
              </a:rPr>
              <a:t>In Progress</a:t>
            </a:r>
          </a:p>
          <a:p>
            <a:pPr lvl="1">
              <a:spcBef>
                <a:spcPts val="0"/>
              </a:spcBef>
              <a:spcAft>
                <a:spcPts val="600"/>
              </a:spcAft>
              <a:buFont typeface="Wingdings" panose="05000000000000000000" pitchFamily="2" charset="2"/>
              <a:buChar char="§"/>
            </a:pPr>
            <a:r>
              <a:rPr lang="en-US" sz="2000" b="1" dirty="0">
                <a:latin typeface="Calibri Light" panose="020F0302020204030204" pitchFamily="34" charset="0"/>
                <a:ea typeface="Calibri" panose="020F0502020204030204" pitchFamily="34" charset="0"/>
                <a:cs typeface="Calibri Light" panose="020F0302020204030204" pitchFamily="34" charset="0"/>
              </a:rPr>
              <a:t>Continue SoSECIE Webinars with continued emphasis on Mission Engineering - </a:t>
            </a:r>
            <a:r>
              <a:rPr lang="en-US" sz="2000" b="1" dirty="0">
                <a:solidFill>
                  <a:srgbClr val="00B050"/>
                </a:solidFill>
                <a:latin typeface="Calibri Light" panose="020F0302020204030204" pitchFamily="34" charset="0"/>
                <a:ea typeface="Calibri" panose="020F0502020204030204" pitchFamily="34" charset="0"/>
                <a:cs typeface="Calibri Light" panose="020F0302020204030204" pitchFamily="34" charset="0"/>
              </a:rPr>
              <a:t>DONE</a:t>
            </a:r>
          </a:p>
          <a:p>
            <a:pPr lvl="2">
              <a:spcBef>
                <a:spcPts val="0"/>
              </a:spcBef>
              <a:spcAft>
                <a:spcPts val="600"/>
              </a:spcAft>
              <a:buFont typeface="Wingdings" panose="05000000000000000000" pitchFamily="2" charset="2"/>
              <a:buChar char="§"/>
            </a:pPr>
            <a:r>
              <a:rPr lang="en-US" sz="1600" b="1" dirty="0">
                <a:latin typeface="Calibri Light" panose="020F0302020204030204" pitchFamily="34" charset="0"/>
                <a:ea typeface="Calibri" panose="020F0502020204030204" pitchFamily="34" charset="0"/>
                <a:cs typeface="Calibri Light" panose="020F0302020204030204" pitchFamily="34" charset="0"/>
              </a:rPr>
              <a:t>More widespread awareness would be helpful from the SED and member companies.</a:t>
            </a:r>
          </a:p>
          <a:p>
            <a:pPr lvl="1">
              <a:spcBef>
                <a:spcPts val="0"/>
              </a:spcBef>
              <a:spcAft>
                <a:spcPts val="600"/>
              </a:spcAft>
              <a:buFont typeface="Wingdings" panose="05000000000000000000" pitchFamily="2" charset="2"/>
              <a:buChar char="§"/>
            </a:pPr>
            <a:r>
              <a:rPr lang="en-US" sz="2000" b="1" dirty="0">
                <a:latin typeface="Calibri Light" panose="020F0302020204030204" pitchFamily="34" charset="0"/>
                <a:ea typeface="Calibri" panose="020F0502020204030204" pitchFamily="34" charset="0"/>
                <a:cs typeface="Calibri Light" panose="020F0302020204030204" pitchFamily="34" charset="0"/>
              </a:rPr>
              <a:t>Work with NDIA SE Division Leadership to invite Marc Goldenberg to present to an upcoming Division Meeting to kick off the initiative (Action: Daly, Schreiber) - </a:t>
            </a:r>
            <a:r>
              <a:rPr lang="en-US" sz="2000" b="1" dirty="0">
                <a:solidFill>
                  <a:srgbClr val="00B050"/>
                </a:solidFill>
                <a:latin typeface="Calibri Light" panose="020F0302020204030204" pitchFamily="34" charset="0"/>
                <a:ea typeface="Calibri" panose="020F0502020204030204" pitchFamily="34" charset="0"/>
                <a:cs typeface="Calibri Light" panose="020F0302020204030204" pitchFamily="34" charset="0"/>
              </a:rPr>
              <a:t>DONE</a:t>
            </a:r>
          </a:p>
          <a:p>
            <a:pPr lvl="1">
              <a:spcBef>
                <a:spcPts val="0"/>
              </a:spcBef>
              <a:spcAft>
                <a:spcPts val="600"/>
              </a:spcAft>
              <a:buFont typeface="Wingdings" panose="05000000000000000000" pitchFamily="2" charset="2"/>
              <a:buChar char="§"/>
            </a:pPr>
            <a:r>
              <a:rPr lang="en-US" sz="2000" b="1" dirty="0">
                <a:latin typeface="Calibri Light" panose="020F0302020204030204" pitchFamily="34" charset="0"/>
                <a:ea typeface="Calibri" panose="020F0502020204030204" pitchFamily="34" charset="0"/>
                <a:cs typeface="Calibri Light" panose="020F0302020204030204" pitchFamily="34" charset="0"/>
              </a:rPr>
              <a:t>Work with NDIA SE Division/Corporate to investigate a classified session and individual company engagement in context of the SE and ME Conference (Action: Daly) – </a:t>
            </a:r>
            <a:r>
              <a:rPr lang="en-US" sz="2000" b="1" dirty="0">
                <a:solidFill>
                  <a:schemeClr val="accent2"/>
                </a:solidFill>
                <a:latin typeface="Calibri Light" panose="020F0302020204030204" pitchFamily="34" charset="0"/>
                <a:ea typeface="Calibri" panose="020F0502020204030204" pitchFamily="34" charset="0"/>
                <a:cs typeface="Calibri Light" panose="020F0302020204030204" pitchFamily="34" charset="0"/>
              </a:rPr>
              <a:t>In Progress</a:t>
            </a:r>
            <a:endParaRPr lang="en-US" sz="2000" b="1" dirty="0">
              <a:solidFill>
                <a:schemeClr val="accent2"/>
              </a:solidFill>
              <a:effectLst/>
              <a:latin typeface="Calibri Light" panose="020F0302020204030204" pitchFamily="34" charset="0"/>
              <a:ea typeface="Calibri" panose="020F0502020204030204" pitchFamily="34" charset="0"/>
              <a:cs typeface="Calibri Light" panose="020F0302020204030204" pitchFamily="34" charset="0"/>
            </a:endParaRPr>
          </a:p>
          <a:p>
            <a:pPr marL="800100" lvl="1" indent="-342900">
              <a:lnSpc>
                <a:spcPct val="100000"/>
              </a:lnSpc>
              <a:spcBef>
                <a:spcPts val="600"/>
              </a:spcBef>
              <a:buFont typeface="Symbol" panose="05050102010706020507" pitchFamily="18" charset="2"/>
              <a:buChar char=""/>
            </a:pPr>
            <a:endParaRPr lang="en-US" sz="2200" b="1" dirty="0">
              <a:solidFill>
                <a:schemeClr val="accent2"/>
              </a:solidFill>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0000"/>
              </a:lnSpc>
              <a:spcBef>
                <a:spcPts val="600"/>
              </a:spcBef>
              <a:buNone/>
            </a:pPr>
            <a:endParaRPr lang="en-US" sz="44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99041632"/>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671AC-7C99-42B9-9B8D-D59B332525FC}"/>
              </a:ext>
            </a:extLst>
          </p:cNvPr>
          <p:cNvSpPr>
            <a:spLocks noGrp="1"/>
          </p:cNvSpPr>
          <p:nvPr>
            <p:ph type="title"/>
          </p:nvPr>
        </p:nvSpPr>
        <p:spPr>
          <a:xfrm>
            <a:off x="0" y="511548"/>
            <a:ext cx="11687175" cy="625803"/>
          </a:xfrm>
        </p:spPr>
        <p:txBody>
          <a:bodyPr>
            <a:noAutofit/>
          </a:bodyPr>
          <a:lstStyle/>
          <a:p>
            <a:pPr marL="457200">
              <a:lnSpc>
                <a:spcPct val="100000"/>
              </a:lnSpc>
              <a:spcBef>
                <a:spcPts val="600"/>
              </a:spcBef>
            </a:pPr>
            <a:r>
              <a:rPr lang="en-US" sz="3600" b="1" dirty="0">
                <a:solidFill>
                  <a:schemeClr val="accent1"/>
                </a:solidFill>
                <a:effectLst/>
                <a:latin typeface="Calibri Light" panose="020F0302020204030204" pitchFamily="34" charset="0"/>
                <a:ea typeface="Times New Roman" panose="02020603050405020304" pitchFamily="18" charset="0"/>
                <a:cs typeface="Calibri Light" panose="020F0302020204030204" pitchFamily="34" charset="0"/>
              </a:rPr>
              <a:t>Inputs to the Update of the Mission Engineering Guide</a:t>
            </a:r>
            <a:endParaRPr lang="en-US" sz="3200" b="1" dirty="0">
              <a:solidFill>
                <a:schemeClr val="accent1"/>
              </a:solidFill>
              <a:effectLst/>
              <a:latin typeface="Calibri Light" panose="020F0302020204030204" pitchFamily="34" charset="0"/>
              <a:ea typeface="Calibri" panose="020F05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1A1BD25E-363C-428B-B364-AD673F77F5EE}"/>
              </a:ext>
            </a:extLst>
          </p:cNvPr>
          <p:cNvSpPr>
            <a:spLocks noGrp="1"/>
          </p:cNvSpPr>
          <p:nvPr>
            <p:ph idx="1"/>
          </p:nvPr>
        </p:nvSpPr>
        <p:spPr>
          <a:xfrm>
            <a:off x="412433" y="1490741"/>
            <a:ext cx="10445751" cy="5230099"/>
          </a:xfrm>
        </p:spPr>
        <p:txBody>
          <a:bodyPr>
            <a:normAutofit fontScale="85000" lnSpcReduction="20000"/>
          </a:bodyPr>
          <a:lstStyle/>
          <a:p>
            <a:pPr>
              <a:spcBef>
                <a:spcPts val="600"/>
              </a:spcBef>
              <a:spcAft>
                <a:spcPts val="600"/>
              </a:spcAft>
              <a:buFont typeface="Wingdings" panose="05000000000000000000" pitchFamily="2" charset="2"/>
              <a:buChar char="§"/>
            </a:pPr>
            <a:r>
              <a:rPr lang="en-US" b="1" dirty="0">
                <a:effectLst/>
                <a:latin typeface="Calibri Light" panose="020F0302020204030204" pitchFamily="34" charset="0"/>
                <a:ea typeface="Times New Roman" panose="02020603050405020304" pitchFamily="18" charset="0"/>
                <a:cs typeface="Calibri Light" panose="020F0302020204030204" pitchFamily="34" charset="0"/>
              </a:rPr>
              <a:t>Background and plan</a:t>
            </a:r>
          </a:p>
          <a:p>
            <a:pPr lvl="1">
              <a:spcBef>
                <a:spcPts val="600"/>
              </a:spcBef>
              <a:spcAft>
                <a:spcPts val="600"/>
              </a:spcAft>
              <a:buFont typeface="Wingdings" panose="05000000000000000000" pitchFamily="2" charset="2"/>
              <a:buChar char="§"/>
            </a:pPr>
            <a:r>
              <a:rPr lang="en-US" sz="2200" b="1" dirty="0">
                <a:effectLst/>
                <a:latin typeface="Calibri Light" panose="020F0302020204030204" pitchFamily="34" charset="0"/>
                <a:ea typeface="Times New Roman" panose="02020603050405020304" pitchFamily="18" charset="0"/>
                <a:cs typeface="Calibri Light" panose="020F0302020204030204" pitchFamily="34" charset="0"/>
              </a:rPr>
              <a:t>R&amp;E has begun an update of the ME Guide, which is slated for release by September ’22 and are interested in </a:t>
            </a:r>
            <a:r>
              <a:rPr lang="en-US" sz="2200" b="1" dirty="0">
                <a:latin typeface="Calibri Light" panose="020F0302020204030204" pitchFamily="34" charset="0"/>
                <a:ea typeface="Times New Roman" panose="02020603050405020304" pitchFamily="18" charset="0"/>
                <a:cs typeface="Calibri Light" panose="020F0302020204030204" pitchFamily="34" charset="0"/>
              </a:rPr>
              <a:t>industry</a:t>
            </a:r>
            <a:r>
              <a:rPr lang="en-US" sz="2200" b="1" dirty="0">
                <a:effectLst/>
                <a:latin typeface="Calibri Light" panose="020F0302020204030204" pitchFamily="34" charset="0"/>
                <a:ea typeface="Times New Roman" panose="02020603050405020304" pitchFamily="18" charset="0"/>
                <a:cs typeface="Calibri Light" panose="020F0302020204030204" pitchFamily="34" charset="0"/>
              </a:rPr>
              <a:t> inputs</a:t>
            </a:r>
            <a:endParaRPr lang="en-US" sz="2200" b="1" dirty="0">
              <a:effectLst/>
              <a:latin typeface="Calibri Light" panose="020F0302020204030204" pitchFamily="34" charset="0"/>
              <a:ea typeface="Calibri" panose="020F0502020204030204" pitchFamily="34" charset="0"/>
              <a:cs typeface="Calibri Light" panose="020F0302020204030204" pitchFamily="34" charset="0"/>
            </a:endParaRPr>
          </a:p>
          <a:p>
            <a:pPr lvl="1">
              <a:spcBef>
                <a:spcPts val="600"/>
              </a:spcBef>
              <a:spcAft>
                <a:spcPts val="600"/>
              </a:spcAft>
              <a:buFont typeface="Wingdings" panose="05000000000000000000" pitchFamily="2" charset="2"/>
              <a:buChar char="§"/>
            </a:pPr>
            <a:r>
              <a:rPr lang="en-US" sz="2200" b="1" dirty="0">
                <a:effectLst/>
                <a:latin typeface="Calibri Light" panose="020F0302020204030204" pitchFamily="34" charset="0"/>
                <a:ea typeface="Times New Roman" panose="02020603050405020304" pitchFamily="18" charset="0"/>
                <a:cs typeface="Calibri Light" panose="020F0302020204030204" pitchFamily="34" charset="0"/>
              </a:rPr>
              <a:t>The NDIA ME core team would send out a request for inputs as from the division</a:t>
            </a:r>
            <a:endParaRPr lang="en-US" sz="2200" b="1" dirty="0">
              <a:effectLst/>
              <a:latin typeface="Calibri Light" panose="020F0302020204030204" pitchFamily="34" charset="0"/>
              <a:ea typeface="Calibri" panose="020F0502020204030204" pitchFamily="34" charset="0"/>
              <a:cs typeface="Calibri Light" panose="020F0302020204030204" pitchFamily="34" charset="0"/>
            </a:endParaRPr>
          </a:p>
          <a:p>
            <a:pPr lvl="1">
              <a:spcBef>
                <a:spcPts val="600"/>
              </a:spcBef>
              <a:spcAft>
                <a:spcPts val="600"/>
              </a:spcAft>
              <a:buFont typeface="Wingdings" panose="05000000000000000000" pitchFamily="2" charset="2"/>
              <a:buChar char="§"/>
            </a:pPr>
            <a:r>
              <a:rPr lang="en-US" sz="2200" b="1" dirty="0">
                <a:effectLst/>
                <a:latin typeface="Calibri Light" panose="020F0302020204030204" pitchFamily="34" charset="0"/>
                <a:ea typeface="Times New Roman" panose="02020603050405020304" pitchFamily="18" charset="0"/>
                <a:cs typeface="Calibri Light" panose="020F0302020204030204" pitchFamily="34" charset="0"/>
              </a:rPr>
              <a:t>The core team provide a composite industry set of comments to the R&amp;E MEG Update Tiger Team</a:t>
            </a:r>
          </a:p>
          <a:p>
            <a:pPr>
              <a:spcBef>
                <a:spcPts val="600"/>
              </a:spcBef>
              <a:spcAft>
                <a:spcPts val="600"/>
              </a:spcAft>
              <a:buFont typeface="Wingdings" panose="05000000000000000000" pitchFamily="2" charset="2"/>
              <a:buChar char="§"/>
            </a:pPr>
            <a:r>
              <a:rPr lang="en-US" b="1" dirty="0">
                <a:latin typeface="Calibri Light" panose="020F0302020204030204" pitchFamily="34" charset="0"/>
                <a:ea typeface="Times New Roman" panose="02020603050405020304" pitchFamily="18" charset="0"/>
                <a:cs typeface="Calibri Light" panose="020F0302020204030204" pitchFamily="34" charset="0"/>
              </a:rPr>
              <a:t>Action</a:t>
            </a:r>
          </a:p>
          <a:p>
            <a:pPr lvl="1">
              <a:spcAft>
                <a:spcPts val="600"/>
              </a:spcAft>
            </a:pPr>
            <a:r>
              <a:rPr lang="en-US" sz="2200" b="1" dirty="0">
                <a:latin typeface="Calibri Light" panose="020F0302020204030204" pitchFamily="34" charset="0"/>
                <a:cs typeface="Calibri Light" panose="020F0302020204030204" pitchFamily="34" charset="0"/>
              </a:rPr>
              <a:t>Call for input was sent out on March 15</a:t>
            </a:r>
            <a:r>
              <a:rPr lang="en-US" sz="2200" b="1" baseline="30000" dirty="0">
                <a:latin typeface="Calibri Light" panose="020F0302020204030204" pitchFamily="34" charset="0"/>
                <a:cs typeface="Calibri Light" panose="020F0302020204030204" pitchFamily="34" charset="0"/>
              </a:rPr>
              <a:t>th</a:t>
            </a:r>
          </a:p>
          <a:p>
            <a:pPr lvl="1">
              <a:spcAft>
                <a:spcPts val="600"/>
              </a:spcAft>
            </a:pPr>
            <a:r>
              <a:rPr lang="en-US" sz="2200" b="1" dirty="0">
                <a:latin typeface="Calibri Light" panose="020F0302020204030204" pitchFamily="34" charset="0"/>
                <a:cs typeface="Calibri Light" panose="020F0302020204030204" pitchFamily="34" charset="0"/>
              </a:rPr>
              <a:t>Responses are requested by April 20th</a:t>
            </a:r>
            <a:endParaRPr lang="en-US" sz="2600" b="1" dirty="0">
              <a:effectLst/>
              <a:latin typeface="Calibri Light" panose="020F0302020204030204" pitchFamily="34" charset="0"/>
              <a:ea typeface="Times New Roman" panose="02020603050405020304" pitchFamily="18" charset="0"/>
              <a:cs typeface="Calibri Light" panose="020F0302020204030204" pitchFamily="34" charset="0"/>
            </a:endParaRPr>
          </a:p>
          <a:p>
            <a:pPr>
              <a:spcAft>
                <a:spcPts val="600"/>
              </a:spcAft>
            </a:pPr>
            <a:r>
              <a:rPr lang="en-US" b="1" dirty="0">
                <a:latin typeface="Calibri Light" panose="020F0302020204030204" pitchFamily="34" charset="0"/>
                <a:cs typeface="Calibri Light" panose="020F0302020204030204" pitchFamily="34" charset="0"/>
              </a:rPr>
              <a:t>Status - </a:t>
            </a:r>
            <a:r>
              <a:rPr lang="en-US" b="1" dirty="0">
                <a:solidFill>
                  <a:srgbClr val="00B050"/>
                </a:solidFill>
                <a:latin typeface="Calibri Light" panose="020F0302020204030204" pitchFamily="34" charset="0"/>
                <a:cs typeface="Calibri Light" panose="020F0302020204030204" pitchFamily="34" charset="0"/>
              </a:rPr>
              <a:t>Done</a:t>
            </a:r>
          </a:p>
          <a:p>
            <a:pPr lvl="1">
              <a:spcAft>
                <a:spcPts val="600"/>
              </a:spcAft>
            </a:pPr>
            <a:r>
              <a:rPr lang="en-US" sz="2200" b="1" dirty="0">
                <a:latin typeface="Calibri Light" panose="020F0302020204030204" pitchFamily="34" charset="0"/>
                <a:cs typeface="Calibri Light" panose="020F0302020204030204" pitchFamily="34" charset="0"/>
              </a:rPr>
              <a:t>Inputs provided to OUSD R&amp;E Chief Engineer on May 20</a:t>
            </a:r>
          </a:p>
          <a:p>
            <a:pPr lvl="1">
              <a:spcAft>
                <a:spcPts val="600"/>
              </a:spcAft>
            </a:pPr>
            <a:r>
              <a:rPr lang="en-US" sz="2200" b="1" dirty="0">
                <a:latin typeface="Calibri Light" panose="020F0302020204030204" pitchFamily="34" charset="0"/>
                <a:cs typeface="Calibri Light" panose="020F0302020204030204" pitchFamily="34" charset="0"/>
              </a:rPr>
              <a:t>Provided 36 comments from 7 commenters</a:t>
            </a:r>
          </a:p>
          <a:p>
            <a:pPr lvl="1">
              <a:spcAft>
                <a:spcPts val="600"/>
              </a:spcAft>
            </a:pPr>
            <a:r>
              <a:rPr lang="en-US" sz="2200" b="1" dirty="0">
                <a:latin typeface="Calibri Light" panose="020F0302020204030204" pitchFamily="34" charset="0"/>
                <a:cs typeface="Calibri Light" panose="020F0302020204030204" pitchFamily="34" charset="0"/>
              </a:rPr>
              <a:t>Awaiting feedback on any questions</a:t>
            </a:r>
          </a:p>
          <a:p>
            <a:pPr lvl="1">
              <a:spcAft>
                <a:spcPts val="600"/>
              </a:spcAft>
            </a:pPr>
            <a:r>
              <a:rPr lang="en-US" sz="2200" b="1" dirty="0">
                <a:latin typeface="Calibri Light" panose="020F0302020204030204" pitchFamily="34" charset="0"/>
                <a:cs typeface="Calibri Light" panose="020F0302020204030204" pitchFamily="34" charset="0"/>
              </a:rPr>
              <a:t>Material will be provided to the R&amp;E Tiger Team responsible for the </a:t>
            </a:r>
            <a:r>
              <a:rPr lang="en-US" sz="2200" b="1" dirty="0" err="1">
                <a:latin typeface="Calibri Light" panose="020F0302020204030204" pitchFamily="34" charset="0"/>
                <a:cs typeface="Calibri Light" panose="020F0302020204030204" pitchFamily="34" charset="0"/>
              </a:rPr>
              <a:t>revisio</a:t>
            </a:r>
            <a:endParaRPr lang="en-US" sz="22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109834562"/>
      </p:ext>
    </p:extLst>
  </p:cSld>
  <p:clrMapOvr>
    <a:masterClrMapping/>
  </p:clrMapOvr>
  <p:transition spd="med">
    <p:fade/>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i="http://www.w3.org/2001/XMLSchema-instance" xmlns:xsd="http://www.w3.org/2001/XMLSchema" xmlns="http://www.boldonjames.com/2008/01/sie/internal/label" sislVersion="0" policy="cde53ac1-bf5f-4aae-9cf1-07509e23a4b0" origin="userSelected">
  <element uid="dececbd6-da3b-46fe-8f00-f9d9deea2ee1" value=""/>
  <element uid="bbbf7bf4-4f4f-4189-9c5e-65015de8a6ad" value=""/>
  <element uid="bba94c65-ac3d-4f34-b2e1-8de11ef6f01c" value=""/>
  <element uid="bc2b7c01-6db1-4e7d-88d1-fc61674f86fd" value=""/>
  <element uid="92e993a3-af32-4afb-aa19-3a49cdb82c7a" value=""/>
</sisl>
</file>

<file path=customXml/item2.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GU1M2FjMS1iZjVmLTRhYWUtOWNmMS0wNzUwOWUyM2E0YjAiIG9yaWdpbj0idXNlclNlbGVjdGVkIiAvPjxVc2VyTmFtZT5VU1xLVEgwMTkwNTwvVXNlck5hbWU+PERhdGVUaW1lPjQvMjAvMjAyMSA2OjMzOjE2IFBNPC9EYXRlVGltZT48TGFiZWxTdHJpbmc+VGhpcyBhcnRpZmFjdCBoYXMgbm8gY2xhc3NpZmljYXRpb24uPC9MYWJlbFN0cmluZz48L2l0ZW0+PGl0ZW0+PHNpc2wgc2lzbFZlcnNpb249IjAiIHBvbGljeT0iY2RlNTNhYzEtYmY1Zi00YWFlLTljZjEtMDc1MDllMjNhNGIwIiBvcmlnaW49InVzZXJTZWxlY3RlZCI+PGVsZW1lbnQgdWlkPSJkZWNlY2JkNi1kYTNiLTQ2ZmUtOGYwMC1mOWQ5ZGVlYTJlZTEiIHZhbHVlPSIiIHhtbG5zPSJodHRwOi8vd3d3LmJvbGRvbmphbWVzLmNvbS8yMDA4LzAxL3NpZS9pbnRlcm5hbC9sYWJlbCIgLz48ZWxlbWVudCB1aWQ9ImJiYmY3YmY0LTRmNGYtNDE4OS05YzVlLTY1MDE1ZGU4YTZhZCIgdmFsdWU9IiIgeG1sbnM9Imh0dHA6Ly93d3cuYm9sZG9uamFtZXMuY29tLzIwMDgvMDEvc2llL2ludGVybmFsL2xhYmVsIiAvPjxlbGVtZW50IHVpZD0iYmJhOTRjNjUtYWMzZC00ZjM0LWIyZTEtOGRlMTFlZjZmMDFjIiB2YWx1ZT0iIiB4bWxucz0iaHR0cDovL3d3dy5ib2xkb25qYW1lcy5jb20vMjAwOC8wMS9zaWUvaW50ZXJuYWwvbGFiZWwiIC8+PGVsZW1lbnQgdWlkPSJiYzJiN2MwMS02ZGIxLTRlN2QtODhkMS1mYzYxNjc0Zjg2ZmQiIHZhbHVlPSIiIHhtbG5zPSJodHRwOi8vd3d3LmJvbGRvbmphbWVzLmNvbS8yMDA4LzAxL3NpZS9pbnRlcm5hbC9sYWJlbCIgLz48ZWxlbWVudCB1aWQ9IjkyZTk5M2EzLWFmMzItNGFmYi1hYTE5LTNhNDljZGI4MmM3YSIgdmFsdWU9IiIgeG1sbnM9Imh0dHA6Ly93d3cuYm9sZG9uamFtZXMuY29tLzIwMDgvMDEvc2llL2ludGVybmFsL2xhYmVsIiAvPjwvc2lzbD48VXNlck5hbWU+VVNcS1RIMDE5MDU8L1VzZXJOYW1lPjxEYXRlVGltZT4xMC80LzIwMjEgMzo0NTo0MyBQTTwvRGF0ZVRpbWU+PExhYmVsU3RyaW5nPk9yaWdpbiBKdXJpc2RpY3Rpb246IFVTICB8IFVucmVzdHJpY3RlZCBDb250ZW50IHwgTm8gbWFya2luZyBhcHBsaWVkIGJ5IHRoaXMgdG9vbCB8IE90aGVyIEluZm9ybWF0aW9uIChOb3QgUmVxdWlyaW5nIGFuIEV4cG9ydCBDb250cm9sIE1hcmtpbmcpIHwgTm8gbWFya2luZyBhcHBsaWVkIGJ5IHRoZSB0b29sPC9MYWJlbFN0cmluZz48L2l0ZW0+PC9sYWJlbEhpc3Rvcnk+</Value>
</WrappedLabelHistory>
</file>

<file path=customXml/itemProps1.xml><?xml version="1.0" encoding="utf-8"?>
<ds:datastoreItem xmlns:ds="http://schemas.openxmlformats.org/officeDocument/2006/customXml" ds:itemID="{49375BB3-F841-4659-BEEE-5080C98F66A6}">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4E1F88EE-2516-426D-AD7E-6045AF4D397D}">
  <ds:schemaRefs>
    <ds:schemaRef ds:uri="http://www.w3.org/2001/XMLSchema"/>
    <ds:schemaRef ds:uri="http://www.boldonjames.com/2016/02/Classifier/internal/wrappedLabelHistory"/>
  </ds:schemaRefs>
</ds:datastoreItem>
</file>

<file path=docProps/app.xml><?xml version="1.0" encoding="utf-8"?>
<Properties xmlns="http://schemas.openxmlformats.org/officeDocument/2006/extended-properties" xmlns:vt="http://schemas.openxmlformats.org/officeDocument/2006/docPropsVTypes">
  <Template/>
  <TotalTime>2317</TotalTime>
  <Words>4856</Words>
  <Application>Microsoft Office PowerPoint</Application>
  <PresentationFormat>Widescreen</PresentationFormat>
  <Paragraphs>672</Paragraphs>
  <Slides>54</Slides>
  <Notes>21</Notes>
  <HiddenSlides>3</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54</vt:i4>
      </vt:variant>
    </vt:vector>
  </HeadingPairs>
  <TitlesOfParts>
    <vt:vector size="63" baseType="lpstr">
      <vt:lpstr>Arial</vt:lpstr>
      <vt:lpstr>Calibri</vt:lpstr>
      <vt:lpstr>Calibri Light</vt:lpstr>
      <vt:lpstr>Courier New</vt:lpstr>
      <vt:lpstr>Franklin Gothic Medium</vt:lpstr>
      <vt:lpstr>Montserrat</vt:lpstr>
      <vt:lpstr>Symbol</vt:lpstr>
      <vt:lpstr>Wingdings</vt:lpstr>
      <vt:lpstr>1_Office Theme</vt:lpstr>
      <vt:lpstr>System Engineering Division  Monthly Meeting</vt:lpstr>
      <vt:lpstr>PowerPoint Presentation</vt:lpstr>
      <vt:lpstr>USD Research &amp; Engineering, Mission Engineering</vt:lpstr>
      <vt:lpstr>2022 Mission Engineering Initiative Update</vt:lpstr>
      <vt:lpstr>Background – Mission Engineering</vt:lpstr>
      <vt:lpstr>Past NDIA ME Engagements</vt:lpstr>
      <vt:lpstr>FY22 Planning</vt:lpstr>
      <vt:lpstr>FY22 Plans (1 of 2)</vt:lpstr>
      <vt:lpstr>Inputs to the Update of the Mission Engineering Guide</vt:lpstr>
      <vt:lpstr>Industry Implementation of ME (1 of 2)</vt:lpstr>
      <vt:lpstr>Industry implementation of ME (2 of 2)</vt:lpstr>
      <vt:lpstr>Next Steps</vt:lpstr>
      <vt:lpstr>Discussion</vt:lpstr>
      <vt:lpstr>Backup</vt:lpstr>
      <vt:lpstr>Past NDIA SED Mission Engineering Initiatives (1 of 2)</vt:lpstr>
      <vt:lpstr>2019 Study  on Role of Industry In Mission Engineering </vt:lpstr>
      <vt:lpstr>NDIA SED  Digital Systems Engineering F2F                                                                                                                                Workshop Summary</vt:lpstr>
      <vt:lpstr>Digital Systems Engineering Working Group Kickoff -  Brief to SE Division</vt:lpstr>
      <vt:lpstr>DSE Working Group – Background &amp; Purpose</vt:lpstr>
      <vt:lpstr>Kickoff Agenda</vt:lpstr>
      <vt:lpstr>Outcomes &amp; Near-Term Objectives</vt:lpstr>
      <vt:lpstr>BACKUP</vt:lpstr>
      <vt:lpstr>Digital Systems Engineering Definition</vt:lpstr>
      <vt:lpstr>DSE Working Group Charter</vt:lpstr>
      <vt:lpstr>DSE Working Group Scope</vt:lpstr>
      <vt:lpstr>Near-Term Actions &amp; Priorities</vt:lpstr>
      <vt:lpstr>PowerPoint Presentation</vt:lpstr>
      <vt:lpstr>PowerPoint Presentation</vt:lpstr>
      <vt:lpstr>Conference Updates</vt:lpstr>
      <vt:lpstr>NDIA SED Committee Updates and Discussion   </vt:lpstr>
      <vt:lpstr> NDIA System Security Engineering Committee  May 2022</vt:lpstr>
      <vt:lpstr>2022 Project Candidates</vt:lpstr>
      <vt:lpstr>SBOM Catalyst – Executive Order 14028 (5-12-21)</vt:lpstr>
      <vt:lpstr>Timeline - DID Software Bill of Materials NDIA Project</vt:lpstr>
      <vt:lpstr>SBOM Approach and Takeaway from CISA</vt:lpstr>
      <vt:lpstr>SBOM Use Cases</vt:lpstr>
      <vt:lpstr>SSE Partnering with the T&amp;A Microelectronics </vt:lpstr>
      <vt:lpstr>IG Report: Trusted Foundry to Quantifiable Assurance</vt:lpstr>
      <vt:lpstr>House Manufacturing Caucus</vt:lpstr>
      <vt:lpstr>26 May 2022 NDIA Systems Engineering Division (SED) Meeting Safety and Environmental Engineering Committee (SEEC) Report</vt:lpstr>
      <vt:lpstr>NDIA S&amp;ME Conference - ESOH &amp; Specialty Engineering Abstract Planning</vt:lpstr>
      <vt:lpstr>16 June 2022 SEEC Meeting</vt:lpstr>
      <vt:lpstr>Back-Up NDIA SEEC Priorities, Goals, and Plans</vt:lpstr>
      <vt:lpstr>NDIA SEEC 2022 Priorities</vt:lpstr>
      <vt:lpstr>NDIA SEEC 2022 Plans</vt:lpstr>
      <vt:lpstr>NDIA SED SEEC Goals</vt:lpstr>
      <vt:lpstr>NDIA SE Architecture Committee Report May 26, 2022</vt:lpstr>
      <vt:lpstr>SE Architecture Committee</vt:lpstr>
      <vt:lpstr>Architecture Committee May 2022 Activity Status Summary</vt:lpstr>
      <vt:lpstr>PowerPoint Presentation</vt:lpstr>
      <vt:lpstr>MOSA Implementation Recommendations* (Items Underlined and Marked in Green Represent Current Follow-On Focus Efforts)</vt:lpstr>
      <vt:lpstr>Architecture Committee Products</vt:lpstr>
      <vt:lpstr>DoD Initiatives Support by NDIA Architecture Committee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Logistics Management January Division Meeting</dc:title>
  <dc:subject>rtnipcontrolcode:unrestricted|rtnipcontrolcodevm:noipvm|rtnexportcontrolcountry:usa|rtnexportcontrolcode:otherinfo|rtnexportcontrolcodevm:nousecvm</dc:subject>
  <dc:creator>Andrea Lane</dc:creator>
  <cp:lastModifiedBy>Carizza Gutierrez</cp:lastModifiedBy>
  <cp:revision>89</cp:revision>
  <dcterms:created xsi:type="dcterms:W3CDTF">2021-01-15T15:54:14Z</dcterms:created>
  <dcterms:modified xsi:type="dcterms:W3CDTF">2022-05-26T13:33:28Z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55163471-e1cd-4e81-8f41-6939c96fa403</vt:lpwstr>
  </property>
  <property fmtid="{D5CDD505-2E9C-101B-9397-08002B2CF9AE}" pid="3" name="bjClsUserRVM">
    <vt:lpwstr>[]</vt:lpwstr>
  </property>
  <property fmtid="{D5CDD505-2E9C-101B-9397-08002B2CF9AE}" pid="4" name="bjSaver">
    <vt:lpwstr>K5xoA48SK7vARNRMs6ihxGK93DNhV4Go</vt:lpwstr>
  </property>
  <property fmtid="{D5CDD505-2E9C-101B-9397-08002B2CF9AE}" pid="5" name="bjLabelRefreshRequired">
    <vt:lpwstr>FileClassifier</vt:lpwstr>
  </property>
  <property fmtid="{D5CDD505-2E9C-101B-9397-08002B2CF9AE}" pid="6" name="rtxCustomDocumentProperties">
    <vt:lpwstr>rtnipcontrolcode:unrestricted|rtnipcontrolcodevm:noipvm|rtnexportcontrolcountry:usa|rtnexportcontrolcode:otherinfo|rtnexportcontrolcodevm:nousecvm|</vt:lpwstr>
  </property>
  <property fmtid="{D5CDD505-2E9C-101B-9397-08002B2CF9AE}" pid="7" name="bjDocumentLabelXML">
    <vt:lpwstr>&lt;?xml version="1.0" encoding="us-ascii"?&gt;&lt;sisl xmlns:xsi="http://www.w3.org/2001/XMLSchema-instance" xmlns:xsd="http://www.w3.org/2001/XMLSchema" sislVersion="0" policy="cde53ac1-bf5f-4aae-9cf1-07509e23a4b0" origin="userSelected" xmlns="http://www.boldonj</vt:lpwstr>
  </property>
  <property fmtid="{D5CDD505-2E9C-101B-9397-08002B2CF9AE}" pid="8" name="bjDocumentLabelXML-0">
    <vt:lpwstr>ames.com/2008/01/sie/internal/label"&gt;&lt;element uid="dececbd6-da3b-46fe-8f00-f9d9deea2ee1" value="" /&gt;&lt;element uid="bbbf7bf4-4f4f-4189-9c5e-65015de8a6ad" value="" /&gt;&lt;element uid="bba94c65-ac3d-4f34-b2e1-8de11ef6f01c" value="" /&gt;&lt;element uid="bc2b7c01-6db1-4</vt:lpwstr>
  </property>
  <property fmtid="{D5CDD505-2E9C-101B-9397-08002B2CF9AE}" pid="9" name="bjDocumentLabelXML-1">
    <vt:lpwstr>e7d-88d1-fc61674f86fd" value="" /&gt;&lt;element uid="92e993a3-af32-4afb-aa19-3a49cdb82c7a" value="" /&gt;&lt;/sisl&gt;</vt:lpwstr>
  </property>
  <property fmtid="{D5CDD505-2E9C-101B-9397-08002B2CF9AE}" pid="10" name="bjDocumentSecurityLabel">
    <vt:lpwstr>Origin Jurisdiction: US  | Unrestricted Content | No marking applied by this tool | Other Information (Not Requiring an Export Control Marking) | No marking applied by the tool</vt:lpwstr>
  </property>
  <property fmtid="{D5CDD505-2E9C-101B-9397-08002B2CF9AE}" pid="11" name="bjLabelHistoryID">
    <vt:lpwstr>{4E1F88EE-2516-426D-AD7E-6045AF4D397D}</vt:lpwstr>
  </property>
</Properties>
</file>