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3"/>
    <p:sldMasterId id="2147483701" r:id="rId4"/>
    <p:sldMasterId id="2147483717" r:id="rId5"/>
    <p:sldMasterId id="2147483740" r:id="rId6"/>
  </p:sldMasterIdLst>
  <p:notesMasterIdLst>
    <p:notesMasterId r:id="rId65"/>
  </p:notesMasterIdLst>
  <p:handoutMasterIdLst>
    <p:handoutMasterId r:id="rId66"/>
  </p:handoutMasterIdLst>
  <p:sldIdLst>
    <p:sldId id="256" r:id="rId7"/>
    <p:sldId id="322" r:id="rId8"/>
    <p:sldId id="1042652689" r:id="rId9"/>
    <p:sldId id="1042652683" r:id="rId10"/>
    <p:sldId id="360" r:id="rId11"/>
    <p:sldId id="1042652693" r:id="rId12"/>
    <p:sldId id="288" r:id="rId13"/>
    <p:sldId id="1042652694" r:id="rId14"/>
    <p:sldId id="1042652700" r:id="rId15"/>
    <p:sldId id="1042652699" r:id="rId16"/>
    <p:sldId id="690" r:id="rId17"/>
    <p:sldId id="1042652695" r:id="rId18"/>
    <p:sldId id="1042652697" r:id="rId19"/>
    <p:sldId id="1042652692" r:id="rId20"/>
    <p:sldId id="1042652684" r:id="rId21"/>
    <p:sldId id="1042652685" r:id="rId22"/>
    <p:sldId id="1042652698" r:id="rId23"/>
    <p:sldId id="2375" r:id="rId24"/>
    <p:sldId id="2387" r:id="rId25"/>
    <p:sldId id="2394" r:id="rId26"/>
    <p:sldId id="2377" r:id="rId27"/>
    <p:sldId id="2389" r:id="rId28"/>
    <p:sldId id="2388" r:id="rId29"/>
    <p:sldId id="2390" r:id="rId30"/>
    <p:sldId id="2391" r:id="rId31"/>
    <p:sldId id="2379" r:id="rId32"/>
    <p:sldId id="2380" r:id="rId33"/>
    <p:sldId id="2381" r:id="rId34"/>
    <p:sldId id="2382" r:id="rId35"/>
    <p:sldId id="2392" r:id="rId36"/>
    <p:sldId id="2393" r:id="rId37"/>
    <p:sldId id="1042652716" r:id="rId38"/>
    <p:sldId id="270" r:id="rId39"/>
    <p:sldId id="1042652701" r:id="rId40"/>
    <p:sldId id="1042652696" r:id="rId41"/>
    <p:sldId id="1042652702" r:id="rId42"/>
    <p:sldId id="1042652703" r:id="rId43"/>
    <p:sldId id="1042652704" r:id="rId44"/>
    <p:sldId id="1042652706" r:id="rId45"/>
    <p:sldId id="1042652707" r:id="rId46"/>
    <p:sldId id="1042652708" r:id="rId47"/>
    <p:sldId id="2419" r:id="rId48"/>
    <p:sldId id="1042652709" r:id="rId49"/>
    <p:sldId id="1042652710" r:id="rId50"/>
    <p:sldId id="1042652652" r:id="rId51"/>
    <p:sldId id="1042652653" r:id="rId52"/>
    <p:sldId id="1042652654" r:id="rId53"/>
    <p:sldId id="1042652711" r:id="rId54"/>
    <p:sldId id="1042652712" r:id="rId55"/>
    <p:sldId id="1042652713" r:id="rId56"/>
    <p:sldId id="274" r:id="rId57"/>
    <p:sldId id="1042652714" r:id="rId58"/>
    <p:sldId id="1042652715" r:id="rId59"/>
    <p:sldId id="309" r:id="rId60"/>
    <p:sldId id="355" r:id="rId61"/>
    <p:sldId id="356" r:id="rId62"/>
    <p:sldId id="357" r:id="rId63"/>
    <p:sldId id="32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20E"/>
    <a:srgbClr val="AB0003"/>
    <a:srgbClr val="AA1E22"/>
    <a:srgbClr val="AD4F45"/>
    <a:srgbClr val="AB0104"/>
    <a:srgbClr val="8F1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5" autoAdjust="0"/>
    <p:restoredTop sz="69505" autoAdjust="0"/>
  </p:normalViewPr>
  <p:slideViewPr>
    <p:cSldViewPr>
      <p:cViewPr varScale="1">
        <p:scale>
          <a:sx n="78" d="100"/>
          <a:sy n="78" d="100"/>
        </p:scale>
        <p:origin x="200" y="1032"/>
      </p:cViewPr>
      <p:guideLst>
        <p:guide orient="horz" pos="2160"/>
        <p:guide pos="3840"/>
      </p:guideLst>
    </p:cSldViewPr>
  </p:slideViewPr>
  <p:outlineViewPr>
    <p:cViewPr>
      <p:scale>
        <a:sx n="33" d="100"/>
        <a:sy n="33" d="100"/>
      </p:scale>
      <p:origin x="0" y="16902"/>
    </p:cViewPr>
  </p:outlineViewPr>
  <p:notesTextViewPr>
    <p:cViewPr>
      <p:scale>
        <a:sx n="100" d="100"/>
        <a:sy n="100" d="100"/>
      </p:scale>
      <p:origin x="0" y="0"/>
    </p:cViewPr>
  </p:notesTextViewPr>
  <p:sorterViewPr>
    <p:cViewPr>
      <p:scale>
        <a:sx n="100" d="100"/>
        <a:sy n="100" d="100"/>
      </p:scale>
      <p:origin x="0" y="23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3.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34FD4-390A-4BE2-AD0E-3085471241F1}" type="datetimeFigureOut">
              <a:rPr lang="en-US" smtClean="0"/>
              <a:t>3/23/23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B395B-D9E4-4EF1-8DB5-F32B77E319F1}" type="slidenum">
              <a:rPr lang="en-US" smtClean="0"/>
              <a:t>‹#›</a:t>
            </a:fld>
            <a:endParaRPr lang="en-US"/>
          </a:p>
        </p:txBody>
      </p:sp>
    </p:spTree>
    <p:extLst>
      <p:ext uri="{BB962C8B-B14F-4D97-AF65-F5344CB8AC3E}">
        <p14:creationId xmlns:p14="http://schemas.microsoft.com/office/powerpoint/2010/main" val="132151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7E0D1-B34A-4B7F-850B-68D01971C64C}" type="datetimeFigureOut">
              <a:rPr lang="en-US" smtClean="0"/>
              <a:pPr/>
              <a:t>3/23/23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05365-EA54-452E-AD43-1790D0F8DD5C}" type="slidenum">
              <a:rPr lang="en-US" smtClean="0"/>
              <a:pPr/>
              <a:t>‹#›</a:t>
            </a:fld>
            <a:endParaRPr lang="en-US"/>
          </a:p>
        </p:txBody>
      </p:sp>
    </p:spTree>
    <p:extLst>
      <p:ext uri="{BB962C8B-B14F-4D97-AF65-F5344CB8AC3E}">
        <p14:creationId xmlns:p14="http://schemas.microsoft.com/office/powerpoint/2010/main" val="27072407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1</a:t>
            </a:fld>
            <a:endParaRPr lang="en-US"/>
          </a:p>
        </p:txBody>
      </p:sp>
    </p:spTree>
    <p:extLst>
      <p:ext uri="{BB962C8B-B14F-4D97-AF65-F5344CB8AC3E}">
        <p14:creationId xmlns:p14="http://schemas.microsoft.com/office/powerpoint/2010/main" val="58922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9005365-EA54-452E-AD43-1790D0F8DD5C}" type="slidenum">
              <a:rPr lang="en-US" smtClean="0"/>
              <a:pPr/>
              <a:t>44</a:t>
            </a:fld>
            <a:endParaRPr lang="en-US"/>
          </a:p>
        </p:txBody>
      </p:sp>
    </p:spTree>
    <p:extLst>
      <p:ext uri="{BB962C8B-B14F-4D97-AF65-F5344CB8AC3E}">
        <p14:creationId xmlns:p14="http://schemas.microsoft.com/office/powerpoint/2010/main" val="232427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9005365-EA54-452E-AD43-1790D0F8DD5C}" type="slidenum">
              <a:rPr lang="en-US" smtClean="0"/>
              <a:pPr/>
              <a:t>45</a:t>
            </a:fld>
            <a:endParaRPr lang="en-US"/>
          </a:p>
        </p:txBody>
      </p:sp>
    </p:spTree>
    <p:extLst>
      <p:ext uri="{BB962C8B-B14F-4D97-AF65-F5344CB8AC3E}">
        <p14:creationId xmlns:p14="http://schemas.microsoft.com/office/powerpoint/2010/main" val="39706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9005365-EA54-452E-AD43-1790D0F8DD5C}" type="slidenum">
              <a:rPr lang="en-US" smtClean="0"/>
              <a:pPr/>
              <a:t>46</a:t>
            </a:fld>
            <a:endParaRPr lang="en-US"/>
          </a:p>
        </p:txBody>
      </p:sp>
    </p:spTree>
    <p:extLst>
      <p:ext uri="{BB962C8B-B14F-4D97-AF65-F5344CB8AC3E}">
        <p14:creationId xmlns:p14="http://schemas.microsoft.com/office/powerpoint/2010/main" val="129855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9005365-EA54-452E-AD43-1790D0F8DD5C}" type="slidenum">
              <a:rPr lang="en-US" smtClean="0"/>
              <a:pPr/>
              <a:t>47</a:t>
            </a:fld>
            <a:endParaRPr lang="en-US"/>
          </a:p>
        </p:txBody>
      </p:sp>
    </p:spTree>
    <p:extLst>
      <p:ext uri="{BB962C8B-B14F-4D97-AF65-F5344CB8AC3E}">
        <p14:creationId xmlns:p14="http://schemas.microsoft.com/office/powerpoint/2010/main" val="343839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53</a:t>
            </a:fld>
            <a:endParaRPr lang="en-US"/>
          </a:p>
        </p:txBody>
      </p:sp>
    </p:spTree>
    <p:extLst>
      <p:ext uri="{BB962C8B-B14F-4D97-AF65-F5344CB8AC3E}">
        <p14:creationId xmlns:p14="http://schemas.microsoft.com/office/powerpoint/2010/main" val="124443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54</a:t>
            </a:fld>
            <a:endParaRPr lang="en-US"/>
          </a:p>
        </p:txBody>
      </p:sp>
    </p:spTree>
    <p:extLst>
      <p:ext uri="{BB962C8B-B14F-4D97-AF65-F5344CB8AC3E}">
        <p14:creationId xmlns:p14="http://schemas.microsoft.com/office/powerpoint/2010/main" val="275754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56</a:t>
            </a:fld>
            <a:endParaRPr lang="en-US"/>
          </a:p>
        </p:txBody>
      </p:sp>
    </p:spTree>
    <p:extLst>
      <p:ext uri="{BB962C8B-B14F-4D97-AF65-F5344CB8AC3E}">
        <p14:creationId xmlns:p14="http://schemas.microsoft.com/office/powerpoint/2010/main" val="105336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57</a:t>
            </a:fld>
            <a:endParaRPr lang="en-US"/>
          </a:p>
        </p:txBody>
      </p:sp>
    </p:spTree>
    <p:extLst>
      <p:ext uri="{BB962C8B-B14F-4D97-AF65-F5344CB8AC3E}">
        <p14:creationId xmlns:p14="http://schemas.microsoft.com/office/powerpoint/2010/main" val="155700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solidFill>
                  <a:srgbClr val="AB0003"/>
                </a:solidFill>
              </a:defRPr>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9D51638-D0E2-4839-B13A-24BF466AABA9}" type="datetime1">
              <a:rPr lang="en-US" smtClean="0"/>
              <a:pPr/>
              <a:t>3/23/23</a:t>
            </a:fld>
            <a:endParaRPr lang="en-US"/>
          </a:p>
        </p:txBody>
      </p:sp>
    </p:spTree>
    <p:extLst>
      <p:ext uri="{BB962C8B-B14F-4D97-AF65-F5344CB8AC3E}">
        <p14:creationId xmlns:p14="http://schemas.microsoft.com/office/powerpoint/2010/main" val="6735844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923F8-84AA-449D-9667-7BB544FECF54}" type="datetime1">
              <a:rPr lang="en-US" smtClean="0"/>
              <a:pPr/>
              <a:t>3/23/23</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5143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lvl1pPr>
              <a:defRPr>
                <a:solidFill>
                  <a:srgbClr val="AB0003"/>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8A978-F449-47AF-B3D0-B13F162C6AF6}" type="datetime1">
              <a:rPr lang="en-US" smtClean="0"/>
              <a:pPr/>
              <a:t>3/23/23</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1839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7296-FECC-439E-4593-EAA252B46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6027E7-78FF-5194-0331-3F202D340C60}"/>
              </a:ext>
            </a:extLst>
          </p:cNvPr>
          <p:cNvSpPr>
            <a:spLocks noGrp="1"/>
          </p:cNvSpPr>
          <p:nvPr>
            <p:ph type="dt" sz="half" idx="10"/>
          </p:nvPr>
        </p:nvSpPr>
        <p:spPr/>
        <p:txBody>
          <a:bodyPr/>
          <a:lstStyle/>
          <a:p>
            <a:fld id="{EEC4BA78-9833-4518-9915-635964023A49}" type="datetimeFigureOut">
              <a:rPr lang="en-US" smtClean="0"/>
              <a:t>3/23/23</a:t>
            </a:fld>
            <a:endParaRPr lang="en-US"/>
          </a:p>
        </p:txBody>
      </p:sp>
      <p:sp>
        <p:nvSpPr>
          <p:cNvPr id="4" name="Footer Placeholder 3">
            <a:extLst>
              <a:ext uri="{FF2B5EF4-FFF2-40B4-BE49-F238E27FC236}">
                <a16:creationId xmlns:a16="http://schemas.microsoft.com/office/drawing/2014/main" id="{7C4C5110-51D6-60EC-838C-30B66178D4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4BD8ED-BF95-3D45-C259-3EB48D276946}"/>
              </a:ext>
            </a:extLst>
          </p:cNvPr>
          <p:cNvSpPr>
            <a:spLocks noGrp="1"/>
          </p:cNvSpPr>
          <p:nvPr>
            <p:ph type="sldNum" sz="quarter" idx="12"/>
          </p:nvPr>
        </p:nvSpPr>
        <p:spPr/>
        <p:txBody>
          <a:bodyPr/>
          <a:lstStyle/>
          <a:p>
            <a:fld id="{3F87542F-37CE-47FD-943F-B8B3D1F7B6B5}" type="slidenum">
              <a:rPr lang="en-US" smtClean="0"/>
              <a:t>‹#›</a:t>
            </a:fld>
            <a:endParaRPr lang="en-US"/>
          </a:p>
        </p:txBody>
      </p:sp>
    </p:spTree>
    <p:extLst>
      <p:ext uri="{BB962C8B-B14F-4D97-AF65-F5344CB8AC3E}">
        <p14:creationId xmlns:p14="http://schemas.microsoft.com/office/powerpoint/2010/main" val="260751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559004" y="1443"/>
            <a:ext cx="11087100"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559004" y="6511585"/>
            <a:ext cx="11087101"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and/or Date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E6DBA98-3ACC-4E40-B14F-91D59366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6" name="Text Placeholder 25">
            <a:extLst>
              <a:ext uri="{FF2B5EF4-FFF2-40B4-BE49-F238E27FC236}">
                <a16:creationId xmlns:a16="http://schemas.microsoft.com/office/drawing/2014/main" id="{04F0AEED-8082-4397-85CF-8E91DC5E6A4C}"/>
              </a:ext>
            </a:extLst>
          </p:cNvPr>
          <p:cNvSpPr>
            <a:spLocks noGrp="1"/>
          </p:cNvSpPr>
          <p:nvPr>
            <p:ph type="body" sz="quarter" idx="17" hasCustomPrompt="1"/>
          </p:nvPr>
        </p:nvSpPr>
        <p:spPr>
          <a:xfrm>
            <a:off x="5486400" y="3681215"/>
            <a:ext cx="3428997" cy="1352278"/>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Date, or additional information:  Controlled by, Category, Distribution, POC</a:t>
            </a:r>
          </a:p>
        </p:txBody>
      </p:sp>
      <p:sp>
        <p:nvSpPr>
          <p:cNvPr id="15" name="Text Placeholder 25">
            <a:extLst>
              <a:ext uri="{FF2B5EF4-FFF2-40B4-BE49-F238E27FC236}">
                <a16:creationId xmlns:a16="http://schemas.microsoft.com/office/drawing/2014/main" id="{4F423AFB-F9BF-4E45-9B60-F4841793D0AD}"/>
              </a:ext>
            </a:extLst>
          </p:cNvPr>
          <p:cNvSpPr>
            <a:spLocks noGrp="1"/>
          </p:cNvSpPr>
          <p:nvPr>
            <p:ph type="body" sz="quarter" idx="18" hasCustomPrompt="1"/>
          </p:nvPr>
        </p:nvSpPr>
        <p:spPr>
          <a:xfrm>
            <a:off x="221259" y="5145713"/>
            <a:ext cx="8694138" cy="1352278"/>
          </a:xfrm>
        </p:spPr>
        <p:txBody>
          <a:bodyPr anchor="b">
            <a:no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a:t>
            </a:r>
          </a:p>
        </p:txBody>
      </p:sp>
    </p:spTree>
    <p:extLst>
      <p:ext uri="{BB962C8B-B14F-4D97-AF65-F5344CB8AC3E}">
        <p14:creationId xmlns:p14="http://schemas.microsoft.com/office/powerpoint/2010/main" val="3698189332"/>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559004" y="1443"/>
            <a:ext cx="11087100" cy="337835"/>
          </a:xfrm>
        </p:spPr>
        <p:txBody>
          <a:bodyPr anchor="ctr">
            <a:normAutofit/>
          </a:bodyPr>
          <a:lstStyle>
            <a:lvl1pPr marL="0" indent="0" algn="ctr">
              <a:lnSpc>
                <a:spcPct val="100000"/>
              </a:lnSpc>
              <a:spcBef>
                <a:spcPts val="0"/>
              </a:spcBef>
              <a:buNone/>
              <a:defRPr sz="1000">
                <a:solidFill>
                  <a:srgbClr val="111C4E"/>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559004" y="6511585"/>
            <a:ext cx="11087101" cy="337835"/>
          </a:xfrm>
        </p:spPr>
        <p:txBody>
          <a:bodyPr anchor="ctr">
            <a:normAutofit/>
          </a:bodyPr>
          <a:lstStyle>
            <a:lvl1pPr marL="0" indent="0" algn="ctr">
              <a:lnSpc>
                <a:spcPct val="100000"/>
              </a:lnSpc>
              <a:spcBef>
                <a:spcPts val="0"/>
              </a:spcBef>
              <a:buNone/>
              <a:defRPr sz="1000">
                <a:solidFill>
                  <a:srgbClr val="111C4E"/>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and/or Date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F5AFFFF-4484-46CD-BBD4-5EB6DBBF30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pic>
        <p:nvPicPr>
          <p:cNvPr id="15" name="Picture 14" descr="Logo&#10;&#10;Description automatically generated">
            <a:extLst>
              <a:ext uri="{FF2B5EF4-FFF2-40B4-BE49-F238E27FC236}">
                <a16:creationId xmlns:a16="http://schemas.microsoft.com/office/drawing/2014/main" id="{23A5093C-2F17-49FC-A390-E06C239B77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16" name="Text Placeholder 25">
            <a:extLst>
              <a:ext uri="{FF2B5EF4-FFF2-40B4-BE49-F238E27FC236}">
                <a16:creationId xmlns:a16="http://schemas.microsoft.com/office/drawing/2014/main" id="{24FBD113-D92A-41F5-98F6-432C582FD227}"/>
              </a:ext>
            </a:extLst>
          </p:cNvPr>
          <p:cNvSpPr>
            <a:spLocks noGrp="1"/>
          </p:cNvSpPr>
          <p:nvPr>
            <p:ph type="body" sz="quarter" idx="17" hasCustomPrompt="1"/>
          </p:nvPr>
        </p:nvSpPr>
        <p:spPr>
          <a:xfrm>
            <a:off x="5486400" y="3688012"/>
            <a:ext cx="3428997" cy="1352278"/>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Date, or additional information:  Controlled by, Category, Distribution, POC</a:t>
            </a:r>
          </a:p>
        </p:txBody>
      </p:sp>
      <p:sp>
        <p:nvSpPr>
          <p:cNvPr id="14" name="Text Placeholder 25">
            <a:extLst>
              <a:ext uri="{FF2B5EF4-FFF2-40B4-BE49-F238E27FC236}">
                <a16:creationId xmlns:a16="http://schemas.microsoft.com/office/drawing/2014/main" id="{D7606D70-1365-497B-96CD-07AA65BB99A2}"/>
              </a:ext>
            </a:extLst>
          </p:cNvPr>
          <p:cNvSpPr>
            <a:spLocks noGrp="1"/>
          </p:cNvSpPr>
          <p:nvPr>
            <p:ph type="body" sz="quarter" idx="18" hasCustomPrompt="1"/>
          </p:nvPr>
        </p:nvSpPr>
        <p:spPr>
          <a:xfrm>
            <a:off x="221259" y="5145713"/>
            <a:ext cx="8694138" cy="1352278"/>
          </a:xfrm>
        </p:spPr>
        <p:txBody>
          <a:bodyPr anchor="b">
            <a:noAutofit/>
          </a:bodyPr>
          <a:lstStyle>
            <a:lvl1pPr marL="0" indent="0">
              <a:lnSpc>
                <a:spcPct val="100000"/>
              </a:lnSpc>
              <a:spcBef>
                <a:spcPts val="0"/>
              </a:spcBef>
              <a:buNone/>
              <a:defRPr sz="10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a:t>
            </a:r>
          </a:p>
        </p:txBody>
      </p:sp>
    </p:spTree>
    <p:extLst>
      <p:ext uri="{BB962C8B-B14F-4D97-AF65-F5344CB8AC3E}">
        <p14:creationId xmlns:p14="http://schemas.microsoft.com/office/powerpoint/2010/main" val="2873991941"/>
      </p:ext>
    </p:extLst>
  </p:cSld>
  <p:clrMapOvr>
    <a:masterClrMapping/>
  </p:clrMapOvr>
  <p:extLst>
    <p:ext uri="{DCECCB84-F9BA-43D5-87BE-67443E8EF086}">
      <p15:sldGuideLst xmlns:p15="http://schemas.microsoft.com/office/powerpoint/2012/main">
        <p15:guide id="1" orient="horz" pos="4032">
          <p15:clr>
            <a:srgbClr val="FBAE40"/>
          </p15:clr>
        </p15:guide>
        <p15:guide id="2" pos="1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p:txBody>
          <a:bodyPr/>
          <a:lstStyle/>
          <a:p>
            <a:fld id="{71DDA05C-8031-4C50-8F5C-ED999D1A047A}" type="datetime1">
              <a:rPr lang="en-US" smtClean="0"/>
              <a:t>3/23/23</a:t>
            </a:fld>
            <a:endParaRPr lang="en-US" dirty="0"/>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dirty="0"/>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589006" y="1577787"/>
            <a:ext cx="11013990" cy="47034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713D88A5-122E-421F-8846-5FA0100296C8}"/>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itle Placeholder 1">
            <a:extLst>
              <a:ext uri="{FF2B5EF4-FFF2-40B4-BE49-F238E27FC236}">
                <a16:creationId xmlns:a16="http://schemas.microsoft.com/office/drawing/2014/main" id="{662ACA27-ADC8-4D6B-B92D-4C8203D8965A}"/>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16" name="Text Placeholder 2">
            <a:extLst>
              <a:ext uri="{FF2B5EF4-FFF2-40B4-BE49-F238E27FC236}">
                <a16:creationId xmlns:a16="http://schemas.microsoft.com/office/drawing/2014/main" id="{24324D4E-BEAC-4840-A487-27323E9C1D22}"/>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2935272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D1FF6F-67D5-4277-9D0A-3A5E30F2312D}" type="datetime1">
              <a:rPr lang="en-US" smtClean="0"/>
              <a:t>3/23/23</a:t>
            </a:fld>
            <a:endParaRPr lang="en-US" dirty="0"/>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dirty="0"/>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p:nvPr>
        </p:nvSpPr>
        <p:spPr>
          <a:xfrm>
            <a:off x="589005" y="1586603"/>
            <a:ext cx="5381490" cy="470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p:nvPr>
        </p:nvSpPr>
        <p:spPr>
          <a:xfrm>
            <a:off x="6221506" y="1589111"/>
            <a:ext cx="5381490" cy="470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3DC8C1B2-AF21-4DC1-87DA-2B3D9B777B3F}"/>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9" name="Text Placeholder 2">
            <a:extLst>
              <a:ext uri="{FF2B5EF4-FFF2-40B4-BE49-F238E27FC236}">
                <a16:creationId xmlns:a16="http://schemas.microsoft.com/office/drawing/2014/main" id="{111340F8-3911-4876-9F97-3CC5A2AC7ED2}"/>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12" name="Text Placeholder 2">
            <a:extLst>
              <a:ext uri="{FF2B5EF4-FFF2-40B4-BE49-F238E27FC236}">
                <a16:creationId xmlns:a16="http://schemas.microsoft.com/office/drawing/2014/main" id="{98901D8F-74C4-4EA0-964E-02094ED06510}"/>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148309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589004" y="1572625"/>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589005" y="2314381"/>
            <a:ext cx="5387466"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215529" y="1585409"/>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215529" y="2314381"/>
            <a:ext cx="5387467" cy="39728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4">
            <a:extLst>
              <a:ext uri="{FF2B5EF4-FFF2-40B4-BE49-F238E27FC236}">
                <a16:creationId xmlns:a16="http://schemas.microsoft.com/office/drawing/2014/main" id="{370C12A0-D759-4C34-BE47-A7D1E4CFC7BF}"/>
              </a:ext>
            </a:extLst>
          </p:cNvPr>
          <p:cNvSpPr>
            <a:spLocks noGrp="1"/>
          </p:cNvSpPr>
          <p:nvPr>
            <p:ph type="dt" sz="half" idx="10"/>
          </p:nvPr>
        </p:nvSpPr>
        <p:spPr>
          <a:xfrm>
            <a:off x="589005" y="6492875"/>
            <a:ext cx="1345608" cy="365125"/>
          </a:xfrm>
        </p:spPr>
        <p:txBody>
          <a:bodyPr/>
          <a:lstStyle/>
          <a:p>
            <a:fld id="{68D25EE5-0809-4ED8-84B5-F1D53D2F3899}" type="datetime1">
              <a:rPr lang="en-US" smtClean="0"/>
              <a:t>3/23/23</a:t>
            </a:fld>
            <a:endParaRPr lang="en-US" dirty="0"/>
          </a:p>
        </p:txBody>
      </p:sp>
      <p:sp>
        <p:nvSpPr>
          <p:cNvPr id="20" name="Slide Number Placeholder 6">
            <a:extLst>
              <a:ext uri="{FF2B5EF4-FFF2-40B4-BE49-F238E27FC236}">
                <a16:creationId xmlns:a16="http://schemas.microsoft.com/office/drawing/2014/main" id="{900E05FB-392D-41E4-A5B8-1EBD0BDA0CC3}"/>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dirty="0"/>
          </a:p>
        </p:txBody>
      </p:sp>
      <p:sp>
        <p:nvSpPr>
          <p:cNvPr id="15" name="Title Placeholder 1">
            <a:extLst>
              <a:ext uri="{FF2B5EF4-FFF2-40B4-BE49-F238E27FC236}">
                <a16:creationId xmlns:a16="http://schemas.microsoft.com/office/drawing/2014/main" id="{BA6E916A-95F8-407B-A3B6-8D388814225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11" name="Text Placeholder 2">
            <a:extLst>
              <a:ext uri="{FF2B5EF4-FFF2-40B4-BE49-F238E27FC236}">
                <a16:creationId xmlns:a16="http://schemas.microsoft.com/office/drawing/2014/main" id="{8D15D52D-2011-4D19-88BC-65904EAFF9BC}"/>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17" name="Text Placeholder 2">
            <a:extLst>
              <a:ext uri="{FF2B5EF4-FFF2-40B4-BE49-F238E27FC236}">
                <a16:creationId xmlns:a16="http://schemas.microsoft.com/office/drawing/2014/main" id="{63F6CB84-535C-49A5-88E8-B56DBF1E13BF}"/>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3596382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DDC337-4D8C-42E7-95A5-C0ABB51C5241}"/>
              </a:ext>
            </a:extLst>
          </p:cNvPr>
          <p:cNvSpPr>
            <a:spLocks noGrp="1"/>
          </p:cNvSpPr>
          <p:nvPr>
            <p:ph type="dt" sz="half" idx="10"/>
          </p:nvPr>
        </p:nvSpPr>
        <p:spPr>
          <a:xfrm>
            <a:off x="589005" y="6492875"/>
            <a:ext cx="1345608" cy="365125"/>
          </a:xfrm>
        </p:spPr>
        <p:txBody>
          <a:bodyPr/>
          <a:lstStyle/>
          <a:p>
            <a:fld id="{BF7CF021-9EC7-41B7-BC38-C4B699DC37CE}" type="datetime1">
              <a:rPr lang="en-US" smtClean="0"/>
              <a:t>3/23/23</a:t>
            </a:fld>
            <a:endParaRPr lang="en-US" dirty="0"/>
          </a:p>
        </p:txBody>
      </p:sp>
      <p:sp>
        <p:nvSpPr>
          <p:cNvPr id="12" name="Slide Number Placeholder 6">
            <a:extLst>
              <a:ext uri="{FF2B5EF4-FFF2-40B4-BE49-F238E27FC236}">
                <a16:creationId xmlns:a16="http://schemas.microsoft.com/office/drawing/2014/main" id="{A5628371-BC62-49BA-9341-98C17AFE7575}"/>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dirty="0"/>
          </a:p>
        </p:txBody>
      </p:sp>
      <p:sp>
        <p:nvSpPr>
          <p:cNvPr id="7" name="Title Placeholder 1">
            <a:extLst>
              <a:ext uri="{FF2B5EF4-FFF2-40B4-BE49-F238E27FC236}">
                <a16:creationId xmlns:a16="http://schemas.microsoft.com/office/drawing/2014/main" id="{292B819A-C3D3-474E-8A22-C4C494EA937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8" name="Text Placeholder 2">
            <a:extLst>
              <a:ext uri="{FF2B5EF4-FFF2-40B4-BE49-F238E27FC236}">
                <a16:creationId xmlns:a16="http://schemas.microsoft.com/office/drawing/2014/main" id="{21E0E698-1D21-4A14-8232-117B645D1F41}"/>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ext Placeholder 2">
            <a:extLst>
              <a:ext uri="{FF2B5EF4-FFF2-40B4-BE49-F238E27FC236}">
                <a16:creationId xmlns:a16="http://schemas.microsoft.com/office/drawing/2014/main" id="{B428C1F4-065A-441E-8558-D7B6C75AF4E5}"/>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3425057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318746" y="1825625"/>
            <a:ext cx="11615868"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10131212"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
        <p:nvSpPr>
          <p:cNvPr id="14" name="Date Placeholder 3">
            <a:extLst>
              <a:ext uri="{FF2B5EF4-FFF2-40B4-BE49-F238E27FC236}">
                <a16:creationId xmlns:a16="http://schemas.microsoft.com/office/drawing/2014/main" id="{D60AA789-09BB-4423-A82F-0E1240E92A1D}"/>
              </a:ext>
            </a:extLst>
          </p:cNvPr>
          <p:cNvSpPr>
            <a:spLocks noGrp="1"/>
          </p:cNvSpPr>
          <p:nvPr>
            <p:ph type="dt" sz="half" idx="2"/>
          </p:nvPr>
        </p:nvSpPr>
        <p:spPr>
          <a:xfrm>
            <a:off x="325121" y="6487248"/>
            <a:ext cx="147828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9EA69302-EB98-4A76-B36F-0288D0793628}" type="datetime1">
              <a:rPr lang="en-US" smtClean="0"/>
              <a:t>3/23/23</a:t>
            </a:fld>
            <a:endParaRPr lang="en-US" dirty="0"/>
          </a:p>
        </p:txBody>
      </p:sp>
      <p:sp>
        <p:nvSpPr>
          <p:cNvPr id="16"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10345995" y="6487248"/>
            <a:ext cx="1520885"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8" name="Text Placeholder 2">
            <a:extLst>
              <a:ext uri="{FF2B5EF4-FFF2-40B4-BE49-F238E27FC236}">
                <a16:creationId xmlns:a16="http://schemas.microsoft.com/office/drawing/2014/main" id="{C8608D5F-08AE-451E-A0EA-0C6338C6E828}"/>
              </a:ext>
            </a:extLst>
          </p:cNvPr>
          <p:cNvSpPr>
            <a:spLocks noGrp="1"/>
          </p:cNvSpPr>
          <p:nvPr>
            <p:ph type="body" sz="quarter" idx="16" hasCustomPrompt="1"/>
          </p:nvPr>
        </p:nvSpPr>
        <p:spPr>
          <a:xfrm>
            <a:off x="1957139" y="6016"/>
            <a:ext cx="8237620" cy="228600"/>
          </a:xfrm>
        </p:spPr>
        <p:txBody>
          <a:bodyPr anchor="ctr">
            <a:no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ext Placeholder 2">
            <a:extLst>
              <a:ext uri="{FF2B5EF4-FFF2-40B4-BE49-F238E27FC236}">
                <a16:creationId xmlns:a16="http://schemas.microsoft.com/office/drawing/2014/main" id="{F92DD8F1-F079-400A-B83F-31B689B03FA7}"/>
              </a:ext>
            </a:extLst>
          </p:cNvPr>
          <p:cNvSpPr>
            <a:spLocks noGrp="1"/>
          </p:cNvSpPr>
          <p:nvPr>
            <p:ph type="body" sz="quarter" idx="17" hasCustomPrompt="1"/>
          </p:nvPr>
        </p:nvSpPr>
        <p:spPr>
          <a:xfrm>
            <a:off x="1957138" y="6486860"/>
            <a:ext cx="8237620" cy="365125"/>
          </a:xfrm>
        </p:spPr>
        <p:txBody>
          <a:bodyPr anchor="ctr">
            <a:noAutofit/>
          </a:bodyPr>
          <a:lstStyle>
            <a:lvl1pPr marL="0" indent="0" algn="ctr">
              <a:lnSpc>
                <a:spcPct val="100000"/>
              </a:lnSpc>
              <a:spcBef>
                <a:spcPts val="0"/>
              </a:spcBef>
              <a:buNone/>
              <a:defRPr sz="1000"/>
            </a:lvl1pPr>
          </a:lstStyle>
          <a:p>
            <a:r>
              <a:rPr lang="en-US" dirty="0"/>
              <a:t>Click to add classification/distribution statement</a:t>
            </a:r>
          </a:p>
        </p:txBody>
      </p:sp>
    </p:spTree>
    <p:extLst>
      <p:ext uri="{BB962C8B-B14F-4D97-AF65-F5344CB8AC3E}">
        <p14:creationId xmlns:p14="http://schemas.microsoft.com/office/powerpoint/2010/main" val="327961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25C21B-3258-4293-8AD7-7489A94AFFD4}" type="datetime1">
              <a:rPr lang="en-US" smtClean="0"/>
              <a:pPr/>
              <a:t>3/23/23</a:t>
            </a:fld>
            <a:endParaRPr lang="en-US"/>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297581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31BA08-17E8-4A6B-B559-617209AA41B9}"/>
              </a:ext>
            </a:extLst>
          </p:cNvPr>
          <p:cNvSpPr>
            <a:spLocks noGrp="1"/>
          </p:cNvSpPr>
          <p:nvPr>
            <p:ph type="dt" sz="half" idx="10"/>
          </p:nvPr>
        </p:nvSpPr>
        <p:spPr>
          <a:xfrm>
            <a:off x="838200" y="6356351"/>
            <a:ext cx="2743200" cy="365125"/>
          </a:xfrm>
          <a:prstGeom prst="rect">
            <a:avLst/>
          </a:prstGeom>
        </p:spPr>
        <p:txBody>
          <a:bodyPr/>
          <a:lstStyle/>
          <a:p>
            <a:fld id="{6064DC8C-7DE0-48D7-AD02-7B05CF075985}" type="datetimeFigureOut">
              <a:rPr lang="en-US" smtClean="0"/>
              <a:t>3/23/23</a:t>
            </a:fld>
            <a:endParaRPr lang="en-US" dirty="0"/>
          </a:p>
        </p:txBody>
      </p:sp>
      <p:sp>
        <p:nvSpPr>
          <p:cNvPr id="4" name="Footer Placeholder 3">
            <a:extLst>
              <a:ext uri="{FF2B5EF4-FFF2-40B4-BE49-F238E27FC236}">
                <a16:creationId xmlns:a16="http://schemas.microsoft.com/office/drawing/2014/main" id="{3A2BC6E7-39CD-4B00-A9E2-94C0C6670921}"/>
              </a:ext>
            </a:extLst>
          </p:cNvPr>
          <p:cNvSpPr>
            <a:spLocks noGrp="1"/>
          </p:cNvSpPr>
          <p:nvPr>
            <p:ph type="ftr" sz="quarter" idx="11"/>
          </p:nvPr>
        </p:nvSpPr>
        <p:spPr>
          <a:xfrm>
            <a:off x="4038600" y="6549881"/>
            <a:ext cx="4114800" cy="365125"/>
          </a:xfrm>
          <a:prstGeom prst="rect">
            <a:avLst/>
          </a:prstGeom>
        </p:spPr>
        <p:txBody>
          <a:bodyPr/>
          <a:lstStyle/>
          <a:p>
            <a:r>
              <a:rPr lang="en-US" dirty="0"/>
              <a:t>Controlled Unclassified Information (CUI)</a:t>
            </a:r>
          </a:p>
        </p:txBody>
      </p:sp>
      <p:sp>
        <p:nvSpPr>
          <p:cNvPr id="5" name="Slide Number Placeholder 4">
            <a:extLst>
              <a:ext uri="{FF2B5EF4-FFF2-40B4-BE49-F238E27FC236}">
                <a16:creationId xmlns:a16="http://schemas.microsoft.com/office/drawing/2014/main" id="{FFD5885C-DE8C-4D23-8536-D5A05EAED57A}"/>
              </a:ext>
            </a:extLst>
          </p:cNvPr>
          <p:cNvSpPr>
            <a:spLocks noGrp="1"/>
          </p:cNvSpPr>
          <p:nvPr>
            <p:ph type="sldNum" sz="quarter" idx="12"/>
          </p:nvPr>
        </p:nvSpPr>
        <p:spPr>
          <a:xfrm>
            <a:off x="8610600" y="6356351"/>
            <a:ext cx="2743200" cy="365125"/>
          </a:xfrm>
          <a:prstGeom prst="rect">
            <a:avLst/>
          </a:prstGeom>
        </p:spPr>
        <p:txBody>
          <a:bodyPr/>
          <a:lstStyle/>
          <a:p>
            <a:fld id="{ED8DF258-3DCC-4450-903F-B42A45E1D2F3}" type="slidenum">
              <a:rPr lang="en-US" smtClean="0"/>
              <a:t>‹#›</a:t>
            </a:fld>
            <a:endParaRPr lang="en-US" dirty="0"/>
          </a:p>
        </p:txBody>
      </p:sp>
      <p:sp>
        <p:nvSpPr>
          <p:cNvPr id="6" name="Title Placeholder 1">
            <a:extLst>
              <a:ext uri="{FF2B5EF4-FFF2-40B4-BE49-F238E27FC236}">
                <a16:creationId xmlns:a16="http://schemas.microsoft.com/office/drawing/2014/main" id="{C3AF0744-610D-4840-B28D-ED7A78062887}"/>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2788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437" y="1270040"/>
            <a:ext cx="5181600" cy="47487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70040"/>
            <a:ext cx="5181600" cy="47487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2798ED9-3D55-4757-98C1-7DAA64905B1A}" type="slidenum">
              <a:rPr lang="en-US" smtClean="0"/>
              <a:t>‹#›</a:t>
            </a:fld>
            <a:endParaRPr lang="en-US" dirty="0"/>
          </a:p>
        </p:txBody>
      </p:sp>
      <p:sp>
        <p:nvSpPr>
          <p:cNvPr id="8" name="Date Placeholder 3"/>
          <p:cNvSpPr>
            <a:spLocks noGrp="1"/>
          </p:cNvSpPr>
          <p:nvPr>
            <p:ph type="dt" sz="half" idx="13"/>
          </p:nvPr>
        </p:nvSpPr>
        <p:spPr>
          <a:xfrm>
            <a:off x="-70412" y="6576449"/>
            <a:ext cx="2016205" cy="315138"/>
          </a:xfrm>
          <a:prstGeom prst="rect">
            <a:avLst/>
          </a:prstGeom>
        </p:spPr>
        <p:txBody>
          <a:bodyPr vert="horz" lIns="91440" tIns="45720" rIns="91440" bIns="45720" rtlCol="0" anchor="ctr"/>
          <a:lstStyle>
            <a:lvl1pPr algn="l">
              <a:defRPr sz="987">
                <a:solidFill>
                  <a:schemeClr val="bg1"/>
                </a:solidFill>
              </a:defRPr>
            </a:lvl1pPr>
          </a:lstStyle>
          <a:p>
            <a:r>
              <a:rPr lang="en-US" dirty="0"/>
              <a:t>DSB on Microelectronics 04/15/2020</a:t>
            </a:r>
          </a:p>
        </p:txBody>
      </p:sp>
      <p:sp>
        <p:nvSpPr>
          <p:cNvPr id="9" name="Footer Placeholder 4"/>
          <p:cNvSpPr>
            <a:spLocks noGrp="1"/>
          </p:cNvSpPr>
          <p:nvPr>
            <p:ph type="ftr" sz="quarter" idx="3"/>
          </p:nvPr>
        </p:nvSpPr>
        <p:spPr>
          <a:xfrm>
            <a:off x="1847275" y="6576449"/>
            <a:ext cx="7601527" cy="315138"/>
          </a:xfrm>
          <a:prstGeom prst="rect">
            <a:avLst/>
          </a:prstGeom>
        </p:spPr>
        <p:txBody>
          <a:bodyPr vert="horz" lIns="91440" tIns="45720" rIns="91440" bIns="45720" rtlCol="0" anchor="ctr"/>
          <a:lstStyle>
            <a:lvl1pPr marL="0" marR="0" indent="0" algn="ctr" defTabSz="902865" rtl="0" eaLnBrk="1" fontAlgn="base" latinLnBrk="0" hangingPunct="1">
              <a:lnSpc>
                <a:spcPct val="100000"/>
              </a:lnSpc>
              <a:spcBef>
                <a:spcPct val="0"/>
              </a:spcBef>
              <a:spcAft>
                <a:spcPct val="0"/>
              </a:spcAft>
              <a:buClrTx/>
              <a:buSzTx/>
              <a:buFontTx/>
              <a:buNone/>
              <a:tabLst/>
              <a:defRPr sz="1185">
                <a:solidFill>
                  <a:schemeClr val="bg1"/>
                </a:solidFill>
              </a:defRPr>
            </a:lvl1pPr>
          </a:lstStyle>
          <a:p>
            <a:pPr>
              <a:defRPr/>
            </a:pPr>
            <a:r>
              <a:rPr lang="en-US" sz="987" b="1" dirty="0">
                <a:ea typeface="Calibri" panose="020F0502020204030204" pitchFamily="34" charset="0"/>
                <a:cs typeface="Times New Roman" panose="02020603050405020304" pitchFamily="18" charset="0"/>
              </a:rPr>
              <a:t>UNCLASSIFIED // FOR OFFICIAL USE ONLY // DISTRIBUTION C RESTRICTION APPLIES</a:t>
            </a:r>
            <a:endParaRPr lang="en-US" sz="987" b="1" dirty="0"/>
          </a:p>
        </p:txBody>
      </p:sp>
    </p:spTree>
    <p:extLst>
      <p:ext uri="{BB962C8B-B14F-4D97-AF65-F5344CB8AC3E}">
        <p14:creationId xmlns:p14="http://schemas.microsoft.com/office/powerpoint/2010/main" val="109071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2C396-3715-45C6-B5C3-9725F493EAB5}"/>
              </a:ext>
            </a:extLst>
          </p:cNvPr>
          <p:cNvSpPr>
            <a:spLocks noGrp="1"/>
          </p:cNvSpPr>
          <p:nvPr>
            <p:ph type="dt" sz="half" idx="10"/>
          </p:nvPr>
        </p:nvSpPr>
        <p:spPr>
          <a:xfrm>
            <a:off x="838200" y="6356351"/>
            <a:ext cx="2743200" cy="365125"/>
          </a:xfrm>
          <a:prstGeom prst="rect">
            <a:avLst/>
          </a:prstGeom>
        </p:spPr>
        <p:txBody>
          <a:bodyPr/>
          <a:lstStyle/>
          <a:p>
            <a:fld id="{6064DC8C-7DE0-48D7-AD02-7B05CF075985}" type="datetimeFigureOut">
              <a:rPr lang="en-US" smtClean="0"/>
              <a:t>3/23/23</a:t>
            </a:fld>
            <a:endParaRPr lang="en-US" dirty="0"/>
          </a:p>
        </p:txBody>
      </p:sp>
      <p:sp>
        <p:nvSpPr>
          <p:cNvPr id="5" name="Footer Placeholder 4">
            <a:extLst>
              <a:ext uri="{FF2B5EF4-FFF2-40B4-BE49-F238E27FC236}">
                <a16:creationId xmlns:a16="http://schemas.microsoft.com/office/drawing/2014/main" id="{16A5597A-CD4B-4EE9-904F-5CB236D9E32F}"/>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8610600" y="6356351"/>
            <a:ext cx="2743200" cy="365125"/>
          </a:xfrm>
          <a:prstGeom prst="rect">
            <a:avLst/>
          </a:prstGeom>
        </p:spPr>
        <p:txBody>
          <a:bodyPr/>
          <a:lstStyle/>
          <a:p>
            <a:fld id="{ED8DF258-3DCC-4450-903F-B42A45E1D2F3}" type="slidenum">
              <a:rPr lang="en-US" smtClean="0"/>
              <a:t>‹#›</a:t>
            </a:fld>
            <a:endParaRPr lang="en-US" dirty="0"/>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a:t>Click to edit Master title style</a:t>
            </a:r>
          </a:p>
        </p:txBody>
      </p:sp>
    </p:spTree>
    <p:extLst>
      <p:ext uri="{BB962C8B-B14F-4D97-AF65-F5344CB8AC3E}">
        <p14:creationId xmlns:p14="http://schemas.microsoft.com/office/powerpoint/2010/main" val="388154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2C396-3715-45C6-B5C3-9725F493EAB5}"/>
              </a:ext>
            </a:extLst>
          </p:cNvPr>
          <p:cNvSpPr>
            <a:spLocks noGrp="1"/>
          </p:cNvSpPr>
          <p:nvPr>
            <p:ph type="dt" sz="half" idx="10"/>
          </p:nvPr>
        </p:nvSpPr>
        <p:spPr>
          <a:xfrm>
            <a:off x="838200" y="6356351"/>
            <a:ext cx="2743200" cy="365125"/>
          </a:xfrm>
          <a:prstGeom prst="rect">
            <a:avLst/>
          </a:prstGeom>
        </p:spPr>
        <p:txBody>
          <a:bodyPr/>
          <a:lstStyle/>
          <a:p>
            <a:fld id="{6064DC8C-7DE0-48D7-AD02-7B05CF075985}" type="datetimeFigureOut">
              <a:rPr lang="en-US" smtClean="0"/>
              <a:t>3/23/23</a:t>
            </a:fld>
            <a:endParaRPr lang="en-US" dirty="0"/>
          </a:p>
        </p:txBody>
      </p:sp>
      <p:sp>
        <p:nvSpPr>
          <p:cNvPr id="5" name="Footer Placeholder 4">
            <a:extLst>
              <a:ext uri="{FF2B5EF4-FFF2-40B4-BE49-F238E27FC236}">
                <a16:creationId xmlns:a16="http://schemas.microsoft.com/office/drawing/2014/main" id="{16A5597A-CD4B-4EE9-904F-5CB236D9E32F}"/>
              </a:ext>
            </a:extLst>
          </p:cNvPr>
          <p:cNvSpPr>
            <a:spLocks noGrp="1"/>
          </p:cNvSpPr>
          <p:nvPr>
            <p:ph type="ftr" sz="quarter" idx="11"/>
          </p:nvPr>
        </p:nvSpPr>
        <p:spPr>
          <a:xfrm>
            <a:off x="4038600" y="6548498"/>
            <a:ext cx="4114800" cy="365125"/>
          </a:xfrm>
          <a:prstGeom prst="rect">
            <a:avLst/>
          </a:prstGeom>
        </p:spPr>
        <p:txBody>
          <a:bodyPr/>
          <a:lstStyle/>
          <a:p>
            <a:r>
              <a:rPr lang="en-US" dirty="0"/>
              <a:t>Controlled Unclassified Information (CUI)</a:t>
            </a:r>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8610600" y="6356351"/>
            <a:ext cx="2743200" cy="365125"/>
          </a:xfrm>
          <a:prstGeom prst="rect">
            <a:avLst/>
          </a:prstGeom>
        </p:spPr>
        <p:txBody>
          <a:bodyPr/>
          <a:lstStyle/>
          <a:p>
            <a:fld id="{ED8DF258-3DCC-4450-903F-B42A45E1D2F3}" type="slidenum">
              <a:rPr lang="en-US" smtClean="0"/>
              <a:t>‹#›</a:t>
            </a:fld>
            <a:endParaRPr lang="en-US" dirty="0"/>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Tree>
    <p:extLst>
      <p:ext uri="{BB962C8B-B14F-4D97-AF65-F5344CB8AC3E}">
        <p14:creationId xmlns:p14="http://schemas.microsoft.com/office/powerpoint/2010/main" val="3670335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7" name="Slide Number Placeholder 15"/>
          <p:cNvSpPr>
            <a:spLocks noGrp="1"/>
          </p:cNvSpPr>
          <p:nvPr>
            <p:ph type="sldNum" sz="quarter" idx="4"/>
          </p:nvPr>
        </p:nvSpPr>
        <p:spPr>
          <a:xfrm>
            <a:off x="9141177" y="6654800"/>
            <a:ext cx="2743200" cy="203200"/>
          </a:xfrm>
          <a:prstGeom prst="rect">
            <a:avLst/>
          </a:prstGeom>
        </p:spPr>
        <p:txBody>
          <a:bodyPr vert="horz" lIns="91440" tIns="45720" rIns="91440" bIns="45720" rtlCol="0" anchor="ctr"/>
          <a:lstStyle>
            <a:lvl1pPr algn="r">
              <a:defRPr sz="831">
                <a:solidFill>
                  <a:schemeClr val="bg1"/>
                </a:solidFill>
                <a:latin typeface=" Arial"/>
              </a:defRPr>
            </a:lvl1pPr>
          </a:lstStyle>
          <a:p>
            <a:fld id="{92901CD8-BE54-44CF-BBB0-BA65B4521913}" type="slidenum">
              <a:rPr lang="en-US" smtClean="0"/>
              <a:pPr/>
              <a:t>‹#›</a:t>
            </a:fld>
            <a:endParaRPr lang="en-US" dirty="0"/>
          </a:p>
        </p:txBody>
      </p:sp>
      <p:sp>
        <p:nvSpPr>
          <p:cNvPr id="8" name="Rectangle 7"/>
          <p:cNvSpPr/>
          <p:nvPr userDrawn="1"/>
        </p:nvSpPr>
        <p:spPr>
          <a:xfrm>
            <a:off x="0" y="6410426"/>
            <a:ext cx="2607325" cy="319446"/>
          </a:xfrm>
          <a:prstGeom prst="rect">
            <a:avLst/>
          </a:prstGeom>
        </p:spPr>
        <p:txBody>
          <a:bodyPr wrap="square">
            <a:spAutoFit/>
          </a:bodyPr>
          <a:lstStyle/>
          <a:p>
            <a:pPr marL="4397" indent="0">
              <a:tabLst/>
              <a:defRPr/>
            </a:pPr>
            <a:r>
              <a:rPr lang="en-US" sz="738" b="1" dirty="0">
                <a:solidFill>
                  <a:schemeClr val="bg1"/>
                </a:solidFill>
                <a:latin typeface="Arial" pitchFamily="34" charset="0"/>
              </a:rPr>
              <a:t>RS 101</a:t>
            </a:r>
          </a:p>
          <a:p>
            <a:pPr>
              <a:defRPr/>
            </a:pPr>
            <a:r>
              <a:rPr lang="en-US" sz="738" b="1" dirty="0">
                <a:solidFill>
                  <a:schemeClr val="bg1"/>
                </a:solidFill>
                <a:latin typeface="Arial" pitchFamily="34" charset="0"/>
              </a:rPr>
              <a:t>November</a:t>
            </a:r>
            <a:r>
              <a:rPr lang="en-US" sz="738" b="1" baseline="0" dirty="0">
                <a:solidFill>
                  <a:schemeClr val="bg1"/>
                </a:solidFill>
                <a:latin typeface="Arial" pitchFamily="34" charset="0"/>
              </a:rPr>
              <a:t> 22, </a:t>
            </a:r>
            <a:r>
              <a:rPr lang="en-US" sz="738" b="1" dirty="0">
                <a:solidFill>
                  <a:schemeClr val="bg1"/>
                </a:solidFill>
                <a:latin typeface="Arial" pitchFamily="34" charset="0"/>
              </a:rPr>
              <a:t>2021</a:t>
            </a:r>
          </a:p>
        </p:txBody>
      </p:sp>
    </p:spTree>
    <p:extLst>
      <p:ext uri="{BB962C8B-B14F-4D97-AF65-F5344CB8AC3E}">
        <p14:creationId xmlns:p14="http://schemas.microsoft.com/office/powerpoint/2010/main" val="3257513993"/>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3" name="Rectangle 2"/>
          <p:cNvSpPr/>
          <p:nvPr userDrawn="1"/>
        </p:nvSpPr>
        <p:spPr>
          <a:xfrm>
            <a:off x="0" y="6532871"/>
            <a:ext cx="2607325" cy="319446"/>
          </a:xfrm>
          <a:prstGeom prst="rect">
            <a:avLst/>
          </a:prstGeom>
        </p:spPr>
        <p:txBody>
          <a:bodyPr wrap="square">
            <a:spAutoFit/>
          </a:bodyPr>
          <a:lstStyle/>
          <a:p>
            <a:pPr marL="4397" indent="0">
              <a:tabLst/>
              <a:defRPr/>
            </a:pPr>
            <a:r>
              <a:rPr lang="en-US" sz="738" b="1" dirty="0">
                <a:solidFill>
                  <a:schemeClr val="bg1"/>
                </a:solidFill>
                <a:latin typeface="Arial" pitchFamily="34" charset="0"/>
              </a:rPr>
              <a:t>RS 101</a:t>
            </a:r>
          </a:p>
          <a:p>
            <a:pPr>
              <a:defRPr/>
            </a:pPr>
            <a:r>
              <a:rPr lang="en-US" sz="738" b="1" dirty="0">
                <a:solidFill>
                  <a:schemeClr val="bg1"/>
                </a:solidFill>
                <a:latin typeface="Arial" pitchFamily="34" charset="0"/>
              </a:rPr>
              <a:t>January 12</a:t>
            </a:r>
            <a:r>
              <a:rPr lang="en-US" sz="738" b="1" baseline="0" dirty="0">
                <a:solidFill>
                  <a:schemeClr val="bg1"/>
                </a:solidFill>
                <a:latin typeface="Arial" pitchFamily="34" charset="0"/>
              </a:rPr>
              <a:t>, </a:t>
            </a:r>
            <a:r>
              <a:rPr lang="en-US" sz="738" b="1" dirty="0">
                <a:solidFill>
                  <a:schemeClr val="bg1"/>
                </a:solidFill>
                <a:latin typeface="Arial" pitchFamily="34" charset="0"/>
              </a:rPr>
              <a:t>2022</a:t>
            </a:r>
          </a:p>
        </p:txBody>
      </p:sp>
    </p:spTree>
    <p:extLst>
      <p:ext uri="{BB962C8B-B14F-4D97-AF65-F5344CB8AC3E}">
        <p14:creationId xmlns:p14="http://schemas.microsoft.com/office/powerpoint/2010/main" val="32058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03840" y="6576449"/>
            <a:ext cx="1788160" cy="315138"/>
          </a:xfrm>
          <a:prstGeom prst="rect">
            <a:avLst/>
          </a:prstGeom>
        </p:spPr>
        <p:txBody>
          <a:bodyPr/>
          <a:lstStyle/>
          <a:p>
            <a:fld id="{32798ED9-3D55-4757-98C1-7DAA64905B1A}" type="slidenum">
              <a:rPr lang="en-US" smtClean="0"/>
              <a:t>‹#›</a:t>
            </a:fld>
            <a:endParaRPr lang="en-US" dirty="0"/>
          </a:p>
        </p:txBody>
      </p:sp>
    </p:spTree>
    <p:extLst>
      <p:ext uri="{BB962C8B-B14F-4D97-AF65-F5344CB8AC3E}">
        <p14:creationId xmlns:p14="http://schemas.microsoft.com/office/powerpoint/2010/main" val="935215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ark_Disclaimers">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8EAEE1B-11ED-4ECC-8D9E-DFC08E61AB76}"/>
              </a:ext>
            </a:extLst>
          </p:cNvPr>
          <p:cNvSpPr>
            <a:spLocks noGrp="1"/>
          </p:cNvSpPr>
          <p:nvPr>
            <p:ph type="body" sz="quarter" idx="10"/>
          </p:nvPr>
        </p:nvSpPr>
        <p:spPr>
          <a:xfrm>
            <a:off x="497047" y="785983"/>
            <a:ext cx="9358155" cy="1132592"/>
          </a:xfrm>
        </p:spPr>
        <p:txBody>
          <a:bodyPr anchor="b">
            <a:noAutofit/>
          </a:bodyPr>
          <a:lstStyle>
            <a:lvl1pPr marL="0" indent="0">
              <a:buNone/>
              <a:defRPr sz="32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0">
            <a:extLst>
              <a:ext uri="{FF2B5EF4-FFF2-40B4-BE49-F238E27FC236}">
                <a16:creationId xmlns:a16="http://schemas.microsoft.com/office/drawing/2014/main" id="{F42BD8F9-4DA6-4CBF-847E-7972F0B90A19}"/>
              </a:ext>
            </a:extLst>
          </p:cNvPr>
          <p:cNvSpPr>
            <a:spLocks noGrp="1"/>
          </p:cNvSpPr>
          <p:nvPr>
            <p:ph type="body" sz="quarter" idx="11"/>
          </p:nvPr>
        </p:nvSpPr>
        <p:spPr>
          <a:xfrm>
            <a:off x="497047" y="1919593"/>
            <a:ext cx="9358155" cy="693823"/>
          </a:xfrm>
        </p:spPr>
        <p:txBody>
          <a:bodyPr anchor="t">
            <a:noAutofit/>
          </a:bodyPr>
          <a:lstStyle>
            <a:lvl1pPr marL="0" indent="0">
              <a:spcBef>
                <a:spcPts val="0"/>
              </a:spcBef>
              <a:buNone/>
              <a:defRPr sz="22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p:nvPr>
        </p:nvSpPr>
        <p:spPr>
          <a:xfrm>
            <a:off x="497046" y="3032194"/>
            <a:ext cx="4991100"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25">
            <a:extLst>
              <a:ext uri="{FF2B5EF4-FFF2-40B4-BE49-F238E27FC236}">
                <a16:creationId xmlns:a16="http://schemas.microsoft.com/office/drawing/2014/main" id="{ACE2189D-D64D-4F77-B695-EE3F641D51E0}"/>
              </a:ext>
            </a:extLst>
          </p:cNvPr>
          <p:cNvSpPr>
            <a:spLocks noGrp="1"/>
          </p:cNvSpPr>
          <p:nvPr>
            <p:ph type="body" sz="quarter" idx="13"/>
          </p:nvPr>
        </p:nvSpPr>
        <p:spPr>
          <a:xfrm>
            <a:off x="5488145" y="3032964"/>
            <a:ext cx="2263896"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a:t>Click to edit Master text styles</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5631" y="173262"/>
            <a:ext cx="1822958" cy="1719221"/>
          </a:xfrm>
          <a:prstGeom prst="rect">
            <a:avLst/>
          </a:prstGeom>
        </p:spPr>
      </p:pic>
      <p:cxnSp>
        <p:nvCxnSpPr>
          <p:cNvPr id="13" name="Straight Connector 12">
            <a:extLst>
              <a:ext uri="{FF2B5EF4-FFF2-40B4-BE49-F238E27FC236}">
                <a16:creationId xmlns:a16="http://schemas.microsoft.com/office/drawing/2014/main" id="{BEF0561C-118D-4C77-953E-E32E7A9A50C9}"/>
              </a:ext>
            </a:extLst>
          </p:cNvPr>
          <p:cNvCxnSpPr>
            <a:cxnSpLocks/>
          </p:cNvCxnSpPr>
          <p:nvPr userDrawn="1"/>
        </p:nvCxnSpPr>
        <p:spPr>
          <a:xfrm>
            <a:off x="598643" y="4267180"/>
            <a:ext cx="5003803"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194C-376B-416D-8005-5A7865B0A29F}"/>
              </a:ext>
            </a:extLst>
          </p:cNvPr>
          <p:cNvCxnSpPr>
            <a:cxnSpLocks/>
          </p:cNvCxnSpPr>
          <p:nvPr userDrawn="1"/>
        </p:nvCxnSpPr>
        <p:spPr>
          <a:xfrm>
            <a:off x="5589745" y="4267180"/>
            <a:ext cx="185420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5013" y="314149"/>
            <a:ext cx="162375" cy="1025530"/>
          </a:xfrm>
          <a:prstGeom prst="rect">
            <a:avLst/>
          </a:prstGeom>
        </p:spPr>
      </p:pic>
      <p:sp>
        <p:nvSpPr>
          <p:cNvPr id="14" name="Text Placeholder 2">
            <a:extLst>
              <a:ext uri="{FF2B5EF4-FFF2-40B4-BE49-F238E27FC236}">
                <a16:creationId xmlns:a16="http://schemas.microsoft.com/office/drawing/2014/main" id="{DBB37931-39C8-461D-8C07-5CCC74015180}"/>
              </a:ext>
            </a:extLst>
          </p:cNvPr>
          <p:cNvSpPr>
            <a:spLocks noGrp="1"/>
          </p:cNvSpPr>
          <p:nvPr>
            <p:ph type="body" sz="quarter" idx="16"/>
          </p:nvPr>
        </p:nvSpPr>
        <p:spPr>
          <a:xfrm>
            <a:off x="457386" y="4419476"/>
            <a:ext cx="6527615" cy="2086365"/>
          </a:xfrm>
        </p:spPr>
        <p:txBody>
          <a:bodyPr anchor="b">
            <a:normAutofit/>
          </a:bodyPr>
          <a:lstStyle>
            <a:lvl1pPr marL="0" indent="0">
              <a:lnSpc>
                <a:spcPct val="100000"/>
              </a:lnSpc>
              <a:spcBef>
                <a:spcPts val="0"/>
              </a:spcBef>
              <a:buNone/>
              <a:defRPr sz="11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a:p>
        </p:txBody>
      </p:sp>
      <p:sp>
        <p:nvSpPr>
          <p:cNvPr id="15" name="Text Placeholder 2">
            <a:extLst>
              <a:ext uri="{FF2B5EF4-FFF2-40B4-BE49-F238E27FC236}">
                <a16:creationId xmlns:a16="http://schemas.microsoft.com/office/drawing/2014/main" id="{AC5B46F6-8EFB-4946-993F-9E6CC28B6DC9}"/>
              </a:ext>
            </a:extLst>
          </p:cNvPr>
          <p:cNvSpPr>
            <a:spLocks noGrp="1"/>
          </p:cNvSpPr>
          <p:nvPr>
            <p:ph type="body" sz="quarter" idx="17"/>
          </p:nvPr>
        </p:nvSpPr>
        <p:spPr>
          <a:xfrm>
            <a:off x="7340600" y="4419475"/>
            <a:ext cx="4394016" cy="2086364"/>
          </a:xfrm>
        </p:spPr>
        <p:txBody>
          <a:bodyPr anchor="b">
            <a:normAutofit/>
          </a:bodyPr>
          <a:lstStyle>
            <a:lvl1pPr marL="0" indent="0">
              <a:lnSpc>
                <a:spcPct val="100000"/>
              </a:lnSpc>
              <a:spcBef>
                <a:spcPts val="0"/>
              </a:spcBef>
              <a:buNone/>
              <a:defRPr sz="11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a:p>
        </p:txBody>
      </p:sp>
      <p:sp>
        <p:nvSpPr>
          <p:cNvPr id="17" name="Text Placeholder 25">
            <a:extLst>
              <a:ext uri="{FF2B5EF4-FFF2-40B4-BE49-F238E27FC236}">
                <a16:creationId xmlns:a16="http://schemas.microsoft.com/office/drawing/2014/main" id="{203FF62E-0291-44DA-95FB-E73CEA6A81FD}"/>
              </a:ext>
            </a:extLst>
          </p:cNvPr>
          <p:cNvSpPr>
            <a:spLocks noGrp="1"/>
          </p:cNvSpPr>
          <p:nvPr>
            <p:ph type="body" sz="quarter" idx="14"/>
          </p:nvPr>
        </p:nvSpPr>
        <p:spPr>
          <a:xfrm>
            <a:off x="977901" y="-4460"/>
            <a:ext cx="9690100"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8" name="Text Placeholder 25">
            <a:extLst>
              <a:ext uri="{FF2B5EF4-FFF2-40B4-BE49-F238E27FC236}">
                <a16:creationId xmlns:a16="http://schemas.microsoft.com/office/drawing/2014/main" id="{E95FD622-D4FF-41B8-BEE4-FB61DBEC1AFE}"/>
              </a:ext>
            </a:extLst>
          </p:cNvPr>
          <p:cNvSpPr>
            <a:spLocks noGrp="1"/>
          </p:cNvSpPr>
          <p:nvPr>
            <p:ph type="body" sz="quarter" idx="15"/>
          </p:nvPr>
        </p:nvSpPr>
        <p:spPr>
          <a:xfrm>
            <a:off x="977899" y="6509242"/>
            <a:ext cx="9690101"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91735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5" name="Text Box 3"/>
          <p:cNvSpPr txBox="1">
            <a:spLocks noChangeArrowheads="1"/>
          </p:cNvSpPr>
          <p:nvPr/>
        </p:nvSpPr>
        <p:spPr bwMode="auto">
          <a:xfrm>
            <a:off x="1693333" y="1233490"/>
            <a:ext cx="8737600" cy="394403"/>
          </a:xfrm>
          <a:prstGeom prst="rect">
            <a:avLst/>
          </a:prstGeom>
          <a:noFill/>
          <a:ln w="9525">
            <a:noFill/>
            <a:miter lim="800000"/>
            <a:headEnd/>
            <a:tailEnd/>
          </a:ln>
          <a:effectLst/>
        </p:spPr>
        <p:txBody>
          <a:bodyPr>
            <a:spAutoFit/>
          </a:bodyPr>
          <a:lstStyle/>
          <a:p>
            <a:pPr algn="ctr">
              <a:spcBef>
                <a:spcPct val="50000"/>
              </a:spcBef>
              <a:defRPr/>
            </a:pPr>
            <a:r>
              <a:rPr lang="en-US" sz="1963" b="1" i="1" dirty="0">
                <a:solidFill>
                  <a:srgbClr val="000000"/>
                </a:solidFill>
                <a:latin typeface="Century Schoolbook" pitchFamily="18" charset="0"/>
              </a:rPr>
              <a:t>I n t e g r i t y  -  S e r v i c e  -  E x c e l l e n c e</a:t>
            </a:r>
          </a:p>
        </p:txBody>
      </p:sp>
      <p:sp>
        <p:nvSpPr>
          <p:cNvPr id="7" name="Line 5"/>
          <p:cNvSpPr>
            <a:spLocks noChangeShapeType="1"/>
          </p:cNvSpPr>
          <p:nvPr/>
        </p:nvSpPr>
        <p:spPr bwMode="auto">
          <a:xfrm>
            <a:off x="508001" y="12319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pic>
        <p:nvPicPr>
          <p:cNvPr id="8" name="Picture 13" descr="afsymbo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807" y="3698875"/>
            <a:ext cx="4406900" cy="2605088"/>
          </a:xfrm>
          <a:prstGeom prst="rect">
            <a:avLst/>
          </a:prstGeom>
          <a:noFill/>
          <a:ln w="9525">
            <a:noFill/>
            <a:miter lim="800000"/>
            <a:headEnd/>
            <a:tailEnd/>
          </a:ln>
        </p:spPr>
      </p:pic>
      <p:sp>
        <p:nvSpPr>
          <p:cNvPr id="8201" name="Rectangle 9"/>
          <p:cNvSpPr>
            <a:spLocks noGrp="1" noChangeArrowheads="1"/>
          </p:cNvSpPr>
          <p:nvPr>
            <p:ph type="subTitle" idx="1"/>
          </p:nvPr>
        </p:nvSpPr>
        <p:spPr>
          <a:xfrm>
            <a:off x="5461000" y="3924304"/>
            <a:ext cx="5994400" cy="1047751"/>
          </a:xfrm>
        </p:spPr>
        <p:txBody>
          <a:bodyPr/>
          <a:lstStyle>
            <a:lvl1pPr marL="0" indent="0" algn="r">
              <a:buFont typeface="Wingdings" pitchFamily="2" charset="2"/>
              <a:buNone/>
              <a:defRPr sz="2749"/>
            </a:lvl1pPr>
          </a:lstStyle>
          <a:p>
            <a:r>
              <a:rPr lang="en-US"/>
              <a:t>Click to edit Master subtitle style</a:t>
            </a:r>
          </a:p>
        </p:txBody>
      </p:sp>
      <p:sp>
        <p:nvSpPr>
          <p:cNvPr id="8202" name="Rectangle 10"/>
          <p:cNvSpPr>
            <a:spLocks noGrp="1" noChangeArrowheads="1"/>
          </p:cNvSpPr>
          <p:nvPr>
            <p:ph type="ctrTitle"/>
          </p:nvPr>
        </p:nvSpPr>
        <p:spPr>
          <a:xfrm>
            <a:off x="4622800" y="1962151"/>
            <a:ext cx="6858000" cy="1600200"/>
          </a:xfrm>
        </p:spPr>
        <p:txBody>
          <a:bodyPr/>
          <a:lstStyle>
            <a:lvl1pPr>
              <a:defRPr sz="3534" i="0"/>
            </a:lvl1pPr>
          </a:lstStyle>
          <a:p>
            <a:r>
              <a:rPr lang="en-US"/>
              <a:t>Click to edit Master title style</a:t>
            </a:r>
          </a:p>
        </p:txBody>
      </p:sp>
      <p:sp>
        <p:nvSpPr>
          <p:cNvPr id="9" name="Rectangle 7"/>
          <p:cNvSpPr>
            <a:spLocks noGrp="1" noChangeArrowheads="1"/>
          </p:cNvSpPr>
          <p:nvPr>
            <p:ph type="sldNum" sz="quarter" idx="10"/>
          </p:nvPr>
        </p:nvSpPr>
        <p:spPr/>
        <p:txBody>
          <a:bodyPr/>
          <a:lstStyle>
            <a:lvl1pPr>
              <a:defRPr>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5811996"/>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5518" y="152401"/>
            <a:ext cx="9861549" cy="650509"/>
          </a:xfrm>
        </p:spPr>
        <p:txBody>
          <a:bodyPr/>
          <a:lstStyle/>
          <a:p>
            <a:r>
              <a:rPr lang="en-US"/>
              <a:t>Click to edit Master title style</a:t>
            </a:r>
          </a:p>
        </p:txBody>
      </p:sp>
      <p:sp>
        <p:nvSpPr>
          <p:cNvPr id="3" name="Content Placeholder 2"/>
          <p:cNvSpPr>
            <a:spLocks noGrp="1"/>
          </p:cNvSpPr>
          <p:nvPr>
            <p:ph idx="1"/>
          </p:nvPr>
        </p:nvSpPr>
        <p:spPr/>
        <p:txBody>
          <a:bodyPr/>
          <a:lstStyle>
            <a:lvl4pPr marL="1570869" indent="-224410">
              <a:buFont typeface="Wingdings" panose="05000000000000000000" pitchFamily="2" charset="2"/>
              <a:buChar char="Ø"/>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650810" y="6451600"/>
            <a:ext cx="4890382"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8" name="TextBox 7"/>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411530304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AB000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19EB3F-C711-4304-A4F6-7B4841DEDE94}" type="datetime1">
              <a:rPr lang="en-US" smtClean="0"/>
              <a:pPr/>
              <a:t>3/23/23</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2821478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5518" y="152401"/>
            <a:ext cx="9861549" cy="650509"/>
          </a:xfrm>
        </p:spPr>
        <p:txBody>
          <a:bodyPr/>
          <a:lstStyle/>
          <a:p>
            <a:r>
              <a:rPr lang="en-US"/>
              <a:t>Click to edit Master title style</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Box 4"/>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1999332293"/>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63"/>
            </a:lvl1pPr>
            <a:lvl2pPr marL="448820" indent="0">
              <a:buNone/>
              <a:defRPr sz="1767"/>
            </a:lvl2pPr>
            <a:lvl3pPr marL="897639" indent="0">
              <a:buNone/>
              <a:defRPr sz="1571"/>
            </a:lvl3pPr>
            <a:lvl4pPr marL="1346459" indent="0">
              <a:buNone/>
              <a:defRPr sz="1375"/>
            </a:lvl4pPr>
            <a:lvl5pPr marL="1795278" indent="0">
              <a:buNone/>
              <a:defRPr sz="1375"/>
            </a:lvl5pPr>
            <a:lvl6pPr marL="2244098" indent="0">
              <a:buNone/>
              <a:defRPr sz="1375"/>
            </a:lvl6pPr>
            <a:lvl7pPr marL="2692917" indent="0">
              <a:buNone/>
              <a:defRPr sz="1375"/>
            </a:lvl7pPr>
            <a:lvl8pPr marL="3141737" indent="0">
              <a:buNone/>
              <a:defRPr sz="1375"/>
            </a:lvl8pPr>
            <a:lvl9pPr marL="3590556" indent="0">
              <a:buNone/>
              <a:defRPr sz="1375"/>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4295163" y="6491288"/>
            <a:ext cx="616963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882852515"/>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235" y="1082679"/>
            <a:ext cx="5471584" cy="5287963"/>
          </a:xfrm>
        </p:spPr>
        <p:txBody>
          <a:bodyPr/>
          <a:lstStyle>
            <a:lvl1pPr>
              <a:defRPr sz="2749"/>
            </a:lvl1pPr>
            <a:lvl2pPr>
              <a:defRPr sz="2356"/>
            </a:lvl2pPr>
            <a:lvl3pPr>
              <a:defRPr sz="1963"/>
            </a:lvl3pPr>
            <a:lvl4pPr>
              <a:defRPr sz="1767">
                <a:latin typeface="Tahoma" panose="020B0604030504040204" pitchFamily="34" charset="0"/>
                <a:ea typeface="Tahoma" panose="020B0604030504040204" pitchFamily="34" charset="0"/>
                <a:cs typeface="Tahoma" panose="020B0604030504040204" pitchFamily="34" charset="0"/>
              </a:defRPr>
            </a:lvl4pPr>
            <a:lvl5pPr>
              <a:defRPr sz="1767">
                <a:latin typeface="Tahoma" panose="020B0604030504040204" pitchFamily="34" charset="0"/>
                <a:ea typeface="Tahoma" panose="020B0604030504040204" pitchFamily="34" charset="0"/>
                <a:cs typeface="Tahoma" panose="020B0604030504040204" pitchFamily="34" charset="0"/>
              </a:defRPr>
            </a:lvl5pPr>
            <a:lvl6pPr>
              <a:defRPr sz="1767"/>
            </a:lvl6pPr>
            <a:lvl7pPr>
              <a:defRPr sz="1767"/>
            </a:lvl7pPr>
            <a:lvl8pPr>
              <a:defRPr sz="1767"/>
            </a:lvl8pPr>
            <a:lvl9pPr>
              <a:defRPr sz="17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025" y="1082679"/>
            <a:ext cx="5473700" cy="5287963"/>
          </a:xfrm>
        </p:spPr>
        <p:txBody>
          <a:bodyPr/>
          <a:lstStyle>
            <a:lvl1pPr>
              <a:defRPr sz="2749"/>
            </a:lvl1pPr>
            <a:lvl2pPr>
              <a:defRPr sz="2356"/>
            </a:lvl2pPr>
            <a:lvl3pPr>
              <a:defRPr sz="1963"/>
            </a:lvl3pPr>
            <a:lvl4pPr>
              <a:defRPr sz="1767">
                <a:latin typeface="Tahoma" panose="020B0604030504040204" pitchFamily="34" charset="0"/>
                <a:ea typeface="Tahoma" panose="020B0604030504040204" pitchFamily="34" charset="0"/>
                <a:cs typeface="Tahoma" panose="020B0604030504040204" pitchFamily="34" charset="0"/>
              </a:defRPr>
            </a:lvl4pPr>
            <a:lvl5pPr>
              <a:defRPr sz="1767">
                <a:latin typeface="Tahoma" panose="020B0604030504040204" pitchFamily="34" charset="0"/>
                <a:ea typeface="Tahoma" panose="020B0604030504040204" pitchFamily="34" charset="0"/>
                <a:cs typeface="Tahoma" panose="020B0604030504040204" pitchFamily="34" charset="0"/>
              </a:defRPr>
            </a:lvl5pPr>
            <a:lvl6pPr>
              <a:defRPr sz="1767"/>
            </a:lvl6pPr>
            <a:lvl7pPr>
              <a:defRPr sz="1767"/>
            </a:lvl7pPr>
            <a:lvl8pPr>
              <a:defRPr sz="1767"/>
            </a:lvl8pPr>
            <a:lvl9pPr>
              <a:defRPr sz="17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766657" y="6491288"/>
            <a:ext cx="6698144"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60193708"/>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356" b="1"/>
            </a:lvl1pPr>
            <a:lvl2pPr marL="448820" indent="0">
              <a:buNone/>
              <a:defRPr sz="1963" b="1"/>
            </a:lvl2pPr>
            <a:lvl3pPr marL="897639" indent="0">
              <a:buNone/>
              <a:defRPr sz="1767" b="1"/>
            </a:lvl3pPr>
            <a:lvl4pPr marL="1346459" indent="0">
              <a:buNone/>
              <a:defRPr sz="1571" b="1"/>
            </a:lvl4pPr>
            <a:lvl5pPr marL="1795278" indent="0">
              <a:buNone/>
              <a:defRPr sz="1571" b="1"/>
            </a:lvl5pPr>
            <a:lvl6pPr marL="2244098" indent="0">
              <a:buNone/>
              <a:defRPr sz="1571" b="1"/>
            </a:lvl6pPr>
            <a:lvl7pPr marL="2692917" indent="0">
              <a:buNone/>
              <a:defRPr sz="1571" b="1"/>
            </a:lvl7pPr>
            <a:lvl8pPr marL="3141737" indent="0">
              <a:buNone/>
              <a:defRPr sz="1571" b="1"/>
            </a:lvl8pPr>
            <a:lvl9pPr marL="3590556" indent="0">
              <a:buNone/>
              <a:defRPr sz="157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356"/>
            </a:lvl1pPr>
            <a:lvl2pPr>
              <a:defRPr sz="1963"/>
            </a:lvl2pPr>
            <a:lvl3pPr>
              <a:defRPr sz="1767"/>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356" b="1"/>
            </a:lvl1pPr>
            <a:lvl2pPr marL="448820" indent="0">
              <a:buNone/>
              <a:defRPr sz="1963" b="1"/>
            </a:lvl2pPr>
            <a:lvl3pPr marL="897639" indent="0">
              <a:buNone/>
              <a:defRPr sz="1767" b="1"/>
            </a:lvl3pPr>
            <a:lvl4pPr marL="1346459" indent="0">
              <a:buNone/>
              <a:defRPr sz="1571" b="1"/>
            </a:lvl4pPr>
            <a:lvl5pPr marL="1795278" indent="0">
              <a:buNone/>
              <a:defRPr sz="1571" b="1"/>
            </a:lvl5pPr>
            <a:lvl6pPr marL="2244098" indent="0">
              <a:buNone/>
              <a:defRPr sz="1571" b="1"/>
            </a:lvl6pPr>
            <a:lvl7pPr marL="2692917" indent="0">
              <a:buNone/>
              <a:defRPr sz="1571" b="1"/>
            </a:lvl7pPr>
            <a:lvl8pPr marL="3141737" indent="0">
              <a:buNone/>
              <a:defRPr sz="1571" b="1"/>
            </a:lvl8pPr>
            <a:lvl9pPr marL="3590556" indent="0">
              <a:buNone/>
              <a:defRPr sz="1571"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356"/>
            </a:lvl1pPr>
            <a:lvl2pPr>
              <a:defRPr sz="1963"/>
            </a:lvl2pPr>
            <a:lvl3pPr>
              <a:defRPr sz="1767"/>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8" name="Text Box 4"/>
          <p:cNvSpPr txBox="1">
            <a:spLocks noChangeArrowheads="1"/>
          </p:cNvSpPr>
          <p:nvPr/>
        </p:nvSpPr>
        <p:spPr bwMode="auto">
          <a:xfrm>
            <a:off x="3615655" y="6491288"/>
            <a:ext cx="684914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9"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2880369407"/>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4152549" y="6491288"/>
            <a:ext cx="6312251"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7" name="TextBox 6"/>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972844194"/>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3" name="Text Box 4"/>
          <p:cNvSpPr txBox="1">
            <a:spLocks noChangeArrowheads="1"/>
          </p:cNvSpPr>
          <p:nvPr/>
        </p:nvSpPr>
        <p:spPr bwMode="auto">
          <a:xfrm>
            <a:off x="3816991" y="6491288"/>
            <a:ext cx="6647810"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4"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5" name="TextBox 4"/>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3843736335"/>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1963"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141"/>
            </a:lvl1pPr>
            <a:lvl2pPr>
              <a:defRPr sz="2749"/>
            </a:lvl2pPr>
            <a:lvl3pPr>
              <a:defRPr sz="2356"/>
            </a:lvl3pPr>
            <a:lvl4pPr>
              <a:defRPr sz="1963"/>
            </a:lvl4pPr>
            <a:lvl5pPr>
              <a:defRPr sz="1963"/>
            </a:lvl5pPr>
            <a:lvl6pPr>
              <a:defRPr sz="1963"/>
            </a:lvl6pPr>
            <a:lvl7pPr>
              <a:defRPr sz="1963"/>
            </a:lvl7pPr>
            <a:lvl8pPr>
              <a:defRPr sz="1963"/>
            </a:lvl8pPr>
            <a:lvl9pPr>
              <a:defRPr sz="19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375"/>
            </a:lvl1pPr>
            <a:lvl2pPr marL="448820" indent="0">
              <a:buNone/>
              <a:defRPr sz="1178"/>
            </a:lvl2pPr>
            <a:lvl3pPr marL="897639" indent="0">
              <a:buNone/>
              <a:defRPr sz="982"/>
            </a:lvl3pPr>
            <a:lvl4pPr marL="1346459" indent="0">
              <a:buNone/>
              <a:defRPr sz="883"/>
            </a:lvl4pPr>
            <a:lvl5pPr marL="1795278" indent="0">
              <a:buNone/>
              <a:defRPr sz="883"/>
            </a:lvl5pPr>
            <a:lvl6pPr marL="2244098" indent="0">
              <a:buNone/>
              <a:defRPr sz="883"/>
            </a:lvl6pPr>
            <a:lvl7pPr marL="2692917" indent="0">
              <a:buNone/>
              <a:defRPr sz="883"/>
            </a:lvl7pPr>
            <a:lvl8pPr marL="3141737" indent="0">
              <a:buNone/>
              <a:defRPr sz="883"/>
            </a:lvl8pPr>
            <a:lvl9pPr marL="3590556" indent="0">
              <a:buNone/>
              <a:defRPr sz="883"/>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967993" y="6491288"/>
            <a:ext cx="649680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435519941"/>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963"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41"/>
            </a:lvl1pPr>
            <a:lvl2pPr marL="448820" indent="0">
              <a:buNone/>
              <a:defRPr sz="2749"/>
            </a:lvl2pPr>
            <a:lvl3pPr marL="897639" indent="0">
              <a:buNone/>
              <a:defRPr sz="2356"/>
            </a:lvl3pPr>
            <a:lvl4pPr marL="1346459" indent="0">
              <a:buNone/>
              <a:defRPr sz="1963"/>
            </a:lvl4pPr>
            <a:lvl5pPr marL="1795278" indent="0">
              <a:buNone/>
              <a:defRPr sz="1963"/>
            </a:lvl5pPr>
            <a:lvl6pPr marL="2244098" indent="0">
              <a:buNone/>
              <a:defRPr sz="1963"/>
            </a:lvl6pPr>
            <a:lvl7pPr marL="2692917" indent="0">
              <a:buNone/>
              <a:defRPr sz="1963"/>
            </a:lvl7pPr>
            <a:lvl8pPr marL="3141737" indent="0">
              <a:buNone/>
              <a:defRPr sz="1963"/>
            </a:lvl8pPr>
            <a:lvl9pPr marL="3590556" indent="0">
              <a:buNone/>
              <a:defRPr sz="1963"/>
            </a:lvl9pPr>
          </a:lstStyle>
          <a:p>
            <a:pPr lvl="0"/>
            <a:r>
              <a:rPr lang="en-US" noProof="0" dirty="0"/>
              <a:t>Click icon to add picture</a:t>
            </a: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375"/>
            </a:lvl1pPr>
            <a:lvl2pPr marL="448820" indent="0">
              <a:buNone/>
              <a:defRPr sz="1178"/>
            </a:lvl2pPr>
            <a:lvl3pPr marL="897639" indent="0">
              <a:buNone/>
              <a:defRPr sz="982"/>
            </a:lvl3pPr>
            <a:lvl4pPr marL="1346459" indent="0">
              <a:buNone/>
              <a:defRPr sz="883"/>
            </a:lvl4pPr>
            <a:lvl5pPr marL="1795278" indent="0">
              <a:buNone/>
              <a:defRPr sz="883"/>
            </a:lvl5pPr>
            <a:lvl6pPr marL="2244098" indent="0">
              <a:buNone/>
              <a:defRPr sz="883"/>
            </a:lvl6pPr>
            <a:lvl7pPr marL="2692917" indent="0">
              <a:buNone/>
              <a:defRPr sz="883"/>
            </a:lvl7pPr>
            <a:lvl8pPr marL="3141737" indent="0">
              <a:buNone/>
              <a:defRPr sz="883"/>
            </a:lvl8pPr>
            <a:lvl9pPr marL="3590556" indent="0">
              <a:buNone/>
              <a:defRPr sz="883"/>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699545" y="6491288"/>
            <a:ext cx="676525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2947258437"/>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05518" y="200968"/>
            <a:ext cx="9861549" cy="768996"/>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3892491" y="6491288"/>
            <a:ext cx="657230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150969459"/>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25" y="76204"/>
            <a:ext cx="2787649" cy="6294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2233" y="76204"/>
            <a:ext cx="8163984" cy="6294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3691155" y="6491288"/>
            <a:ext cx="6773645"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142970060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E90E5-F405-40E0-BCD9-8001C0D52617}" type="datetime1">
              <a:rPr lang="en-US" smtClean="0"/>
              <a:pPr/>
              <a:t>3/23/23</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00489192"/>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05518" y="76202"/>
            <a:ext cx="9861549" cy="893763"/>
          </a:xfrm>
        </p:spPr>
        <p:txBody>
          <a:bodyPr/>
          <a:lstStyle/>
          <a:p>
            <a:r>
              <a:rPr lang="en-US"/>
              <a:t>Click to edit Master title style</a:t>
            </a:r>
          </a:p>
        </p:txBody>
      </p:sp>
      <p:sp>
        <p:nvSpPr>
          <p:cNvPr id="3" name="SmartArt Placeholder 2"/>
          <p:cNvSpPr>
            <a:spLocks noGrp="1"/>
          </p:cNvSpPr>
          <p:nvPr>
            <p:ph type="dgm" idx="1"/>
          </p:nvPr>
        </p:nvSpPr>
        <p:spPr>
          <a:xfrm>
            <a:off x="512238" y="1082679"/>
            <a:ext cx="11148484" cy="5287963"/>
          </a:xfrm>
        </p:spPr>
        <p:txBody>
          <a:bodyPr/>
          <a:lstStyle/>
          <a:p>
            <a:pPr lvl="0"/>
            <a:r>
              <a:rPr lang="en-US" noProof="0" dirty="0"/>
              <a:t>Click icon to add SmartArt graphic</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4051883" y="6491288"/>
            <a:ext cx="641291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297217342"/>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247" y="1293094"/>
            <a:ext cx="10918365" cy="4830616"/>
          </a:xfrm>
          <a:prstGeom prst="rect">
            <a:avLst/>
          </a:prstGeom>
        </p:spPr>
        <p:txBody>
          <a:bodyPr/>
          <a:lstStyle>
            <a:lvl1pPr>
              <a:lnSpc>
                <a:spcPts val="2160"/>
              </a:lnSpc>
              <a:spcBef>
                <a:spcPts val="1178"/>
              </a:spcBef>
              <a:spcAft>
                <a:spcPts val="0"/>
              </a:spcAft>
              <a:defRPr/>
            </a:lvl1pPr>
            <a:lvl2pPr marL="529856" indent="-250903">
              <a:lnSpc>
                <a:spcPts val="1963"/>
              </a:lnSpc>
              <a:spcBef>
                <a:spcPts val="589"/>
              </a:spcBef>
              <a:spcAft>
                <a:spcPts val="0"/>
              </a:spcAft>
              <a:defRPr sz="1767"/>
            </a:lvl2pPr>
            <a:lvl3pPr marL="743358" indent="-180775">
              <a:lnSpc>
                <a:spcPts val="1767"/>
              </a:lnSpc>
              <a:spcBef>
                <a:spcPts val="589"/>
              </a:spcBef>
              <a:spcAft>
                <a:spcPts val="0"/>
              </a:spcAft>
              <a:buSzPct val="90000"/>
              <a:buFont typeface="Arial" pitchFamily="34" charset="0"/>
              <a:buChar char="•"/>
              <a:defRPr/>
            </a:lvl3pPr>
            <a:lvl4pPr marL="1014332" indent="0">
              <a:lnSpc>
                <a:spcPts val="1571"/>
              </a:lnSpc>
              <a:spcBef>
                <a:spcPts val="589"/>
              </a:spcBef>
              <a:spcAft>
                <a:spcPts val="0"/>
              </a:spcAft>
              <a:buFontTx/>
              <a:buNone/>
              <a:defRPr/>
            </a:lvl4pPr>
            <a:lvl5pPr marL="1232696" indent="0">
              <a:lnSpc>
                <a:spcPts val="1375"/>
              </a:lnSpc>
              <a:spcBef>
                <a:spcPts val="589"/>
              </a:spcBef>
              <a:spcAft>
                <a:spcPts val="0"/>
              </a:spcAft>
              <a:buSzPct val="85000"/>
              <a:buFontTx/>
              <a:buNone/>
              <a:defRPr sz="1178"/>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
        <p:nvSpPr>
          <p:cNvPr id="4" name="Text Box 4"/>
          <p:cNvSpPr txBox="1">
            <a:spLocks noChangeArrowheads="1"/>
          </p:cNvSpPr>
          <p:nvPr/>
        </p:nvSpPr>
        <p:spPr bwMode="auto">
          <a:xfrm>
            <a:off x="3808601" y="6491288"/>
            <a:ext cx="665619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5"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6" name="Rectangle 3"/>
          <p:cNvSpPr>
            <a:spLocks noGrp="1" noChangeArrowheads="1"/>
          </p:cNvSpPr>
          <p:nvPr>
            <p:ph type="sldNum" sz="quarter" idx="11"/>
          </p:nvPr>
        </p:nvSpPr>
        <p:spPr>
          <a:xfrm>
            <a:off x="10651067" y="6524625"/>
            <a:ext cx="1524000" cy="304800"/>
          </a:xfrm>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6396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Header">
    <p:spTree>
      <p:nvGrpSpPr>
        <p:cNvPr id="1" name=""/>
        <p:cNvGrpSpPr/>
        <p:nvPr/>
      </p:nvGrpSpPr>
      <p:grpSpPr>
        <a:xfrm>
          <a:off x="0" y="0"/>
          <a:ext cx="0" cy="0"/>
          <a:chOff x="0" y="0"/>
          <a:chExt cx="0" cy="0"/>
        </a:xfrm>
      </p:grpSpPr>
      <p:sp>
        <p:nvSpPr>
          <p:cNvPr id="6" name="Title 1"/>
          <p:cNvSpPr>
            <a:spLocks noGrp="1"/>
          </p:cNvSpPr>
          <p:nvPr>
            <p:ph type="title"/>
          </p:nvPr>
        </p:nvSpPr>
        <p:spPr>
          <a:xfrm>
            <a:off x="609599" y="-1"/>
            <a:ext cx="10996084" cy="1143001"/>
          </a:xfrm>
          <a:prstGeom prst="rect">
            <a:avLst/>
          </a:prstGeom>
        </p:spPr>
        <p:txBody>
          <a:bodyPr anchor="ctr" anchorCtr="0"/>
          <a:lstStyle>
            <a:lvl1pPr>
              <a:defRPr sz="3141" b="1">
                <a:latin typeface="Arial" pitchFamily="34" charset="0"/>
                <a:cs typeface="Arial" pitchFamily="34" charset="0"/>
              </a:defRPr>
            </a:lvl1pPr>
          </a:lstStyle>
          <a:p>
            <a:r>
              <a:rPr lang="en-US"/>
              <a:t>Click to edit Master title style</a:t>
            </a:r>
            <a:endParaRPr lang="en-US" dirty="0"/>
          </a:p>
        </p:txBody>
      </p:sp>
      <p:sp>
        <p:nvSpPr>
          <p:cNvPr id="7" name="Text Box 4"/>
          <p:cNvSpPr txBox="1">
            <a:spLocks noChangeArrowheads="1"/>
          </p:cNvSpPr>
          <p:nvPr/>
        </p:nvSpPr>
        <p:spPr bwMode="auto">
          <a:xfrm>
            <a:off x="3783435" y="6491288"/>
            <a:ext cx="668136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8"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9" name="Rectangle 3"/>
          <p:cNvSpPr>
            <a:spLocks noGrp="1" noChangeArrowheads="1"/>
          </p:cNvSpPr>
          <p:nvPr>
            <p:ph type="sldNum" sz="quarter" idx="10"/>
          </p:nvPr>
        </p:nvSpPr>
        <p:spPr>
          <a:xfrm>
            <a:off x="10651067" y="6524625"/>
            <a:ext cx="1524000" cy="304800"/>
          </a:xfrm>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7009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4" name="Date Placeholder 3"/>
          <p:cNvSpPr>
            <a:spLocks noGrp="1" noChangeArrowheads="1"/>
          </p:cNvSpPr>
          <p:nvPr>
            <p:ph type="dt" sz="half" idx="10"/>
          </p:nvPr>
        </p:nvSpPr>
        <p:spPr>
          <a:xfrm>
            <a:off x="0" y="6524625"/>
            <a:ext cx="2235200" cy="304800"/>
          </a:xfrm>
          <a:prstGeom prst="rect">
            <a:avLst/>
          </a:prstGeom>
        </p:spPr>
        <p:txBody>
          <a:bodyPr/>
          <a:lstStyle>
            <a:lvl1pPr>
              <a:defRPr sz="1178">
                <a:latin typeface="Arial" charset="0"/>
                <a:cs typeface="+mn-cs"/>
              </a:defRPr>
            </a:lvl1pPr>
          </a:lstStyle>
          <a:p>
            <a:endParaRPr lang="en-US" dirty="0">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892491" y="6491288"/>
            <a:ext cx="657230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34876932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556931" y="6491288"/>
            <a:ext cx="690786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13486386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380559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028"/>
          <p:cNvSpPr>
            <a:spLocks noGrp="1" noChangeArrowheads="1"/>
          </p:cNvSpPr>
          <p:nvPr>
            <p:ph type="sldNum" sz="quarter" idx="11"/>
          </p:nvPr>
        </p:nvSpPr>
        <p:spPr>
          <a:ln/>
        </p:spPr>
        <p:txBody>
          <a:bodyPr/>
          <a:lstStyle>
            <a:lvl1pPr>
              <a:defRPr/>
            </a:lvl1pPr>
          </a:lstStyle>
          <a:p>
            <a:pPr>
              <a:defRPr/>
            </a:pPr>
            <a:fld id="{7063AB24-1B2A-4F25-AF7C-3DE83A2FA4BF}" type="slidenum">
              <a:rPr lang="en-US">
                <a:solidFill>
                  <a:srgbClr val="000000"/>
                </a:solidFill>
              </a:rPr>
              <a:pPr>
                <a:defRPr/>
              </a:pPr>
              <a:t>‹#›</a:t>
            </a:fld>
            <a:endParaRPr lang="en-US" dirty="0">
              <a:solidFill>
                <a:srgbClr val="808080"/>
              </a:solidFill>
            </a:endParaRPr>
          </a:p>
        </p:txBody>
      </p:sp>
      <p:sp>
        <p:nvSpPr>
          <p:cNvPr id="12" name="Text Placeholder 11"/>
          <p:cNvSpPr>
            <a:spLocks noGrp="1"/>
          </p:cNvSpPr>
          <p:nvPr>
            <p:ph type="body" sz="quarter" idx="14"/>
          </p:nvPr>
        </p:nvSpPr>
        <p:spPr>
          <a:xfrm>
            <a:off x="9753600" y="6492240"/>
            <a:ext cx="1450848" cy="228600"/>
          </a:xfrm>
        </p:spPr>
        <p:txBody>
          <a:bodyPr lIns="0" tIns="0" rIns="0" bIns="0" anchor="ctr" anchorCtr="0"/>
          <a:lstStyle>
            <a:lvl1pPr marL="0" indent="0">
              <a:buNone/>
              <a:defRPr sz="883"/>
            </a:lvl1pPr>
          </a:lstStyle>
          <a:p>
            <a:pPr lvl="0"/>
            <a:endParaRPr lang="en-US" dirty="0"/>
          </a:p>
        </p:txBody>
      </p:sp>
    </p:spTree>
    <p:extLst>
      <p:ext uri="{BB962C8B-B14F-4D97-AF65-F5344CB8AC3E}">
        <p14:creationId xmlns:p14="http://schemas.microsoft.com/office/powerpoint/2010/main" val="629547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3" b="0" i="1">
                <a:solidFill>
                  <a:srgbClr val="26649A"/>
                </a:solidFill>
                <a:latin typeface="Courier New"/>
                <a:cs typeface="Courier New"/>
              </a:defRPr>
            </a:lvl1pPr>
          </a:lstStyle>
          <a:p>
            <a:endParaRPr/>
          </a:p>
        </p:txBody>
      </p:sp>
      <p:sp>
        <p:nvSpPr>
          <p:cNvPr id="3" name="Holder 3"/>
          <p:cNvSpPr>
            <a:spLocks noGrp="1"/>
          </p:cNvSpPr>
          <p:nvPr>
            <p:ph type="body" idx="1"/>
          </p:nvPr>
        </p:nvSpPr>
        <p:spPr/>
        <p:txBody>
          <a:bodyPr lIns="0" tIns="0" rIns="0" bIns="0"/>
          <a:lstStyle>
            <a:lvl1pPr>
              <a:defRPr sz="1015" b="0" i="0">
                <a:solidFill>
                  <a:srgbClr val="2A414B"/>
                </a:solidFill>
                <a:latin typeface="Arial"/>
                <a:cs typeface="Arial"/>
              </a:defRPr>
            </a:lvl1pPr>
          </a:lstStyle>
          <a:p>
            <a:endParaRPr/>
          </a:p>
        </p:txBody>
      </p:sp>
      <p:sp>
        <p:nvSpPr>
          <p:cNvPr id="4" name="Holder 4"/>
          <p:cNvSpPr>
            <a:spLocks noGrp="1"/>
          </p:cNvSpPr>
          <p:nvPr>
            <p:ph type="ftr" sz="quarter" idx="5"/>
          </p:nvPr>
        </p:nvSpPr>
        <p:spPr>
          <a:xfrm>
            <a:off x="3319646" y="6205482"/>
            <a:ext cx="5769509" cy="212912"/>
          </a:xfrm>
          <a:prstGeom prst="rect">
            <a:avLst/>
          </a:prstGeom>
        </p:spPr>
        <p:txBody>
          <a:bodyPr lIns="0" tIns="0" rIns="0" bIns="0"/>
          <a:lstStyle>
            <a:lvl1pPr>
              <a:defRPr sz="1500" b="0" i="1">
                <a:solidFill>
                  <a:srgbClr val="546972"/>
                </a:solidFill>
                <a:latin typeface="Times New Roman"/>
                <a:cs typeface="Times New Roman"/>
              </a:defRPr>
            </a:lvl1pPr>
          </a:lstStyle>
          <a:p>
            <a:pPr marL="11206">
              <a:tabLst>
                <a:tab pos="1354303" algn="l"/>
              </a:tabLst>
            </a:pPr>
            <a:endParaRPr lang="pt-BR" spc="18" dirty="0">
              <a:solidFill>
                <a:srgbClr val="465967"/>
              </a:solidFill>
            </a:endParaRPr>
          </a:p>
        </p:txBody>
      </p:sp>
      <p:sp>
        <p:nvSpPr>
          <p:cNvPr id="5" name="Holder 5"/>
          <p:cNvSpPr>
            <a:spLocks noGrp="1"/>
          </p:cNvSpPr>
          <p:nvPr>
            <p:ph type="dt" sz="half" idx="6"/>
          </p:nvPr>
        </p:nvSpPr>
        <p:spPr>
          <a:xfrm>
            <a:off x="736402" y="6246880"/>
            <a:ext cx="1300631" cy="173691"/>
          </a:xfrm>
          <a:prstGeom prst="rect">
            <a:avLst/>
          </a:prstGeom>
        </p:spPr>
        <p:txBody>
          <a:bodyPr lIns="0" tIns="0" rIns="0" bIns="0"/>
          <a:lstStyle>
            <a:lvl1pPr>
              <a:defRPr sz="1191" b="0" i="0">
                <a:solidFill>
                  <a:srgbClr val="266B66"/>
                </a:solidFill>
                <a:latin typeface="Arial"/>
                <a:cs typeface="Arial"/>
              </a:defRPr>
            </a:lvl1pPr>
          </a:lstStyle>
          <a:p>
            <a:pPr marL="11206"/>
            <a:endParaRPr lang="en-US" spc="71" dirty="0">
              <a:solidFill>
                <a:srgbClr val="236762"/>
              </a:solidFill>
            </a:endParaRPr>
          </a:p>
        </p:txBody>
      </p:sp>
      <p:sp>
        <p:nvSpPr>
          <p:cNvPr id="6" name="Holder 6"/>
          <p:cNvSpPr>
            <a:spLocks noGrp="1"/>
          </p:cNvSpPr>
          <p:nvPr>
            <p:ph type="sldNum" sz="quarter" idx="7"/>
          </p:nvPr>
        </p:nvSpPr>
        <p:spPr/>
        <p:txBody>
          <a:bodyPr lIns="0" tIns="0" rIns="0" bIns="0"/>
          <a:lstStyle>
            <a:lvl1pPr>
              <a:defRPr sz="927" b="0" i="0">
                <a:solidFill>
                  <a:srgbClr val="93A0A5"/>
                </a:solidFill>
                <a:latin typeface="Times New Roman"/>
                <a:cs typeface="Times New Roman"/>
              </a:defRPr>
            </a:lvl1pPr>
          </a:lstStyle>
          <a:p>
            <a:pPr marL="75644"/>
            <a:fld id="{81D60167-4931-47E6-BA6A-407CBD079E47}" type="slidenum">
              <a:rPr lang="en-US" spc="84" smtClean="0">
                <a:solidFill>
                  <a:srgbClr val="8793A0"/>
                </a:solidFill>
              </a:rPr>
              <a:pPr marL="75644"/>
              <a:t>‹#›</a:t>
            </a:fld>
            <a:endParaRPr lang="en-US" spc="84" dirty="0">
              <a:solidFill>
                <a:srgbClr val="8793A0"/>
              </a:solidFill>
            </a:endParaRPr>
          </a:p>
        </p:txBody>
      </p:sp>
    </p:spTree>
    <p:extLst>
      <p:ext uri="{BB962C8B-B14F-4D97-AF65-F5344CB8AC3E}">
        <p14:creationId xmlns:p14="http://schemas.microsoft.com/office/powerpoint/2010/main" val="1350623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477000"/>
            <a:ext cx="670505" cy="243820"/>
          </a:xfrm>
          <a:prstGeom prst="rect">
            <a:avLst/>
          </a:prstGeom>
        </p:spPr>
      </p:pic>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
        <p:nvSpPr>
          <p:cNvPr id="13" name="Footer Placeholder 4">
            <a:extLst>
              <a:ext uri="{FF2B5EF4-FFF2-40B4-BE49-F238E27FC236}">
                <a16:creationId xmlns:a16="http://schemas.microsoft.com/office/drawing/2014/main" id="{6C5421FF-B53D-456E-AC21-C1A29DCF2F49}"/>
              </a:ext>
            </a:extLst>
          </p:cNvPr>
          <p:cNvSpPr txBox="1">
            <a:spLocks/>
          </p:cNvSpPr>
          <p:nvPr userDrawn="1"/>
        </p:nvSpPr>
        <p:spPr>
          <a:xfrm>
            <a:off x="5590294" y="6541306"/>
            <a:ext cx="1224164" cy="183085"/>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1" dirty="0">
                <a:solidFill>
                  <a:schemeClr val="tx1">
                    <a:lumMod val="50000"/>
                    <a:lumOff val="50000"/>
                  </a:schemeClr>
                </a:solidFill>
                <a:latin typeface="Arial" pitchFamily="34" charset="0"/>
                <a:cs typeface="Arial" pitchFamily="34" charset="0"/>
              </a:rPr>
              <a:t>UNCLASSIFIED/FOUO</a:t>
            </a:r>
          </a:p>
        </p:txBody>
      </p:sp>
    </p:spTree>
    <p:extLst>
      <p:ext uri="{BB962C8B-B14F-4D97-AF65-F5344CB8AC3E}">
        <p14:creationId xmlns:p14="http://schemas.microsoft.com/office/powerpoint/2010/main" val="1802624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02646"/>
            <a:ext cx="3371791" cy="3387710"/>
          </a:xfrm>
          <a:prstGeom prst="rect">
            <a:avLst/>
          </a:prstGeom>
        </p:spPr>
      </p:pic>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3674533" y="1962150"/>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Air Force Materiel Command</a:t>
            </a:r>
          </a:p>
        </p:txBody>
      </p:sp>
    </p:spTree>
    <p:extLst>
      <p:ext uri="{BB962C8B-B14F-4D97-AF65-F5344CB8AC3E}">
        <p14:creationId xmlns:p14="http://schemas.microsoft.com/office/powerpoint/2010/main" val="187857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4A48-D25C-45A8-B8E0-BD2D3B1132C1}" type="datetime1">
              <a:rPr lang="en-US" smtClean="0"/>
              <a:pPr/>
              <a:t>3/23/23</a:t>
            </a:fld>
            <a:endParaRPr lang="en-US"/>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19683144"/>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Page Option 2 Clear">
    <p:bg>
      <p:bgPr>
        <a:solidFill>
          <a:schemeClr val="bg1"/>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2061" y="1"/>
            <a:ext cx="3056393" cy="2292295"/>
          </a:xfrm>
          <a:prstGeom prst="rect">
            <a:avLst/>
          </a:prstGeom>
        </p:spPr>
      </p:pic>
      <p:pic>
        <p:nvPicPr>
          <p:cNvPr id="18" name="Picture 17">
            <a:extLst>
              <a:ext uri="{FF2B5EF4-FFF2-40B4-BE49-F238E27FC236}">
                <a16:creationId xmlns:a16="http://schemas.microsoft.com/office/drawing/2014/main" id="{1A92E786-66E4-4585-A2B9-2E9D1860A9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5013" y="314149"/>
            <a:ext cx="162375" cy="1025530"/>
          </a:xfrm>
          <a:prstGeom prst="rect">
            <a:avLst/>
          </a:prstGeom>
        </p:spPr>
      </p:pic>
      <p:sp>
        <p:nvSpPr>
          <p:cNvPr id="14" name="Text Placeholder 10">
            <a:extLst>
              <a:ext uri="{FF2B5EF4-FFF2-40B4-BE49-F238E27FC236}">
                <a16:creationId xmlns:a16="http://schemas.microsoft.com/office/drawing/2014/main" id="{3F30AE52-17F7-4736-88B1-9A5B009A0D27}"/>
              </a:ext>
            </a:extLst>
          </p:cNvPr>
          <p:cNvSpPr>
            <a:spLocks noGrp="1"/>
          </p:cNvSpPr>
          <p:nvPr>
            <p:ph type="body" sz="quarter" idx="10" hasCustomPrompt="1"/>
          </p:nvPr>
        </p:nvSpPr>
        <p:spPr>
          <a:xfrm>
            <a:off x="190499" y="2295391"/>
            <a:ext cx="10782300"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Page Option 2 – Clear Background</a:t>
            </a:r>
          </a:p>
        </p:txBody>
      </p:sp>
      <p:sp>
        <p:nvSpPr>
          <p:cNvPr id="15" name="Text Placeholder 10">
            <a:extLst>
              <a:ext uri="{FF2B5EF4-FFF2-40B4-BE49-F238E27FC236}">
                <a16:creationId xmlns:a16="http://schemas.microsoft.com/office/drawing/2014/main" id="{9D676178-C318-4DDC-80CF-BBE4A40E6007}"/>
              </a:ext>
            </a:extLst>
          </p:cNvPr>
          <p:cNvSpPr>
            <a:spLocks noGrp="1"/>
          </p:cNvSpPr>
          <p:nvPr>
            <p:ph type="body" sz="quarter" idx="11"/>
          </p:nvPr>
        </p:nvSpPr>
        <p:spPr>
          <a:xfrm>
            <a:off x="190501" y="3429000"/>
            <a:ext cx="10782300"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25">
            <a:extLst>
              <a:ext uri="{FF2B5EF4-FFF2-40B4-BE49-F238E27FC236}">
                <a16:creationId xmlns:a16="http://schemas.microsoft.com/office/drawing/2014/main" id="{001A3141-B009-467B-BBC5-F30B1E59C719}"/>
              </a:ext>
            </a:extLst>
          </p:cNvPr>
          <p:cNvSpPr>
            <a:spLocks noGrp="1"/>
          </p:cNvSpPr>
          <p:nvPr>
            <p:ph type="body" sz="quarter" idx="12"/>
          </p:nvPr>
        </p:nvSpPr>
        <p:spPr>
          <a:xfrm>
            <a:off x="187819" y="4679909"/>
            <a:ext cx="4991100"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0" name="Text Placeholder 25">
            <a:extLst>
              <a:ext uri="{FF2B5EF4-FFF2-40B4-BE49-F238E27FC236}">
                <a16:creationId xmlns:a16="http://schemas.microsoft.com/office/drawing/2014/main" id="{BEC4DC64-FAF7-4AAD-B124-CD16EDF48030}"/>
              </a:ext>
            </a:extLst>
          </p:cNvPr>
          <p:cNvSpPr>
            <a:spLocks noGrp="1"/>
          </p:cNvSpPr>
          <p:nvPr>
            <p:ph type="body" sz="quarter" idx="13"/>
          </p:nvPr>
        </p:nvSpPr>
        <p:spPr>
          <a:xfrm>
            <a:off x="5178919" y="4680679"/>
            <a:ext cx="2263896"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17" name="Date Placeholder 3">
            <a:extLst>
              <a:ext uri="{FF2B5EF4-FFF2-40B4-BE49-F238E27FC236}">
                <a16:creationId xmlns:a16="http://schemas.microsoft.com/office/drawing/2014/main" id="{C9D88727-B611-40B6-9928-DDD751143310}"/>
              </a:ext>
            </a:extLst>
          </p:cNvPr>
          <p:cNvSpPr>
            <a:spLocks noGrp="1"/>
          </p:cNvSpPr>
          <p:nvPr>
            <p:ph type="dt" sz="half" idx="2"/>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21"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24"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77088"/>
            <a:ext cx="1043093"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578498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C9D88727-B611-40B6-9928-DDD751143310}"/>
              </a:ext>
            </a:extLst>
          </p:cNvPr>
          <p:cNvSpPr>
            <a:spLocks noGrp="1"/>
          </p:cNvSpPr>
          <p:nvPr>
            <p:ph type="dt" sz="half" idx="2"/>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2414241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428B3-1457-44B1-A9A0-12C038157BCD}"/>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9E8E1-3B7B-4318-91B3-973E33D8D76A}"/>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E974C244-F3E4-47FF-89BC-DEE007B6E243}"/>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Master title style</a:t>
            </a:r>
          </a:p>
        </p:txBody>
      </p:sp>
      <p:sp>
        <p:nvSpPr>
          <p:cNvPr id="9" name="Date Placeholder 3">
            <a:extLst>
              <a:ext uri="{FF2B5EF4-FFF2-40B4-BE49-F238E27FC236}">
                <a16:creationId xmlns:a16="http://schemas.microsoft.com/office/drawing/2014/main" id="{C9D88727-B611-40B6-9928-DDD751143310}"/>
              </a:ext>
            </a:extLst>
          </p:cNvPr>
          <p:cNvSpPr>
            <a:spLocks noGrp="1"/>
          </p:cNvSpPr>
          <p:nvPr>
            <p:ph type="dt" sz="half" idx="10"/>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0"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4"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1056439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1C878F-D5C6-4077-8095-4BEF9B3E068A}"/>
              </a:ext>
            </a:extLst>
          </p:cNvPr>
          <p:cNvSpPr>
            <a:spLocks noGrp="1"/>
          </p:cNvSpPr>
          <p:nvPr>
            <p:ph type="body" idx="1"/>
          </p:nvPr>
        </p:nvSpPr>
        <p:spPr>
          <a:xfrm>
            <a:off x="840318" y="1675147"/>
            <a:ext cx="5158316" cy="823912"/>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7EF6D-CEAE-4BE5-8EE6-4E8118E547C0}"/>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B83F1-4A9C-40E0-839A-C7CE141834F0}"/>
              </a:ext>
            </a:extLst>
          </p:cNvPr>
          <p:cNvSpPr>
            <a:spLocks noGrp="1"/>
          </p:cNvSpPr>
          <p:nvPr>
            <p:ph type="body" sz="quarter" idx="3"/>
          </p:nvPr>
        </p:nvSpPr>
        <p:spPr>
          <a:xfrm>
            <a:off x="6172200" y="1675147"/>
            <a:ext cx="5183717" cy="823912"/>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FE698-AB15-45FD-AD75-CB8EEE853D13}"/>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C944CAD5-23EE-4C4C-A803-7446269BC15B}"/>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Master title style</a:t>
            </a:r>
          </a:p>
        </p:txBody>
      </p:sp>
      <p:sp>
        <p:nvSpPr>
          <p:cNvPr id="14" name="Date Placeholder 3">
            <a:extLst>
              <a:ext uri="{FF2B5EF4-FFF2-40B4-BE49-F238E27FC236}">
                <a16:creationId xmlns:a16="http://schemas.microsoft.com/office/drawing/2014/main" id="{C9D88727-B611-40B6-9928-DDD751143310}"/>
              </a:ext>
            </a:extLst>
          </p:cNvPr>
          <p:cNvSpPr>
            <a:spLocks noGrp="1"/>
          </p:cNvSpPr>
          <p:nvPr>
            <p:ph type="dt" sz="half" idx="10"/>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5" name="Footer Placeholder 4">
            <a:extLst>
              <a:ext uri="{FF2B5EF4-FFF2-40B4-BE49-F238E27FC236}">
                <a16:creationId xmlns:a16="http://schemas.microsoft.com/office/drawing/2014/main" id="{6F7EB72D-1EE0-4FA5-9160-0A3ED98A085F}"/>
              </a:ext>
            </a:extLst>
          </p:cNvPr>
          <p:cNvSpPr>
            <a:spLocks noGrp="1"/>
          </p:cNvSpPr>
          <p:nvPr>
            <p:ph type="ftr" sz="quarter" idx="11"/>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EB566B06-978E-4AE7-BDD2-023E03FB2EBF}"/>
              </a:ext>
            </a:extLst>
          </p:cNvPr>
          <p:cNvSpPr>
            <a:spLocks noGrp="1"/>
          </p:cNvSpPr>
          <p:nvPr>
            <p:ph type="sldNum" sz="quarter" idx="12"/>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391228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No Text Form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1739794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5608" y="2588"/>
            <a:ext cx="3056393" cy="2292295"/>
          </a:xfrm>
          <a:prstGeom prst="rect">
            <a:avLst/>
          </a:prstGeom>
        </p:spPr>
      </p:pic>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5013" y="314149"/>
            <a:ext cx="162375" cy="1025530"/>
          </a:xfrm>
          <a:prstGeom prst="rect">
            <a:avLst/>
          </a:prstGeom>
        </p:spPr>
      </p:pic>
      <p:cxnSp>
        <p:nvCxnSpPr>
          <p:cNvPr id="14" name="Straight Connector 13">
            <a:extLst>
              <a:ext uri="{FF2B5EF4-FFF2-40B4-BE49-F238E27FC236}">
                <a16:creationId xmlns:a16="http://schemas.microsoft.com/office/drawing/2014/main" id="{CA4E4C7F-1EDF-4657-9BBA-0FCF66B9BB2D}"/>
              </a:ext>
            </a:extLst>
          </p:cNvPr>
          <p:cNvCxnSpPr>
            <a:cxnSpLocks/>
          </p:cNvCxnSpPr>
          <p:nvPr userDrawn="1"/>
        </p:nvCxnSpPr>
        <p:spPr>
          <a:xfrm>
            <a:off x="406400" y="4794871"/>
            <a:ext cx="699703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574963-C4F3-4FAC-A935-56AE49BC8A8F}"/>
              </a:ext>
            </a:extLst>
          </p:cNvPr>
          <p:cNvCxnSpPr>
            <a:cxnSpLocks/>
          </p:cNvCxnSpPr>
          <p:nvPr userDrawn="1"/>
        </p:nvCxnSpPr>
        <p:spPr>
          <a:xfrm>
            <a:off x="7403433" y="4794871"/>
            <a:ext cx="1946052"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F364762C-3350-4211-ADF3-8B9B94F8E6EF}"/>
              </a:ext>
            </a:extLst>
          </p:cNvPr>
          <p:cNvSpPr>
            <a:spLocks noGrp="1"/>
          </p:cNvSpPr>
          <p:nvPr>
            <p:ph type="body" sz="quarter" idx="10" hasCustomPrompt="1"/>
          </p:nvPr>
        </p:nvSpPr>
        <p:spPr>
          <a:xfrm>
            <a:off x="304396" y="1342211"/>
            <a:ext cx="9045089"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0" name="Text Placeholder 10">
            <a:extLst>
              <a:ext uri="{FF2B5EF4-FFF2-40B4-BE49-F238E27FC236}">
                <a16:creationId xmlns:a16="http://schemas.microsoft.com/office/drawing/2014/main" id="{DB2D2ECA-6F5E-4B3F-8B36-049AA61094A9}"/>
              </a:ext>
            </a:extLst>
          </p:cNvPr>
          <p:cNvSpPr>
            <a:spLocks noGrp="1"/>
          </p:cNvSpPr>
          <p:nvPr>
            <p:ph type="body" sz="quarter" idx="11" hasCustomPrompt="1"/>
          </p:nvPr>
        </p:nvSpPr>
        <p:spPr>
          <a:xfrm>
            <a:off x="304394" y="2475821"/>
            <a:ext cx="1158280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1" name="Text Placeholder 25">
            <a:extLst>
              <a:ext uri="{FF2B5EF4-FFF2-40B4-BE49-F238E27FC236}">
                <a16:creationId xmlns:a16="http://schemas.microsoft.com/office/drawing/2014/main" id="{5BC82964-C87A-4F12-9EAF-9A16765D113C}"/>
              </a:ext>
            </a:extLst>
          </p:cNvPr>
          <p:cNvSpPr>
            <a:spLocks noGrp="1"/>
          </p:cNvSpPr>
          <p:nvPr>
            <p:ph type="body" sz="quarter" idx="12" hasCustomPrompt="1"/>
          </p:nvPr>
        </p:nvSpPr>
        <p:spPr>
          <a:xfrm>
            <a:off x="304394" y="3227594"/>
            <a:ext cx="4211671" cy="1553684"/>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Date</a:t>
            </a:r>
          </a:p>
        </p:txBody>
      </p:sp>
      <p:sp>
        <p:nvSpPr>
          <p:cNvPr id="24" name="Text Placeholder 25">
            <a:extLst>
              <a:ext uri="{FF2B5EF4-FFF2-40B4-BE49-F238E27FC236}">
                <a16:creationId xmlns:a16="http://schemas.microsoft.com/office/drawing/2014/main" id="{52052D11-E6D4-4A0F-BA0A-034EC037CA86}"/>
              </a:ext>
            </a:extLst>
          </p:cNvPr>
          <p:cNvSpPr>
            <a:spLocks noGrp="1"/>
          </p:cNvSpPr>
          <p:nvPr>
            <p:ph type="body" sz="quarter" idx="18" hasCustomPrompt="1"/>
          </p:nvPr>
        </p:nvSpPr>
        <p:spPr>
          <a:xfrm>
            <a:off x="7315199" y="3227594"/>
            <a:ext cx="4571997" cy="1553684"/>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Controlled by, Category, Distribution, POC</a:t>
            </a:r>
          </a:p>
        </p:txBody>
      </p:sp>
      <p:sp>
        <p:nvSpPr>
          <p:cNvPr id="25" name="Text Placeholder 25">
            <a:extLst>
              <a:ext uri="{FF2B5EF4-FFF2-40B4-BE49-F238E27FC236}">
                <a16:creationId xmlns:a16="http://schemas.microsoft.com/office/drawing/2014/main" id="{5AAFDF7B-39BD-4A90-86C2-6FFAC3034661}"/>
              </a:ext>
            </a:extLst>
          </p:cNvPr>
          <p:cNvSpPr>
            <a:spLocks noGrp="1"/>
          </p:cNvSpPr>
          <p:nvPr>
            <p:ph type="body" sz="quarter" idx="19" hasCustomPrompt="1"/>
          </p:nvPr>
        </p:nvSpPr>
        <p:spPr>
          <a:xfrm>
            <a:off x="295012" y="4890898"/>
            <a:ext cx="11592184" cy="1485838"/>
          </a:xfrm>
        </p:spPr>
        <p:txBody>
          <a:bodyPr anchor="b">
            <a:norm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p>
        </p:txBody>
      </p:sp>
    </p:spTree>
    <p:extLst>
      <p:ext uri="{BB962C8B-B14F-4D97-AF65-F5344CB8AC3E}">
        <p14:creationId xmlns:p14="http://schemas.microsoft.com/office/powerpoint/2010/main" val="3668944417"/>
      </p:ext>
    </p:extLst>
  </p:cSld>
  <p:clrMapOvr>
    <a:masterClrMapping/>
  </p:clrMapOvr>
  <p:extLst>
    <p:ext uri="{DCECCB84-F9BA-43D5-87BE-67443E8EF086}">
      <p15:sldGuideLst xmlns:p15="http://schemas.microsoft.com/office/powerpoint/2012/main">
        <p15:guide id="1" orient="horz" pos="2160">
          <p15:clr>
            <a:srgbClr val="FBAE40"/>
          </p15:clr>
        </p15:guide>
        <p15:guide id="2" pos="56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99568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Date Placeholder 2"/>
          <p:cNvSpPr>
            <a:spLocks noGrp="1"/>
          </p:cNvSpPr>
          <p:nvPr>
            <p:ph type="dt" sz="half" idx="10"/>
          </p:nvPr>
        </p:nvSpPr>
        <p:spPr/>
        <p:txBody>
          <a:bodyPr/>
          <a:lstStyle/>
          <a:p>
            <a:fld id="{BB7F9C2D-98A7-4A5A-AF37-9DE9D3A4D871}"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2914374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BAC9F-A0B1-4460-AE6A-1FEB31152C69}" type="datetime1">
              <a:rPr lang="en-US" smtClean="0"/>
              <a:pPr/>
              <a:t>3/23/23</a:t>
            </a:fld>
            <a:endParaRPr lang="en-US"/>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41196968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solidFill>
                  <a:srgbClr val="AB0003"/>
                </a:solidFill>
              </a:defRPr>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C14F5-A131-4974-90AA-B086A07564D4}" type="datetime1">
              <a:rPr lang="en-US" smtClean="0"/>
              <a:pPr/>
              <a:t>3/23/23</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3174541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solidFill>
                  <a:srgbClr val="AB0003"/>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D09FB-BFDE-4AEB-86B7-A3875FE04EE9}" type="datetime1">
              <a:rPr lang="en-US" smtClean="0"/>
              <a:pPr/>
              <a:t>3/23/23</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4089778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4.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2.xml"/><Relationship Id="rId7"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and white sign&#10;&#10;Description automatically generated">
            <a:extLst>
              <a:ext uri="{FF2B5EF4-FFF2-40B4-BE49-F238E27FC236}">
                <a16:creationId xmlns:a16="http://schemas.microsoft.com/office/drawing/2014/main" id="{5823847C-7389-40C4-8131-2D66880DDE5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09234" y="0"/>
            <a:ext cx="1012625" cy="1219201"/>
          </a:xfrm>
          <a:prstGeom prst="rect">
            <a:avLst/>
          </a:prstGeom>
        </p:spPr>
      </p:pic>
      <p:sp>
        <p:nvSpPr>
          <p:cNvPr id="2" name="Title Placeholder 1"/>
          <p:cNvSpPr>
            <a:spLocks noGrp="1"/>
          </p:cNvSpPr>
          <p:nvPr>
            <p:ph type="title"/>
          </p:nvPr>
        </p:nvSpPr>
        <p:spPr>
          <a:xfrm>
            <a:off x="203200" y="173748"/>
            <a:ext cx="10160000" cy="7406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3193784"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Montserrat" panose="02000505000000020004" pitchFamily="2" charset="0"/>
              </a:defRPr>
            </a:lvl1pPr>
          </a:lstStyle>
          <a:p>
            <a:fld id="{D052A4D6-DA43-469D-B534-1F70D17CCF7C}" type="datetime1">
              <a:rPr lang="en-US" smtClean="0"/>
              <a:pPr/>
              <a:t>3/23/23</a:t>
            </a:fld>
            <a:endParaRPr lang="en-US" dirty="0"/>
          </a:p>
        </p:txBody>
      </p:sp>
      <p:sp>
        <p:nvSpPr>
          <p:cNvPr id="6" name="Slide Number Placeholder 5"/>
          <p:cNvSpPr>
            <a:spLocks noGrp="1"/>
          </p:cNvSpPr>
          <p:nvPr>
            <p:ph type="sldNum" sz="quarter" idx="4"/>
          </p:nvPr>
        </p:nvSpPr>
        <p:spPr>
          <a:xfrm>
            <a:off x="203200" y="6400801"/>
            <a:ext cx="482600" cy="365125"/>
          </a:xfrm>
          <a:prstGeom prst="rect">
            <a:avLst/>
          </a:prstGeom>
        </p:spPr>
        <p:txBody>
          <a:bodyPr vert="horz" lIns="91440" tIns="45720" rIns="91440" bIns="45720" rtlCol="0" anchor="ctr"/>
          <a:lstStyle>
            <a:lvl1pPr algn="ctr">
              <a:defRPr sz="1200" b="0">
                <a:solidFill>
                  <a:schemeClr val="tx1">
                    <a:lumMod val="50000"/>
                    <a:lumOff val="50000"/>
                  </a:schemeClr>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2662463802"/>
      </p:ext>
    </p:extLst>
  </p:cSld>
  <p:clrMap bg1="lt1" tx1="dk1" bg2="lt2" tx2="dk2" accent1="accent1" accent2="accent2" accent3="accent3" accent4="accent4" accent5="accent5" accent6="accent6" hlink="hlink" folHlink="folHlink"/>
  <p:sldLayoutIdLst>
    <p:sldLayoutId id="2147483699" r:id="rId1"/>
    <p:sldLayoutId id="2147483682" r:id="rId2"/>
    <p:sldLayoutId id="2147483700"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47" r:id="rId12"/>
  </p:sldLayoutIdLst>
  <p:transition spd="med">
    <p:fade/>
  </p:transition>
  <p:hf hdr="0" ftr="0"/>
  <p:txStyles>
    <p:title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B0003"/>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77" y="1447799"/>
            <a:ext cx="10987418" cy="48334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9005" y="6492875"/>
            <a:ext cx="1345608"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92076950-07FE-48A8-AFEA-94771226F8AB}" type="datetime1">
              <a:rPr lang="en-US" smtClean="0"/>
              <a:t>3/23/23</a:t>
            </a:fld>
            <a:endParaRPr lang="en-US" dirty="0"/>
          </a:p>
        </p:txBody>
      </p:sp>
      <p:sp>
        <p:nvSpPr>
          <p:cNvPr id="6" name="Slide Number Placeholder 5"/>
          <p:cNvSpPr>
            <a:spLocks noGrp="1"/>
          </p:cNvSpPr>
          <p:nvPr>
            <p:ph type="sldNum" sz="quarter" idx="4"/>
          </p:nvPr>
        </p:nvSpPr>
        <p:spPr>
          <a:xfrm>
            <a:off x="10257387" y="6492875"/>
            <a:ext cx="1345608"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2" name="Rectangle 1">
            <a:extLst>
              <a:ext uri="{FF2B5EF4-FFF2-40B4-BE49-F238E27FC236}">
                <a16:creationId xmlns:a16="http://schemas.microsoft.com/office/drawing/2014/main" id="{22C47FE3-A78E-49F8-82D8-727AE4C443A6}"/>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F0EE82B-7AC6-46DF-B3E8-774E1E63A8CB}"/>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1FBE12-BC41-4A51-82C8-D4FA199B60DF}"/>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B25B9EB2-CBB6-432C-82AE-7240411A357E}"/>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pic>
        <p:nvPicPr>
          <p:cNvPr id="16" name="Picture 15" descr="Logo&#10;&#10;Description automatically generated">
            <a:extLst>
              <a:ext uri="{FF2B5EF4-FFF2-40B4-BE49-F238E27FC236}">
                <a16:creationId xmlns:a16="http://schemas.microsoft.com/office/drawing/2014/main" id="{20AE59F4-CB15-48D9-8412-8125A84335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43" y="-10875"/>
            <a:ext cx="1345608" cy="1345608"/>
          </a:xfrm>
          <a:prstGeom prst="rect">
            <a:avLst/>
          </a:prstGeom>
        </p:spPr>
      </p:pic>
    </p:spTree>
    <p:extLst>
      <p:ext uri="{BB962C8B-B14F-4D97-AF65-F5344CB8AC3E}">
        <p14:creationId xmlns:p14="http://schemas.microsoft.com/office/powerpoint/2010/main" val="42084657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ftr="0" dt="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512238" y="1082679"/>
            <a:ext cx="11148484"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171" name="Rectangle 3"/>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82">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2053" name="Rectangle 5"/>
          <p:cNvSpPr>
            <a:spLocks noGrp="1" noChangeArrowheads="1"/>
          </p:cNvSpPr>
          <p:nvPr>
            <p:ph type="title"/>
          </p:nvPr>
        </p:nvSpPr>
        <p:spPr bwMode="auto">
          <a:xfrm>
            <a:off x="1805518" y="270831"/>
            <a:ext cx="9861549" cy="5045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5" name="Line 7"/>
          <p:cNvSpPr>
            <a:spLocks noChangeShapeType="1"/>
          </p:cNvSpPr>
          <p:nvPr/>
        </p:nvSpPr>
        <p:spPr bwMode="auto">
          <a:xfrm>
            <a:off x="508001" y="9652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pic>
        <p:nvPicPr>
          <p:cNvPr id="2056" name="Picture 1037" descr="afsymbol"/>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22817" y="90490"/>
            <a:ext cx="1369483" cy="811212"/>
          </a:xfrm>
          <a:prstGeom prst="rect">
            <a:avLst/>
          </a:prstGeom>
          <a:noFill/>
          <a:ln w="9525">
            <a:noFill/>
            <a:miter lim="800000"/>
            <a:headEnd/>
            <a:tailEnd/>
          </a:ln>
        </p:spPr>
      </p:pic>
    </p:spTree>
    <p:extLst>
      <p:ext uri="{BB962C8B-B14F-4D97-AF65-F5344CB8AC3E}">
        <p14:creationId xmlns:p14="http://schemas.microsoft.com/office/powerpoint/2010/main" val="20790663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Lst>
  <p:transition advClick="0"/>
  <p:hf hdr="0" ftr="0" dt="0"/>
  <p:txStyles>
    <p:titleStyle>
      <a:lvl1pPr algn="r" rtl="0" eaLnBrk="1" fontAlgn="base" hangingPunct="1">
        <a:spcBef>
          <a:spcPct val="0"/>
        </a:spcBef>
        <a:spcAft>
          <a:spcPct val="0"/>
        </a:spcAft>
        <a:defRPr sz="2749" b="1" i="1">
          <a:solidFill>
            <a:srgbClr val="000066"/>
          </a:solidFill>
          <a:latin typeface="+mj-lt"/>
          <a:ea typeface="+mj-ea"/>
          <a:cs typeface="+mj-cs"/>
        </a:defRPr>
      </a:lvl1pPr>
      <a:lvl2pPr algn="r" rtl="0" eaLnBrk="1" fontAlgn="base" hangingPunct="1">
        <a:spcBef>
          <a:spcPct val="0"/>
        </a:spcBef>
        <a:spcAft>
          <a:spcPct val="0"/>
        </a:spcAft>
        <a:defRPr sz="2749" b="1" i="1">
          <a:solidFill>
            <a:srgbClr val="000066"/>
          </a:solidFill>
          <a:latin typeface="Arial" charset="0"/>
        </a:defRPr>
      </a:lvl2pPr>
      <a:lvl3pPr algn="r" rtl="0" eaLnBrk="1" fontAlgn="base" hangingPunct="1">
        <a:spcBef>
          <a:spcPct val="0"/>
        </a:spcBef>
        <a:spcAft>
          <a:spcPct val="0"/>
        </a:spcAft>
        <a:defRPr sz="2749" b="1" i="1">
          <a:solidFill>
            <a:srgbClr val="000066"/>
          </a:solidFill>
          <a:latin typeface="Arial" charset="0"/>
        </a:defRPr>
      </a:lvl3pPr>
      <a:lvl4pPr algn="r" rtl="0" eaLnBrk="1" fontAlgn="base" hangingPunct="1">
        <a:spcBef>
          <a:spcPct val="0"/>
        </a:spcBef>
        <a:spcAft>
          <a:spcPct val="0"/>
        </a:spcAft>
        <a:defRPr sz="2749" b="1" i="1">
          <a:solidFill>
            <a:srgbClr val="000066"/>
          </a:solidFill>
          <a:latin typeface="Arial" charset="0"/>
        </a:defRPr>
      </a:lvl4pPr>
      <a:lvl5pPr algn="r" rtl="0" eaLnBrk="1" fontAlgn="base" hangingPunct="1">
        <a:spcBef>
          <a:spcPct val="0"/>
        </a:spcBef>
        <a:spcAft>
          <a:spcPct val="0"/>
        </a:spcAft>
        <a:defRPr sz="2749" b="1" i="1">
          <a:solidFill>
            <a:srgbClr val="000066"/>
          </a:solidFill>
          <a:latin typeface="Arial" charset="0"/>
        </a:defRPr>
      </a:lvl5pPr>
      <a:lvl6pPr marL="448820" algn="r" rtl="0" eaLnBrk="1" fontAlgn="base" hangingPunct="1">
        <a:spcBef>
          <a:spcPct val="0"/>
        </a:spcBef>
        <a:spcAft>
          <a:spcPct val="0"/>
        </a:spcAft>
        <a:defRPr sz="2749" b="1" i="1">
          <a:solidFill>
            <a:srgbClr val="000066"/>
          </a:solidFill>
          <a:latin typeface="Arial" charset="0"/>
        </a:defRPr>
      </a:lvl6pPr>
      <a:lvl7pPr marL="897639" algn="r" rtl="0" eaLnBrk="1" fontAlgn="base" hangingPunct="1">
        <a:spcBef>
          <a:spcPct val="0"/>
        </a:spcBef>
        <a:spcAft>
          <a:spcPct val="0"/>
        </a:spcAft>
        <a:defRPr sz="2749" b="1" i="1">
          <a:solidFill>
            <a:srgbClr val="000066"/>
          </a:solidFill>
          <a:latin typeface="Arial" charset="0"/>
        </a:defRPr>
      </a:lvl7pPr>
      <a:lvl8pPr marL="1346459" algn="r" rtl="0" eaLnBrk="1" fontAlgn="base" hangingPunct="1">
        <a:spcBef>
          <a:spcPct val="0"/>
        </a:spcBef>
        <a:spcAft>
          <a:spcPct val="0"/>
        </a:spcAft>
        <a:defRPr sz="2749" b="1" i="1">
          <a:solidFill>
            <a:srgbClr val="000066"/>
          </a:solidFill>
          <a:latin typeface="Arial" charset="0"/>
        </a:defRPr>
      </a:lvl8pPr>
      <a:lvl9pPr marL="1795278" algn="r" rtl="0" eaLnBrk="1" fontAlgn="base" hangingPunct="1">
        <a:spcBef>
          <a:spcPct val="0"/>
        </a:spcBef>
        <a:spcAft>
          <a:spcPct val="0"/>
        </a:spcAft>
        <a:defRPr sz="2749" b="1" i="1">
          <a:solidFill>
            <a:srgbClr val="000066"/>
          </a:solidFill>
          <a:latin typeface="Arial" charset="0"/>
        </a:defRPr>
      </a:lvl9pPr>
    </p:titleStyle>
    <p:bodyStyle>
      <a:lvl1pPr marL="280512" indent="-280512" algn="l" rtl="0" eaLnBrk="1" fontAlgn="base" hangingPunct="1">
        <a:spcBef>
          <a:spcPct val="20000"/>
        </a:spcBef>
        <a:spcAft>
          <a:spcPct val="0"/>
        </a:spcAft>
        <a:buClr>
          <a:srgbClr val="151C77"/>
        </a:buClr>
        <a:buSzPct val="80000"/>
        <a:buFont typeface="Wingdings" pitchFamily="2" charset="2"/>
        <a:buChar char="n"/>
        <a:defRPr sz="2356"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76346" indent="-277396" algn="l" rtl="0" eaLnBrk="1" fontAlgn="base" hangingPunct="1">
        <a:spcBef>
          <a:spcPct val="20000"/>
        </a:spcBef>
        <a:spcAft>
          <a:spcPct val="0"/>
        </a:spcAft>
        <a:buClr>
          <a:srgbClr val="151C77"/>
        </a:buClr>
        <a:buSzPct val="80000"/>
        <a:buFont typeface="Courier New" panose="02070309020205020404" pitchFamily="49" charset="0"/>
        <a:buChar char="o"/>
        <a:defRPr sz="1963" b="1">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8286" indent="-219735" algn="l" rtl="0" eaLnBrk="1" fontAlgn="base" hangingPunct="1">
        <a:spcBef>
          <a:spcPct val="20000"/>
        </a:spcBef>
        <a:spcAft>
          <a:spcPct val="0"/>
        </a:spcAft>
        <a:buClr>
          <a:srgbClr val="151C77"/>
        </a:buClr>
        <a:buSzPct val="80000"/>
        <a:buFont typeface="Arial" panose="020B0604020202020204" pitchFamily="34" charset="0"/>
        <a:buChar char="•"/>
        <a:defRPr b="1">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70869"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4pPr>
      <a:lvl5pPr marL="201968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5pPr>
      <a:lvl6pPr marL="246850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6pPr>
      <a:lvl7pPr marL="291732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7pPr>
      <a:lvl8pPr marL="336614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8pPr>
      <a:lvl9pPr marL="3814966"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9pPr>
    </p:bodyStyle>
    <p:otherStyle>
      <a:defPPr>
        <a:defRPr lang="en-US"/>
      </a:defPPr>
      <a:lvl1pPr marL="0" algn="l" defTabSz="897639" rtl="0" eaLnBrk="1" latinLnBrk="0" hangingPunct="1">
        <a:defRPr sz="1767" kern="1200">
          <a:solidFill>
            <a:schemeClr val="tx1"/>
          </a:solidFill>
          <a:latin typeface="+mn-lt"/>
          <a:ea typeface="+mn-ea"/>
          <a:cs typeface="+mn-cs"/>
        </a:defRPr>
      </a:lvl1pPr>
      <a:lvl2pPr marL="448820" algn="l" defTabSz="897639" rtl="0" eaLnBrk="1" latinLnBrk="0" hangingPunct="1">
        <a:defRPr sz="1767" kern="1200">
          <a:solidFill>
            <a:schemeClr val="tx1"/>
          </a:solidFill>
          <a:latin typeface="+mn-lt"/>
          <a:ea typeface="+mn-ea"/>
          <a:cs typeface="+mn-cs"/>
        </a:defRPr>
      </a:lvl2pPr>
      <a:lvl3pPr marL="897639" algn="l" defTabSz="897639" rtl="0" eaLnBrk="1" latinLnBrk="0" hangingPunct="1">
        <a:defRPr sz="1767" kern="1200">
          <a:solidFill>
            <a:schemeClr val="tx1"/>
          </a:solidFill>
          <a:latin typeface="+mn-lt"/>
          <a:ea typeface="+mn-ea"/>
          <a:cs typeface="+mn-cs"/>
        </a:defRPr>
      </a:lvl3pPr>
      <a:lvl4pPr marL="1346459" algn="l" defTabSz="897639" rtl="0" eaLnBrk="1" latinLnBrk="0" hangingPunct="1">
        <a:defRPr sz="1767" kern="1200">
          <a:solidFill>
            <a:schemeClr val="tx1"/>
          </a:solidFill>
          <a:latin typeface="+mn-lt"/>
          <a:ea typeface="+mn-ea"/>
          <a:cs typeface="+mn-cs"/>
        </a:defRPr>
      </a:lvl4pPr>
      <a:lvl5pPr marL="1795278" algn="l" defTabSz="897639" rtl="0" eaLnBrk="1" latinLnBrk="0" hangingPunct="1">
        <a:defRPr sz="1767" kern="1200">
          <a:solidFill>
            <a:schemeClr val="tx1"/>
          </a:solidFill>
          <a:latin typeface="+mn-lt"/>
          <a:ea typeface="+mn-ea"/>
          <a:cs typeface="+mn-cs"/>
        </a:defRPr>
      </a:lvl5pPr>
      <a:lvl6pPr marL="2244098" algn="l" defTabSz="897639" rtl="0" eaLnBrk="1" latinLnBrk="0" hangingPunct="1">
        <a:defRPr sz="1767" kern="1200">
          <a:solidFill>
            <a:schemeClr val="tx1"/>
          </a:solidFill>
          <a:latin typeface="+mn-lt"/>
          <a:ea typeface="+mn-ea"/>
          <a:cs typeface="+mn-cs"/>
        </a:defRPr>
      </a:lvl6pPr>
      <a:lvl7pPr marL="2692917" algn="l" defTabSz="897639" rtl="0" eaLnBrk="1" latinLnBrk="0" hangingPunct="1">
        <a:defRPr sz="1767" kern="1200">
          <a:solidFill>
            <a:schemeClr val="tx1"/>
          </a:solidFill>
          <a:latin typeface="+mn-lt"/>
          <a:ea typeface="+mn-ea"/>
          <a:cs typeface="+mn-cs"/>
        </a:defRPr>
      </a:lvl7pPr>
      <a:lvl8pPr marL="3141737" algn="l" defTabSz="897639" rtl="0" eaLnBrk="1" latinLnBrk="0" hangingPunct="1">
        <a:defRPr sz="1767" kern="1200">
          <a:solidFill>
            <a:schemeClr val="tx1"/>
          </a:solidFill>
          <a:latin typeface="+mn-lt"/>
          <a:ea typeface="+mn-ea"/>
          <a:cs typeface="+mn-cs"/>
        </a:defRPr>
      </a:lvl8pPr>
      <a:lvl9pPr marL="3590556" algn="l" defTabSz="897639" rtl="0" eaLnBrk="1" latinLnBrk="0" hangingPunct="1">
        <a:defRPr sz="17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0BCF8A6-00CE-4134-B1C2-1DF96AC7A1CA}"/>
              </a:ext>
            </a:extLst>
          </p:cNvPr>
          <p:cNvSpPr>
            <a:spLocks noGrp="1"/>
          </p:cNvSpPr>
          <p:nvPr>
            <p:ph type="body" idx="1"/>
          </p:nvPr>
        </p:nvSpPr>
        <p:spPr>
          <a:xfrm>
            <a:off x="336645" y="1624084"/>
            <a:ext cx="11530236" cy="4502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C9D88727-B611-40B6-9928-DDD751143310}"/>
              </a:ext>
            </a:extLst>
          </p:cNvPr>
          <p:cNvSpPr>
            <a:spLocks noGrp="1"/>
          </p:cNvSpPr>
          <p:nvPr>
            <p:ph type="dt" sz="half" idx="2"/>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11" name="Rectangle 10">
            <a:extLst>
              <a:ext uri="{FF2B5EF4-FFF2-40B4-BE49-F238E27FC236}">
                <a16:creationId xmlns:a16="http://schemas.microsoft.com/office/drawing/2014/main" id="{74B42D5B-54B7-4CAE-AF5D-D52CE6EDAC4D}"/>
              </a:ext>
            </a:extLst>
          </p:cNvPr>
          <p:cNvSpPr/>
          <p:nvPr userDrawn="1"/>
        </p:nvSpPr>
        <p:spPr>
          <a:xfrm>
            <a:off x="0" y="1"/>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B730DCB-EE14-40E3-AAD9-8952C2D735EA}"/>
              </a:ext>
            </a:extLst>
          </p:cNvPr>
          <p:cNvCxnSpPr>
            <a:cxnSpLocks/>
          </p:cNvCxnSpPr>
          <p:nvPr userDrawn="1"/>
        </p:nvCxnSpPr>
        <p:spPr>
          <a:xfrm>
            <a:off x="0" y="1321746"/>
            <a:ext cx="10345995"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45BF01-B129-451A-8756-A006F28D07DA}"/>
              </a:ext>
            </a:extLst>
          </p:cNvPr>
          <p:cNvCxnSpPr>
            <a:cxnSpLocks/>
          </p:cNvCxnSpPr>
          <p:nvPr userDrawn="1"/>
        </p:nvCxnSpPr>
        <p:spPr>
          <a:xfrm flipH="1">
            <a:off x="10345995" y="1321746"/>
            <a:ext cx="1846007"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15A8F237-D214-4878-99CA-2CD38B17D79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57" y="1565"/>
            <a:ext cx="1794144" cy="1345608"/>
          </a:xfrm>
          <a:prstGeom prst="rect">
            <a:avLst/>
          </a:prstGeom>
        </p:spPr>
      </p:pic>
      <p:sp>
        <p:nvSpPr>
          <p:cNvPr id="15" name="Title Placeholder 1">
            <a:extLst>
              <a:ext uri="{FF2B5EF4-FFF2-40B4-BE49-F238E27FC236}">
                <a16:creationId xmlns:a16="http://schemas.microsoft.com/office/drawing/2014/main" id="{FEF73350-F4F2-4995-BF77-E67CAFD9102E}"/>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0595990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hf hdr="0" ftr="0" dt="0"/>
  <p:txStyles>
    <p:titleStyle>
      <a:lvl1pPr algn="l" defTabSz="914400"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ss.apan.org/af/aflcmc/default.aspx" TargetMode="External"/><Relationship Id="rId2" Type="http://schemas.openxmlformats.org/officeDocument/2006/relationships/image" Target="../media/image19.jpg"/><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dia.org/"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itre.tahoe.appsembler.com/blog" TargetMode="External"/><Relationship Id="rId2" Type="http://schemas.openxmlformats.org/officeDocument/2006/relationships/hyperlink" Target="mailto:SoSECIE@MITRE" TargetMode="Externa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Cory.Ocker@Raytheon.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rise.articulate.com/share/MAKHP_jqOekvA0XhOiEEe2JnQp-eXNv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dau.edu/event/SEMOD_Agile_at_the_Systems_Level" TargetMode="External"/><Relationship Id="rId2" Type="http://schemas.openxmlformats.org/officeDocument/2006/relationships/hyperlink" Target="https://www.dau.edu/event/ETForum_Human_Systems_Integration" TargetMode="External"/><Relationship Id="rId1" Type="http://schemas.openxmlformats.org/officeDocument/2006/relationships/slideLayout" Target="../slideLayouts/slideLayout2.xml"/><Relationship Id="rId5" Type="http://schemas.openxmlformats.org/officeDocument/2006/relationships/hyperlink" Target="https://www.ndia.org/divisions/systems-engineering/committees/environment-safety-and-occupational-health-committee" TargetMode="External"/><Relationship Id="rId4" Type="http://schemas.openxmlformats.org/officeDocument/2006/relationships/hyperlink" Target="https://www.dau.edu/event/ETForum_Manufacturing_Quality_Engineering_Development"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65387"/>
            <a:ext cx="12192000" cy="1470025"/>
          </a:xfrm>
        </p:spPr>
        <p:txBody>
          <a:bodyPr>
            <a:normAutofit fontScale="90000"/>
          </a:bodyPr>
          <a:lstStyle/>
          <a:p>
            <a:pPr algn="ctr"/>
            <a:r>
              <a:rPr lang="en-US" sz="5400" b="1" dirty="0">
                <a:solidFill>
                  <a:srgbClr val="AB0003"/>
                </a:solidFill>
                <a:latin typeface="Arial"/>
                <a:cs typeface="Arial"/>
              </a:rPr>
              <a:t>System Engineering Division </a:t>
            </a:r>
            <a:br>
              <a:rPr lang="en-US" sz="5400" b="1" dirty="0">
                <a:solidFill>
                  <a:srgbClr val="AB0003"/>
                </a:solidFill>
                <a:latin typeface="Arial"/>
                <a:cs typeface="Arial"/>
              </a:rPr>
            </a:br>
            <a:r>
              <a:rPr lang="en-US" sz="5400" b="1" dirty="0">
                <a:solidFill>
                  <a:srgbClr val="AB0003"/>
                </a:solidFill>
                <a:latin typeface="Arial"/>
                <a:cs typeface="Arial"/>
              </a:rPr>
              <a:t>Monthly Meeting</a:t>
            </a:r>
          </a:p>
        </p:txBody>
      </p:sp>
      <p:sp>
        <p:nvSpPr>
          <p:cNvPr id="6" name="Subtitle 5"/>
          <p:cNvSpPr>
            <a:spLocks noGrp="1"/>
          </p:cNvSpPr>
          <p:nvPr>
            <p:ph type="subTitle" idx="1"/>
          </p:nvPr>
        </p:nvSpPr>
        <p:spPr/>
        <p:txBody>
          <a:bodyPr>
            <a:normAutofit/>
          </a:bodyPr>
          <a:lstStyle/>
          <a:p>
            <a:endParaRPr lang="en-US" dirty="0"/>
          </a:p>
          <a:p>
            <a:r>
              <a:rPr lang="en-US" dirty="0">
                <a:solidFill>
                  <a:schemeClr val="bg1">
                    <a:lumMod val="65000"/>
                  </a:schemeClr>
                </a:solidFill>
                <a:latin typeface="Arial"/>
                <a:cs typeface="Arial"/>
              </a:rPr>
              <a:t>March 23 2023</a:t>
            </a:r>
            <a:endParaRPr lang="en-US" dirty="0"/>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3/23/23</a:t>
            </a:fld>
            <a:endParaRPr lang="en-US" dirty="0"/>
          </a:p>
        </p:txBody>
      </p:sp>
    </p:spTree>
    <p:extLst>
      <p:ext uri="{BB962C8B-B14F-4D97-AF65-F5344CB8AC3E}">
        <p14:creationId xmlns:p14="http://schemas.microsoft.com/office/powerpoint/2010/main" val="218510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p:txBody>
          <a:bodyPr/>
          <a:lstStyle/>
          <a:p>
            <a:r>
              <a:rPr lang="en-US" dirty="0"/>
              <a:t>NDIA SED Plans: USD(A&amp;S) – IP Cadre</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p:txBody>
          <a:bodyPr>
            <a:normAutofit/>
          </a:bodyPr>
          <a:lstStyle/>
          <a:p>
            <a:r>
              <a:rPr lang="en-US" b="0" dirty="0"/>
              <a:t>Division leadership engaged now – </a:t>
            </a:r>
            <a:r>
              <a:rPr lang="en-US" b="0" u="sng" dirty="0"/>
              <a:t>focused on IP related to systems engineering</a:t>
            </a:r>
          </a:p>
          <a:p>
            <a:endParaRPr lang="en-US" b="0" u="sng" dirty="0"/>
          </a:p>
          <a:p>
            <a:r>
              <a:rPr lang="en-US" b="0" dirty="0"/>
              <a:t>SED Action: </a:t>
            </a:r>
          </a:p>
          <a:p>
            <a:pPr lvl="1"/>
            <a:r>
              <a:rPr lang="en-US" b="0" dirty="0"/>
              <a:t>Assign a NDIA leadership team member to liaison:</a:t>
            </a:r>
          </a:p>
          <a:p>
            <a:pPr lvl="2"/>
            <a:r>
              <a:rPr lang="en-US" sz="2400" dirty="0"/>
              <a:t>With IP cadre</a:t>
            </a:r>
          </a:p>
          <a:p>
            <a:pPr lvl="2"/>
            <a:r>
              <a:rPr lang="en-US" sz="2400" b="0" dirty="0"/>
              <a:t>With A&amp;S for broader engagement (software, acquisition etc..)</a:t>
            </a:r>
          </a:p>
          <a:p>
            <a:pPr lvl="1"/>
            <a:endParaRPr lang="en-US" b="0" i="1" dirty="0"/>
          </a:p>
          <a:p>
            <a:pPr lvl="1"/>
            <a:r>
              <a:rPr lang="en-US" b="0" dirty="0"/>
              <a:t>Engage IP Cadre on a potential workshop/event at SE/ME Conference on digital IP issues ( digital delivery, licenses, technical “trade secrets” etc..)</a:t>
            </a:r>
            <a:endParaRPr lang="en-US" b="0" i="1" dirty="0"/>
          </a:p>
          <a:p>
            <a:endParaRPr lang="en-US" dirty="0"/>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5C21B-3258-4293-8AD7-7489A94AFFD4}" type="datetime1">
              <a:rPr kumimoji="0" lang="en-US" sz="1200" b="0" i="0" u="none" strike="noStrike" kern="1200" cap="none" spc="0" normalizeH="0" baseline="0" noProof="0" smtClean="0">
                <a:ln>
                  <a:noFill/>
                </a:ln>
                <a:solidFill>
                  <a:prstClr val="black">
                    <a:lumMod val="50000"/>
                    <a:lumOff val="50000"/>
                  </a:prstClr>
                </a:solidFill>
                <a:effectLst/>
                <a:uLnTx/>
                <a:uFillTx/>
                <a:latin typeface="Montserrat" panose="02000505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3/23/23</a:t>
            </a:fld>
            <a:endParaRPr kumimoji="0" lang="en-US" sz="1200" b="0" i="0" u="none" strike="noStrike" kern="1200" cap="none" spc="0" normalizeH="0" baseline="0" noProof="0">
              <a:ln>
                <a:noFill/>
              </a:ln>
              <a:solidFill>
                <a:prstClr val="black">
                  <a:lumMod val="50000"/>
                  <a:lumOff val="50000"/>
                </a:prstClr>
              </a:solidFill>
              <a:effectLst/>
              <a:uLnTx/>
              <a:uFillTx/>
              <a:latin typeface="Montserrat" panose="02000505000000020004" pitchFamily="2" charset="0"/>
              <a:ea typeface="+mn-ea"/>
              <a:cs typeface="+mn-cs"/>
            </a:endParaRPr>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64BFC3-983F-4B0A-9A55-84A85105ADC0}" type="slidenum">
              <a:rPr kumimoji="0" lang="en-US" sz="12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63987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82"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82"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5B9E29D2-4421-4B89-8D44-69207FB07626}"/>
              </a:ext>
            </a:extLst>
          </p:cNvPr>
          <p:cNvPicPr>
            <a:picLocks noChangeAspect="1"/>
          </p:cNvPicPr>
          <p:nvPr/>
        </p:nvPicPr>
        <p:blipFill>
          <a:blip r:embed="rId2"/>
          <a:stretch>
            <a:fillRect/>
          </a:stretch>
        </p:blipFill>
        <p:spPr>
          <a:xfrm>
            <a:off x="-4560" y="-110036"/>
            <a:ext cx="12192000" cy="6858000"/>
          </a:xfrm>
          <a:prstGeom prst="rect">
            <a:avLst/>
          </a:prstGeom>
          <a:ln>
            <a:noFill/>
          </a:ln>
        </p:spPr>
      </p:pic>
      <p:sp>
        <p:nvSpPr>
          <p:cNvPr id="8" name="Content Placeholder 2"/>
          <p:cNvSpPr txBox="1">
            <a:spLocks/>
          </p:cNvSpPr>
          <p:nvPr/>
        </p:nvSpPr>
        <p:spPr bwMode="auto">
          <a:xfrm>
            <a:off x="512238" y="953577"/>
            <a:ext cx="1127490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0512" indent="-280512" algn="l" rtl="0" eaLnBrk="1" fontAlgn="base" hangingPunct="1">
              <a:spcBef>
                <a:spcPct val="20000"/>
              </a:spcBef>
              <a:spcAft>
                <a:spcPct val="0"/>
              </a:spcAft>
              <a:buClr>
                <a:srgbClr val="151C77"/>
              </a:buClr>
              <a:buSzPct val="80000"/>
              <a:buFont typeface="Wingdings" pitchFamily="2" charset="2"/>
              <a:buChar char="n"/>
              <a:defRPr sz="2356"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76346" indent="-277396" algn="l" rtl="0" eaLnBrk="1" fontAlgn="base" hangingPunct="1">
              <a:spcBef>
                <a:spcPct val="20000"/>
              </a:spcBef>
              <a:spcAft>
                <a:spcPct val="0"/>
              </a:spcAft>
              <a:buClr>
                <a:srgbClr val="151C77"/>
              </a:buClr>
              <a:buSzPct val="80000"/>
              <a:buFont typeface="Courier New" panose="02070309020205020404" pitchFamily="49" charset="0"/>
              <a:buChar char="o"/>
              <a:defRPr sz="1963" b="1">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8286" indent="-219735" algn="l" rtl="0" eaLnBrk="1" fontAlgn="base" hangingPunct="1">
              <a:spcBef>
                <a:spcPct val="20000"/>
              </a:spcBef>
              <a:spcAft>
                <a:spcPct val="0"/>
              </a:spcAft>
              <a:buClr>
                <a:srgbClr val="151C77"/>
              </a:buClr>
              <a:buSzPct val="80000"/>
              <a:buFont typeface="Arial" panose="020B0604020202020204" pitchFamily="34" charset="0"/>
              <a:buChar char="•"/>
              <a:defRPr b="1">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70869" indent="-224410" algn="l" rtl="0" eaLnBrk="1" fontAlgn="base" hangingPunct="1">
              <a:spcBef>
                <a:spcPct val="20000"/>
              </a:spcBef>
              <a:spcAft>
                <a:spcPct val="0"/>
              </a:spcAft>
              <a:buClr>
                <a:srgbClr val="003399"/>
              </a:buClr>
              <a:buSzPct val="80000"/>
              <a:buFont typeface="Wingdings" panose="05000000000000000000" pitchFamily="2" charset="2"/>
              <a:buChar char="Ø"/>
              <a:defRPr sz="1963">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1968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46850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6pPr>
            <a:lvl7pPr marL="291732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7pPr>
            <a:lvl8pPr marL="336614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8pPr>
            <a:lvl9pPr marL="3814966"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9pPr>
          </a:lstStyle>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“Digital Guide” – enablers, templates, resources, </a:t>
            </a:r>
            <a:r>
              <a:rPr kumimoji="0" lang="en-US" sz="2400" b="1" i="0" u="none" strike="noStrike" kern="0" cap="none" spc="0" normalizeH="0" baseline="0" noProof="0" dirty="0" err="1">
                <a:ln>
                  <a:noFill/>
                </a:ln>
                <a:solidFill>
                  <a:srgbClr val="FFFFFF"/>
                </a:solidFill>
                <a:effectLst/>
                <a:uLnTx/>
                <a:uFillTx/>
                <a:latin typeface="Arial"/>
                <a:ea typeface="Tahoma" panose="020B0604030504040204" pitchFamily="34" charset="0"/>
                <a:cs typeface="Arial"/>
              </a:rPr>
              <a:t>etc</a:t>
            </a: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 for programs (public facing digital guide: </a:t>
            </a: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hlinkClick r:id="rId3"/>
              </a:rPr>
              <a:t>https://wss.apan.org/af/aflcmc/default.aspx</a:t>
            </a: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a:t>
            </a: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Tailorable contracting language and Data Item Descriptions (DIDs)</a:t>
            </a:r>
            <a:endParaRPr kumimoji="0" lang="en-US" sz="24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DE Platform as a Service (</a:t>
            </a:r>
            <a:r>
              <a:rPr kumimoji="0" lang="en-US" sz="2400" b="1" i="0" u="none" strike="noStrike" kern="0" cap="none" spc="0" normalizeH="0" baseline="0" noProof="0" dirty="0" err="1">
                <a:ln>
                  <a:noFill/>
                </a:ln>
                <a:solidFill>
                  <a:srgbClr val="FFFFFF"/>
                </a:solidFill>
                <a:effectLst/>
                <a:uLnTx/>
                <a:uFillTx/>
                <a:latin typeface="Arial"/>
                <a:ea typeface="Tahoma" panose="020B0604030504040204" pitchFamily="34" charset="0"/>
                <a:cs typeface="Arial"/>
              </a:rPr>
              <a:t>DEPaaS</a:t>
            </a: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a:t>
            </a: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Government Referent Architecture (GRA) coordination and development</a:t>
            </a: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Acquisition and Sustainment Data (seeks to develop data architecture needed for digital lifecycle of our systems; including test)</a:t>
            </a: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Digital Engineering Consortium</a:t>
            </a: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Training and Functional Engagement</a:t>
            </a: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r>
              <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rPr>
              <a:t>Ongoing challenges include: Data rights considerations, Multi-level security, Authorities to Operate, distributed workforce, and continued access to tools and authoritative data</a:t>
            </a:r>
          </a:p>
          <a:p>
            <a:pPr marL="676346" marR="0" lvl="1" indent="-277396" algn="l" defTabSz="914400" rtl="0" eaLnBrk="1" fontAlgn="base" latinLnBrk="0" hangingPunct="1">
              <a:lnSpc>
                <a:spcPct val="100000"/>
              </a:lnSpc>
              <a:spcBef>
                <a:spcPct val="20000"/>
              </a:spcBef>
              <a:spcAft>
                <a:spcPct val="0"/>
              </a:spcAft>
              <a:buClr>
                <a:srgbClr val="151C77"/>
              </a:buClr>
              <a:buSzPct val="80000"/>
              <a:buFont typeface="Courier New" panose="02070309020205020404" pitchFamily="49" charset="0"/>
              <a:buChar char="o"/>
              <a:tabLst/>
              <a:defRPr/>
            </a:pPr>
            <a:endParaRPr kumimoji="0" lang="en-US" sz="2007" b="1" i="0" u="none" strike="noStrike" kern="0" cap="none" spc="0" normalizeH="0" baseline="0" noProof="0" dirty="0">
              <a:ln>
                <a:noFill/>
              </a:ln>
              <a:solidFill>
                <a:srgbClr val="FFFFFF"/>
              </a:solidFill>
              <a:effectLst/>
              <a:uLnTx/>
              <a:uFillTx/>
              <a:latin typeface="Arial"/>
              <a:ea typeface="Tahoma" panose="020B0604030504040204" pitchFamily="34" charset="0"/>
              <a:cs typeface="Arial"/>
            </a:endParaRP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endPar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endParaRP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endParaRPr kumimoji="0" lang="en-US" sz="2400" b="1" i="0" u="none" strike="noStrike" kern="0" cap="none" spc="0" normalizeH="0" baseline="0" noProof="0" dirty="0">
              <a:ln>
                <a:noFill/>
              </a:ln>
              <a:solidFill>
                <a:srgbClr val="FFFFFF"/>
              </a:solidFill>
              <a:effectLst/>
              <a:uLnTx/>
              <a:uFillTx/>
              <a:latin typeface="Arial"/>
              <a:ea typeface="Tahoma" panose="020B0604030504040204" pitchFamily="34" charset="0"/>
              <a:cs typeface="Arial"/>
            </a:endParaRPr>
          </a:p>
          <a:p>
            <a:pPr marL="280512" marR="0" lvl="0" indent="-280512" algn="l" defTabSz="914400" rtl="0" eaLnBrk="1" fontAlgn="base" latinLnBrk="0" hangingPunct="1">
              <a:lnSpc>
                <a:spcPct val="100000"/>
              </a:lnSpc>
              <a:spcBef>
                <a:spcPct val="20000"/>
              </a:spcBef>
              <a:spcAft>
                <a:spcPct val="0"/>
              </a:spcAft>
              <a:buClr>
                <a:srgbClr val="151C77"/>
              </a:buClr>
              <a:buSzPct val="80000"/>
              <a:buFont typeface="Wingdings" pitchFamily="2" charset="2"/>
              <a:buChar char="n"/>
              <a:tabLst/>
              <a:defRPr/>
            </a:pPr>
            <a:endParaRPr kumimoji="0" lang="en-US" sz="24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bwMode="auto">
          <a:xfrm>
            <a:off x="1805518" y="110116"/>
            <a:ext cx="8821271"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749" b="1" i="1">
                <a:solidFill>
                  <a:srgbClr val="000066"/>
                </a:solidFill>
                <a:latin typeface="+mj-lt"/>
                <a:ea typeface="+mj-ea"/>
                <a:cs typeface="+mj-cs"/>
              </a:defRPr>
            </a:lvl1pPr>
            <a:lvl2pPr algn="r" rtl="0" eaLnBrk="1" fontAlgn="base" hangingPunct="1">
              <a:spcBef>
                <a:spcPct val="0"/>
              </a:spcBef>
              <a:spcAft>
                <a:spcPct val="0"/>
              </a:spcAft>
              <a:defRPr sz="2749" b="1" i="1">
                <a:solidFill>
                  <a:srgbClr val="000066"/>
                </a:solidFill>
                <a:latin typeface="Arial" charset="0"/>
              </a:defRPr>
            </a:lvl2pPr>
            <a:lvl3pPr algn="r" rtl="0" eaLnBrk="1" fontAlgn="base" hangingPunct="1">
              <a:spcBef>
                <a:spcPct val="0"/>
              </a:spcBef>
              <a:spcAft>
                <a:spcPct val="0"/>
              </a:spcAft>
              <a:defRPr sz="2749" b="1" i="1">
                <a:solidFill>
                  <a:srgbClr val="000066"/>
                </a:solidFill>
                <a:latin typeface="Arial" charset="0"/>
              </a:defRPr>
            </a:lvl3pPr>
            <a:lvl4pPr algn="r" rtl="0" eaLnBrk="1" fontAlgn="base" hangingPunct="1">
              <a:spcBef>
                <a:spcPct val="0"/>
              </a:spcBef>
              <a:spcAft>
                <a:spcPct val="0"/>
              </a:spcAft>
              <a:defRPr sz="2749" b="1" i="1">
                <a:solidFill>
                  <a:srgbClr val="000066"/>
                </a:solidFill>
                <a:latin typeface="Arial" charset="0"/>
              </a:defRPr>
            </a:lvl4pPr>
            <a:lvl5pPr algn="r" rtl="0" eaLnBrk="1" fontAlgn="base" hangingPunct="1">
              <a:spcBef>
                <a:spcPct val="0"/>
              </a:spcBef>
              <a:spcAft>
                <a:spcPct val="0"/>
              </a:spcAft>
              <a:defRPr sz="2749" b="1" i="1">
                <a:solidFill>
                  <a:srgbClr val="000066"/>
                </a:solidFill>
                <a:latin typeface="Arial" charset="0"/>
              </a:defRPr>
            </a:lvl5pPr>
            <a:lvl6pPr marL="448820" algn="r" rtl="0" eaLnBrk="1" fontAlgn="base" hangingPunct="1">
              <a:spcBef>
                <a:spcPct val="0"/>
              </a:spcBef>
              <a:spcAft>
                <a:spcPct val="0"/>
              </a:spcAft>
              <a:defRPr sz="2749" b="1" i="1">
                <a:solidFill>
                  <a:srgbClr val="000066"/>
                </a:solidFill>
                <a:latin typeface="Arial" charset="0"/>
              </a:defRPr>
            </a:lvl6pPr>
            <a:lvl7pPr marL="897639" algn="r" rtl="0" eaLnBrk="1" fontAlgn="base" hangingPunct="1">
              <a:spcBef>
                <a:spcPct val="0"/>
              </a:spcBef>
              <a:spcAft>
                <a:spcPct val="0"/>
              </a:spcAft>
              <a:defRPr sz="2749" b="1" i="1">
                <a:solidFill>
                  <a:srgbClr val="000066"/>
                </a:solidFill>
                <a:latin typeface="Arial" charset="0"/>
              </a:defRPr>
            </a:lvl7pPr>
            <a:lvl8pPr marL="1346459" algn="r" rtl="0" eaLnBrk="1" fontAlgn="base" hangingPunct="1">
              <a:spcBef>
                <a:spcPct val="0"/>
              </a:spcBef>
              <a:spcAft>
                <a:spcPct val="0"/>
              </a:spcAft>
              <a:defRPr sz="2749" b="1" i="1">
                <a:solidFill>
                  <a:srgbClr val="000066"/>
                </a:solidFill>
                <a:latin typeface="Arial" charset="0"/>
              </a:defRPr>
            </a:lvl8pPr>
            <a:lvl9pPr marL="1795278" algn="r" rtl="0" eaLnBrk="1" fontAlgn="base" hangingPunct="1">
              <a:spcBef>
                <a:spcPct val="0"/>
              </a:spcBef>
              <a:spcAft>
                <a:spcPct val="0"/>
              </a:spcAft>
              <a:defRPr sz="2749" b="1" i="1">
                <a:solidFill>
                  <a:srgbClr val="000066"/>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Arial"/>
                <a:ea typeface="+mj-ea"/>
                <a:cs typeface="+mj-cs"/>
              </a:rPr>
              <a:t>Ongoing Efforts</a:t>
            </a:r>
          </a:p>
        </p:txBody>
      </p:sp>
      <p:pic>
        <p:nvPicPr>
          <p:cNvPr id="10" name="Picture 9">
            <a:extLst>
              <a:ext uri="{FF2B5EF4-FFF2-40B4-BE49-F238E27FC236}">
                <a16:creationId xmlns:a16="http://schemas.microsoft.com/office/drawing/2014/main" id="{9B749CB7-3773-479A-91AB-9A662BD4EFD5}"/>
              </a:ext>
            </a:extLst>
          </p:cNvPr>
          <p:cNvPicPr>
            <a:picLocks noChangeAspect="1"/>
          </p:cNvPicPr>
          <p:nvPr/>
        </p:nvPicPr>
        <p:blipFill>
          <a:blip r:embed="rId4"/>
          <a:stretch>
            <a:fillRect/>
          </a:stretch>
        </p:blipFill>
        <p:spPr>
          <a:xfrm>
            <a:off x="10741296" y="-7090"/>
            <a:ext cx="1288934" cy="1001945"/>
          </a:xfrm>
          <a:prstGeom prst="rect">
            <a:avLst/>
          </a:prstGeom>
        </p:spPr>
      </p:pic>
      <p:sp>
        <p:nvSpPr>
          <p:cNvPr id="6" name="TextBox 5">
            <a:extLst>
              <a:ext uri="{FF2B5EF4-FFF2-40B4-BE49-F238E27FC236}">
                <a16:creationId xmlns:a16="http://schemas.microsoft.com/office/drawing/2014/main" id="{4E533749-B519-5102-7EEB-A3F2A5C67D5F}"/>
              </a:ext>
            </a:extLst>
          </p:cNvPr>
          <p:cNvSpPr txBox="1"/>
          <p:nvPr/>
        </p:nvSpPr>
        <p:spPr>
          <a:xfrm>
            <a:off x="87456" y="135724"/>
            <a:ext cx="2928592" cy="776366"/>
          </a:xfrm>
          <a:prstGeom prst="rect">
            <a:avLst/>
          </a:prstGeom>
          <a:noFill/>
        </p:spPr>
        <p:txBody>
          <a:bodyPr wrap="square" rtlCol="0">
            <a:spAutoFit/>
          </a:bodyPr>
          <a:lstStyle/>
          <a:p>
            <a:pPr marL="0" marR="0" lvl="0" indent="0" algn="l" defTabSz="457200" rtl="0" eaLnBrk="1" fontAlgn="auto" latinLnBrk="0" hangingPunct="1">
              <a:lnSpc>
                <a:spcPts val="12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3DC">
                    <a:lumMod val="50000"/>
                  </a:srgbClr>
                </a:solidFill>
                <a:effectLst/>
                <a:uLnTx/>
                <a:uFillTx/>
                <a:latin typeface="Arial Black" panose="020B0A04020102020204" pitchFamily="34" charset="0"/>
                <a:ea typeface="+mn-ea"/>
                <a:cs typeface="+mn-cs"/>
              </a:rPr>
              <a:t>AF DIGITAL</a:t>
            </a:r>
          </a:p>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Arial Black" panose="020B0A04020102020204" pitchFamily="34" charset="0"/>
                <a:ea typeface="+mn-ea"/>
                <a:cs typeface="+mn-cs"/>
              </a:rPr>
              <a:t>Transformation</a:t>
            </a:r>
          </a:p>
          <a:p>
            <a:pPr marL="0" marR="0" lvl="0" indent="0" algn="l" defTabSz="457200" rtl="0" eaLnBrk="1" fontAlgn="auto" latinLnBrk="0" hangingPunct="1">
              <a:lnSpc>
                <a:spcPts val="13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NDIA  </a:t>
            </a:r>
          </a:p>
          <a:p>
            <a:pPr marL="0" marR="0" lvl="0" indent="0" algn="l" defTabSz="457200" rtl="0" eaLnBrk="1" fontAlgn="auto" latinLnBrk="0" hangingPunct="1">
              <a:lnSpc>
                <a:spcPts val="14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F7901E">
                    <a:lumMod val="75000"/>
                  </a:srgbClr>
                </a:solidFill>
                <a:effectLst/>
                <a:uLnTx/>
                <a:uFillTx/>
                <a:latin typeface="Arial"/>
                <a:ea typeface="+mn-ea"/>
                <a:cs typeface="+mn-cs"/>
              </a:rPr>
              <a:t>Feb 24, 2023</a:t>
            </a:r>
          </a:p>
        </p:txBody>
      </p:sp>
    </p:spTree>
    <p:extLst>
      <p:ext uri="{BB962C8B-B14F-4D97-AF65-F5344CB8AC3E}">
        <p14:creationId xmlns:p14="http://schemas.microsoft.com/office/powerpoint/2010/main" val="86736495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a:xfrm>
            <a:off x="203200" y="173748"/>
            <a:ext cx="10388600" cy="1197852"/>
          </a:xfrm>
        </p:spPr>
        <p:txBody>
          <a:bodyPr>
            <a:normAutofit/>
          </a:bodyPr>
          <a:lstStyle/>
          <a:p>
            <a:r>
              <a:rPr lang="en-US" dirty="0"/>
              <a:t>NDIA SED Plans: USAF - AFLCMC/EN</a:t>
            </a:r>
            <a:br>
              <a:rPr lang="en-US" dirty="0"/>
            </a:br>
            <a:endParaRPr lang="en-US" dirty="0"/>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p:txBody>
          <a:bodyPr>
            <a:normAutofit/>
          </a:bodyPr>
          <a:lstStyle/>
          <a:p>
            <a:r>
              <a:rPr lang="en-US" b="0" dirty="0"/>
              <a:t>SED primarily engaged – part of DE focus</a:t>
            </a:r>
          </a:p>
          <a:p>
            <a:endParaRPr lang="en-US" b="0" i="1" dirty="0"/>
          </a:p>
          <a:p>
            <a:r>
              <a:rPr lang="en-US" b="0" dirty="0"/>
              <a:t>SED Action: </a:t>
            </a:r>
          </a:p>
          <a:p>
            <a:pPr lvl="1"/>
            <a:r>
              <a:rPr lang="en-US" b="0" dirty="0"/>
              <a:t> Continued collaboration with USAF on digital SE transformation and digital acquisition</a:t>
            </a:r>
          </a:p>
          <a:p>
            <a:pPr lvl="1"/>
            <a:r>
              <a:rPr lang="en-US" dirty="0"/>
              <a:t>Continued collaboration with USD(A&amp;S) on IP/DE with USAF</a:t>
            </a:r>
            <a:endParaRPr lang="en-US" b="0" dirty="0"/>
          </a:p>
          <a:p>
            <a:pPr lvl="1"/>
            <a:r>
              <a:rPr lang="en-US" i="1" dirty="0"/>
              <a:t>Potential Systems Security collaboration</a:t>
            </a:r>
          </a:p>
          <a:p>
            <a:pPr lvl="1"/>
            <a:r>
              <a:rPr lang="en-US" i="1" dirty="0"/>
              <a:t>Potential DE tools User Group Workshop and SE/ME Conference activity</a:t>
            </a:r>
          </a:p>
          <a:p>
            <a:pPr lvl="1"/>
            <a:r>
              <a:rPr lang="en-US" b="0" i="1" dirty="0"/>
              <a:t>Potential Government Referent Architecture (GRA) collaboration</a:t>
            </a:r>
          </a:p>
          <a:p>
            <a:pPr marL="457200" lvl="1" indent="0">
              <a:buNone/>
            </a:pPr>
            <a:endParaRPr lang="en-US" b="0" i="1" dirty="0"/>
          </a:p>
          <a:p>
            <a:endParaRPr lang="en-US" dirty="0"/>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5C21B-3258-4293-8AD7-7489A94AFFD4}" type="datetime1">
              <a:rPr kumimoji="0" lang="en-US" sz="1200" b="0" i="0" u="none" strike="noStrike" kern="1200" cap="none" spc="0" normalizeH="0" baseline="0" noProof="0" smtClean="0">
                <a:ln>
                  <a:noFill/>
                </a:ln>
                <a:solidFill>
                  <a:prstClr val="black">
                    <a:lumMod val="50000"/>
                    <a:lumOff val="50000"/>
                  </a:prstClr>
                </a:solidFill>
                <a:effectLst/>
                <a:uLnTx/>
                <a:uFillTx/>
                <a:latin typeface="Montserrat" panose="02000505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3/23/23</a:t>
            </a:fld>
            <a:endParaRPr kumimoji="0" lang="en-US" sz="1200" b="0" i="0" u="none" strike="noStrike" kern="1200" cap="none" spc="0" normalizeH="0" baseline="0" noProof="0" dirty="0">
              <a:ln>
                <a:noFill/>
              </a:ln>
              <a:solidFill>
                <a:prstClr val="black">
                  <a:lumMod val="50000"/>
                  <a:lumOff val="50000"/>
                </a:prstClr>
              </a:solidFill>
              <a:effectLst/>
              <a:uLnTx/>
              <a:uFillTx/>
              <a:latin typeface="Montserrat" panose="02000505000000020004" pitchFamily="2" charset="0"/>
              <a:ea typeface="+mn-ea"/>
              <a:cs typeface="+mn-cs"/>
            </a:endParaRPr>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64BFC3-983F-4B0A-9A55-84A85105ADC0}" type="slidenum">
              <a:rPr kumimoji="0" lang="en-US" sz="12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374245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p:txBody>
          <a:bodyPr/>
          <a:lstStyle/>
          <a:p>
            <a:r>
              <a:rPr lang="en-US" dirty="0"/>
              <a:t>NDIA SED Plans: OMG </a:t>
            </a:r>
            <a:r>
              <a:rPr lang="en-US" dirty="0" err="1"/>
              <a:t>MBAcq</a:t>
            </a:r>
            <a:endParaRPr lang="en-US" dirty="0"/>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5C21B-3258-4293-8AD7-7489A94AFFD4}" type="datetime1">
              <a:rPr kumimoji="0" lang="en-US" sz="1200" b="0" i="0" u="none" strike="noStrike" kern="1200" cap="none" spc="0" normalizeH="0" baseline="0" noProof="0" smtClean="0">
                <a:ln>
                  <a:noFill/>
                </a:ln>
                <a:solidFill>
                  <a:prstClr val="black">
                    <a:lumMod val="50000"/>
                    <a:lumOff val="50000"/>
                  </a:prstClr>
                </a:solidFill>
                <a:effectLst/>
                <a:uLnTx/>
                <a:uFillTx/>
                <a:latin typeface="Montserrat" panose="02000505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3/23/23</a:t>
            </a:fld>
            <a:endParaRPr kumimoji="0" lang="en-US" sz="1200" b="0" i="0" u="none" strike="noStrike" kern="1200" cap="none" spc="0" normalizeH="0" baseline="0" noProof="0">
              <a:ln>
                <a:noFill/>
              </a:ln>
              <a:solidFill>
                <a:prstClr val="black">
                  <a:lumMod val="50000"/>
                  <a:lumOff val="50000"/>
                </a:prstClr>
              </a:solidFill>
              <a:effectLst/>
              <a:uLnTx/>
              <a:uFillTx/>
              <a:latin typeface="Montserrat" panose="02000505000000020004" pitchFamily="2" charset="0"/>
              <a:ea typeface="+mn-ea"/>
              <a:cs typeface="+mn-cs"/>
            </a:endParaRPr>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64BFC3-983F-4B0A-9A55-84A85105ADC0}" type="slidenum">
              <a:rPr kumimoji="0" lang="en-US" sz="12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853471C6-587A-F0CC-9DD9-88665E17FEB8}"/>
              </a:ext>
            </a:extLst>
          </p:cNvPr>
          <p:cNvPicPr>
            <a:picLocks noChangeAspect="1"/>
          </p:cNvPicPr>
          <p:nvPr/>
        </p:nvPicPr>
        <p:blipFill rotWithShape="1">
          <a:blip r:embed="rId2"/>
          <a:srcRect b="13620"/>
          <a:stretch/>
        </p:blipFill>
        <p:spPr>
          <a:xfrm>
            <a:off x="1726721" y="1056937"/>
            <a:ext cx="7682314" cy="3866160"/>
          </a:xfrm>
          <a:prstGeom prst="rect">
            <a:avLst/>
          </a:prstGeom>
        </p:spPr>
      </p:pic>
      <p:sp>
        <p:nvSpPr>
          <p:cNvPr id="10" name="TextBox 9">
            <a:extLst>
              <a:ext uri="{FF2B5EF4-FFF2-40B4-BE49-F238E27FC236}">
                <a16:creationId xmlns:a16="http://schemas.microsoft.com/office/drawing/2014/main" id="{39ED6724-AE85-590C-178D-3D8AD069E115}"/>
              </a:ext>
            </a:extLst>
          </p:cNvPr>
          <p:cNvSpPr txBox="1"/>
          <p:nvPr/>
        </p:nvSpPr>
        <p:spPr>
          <a:xfrm>
            <a:off x="1752600" y="5400339"/>
            <a:ext cx="8229600" cy="523220"/>
          </a:xfrm>
          <a:prstGeom prst="rect">
            <a:avLst/>
          </a:prstGeom>
          <a:solidFill>
            <a:srgbClr val="FFFF00"/>
          </a:solidFill>
        </p:spPr>
        <p:txBody>
          <a:bodyPr wrap="square" rtlCol="0">
            <a:spAutoFit/>
          </a:bodyPr>
          <a:lstStyle/>
          <a:p>
            <a:r>
              <a:rPr lang="en-US" sz="2800" dirty="0"/>
              <a:t>Possibly a NDIA SED  organizational stake in this effort?</a:t>
            </a:r>
          </a:p>
        </p:txBody>
      </p:sp>
    </p:spTree>
    <p:extLst>
      <p:ext uri="{BB962C8B-B14F-4D97-AF65-F5344CB8AC3E}">
        <p14:creationId xmlns:p14="http://schemas.microsoft.com/office/powerpoint/2010/main" val="113078509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p:txBody>
          <a:bodyPr/>
          <a:lstStyle/>
          <a:p>
            <a:r>
              <a:rPr lang="en-US" dirty="0"/>
              <a:t>Division Goals for 2023</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a:xfrm>
            <a:off x="685800" y="1249364"/>
            <a:ext cx="10972800" cy="5333999"/>
          </a:xfrm>
        </p:spPr>
        <p:txBody>
          <a:bodyPr>
            <a:normAutofit fontScale="77500" lnSpcReduction="20000"/>
          </a:bodyPr>
          <a:lstStyle/>
          <a:p>
            <a:pPr>
              <a:spcBef>
                <a:spcPts val="0"/>
              </a:spcBef>
              <a:spcAft>
                <a:spcPts val="400"/>
              </a:spcAft>
            </a:pPr>
            <a:r>
              <a:rPr lang="en-US" sz="2400" b="0" i="1" dirty="0"/>
              <a:t>Increase Division membership at all levels, and focus on Industry member employees </a:t>
            </a:r>
          </a:p>
          <a:p>
            <a:pPr lvl="1">
              <a:spcBef>
                <a:spcPts val="0"/>
              </a:spcBef>
              <a:spcAft>
                <a:spcPts val="400"/>
              </a:spcAft>
            </a:pPr>
            <a:r>
              <a:rPr lang="en-US" sz="2800" b="1" i="1" dirty="0">
                <a:solidFill>
                  <a:srgbClr val="0070C0"/>
                </a:solidFill>
              </a:rPr>
              <a:t>Focus begins with presentation/discussion today</a:t>
            </a:r>
          </a:p>
          <a:p>
            <a:pPr lvl="1">
              <a:spcBef>
                <a:spcPts val="0"/>
              </a:spcBef>
              <a:spcAft>
                <a:spcPts val="400"/>
              </a:spcAft>
            </a:pPr>
            <a:endParaRPr lang="en-US" sz="2800" b="1" i="1" dirty="0">
              <a:solidFill>
                <a:srgbClr val="0070C0"/>
              </a:solidFill>
            </a:endParaRPr>
          </a:p>
          <a:p>
            <a:pPr>
              <a:spcBef>
                <a:spcPts val="0"/>
              </a:spcBef>
              <a:spcAft>
                <a:spcPts val="400"/>
              </a:spcAft>
            </a:pPr>
            <a:r>
              <a:rPr lang="en-US" sz="2400" b="0" i="1" dirty="0"/>
              <a:t>Partner with more government Services, and Agencies in systems engineering</a:t>
            </a:r>
          </a:p>
          <a:p>
            <a:pPr lvl="1">
              <a:spcBef>
                <a:spcPts val="0"/>
              </a:spcBef>
              <a:spcAft>
                <a:spcPts val="400"/>
              </a:spcAft>
            </a:pPr>
            <a:r>
              <a:rPr lang="en-US" sz="2800" b="1" i="1" dirty="0">
                <a:solidFill>
                  <a:srgbClr val="0070C0"/>
                </a:solidFill>
              </a:rPr>
              <a:t>Find right Army, Navy, USMC POC’s, and agencies (DISA,MDA,?)</a:t>
            </a:r>
          </a:p>
          <a:p>
            <a:pPr lvl="1">
              <a:spcBef>
                <a:spcPts val="0"/>
              </a:spcBef>
              <a:spcAft>
                <a:spcPts val="400"/>
              </a:spcAft>
            </a:pPr>
            <a:endParaRPr lang="en-US" sz="2800" b="1" i="1" dirty="0">
              <a:solidFill>
                <a:srgbClr val="0070C0"/>
              </a:solidFill>
            </a:endParaRPr>
          </a:p>
          <a:p>
            <a:pPr>
              <a:spcBef>
                <a:spcPts val="0"/>
              </a:spcBef>
              <a:spcAft>
                <a:spcPts val="400"/>
              </a:spcAft>
            </a:pPr>
            <a:r>
              <a:rPr lang="en-US" sz="2400" b="0" i="1" dirty="0"/>
              <a:t>Strengthen Committee membership and participation; Support Committee Chairs and Co-Chairs in visibility for their committee activities and collaboration across the Division</a:t>
            </a:r>
          </a:p>
          <a:p>
            <a:pPr lvl="1">
              <a:spcBef>
                <a:spcPts val="0"/>
              </a:spcBef>
              <a:spcAft>
                <a:spcPts val="400"/>
              </a:spcAft>
            </a:pPr>
            <a:r>
              <a:rPr lang="en-US" sz="2800" b="1" i="1" dirty="0">
                <a:solidFill>
                  <a:srgbClr val="0070C0"/>
                </a:solidFill>
              </a:rPr>
              <a:t>Theme monthly SED meetings on committee interest areas</a:t>
            </a:r>
          </a:p>
          <a:p>
            <a:pPr lvl="1">
              <a:spcBef>
                <a:spcPts val="0"/>
              </a:spcBef>
              <a:spcAft>
                <a:spcPts val="400"/>
              </a:spcAft>
            </a:pPr>
            <a:r>
              <a:rPr lang="en-US" sz="2800" b="1" i="1" dirty="0">
                <a:solidFill>
                  <a:srgbClr val="0070C0"/>
                </a:solidFill>
              </a:rPr>
              <a:t>Strengthen cross-committee efforts (e.g. DE/DA)</a:t>
            </a:r>
          </a:p>
          <a:p>
            <a:pPr lvl="1">
              <a:spcBef>
                <a:spcPts val="0"/>
              </a:spcBef>
              <a:spcAft>
                <a:spcPts val="400"/>
              </a:spcAft>
            </a:pPr>
            <a:endParaRPr lang="en-US" sz="2800" b="1" i="1" dirty="0">
              <a:solidFill>
                <a:srgbClr val="0070C0"/>
              </a:solidFill>
            </a:endParaRPr>
          </a:p>
          <a:p>
            <a:pPr>
              <a:spcBef>
                <a:spcPts val="0"/>
              </a:spcBef>
              <a:spcAft>
                <a:spcPts val="400"/>
              </a:spcAft>
            </a:pPr>
            <a:r>
              <a:rPr lang="en-US" b="0" i="1" dirty="0"/>
              <a:t>Build on the successful 2022 SE&amp;ME Conference </a:t>
            </a:r>
          </a:p>
          <a:p>
            <a:pPr lvl="1">
              <a:spcBef>
                <a:spcPts val="0"/>
              </a:spcBef>
              <a:spcAft>
                <a:spcPts val="400"/>
              </a:spcAft>
            </a:pPr>
            <a:r>
              <a:rPr lang="en-US" sz="2800" b="1" i="1" dirty="0">
                <a:solidFill>
                  <a:srgbClr val="0070C0"/>
                </a:solidFill>
              </a:rPr>
              <a:t>Early, proactive planning by CC with two year focus</a:t>
            </a:r>
          </a:p>
          <a:p>
            <a:pPr lvl="1">
              <a:spcBef>
                <a:spcPts val="0"/>
              </a:spcBef>
              <a:spcAft>
                <a:spcPts val="400"/>
              </a:spcAft>
            </a:pPr>
            <a:endParaRPr lang="en-US" b="0" i="1" dirty="0"/>
          </a:p>
          <a:p>
            <a:pPr>
              <a:spcBef>
                <a:spcPts val="0"/>
              </a:spcBef>
              <a:spcAft>
                <a:spcPts val="400"/>
              </a:spcAft>
            </a:pPr>
            <a:r>
              <a:rPr lang="en-US" b="0" i="1" dirty="0"/>
              <a:t>Build strong relationships with other SE related professional organizations/societies (e.g.: INCOSE, SERC, SISO, OMG etc.)</a:t>
            </a:r>
          </a:p>
          <a:p>
            <a:pPr marL="457200" lvl="1" indent="0">
              <a:spcBef>
                <a:spcPts val="0"/>
              </a:spcBef>
              <a:spcAft>
                <a:spcPts val="400"/>
              </a:spcAft>
              <a:buNone/>
            </a:pPr>
            <a:r>
              <a:rPr lang="en-US" b="0" i="1" dirty="0"/>
              <a:t>-  </a:t>
            </a:r>
            <a:r>
              <a:rPr lang="en-US" sz="2800" b="1" i="1" dirty="0">
                <a:solidFill>
                  <a:srgbClr val="0070C0"/>
                </a:solidFill>
              </a:rPr>
              <a:t>Need to develop plan for this leveraging committee leadership</a:t>
            </a:r>
          </a:p>
          <a:p>
            <a:endParaRPr lang="en-US" i="1" dirty="0">
              <a:solidFill>
                <a:srgbClr val="0070C0"/>
              </a:solidFill>
            </a:endParaRPr>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fld id="{CD64BFC3-983F-4B0A-9A55-84A85105ADC0}" type="slidenum">
              <a:rPr lang="en-US" smtClean="0"/>
              <a:pPr/>
              <a:t>14</a:t>
            </a:fld>
            <a:endParaRPr lang="en-US"/>
          </a:p>
        </p:txBody>
      </p:sp>
    </p:spTree>
    <p:extLst>
      <p:ext uri="{BB962C8B-B14F-4D97-AF65-F5344CB8AC3E}">
        <p14:creationId xmlns:p14="http://schemas.microsoft.com/office/powerpoint/2010/main" val="286855863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914400" y="2892426"/>
            <a:ext cx="10363200" cy="708025"/>
          </a:xfrm>
        </p:spPr>
        <p:txBody>
          <a:bodyPr>
            <a:noAutofit/>
          </a:bodyPr>
          <a:lstStyle/>
          <a:p>
            <a:r>
              <a:rPr lang="en-US" sz="3600" dirty="0">
                <a:effectLst/>
                <a:latin typeface="Calibri" panose="020F0502020204030204" pitchFamily="34" charset="0"/>
                <a:ea typeface="Times New Roman" panose="02020603050405020304" pitchFamily="18" charset="0"/>
              </a:rPr>
              <a:t>Digital Engineering/Acquisition Model Discussion                     </a:t>
            </a:r>
            <a:br>
              <a:rPr lang="en-US" sz="3600" dirty="0">
                <a:effectLst/>
                <a:latin typeface="Calibri" panose="020F0502020204030204" pitchFamily="34" charset="0"/>
                <a:ea typeface="Times New Roman" panose="02020603050405020304" pitchFamily="18" charset="0"/>
              </a:rPr>
            </a:br>
            <a:br>
              <a:rPr lang="en-US" sz="3600" dirty="0">
                <a:effectLst/>
                <a:latin typeface="Calibri" panose="020F0502020204030204" pitchFamily="34" charset="0"/>
                <a:ea typeface="Times New Roman" panose="02020603050405020304" pitchFamily="18" charset="0"/>
              </a:rPr>
            </a:br>
            <a:r>
              <a:rPr lang="en-US" sz="3600" dirty="0">
                <a:effectLst/>
                <a:latin typeface="Calibri" panose="020F0502020204030204" pitchFamily="34" charset="0"/>
                <a:ea typeface="Times New Roman" panose="02020603050405020304" pitchFamily="18" charset="0"/>
              </a:rPr>
              <a:t>Keith Siders USAF AFMC</a:t>
            </a:r>
            <a:endParaRPr lang="en-US" dirty="0"/>
          </a:p>
        </p:txBody>
      </p:sp>
    </p:spTree>
    <p:extLst>
      <p:ext uri="{BB962C8B-B14F-4D97-AF65-F5344CB8AC3E}">
        <p14:creationId xmlns:p14="http://schemas.microsoft.com/office/powerpoint/2010/main" val="41494274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914400" y="2892426"/>
            <a:ext cx="10363200" cy="708025"/>
          </a:xfrm>
        </p:spPr>
        <p:txBody>
          <a:bodyPr>
            <a:noAutofit/>
          </a:bodyPr>
          <a:lstStyle/>
          <a:p>
            <a:r>
              <a:rPr lang="en-US" sz="3600" dirty="0">
                <a:effectLst/>
                <a:latin typeface="Calibri" panose="020F0502020204030204" pitchFamily="34" charset="0"/>
                <a:ea typeface="Times New Roman" panose="02020603050405020304" pitchFamily="18" charset="0"/>
              </a:rPr>
              <a:t>NDIA SED Membership Discussion</a:t>
            </a:r>
            <a:br>
              <a:rPr lang="en-US" sz="3600" dirty="0">
                <a:effectLst/>
                <a:latin typeface="Calibri" panose="020F0502020204030204" pitchFamily="34" charset="0"/>
                <a:ea typeface="Times New Roman" panose="02020603050405020304" pitchFamily="18" charset="0"/>
              </a:rPr>
            </a:br>
            <a:br>
              <a:rPr lang="en-US" sz="3600" dirty="0">
                <a:effectLst/>
                <a:latin typeface="Calibri" panose="020F0502020204030204" pitchFamily="34" charset="0"/>
                <a:ea typeface="Times New Roman" panose="02020603050405020304" pitchFamily="18" charset="0"/>
              </a:rPr>
            </a:br>
            <a:r>
              <a:rPr lang="en-US" sz="3600" dirty="0">
                <a:effectLst/>
                <a:latin typeface="Calibri" panose="020F0502020204030204" pitchFamily="34" charset="0"/>
                <a:ea typeface="Times New Roman" panose="02020603050405020304" pitchFamily="18" charset="0"/>
              </a:rPr>
              <a:t>Patrick Baines</a:t>
            </a:r>
            <a:endParaRPr lang="en-US" dirty="0"/>
          </a:p>
        </p:txBody>
      </p:sp>
    </p:spTree>
    <p:extLst>
      <p:ext uri="{BB962C8B-B14F-4D97-AF65-F5344CB8AC3E}">
        <p14:creationId xmlns:p14="http://schemas.microsoft.com/office/powerpoint/2010/main" val="66698748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a:xfrm>
            <a:off x="685800" y="263194"/>
            <a:ext cx="10058400" cy="740653"/>
          </a:xfrm>
        </p:spPr>
        <p:txBody>
          <a:bodyPr>
            <a:normAutofit/>
          </a:bodyPr>
          <a:lstStyle/>
          <a:p>
            <a:r>
              <a:rPr lang="en-US" dirty="0"/>
              <a:t>“Value Proposition” for NDIA SED membership</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a:xfrm>
            <a:off x="470379" y="1102745"/>
            <a:ext cx="10972800" cy="5333999"/>
          </a:xfrm>
        </p:spPr>
        <p:txBody>
          <a:bodyPr>
            <a:normAutofit/>
          </a:bodyPr>
          <a:lstStyle/>
          <a:p>
            <a:pPr>
              <a:spcBef>
                <a:spcPts val="0"/>
              </a:spcBef>
            </a:pPr>
            <a:r>
              <a:rPr lang="en-US" b="0" i="1" dirty="0"/>
              <a:t>Focus on Industry member employees and professional development opportunities in interaction with USG in committee functions</a:t>
            </a:r>
          </a:p>
          <a:p>
            <a:pPr lvl="1">
              <a:spcBef>
                <a:spcPts val="0"/>
              </a:spcBef>
            </a:pPr>
            <a:r>
              <a:rPr lang="en-US" b="0" i="1" dirty="0"/>
              <a:t>Enhanced opportunities for interaction with peers in other companies </a:t>
            </a:r>
          </a:p>
          <a:p>
            <a:pPr lvl="1">
              <a:spcBef>
                <a:spcPts val="0"/>
              </a:spcBef>
            </a:pPr>
            <a:r>
              <a:rPr lang="en-US" b="0" i="1" dirty="0"/>
              <a:t>Opportunity to take leadership role in SE </a:t>
            </a:r>
          </a:p>
          <a:p>
            <a:pPr lvl="1">
              <a:spcBef>
                <a:spcPts val="0"/>
              </a:spcBef>
            </a:pPr>
            <a:r>
              <a:rPr lang="en-US" b="0" i="1" dirty="0"/>
              <a:t>Opportunity to publish and be recognized</a:t>
            </a:r>
          </a:p>
          <a:p>
            <a:pPr lvl="1">
              <a:spcBef>
                <a:spcPts val="0"/>
              </a:spcBef>
            </a:pPr>
            <a:r>
              <a:rPr lang="en-US" i="1" dirty="0"/>
              <a:t>Resume polishing</a:t>
            </a:r>
          </a:p>
          <a:p>
            <a:pPr>
              <a:spcBef>
                <a:spcPts val="0"/>
              </a:spcBef>
            </a:pPr>
            <a:r>
              <a:rPr lang="en-US" b="0" i="1" dirty="0"/>
              <a:t>Opportunity to interact directly with USG in functional SE areas</a:t>
            </a:r>
          </a:p>
          <a:p>
            <a:pPr>
              <a:spcBef>
                <a:spcPts val="0"/>
              </a:spcBef>
            </a:pPr>
            <a:r>
              <a:rPr lang="en-US" b="0" i="1" dirty="0"/>
              <a:t>Know  the latest technology/practice in SE as used in DoD/Industry</a:t>
            </a:r>
          </a:p>
          <a:p>
            <a:pPr>
              <a:spcBef>
                <a:spcPts val="0"/>
              </a:spcBef>
            </a:pPr>
            <a:r>
              <a:rPr lang="en-US" b="0" i="1" dirty="0"/>
              <a:t>Take advantage of NDIA </a:t>
            </a:r>
          </a:p>
          <a:p>
            <a:pPr lvl="1">
              <a:spcBef>
                <a:spcPts val="0"/>
              </a:spcBef>
            </a:pPr>
            <a:r>
              <a:rPr lang="en-US" i="1" dirty="0"/>
              <a:t>NDIA Connect</a:t>
            </a:r>
          </a:p>
          <a:p>
            <a:pPr lvl="1">
              <a:spcBef>
                <a:spcPts val="0"/>
              </a:spcBef>
            </a:pPr>
            <a:r>
              <a:rPr lang="en-US" i="1" dirty="0"/>
              <a:t>Conferences/seminars</a:t>
            </a:r>
            <a:endParaRPr lang="en-US" b="0" i="1" dirty="0"/>
          </a:p>
          <a:p>
            <a:pPr>
              <a:spcBef>
                <a:spcPts val="0"/>
              </a:spcBef>
            </a:pPr>
            <a:endParaRPr lang="en-US" sz="2400" b="0" i="1" dirty="0"/>
          </a:p>
          <a:p>
            <a:endParaRPr lang="en-US" i="1" dirty="0">
              <a:solidFill>
                <a:srgbClr val="0070C0"/>
              </a:solidFill>
            </a:endParaRPr>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fld id="{CD64BFC3-983F-4B0A-9A55-84A85105ADC0}" type="slidenum">
              <a:rPr lang="en-US" smtClean="0"/>
              <a:pPr/>
              <a:t>17</a:t>
            </a:fld>
            <a:endParaRPr lang="en-US"/>
          </a:p>
        </p:txBody>
      </p:sp>
    </p:spTree>
    <p:extLst>
      <p:ext uri="{BB962C8B-B14F-4D97-AF65-F5344CB8AC3E}">
        <p14:creationId xmlns:p14="http://schemas.microsoft.com/office/powerpoint/2010/main" val="102943098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F71-3CBE-43BF-FE1B-6F0EFF84ED06}"/>
              </a:ext>
            </a:extLst>
          </p:cNvPr>
          <p:cNvSpPr>
            <a:spLocks noGrp="1"/>
          </p:cNvSpPr>
          <p:nvPr>
            <p:ph type="ctrTitle"/>
          </p:nvPr>
        </p:nvSpPr>
        <p:spPr>
          <a:xfrm>
            <a:off x="1524000" y="1600199"/>
            <a:ext cx="9144000" cy="1469107"/>
          </a:xfrm>
        </p:spPr>
        <p:txBody>
          <a:bodyPr>
            <a:normAutofit fontScale="90000"/>
          </a:bodyPr>
          <a:lstStyle/>
          <a:p>
            <a:r>
              <a:rPr lang="en-US" dirty="0"/>
              <a:t>NDIA Membership</a:t>
            </a:r>
            <a:br>
              <a:rPr lang="en-US" dirty="0"/>
            </a:br>
            <a:r>
              <a:rPr lang="en-US" sz="3300" dirty="0"/>
              <a:t>Joining as an Employee of NDIA Corporate Member</a:t>
            </a:r>
          </a:p>
        </p:txBody>
      </p:sp>
      <p:sp>
        <p:nvSpPr>
          <p:cNvPr id="3" name="Subtitle 2">
            <a:extLst>
              <a:ext uri="{FF2B5EF4-FFF2-40B4-BE49-F238E27FC236}">
                <a16:creationId xmlns:a16="http://schemas.microsoft.com/office/drawing/2014/main" id="{8BFE1090-1061-4404-AD46-0017A055C0A1}"/>
              </a:ext>
            </a:extLst>
          </p:cNvPr>
          <p:cNvSpPr>
            <a:spLocks noGrp="1"/>
          </p:cNvSpPr>
          <p:nvPr>
            <p:ph type="subTitle" idx="1"/>
          </p:nvPr>
        </p:nvSpPr>
        <p:spPr>
          <a:xfrm>
            <a:off x="1524000" y="3602038"/>
            <a:ext cx="9144000" cy="1087408"/>
          </a:xfrm>
        </p:spPr>
        <p:txBody>
          <a:bodyPr/>
          <a:lstStyle/>
          <a:p>
            <a:r>
              <a:rPr lang="en-US" dirty="0"/>
              <a:t>Systems Engineering Division</a:t>
            </a:r>
          </a:p>
          <a:p>
            <a:r>
              <a:rPr lang="en-US" dirty="0"/>
              <a:t>March 2023</a:t>
            </a:r>
          </a:p>
        </p:txBody>
      </p:sp>
    </p:spTree>
    <p:extLst>
      <p:ext uri="{BB962C8B-B14F-4D97-AF65-F5344CB8AC3E}">
        <p14:creationId xmlns:p14="http://schemas.microsoft.com/office/powerpoint/2010/main" val="70039902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8FF5F6-D6DD-41E3-9562-9F7151DC337C}"/>
              </a:ext>
            </a:extLst>
          </p:cNvPr>
          <p:cNvSpPr txBox="1">
            <a:spLocks/>
          </p:cNvSpPr>
          <p:nvPr/>
        </p:nvSpPr>
        <p:spPr>
          <a:xfrm>
            <a:off x="655389" y="1694574"/>
            <a:ext cx="11038864" cy="37331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t>Joining NDIA offers many benefits:</a:t>
            </a:r>
          </a:p>
          <a:p>
            <a:pPr marL="571500" indent="-571500">
              <a:buFont typeface="Arial" panose="020B0604020202020204" pitchFamily="34" charset="0"/>
              <a:buChar char="•"/>
            </a:pPr>
            <a:endParaRPr lang="en-US" sz="2300" dirty="0"/>
          </a:p>
          <a:p>
            <a:pPr marL="571500" indent="-571500">
              <a:buFont typeface="Arial" panose="020B0604020202020204" pitchFamily="34" charset="0"/>
              <a:buChar char="•"/>
            </a:pPr>
            <a:r>
              <a:rPr lang="en-US" sz="2300" dirty="0"/>
              <a:t>Professional development. Build specific skillsets by joining a community of subject matter experts</a:t>
            </a:r>
          </a:p>
          <a:p>
            <a:pPr marL="571500" indent="-571500">
              <a:buFont typeface="Arial" panose="020B0604020202020204" pitchFamily="34" charset="0"/>
              <a:buChar char="•"/>
            </a:pPr>
            <a:r>
              <a:rPr lang="en-US" sz="2300" dirty="0"/>
              <a:t>Networking. Meet and build relationships with professionals outside of your organization</a:t>
            </a:r>
          </a:p>
          <a:p>
            <a:pPr marL="571500" indent="-571500">
              <a:buFont typeface="Arial" panose="020B0604020202020204" pitchFamily="34" charset="0"/>
              <a:buChar char="•"/>
            </a:pPr>
            <a:r>
              <a:rPr lang="en-US" sz="2300" dirty="0"/>
              <a:t>Presentation Opportunities. NDIA provides multiple opportunities each year to present your work at conferences</a:t>
            </a:r>
          </a:p>
          <a:p>
            <a:pPr marL="571500" indent="-571500">
              <a:buFont typeface="Arial" panose="020B0604020202020204" pitchFamily="34" charset="0"/>
              <a:buChar char="•"/>
            </a:pPr>
            <a:r>
              <a:rPr lang="en-US" sz="2300" dirty="0"/>
              <a:t>Collaboration. Actively participating in a committee provides opportunities to comment on working documents that are shared with NDIA for review</a:t>
            </a:r>
          </a:p>
          <a:p>
            <a:pPr marL="571500" indent="-571500">
              <a:buFont typeface="Arial" panose="020B0604020202020204" pitchFamily="34" charset="0"/>
              <a:buChar char="•"/>
            </a:pPr>
            <a:endParaRPr lang="en-US" sz="2100" dirty="0"/>
          </a:p>
          <a:p>
            <a:endParaRPr lang="en-US" dirty="0"/>
          </a:p>
        </p:txBody>
      </p:sp>
      <p:sp>
        <p:nvSpPr>
          <p:cNvPr id="7" name="Title 6">
            <a:extLst>
              <a:ext uri="{FF2B5EF4-FFF2-40B4-BE49-F238E27FC236}">
                <a16:creationId xmlns:a16="http://schemas.microsoft.com/office/drawing/2014/main" id="{F8629B30-49E3-4812-A14C-03DE5BBEC5C5}"/>
              </a:ext>
            </a:extLst>
          </p:cNvPr>
          <p:cNvSpPr>
            <a:spLocks noGrp="1"/>
          </p:cNvSpPr>
          <p:nvPr>
            <p:ph type="title"/>
          </p:nvPr>
        </p:nvSpPr>
        <p:spPr>
          <a:xfrm>
            <a:off x="838200" y="365126"/>
            <a:ext cx="10515600" cy="842890"/>
          </a:xfrm>
        </p:spPr>
        <p:txBody>
          <a:bodyPr>
            <a:normAutofit/>
          </a:bodyPr>
          <a:lstStyle/>
          <a:p>
            <a:r>
              <a:rPr lang="en-US" sz="4000" b="1" dirty="0"/>
              <a:t>Value Proposition: Why Join NDIA? </a:t>
            </a:r>
          </a:p>
        </p:txBody>
      </p:sp>
    </p:spTree>
    <p:extLst>
      <p:ext uri="{BB962C8B-B14F-4D97-AF65-F5344CB8AC3E}">
        <p14:creationId xmlns:p14="http://schemas.microsoft.com/office/powerpoint/2010/main" val="131609015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F74063-F5E4-46E1-9BA9-DB74F81CB115}"/>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835BFEBE-1A8D-4ECA-A7D2-D978D89F7E20}"/>
              </a:ext>
            </a:extLst>
          </p:cNvPr>
          <p:cNvSpPr>
            <a:spLocks noGrp="1"/>
          </p:cNvSpPr>
          <p:nvPr>
            <p:ph type="sldNum" sz="quarter" idx="12"/>
          </p:nvPr>
        </p:nvSpPr>
        <p:spPr/>
        <p:txBody>
          <a:bodyPr/>
          <a:lstStyle/>
          <a:p>
            <a:fld id="{CD64BFC3-983F-4B0A-9A55-84A85105ADC0}" type="slidenum">
              <a:rPr lang="en-US" smtClean="0"/>
              <a:pPr/>
              <a:t>2</a:t>
            </a:fld>
            <a:endParaRPr lang="en-US"/>
          </a:p>
        </p:txBody>
      </p:sp>
      <p:sp>
        <p:nvSpPr>
          <p:cNvPr id="6" name="Title 1">
            <a:extLst>
              <a:ext uri="{FF2B5EF4-FFF2-40B4-BE49-F238E27FC236}">
                <a16:creationId xmlns:a16="http://schemas.microsoft.com/office/drawing/2014/main" id="{444FE34E-4643-401E-ABA6-E92C70077461}"/>
              </a:ext>
            </a:extLst>
          </p:cNvPr>
          <p:cNvSpPr txBox="1">
            <a:spLocks/>
          </p:cNvSpPr>
          <p:nvPr/>
        </p:nvSpPr>
        <p:spPr>
          <a:xfrm>
            <a:off x="208094" y="144638"/>
            <a:ext cx="10058400" cy="10187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r>
              <a:rPr lang="en-US" sz="3800" dirty="0"/>
              <a:t>AGENDA</a:t>
            </a:r>
          </a:p>
          <a:p>
            <a:r>
              <a:rPr lang="en-US" sz="2000" b="0" dirty="0"/>
              <a:t>(all times EST)</a:t>
            </a:r>
          </a:p>
        </p:txBody>
      </p:sp>
      <p:sp>
        <p:nvSpPr>
          <p:cNvPr id="7" name="TextBox 6">
            <a:extLst>
              <a:ext uri="{FF2B5EF4-FFF2-40B4-BE49-F238E27FC236}">
                <a16:creationId xmlns:a16="http://schemas.microsoft.com/office/drawing/2014/main" id="{C5E13DFC-E11F-476D-A236-85BC6706DA83}"/>
              </a:ext>
            </a:extLst>
          </p:cNvPr>
          <p:cNvSpPr txBox="1"/>
          <p:nvPr/>
        </p:nvSpPr>
        <p:spPr>
          <a:xfrm>
            <a:off x="260616" y="1306757"/>
            <a:ext cx="12152026" cy="3539430"/>
          </a:xfrm>
          <a:prstGeom prst="rect">
            <a:avLst/>
          </a:prstGeom>
          <a:noFill/>
        </p:spPr>
        <p:txBody>
          <a:bodyPr wrap="square">
            <a:spAutoFit/>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10:00 	Welcome &amp; Announcements       			John Daly, NDIA SED Chair</a:t>
            </a: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10:15 	Division Planning, feedback from Feb 24th </a:t>
            </a:r>
            <a:r>
              <a:rPr lang="en-US" sz="1600" dirty="0" err="1">
                <a:effectLst/>
                <a:latin typeface="Arial" panose="020B0604020202020204" pitchFamily="34" charset="0"/>
                <a:ea typeface="Times New Roman" panose="02020603050405020304" pitchFamily="18" charset="0"/>
                <a:cs typeface="Arial" panose="020B0604020202020204" pitchFamily="34" charset="0"/>
              </a:rPr>
              <a:t>Govn’t</a:t>
            </a:r>
            <a:r>
              <a:rPr lang="en-US" sz="1600" dirty="0">
                <a:effectLst/>
                <a:latin typeface="Arial" panose="020B0604020202020204" pitchFamily="34" charset="0"/>
                <a:ea typeface="Times New Roman" panose="02020603050405020304" pitchFamily="18" charset="0"/>
                <a:cs typeface="Arial" panose="020B0604020202020204" pitchFamily="34" charset="0"/>
              </a:rPr>
              <a:t> sessions 	John Daly/All</a:t>
            </a: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r>
              <a:rPr lang="en-US" sz="1600" dirty="0">
                <a:latin typeface="Arial" panose="020B0604020202020204" pitchFamily="34" charset="0"/>
                <a:ea typeface="Times New Roman" panose="02020603050405020304" pitchFamily="18" charset="0"/>
                <a:cs typeface="Arial" panose="020B0604020202020204" pitchFamily="34" charset="0"/>
              </a:rPr>
              <a:t>11:00 	Digital Engineering/Acquisition Model Discussion                     Keith Siders USAF AFMC									</a:t>
            </a: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11:45 	Membership Discussion                                                            Patrick Baines</a:t>
            </a: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12:15-12:45 	Break</a:t>
            </a: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12:45       Committee Reports                                                                    Committee Chairs</a:t>
            </a:r>
            <a:endParaRPr lang="en-US"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426079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05EB-FEB4-D181-9C22-78DC35673BC1}"/>
              </a:ext>
            </a:extLst>
          </p:cNvPr>
          <p:cNvSpPr>
            <a:spLocks noGrp="1"/>
          </p:cNvSpPr>
          <p:nvPr>
            <p:ph type="title"/>
          </p:nvPr>
        </p:nvSpPr>
        <p:spPr>
          <a:xfrm>
            <a:off x="655390" y="1073790"/>
            <a:ext cx="10881220" cy="5092118"/>
          </a:xfrm>
        </p:spPr>
        <p:txBody>
          <a:bodyPr>
            <a:normAutofit/>
          </a:bodyPr>
          <a:lstStyle/>
          <a:p>
            <a:r>
              <a:rPr lang="en-US" dirty="0"/>
              <a:t>	NDIA has more than 1,800 corporate members. If your organization is already a member of NDIA, you don't need a separate membership to enjoy all of NDIA's benefits. Simply join your corporate roster and begin taking advantage of our member benefits today.</a:t>
            </a:r>
            <a:br>
              <a:rPr lang="en-US" dirty="0"/>
            </a:br>
            <a:r>
              <a:rPr lang="en-US" dirty="0"/>
              <a:t>	The step-by-step process for joining your corporate roster is detailed in the following slides.</a:t>
            </a:r>
          </a:p>
        </p:txBody>
      </p:sp>
    </p:spTree>
    <p:extLst>
      <p:ext uri="{BB962C8B-B14F-4D97-AF65-F5344CB8AC3E}">
        <p14:creationId xmlns:p14="http://schemas.microsoft.com/office/powerpoint/2010/main" val="34395659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B2D7-8EF3-892A-F991-41167CBD97FF}"/>
              </a:ext>
            </a:extLst>
          </p:cNvPr>
          <p:cNvSpPr>
            <a:spLocks noGrp="1"/>
          </p:cNvSpPr>
          <p:nvPr>
            <p:ph type="title"/>
          </p:nvPr>
        </p:nvSpPr>
        <p:spPr/>
        <p:txBody>
          <a:bodyPr>
            <a:normAutofit fontScale="90000"/>
          </a:bodyPr>
          <a:lstStyle/>
          <a:p>
            <a:r>
              <a:rPr lang="en-US" sz="3000" dirty="0"/>
              <a:t>1) Visit </a:t>
            </a:r>
            <a:r>
              <a:rPr lang="en-US" sz="3000" dirty="0">
                <a:hlinkClick r:id="rId2"/>
              </a:rPr>
              <a:t>www.ndia.org</a:t>
            </a:r>
            <a:br>
              <a:rPr lang="en-US" sz="3000" dirty="0"/>
            </a:br>
            <a:r>
              <a:rPr lang="en-US" sz="3000" dirty="0"/>
              <a:t>2) Select “Membership” in the banner across the top</a:t>
            </a:r>
          </a:p>
        </p:txBody>
      </p:sp>
      <p:pic>
        <p:nvPicPr>
          <p:cNvPr id="4" name="Picture 3">
            <a:extLst>
              <a:ext uri="{FF2B5EF4-FFF2-40B4-BE49-F238E27FC236}">
                <a16:creationId xmlns:a16="http://schemas.microsoft.com/office/drawing/2014/main" id="{1F9C6F50-5C2F-6A60-35A0-69903B179D63}"/>
              </a:ext>
            </a:extLst>
          </p:cNvPr>
          <p:cNvPicPr>
            <a:picLocks noChangeAspect="1"/>
          </p:cNvPicPr>
          <p:nvPr/>
        </p:nvPicPr>
        <p:blipFill>
          <a:blip r:embed="rId3"/>
          <a:stretch>
            <a:fillRect/>
          </a:stretch>
        </p:blipFill>
        <p:spPr>
          <a:xfrm>
            <a:off x="838199" y="1894554"/>
            <a:ext cx="10515031" cy="4212629"/>
          </a:xfrm>
          <a:prstGeom prst="rect">
            <a:avLst/>
          </a:prstGeom>
        </p:spPr>
      </p:pic>
      <p:sp>
        <p:nvSpPr>
          <p:cNvPr id="5" name="Rectangle 4">
            <a:extLst>
              <a:ext uri="{FF2B5EF4-FFF2-40B4-BE49-F238E27FC236}">
                <a16:creationId xmlns:a16="http://schemas.microsoft.com/office/drawing/2014/main" id="{6F57FE4F-AB15-C732-4FE7-801E86398093}"/>
              </a:ext>
            </a:extLst>
          </p:cNvPr>
          <p:cNvSpPr/>
          <p:nvPr/>
        </p:nvSpPr>
        <p:spPr>
          <a:xfrm>
            <a:off x="5805182" y="2650921"/>
            <a:ext cx="729842" cy="343949"/>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05122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C875-D758-71F8-72C9-CFCEE170E69F}"/>
              </a:ext>
            </a:extLst>
          </p:cNvPr>
          <p:cNvSpPr>
            <a:spLocks noGrp="1"/>
          </p:cNvSpPr>
          <p:nvPr>
            <p:ph type="title"/>
          </p:nvPr>
        </p:nvSpPr>
        <p:spPr/>
        <p:txBody>
          <a:bodyPr>
            <a:normAutofit fontScale="90000"/>
          </a:bodyPr>
          <a:lstStyle/>
          <a:p>
            <a:r>
              <a:rPr lang="en-US" sz="3000" dirty="0"/>
              <a:t>3) Select “Join Your Corporate Roster” from the drop down</a:t>
            </a:r>
          </a:p>
        </p:txBody>
      </p:sp>
      <p:pic>
        <p:nvPicPr>
          <p:cNvPr id="4" name="Picture 3">
            <a:extLst>
              <a:ext uri="{FF2B5EF4-FFF2-40B4-BE49-F238E27FC236}">
                <a16:creationId xmlns:a16="http://schemas.microsoft.com/office/drawing/2014/main" id="{0AED12A2-0969-6238-C3E1-59A26BFC5529}"/>
              </a:ext>
            </a:extLst>
          </p:cNvPr>
          <p:cNvPicPr>
            <a:picLocks noChangeAspect="1"/>
          </p:cNvPicPr>
          <p:nvPr/>
        </p:nvPicPr>
        <p:blipFill>
          <a:blip r:embed="rId2"/>
          <a:stretch>
            <a:fillRect/>
          </a:stretch>
        </p:blipFill>
        <p:spPr>
          <a:xfrm>
            <a:off x="838200" y="1960030"/>
            <a:ext cx="10514014" cy="4196325"/>
          </a:xfrm>
          <a:prstGeom prst="rect">
            <a:avLst/>
          </a:prstGeom>
        </p:spPr>
      </p:pic>
      <p:sp>
        <p:nvSpPr>
          <p:cNvPr id="5" name="Rectangle 4">
            <a:extLst>
              <a:ext uri="{FF2B5EF4-FFF2-40B4-BE49-F238E27FC236}">
                <a16:creationId xmlns:a16="http://schemas.microsoft.com/office/drawing/2014/main" id="{8709DA86-7653-41DE-22E0-520C234DA94D}"/>
              </a:ext>
            </a:extLst>
          </p:cNvPr>
          <p:cNvSpPr/>
          <p:nvPr/>
        </p:nvSpPr>
        <p:spPr>
          <a:xfrm>
            <a:off x="3161569" y="4399984"/>
            <a:ext cx="1863103" cy="268449"/>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1550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54F32-F423-A12C-B5E1-07E75A08FA5F}"/>
              </a:ext>
            </a:extLst>
          </p:cNvPr>
          <p:cNvSpPr>
            <a:spLocks noGrp="1"/>
          </p:cNvSpPr>
          <p:nvPr>
            <p:ph type="title"/>
          </p:nvPr>
        </p:nvSpPr>
        <p:spPr>
          <a:xfrm>
            <a:off x="838200" y="449015"/>
            <a:ext cx="10515600" cy="1325563"/>
          </a:xfrm>
        </p:spPr>
        <p:txBody>
          <a:bodyPr>
            <a:normAutofit/>
          </a:bodyPr>
          <a:lstStyle/>
          <a:p>
            <a:r>
              <a:rPr lang="en-US" sz="3000" dirty="0"/>
              <a:t>4) If you want to verify your company is a corporate member, select “SEARCH”</a:t>
            </a:r>
          </a:p>
        </p:txBody>
      </p:sp>
      <p:pic>
        <p:nvPicPr>
          <p:cNvPr id="4" name="Picture 3">
            <a:extLst>
              <a:ext uri="{FF2B5EF4-FFF2-40B4-BE49-F238E27FC236}">
                <a16:creationId xmlns:a16="http://schemas.microsoft.com/office/drawing/2014/main" id="{ACA8BAB3-E33B-A0F8-9B3A-41E0F83FB493}"/>
              </a:ext>
            </a:extLst>
          </p:cNvPr>
          <p:cNvPicPr>
            <a:picLocks noChangeAspect="1"/>
          </p:cNvPicPr>
          <p:nvPr/>
        </p:nvPicPr>
        <p:blipFill>
          <a:blip r:embed="rId2"/>
          <a:stretch>
            <a:fillRect/>
          </a:stretch>
        </p:blipFill>
        <p:spPr>
          <a:xfrm>
            <a:off x="2245408" y="1756831"/>
            <a:ext cx="7701184" cy="4908221"/>
          </a:xfrm>
          <a:prstGeom prst="rect">
            <a:avLst/>
          </a:prstGeom>
        </p:spPr>
      </p:pic>
      <p:sp>
        <p:nvSpPr>
          <p:cNvPr id="5" name="Rectangle 4">
            <a:extLst>
              <a:ext uri="{FF2B5EF4-FFF2-40B4-BE49-F238E27FC236}">
                <a16:creationId xmlns:a16="http://schemas.microsoft.com/office/drawing/2014/main" id="{14C9AE45-099A-6C48-C4C4-144D5D779699}"/>
              </a:ext>
            </a:extLst>
          </p:cNvPr>
          <p:cNvSpPr/>
          <p:nvPr/>
        </p:nvSpPr>
        <p:spPr>
          <a:xfrm>
            <a:off x="3884102" y="4639112"/>
            <a:ext cx="788565" cy="385894"/>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1033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5105-E8FD-814F-9366-80F42E0559C8}"/>
              </a:ext>
            </a:extLst>
          </p:cNvPr>
          <p:cNvSpPr>
            <a:spLocks noGrp="1"/>
          </p:cNvSpPr>
          <p:nvPr>
            <p:ph type="title"/>
          </p:nvPr>
        </p:nvSpPr>
        <p:spPr/>
        <p:txBody>
          <a:bodyPr>
            <a:normAutofit fontScale="90000"/>
          </a:bodyPr>
          <a:lstStyle/>
          <a:p>
            <a:r>
              <a:rPr lang="en-US" sz="3000" dirty="0"/>
              <a:t>5) Type your company name in the search bar and click “Search”</a:t>
            </a:r>
          </a:p>
        </p:txBody>
      </p:sp>
      <p:pic>
        <p:nvPicPr>
          <p:cNvPr id="4" name="Picture 3">
            <a:extLst>
              <a:ext uri="{FF2B5EF4-FFF2-40B4-BE49-F238E27FC236}">
                <a16:creationId xmlns:a16="http://schemas.microsoft.com/office/drawing/2014/main" id="{85E6B742-10D9-2E44-FEA9-426B65A4A359}"/>
              </a:ext>
            </a:extLst>
          </p:cNvPr>
          <p:cNvPicPr>
            <a:picLocks noChangeAspect="1"/>
          </p:cNvPicPr>
          <p:nvPr/>
        </p:nvPicPr>
        <p:blipFill>
          <a:blip r:embed="rId2"/>
          <a:stretch>
            <a:fillRect/>
          </a:stretch>
        </p:blipFill>
        <p:spPr>
          <a:xfrm>
            <a:off x="1385180" y="1934209"/>
            <a:ext cx="9421640" cy="4558666"/>
          </a:xfrm>
          <a:prstGeom prst="rect">
            <a:avLst/>
          </a:prstGeom>
        </p:spPr>
      </p:pic>
      <p:sp>
        <p:nvSpPr>
          <p:cNvPr id="5" name="Rectangle 4">
            <a:extLst>
              <a:ext uri="{FF2B5EF4-FFF2-40B4-BE49-F238E27FC236}">
                <a16:creationId xmlns:a16="http://schemas.microsoft.com/office/drawing/2014/main" id="{79C76B31-E633-AA8D-DC9B-0099D165532D}"/>
              </a:ext>
            </a:extLst>
          </p:cNvPr>
          <p:cNvSpPr/>
          <p:nvPr/>
        </p:nvSpPr>
        <p:spPr>
          <a:xfrm>
            <a:off x="3295793" y="3945093"/>
            <a:ext cx="3616735" cy="383626"/>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73917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A105-712A-8164-33F7-6681E911A9D1}"/>
              </a:ext>
            </a:extLst>
          </p:cNvPr>
          <p:cNvSpPr>
            <a:spLocks noGrp="1"/>
          </p:cNvSpPr>
          <p:nvPr>
            <p:ph type="title"/>
          </p:nvPr>
        </p:nvSpPr>
        <p:spPr>
          <a:xfrm>
            <a:off x="838200" y="625185"/>
            <a:ext cx="10515600" cy="1019058"/>
          </a:xfrm>
        </p:spPr>
        <p:txBody>
          <a:bodyPr>
            <a:normAutofit/>
          </a:bodyPr>
          <a:lstStyle/>
          <a:p>
            <a:r>
              <a:rPr lang="en-US" sz="3000" dirty="0"/>
              <a:t>6) After confirming your company is a corporate member, select “CREATE AN ACCOUNT”</a:t>
            </a:r>
          </a:p>
        </p:txBody>
      </p:sp>
      <p:pic>
        <p:nvPicPr>
          <p:cNvPr id="3" name="Picture 2">
            <a:extLst>
              <a:ext uri="{FF2B5EF4-FFF2-40B4-BE49-F238E27FC236}">
                <a16:creationId xmlns:a16="http://schemas.microsoft.com/office/drawing/2014/main" id="{DA6A2D3D-18AF-D2E4-D670-E7A627691995}"/>
              </a:ext>
            </a:extLst>
          </p:cNvPr>
          <p:cNvPicPr>
            <a:picLocks noChangeAspect="1"/>
          </p:cNvPicPr>
          <p:nvPr/>
        </p:nvPicPr>
        <p:blipFill>
          <a:blip r:embed="rId2"/>
          <a:stretch>
            <a:fillRect/>
          </a:stretch>
        </p:blipFill>
        <p:spPr>
          <a:xfrm>
            <a:off x="2245408" y="1756831"/>
            <a:ext cx="7701184" cy="4908221"/>
          </a:xfrm>
          <a:prstGeom prst="rect">
            <a:avLst/>
          </a:prstGeom>
        </p:spPr>
      </p:pic>
      <p:sp>
        <p:nvSpPr>
          <p:cNvPr id="4" name="Rectangle 3">
            <a:extLst>
              <a:ext uri="{FF2B5EF4-FFF2-40B4-BE49-F238E27FC236}">
                <a16:creationId xmlns:a16="http://schemas.microsoft.com/office/drawing/2014/main" id="{8F2DA11D-67C0-E603-B7FE-7C316F97E0C7}"/>
              </a:ext>
            </a:extLst>
          </p:cNvPr>
          <p:cNvSpPr/>
          <p:nvPr/>
        </p:nvSpPr>
        <p:spPr>
          <a:xfrm>
            <a:off x="3900880" y="5637401"/>
            <a:ext cx="1342239" cy="520118"/>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59634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4F4A-DE72-32B7-00D9-90303C70EBD7}"/>
              </a:ext>
            </a:extLst>
          </p:cNvPr>
          <p:cNvSpPr>
            <a:spLocks noGrp="1"/>
          </p:cNvSpPr>
          <p:nvPr>
            <p:ph type="title"/>
          </p:nvPr>
        </p:nvSpPr>
        <p:spPr>
          <a:xfrm>
            <a:off x="161313" y="558072"/>
            <a:ext cx="11869373" cy="1325563"/>
          </a:xfrm>
        </p:spPr>
        <p:txBody>
          <a:bodyPr>
            <a:normAutofit fontScale="90000"/>
          </a:bodyPr>
          <a:lstStyle/>
          <a:p>
            <a:r>
              <a:rPr lang="en-US" sz="3000" dirty="0"/>
              <a:t>7) Enter the email address you would like to use for your NDIA account</a:t>
            </a:r>
            <a:br>
              <a:rPr lang="en-US" sz="3000" dirty="0"/>
            </a:br>
            <a:r>
              <a:rPr lang="en-US" sz="3000" dirty="0"/>
              <a:t>8) Check the terms of use and privacy policy box, then select “CREATE AN ACCOUNT”</a:t>
            </a:r>
          </a:p>
        </p:txBody>
      </p:sp>
      <p:pic>
        <p:nvPicPr>
          <p:cNvPr id="4" name="Picture 3">
            <a:extLst>
              <a:ext uri="{FF2B5EF4-FFF2-40B4-BE49-F238E27FC236}">
                <a16:creationId xmlns:a16="http://schemas.microsoft.com/office/drawing/2014/main" id="{30D726F1-2717-5C79-73C8-B5AEA54A1F53}"/>
              </a:ext>
            </a:extLst>
          </p:cNvPr>
          <p:cNvPicPr>
            <a:picLocks noChangeAspect="1"/>
          </p:cNvPicPr>
          <p:nvPr/>
        </p:nvPicPr>
        <p:blipFill>
          <a:blip r:embed="rId2"/>
          <a:stretch>
            <a:fillRect/>
          </a:stretch>
        </p:blipFill>
        <p:spPr>
          <a:xfrm>
            <a:off x="1503955" y="1741022"/>
            <a:ext cx="8935940" cy="5046311"/>
          </a:xfrm>
          <a:prstGeom prst="rect">
            <a:avLst/>
          </a:prstGeom>
        </p:spPr>
      </p:pic>
      <p:sp>
        <p:nvSpPr>
          <p:cNvPr id="5" name="Rectangle 4">
            <a:extLst>
              <a:ext uri="{FF2B5EF4-FFF2-40B4-BE49-F238E27FC236}">
                <a16:creationId xmlns:a16="http://schemas.microsoft.com/office/drawing/2014/main" id="{65B1F820-8612-ACCE-230C-653524FB33EA}"/>
              </a:ext>
            </a:extLst>
          </p:cNvPr>
          <p:cNvSpPr/>
          <p:nvPr/>
        </p:nvSpPr>
        <p:spPr>
          <a:xfrm>
            <a:off x="7441034" y="6039869"/>
            <a:ext cx="1644243" cy="520118"/>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98535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6122-2D06-A7FC-FC5A-ECD72B2E22CE}"/>
              </a:ext>
            </a:extLst>
          </p:cNvPr>
          <p:cNvSpPr>
            <a:spLocks noGrp="1"/>
          </p:cNvSpPr>
          <p:nvPr>
            <p:ph type="title"/>
          </p:nvPr>
        </p:nvSpPr>
        <p:spPr/>
        <p:txBody>
          <a:bodyPr>
            <a:normAutofit/>
          </a:bodyPr>
          <a:lstStyle/>
          <a:p>
            <a:r>
              <a:rPr lang="en-US" sz="3000" dirty="0"/>
              <a:t>9) Fill in your account information</a:t>
            </a:r>
          </a:p>
        </p:txBody>
      </p:sp>
      <p:pic>
        <p:nvPicPr>
          <p:cNvPr id="4" name="Picture 3">
            <a:extLst>
              <a:ext uri="{FF2B5EF4-FFF2-40B4-BE49-F238E27FC236}">
                <a16:creationId xmlns:a16="http://schemas.microsoft.com/office/drawing/2014/main" id="{2564AB1F-2193-B785-FD7B-51488454F37A}"/>
              </a:ext>
            </a:extLst>
          </p:cNvPr>
          <p:cNvPicPr>
            <a:picLocks noChangeAspect="1"/>
          </p:cNvPicPr>
          <p:nvPr/>
        </p:nvPicPr>
        <p:blipFill>
          <a:blip r:embed="rId2"/>
          <a:stretch>
            <a:fillRect/>
          </a:stretch>
        </p:blipFill>
        <p:spPr>
          <a:xfrm>
            <a:off x="4009922" y="1721605"/>
            <a:ext cx="4994331" cy="4974879"/>
          </a:xfrm>
          <a:prstGeom prst="rect">
            <a:avLst/>
          </a:prstGeom>
        </p:spPr>
      </p:pic>
    </p:spTree>
    <p:extLst>
      <p:ext uri="{BB962C8B-B14F-4D97-AF65-F5344CB8AC3E}">
        <p14:creationId xmlns:p14="http://schemas.microsoft.com/office/powerpoint/2010/main" val="112984678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EE98-23E9-90B4-DE7F-FC9D64A6676E}"/>
              </a:ext>
            </a:extLst>
          </p:cNvPr>
          <p:cNvSpPr>
            <a:spLocks noGrp="1"/>
          </p:cNvSpPr>
          <p:nvPr>
            <p:ph type="title"/>
          </p:nvPr>
        </p:nvSpPr>
        <p:spPr/>
        <p:txBody>
          <a:bodyPr>
            <a:normAutofit/>
          </a:bodyPr>
          <a:lstStyle/>
          <a:p>
            <a:r>
              <a:rPr lang="en-US" sz="3000" dirty="0"/>
              <a:t>10) Search for your company</a:t>
            </a:r>
          </a:p>
        </p:txBody>
      </p:sp>
      <p:pic>
        <p:nvPicPr>
          <p:cNvPr id="4" name="Picture 3">
            <a:extLst>
              <a:ext uri="{FF2B5EF4-FFF2-40B4-BE49-F238E27FC236}">
                <a16:creationId xmlns:a16="http://schemas.microsoft.com/office/drawing/2014/main" id="{53792754-BC4C-A530-6214-49C658112252}"/>
              </a:ext>
            </a:extLst>
          </p:cNvPr>
          <p:cNvPicPr>
            <a:picLocks noChangeAspect="1"/>
          </p:cNvPicPr>
          <p:nvPr/>
        </p:nvPicPr>
        <p:blipFill>
          <a:blip r:embed="rId2"/>
          <a:stretch>
            <a:fillRect/>
          </a:stretch>
        </p:blipFill>
        <p:spPr>
          <a:xfrm>
            <a:off x="2041556" y="2227153"/>
            <a:ext cx="8108887" cy="3377842"/>
          </a:xfrm>
          <a:prstGeom prst="rect">
            <a:avLst/>
          </a:prstGeom>
        </p:spPr>
      </p:pic>
      <p:sp>
        <p:nvSpPr>
          <p:cNvPr id="5" name="Rectangle 4">
            <a:extLst>
              <a:ext uri="{FF2B5EF4-FFF2-40B4-BE49-F238E27FC236}">
                <a16:creationId xmlns:a16="http://schemas.microsoft.com/office/drawing/2014/main" id="{56B0A70F-CA7F-E49A-9923-7D26DF8B6BBA}"/>
              </a:ext>
            </a:extLst>
          </p:cNvPr>
          <p:cNvSpPr/>
          <p:nvPr/>
        </p:nvSpPr>
        <p:spPr>
          <a:xfrm>
            <a:off x="5863906" y="4102012"/>
            <a:ext cx="2223082" cy="386098"/>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84546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286D-04EA-BF3F-68C3-3B8A769F9BF9}"/>
              </a:ext>
            </a:extLst>
          </p:cNvPr>
          <p:cNvSpPr>
            <a:spLocks noGrp="1"/>
          </p:cNvSpPr>
          <p:nvPr>
            <p:ph type="title"/>
          </p:nvPr>
        </p:nvSpPr>
        <p:spPr>
          <a:xfrm>
            <a:off x="838200" y="629174"/>
            <a:ext cx="10515600" cy="1061514"/>
          </a:xfrm>
        </p:spPr>
        <p:txBody>
          <a:bodyPr>
            <a:normAutofit/>
          </a:bodyPr>
          <a:lstStyle/>
          <a:p>
            <a:r>
              <a:rPr lang="en-US" sz="3000" dirty="0"/>
              <a:t>11) Select your company from the list. This will link your account to your company’s corporate membership. </a:t>
            </a:r>
          </a:p>
        </p:txBody>
      </p:sp>
      <p:pic>
        <p:nvPicPr>
          <p:cNvPr id="4" name="Picture 3">
            <a:extLst>
              <a:ext uri="{FF2B5EF4-FFF2-40B4-BE49-F238E27FC236}">
                <a16:creationId xmlns:a16="http://schemas.microsoft.com/office/drawing/2014/main" id="{441625AA-6E73-709F-1D8F-7A70B2DDB972}"/>
              </a:ext>
            </a:extLst>
          </p:cNvPr>
          <p:cNvPicPr>
            <a:picLocks noChangeAspect="1"/>
          </p:cNvPicPr>
          <p:nvPr/>
        </p:nvPicPr>
        <p:blipFill>
          <a:blip r:embed="rId2"/>
          <a:stretch>
            <a:fillRect/>
          </a:stretch>
        </p:blipFill>
        <p:spPr>
          <a:xfrm>
            <a:off x="1564547" y="2214603"/>
            <a:ext cx="9062906" cy="3607071"/>
          </a:xfrm>
          <a:prstGeom prst="rect">
            <a:avLst/>
          </a:prstGeom>
        </p:spPr>
      </p:pic>
      <p:sp>
        <p:nvSpPr>
          <p:cNvPr id="5" name="Rectangle 4">
            <a:extLst>
              <a:ext uri="{FF2B5EF4-FFF2-40B4-BE49-F238E27FC236}">
                <a16:creationId xmlns:a16="http://schemas.microsoft.com/office/drawing/2014/main" id="{DBCACC07-0768-0E92-948A-93EC0BD77630}"/>
              </a:ext>
            </a:extLst>
          </p:cNvPr>
          <p:cNvSpPr/>
          <p:nvPr/>
        </p:nvSpPr>
        <p:spPr>
          <a:xfrm>
            <a:off x="3414320" y="4546629"/>
            <a:ext cx="729841" cy="386098"/>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67591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p:txBody>
          <a:bodyPr/>
          <a:lstStyle/>
          <a:p>
            <a:r>
              <a:rPr lang="en-US" dirty="0"/>
              <a:t>Division Goals for 2023</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p:txBody>
          <a:bodyPr>
            <a:normAutofit fontScale="92500" lnSpcReduction="10000"/>
          </a:bodyPr>
          <a:lstStyle/>
          <a:p>
            <a:r>
              <a:rPr lang="en-US" b="0" i="1" dirty="0"/>
              <a:t>Increase Division membership at all levels, and focus on Industry member employees </a:t>
            </a:r>
          </a:p>
          <a:p>
            <a:r>
              <a:rPr lang="en-US" b="0" i="1" dirty="0"/>
              <a:t>Partner with more government Services, and Agencies in systems engineering</a:t>
            </a:r>
          </a:p>
          <a:p>
            <a:r>
              <a:rPr lang="en-US" b="0" i="1" dirty="0"/>
              <a:t>Strengthen Committee membership and participation; Support Committee Chairs and Co-Chairs in visibility for their committee activities and collaboration across the Division</a:t>
            </a:r>
          </a:p>
          <a:p>
            <a:r>
              <a:rPr lang="en-US" b="0" i="1" dirty="0"/>
              <a:t>Build on the successful 2022 SE&amp;ME Conference </a:t>
            </a:r>
          </a:p>
          <a:p>
            <a:r>
              <a:rPr lang="en-US" b="0" i="1" dirty="0"/>
              <a:t>Lead in digital transformation in systems engineering as practiced by our Industry and Government partners</a:t>
            </a:r>
          </a:p>
          <a:p>
            <a:r>
              <a:rPr lang="en-US" b="0" i="1" dirty="0"/>
              <a:t>Build strong relationships with other SE related professional organizations/societies (e.g.: INCOSE, SERC, SISO, OMG etc.)</a:t>
            </a:r>
          </a:p>
          <a:p>
            <a:endParaRPr lang="en-US" dirty="0"/>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fld id="{CD64BFC3-983F-4B0A-9A55-84A85105ADC0}" type="slidenum">
              <a:rPr lang="en-US" smtClean="0"/>
              <a:pPr/>
              <a:t>3</a:t>
            </a:fld>
            <a:endParaRPr lang="en-US"/>
          </a:p>
        </p:txBody>
      </p:sp>
    </p:spTree>
    <p:extLst>
      <p:ext uri="{BB962C8B-B14F-4D97-AF65-F5344CB8AC3E}">
        <p14:creationId xmlns:p14="http://schemas.microsoft.com/office/powerpoint/2010/main" val="138611191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D1A3-20B9-7233-AA22-C6724EB7055F}"/>
              </a:ext>
            </a:extLst>
          </p:cNvPr>
          <p:cNvSpPr>
            <a:spLocks noGrp="1"/>
          </p:cNvSpPr>
          <p:nvPr>
            <p:ph type="title"/>
          </p:nvPr>
        </p:nvSpPr>
        <p:spPr/>
        <p:txBody>
          <a:bodyPr>
            <a:normAutofit fontScale="90000"/>
          </a:bodyPr>
          <a:lstStyle/>
          <a:p>
            <a:r>
              <a:rPr lang="en-US" sz="3000" dirty="0"/>
              <a:t>12) Select “CONTINUE” this will link your account to your company’s corporate membership</a:t>
            </a:r>
          </a:p>
        </p:txBody>
      </p:sp>
      <p:pic>
        <p:nvPicPr>
          <p:cNvPr id="4" name="Picture 3">
            <a:extLst>
              <a:ext uri="{FF2B5EF4-FFF2-40B4-BE49-F238E27FC236}">
                <a16:creationId xmlns:a16="http://schemas.microsoft.com/office/drawing/2014/main" id="{BEC59CD3-DBEB-40D7-B0E4-411123A79F2B}"/>
              </a:ext>
            </a:extLst>
          </p:cNvPr>
          <p:cNvPicPr>
            <a:picLocks noChangeAspect="1"/>
          </p:cNvPicPr>
          <p:nvPr/>
        </p:nvPicPr>
        <p:blipFill>
          <a:blip r:embed="rId2"/>
          <a:stretch>
            <a:fillRect/>
          </a:stretch>
        </p:blipFill>
        <p:spPr>
          <a:xfrm>
            <a:off x="838200" y="2175337"/>
            <a:ext cx="10515600" cy="3681451"/>
          </a:xfrm>
          <a:prstGeom prst="rect">
            <a:avLst/>
          </a:prstGeom>
        </p:spPr>
      </p:pic>
      <p:sp>
        <p:nvSpPr>
          <p:cNvPr id="5" name="Rectangle 4">
            <a:extLst>
              <a:ext uri="{FF2B5EF4-FFF2-40B4-BE49-F238E27FC236}">
                <a16:creationId xmlns:a16="http://schemas.microsoft.com/office/drawing/2014/main" id="{0542229D-4B8C-9697-713F-66632F281A36}"/>
              </a:ext>
            </a:extLst>
          </p:cNvPr>
          <p:cNvSpPr/>
          <p:nvPr/>
        </p:nvSpPr>
        <p:spPr>
          <a:xfrm>
            <a:off x="10024845" y="5326805"/>
            <a:ext cx="729841" cy="386098"/>
          </a:xfrm>
          <a:prstGeom prst="rect">
            <a:avLst/>
          </a:prstGeom>
          <a:no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12299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05EB-FEB4-D181-9C22-78DC35673BC1}"/>
              </a:ext>
            </a:extLst>
          </p:cNvPr>
          <p:cNvSpPr>
            <a:spLocks noGrp="1"/>
          </p:cNvSpPr>
          <p:nvPr>
            <p:ph type="title"/>
          </p:nvPr>
        </p:nvSpPr>
        <p:spPr>
          <a:xfrm>
            <a:off x="655390" y="1073790"/>
            <a:ext cx="10881220" cy="5092118"/>
          </a:xfrm>
        </p:spPr>
        <p:txBody>
          <a:bodyPr>
            <a:normAutofit/>
          </a:bodyPr>
          <a:lstStyle/>
          <a:p>
            <a:r>
              <a:rPr lang="en-US" dirty="0"/>
              <a:t>	Following these steps will automatically add you to your company’s corporate roster. You can now exit the “Create An Account” process or continue to fill out additional optional information. Logging in with your account information will now give you member access. It is not necessary to purchase an individual account.</a:t>
            </a:r>
          </a:p>
        </p:txBody>
      </p:sp>
    </p:spTree>
    <p:extLst>
      <p:ext uri="{BB962C8B-B14F-4D97-AF65-F5344CB8AC3E}">
        <p14:creationId xmlns:p14="http://schemas.microsoft.com/office/powerpoint/2010/main" val="283164528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a:xfrm>
            <a:off x="685800" y="263194"/>
            <a:ext cx="10058400" cy="740653"/>
          </a:xfrm>
        </p:spPr>
        <p:txBody>
          <a:bodyPr>
            <a:normAutofit/>
          </a:bodyPr>
          <a:lstStyle/>
          <a:p>
            <a:r>
              <a:rPr lang="en-US" dirty="0"/>
              <a:t>“Value Proposition” for NDIA SED membership</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a:xfrm>
            <a:off x="470379" y="1102745"/>
            <a:ext cx="10972800" cy="5333999"/>
          </a:xfrm>
        </p:spPr>
        <p:txBody>
          <a:bodyPr>
            <a:normAutofit/>
          </a:bodyPr>
          <a:lstStyle/>
          <a:p>
            <a:pPr>
              <a:spcBef>
                <a:spcPts val="0"/>
              </a:spcBef>
            </a:pPr>
            <a:r>
              <a:rPr lang="en-US" b="0" i="1" dirty="0"/>
              <a:t>Focus on Industry member employees and professional development opportunities in interaction with USG in committee functions</a:t>
            </a:r>
          </a:p>
          <a:p>
            <a:pPr lvl="1">
              <a:spcBef>
                <a:spcPts val="0"/>
              </a:spcBef>
            </a:pPr>
            <a:r>
              <a:rPr lang="en-US" b="0" i="1" dirty="0"/>
              <a:t>Enhanced opportunities for interaction with peers in other companies </a:t>
            </a:r>
          </a:p>
          <a:p>
            <a:pPr lvl="1">
              <a:spcBef>
                <a:spcPts val="0"/>
              </a:spcBef>
            </a:pPr>
            <a:r>
              <a:rPr lang="en-US" b="0" i="1" dirty="0"/>
              <a:t>Opportunity to take leadership role in SE </a:t>
            </a:r>
          </a:p>
          <a:p>
            <a:pPr lvl="1">
              <a:spcBef>
                <a:spcPts val="0"/>
              </a:spcBef>
            </a:pPr>
            <a:r>
              <a:rPr lang="en-US" b="0" i="1" dirty="0"/>
              <a:t>Opportunity to publish and be recognized</a:t>
            </a:r>
          </a:p>
          <a:p>
            <a:pPr lvl="1">
              <a:spcBef>
                <a:spcPts val="0"/>
              </a:spcBef>
            </a:pPr>
            <a:r>
              <a:rPr lang="en-US" i="1" dirty="0"/>
              <a:t>Resume polishing</a:t>
            </a:r>
          </a:p>
          <a:p>
            <a:pPr>
              <a:spcBef>
                <a:spcPts val="0"/>
              </a:spcBef>
            </a:pPr>
            <a:r>
              <a:rPr lang="en-US" b="0" i="1" dirty="0"/>
              <a:t>Opportunity to interact directly with USG in functional SE areas</a:t>
            </a:r>
          </a:p>
          <a:p>
            <a:pPr>
              <a:spcBef>
                <a:spcPts val="0"/>
              </a:spcBef>
            </a:pPr>
            <a:r>
              <a:rPr lang="en-US" b="0" i="1" dirty="0"/>
              <a:t>Know  the latest technology/practice in SE as used in DoD/Industry</a:t>
            </a:r>
          </a:p>
          <a:p>
            <a:pPr>
              <a:spcBef>
                <a:spcPts val="0"/>
              </a:spcBef>
            </a:pPr>
            <a:r>
              <a:rPr lang="en-US" b="0" i="1" dirty="0"/>
              <a:t>Take advantage of NDIA </a:t>
            </a:r>
          </a:p>
          <a:p>
            <a:pPr lvl="1">
              <a:spcBef>
                <a:spcPts val="0"/>
              </a:spcBef>
            </a:pPr>
            <a:r>
              <a:rPr lang="en-US" i="1" dirty="0"/>
              <a:t>NDIA Connect</a:t>
            </a:r>
          </a:p>
          <a:p>
            <a:pPr lvl="1">
              <a:spcBef>
                <a:spcPts val="0"/>
              </a:spcBef>
            </a:pPr>
            <a:r>
              <a:rPr lang="en-US" i="1" dirty="0"/>
              <a:t>Conferences/seminars</a:t>
            </a:r>
            <a:endParaRPr lang="en-US" b="0" i="1" dirty="0"/>
          </a:p>
          <a:p>
            <a:pPr>
              <a:spcBef>
                <a:spcPts val="0"/>
              </a:spcBef>
            </a:pPr>
            <a:endParaRPr lang="en-US" sz="2400" b="0" i="1" dirty="0"/>
          </a:p>
          <a:p>
            <a:endParaRPr lang="en-US" i="1" dirty="0">
              <a:solidFill>
                <a:srgbClr val="0070C0"/>
              </a:solidFill>
            </a:endParaRPr>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fld id="{CD64BFC3-983F-4B0A-9A55-84A85105ADC0}" type="slidenum">
              <a:rPr lang="en-US" smtClean="0"/>
              <a:pPr/>
              <a:t>32</a:t>
            </a:fld>
            <a:endParaRPr lang="en-US"/>
          </a:p>
        </p:txBody>
      </p:sp>
    </p:spTree>
    <p:extLst>
      <p:ext uri="{BB962C8B-B14F-4D97-AF65-F5344CB8AC3E}">
        <p14:creationId xmlns:p14="http://schemas.microsoft.com/office/powerpoint/2010/main" val="39154124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33</a:t>
            </a:fld>
            <a:endParaRPr lang="en-US"/>
          </a:p>
        </p:txBody>
      </p:sp>
      <p:sp>
        <p:nvSpPr>
          <p:cNvPr id="6" name="TextBox 5"/>
          <p:cNvSpPr txBox="1"/>
          <p:nvPr/>
        </p:nvSpPr>
        <p:spPr>
          <a:xfrm>
            <a:off x="2870598" y="3124200"/>
            <a:ext cx="5965607" cy="1446550"/>
          </a:xfrm>
          <a:prstGeom prst="rect">
            <a:avLst/>
          </a:prstGeom>
          <a:noFill/>
        </p:spPr>
        <p:txBody>
          <a:bodyPr wrap="none" rtlCol="0">
            <a:spAutoFit/>
          </a:bodyPr>
          <a:lstStyle/>
          <a:p>
            <a:r>
              <a:rPr lang="en-US" sz="6000" dirty="0"/>
              <a:t>BREAK</a:t>
            </a:r>
          </a:p>
          <a:p>
            <a:r>
              <a:rPr lang="en-US" sz="2800" dirty="0"/>
              <a:t>(Meeting Reconvenes at 12:45 PM EST) </a:t>
            </a:r>
          </a:p>
        </p:txBody>
      </p:sp>
    </p:spTree>
    <p:extLst>
      <p:ext uri="{BB962C8B-B14F-4D97-AF65-F5344CB8AC3E}">
        <p14:creationId xmlns:p14="http://schemas.microsoft.com/office/powerpoint/2010/main" val="314299136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ECE964-7C2C-4965-ABB6-F27BFC224EDB}"/>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0F7032DD-C3C6-472E-9657-FDBB87F16589}"/>
              </a:ext>
            </a:extLst>
          </p:cNvPr>
          <p:cNvSpPr>
            <a:spLocks noGrp="1"/>
          </p:cNvSpPr>
          <p:nvPr>
            <p:ph type="sldNum" sz="quarter" idx="12"/>
          </p:nvPr>
        </p:nvSpPr>
        <p:spPr/>
        <p:txBody>
          <a:bodyPr/>
          <a:lstStyle/>
          <a:p>
            <a:fld id="{CD64BFC3-983F-4B0A-9A55-84A85105ADC0}" type="slidenum">
              <a:rPr lang="en-US" smtClean="0"/>
              <a:pPr/>
              <a:t>34</a:t>
            </a:fld>
            <a:endParaRPr lang="en-US"/>
          </a:p>
        </p:txBody>
      </p:sp>
      <p:sp>
        <p:nvSpPr>
          <p:cNvPr id="6" name="Title 1">
            <a:extLst>
              <a:ext uri="{FF2B5EF4-FFF2-40B4-BE49-F238E27FC236}">
                <a16:creationId xmlns:a16="http://schemas.microsoft.com/office/drawing/2014/main" id="{B40B303F-6F0C-4240-A5A1-3D84B0EF3E3B}"/>
              </a:ext>
            </a:extLst>
          </p:cNvPr>
          <p:cNvSpPr txBox="1">
            <a:spLocks/>
          </p:cNvSpPr>
          <p:nvPr/>
        </p:nvSpPr>
        <p:spPr>
          <a:xfrm>
            <a:off x="0" y="2465387"/>
            <a:ext cx="12192000" cy="1470025"/>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pPr algn="ctr"/>
            <a:r>
              <a:rPr lang="en-US" sz="5400" dirty="0">
                <a:latin typeface="Arial"/>
                <a:cs typeface="Arial"/>
              </a:rPr>
              <a:t>Committee Reports</a:t>
            </a:r>
            <a:br>
              <a:rPr lang="en-US" sz="5400" dirty="0">
                <a:latin typeface="Arial"/>
                <a:cs typeface="Arial"/>
              </a:rPr>
            </a:br>
            <a:endParaRPr lang="en-US" sz="5400" dirty="0">
              <a:latin typeface="Arial"/>
              <a:cs typeface="Arial"/>
            </a:endParaRPr>
          </a:p>
        </p:txBody>
      </p:sp>
    </p:spTree>
    <p:extLst>
      <p:ext uri="{BB962C8B-B14F-4D97-AF65-F5344CB8AC3E}">
        <p14:creationId xmlns:p14="http://schemas.microsoft.com/office/powerpoint/2010/main" val="49453806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10972800" cy="2514600"/>
          </a:xfrm>
        </p:spPr>
        <p:txBody>
          <a:bodyPr>
            <a:normAutofit/>
          </a:bodyPr>
          <a:lstStyle/>
          <a:p>
            <a:pPr algn="ctr"/>
            <a:br>
              <a:rPr lang="en-US" dirty="0"/>
            </a:br>
            <a:r>
              <a:rPr lang="en-US" dirty="0"/>
              <a:t>NDIA Systems Engineering Division (SED) Meeting</a:t>
            </a:r>
            <a:br>
              <a:rPr lang="en-US" dirty="0"/>
            </a:br>
            <a:br>
              <a:rPr lang="en-US" dirty="0"/>
            </a:br>
            <a:r>
              <a:rPr lang="en-US" dirty="0"/>
              <a:t>Committee Report</a:t>
            </a:r>
          </a:p>
        </p:txBody>
      </p:sp>
      <p:sp>
        <p:nvSpPr>
          <p:cNvPr id="6" name="Subtitle 5"/>
          <p:cNvSpPr>
            <a:spLocks noGrp="1"/>
          </p:cNvSpPr>
          <p:nvPr>
            <p:ph type="subTitle" idx="1"/>
          </p:nvPr>
        </p:nvSpPr>
        <p:spPr>
          <a:xfrm>
            <a:off x="3429000" y="4076700"/>
            <a:ext cx="5334001" cy="2095500"/>
          </a:xfrm>
        </p:spPr>
        <p:txBody>
          <a:bodyPr>
            <a:noAutofit/>
          </a:bodyPr>
          <a:lstStyle/>
          <a:p>
            <a:pPr marL="55563" indent="-55563" algn="l">
              <a:spcBef>
                <a:spcPts val="0"/>
              </a:spcBef>
              <a:spcAft>
                <a:spcPts val="600"/>
              </a:spcAft>
              <a:tabLst>
                <a:tab pos="2220913" algn="l"/>
              </a:tabLst>
            </a:pPr>
            <a:r>
              <a:rPr lang="en-US" sz="2000" dirty="0">
                <a:solidFill>
                  <a:schemeClr val="tx1">
                    <a:lumMod val="75000"/>
                    <a:lumOff val="25000"/>
                  </a:schemeClr>
                </a:solidFill>
              </a:rPr>
              <a:t>Co-Chairs: Bob Scheurer, Boeing</a:t>
            </a:r>
          </a:p>
          <a:p>
            <a:pPr marL="55563" indent="-55563" algn="l">
              <a:spcBef>
                <a:spcPts val="0"/>
              </a:spcBef>
              <a:spcAft>
                <a:spcPts val="600"/>
              </a:spcAft>
              <a:tabLst>
                <a:tab pos="2220913" algn="l"/>
              </a:tabLst>
            </a:pPr>
            <a:r>
              <a:rPr lang="en-US" sz="2000" dirty="0">
                <a:solidFill>
                  <a:schemeClr val="tx1">
                    <a:lumMod val="75000"/>
                    <a:lumOff val="25000"/>
                  </a:schemeClr>
                </a:solidFill>
              </a:rPr>
              <a:t>	                   Ed Moshinsky, OUSD(R&amp;E)SE</a:t>
            </a:r>
          </a:p>
          <a:p>
            <a:pPr marL="55563" indent="-55563" algn="l">
              <a:spcBef>
                <a:spcPts val="0"/>
              </a:spcBef>
              <a:spcAft>
                <a:spcPts val="600"/>
              </a:spcAft>
              <a:tabLst>
                <a:tab pos="2220913" algn="l"/>
              </a:tabLst>
            </a:pPr>
            <a:endParaRPr lang="en-US" sz="2000" dirty="0">
              <a:solidFill>
                <a:schemeClr val="tx1">
                  <a:lumMod val="75000"/>
                  <a:lumOff val="25000"/>
                </a:schemeClr>
              </a:solidFill>
            </a:endParaRPr>
          </a:p>
          <a:p>
            <a:pPr marL="55563" indent="-55563">
              <a:spcBef>
                <a:spcPts val="0"/>
              </a:spcBef>
              <a:spcAft>
                <a:spcPts val="600"/>
              </a:spcAft>
              <a:tabLst>
                <a:tab pos="2220913" algn="l"/>
              </a:tabLst>
            </a:pPr>
            <a:r>
              <a:rPr lang="en-US" sz="2000" dirty="0">
                <a:solidFill>
                  <a:schemeClr val="tx1">
                    <a:lumMod val="75000"/>
                    <a:lumOff val="25000"/>
                  </a:schemeClr>
                </a:solidFill>
              </a:rPr>
              <a:t>March 2023</a:t>
            </a:r>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3/23/23</a:t>
            </a:fld>
            <a:endParaRPr lang="en-US" dirty="0"/>
          </a:p>
        </p:txBody>
      </p:sp>
      <p:sp>
        <p:nvSpPr>
          <p:cNvPr id="5" name="Slide Number Placeholder 6"/>
          <p:cNvSpPr>
            <a:spLocks noGrp="1"/>
          </p:cNvSpPr>
          <p:nvPr>
            <p:ph type="sldNum" sz="quarter" idx="12"/>
          </p:nvPr>
        </p:nvSpPr>
        <p:spPr>
          <a:xfrm>
            <a:off x="203200" y="6400801"/>
            <a:ext cx="482600" cy="365125"/>
          </a:xfrm>
        </p:spPr>
        <p:txBody>
          <a:bodyPr/>
          <a:lstStyle/>
          <a:p>
            <a:fld id="{CD64BFC3-983F-4B0A-9A55-84A85105ADC0}" type="slidenum">
              <a:rPr lang="en-US" smtClean="0"/>
              <a:pPr/>
              <a:t>35</a:t>
            </a:fld>
            <a:endParaRPr lang="en-US" dirty="0"/>
          </a:p>
        </p:txBody>
      </p:sp>
    </p:spTree>
    <p:extLst>
      <p:ext uri="{BB962C8B-B14F-4D97-AF65-F5344CB8AC3E}">
        <p14:creationId xmlns:p14="http://schemas.microsoft.com/office/powerpoint/2010/main" val="394616908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748"/>
            <a:ext cx="9652000" cy="740653"/>
          </a:xfrm>
        </p:spPr>
        <p:txBody>
          <a:bodyPr/>
          <a:lstStyle/>
          <a:p>
            <a:r>
              <a:rPr lang="en-US" dirty="0"/>
              <a:t>SoS ME Committee 2023 Goals &amp; Objectives</a:t>
            </a:r>
          </a:p>
        </p:txBody>
      </p:sp>
      <p:sp>
        <p:nvSpPr>
          <p:cNvPr id="3" name="Content Placeholder 2"/>
          <p:cNvSpPr>
            <a:spLocks noGrp="1"/>
          </p:cNvSpPr>
          <p:nvPr>
            <p:ph idx="1"/>
          </p:nvPr>
        </p:nvSpPr>
        <p:spPr>
          <a:xfrm>
            <a:off x="609600" y="1219201"/>
            <a:ext cx="11277600" cy="5546725"/>
          </a:xfrm>
        </p:spPr>
        <p:txBody>
          <a:bodyPr>
            <a:normAutofit fontScale="92500" lnSpcReduction="20000"/>
          </a:bodyPr>
          <a:lstStyle/>
          <a:p>
            <a:pPr marL="0" lvl="0" indent="0">
              <a:buNone/>
            </a:pPr>
            <a:r>
              <a:rPr lang="en-US" sz="1800" u="sng" dirty="0">
                <a:solidFill>
                  <a:prstClr val="black"/>
                </a:solidFill>
              </a:rPr>
              <a:t>Primary</a:t>
            </a:r>
          </a:p>
          <a:p>
            <a:pPr lvl="0"/>
            <a:r>
              <a:rPr lang="en-US" sz="1800" dirty="0">
                <a:solidFill>
                  <a:prstClr val="black"/>
                </a:solidFill>
              </a:rPr>
              <a:t>MOSA Metrics Development</a:t>
            </a:r>
          </a:p>
          <a:p>
            <a:pPr lvl="1"/>
            <a:r>
              <a:rPr lang="en-US" sz="1500" b="1" dirty="0">
                <a:solidFill>
                  <a:prstClr val="black"/>
                </a:solidFill>
              </a:rPr>
              <a:t>MOSA Metrics Implementation Guide (Incl. Tailoring Guidance of Metrics)</a:t>
            </a:r>
          </a:p>
          <a:p>
            <a:pPr lvl="1"/>
            <a:r>
              <a:rPr lang="en-US" sz="1500" b="1" dirty="0">
                <a:solidFill>
                  <a:prstClr val="black"/>
                </a:solidFill>
              </a:rPr>
              <a:t>MOSA Metrics List, Parameters, and References</a:t>
            </a:r>
          </a:p>
          <a:p>
            <a:pPr lvl="0"/>
            <a:r>
              <a:rPr lang="en-US" sz="1800" dirty="0">
                <a:solidFill>
                  <a:prstClr val="black"/>
                </a:solidFill>
              </a:rPr>
              <a:t>On-Going Involvement w/Modular Open Systems Working Group (MOSWG) &amp; Tiger Teams (as Relevant)</a:t>
            </a:r>
          </a:p>
          <a:p>
            <a:pPr lvl="0"/>
            <a:r>
              <a:rPr lang="en-US" sz="1800" dirty="0">
                <a:solidFill>
                  <a:prstClr val="black"/>
                </a:solidFill>
              </a:rPr>
              <a:t>“Growing an Architect” Initiative</a:t>
            </a:r>
          </a:p>
          <a:p>
            <a:pPr lvl="1"/>
            <a:r>
              <a:rPr lang="en-US" sz="1500" b="1" dirty="0">
                <a:solidFill>
                  <a:prstClr val="black"/>
                </a:solidFill>
              </a:rPr>
              <a:t>Skills/Competencies</a:t>
            </a:r>
          </a:p>
          <a:p>
            <a:pPr lvl="1"/>
            <a:r>
              <a:rPr lang="en-US" sz="1500" b="1" dirty="0">
                <a:solidFill>
                  <a:prstClr val="black"/>
                </a:solidFill>
              </a:rPr>
              <a:t>Tool/Automation Support</a:t>
            </a:r>
          </a:p>
          <a:p>
            <a:pPr lvl="1"/>
            <a:r>
              <a:rPr lang="en-US" sz="1500" b="1" dirty="0">
                <a:solidFill>
                  <a:prstClr val="black"/>
                </a:solidFill>
              </a:rPr>
              <a:t>Training</a:t>
            </a:r>
          </a:p>
          <a:p>
            <a:pPr lvl="1"/>
            <a:r>
              <a:rPr lang="en-US" sz="1500" b="1" dirty="0">
                <a:solidFill>
                  <a:prstClr val="black"/>
                </a:solidFill>
              </a:rPr>
              <a:t>Career Roadmap</a:t>
            </a:r>
          </a:p>
          <a:p>
            <a:pPr lvl="0"/>
            <a:r>
              <a:rPr lang="en-US" sz="1800" dirty="0">
                <a:solidFill>
                  <a:prstClr val="black"/>
                </a:solidFill>
              </a:rPr>
              <a:t>2023 NDIA SE Conference Involvement: Improvements to Arch. Tracks</a:t>
            </a:r>
          </a:p>
          <a:p>
            <a:pPr lvl="0"/>
            <a:r>
              <a:rPr lang="en-US" sz="1800" dirty="0">
                <a:solidFill>
                  <a:prstClr val="black"/>
                </a:solidFill>
              </a:rPr>
              <a:t>Expand Involvement w/OMG’s Model-Based Acquisition (</a:t>
            </a:r>
            <a:r>
              <a:rPr lang="en-US" sz="1800" dirty="0" err="1">
                <a:solidFill>
                  <a:prstClr val="black"/>
                </a:solidFill>
              </a:rPr>
              <a:t>MBAcq</a:t>
            </a:r>
            <a:r>
              <a:rPr lang="en-US" sz="1800" dirty="0">
                <a:solidFill>
                  <a:prstClr val="black"/>
                </a:solidFill>
              </a:rPr>
              <a:t>.) Reboot</a:t>
            </a:r>
          </a:p>
          <a:p>
            <a:pPr marL="0" lvl="0" indent="0">
              <a:buNone/>
            </a:pPr>
            <a:endParaRPr lang="en-US" sz="1800" dirty="0">
              <a:solidFill>
                <a:prstClr val="black"/>
              </a:solidFill>
            </a:endParaRPr>
          </a:p>
          <a:p>
            <a:pPr marL="0" lvl="0" indent="0">
              <a:buNone/>
            </a:pPr>
            <a:r>
              <a:rPr lang="en-US" sz="1800" u="sng" dirty="0">
                <a:solidFill>
                  <a:prstClr val="black"/>
                </a:solidFill>
              </a:rPr>
              <a:t>Secondary</a:t>
            </a:r>
          </a:p>
          <a:p>
            <a:pPr lvl="0"/>
            <a:r>
              <a:rPr lang="en-US" sz="1800" dirty="0">
                <a:solidFill>
                  <a:prstClr val="black"/>
                </a:solidFill>
              </a:rPr>
              <a:t>Engage w/INCOSE Arch. Working Group</a:t>
            </a:r>
          </a:p>
          <a:p>
            <a:pPr lvl="1"/>
            <a:r>
              <a:rPr lang="en-US" sz="1500" b="1" dirty="0">
                <a:solidFill>
                  <a:prstClr val="black"/>
                </a:solidFill>
              </a:rPr>
              <a:t>Sharing of Best Practices &amp; Learnings</a:t>
            </a:r>
          </a:p>
          <a:p>
            <a:pPr lvl="1"/>
            <a:r>
              <a:rPr lang="en-US" sz="1500" b="1" dirty="0">
                <a:solidFill>
                  <a:prstClr val="black"/>
                </a:solidFill>
              </a:rPr>
              <a:t>Participate in Each Other’s Meetings</a:t>
            </a:r>
          </a:p>
          <a:p>
            <a:pPr lvl="0"/>
            <a:r>
              <a:rPr lang="en-US" sz="1800" dirty="0">
                <a:solidFill>
                  <a:prstClr val="black"/>
                </a:solidFill>
              </a:rPr>
              <a:t>Define Architecture’s Role in Digital Engineering</a:t>
            </a:r>
          </a:p>
          <a:p>
            <a:pPr lvl="0"/>
            <a:r>
              <a:rPr lang="en-US" sz="1800" dirty="0">
                <a:solidFill>
                  <a:prstClr val="black"/>
                </a:solidFill>
              </a:rPr>
              <a:t>Define Architecture’s Role in Mission Engineering</a:t>
            </a:r>
          </a:p>
          <a:p>
            <a:pPr lvl="0"/>
            <a:r>
              <a:rPr lang="en-US" sz="1800" dirty="0">
                <a:solidFill>
                  <a:prstClr val="black"/>
                </a:solidFill>
              </a:rPr>
              <a:t>Identify Relevance of Architecture in Agile Hardware/Software</a:t>
            </a:r>
          </a:p>
          <a:p>
            <a:pPr lvl="0"/>
            <a:r>
              <a:rPr lang="en-US" sz="1800" dirty="0">
                <a:solidFill>
                  <a:prstClr val="black"/>
                </a:solidFill>
              </a:rPr>
              <a:t>Assess Committee Work/Outputs for Relevance to Various Stakeholders (i.e., Acquirers, Contractors/Suppliers, Other)</a:t>
            </a:r>
          </a:p>
          <a:p>
            <a:pPr>
              <a:spcBef>
                <a:spcPts val="0"/>
              </a:spcBef>
              <a:spcAft>
                <a:spcPts val="1200"/>
              </a:spcAft>
            </a:pPr>
            <a:endParaRPr lang="en-US" i="1" dirty="0"/>
          </a:p>
        </p:txBody>
      </p:sp>
      <p:sp>
        <p:nvSpPr>
          <p:cNvPr id="4" name="Date Placeholder 3"/>
          <p:cNvSpPr>
            <a:spLocks noGrp="1"/>
          </p:cNvSpPr>
          <p:nvPr>
            <p:ph type="dt" sz="half" idx="10"/>
          </p:nvPr>
        </p:nvSpPr>
        <p:spPr/>
        <p:txBody>
          <a:bodyPr/>
          <a:lstStyle/>
          <a:p>
            <a:fld id="{E805C3EA-6FEE-4D91-A3B5-5BBA38BE64F5}"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36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836812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652000" cy="740653"/>
          </a:xfrm>
        </p:spPr>
        <p:txBody>
          <a:bodyPr/>
          <a:lstStyle/>
          <a:p>
            <a:r>
              <a:rPr lang="en-US" dirty="0"/>
              <a:t>Key Actions</a:t>
            </a:r>
          </a:p>
        </p:txBody>
      </p:sp>
      <p:sp>
        <p:nvSpPr>
          <p:cNvPr id="3" name="Content Placeholder 2"/>
          <p:cNvSpPr>
            <a:spLocks noGrp="1"/>
          </p:cNvSpPr>
          <p:nvPr>
            <p:ph idx="1"/>
          </p:nvPr>
        </p:nvSpPr>
        <p:spPr>
          <a:xfrm>
            <a:off x="609600" y="1219201"/>
            <a:ext cx="10972800" cy="5333999"/>
          </a:xfrm>
        </p:spPr>
        <p:txBody>
          <a:bodyPr>
            <a:normAutofit/>
          </a:bodyPr>
          <a:lstStyle/>
          <a:p>
            <a:pPr marL="514350" indent="-514350">
              <a:lnSpc>
                <a:spcPct val="80000"/>
              </a:lnSpc>
              <a:buFont typeface="+mj-lt"/>
              <a:buAutoNum type="arabicPeriod"/>
            </a:pPr>
            <a:r>
              <a:rPr lang="en-US" dirty="0"/>
              <a:t>Hold Bi-Weekly Meetings of Full Architecture Committee</a:t>
            </a:r>
          </a:p>
          <a:p>
            <a:pPr marL="514350" indent="-514350">
              <a:lnSpc>
                <a:spcPct val="80000"/>
              </a:lnSpc>
              <a:buFont typeface="+mj-lt"/>
              <a:buAutoNum type="arabicPeriod"/>
            </a:pPr>
            <a:r>
              <a:rPr lang="en-US" dirty="0"/>
              <a:t>Create Special Sub-Committees to Work Focus Topics</a:t>
            </a:r>
          </a:p>
          <a:p>
            <a:pPr marL="514350" indent="-514350">
              <a:lnSpc>
                <a:spcPct val="80000"/>
              </a:lnSpc>
              <a:buFont typeface="+mj-lt"/>
              <a:buAutoNum type="arabicPeriod"/>
            </a:pPr>
            <a:r>
              <a:rPr lang="en-US" dirty="0"/>
              <a:t>By April 2023: Issue Follow-On Report to 2020 MOSA Whitepaper: Barriers and Opportunities with MOSA Implementation in Industry</a:t>
            </a:r>
          </a:p>
          <a:p>
            <a:pPr marL="514350" indent="-514350">
              <a:lnSpc>
                <a:spcPct val="80000"/>
              </a:lnSpc>
              <a:buFont typeface="+mj-lt"/>
              <a:buAutoNum type="arabicPeriod"/>
            </a:pPr>
            <a:r>
              <a:rPr lang="en-US" dirty="0"/>
              <a:t>Identify Individual MOSA Metrics</a:t>
            </a:r>
          </a:p>
          <a:p>
            <a:pPr marL="514350" indent="-514350">
              <a:lnSpc>
                <a:spcPct val="80000"/>
              </a:lnSpc>
              <a:buFont typeface="+mj-lt"/>
              <a:buAutoNum type="arabicPeriod"/>
            </a:pPr>
            <a:r>
              <a:rPr lang="en-US" dirty="0"/>
              <a:t>Draft MOSA Metrics Implementation Guidebook</a:t>
            </a:r>
          </a:p>
          <a:p>
            <a:pPr marL="514350" indent="-514350">
              <a:lnSpc>
                <a:spcPct val="80000"/>
              </a:lnSpc>
              <a:buFont typeface="+mj-lt"/>
              <a:buAutoNum type="arabicPeriod"/>
            </a:pPr>
            <a:r>
              <a:rPr lang="en-US" dirty="0"/>
              <a:t>Participation w/MOSWG Tiger Team Meetings and Artifacts Development: Particularly Relating Industry Perspective</a:t>
            </a:r>
          </a:p>
          <a:p>
            <a:pPr marL="514350" indent="-514350">
              <a:lnSpc>
                <a:spcPct val="80000"/>
              </a:lnSpc>
              <a:buFont typeface="+mj-lt"/>
              <a:buAutoNum type="arabicPeriod"/>
            </a:pPr>
            <a:r>
              <a:rPr lang="en-US" dirty="0"/>
              <a:t>Joint Meetings and Activities w/Other NDIA Divisions (e.g., Human Systems) and Societies (e.g., INCOSE Architecting Working Group)</a:t>
            </a:r>
          </a:p>
        </p:txBody>
      </p:sp>
      <p:sp>
        <p:nvSpPr>
          <p:cNvPr id="4" name="Date Placeholder 3"/>
          <p:cNvSpPr>
            <a:spLocks noGrp="1"/>
          </p:cNvSpPr>
          <p:nvPr>
            <p:ph type="dt" sz="half" idx="10"/>
          </p:nvPr>
        </p:nvSpPr>
        <p:spPr/>
        <p:txBody>
          <a:bodyPr/>
          <a:lstStyle/>
          <a:p>
            <a:fld id="{E805C3EA-6FEE-4D91-A3B5-5BBA38BE64F5}"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3069701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78B6-02AE-46F2-934F-985A7DC1059D}"/>
              </a:ext>
            </a:extLst>
          </p:cNvPr>
          <p:cNvSpPr>
            <a:spLocks noGrp="1"/>
          </p:cNvSpPr>
          <p:nvPr>
            <p:ph type="title"/>
          </p:nvPr>
        </p:nvSpPr>
        <p:spPr/>
        <p:txBody>
          <a:bodyPr/>
          <a:lstStyle/>
          <a:p>
            <a:r>
              <a:rPr lang="en-US" dirty="0"/>
              <a:t>Future Events</a:t>
            </a:r>
          </a:p>
        </p:txBody>
      </p:sp>
      <p:sp>
        <p:nvSpPr>
          <p:cNvPr id="3" name="Content Placeholder 2">
            <a:extLst>
              <a:ext uri="{FF2B5EF4-FFF2-40B4-BE49-F238E27FC236}">
                <a16:creationId xmlns:a16="http://schemas.microsoft.com/office/drawing/2014/main" id="{58572F02-1807-40E3-89AC-A98767847D90}"/>
              </a:ext>
            </a:extLst>
          </p:cNvPr>
          <p:cNvSpPr>
            <a:spLocks noGrp="1"/>
          </p:cNvSpPr>
          <p:nvPr>
            <p:ph idx="1"/>
          </p:nvPr>
        </p:nvSpPr>
        <p:spPr>
          <a:xfrm>
            <a:off x="203200" y="1219200"/>
            <a:ext cx="10972800" cy="4830763"/>
          </a:xfrm>
        </p:spPr>
        <p:txBody>
          <a:bodyPr>
            <a:normAutofit/>
          </a:bodyPr>
          <a:lstStyle/>
          <a:p>
            <a:endParaRPr lang="en-US" dirty="0"/>
          </a:p>
          <a:p>
            <a:endParaRPr lang="en-US" dirty="0"/>
          </a:p>
        </p:txBody>
      </p:sp>
      <p:sp>
        <p:nvSpPr>
          <p:cNvPr id="4" name="Date Placeholder 3">
            <a:extLst>
              <a:ext uri="{FF2B5EF4-FFF2-40B4-BE49-F238E27FC236}">
                <a16:creationId xmlns:a16="http://schemas.microsoft.com/office/drawing/2014/main" id="{88D675FC-43E0-4DDD-ACF4-45958769F195}"/>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BF25A882-6347-414B-98C4-5DF6B2A96B7D}"/>
              </a:ext>
            </a:extLst>
          </p:cNvPr>
          <p:cNvSpPr>
            <a:spLocks noGrp="1"/>
          </p:cNvSpPr>
          <p:nvPr>
            <p:ph type="sldNum" sz="quarter" idx="12"/>
          </p:nvPr>
        </p:nvSpPr>
        <p:spPr/>
        <p:txBody>
          <a:bodyPr/>
          <a:lstStyle/>
          <a:p>
            <a:fld id="{CD64BFC3-983F-4B0A-9A55-84A85105ADC0}" type="slidenum">
              <a:rPr lang="en-US" smtClean="0"/>
              <a:pPr/>
              <a:t>38</a:t>
            </a:fld>
            <a:endParaRPr lang="en-US"/>
          </a:p>
        </p:txBody>
      </p:sp>
      <p:sp>
        <p:nvSpPr>
          <p:cNvPr id="6" name="Content Placeholder 2">
            <a:extLst>
              <a:ext uri="{FF2B5EF4-FFF2-40B4-BE49-F238E27FC236}">
                <a16:creationId xmlns:a16="http://schemas.microsoft.com/office/drawing/2014/main" id="{F61C46DA-F73C-43C0-A113-A9558C03C3C9}"/>
              </a:ext>
            </a:extLst>
          </p:cNvPr>
          <p:cNvSpPr txBox="1">
            <a:spLocks/>
          </p:cNvSpPr>
          <p:nvPr/>
        </p:nvSpPr>
        <p:spPr>
          <a:xfrm>
            <a:off x="609600" y="1219201"/>
            <a:ext cx="10972800" cy="5333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dirty="0"/>
              <a:t>Special Guest Presenters to Architecture Committee Meetings</a:t>
            </a:r>
          </a:p>
          <a:p>
            <a:pPr>
              <a:lnSpc>
                <a:spcPct val="80000"/>
              </a:lnSpc>
            </a:pPr>
            <a:r>
              <a:rPr lang="en-US" dirty="0"/>
              <a:t>Architecture Track at NDIA SE Conference</a:t>
            </a:r>
          </a:p>
        </p:txBody>
      </p:sp>
    </p:spTree>
    <p:extLst>
      <p:ext uri="{BB962C8B-B14F-4D97-AF65-F5344CB8AC3E}">
        <p14:creationId xmlns:p14="http://schemas.microsoft.com/office/powerpoint/2010/main" val="4144865033"/>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367658"/>
            <a:ext cx="10972800" cy="2514600"/>
          </a:xfrm>
        </p:spPr>
        <p:txBody>
          <a:bodyPr>
            <a:normAutofit/>
          </a:bodyPr>
          <a:lstStyle/>
          <a:p>
            <a:pPr algn="ctr">
              <a:lnSpc>
                <a:spcPct val="80000"/>
              </a:lnSpc>
              <a:spcAft>
                <a:spcPts val="0"/>
              </a:spcAft>
            </a:pPr>
            <a:br>
              <a:rPr lang="en-US" dirty="0"/>
            </a:br>
            <a:r>
              <a:rPr lang="en-US" dirty="0"/>
              <a:t>NDIA Systems Engineering Division (SED) Meeting</a:t>
            </a:r>
            <a:br>
              <a:rPr lang="en-US" dirty="0"/>
            </a:br>
            <a:br>
              <a:rPr lang="en-US" dirty="0"/>
            </a:br>
            <a:r>
              <a:rPr lang="en-US" dirty="0"/>
              <a:t>Committee Report</a:t>
            </a:r>
            <a:br>
              <a:rPr lang="en-US" dirty="0"/>
            </a:br>
            <a:br>
              <a:rPr lang="en-US" dirty="0"/>
            </a:br>
            <a:r>
              <a:rPr lang="en-US" dirty="0"/>
              <a:t>23 March 2023</a:t>
            </a:r>
          </a:p>
        </p:txBody>
      </p:sp>
      <p:sp>
        <p:nvSpPr>
          <p:cNvPr id="6" name="Subtitle 5"/>
          <p:cNvSpPr>
            <a:spLocks noGrp="1"/>
          </p:cNvSpPr>
          <p:nvPr>
            <p:ph type="subTitle" idx="1"/>
          </p:nvPr>
        </p:nvSpPr>
        <p:spPr>
          <a:xfrm>
            <a:off x="3886200" y="4690242"/>
            <a:ext cx="4038600" cy="876299"/>
          </a:xfrm>
        </p:spPr>
        <p:txBody>
          <a:bodyPr>
            <a:noAutofit/>
          </a:bodyPr>
          <a:lstStyle/>
          <a:p>
            <a:pPr marL="55563" indent="-55563" algn="l">
              <a:spcBef>
                <a:spcPts val="0"/>
              </a:spcBef>
              <a:spcAft>
                <a:spcPts val="600"/>
              </a:spcAft>
              <a:tabLst>
                <a:tab pos="2220913" algn="l"/>
              </a:tabLst>
            </a:pPr>
            <a:r>
              <a:rPr lang="en-US" sz="2400" dirty="0">
                <a:solidFill>
                  <a:schemeClr val="tx1">
                    <a:lumMod val="75000"/>
                    <a:lumOff val="25000"/>
                  </a:schemeClr>
                </a:solidFill>
              </a:rPr>
              <a:t>Co-Chairs: </a:t>
            </a:r>
          </a:p>
          <a:p>
            <a:pPr marL="512763" lvl="1" indent="-55563" algn="l">
              <a:spcBef>
                <a:spcPts val="0"/>
              </a:spcBef>
              <a:spcAft>
                <a:spcPts val="600"/>
              </a:spcAft>
              <a:tabLst>
                <a:tab pos="2220913" algn="l"/>
              </a:tabLst>
            </a:pPr>
            <a:r>
              <a:rPr lang="en-US" b="1" dirty="0">
                <a:solidFill>
                  <a:schemeClr val="tx1">
                    <a:lumMod val="75000"/>
                    <a:lumOff val="25000"/>
                  </a:schemeClr>
                </a:solidFill>
              </a:rPr>
              <a:t>Judith Dahmann </a:t>
            </a:r>
          </a:p>
          <a:p>
            <a:pPr marL="512763" lvl="1" indent="-55563" algn="l">
              <a:spcBef>
                <a:spcPts val="0"/>
              </a:spcBef>
              <a:spcAft>
                <a:spcPts val="600"/>
              </a:spcAft>
              <a:tabLst>
                <a:tab pos="2220913" algn="l"/>
              </a:tabLst>
            </a:pPr>
            <a:r>
              <a:rPr lang="en-US" b="1" dirty="0">
                <a:solidFill>
                  <a:schemeClr val="tx1">
                    <a:lumMod val="75000"/>
                    <a:lumOff val="25000"/>
                  </a:schemeClr>
                </a:solidFill>
              </a:rPr>
              <a:t>John Daly</a:t>
            </a:r>
          </a:p>
          <a:p>
            <a:pPr marL="512763" lvl="1" indent="-55563" algn="l">
              <a:spcBef>
                <a:spcPts val="0"/>
              </a:spcBef>
              <a:spcAft>
                <a:spcPts val="600"/>
              </a:spcAft>
              <a:tabLst>
                <a:tab pos="2220913" algn="l"/>
              </a:tabLst>
            </a:pPr>
            <a:r>
              <a:rPr lang="en-US" b="1" dirty="0">
                <a:solidFill>
                  <a:schemeClr val="tx1">
                    <a:lumMod val="75000"/>
                    <a:lumOff val="25000"/>
                  </a:schemeClr>
                </a:solidFill>
              </a:rPr>
              <a:t>Jennie Horne </a:t>
            </a:r>
            <a:r>
              <a:rPr lang="en-US" b="1" dirty="0">
                <a:solidFill>
                  <a:srgbClr val="0070C0"/>
                </a:solidFill>
              </a:rPr>
              <a:t>	</a:t>
            </a:r>
            <a:endParaRPr lang="en-US" b="1" dirty="0">
              <a:solidFill>
                <a:schemeClr val="tx1">
                  <a:lumMod val="75000"/>
                  <a:lumOff val="25000"/>
                </a:schemeClr>
              </a:solidFill>
            </a:endParaRPr>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3/23/23</a:t>
            </a:fld>
            <a:endParaRPr lang="en-US" dirty="0"/>
          </a:p>
        </p:txBody>
      </p:sp>
      <p:sp>
        <p:nvSpPr>
          <p:cNvPr id="5" name="Slide Number Placeholder 6"/>
          <p:cNvSpPr>
            <a:spLocks noGrp="1"/>
          </p:cNvSpPr>
          <p:nvPr>
            <p:ph type="sldNum" sz="quarter" idx="12"/>
          </p:nvPr>
        </p:nvSpPr>
        <p:spPr>
          <a:xfrm>
            <a:off x="203200" y="6400801"/>
            <a:ext cx="482600" cy="365125"/>
          </a:xfrm>
        </p:spPr>
        <p:txBody>
          <a:bodyPr/>
          <a:lstStyle/>
          <a:p>
            <a:fld id="{CD64BFC3-983F-4B0A-9A55-84A85105ADC0}" type="slidenum">
              <a:rPr lang="en-US" smtClean="0"/>
              <a:pPr/>
              <a:t>39</a:t>
            </a:fld>
            <a:endParaRPr lang="en-US" dirty="0"/>
          </a:p>
        </p:txBody>
      </p:sp>
    </p:spTree>
    <p:extLst>
      <p:ext uri="{BB962C8B-B14F-4D97-AF65-F5344CB8AC3E}">
        <p14:creationId xmlns:p14="http://schemas.microsoft.com/office/powerpoint/2010/main" val="35181930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762000" y="2748684"/>
            <a:ext cx="10363200" cy="708025"/>
          </a:xfrm>
        </p:spPr>
        <p:txBody>
          <a:bodyPr>
            <a:noAutofit/>
          </a:bodyPr>
          <a:lstStyle/>
          <a:p>
            <a:r>
              <a:rPr lang="en-US" sz="3600" dirty="0">
                <a:effectLst/>
                <a:latin typeface="Calibri" panose="020F0502020204030204" pitchFamily="34" charset="0"/>
                <a:ea typeface="Times New Roman" panose="02020603050405020304" pitchFamily="18" charset="0"/>
              </a:rPr>
              <a:t>Feedback from Senior Government Addresses to SED February 2023</a:t>
            </a:r>
            <a:endParaRPr lang="en-US" dirty="0"/>
          </a:p>
        </p:txBody>
      </p:sp>
      <p:sp>
        <p:nvSpPr>
          <p:cNvPr id="4" name="Rectangle 2"/>
          <p:cNvSpPr txBox="1">
            <a:spLocks noChangeArrowheads="1"/>
          </p:cNvSpPr>
          <p:nvPr/>
        </p:nvSpPr>
        <p:spPr>
          <a:xfrm>
            <a:off x="2209800" y="3456709"/>
            <a:ext cx="9753600" cy="1801091"/>
          </a:xfrm>
          <a:prstGeom prst="rect">
            <a:avLst/>
          </a:prstGeom>
        </p:spPr>
        <p:txBody>
          <a:bodyPr vert="horz" lIns="91440" tIns="45720" rIns="91440" bIns="45720" rtlCol="0" anchor="ctr">
            <a:noAutofit/>
          </a:bodyPr>
          <a:lstStyle>
            <a:lvl1pPr algn="l" defTabSz="685800" rtl="0" eaLnBrk="1" latinLnBrk="0" hangingPunct="1">
              <a:spcBef>
                <a:spcPct val="0"/>
              </a:spcBef>
              <a:buNone/>
              <a:defRPr sz="2400" b="1" kern="1200" spc="0" baseline="0">
                <a:solidFill>
                  <a:srgbClr val="AB0003"/>
                </a:solidFill>
                <a:latin typeface="Arial" panose="020B0604020202020204" pitchFamily="34" charset="0"/>
                <a:ea typeface="+mj-ea"/>
                <a:cs typeface="Arial" panose="020B0604020202020204" pitchFamily="34" charset="0"/>
              </a:defRPr>
            </a:lvl1p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48047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92" y="381000"/>
            <a:ext cx="9652000" cy="740653"/>
          </a:xfrm>
        </p:spPr>
        <p:txBody>
          <a:bodyPr/>
          <a:lstStyle/>
          <a:p>
            <a:r>
              <a:rPr lang="en-US" dirty="0"/>
              <a:t>SoS ME Committee Goals &amp; Objectives</a:t>
            </a:r>
          </a:p>
        </p:txBody>
      </p:sp>
      <p:sp>
        <p:nvSpPr>
          <p:cNvPr id="3" name="Content Placeholder 2"/>
          <p:cNvSpPr>
            <a:spLocks noGrp="1"/>
          </p:cNvSpPr>
          <p:nvPr>
            <p:ph idx="1"/>
          </p:nvPr>
        </p:nvSpPr>
        <p:spPr>
          <a:xfrm>
            <a:off x="444500" y="1311275"/>
            <a:ext cx="11366500" cy="5546725"/>
          </a:xfrm>
        </p:spPr>
        <p:txBody>
          <a:bodyPr>
            <a:normAutofit lnSpcReduction="10000"/>
          </a:bodyPr>
          <a:lstStyle/>
          <a:p>
            <a:pPr>
              <a:spcBef>
                <a:spcPts val="0"/>
              </a:spcBef>
              <a:spcAft>
                <a:spcPts val="1200"/>
              </a:spcAft>
            </a:pPr>
            <a:r>
              <a:rPr lang="en-US" sz="2400" dirty="0">
                <a:solidFill>
                  <a:srgbClr val="333333"/>
                </a:solidFill>
              </a:rPr>
              <a:t>P</a:t>
            </a:r>
            <a:r>
              <a:rPr lang="en-US" sz="2400" i="0" dirty="0">
                <a:solidFill>
                  <a:srgbClr val="333333"/>
                </a:solidFill>
                <a:effectLst/>
              </a:rPr>
              <a:t>rovide a forum where government, industry, and academia can </a:t>
            </a:r>
          </a:p>
          <a:p>
            <a:pPr lvl="1">
              <a:spcBef>
                <a:spcPts val="0"/>
              </a:spcBef>
              <a:spcAft>
                <a:spcPts val="400"/>
              </a:spcAft>
            </a:pPr>
            <a:r>
              <a:rPr lang="en-US" sz="1900" b="0" i="0" dirty="0">
                <a:solidFill>
                  <a:srgbClr val="333333"/>
                </a:solidFill>
                <a:effectLst/>
              </a:rPr>
              <a:t>share lessons learned, </a:t>
            </a:r>
          </a:p>
          <a:p>
            <a:pPr lvl="1">
              <a:spcBef>
                <a:spcPts val="0"/>
              </a:spcBef>
              <a:spcAft>
                <a:spcPts val="400"/>
              </a:spcAft>
            </a:pPr>
            <a:r>
              <a:rPr lang="en-US" sz="1900" b="0" i="0" dirty="0">
                <a:solidFill>
                  <a:srgbClr val="333333"/>
                </a:solidFill>
                <a:effectLst/>
              </a:rPr>
              <a:t>promote best practices, </a:t>
            </a:r>
          </a:p>
          <a:p>
            <a:pPr lvl="1">
              <a:spcBef>
                <a:spcPts val="0"/>
              </a:spcBef>
              <a:spcAft>
                <a:spcPts val="400"/>
              </a:spcAft>
            </a:pPr>
            <a:r>
              <a:rPr lang="en-US" sz="1900" b="0" i="0" dirty="0">
                <a:solidFill>
                  <a:srgbClr val="333333"/>
                </a:solidFill>
                <a:effectLst/>
              </a:rPr>
              <a:t>address issues, and </a:t>
            </a:r>
          </a:p>
          <a:p>
            <a:pPr lvl="1">
              <a:spcBef>
                <a:spcPts val="0"/>
              </a:spcBef>
              <a:spcAft>
                <a:spcPts val="400"/>
              </a:spcAft>
            </a:pPr>
            <a:r>
              <a:rPr lang="en-US" sz="1900" b="0" i="0" dirty="0">
                <a:solidFill>
                  <a:srgbClr val="333333"/>
                </a:solidFill>
                <a:effectLst/>
              </a:rPr>
              <a:t>advocate for systems engineering for Systems of Systems (SoS) and mission engineering</a:t>
            </a:r>
          </a:p>
          <a:p>
            <a:pPr lvl="1">
              <a:spcBef>
                <a:spcPts val="0"/>
              </a:spcBef>
              <a:spcAft>
                <a:spcPts val="400"/>
              </a:spcAft>
            </a:pPr>
            <a:r>
              <a:rPr lang="en-US" sz="1900" b="0" i="0" dirty="0">
                <a:solidFill>
                  <a:srgbClr val="333333"/>
                </a:solidFill>
                <a:effectLst/>
              </a:rPr>
              <a:t>Identify successful strategies for applying systems engineering principles to systems engineering of SoS and missions.</a:t>
            </a:r>
            <a:endParaRPr lang="en-US" sz="1900" i="1" dirty="0"/>
          </a:p>
          <a:p>
            <a:r>
              <a:rPr lang="en-US" sz="2400" dirty="0">
                <a:solidFill>
                  <a:srgbClr val="333333"/>
                </a:solidFill>
              </a:rPr>
              <a:t>L</a:t>
            </a:r>
            <a:r>
              <a:rPr lang="en-US" sz="2400" i="0" dirty="0">
                <a:solidFill>
                  <a:srgbClr val="333333"/>
                </a:solidFill>
                <a:effectLst/>
              </a:rPr>
              <a:t>ead mission engineering efforts for the SE Division</a:t>
            </a:r>
          </a:p>
          <a:p>
            <a:pPr lvl="1"/>
            <a:r>
              <a:rPr lang="en-US" sz="1800" b="0" i="0" dirty="0">
                <a:solidFill>
                  <a:srgbClr val="333333"/>
                </a:solidFill>
                <a:effectLst/>
              </a:rPr>
              <a:t>The National Defense Authorization Act (NDAA) for Fiscal Year 2017, Section 855, directed DoD to establish Mission Integration Management (MIM) as a core activity within the acquisition, engineering, and operational communities to focus on the integration of elements that are all centered around the mission.</a:t>
            </a:r>
            <a:endParaRPr lang="en-US" sz="1800" dirty="0">
              <a:solidFill>
                <a:srgbClr val="333333"/>
              </a:solidFill>
            </a:endParaRPr>
          </a:p>
          <a:p>
            <a:pPr lvl="1"/>
            <a:r>
              <a:rPr lang="en-US" sz="1800" b="0" i="0" dirty="0">
                <a:solidFill>
                  <a:srgbClr val="333333"/>
                </a:solidFill>
                <a:effectLst/>
              </a:rPr>
              <a:t>ME is the technical sub element of MIM as a means to provide engineered mission-based outputs to the requirements process, guide prototypes, provide design options, and inform investment decisions.</a:t>
            </a:r>
            <a:endParaRPr lang="en-US" sz="1800" dirty="0">
              <a:solidFill>
                <a:srgbClr val="333333"/>
              </a:solidFill>
            </a:endParaRPr>
          </a:p>
          <a:p>
            <a:pPr lvl="1"/>
            <a:r>
              <a:rPr lang="en-US" sz="1800" b="0" i="0" dirty="0">
                <a:solidFill>
                  <a:srgbClr val="333333"/>
                </a:solidFill>
                <a:effectLst/>
              </a:rPr>
              <a:t>ME uses systems and SoS in an operational mission context to inform stakeholders about building the right things , not just building things right , by guiding capability maturation to address warfighter mission needs</a:t>
            </a:r>
          </a:p>
        </p:txBody>
      </p:sp>
      <p:sp>
        <p:nvSpPr>
          <p:cNvPr id="4" name="Date Placeholder 3"/>
          <p:cNvSpPr>
            <a:spLocks noGrp="1"/>
          </p:cNvSpPr>
          <p:nvPr>
            <p:ph type="dt" sz="half" idx="10"/>
          </p:nvPr>
        </p:nvSpPr>
        <p:spPr/>
        <p:txBody>
          <a:bodyPr/>
          <a:lstStyle/>
          <a:p>
            <a:fld id="{E805C3EA-6FEE-4D91-A3B5-5BBA38BE64F5}"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40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2360331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60" y="657115"/>
            <a:ext cx="9652000" cy="740653"/>
          </a:xfrm>
        </p:spPr>
        <p:txBody>
          <a:bodyPr/>
          <a:lstStyle/>
          <a:p>
            <a:r>
              <a:rPr lang="en-US" dirty="0"/>
              <a:t>Completed 2022 SoS/ME Actions</a:t>
            </a:r>
          </a:p>
        </p:txBody>
      </p:sp>
      <p:sp>
        <p:nvSpPr>
          <p:cNvPr id="3" name="Content Placeholder 2"/>
          <p:cNvSpPr>
            <a:spLocks noGrp="1"/>
          </p:cNvSpPr>
          <p:nvPr>
            <p:ph idx="1"/>
          </p:nvPr>
        </p:nvSpPr>
        <p:spPr>
          <a:xfrm>
            <a:off x="762000" y="2057400"/>
            <a:ext cx="10972800" cy="3794233"/>
          </a:xfrm>
        </p:spPr>
        <p:txBody>
          <a:bodyPr>
            <a:normAutofit/>
          </a:bodyPr>
          <a:lstStyle/>
          <a:p>
            <a:pPr>
              <a:lnSpc>
                <a:spcPct val="90000"/>
              </a:lnSpc>
              <a:spcBef>
                <a:spcPts val="1200"/>
              </a:spcBef>
            </a:pPr>
            <a:r>
              <a:rPr lang="en-US" sz="2400" i="0" dirty="0">
                <a:solidFill>
                  <a:srgbClr val="333333"/>
                </a:solidFill>
                <a:effectLst/>
              </a:rPr>
              <a:t>SoS Engineering Collaborators Information Exchange (SoSECIE) </a:t>
            </a:r>
          </a:p>
          <a:p>
            <a:pPr lvl="1">
              <a:lnSpc>
                <a:spcPct val="90000"/>
              </a:lnSpc>
              <a:spcBef>
                <a:spcPts val="1200"/>
              </a:spcBef>
            </a:pPr>
            <a:r>
              <a:rPr lang="en-US" sz="2200" b="0" i="0" dirty="0">
                <a:solidFill>
                  <a:srgbClr val="333333"/>
                </a:solidFill>
                <a:effectLst/>
              </a:rPr>
              <a:t>The SoS Committee offers biweekly webinars through the SoSECIE with support provided by The MITRE Corporation. </a:t>
            </a:r>
          </a:p>
          <a:p>
            <a:pPr lvl="1">
              <a:lnSpc>
                <a:spcPct val="90000"/>
              </a:lnSpc>
              <a:spcBef>
                <a:spcPts val="1200"/>
              </a:spcBef>
            </a:pPr>
            <a:r>
              <a:rPr lang="en-US" sz="2200" b="0" i="0" dirty="0">
                <a:solidFill>
                  <a:srgbClr val="333333"/>
                </a:solidFill>
                <a:effectLst/>
              </a:rPr>
              <a:t>Contact </a:t>
            </a:r>
            <a:r>
              <a:rPr lang="en-US" sz="2200" b="0" i="0" u="sng" dirty="0" err="1">
                <a:solidFill>
                  <a:srgbClr val="002758"/>
                </a:solidFill>
                <a:effectLst/>
                <a:hlinkClick r:id="rId2"/>
              </a:rPr>
              <a:t>SoSECIE@MITRE</a:t>
            </a:r>
            <a:r>
              <a:rPr lang="en-US" sz="2200" b="0" i="0" dirty="0">
                <a:solidFill>
                  <a:srgbClr val="333333"/>
                </a:solidFill>
                <a:effectLst/>
              </a:rPr>
              <a:t> to receive webinar announcements.  Recordings of the over 100 past webinars can be accessed through MITRE at the following link: </a:t>
            </a:r>
            <a:r>
              <a:rPr lang="en-US" sz="2200" b="0" i="0" u="sng" dirty="0">
                <a:solidFill>
                  <a:srgbClr val="002758"/>
                </a:solidFill>
                <a:effectLst/>
                <a:hlinkClick r:id="rId3"/>
              </a:rPr>
              <a:t>https://mitre.tahoe.appsembler.com/blog</a:t>
            </a:r>
            <a:r>
              <a:rPr lang="en-US" sz="2200" b="0" i="0" dirty="0">
                <a:solidFill>
                  <a:srgbClr val="333333"/>
                </a:solidFill>
                <a:effectLst/>
              </a:rPr>
              <a:t>. </a:t>
            </a:r>
          </a:p>
          <a:p>
            <a:pPr lvl="1">
              <a:lnSpc>
                <a:spcPct val="90000"/>
              </a:lnSpc>
              <a:spcBef>
                <a:spcPts val="1200"/>
              </a:spcBef>
            </a:pPr>
            <a:r>
              <a:rPr lang="en-US" sz="2200" dirty="0">
                <a:solidFill>
                  <a:srgbClr val="333333"/>
                </a:solidFill>
              </a:rPr>
              <a:t>Continue to increase mission engineering content in webinars</a:t>
            </a:r>
            <a:endParaRPr lang="en-US" sz="2200" b="0" i="0" dirty="0">
              <a:solidFill>
                <a:srgbClr val="333333"/>
              </a:solidFill>
              <a:effectLst/>
            </a:endParaRPr>
          </a:p>
          <a:p>
            <a:pPr>
              <a:lnSpc>
                <a:spcPct val="90000"/>
              </a:lnSpc>
              <a:spcBef>
                <a:spcPts val="1200"/>
              </a:spcBef>
            </a:pPr>
            <a:r>
              <a:rPr lang="en-US" sz="2400" dirty="0">
                <a:solidFill>
                  <a:srgbClr val="333333"/>
                </a:solidFill>
              </a:rPr>
              <a:t>2022 Systems and Mission Engineering Conference</a:t>
            </a:r>
          </a:p>
          <a:p>
            <a:pPr lvl="1">
              <a:lnSpc>
                <a:spcPct val="90000"/>
              </a:lnSpc>
              <a:spcBef>
                <a:spcPts val="1200"/>
              </a:spcBef>
            </a:pPr>
            <a:r>
              <a:rPr lang="en-US" dirty="0">
                <a:solidFill>
                  <a:srgbClr val="333333"/>
                </a:solidFill>
              </a:rPr>
              <a:t>Offered a keynote (Roman), a panel and a day-long track</a:t>
            </a:r>
            <a:endParaRPr lang="en-US" sz="2000" dirty="0"/>
          </a:p>
        </p:txBody>
      </p:sp>
      <p:sp>
        <p:nvSpPr>
          <p:cNvPr id="4" name="Date Placeholder 3"/>
          <p:cNvSpPr>
            <a:spLocks noGrp="1"/>
          </p:cNvSpPr>
          <p:nvPr>
            <p:ph type="dt" sz="half" idx="10"/>
          </p:nvPr>
        </p:nvSpPr>
        <p:spPr/>
        <p:txBody>
          <a:bodyPr/>
          <a:lstStyle/>
          <a:p>
            <a:fld id="{E805C3EA-6FEE-4D91-A3B5-5BBA38BE64F5}"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41</a:t>
            </a:fld>
            <a:endParaRPr lang="en-US" dirty="0">
              <a:solidFill>
                <a:schemeClr val="tx1">
                  <a:lumMod val="50000"/>
                  <a:lumOff val="50000"/>
                </a:schemeClr>
              </a:solidFill>
            </a:endParaRPr>
          </a:p>
        </p:txBody>
      </p:sp>
      <p:pic>
        <p:nvPicPr>
          <p:cNvPr id="6" name="Graphic 5" descr="Checkbox Checked with solid fill">
            <a:extLst>
              <a:ext uri="{FF2B5EF4-FFF2-40B4-BE49-F238E27FC236}">
                <a16:creationId xmlns:a16="http://schemas.microsoft.com/office/drawing/2014/main" id="{1B7DD793-F0AD-038D-0476-5ECA090BFC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661" y="3048000"/>
            <a:ext cx="914400" cy="914400"/>
          </a:xfrm>
          <a:prstGeom prst="rect">
            <a:avLst/>
          </a:prstGeom>
        </p:spPr>
      </p:pic>
      <p:pic>
        <p:nvPicPr>
          <p:cNvPr id="7" name="Graphic 6" descr="Checkbox Checked with solid fill">
            <a:extLst>
              <a:ext uri="{FF2B5EF4-FFF2-40B4-BE49-F238E27FC236}">
                <a16:creationId xmlns:a16="http://schemas.microsoft.com/office/drawing/2014/main" id="{316DCE7B-A9CF-4BF7-CC17-F4934B09DA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861" y="5029200"/>
            <a:ext cx="914400" cy="914400"/>
          </a:xfrm>
          <a:prstGeom prst="rect">
            <a:avLst/>
          </a:prstGeom>
        </p:spPr>
      </p:pic>
    </p:spTree>
    <p:extLst>
      <p:ext uri="{BB962C8B-B14F-4D97-AF65-F5344CB8AC3E}">
        <p14:creationId xmlns:p14="http://schemas.microsoft.com/office/powerpoint/2010/main" val="3170176155"/>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71AC-7C99-42B9-9B8D-D59B332525FC}"/>
              </a:ext>
            </a:extLst>
          </p:cNvPr>
          <p:cNvSpPr>
            <a:spLocks noGrp="1"/>
          </p:cNvSpPr>
          <p:nvPr>
            <p:ph type="title"/>
          </p:nvPr>
        </p:nvSpPr>
        <p:spPr>
          <a:xfrm>
            <a:off x="851338" y="325614"/>
            <a:ext cx="11591839" cy="625803"/>
          </a:xfrm>
        </p:spPr>
        <p:txBody>
          <a:bodyPr>
            <a:normAutofit/>
          </a:bodyPr>
          <a:lstStyle/>
          <a:p>
            <a:r>
              <a:rPr lang="en-US" dirty="0"/>
              <a:t>Completed 2022 ME Actions</a:t>
            </a:r>
          </a:p>
        </p:txBody>
      </p:sp>
      <p:sp>
        <p:nvSpPr>
          <p:cNvPr id="3" name="Content Placeholder 2">
            <a:extLst>
              <a:ext uri="{FF2B5EF4-FFF2-40B4-BE49-F238E27FC236}">
                <a16:creationId xmlns:a16="http://schemas.microsoft.com/office/drawing/2014/main" id="{1A1BD25E-363C-428B-B364-AD673F77F5EE}"/>
              </a:ext>
            </a:extLst>
          </p:cNvPr>
          <p:cNvSpPr>
            <a:spLocks noGrp="1"/>
          </p:cNvSpPr>
          <p:nvPr>
            <p:ph idx="1"/>
          </p:nvPr>
        </p:nvSpPr>
        <p:spPr>
          <a:xfrm>
            <a:off x="590075" y="1297175"/>
            <a:ext cx="11297125" cy="5779868"/>
          </a:xfrm>
        </p:spPr>
        <p:txBody>
          <a:bodyPr>
            <a:normAutofit/>
          </a:bodyPr>
          <a:lstStyle/>
          <a:p>
            <a:pPr marL="342900" marR="0" lvl="0" indent="-342900">
              <a:lnSpc>
                <a:spcPct val="90000"/>
              </a:lnSpc>
              <a:spcBef>
                <a:spcPts val="600"/>
              </a:spcBef>
              <a:spcAft>
                <a:spcPts val="0"/>
              </a:spcAft>
              <a:buFont typeface="Wingdings" panose="05000000000000000000" pitchFamily="2" charset="2"/>
              <a:buChar char="v"/>
            </a:pPr>
            <a:r>
              <a:rPr lang="en-US" sz="2600" b="1" dirty="0">
                <a:effectLst/>
                <a:latin typeface="+mj-lt"/>
                <a:ea typeface="Times New Roman" panose="02020603050405020304" pitchFamily="18" charset="0"/>
              </a:rPr>
              <a:t>Create a cross NDIA SE Division ME Initiative </a:t>
            </a:r>
          </a:p>
          <a:p>
            <a:pPr lvl="1">
              <a:lnSpc>
                <a:spcPct val="90000"/>
              </a:lnSpc>
              <a:spcBef>
                <a:spcPts val="600"/>
              </a:spcBef>
              <a:buFont typeface="Wingdings" panose="05000000000000000000" pitchFamily="2" charset="2"/>
              <a:buChar char="§"/>
            </a:pPr>
            <a:r>
              <a:rPr lang="en-US" sz="2200" dirty="0">
                <a:effectLst/>
                <a:latin typeface="+mj-lt"/>
                <a:ea typeface="Times New Roman" panose="02020603050405020304" pitchFamily="18" charset="0"/>
              </a:rPr>
              <a:t>Engaged not only SoS/ME (Dahmann), but also DE (Daly), M&amp;S (Schreiber), </a:t>
            </a:r>
            <a:r>
              <a:rPr lang="en-US" sz="2200" dirty="0">
                <a:latin typeface="+mj-lt"/>
                <a:ea typeface="Times New Roman" panose="02020603050405020304" pitchFamily="18" charset="0"/>
              </a:rPr>
              <a:t>A</a:t>
            </a:r>
            <a:r>
              <a:rPr lang="en-US" sz="2200" dirty="0">
                <a:effectLst/>
                <a:latin typeface="+mj-lt"/>
                <a:ea typeface="Times New Roman" panose="02020603050405020304" pitchFamily="18" charset="0"/>
              </a:rPr>
              <a:t>rchitecture (Scheurer), SE Modernization (Moshinsky)</a:t>
            </a:r>
          </a:p>
          <a:p>
            <a:pPr marL="342900" marR="0" lvl="0" indent="-342900">
              <a:lnSpc>
                <a:spcPct val="90000"/>
              </a:lnSpc>
              <a:spcBef>
                <a:spcPts val="600"/>
              </a:spcBef>
              <a:spcAft>
                <a:spcPts val="0"/>
              </a:spcAft>
              <a:buFont typeface="Wingdings" panose="05000000000000000000" pitchFamily="2" charset="2"/>
              <a:buChar char="v"/>
            </a:pPr>
            <a:r>
              <a:rPr lang="en-US" b="1" dirty="0">
                <a:effectLst/>
                <a:latin typeface="+mj-lt"/>
                <a:ea typeface="Times New Roman" panose="02020603050405020304" pitchFamily="18" charset="0"/>
              </a:rPr>
              <a:t>Focus on several areas</a:t>
            </a:r>
          </a:p>
          <a:p>
            <a:pPr marL="800100" lvl="1" indent="-342900">
              <a:lnSpc>
                <a:spcPct val="90000"/>
              </a:lnSpc>
              <a:spcBef>
                <a:spcPts val="600"/>
              </a:spcBef>
              <a:buFont typeface="Symbol" panose="05050102010706020507" pitchFamily="18" charset="2"/>
              <a:buChar char=""/>
            </a:pPr>
            <a:r>
              <a:rPr lang="en-US" sz="2600" b="1" dirty="0">
                <a:effectLst/>
                <a:latin typeface="+mj-lt"/>
                <a:ea typeface="Times New Roman" panose="02020603050405020304" pitchFamily="18" charset="0"/>
              </a:rPr>
              <a:t>Inputs to the update of the Mission Engineering Guide</a:t>
            </a:r>
            <a:endParaRPr lang="en-US" sz="2600" b="1" dirty="0">
              <a:effectLst/>
              <a:latin typeface="+mj-lt"/>
              <a:ea typeface="Calibri" panose="020F0502020204030204" pitchFamily="34" charset="0"/>
            </a:endParaRPr>
          </a:p>
          <a:p>
            <a:pPr marL="1200150" lvl="2" indent="-285750">
              <a:lnSpc>
                <a:spcPct val="90000"/>
              </a:lnSpc>
              <a:spcBef>
                <a:spcPts val="600"/>
              </a:spcBef>
              <a:buFont typeface="Courier New" panose="02070309020205020404" pitchFamily="49" charset="0"/>
              <a:buChar char="o"/>
            </a:pPr>
            <a:r>
              <a:rPr lang="en-US" sz="2000" dirty="0">
                <a:effectLst/>
                <a:latin typeface="+mj-lt"/>
                <a:ea typeface="Times New Roman" panose="02020603050405020304" pitchFamily="18" charset="0"/>
              </a:rPr>
              <a:t>R&amp;E has begun an update of the ME Guide</a:t>
            </a:r>
            <a:r>
              <a:rPr lang="en-US" sz="2000" dirty="0">
                <a:latin typeface="+mj-lt"/>
                <a:ea typeface="Times New Roman" panose="02020603050405020304" pitchFamily="18" charset="0"/>
              </a:rPr>
              <a:t> </a:t>
            </a:r>
            <a:r>
              <a:rPr lang="en-US" sz="2000" dirty="0">
                <a:effectLst/>
                <a:latin typeface="+mj-lt"/>
                <a:ea typeface="Times New Roman" panose="02020603050405020304" pitchFamily="18" charset="0"/>
              </a:rPr>
              <a:t>and are interested in </a:t>
            </a:r>
            <a:r>
              <a:rPr lang="en-US" sz="2000" dirty="0">
                <a:latin typeface="+mj-lt"/>
                <a:ea typeface="Times New Roman" panose="02020603050405020304" pitchFamily="18" charset="0"/>
              </a:rPr>
              <a:t>industry</a:t>
            </a:r>
            <a:r>
              <a:rPr lang="en-US" sz="2000" dirty="0">
                <a:effectLst/>
                <a:latin typeface="+mj-lt"/>
                <a:ea typeface="Times New Roman" panose="02020603050405020304" pitchFamily="18" charset="0"/>
              </a:rPr>
              <a:t> inputs</a:t>
            </a:r>
            <a:endParaRPr lang="en-US" sz="2000" dirty="0">
              <a:effectLst/>
              <a:latin typeface="+mj-lt"/>
              <a:ea typeface="Calibri" panose="020F0502020204030204" pitchFamily="34" charset="0"/>
            </a:endParaRPr>
          </a:p>
          <a:p>
            <a:pPr marL="1200150" lvl="2" indent="-285750">
              <a:lnSpc>
                <a:spcPct val="90000"/>
              </a:lnSpc>
              <a:spcBef>
                <a:spcPts val="600"/>
              </a:spcBef>
              <a:buFont typeface="Courier New" panose="02070309020205020404" pitchFamily="49" charset="0"/>
              <a:buChar char="o"/>
            </a:pPr>
            <a:r>
              <a:rPr lang="en-US" sz="2000" dirty="0">
                <a:effectLst/>
                <a:latin typeface="+mj-lt"/>
                <a:ea typeface="Times New Roman" panose="02020603050405020304" pitchFamily="18" charset="0"/>
              </a:rPr>
              <a:t>The NDIA ME core team requested inputs as from the division</a:t>
            </a:r>
            <a:r>
              <a:rPr lang="en-US" sz="2000" dirty="0">
                <a:latin typeface="+mj-lt"/>
                <a:ea typeface="Times New Roman" panose="02020603050405020304" pitchFamily="18" charset="0"/>
              </a:rPr>
              <a:t> and </a:t>
            </a:r>
            <a:r>
              <a:rPr lang="en-US" sz="2000" dirty="0">
                <a:effectLst/>
                <a:latin typeface="+mj-lt"/>
                <a:ea typeface="Times New Roman" panose="02020603050405020304" pitchFamily="18" charset="0"/>
              </a:rPr>
              <a:t>provide a composite industry set of comments to the R&amp;E</a:t>
            </a:r>
          </a:p>
          <a:p>
            <a:pPr marL="800100" lvl="1" indent="-342900">
              <a:lnSpc>
                <a:spcPct val="90000"/>
              </a:lnSpc>
              <a:spcBef>
                <a:spcPts val="600"/>
              </a:spcBef>
              <a:buFont typeface="Symbol" panose="05050102010706020507" pitchFamily="18" charset="2"/>
              <a:buChar char=""/>
            </a:pPr>
            <a:r>
              <a:rPr lang="en-US" sz="2600" b="1" dirty="0">
                <a:effectLst/>
                <a:latin typeface="+mj-lt"/>
                <a:ea typeface="Times New Roman" panose="02020603050405020304" pitchFamily="18" charset="0"/>
              </a:rPr>
              <a:t>Industry implementation of ME</a:t>
            </a:r>
            <a:endParaRPr lang="en-US" sz="2600" b="1" dirty="0">
              <a:effectLst/>
              <a:latin typeface="+mj-lt"/>
              <a:ea typeface="Calibri" panose="020F0502020204030204" pitchFamily="34" charset="0"/>
            </a:endParaRPr>
          </a:p>
          <a:p>
            <a:pPr marL="1200150" lvl="2" indent="-285750">
              <a:lnSpc>
                <a:spcPct val="90000"/>
              </a:lnSpc>
              <a:spcBef>
                <a:spcPts val="600"/>
              </a:spcBef>
              <a:buFont typeface="Courier New" panose="02070309020205020404" pitchFamily="49" charset="0"/>
              <a:buChar char="o"/>
            </a:pPr>
            <a:r>
              <a:rPr lang="en-US" sz="2000" b="1" dirty="0">
                <a:effectLst/>
                <a:latin typeface="+mj-lt"/>
                <a:ea typeface="Times New Roman" panose="02020603050405020304" pitchFamily="18" charset="0"/>
              </a:rPr>
              <a:t>Question</a:t>
            </a:r>
            <a:r>
              <a:rPr lang="en-US" sz="2000" dirty="0">
                <a:effectLst/>
                <a:latin typeface="+mj-lt"/>
                <a:ea typeface="Times New Roman" panose="02020603050405020304" pitchFamily="18" charset="0"/>
              </a:rPr>
              <a:t>: Can we develop an understanding of how industry is current implementing mission engineering including the motivation, their methods, processes, and tools, and how they use the ME results?  </a:t>
            </a:r>
            <a:endParaRPr lang="en-US" sz="2000" dirty="0">
              <a:effectLst/>
              <a:latin typeface="+mj-lt"/>
              <a:ea typeface="Calibri" panose="020F0502020204030204" pitchFamily="34" charset="0"/>
            </a:endParaRPr>
          </a:p>
          <a:p>
            <a:pPr marL="1200150" lvl="2" indent="-285750">
              <a:lnSpc>
                <a:spcPct val="90000"/>
              </a:lnSpc>
              <a:spcBef>
                <a:spcPts val="600"/>
              </a:spcBef>
              <a:buFont typeface="Courier New" panose="02070309020205020404" pitchFamily="49" charset="0"/>
              <a:buChar char="o"/>
            </a:pPr>
            <a:r>
              <a:rPr lang="en-US" sz="2000" dirty="0">
                <a:latin typeface="+mj-lt"/>
                <a:ea typeface="Times New Roman" panose="02020603050405020304" pitchFamily="18" charset="0"/>
              </a:rPr>
              <a:t>Co</a:t>
            </a:r>
            <a:r>
              <a:rPr lang="en-US" sz="2000" dirty="0">
                <a:effectLst/>
                <a:latin typeface="+mj-lt"/>
                <a:ea typeface="Times New Roman" panose="02020603050405020304" pitchFamily="18" charset="0"/>
              </a:rPr>
              <a:t>nducted a survey of SE Division members on Industry experience with ME and provided out brief to Systems and Mission Engineering Conference</a:t>
            </a:r>
          </a:p>
          <a:p>
            <a:pPr marL="1200150" lvl="2" indent="-285750">
              <a:lnSpc>
                <a:spcPct val="90000"/>
              </a:lnSpc>
              <a:spcBef>
                <a:spcPts val="600"/>
              </a:spcBef>
              <a:buFont typeface="Courier New" panose="02070309020205020404" pitchFamily="49" charset="0"/>
              <a:buChar char="o"/>
            </a:pPr>
            <a:r>
              <a:rPr lang="en-US" sz="2000" b="1" dirty="0">
                <a:latin typeface="+mj-lt"/>
                <a:ea typeface="Calibri" panose="020F0502020204030204" pitchFamily="34" charset="0"/>
              </a:rPr>
              <a:t>SED Report on survey results is in preparation</a:t>
            </a:r>
            <a:endParaRPr lang="en-US" sz="2000" b="1" dirty="0">
              <a:effectLst/>
              <a:latin typeface="+mj-lt"/>
              <a:ea typeface="Calibri" panose="020F0502020204030204" pitchFamily="34" charset="0"/>
            </a:endParaRPr>
          </a:p>
          <a:p>
            <a:pPr marL="1200150" lvl="2" indent="-285750">
              <a:lnSpc>
                <a:spcPct val="90000"/>
              </a:lnSpc>
              <a:spcBef>
                <a:spcPts val="600"/>
              </a:spcBef>
              <a:buFont typeface="Courier New" panose="02070309020205020404" pitchFamily="49" charset="0"/>
              <a:buChar char="o"/>
            </a:pPr>
            <a:endParaRPr lang="en-US" sz="2000" b="1" dirty="0">
              <a:effectLst/>
              <a:latin typeface="+mj-lt"/>
              <a:ea typeface="Times New Roman" panose="02020603050405020304" pitchFamily="18" charset="0"/>
            </a:endParaRPr>
          </a:p>
          <a:p>
            <a:pPr marL="0" indent="0">
              <a:lnSpc>
                <a:spcPct val="90000"/>
              </a:lnSpc>
              <a:spcBef>
                <a:spcPts val="600"/>
              </a:spcBef>
              <a:buNone/>
            </a:pPr>
            <a:endParaRPr lang="en-US" sz="4800" b="1" dirty="0">
              <a:latin typeface="+mj-lt"/>
            </a:endParaRPr>
          </a:p>
        </p:txBody>
      </p:sp>
      <p:pic>
        <p:nvPicPr>
          <p:cNvPr id="5" name="Graphic 4" descr="Checkbox Checked with solid fill">
            <a:extLst>
              <a:ext uri="{FF2B5EF4-FFF2-40B4-BE49-F238E27FC236}">
                <a16:creationId xmlns:a16="http://schemas.microsoft.com/office/drawing/2014/main" id="{2A47195C-EA91-14EA-637F-720E5CA692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138" y="1608559"/>
            <a:ext cx="914400" cy="914400"/>
          </a:xfrm>
          <a:prstGeom prst="rect">
            <a:avLst/>
          </a:prstGeom>
        </p:spPr>
      </p:pic>
      <p:pic>
        <p:nvPicPr>
          <p:cNvPr id="6" name="Graphic 5" descr="Checkbox Checked with solid fill">
            <a:extLst>
              <a:ext uri="{FF2B5EF4-FFF2-40B4-BE49-F238E27FC236}">
                <a16:creationId xmlns:a16="http://schemas.microsoft.com/office/drawing/2014/main" id="{3B20F620-B226-8A4B-3F13-5C5A78CA8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370" y="3159442"/>
            <a:ext cx="914400" cy="914400"/>
          </a:xfrm>
          <a:prstGeom prst="rect">
            <a:avLst/>
          </a:prstGeom>
        </p:spPr>
      </p:pic>
      <p:pic>
        <p:nvPicPr>
          <p:cNvPr id="7" name="Graphic 6" descr="Checkbox Checked with solid fill">
            <a:extLst>
              <a:ext uri="{FF2B5EF4-FFF2-40B4-BE49-F238E27FC236}">
                <a16:creationId xmlns:a16="http://schemas.microsoft.com/office/drawing/2014/main" id="{6860790E-259B-B7A5-1A88-A508E99FFA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338" y="4932601"/>
            <a:ext cx="914400" cy="914400"/>
          </a:xfrm>
          <a:prstGeom prst="rect">
            <a:avLst/>
          </a:prstGeom>
        </p:spPr>
      </p:pic>
      <p:sp>
        <p:nvSpPr>
          <p:cNvPr id="4" name="Arrow: Right 3">
            <a:extLst>
              <a:ext uri="{FF2B5EF4-FFF2-40B4-BE49-F238E27FC236}">
                <a16:creationId xmlns:a16="http://schemas.microsoft.com/office/drawing/2014/main" id="{7FAF43B7-B08E-1CE0-3C26-3B6EADA5B7B5}"/>
              </a:ext>
            </a:extLst>
          </p:cNvPr>
          <p:cNvSpPr/>
          <p:nvPr/>
        </p:nvSpPr>
        <p:spPr>
          <a:xfrm>
            <a:off x="1051424" y="6019800"/>
            <a:ext cx="714314" cy="73527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631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78B6-02AE-46F2-934F-985A7DC1059D}"/>
              </a:ext>
            </a:extLst>
          </p:cNvPr>
          <p:cNvSpPr>
            <a:spLocks noGrp="1"/>
          </p:cNvSpPr>
          <p:nvPr>
            <p:ph type="title"/>
          </p:nvPr>
        </p:nvSpPr>
        <p:spPr>
          <a:xfrm>
            <a:off x="281347" y="202364"/>
            <a:ext cx="10058400" cy="740653"/>
          </a:xfrm>
        </p:spPr>
        <p:txBody>
          <a:bodyPr/>
          <a:lstStyle/>
          <a:p>
            <a:r>
              <a:rPr lang="en-US" dirty="0"/>
              <a:t>Future Events</a:t>
            </a:r>
          </a:p>
        </p:txBody>
      </p:sp>
      <p:sp>
        <p:nvSpPr>
          <p:cNvPr id="3" name="Content Placeholder 2">
            <a:extLst>
              <a:ext uri="{FF2B5EF4-FFF2-40B4-BE49-F238E27FC236}">
                <a16:creationId xmlns:a16="http://schemas.microsoft.com/office/drawing/2014/main" id="{58572F02-1807-40E3-89AC-A98767847D90}"/>
              </a:ext>
            </a:extLst>
          </p:cNvPr>
          <p:cNvSpPr>
            <a:spLocks noGrp="1"/>
          </p:cNvSpPr>
          <p:nvPr>
            <p:ph idx="1"/>
          </p:nvPr>
        </p:nvSpPr>
        <p:spPr/>
        <p:txBody>
          <a:bodyPr>
            <a:normAutofit/>
          </a:bodyPr>
          <a:lstStyle/>
          <a:p>
            <a:endParaRPr lang="en-US" dirty="0"/>
          </a:p>
          <a:p>
            <a:endParaRPr lang="en-US" dirty="0"/>
          </a:p>
        </p:txBody>
      </p:sp>
      <p:sp>
        <p:nvSpPr>
          <p:cNvPr id="4" name="Date Placeholder 3">
            <a:extLst>
              <a:ext uri="{FF2B5EF4-FFF2-40B4-BE49-F238E27FC236}">
                <a16:creationId xmlns:a16="http://schemas.microsoft.com/office/drawing/2014/main" id="{88D675FC-43E0-4DDD-ACF4-45958769F195}"/>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BF25A882-6347-414B-98C4-5DF6B2A96B7D}"/>
              </a:ext>
            </a:extLst>
          </p:cNvPr>
          <p:cNvSpPr>
            <a:spLocks noGrp="1"/>
          </p:cNvSpPr>
          <p:nvPr>
            <p:ph type="sldNum" sz="quarter" idx="12"/>
          </p:nvPr>
        </p:nvSpPr>
        <p:spPr/>
        <p:txBody>
          <a:bodyPr/>
          <a:lstStyle/>
          <a:p>
            <a:fld id="{CD64BFC3-983F-4B0A-9A55-84A85105ADC0}" type="slidenum">
              <a:rPr lang="en-US" smtClean="0"/>
              <a:pPr/>
              <a:t>43</a:t>
            </a:fld>
            <a:endParaRPr lang="en-US"/>
          </a:p>
        </p:txBody>
      </p:sp>
      <p:sp>
        <p:nvSpPr>
          <p:cNvPr id="6" name="Content Placeholder 2">
            <a:extLst>
              <a:ext uri="{FF2B5EF4-FFF2-40B4-BE49-F238E27FC236}">
                <a16:creationId xmlns:a16="http://schemas.microsoft.com/office/drawing/2014/main" id="{BAC7AB01-D616-472D-3400-D5C1740C5B1D}"/>
              </a:ext>
            </a:extLst>
          </p:cNvPr>
          <p:cNvSpPr txBox="1">
            <a:spLocks/>
          </p:cNvSpPr>
          <p:nvPr/>
        </p:nvSpPr>
        <p:spPr>
          <a:xfrm>
            <a:off x="389760" y="1154302"/>
            <a:ext cx="11599040" cy="496739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C00000"/>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1200"/>
              </a:spcBef>
            </a:pPr>
            <a:r>
              <a:rPr lang="en-US" sz="2400" dirty="0">
                <a:solidFill>
                  <a:srgbClr val="333333"/>
                </a:solidFill>
              </a:rPr>
              <a:t>Continue SoSECIE webinars - </a:t>
            </a:r>
            <a:r>
              <a:rPr lang="en-US" sz="2000" b="0" dirty="0">
                <a:solidFill>
                  <a:srgbClr val="333333"/>
                </a:solidFill>
              </a:rPr>
              <a:t>Continued focus on Mission Engineering as well as SoS</a:t>
            </a:r>
          </a:p>
          <a:p>
            <a:pPr>
              <a:lnSpc>
                <a:spcPct val="90000"/>
              </a:lnSpc>
              <a:spcBef>
                <a:spcPts val="1200"/>
              </a:spcBef>
            </a:pPr>
            <a:r>
              <a:rPr lang="en-US" sz="2400" dirty="0">
                <a:solidFill>
                  <a:srgbClr val="333333"/>
                </a:solidFill>
              </a:rPr>
              <a:t>Industry Input to Updated ME Guide</a:t>
            </a:r>
          </a:p>
          <a:p>
            <a:pPr>
              <a:lnSpc>
                <a:spcPct val="90000"/>
              </a:lnSpc>
              <a:spcBef>
                <a:spcPts val="1200"/>
              </a:spcBef>
            </a:pPr>
            <a:r>
              <a:rPr lang="en-US" sz="2400" dirty="0">
                <a:solidFill>
                  <a:srgbClr val="333333"/>
                </a:solidFill>
              </a:rPr>
              <a:t>ME presentation to SED Meeting</a:t>
            </a:r>
          </a:p>
          <a:p>
            <a:pPr>
              <a:lnSpc>
                <a:spcPct val="90000"/>
              </a:lnSpc>
              <a:spcBef>
                <a:spcPts val="1200"/>
              </a:spcBef>
            </a:pPr>
            <a:r>
              <a:rPr lang="en-US" sz="2400" dirty="0">
                <a:solidFill>
                  <a:srgbClr val="333333"/>
                </a:solidFill>
              </a:rPr>
              <a:t>Possible Mission Engineering Workshop </a:t>
            </a:r>
          </a:p>
          <a:p>
            <a:pPr lvl="1">
              <a:lnSpc>
                <a:spcPct val="90000"/>
              </a:lnSpc>
              <a:spcBef>
                <a:spcPts val="1200"/>
              </a:spcBef>
            </a:pPr>
            <a:r>
              <a:rPr lang="en-US" sz="2000" dirty="0">
                <a:solidFill>
                  <a:srgbClr val="333333"/>
                </a:solidFill>
              </a:rPr>
              <a:t>Led by SoS ME committee but would engage multiple committees</a:t>
            </a:r>
          </a:p>
          <a:p>
            <a:pPr lvl="1">
              <a:lnSpc>
                <a:spcPct val="90000"/>
              </a:lnSpc>
              <a:spcBef>
                <a:spcPts val="1200"/>
              </a:spcBef>
            </a:pPr>
            <a:r>
              <a:rPr lang="en-US" sz="2000" dirty="0">
                <a:solidFill>
                  <a:srgbClr val="333333"/>
                </a:solidFill>
              </a:rPr>
              <a:t>Outgrowth of the Industry ME Survey where industry respondents indicated an interest in a follow-on workshop with Government</a:t>
            </a:r>
          </a:p>
          <a:p>
            <a:pPr lvl="1">
              <a:lnSpc>
                <a:spcPct val="90000"/>
              </a:lnSpc>
              <a:spcBef>
                <a:spcPts val="1200"/>
              </a:spcBef>
            </a:pPr>
            <a:r>
              <a:rPr lang="en-US" sz="2000" dirty="0"/>
              <a:t>Candidate topics:  </a:t>
            </a:r>
          </a:p>
          <a:p>
            <a:pPr lvl="2">
              <a:lnSpc>
                <a:spcPct val="90000"/>
              </a:lnSpc>
              <a:spcBef>
                <a:spcPts val="1200"/>
              </a:spcBef>
            </a:pPr>
            <a:r>
              <a:rPr lang="en-US" sz="2000" dirty="0"/>
              <a:t>Mission Engineering Methodology</a:t>
            </a:r>
          </a:p>
          <a:p>
            <a:pPr lvl="2">
              <a:lnSpc>
                <a:spcPct val="90000"/>
              </a:lnSpc>
              <a:spcBef>
                <a:spcPts val="1200"/>
              </a:spcBef>
            </a:pPr>
            <a:r>
              <a:rPr lang="en-US" sz="2000" dirty="0"/>
              <a:t>ME tools  - Use of DE/Operational Simulation to Conduct ME</a:t>
            </a:r>
          </a:p>
          <a:p>
            <a:pPr lvl="2">
              <a:lnSpc>
                <a:spcPct val="90000"/>
              </a:lnSpc>
              <a:spcBef>
                <a:spcPts val="1200"/>
              </a:spcBef>
            </a:pPr>
            <a:r>
              <a:rPr lang="en-US" sz="2000" dirty="0"/>
              <a:t>ME data identification access and sharing</a:t>
            </a:r>
          </a:p>
          <a:p>
            <a:pPr lvl="2">
              <a:lnSpc>
                <a:spcPct val="90000"/>
              </a:lnSpc>
              <a:spcBef>
                <a:spcPts val="1200"/>
              </a:spcBef>
            </a:pPr>
            <a:r>
              <a:rPr lang="en-US" sz="2000" dirty="0"/>
              <a:t>ME training and education</a:t>
            </a:r>
          </a:p>
          <a:p>
            <a:pPr lvl="2">
              <a:lnSpc>
                <a:spcPct val="90000"/>
              </a:lnSpc>
              <a:spcBef>
                <a:spcPts val="1200"/>
              </a:spcBef>
            </a:pPr>
            <a:r>
              <a:rPr lang="en-US" sz="2000" dirty="0"/>
              <a:t>Government/Industry Cooperation on ME</a:t>
            </a:r>
          </a:p>
          <a:p>
            <a:pPr lvl="2">
              <a:lnSpc>
                <a:spcPct val="90000"/>
              </a:lnSpc>
              <a:spcBef>
                <a:spcPts val="1200"/>
              </a:spcBef>
            </a:pPr>
            <a:endParaRPr lang="en-US" sz="1400" dirty="0"/>
          </a:p>
        </p:txBody>
      </p:sp>
      <p:sp>
        <p:nvSpPr>
          <p:cNvPr id="7" name="TextBox 6">
            <a:extLst>
              <a:ext uri="{FF2B5EF4-FFF2-40B4-BE49-F238E27FC236}">
                <a16:creationId xmlns:a16="http://schemas.microsoft.com/office/drawing/2014/main" id="{BBBA91A7-BAAB-FA15-EF29-8899622A67C5}"/>
              </a:ext>
            </a:extLst>
          </p:cNvPr>
          <p:cNvSpPr txBox="1"/>
          <p:nvPr/>
        </p:nvSpPr>
        <p:spPr>
          <a:xfrm>
            <a:off x="1053169" y="6121698"/>
            <a:ext cx="9281323" cy="461665"/>
          </a:xfrm>
          <a:prstGeom prst="rect">
            <a:avLst/>
          </a:prstGeom>
          <a:solidFill>
            <a:srgbClr val="002060"/>
          </a:solidFill>
        </p:spPr>
        <p:txBody>
          <a:bodyPr wrap="none" rtlCol="0">
            <a:spAutoFit/>
          </a:bodyPr>
          <a:lstStyle/>
          <a:p>
            <a:r>
              <a:rPr lang="en-US" sz="2400" b="1" dirty="0">
                <a:solidFill>
                  <a:schemeClr val="bg1"/>
                </a:solidFill>
              </a:rPr>
              <a:t>Is there interest in supporting an Industry-Government ME Workshop? </a:t>
            </a:r>
          </a:p>
        </p:txBody>
      </p:sp>
      <p:sp>
        <p:nvSpPr>
          <p:cNvPr id="8" name="TextBox 7">
            <a:extLst>
              <a:ext uri="{FF2B5EF4-FFF2-40B4-BE49-F238E27FC236}">
                <a16:creationId xmlns:a16="http://schemas.microsoft.com/office/drawing/2014/main" id="{33697EF0-9937-6C5D-A9F3-4F6E80845C49}"/>
              </a:ext>
            </a:extLst>
          </p:cNvPr>
          <p:cNvSpPr txBox="1"/>
          <p:nvPr/>
        </p:nvSpPr>
        <p:spPr>
          <a:xfrm>
            <a:off x="9130548" y="3880486"/>
            <a:ext cx="2800569" cy="1569660"/>
          </a:xfrm>
          <a:prstGeom prst="rect">
            <a:avLst/>
          </a:prstGeom>
          <a:solidFill>
            <a:srgbClr val="C00000"/>
          </a:solidFill>
        </p:spPr>
        <p:txBody>
          <a:bodyPr wrap="square" rtlCol="0">
            <a:spAutoFit/>
          </a:bodyPr>
          <a:lstStyle/>
          <a:p>
            <a:r>
              <a:rPr lang="en-US" sz="2400" b="1" dirty="0">
                <a:solidFill>
                  <a:schemeClr val="bg1"/>
                </a:solidFill>
              </a:rPr>
              <a:t>Potential Dates: </a:t>
            </a:r>
          </a:p>
          <a:p>
            <a:r>
              <a:rPr lang="en-US" sz="2400" b="1" dirty="0">
                <a:solidFill>
                  <a:schemeClr val="bg1"/>
                </a:solidFill>
              </a:rPr>
              <a:t>25-27 July 2023</a:t>
            </a:r>
          </a:p>
          <a:p>
            <a:r>
              <a:rPr lang="en-US" sz="2400" b="1" dirty="0">
                <a:solidFill>
                  <a:schemeClr val="bg1"/>
                </a:solidFill>
              </a:rPr>
              <a:t>MITRE, Mc lean VA </a:t>
            </a:r>
          </a:p>
          <a:p>
            <a:r>
              <a:rPr lang="en-US" sz="2400" b="1" dirty="0">
                <a:solidFill>
                  <a:schemeClr val="bg1"/>
                </a:solidFill>
              </a:rPr>
              <a:t>In-Person/Virtual</a:t>
            </a:r>
          </a:p>
        </p:txBody>
      </p:sp>
    </p:spTree>
    <p:extLst>
      <p:ext uri="{BB962C8B-B14F-4D97-AF65-F5344CB8AC3E}">
        <p14:creationId xmlns:p14="http://schemas.microsoft.com/office/powerpoint/2010/main" val="2992405131"/>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br>
              <a:rPr lang="en-US" dirty="0"/>
            </a:br>
            <a:r>
              <a:rPr lang="en-US" dirty="0"/>
              <a:t>NDIA Systems Engineering Division (SED) Meeting Committee Report</a:t>
            </a:r>
            <a:br>
              <a:rPr lang="en-US" dirty="0"/>
            </a:br>
            <a:br>
              <a:rPr lang="en-US" dirty="0"/>
            </a:br>
            <a:r>
              <a:rPr lang="en-US" dirty="0"/>
              <a:t>System Security Engineering</a:t>
            </a:r>
            <a:br>
              <a:rPr lang="en-US" sz="2000" dirty="0"/>
            </a:br>
            <a:br>
              <a:rPr lang="en-US" sz="2000" dirty="0"/>
            </a:br>
            <a:r>
              <a:rPr lang="en-US" sz="2000" dirty="0"/>
              <a:t>March 2023</a:t>
            </a:r>
            <a:endParaRPr lang="en-US" dirty="0"/>
          </a:p>
        </p:txBody>
      </p:sp>
      <p:sp>
        <p:nvSpPr>
          <p:cNvPr id="6" name="Subtitle 5"/>
          <p:cNvSpPr>
            <a:spLocks noGrp="1"/>
          </p:cNvSpPr>
          <p:nvPr>
            <p:ph type="subTitle" idx="1"/>
          </p:nvPr>
        </p:nvSpPr>
        <p:spPr>
          <a:xfrm>
            <a:off x="1828800" y="4124326"/>
            <a:ext cx="8534400" cy="1752600"/>
          </a:xfrm>
        </p:spPr>
        <p:txBody>
          <a:bodyPr/>
          <a:lstStyle/>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endParaRPr lang="en-US" sz="1200" dirty="0">
              <a:solidFill>
                <a:prstClr val="black">
                  <a:tint val="75000"/>
                </a:prstClr>
              </a:solidFill>
            </a:endParaRP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Cory Ocker</a:t>
            </a: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NDIA SSE Committee Chair</a:t>
            </a: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err="1">
                <a:ln>
                  <a:noFill/>
                </a:ln>
                <a:solidFill>
                  <a:prstClr val="black">
                    <a:tint val="75000"/>
                  </a:prstClr>
                </a:solidFill>
                <a:effectLst/>
                <a:uLnTx/>
                <a:uFillTx/>
                <a:latin typeface="Arial" panose="020B0604020202020204" pitchFamily="34" charset="0"/>
                <a:ea typeface="+mn-ea"/>
                <a:cs typeface="Arial" panose="020B0604020202020204" pitchFamily="34" charset="0"/>
                <a:hlinkClick r:id="rId3"/>
              </a:rPr>
              <a:t>Cory.L.Ocker</a:t>
            </a: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hlinkClick r:id="rId3"/>
              </a:rPr>
              <a:t>@</a:t>
            </a:r>
            <a:r>
              <a:rPr lang="en-US" sz="1200" dirty="0" err="1">
                <a:solidFill>
                  <a:prstClr val="black">
                    <a:tint val="75000"/>
                  </a:prstClr>
                </a:solidFill>
                <a:hlinkClick r:id="rId3"/>
              </a:rPr>
              <a:t>rtx</a:t>
            </a: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hlinkClick r:id="rId3"/>
              </a:rPr>
              <a:t>.com</a:t>
            </a:r>
            <a:endParaRPr lang="en-US" dirty="0"/>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3/23/23</a:t>
            </a:fld>
            <a:endParaRPr lang="en-US" dirty="0"/>
          </a:p>
        </p:txBody>
      </p:sp>
    </p:spTree>
    <p:extLst>
      <p:ext uri="{BB962C8B-B14F-4D97-AF65-F5344CB8AC3E}">
        <p14:creationId xmlns:p14="http://schemas.microsoft.com/office/powerpoint/2010/main" val="55434183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4839-3A80-3786-101D-95EF73CE78FE}"/>
              </a:ext>
            </a:extLst>
          </p:cNvPr>
          <p:cNvSpPr>
            <a:spLocks noGrp="1"/>
          </p:cNvSpPr>
          <p:nvPr>
            <p:ph type="title"/>
          </p:nvPr>
        </p:nvSpPr>
        <p:spPr/>
        <p:txBody>
          <a:bodyPr/>
          <a:lstStyle/>
          <a:p>
            <a:r>
              <a:rPr lang="en-US" dirty="0"/>
              <a:t>SSE Committee 2023 Goals &amp; Objectives</a:t>
            </a:r>
          </a:p>
        </p:txBody>
      </p:sp>
      <p:sp>
        <p:nvSpPr>
          <p:cNvPr id="3" name="Content Placeholder 2">
            <a:extLst>
              <a:ext uri="{FF2B5EF4-FFF2-40B4-BE49-F238E27FC236}">
                <a16:creationId xmlns:a16="http://schemas.microsoft.com/office/drawing/2014/main" id="{8050315F-B7D1-AB3B-01FD-03233A75F266}"/>
              </a:ext>
            </a:extLst>
          </p:cNvPr>
          <p:cNvSpPr>
            <a:spLocks noGrp="1"/>
          </p:cNvSpPr>
          <p:nvPr>
            <p:ph idx="1"/>
          </p:nvPr>
        </p:nvSpPr>
        <p:spPr/>
        <p:txBody>
          <a:bodyPr>
            <a:normAutofit/>
          </a:bodyPr>
          <a:lstStyle/>
          <a:p>
            <a:pPr lvl="0">
              <a:lnSpc>
                <a:spcPct val="120000"/>
              </a:lnSpc>
              <a:spcAft>
                <a:spcPts val="600"/>
              </a:spcAft>
            </a:pPr>
            <a:r>
              <a:rPr lang="en-US" sz="2000" i="1" dirty="0">
                <a:solidFill>
                  <a:prstClr val="black"/>
                </a:solidFill>
              </a:rPr>
              <a:t>Goals</a:t>
            </a:r>
          </a:p>
          <a:p>
            <a:pPr lvl="1" indent="-342900">
              <a:lnSpc>
                <a:spcPct val="120000"/>
              </a:lnSpc>
              <a:spcAft>
                <a:spcPts val="600"/>
              </a:spcAft>
              <a:buFont typeface="Arial" panose="020B0604020202020204" pitchFamily="34" charset="0"/>
              <a:buChar char="•"/>
            </a:pPr>
            <a:r>
              <a:rPr lang="en-US" sz="1600" i="1" dirty="0">
                <a:solidFill>
                  <a:prstClr val="black"/>
                </a:solidFill>
              </a:rPr>
              <a:t>Advance SSE technical and business practices within the aerospace and defense industry.</a:t>
            </a:r>
          </a:p>
          <a:p>
            <a:pPr lvl="1" indent="-342900">
              <a:lnSpc>
                <a:spcPct val="120000"/>
              </a:lnSpc>
              <a:spcAft>
                <a:spcPts val="600"/>
              </a:spcAft>
              <a:buFont typeface="Arial" panose="020B0604020202020204" pitchFamily="34" charset="0"/>
              <a:buChar char="•"/>
            </a:pPr>
            <a:r>
              <a:rPr lang="en-US" sz="1600" i="1" dirty="0">
                <a:solidFill>
                  <a:prstClr val="black"/>
                </a:solidFill>
              </a:rPr>
              <a:t>Focuses on improving delivered system security performance including survivability, resiliency, and affordability.</a:t>
            </a:r>
          </a:p>
          <a:p>
            <a:pPr lvl="1" indent="-342900">
              <a:lnSpc>
                <a:spcPct val="120000"/>
              </a:lnSpc>
              <a:spcAft>
                <a:spcPts val="600"/>
              </a:spcAft>
              <a:buFont typeface="Arial" panose="020B0604020202020204" pitchFamily="34" charset="0"/>
              <a:buChar char="•"/>
            </a:pPr>
            <a:r>
              <a:rPr lang="en-US" sz="1600" i="1" dirty="0">
                <a:solidFill>
                  <a:prstClr val="black"/>
                </a:solidFill>
              </a:rPr>
              <a:t>Promote and emphasize excellence in systems security engineering throughout the program life cycle and across engineering and non-engineering disciplines required for a holistic approach to system security and program protection.</a:t>
            </a:r>
          </a:p>
          <a:p>
            <a:pPr marL="342900" lvl="0" indent="-342900">
              <a:lnSpc>
                <a:spcPct val="120000"/>
              </a:lnSpc>
              <a:spcAft>
                <a:spcPts val="600"/>
              </a:spcAft>
              <a:buFont typeface="Arial" panose="020B0604020202020204" pitchFamily="34" charset="0"/>
              <a:buChar char="•"/>
            </a:pPr>
            <a:r>
              <a:rPr lang="en-US" sz="2000" i="1" dirty="0">
                <a:solidFill>
                  <a:prstClr val="black"/>
                </a:solidFill>
              </a:rPr>
              <a:t>Objectives</a:t>
            </a:r>
          </a:p>
          <a:p>
            <a:pPr lvl="1" indent="-342900">
              <a:lnSpc>
                <a:spcPct val="120000"/>
              </a:lnSpc>
              <a:spcAft>
                <a:spcPts val="600"/>
              </a:spcAft>
              <a:buFont typeface="Arial" panose="020B0604020202020204" pitchFamily="34" charset="0"/>
              <a:buChar char="•"/>
            </a:pPr>
            <a:r>
              <a:rPr lang="en-US" sz="1600" i="1" dirty="0">
                <a:solidFill>
                  <a:prstClr val="black"/>
                </a:solidFill>
              </a:rPr>
              <a:t>Lead projects in areas that challenge the role and responsibility unique to System Security Engineering.</a:t>
            </a:r>
          </a:p>
          <a:p>
            <a:pPr lvl="1" indent="-342900">
              <a:lnSpc>
                <a:spcPct val="120000"/>
              </a:lnSpc>
              <a:spcAft>
                <a:spcPts val="600"/>
              </a:spcAft>
              <a:buFont typeface="Arial" panose="020B0604020202020204" pitchFamily="34" charset="0"/>
              <a:buChar char="•"/>
            </a:pPr>
            <a:r>
              <a:rPr lang="en-US" sz="1600" i="1" dirty="0">
                <a:solidFill>
                  <a:prstClr val="black"/>
                </a:solidFill>
              </a:rPr>
              <a:t>Support security specialty projects and initiatives by providing a system security engineering perspective that directly effects and interfaces with system security engineering.</a:t>
            </a:r>
          </a:p>
          <a:p>
            <a:pPr lvl="1" indent="-342900">
              <a:lnSpc>
                <a:spcPct val="120000"/>
              </a:lnSpc>
              <a:spcAft>
                <a:spcPts val="600"/>
              </a:spcAft>
              <a:buFont typeface="Arial" panose="020B0604020202020204" pitchFamily="34" charset="0"/>
              <a:buChar char="•"/>
            </a:pPr>
            <a:r>
              <a:rPr lang="en-US" sz="1600" i="1" dirty="0">
                <a:solidFill>
                  <a:prstClr val="black"/>
                </a:solidFill>
              </a:rPr>
              <a:t>Encourage and promote the advancement, education, and skill development of the role of system security engineering.</a:t>
            </a:r>
          </a:p>
          <a:p>
            <a:endParaRPr lang="en-US" dirty="0"/>
          </a:p>
        </p:txBody>
      </p:sp>
      <p:sp>
        <p:nvSpPr>
          <p:cNvPr id="4" name="Date Placeholder 3">
            <a:extLst>
              <a:ext uri="{FF2B5EF4-FFF2-40B4-BE49-F238E27FC236}">
                <a16:creationId xmlns:a16="http://schemas.microsoft.com/office/drawing/2014/main" id="{3D572458-A392-B358-6E62-C55BDB480077}"/>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7113EEE0-3064-1503-12F1-886ACE840302}"/>
              </a:ext>
            </a:extLst>
          </p:cNvPr>
          <p:cNvSpPr>
            <a:spLocks noGrp="1"/>
          </p:cNvSpPr>
          <p:nvPr>
            <p:ph type="sldNum" sz="quarter" idx="12"/>
          </p:nvPr>
        </p:nvSpPr>
        <p:spPr/>
        <p:txBody>
          <a:bodyPr/>
          <a:lstStyle/>
          <a:p>
            <a:fld id="{CD64BFC3-983F-4B0A-9A55-84A85105ADC0}" type="slidenum">
              <a:rPr lang="en-US" smtClean="0"/>
              <a:pPr/>
              <a:t>45</a:t>
            </a:fld>
            <a:endParaRPr lang="en-US"/>
          </a:p>
        </p:txBody>
      </p:sp>
    </p:spTree>
    <p:extLst>
      <p:ext uri="{BB962C8B-B14F-4D97-AF65-F5344CB8AC3E}">
        <p14:creationId xmlns:p14="http://schemas.microsoft.com/office/powerpoint/2010/main" val="400238667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D485-BC6B-76B8-997A-8BC4AE112CC8}"/>
              </a:ext>
            </a:extLst>
          </p:cNvPr>
          <p:cNvSpPr>
            <a:spLocks noGrp="1"/>
          </p:cNvSpPr>
          <p:nvPr>
            <p:ph type="title"/>
          </p:nvPr>
        </p:nvSpPr>
        <p:spPr/>
        <p:txBody>
          <a:bodyPr/>
          <a:lstStyle/>
          <a:p>
            <a:r>
              <a:rPr lang="en-US" dirty="0"/>
              <a:t>Key Actions</a:t>
            </a:r>
          </a:p>
        </p:txBody>
      </p:sp>
      <p:sp>
        <p:nvSpPr>
          <p:cNvPr id="3" name="Content Placeholder 2">
            <a:extLst>
              <a:ext uri="{FF2B5EF4-FFF2-40B4-BE49-F238E27FC236}">
                <a16:creationId xmlns:a16="http://schemas.microsoft.com/office/drawing/2014/main" id="{84F75503-B492-D7CD-9B42-6157513A3EF4}"/>
              </a:ext>
            </a:extLst>
          </p:cNvPr>
          <p:cNvSpPr>
            <a:spLocks noGrp="1"/>
          </p:cNvSpPr>
          <p:nvPr>
            <p:ph idx="1"/>
          </p:nvPr>
        </p:nvSpPr>
        <p:spPr/>
        <p:txBody>
          <a:bodyPr>
            <a:normAutofit/>
          </a:bodyPr>
          <a:lstStyle/>
          <a:p>
            <a:r>
              <a:rPr lang="en-US" sz="1600" dirty="0"/>
              <a:t>Hardware Assurance (</a:t>
            </a:r>
            <a:r>
              <a:rPr lang="en-US" sz="1600" dirty="0" err="1"/>
              <a:t>HwA</a:t>
            </a:r>
            <a:r>
              <a:rPr lang="en-US" sz="1600" dirty="0"/>
              <a:t>) Tabletop Exercise on Microelectronics Quantifiable Assurance (MQA)</a:t>
            </a:r>
          </a:p>
          <a:p>
            <a:pPr lvl="1"/>
            <a:r>
              <a:rPr lang="en-US" sz="1200" dirty="0"/>
              <a:t>OSD(R&amp;E) continue development of exercise</a:t>
            </a:r>
          </a:p>
          <a:p>
            <a:r>
              <a:rPr lang="en-US" sz="1600" dirty="0"/>
              <a:t>SBOM DID</a:t>
            </a:r>
          </a:p>
          <a:p>
            <a:pPr lvl="1"/>
            <a:r>
              <a:rPr lang="en-US" sz="1200" dirty="0"/>
              <a:t>OSD(R&amp;E) seek comments from DHS CISA, then staff for approval to publish in DLA Assist Database</a:t>
            </a:r>
          </a:p>
          <a:p>
            <a:pPr lvl="1"/>
            <a:r>
              <a:rPr lang="en-US" sz="1200" dirty="0"/>
              <a:t>Committee coordinate with USAF/NAVAIR to update guidebook RFP language for SBOMs and DID tailoring</a:t>
            </a:r>
          </a:p>
          <a:p>
            <a:r>
              <a:rPr lang="en-US" sz="1600" dirty="0"/>
              <a:t>CPI Identification</a:t>
            </a:r>
          </a:p>
          <a:p>
            <a:pPr lvl="1"/>
            <a:r>
              <a:rPr lang="en-US" sz="1200" dirty="0"/>
              <a:t>Industry provide 5 Whys</a:t>
            </a:r>
          </a:p>
          <a:p>
            <a:pPr lvl="1"/>
            <a:r>
              <a:rPr lang="en-US" sz="1200" dirty="0"/>
              <a:t>OSD(R&amp;E) provide update on USG CPI Identification WG</a:t>
            </a:r>
          </a:p>
          <a:p>
            <a:r>
              <a:rPr lang="en-US" sz="1600" dirty="0"/>
              <a:t>OMB Memo on Secure Software Development Framework (SSDF)</a:t>
            </a:r>
          </a:p>
          <a:p>
            <a:pPr lvl="1"/>
            <a:r>
              <a:rPr lang="en-US" sz="1200" dirty="0"/>
              <a:t>Hold follow up mtg w/ DHS CISA once FAR Clause published (report currently due 5 April)</a:t>
            </a:r>
          </a:p>
          <a:p>
            <a:r>
              <a:rPr lang="en-US" sz="1600" dirty="0"/>
              <a:t>CTI Tabletop</a:t>
            </a:r>
          </a:p>
          <a:p>
            <a:pPr lvl="1"/>
            <a:r>
              <a:rPr lang="en-US" sz="1200" dirty="0"/>
              <a:t>Identify WG members to begin drafting CUI Sanitization guidance</a:t>
            </a:r>
          </a:p>
          <a:p>
            <a:pPr lvl="1"/>
            <a:r>
              <a:rPr lang="en-US" sz="1200" dirty="0"/>
              <a:t>Develop training material to deploy at DAU</a:t>
            </a:r>
          </a:p>
          <a:p>
            <a:r>
              <a:rPr lang="en-US" sz="1600" dirty="0"/>
              <a:t>PPIP DID</a:t>
            </a:r>
          </a:p>
          <a:p>
            <a:pPr lvl="1"/>
            <a:r>
              <a:rPr lang="en-US" sz="1200" dirty="0"/>
              <a:t>OSD to provide briefing on updates to committee</a:t>
            </a:r>
          </a:p>
          <a:p>
            <a:r>
              <a:rPr lang="en-US" sz="1600" dirty="0"/>
              <a:t>CRWS Workshop</a:t>
            </a:r>
          </a:p>
          <a:p>
            <a:pPr lvl="1"/>
            <a:r>
              <a:rPr lang="en-US" sz="1200" dirty="0"/>
              <a:t>Identify priorities for CRWS 12 this fall</a:t>
            </a:r>
          </a:p>
          <a:p>
            <a:endParaRPr lang="en-US" sz="1600" dirty="0"/>
          </a:p>
        </p:txBody>
      </p:sp>
      <p:sp>
        <p:nvSpPr>
          <p:cNvPr id="4" name="Date Placeholder 3">
            <a:extLst>
              <a:ext uri="{FF2B5EF4-FFF2-40B4-BE49-F238E27FC236}">
                <a16:creationId xmlns:a16="http://schemas.microsoft.com/office/drawing/2014/main" id="{9990D99A-69D1-E52C-491F-B6775A2DD5DD}"/>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80D771D9-A073-A5FB-1A77-3F0531AEF8EC}"/>
              </a:ext>
            </a:extLst>
          </p:cNvPr>
          <p:cNvSpPr>
            <a:spLocks noGrp="1"/>
          </p:cNvSpPr>
          <p:nvPr>
            <p:ph type="sldNum" sz="quarter" idx="12"/>
          </p:nvPr>
        </p:nvSpPr>
        <p:spPr/>
        <p:txBody>
          <a:bodyPr/>
          <a:lstStyle/>
          <a:p>
            <a:fld id="{CD64BFC3-983F-4B0A-9A55-84A85105ADC0}" type="slidenum">
              <a:rPr lang="en-US" smtClean="0"/>
              <a:pPr/>
              <a:t>46</a:t>
            </a:fld>
            <a:endParaRPr lang="en-US"/>
          </a:p>
        </p:txBody>
      </p:sp>
    </p:spTree>
    <p:extLst>
      <p:ext uri="{BB962C8B-B14F-4D97-AF65-F5344CB8AC3E}">
        <p14:creationId xmlns:p14="http://schemas.microsoft.com/office/powerpoint/2010/main" val="740986061"/>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D485-BC6B-76B8-997A-8BC4AE112CC8}"/>
              </a:ext>
            </a:extLst>
          </p:cNvPr>
          <p:cNvSpPr>
            <a:spLocks noGrp="1"/>
          </p:cNvSpPr>
          <p:nvPr>
            <p:ph type="title"/>
          </p:nvPr>
        </p:nvSpPr>
        <p:spPr/>
        <p:txBody>
          <a:bodyPr/>
          <a:lstStyle/>
          <a:p>
            <a:r>
              <a:rPr lang="en-US" dirty="0"/>
              <a:t>Future Events</a:t>
            </a:r>
          </a:p>
        </p:txBody>
      </p:sp>
      <p:sp>
        <p:nvSpPr>
          <p:cNvPr id="3" name="Content Placeholder 2">
            <a:extLst>
              <a:ext uri="{FF2B5EF4-FFF2-40B4-BE49-F238E27FC236}">
                <a16:creationId xmlns:a16="http://schemas.microsoft.com/office/drawing/2014/main" id="{84F75503-B492-D7CD-9B42-6157513A3EF4}"/>
              </a:ext>
            </a:extLst>
          </p:cNvPr>
          <p:cNvSpPr>
            <a:spLocks noGrp="1"/>
          </p:cNvSpPr>
          <p:nvPr>
            <p:ph idx="1"/>
          </p:nvPr>
        </p:nvSpPr>
        <p:spPr/>
        <p:txBody>
          <a:bodyPr/>
          <a:lstStyle/>
          <a:p>
            <a:r>
              <a:rPr lang="en-US" dirty="0"/>
              <a:t>April Meeting – Focus on Workforce - DoDI 8140, Cyberspace Workforce Management Update from OSD CIO; CITAG Workforce Development </a:t>
            </a:r>
            <a:r>
              <a:rPr lang="en-US" dirty="0" err="1"/>
              <a:t>Outbrief</a:t>
            </a:r>
            <a:endParaRPr lang="en-US" dirty="0"/>
          </a:p>
          <a:p>
            <a:endParaRPr lang="en-US" dirty="0"/>
          </a:p>
          <a:p>
            <a:r>
              <a:rPr lang="en-US" dirty="0"/>
              <a:t>May Meeting – Focus on USG Updates - CPI Identification WG Update from OSD; PPIP DID Update; NAVAIR SSE Guidebook; DEVCOM </a:t>
            </a:r>
            <a:r>
              <a:rPr lang="en-US" dirty="0" err="1"/>
              <a:t>AvMC</a:t>
            </a:r>
            <a:r>
              <a:rPr lang="en-US" dirty="0"/>
              <a:t> Weapon System Assurance</a:t>
            </a:r>
          </a:p>
          <a:p>
            <a:endParaRPr lang="en-US" dirty="0"/>
          </a:p>
          <a:p>
            <a:r>
              <a:rPr lang="en-US" dirty="0"/>
              <a:t>CRWS 12 – Fall 2023</a:t>
            </a:r>
          </a:p>
        </p:txBody>
      </p:sp>
      <p:sp>
        <p:nvSpPr>
          <p:cNvPr id="4" name="Date Placeholder 3">
            <a:extLst>
              <a:ext uri="{FF2B5EF4-FFF2-40B4-BE49-F238E27FC236}">
                <a16:creationId xmlns:a16="http://schemas.microsoft.com/office/drawing/2014/main" id="{9990D99A-69D1-E52C-491F-B6775A2DD5DD}"/>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80D771D9-A073-A5FB-1A77-3F0531AEF8EC}"/>
              </a:ext>
            </a:extLst>
          </p:cNvPr>
          <p:cNvSpPr>
            <a:spLocks noGrp="1"/>
          </p:cNvSpPr>
          <p:nvPr>
            <p:ph type="sldNum" sz="quarter" idx="12"/>
          </p:nvPr>
        </p:nvSpPr>
        <p:spPr/>
        <p:txBody>
          <a:bodyPr/>
          <a:lstStyle/>
          <a:p>
            <a:fld id="{CD64BFC3-983F-4B0A-9A55-84A85105ADC0}" type="slidenum">
              <a:rPr lang="en-US" smtClean="0"/>
              <a:pPr/>
              <a:t>47</a:t>
            </a:fld>
            <a:endParaRPr lang="en-US"/>
          </a:p>
        </p:txBody>
      </p:sp>
    </p:spTree>
    <p:extLst>
      <p:ext uri="{BB962C8B-B14F-4D97-AF65-F5344CB8AC3E}">
        <p14:creationId xmlns:p14="http://schemas.microsoft.com/office/powerpoint/2010/main" val="2563883355"/>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10972800" cy="2514600"/>
          </a:xfrm>
        </p:spPr>
        <p:txBody>
          <a:bodyPr>
            <a:normAutofit/>
          </a:bodyPr>
          <a:lstStyle/>
          <a:p>
            <a:pPr algn="ctr"/>
            <a:br>
              <a:rPr lang="en-US" dirty="0"/>
            </a:br>
            <a:r>
              <a:rPr lang="en-US" dirty="0"/>
              <a:t>NDIA Systems Engineering Division (SED) Meeting</a:t>
            </a:r>
            <a:br>
              <a:rPr lang="en-US" dirty="0"/>
            </a:br>
            <a:br>
              <a:rPr lang="en-US" dirty="0"/>
            </a:br>
            <a:r>
              <a:rPr lang="en-US" dirty="0"/>
              <a:t>Education and Training Committee Report</a:t>
            </a:r>
          </a:p>
        </p:txBody>
      </p:sp>
      <p:sp>
        <p:nvSpPr>
          <p:cNvPr id="6" name="Subtitle 5"/>
          <p:cNvSpPr>
            <a:spLocks noGrp="1"/>
          </p:cNvSpPr>
          <p:nvPr>
            <p:ph type="subTitle" idx="1"/>
          </p:nvPr>
        </p:nvSpPr>
        <p:spPr>
          <a:xfrm>
            <a:off x="3657599" y="4076700"/>
            <a:ext cx="7745589" cy="2095500"/>
          </a:xfrm>
        </p:spPr>
        <p:txBody>
          <a:bodyPr>
            <a:noAutofit/>
          </a:bodyPr>
          <a:lstStyle/>
          <a:p>
            <a:pPr marL="55563" indent="-55563" algn="l">
              <a:spcBef>
                <a:spcPts val="0"/>
              </a:spcBef>
              <a:spcAft>
                <a:spcPts val="600"/>
              </a:spcAft>
              <a:tabLst>
                <a:tab pos="2220913" algn="l"/>
              </a:tabLst>
            </a:pPr>
            <a:r>
              <a:rPr lang="en-US" sz="2000" dirty="0">
                <a:solidFill>
                  <a:schemeClr val="tx1">
                    <a:lumMod val="75000"/>
                    <a:lumOff val="25000"/>
                  </a:schemeClr>
                </a:solidFill>
              </a:rPr>
              <a:t>Co-Chairs: </a:t>
            </a:r>
          </a:p>
          <a:p>
            <a:pPr marL="512763" lvl="1" indent="-55563" algn="l">
              <a:spcBef>
                <a:spcPts val="0"/>
              </a:spcBef>
              <a:spcAft>
                <a:spcPts val="600"/>
              </a:spcAft>
              <a:tabLst>
                <a:tab pos="2220913" algn="l"/>
              </a:tabLst>
            </a:pPr>
            <a:r>
              <a:rPr lang="en-US" sz="1600" dirty="0">
                <a:solidFill>
                  <a:schemeClr val="tx1">
                    <a:lumMod val="75000"/>
                    <a:lumOff val="25000"/>
                  </a:schemeClr>
                </a:solidFill>
              </a:rPr>
              <a:t>Robert E. Rayan, Ph.D.</a:t>
            </a:r>
          </a:p>
          <a:p>
            <a:pPr marL="512763" lvl="1" indent="-55563" algn="l">
              <a:spcBef>
                <a:spcPts val="0"/>
              </a:spcBef>
              <a:spcAft>
                <a:spcPts val="600"/>
              </a:spcAft>
              <a:tabLst>
                <a:tab pos="2220913" algn="l"/>
              </a:tabLst>
            </a:pPr>
            <a:r>
              <a:rPr lang="en-US" sz="1600" dirty="0">
                <a:solidFill>
                  <a:schemeClr val="tx1">
                    <a:lumMod val="75000"/>
                    <a:lumOff val="25000"/>
                  </a:schemeClr>
                </a:solidFill>
              </a:rPr>
              <a:t>Dr. Dale Moore</a:t>
            </a:r>
            <a:r>
              <a:rPr lang="en-US" sz="1600" dirty="0">
                <a:solidFill>
                  <a:srgbClr val="0070C0"/>
                </a:solidFill>
              </a:rPr>
              <a:t>	</a:t>
            </a:r>
            <a:endParaRPr lang="en-US" sz="1600" dirty="0">
              <a:solidFill>
                <a:schemeClr val="tx1">
                  <a:lumMod val="75000"/>
                  <a:lumOff val="25000"/>
                </a:schemeClr>
              </a:solidFill>
            </a:endParaRPr>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3/23/23</a:t>
            </a:fld>
            <a:endParaRPr lang="en-US" dirty="0"/>
          </a:p>
        </p:txBody>
      </p:sp>
      <p:sp>
        <p:nvSpPr>
          <p:cNvPr id="5" name="Slide Number Placeholder 6"/>
          <p:cNvSpPr>
            <a:spLocks noGrp="1"/>
          </p:cNvSpPr>
          <p:nvPr>
            <p:ph type="sldNum" sz="quarter" idx="12"/>
          </p:nvPr>
        </p:nvSpPr>
        <p:spPr>
          <a:xfrm>
            <a:off x="203200" y="6400801"/>
            <a:ext cx="482600" cy="365125"/>
          </a:xfrm>
        </p:spPr>
        <p:txBody>
          <a:bodyPr/>
          <a:lstStyle/>
          <a:p>
            <a:fld id="{CD64BFC3-983F-4B0A-9A55-84A85105ADC0}" type="slidenum">
              <a:rPr lang="en-US" smtClean="0"/>
              <a:pPr/>
              <a:t>48</a:t>
            </a:fld>
            <a:endParaRPr lang="en-US" dirty="0"/>
          </a:p>
        </p:txBody>
      </p:sp>
    </p:spTree>
    <p:extLst>
      <p:ext uri="{BB962C8B-B14F-4D97-AF65-F5344CB8AC3E}">
        <p14:creationId xmlns:p14="http://schemas.microsoft.com/office/powerpoint/2010/main" val="1542321544"/>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748"/>
            <a:ext cx="9652000" cy="740653"/>
          </a:xfrm>
        </p:spPr>
        <p:txBody>
          <a:bodyPr/>
          <a:lstStyle/>
          <a:p>
            <a:r>
              <a:rPr lang="en-US" dirty="0">
                <a:hlinkClick r:id="rId2"/>
              </a:rPr>
              <a:t>E&amp;T Committee </a:t>
            </a:r>
            <a:r>
              <a:rPr lang="en-US" dirty="0"/>
              <a:t>2023 Goals &amp; Objectives</a:t>
            </a:r>
          </a:p>
        </p:txBody>
      </p:sp>
      <p:sp>
        <p:nvSpPr>
          <p:cNvPr id="3" name="Content Placeholder 2"/>
          <p:cNvSpPr>
            <a:spLocks noGrp="1"/>
          </p:cNvSpPr>
          <p:nvPr>
            <p:ph idx="1"/>
          </p:nvPr>
        </p:nvSpPr>
        <p:spPr>
          <a:xfrm>
            <a:off x="609600" y="990600"/>
            <a:ext cx="10972800" cy="5693652"/>
          </a:xfrm>
        </p:spPr>
        <p:txBody>
          <a:bodyPr>
            <a:normAutofit fontScale="92500"/>
          </a:bodyPr>
          <a:lstStyle/>
          <a:p>
            <a:pPr marL="0" indent="0">
              <a:spcBef>
                <a:spcPts val="0"/>
              </a:spcBef>
              <a:spcAft>
                <a:spcPts val="1200"/>
              </a:spcAft>
              <a:buNone/>
            </a:pPr>
            <a:r>
              <a:rPr lang="en-US" sz="1400" i="1" dirty="0"/>
              <a:t>The mission of the Systems Engineering Division Education and Training (E&amp;T) Committee is to champion the widespread use of systems &amp; software engineering processes in the Engineering of Defense Systems within the Operation of the Defense Acquisition System to achieve affordable, supportable, and interoperable weapon systems that meet policy requirements, the needs of warfighters and to provide the United States a technological advantage. </a:t>
            </a:r>
          </a:p>
          <a:p>
            <a:pPr>
              <a:spcBef>
                <a:spcPts val="0"/>
              </a:spcBef>
              <a:spcAft>
                <a:spcPts val="1200"/>
              </a:spcAft>
            </a:pPr>
            <a:r>
              <a:rPr lang="en-US" sz="1400" b="0" dirty="0"/>
              <a:t>In addition to supporting the open exchange of ideas and concepts between government, academia, and industry, the committee works for a holistic understanding of an integrated systems engineering process to affect the formation of policies, guidance, initiatives, and investments. </a:t>
            </a:r>
          </a:p>
          <a:p>
            <a:pPr>
              <a:spcBef>
                <a:spcPts val="0"/>
              </a:spcBef>
              <a:spcAft>
                <a:spcPts val="1200"/>
              </a:spcAft>
            </a:pPr>
            <a:r>
              <a:rPr lang="en-US" sz="1400" b="0" dirty="0"/>
              <a:t>The stakeholders of the committee are the members of the Defense Industrial Base, DoD, Academia, and the Military Services.  </a:t>
            </a:r>
          </a:p>
          <a:p>
            <a:pPr>
              <a:spcBef>
                <a:spcPts val="0"/>
              </a:spcBef>
              <a:spcAft>
                <a:spcPts val="1200"/>
              </a:spcAft>
            </a:pPr>
            <a:r>
              <a:rPr lang="en-US" sz="1400" b="0" dirty="0"/>
              <a:t>The primary liaison with OSD is Nadine Geier, OUSD R&amp;E.  </a:t>
            </a:r>
          </a:p>
          <a:p>
            <a:pPr>
              <a:spcBef>
                <a:spcPts val="0"/>
              </a:spcBef>
              <a:spcAft>
                <a:spcPts val="1200"/>
              </a:spcAft>
            </a:pPr>
            <a:r>
              <a:rPr lang="en-US" sz="1400" b="0" dirty="0"/>
              <a:t>The committee also collaborates with other SE Committees, INCOSE, AIA, OMG, and the DoD Modular Open Systems Working Group (MOSWG).  </a:t>
            </a:r>
          </a:p>
          <a:p>
            <a:pPr>
              <a:spcBef>
                <a:spcPts val="0"/>
              </a:spcBef>
              <a:spcAft>
                <a:spcPts val="1200"/>
              </a:spcAft>
            </a:pPr>
            <a:r>
              <a:rPr lang="en-US" sz="1400" b="0" dirty="0"/>
              <a:t>It has over 85 members from government, industry and academia, and holds bi-weekly meetings with sub-committee/working group meetings as required.</a:t>
            </a:r>
          </a:p>
          <a:p>
            <a:pPr marL="0" indent="0">
              <a:spcBef>
                <a:spcPts val="0"/>
              </a:spcBef>
              <a:spcAft>
                <a:spcPts val="1200"/>
              </a:spcAft>
              <a:buNone/>
            </a:pPr>
            <a:r>
              <a:rPr lang="en-US" sz="1400" i="1" dirty="0"/>
              <a:t>Objectives:</a:t>
            </a:r>
          </a:p>
          <a:p>
            <a:pPr>
              <a:spcBef>
                <a:spcPts val="0"/>
              </a:spcBef>
              <a:spcAft>
                <a:spcPts val="1200"/>
              </a:spcAft>
            </a:pPr>
            <a:r>
              <a:rPr lang="en-US" sz="1400" b="0" dirty="0"/>
              <a:t>Support engineering education and training needs of OUSD(R&amp;E), OUSD(A&amp;S), and DoD CIO with SE technical &amp; business practices</a:t>
            </a:r>
          </a:p>
          <a:p>
            <a:pPr>
              <a:spcBef>
                <a:spcPts val="0"/>
              </a:spcBef>
              <a:spcAft>
                <a:spcPts val="1200"/>
              </a:spcAft>
            </a:pPr>
            <a:r>
              <a:rPr lang="en-US" sz="1400" b="0" dirty="0"/>
              <a:t>Explore excellence in the SE program lifecycle &amp; across all disciplines</a:t>
            </a:r>
          </a:p>
          <a:p>
            <a:pPr>
              <a:spcBef>
                <a:spcPts val="0"/>
              </a:spcBef>
              <a:spcAft>
                <a:spcPts val="1200"/>
              </a:spcAft>
            </a:pPr>
            <a:r>
              <a:rPr lang="en-US" sz="1400" b="0" dirty="0"/>
              <a:t>Educate and train to transform &amp; modernize SE practices while maintaining SE principles</a:t>
            </a:r>
          </a:p>
          <a:p>
            <a:pPr>
              <a:spcBef>
                <a:spcPts val="0"/>
              </a:spcBef>
              <a:spcAft>
                <a:spcPts val="1200"/>
              </a:spcAft>
            </a:pPr>
            <a:r>
              <a:rPr lang="en-US" sz="1400" b="0" dirty="0"/>
              <a:t>Explore improvements of SE processes &amp; practices to deliver system performance</a:t>
            </a:r>
          </a:p>
          <a:p>
            <a:pPr>
              <a:spcBef>
                <a:spcPts val="0"/>
              </a:spcBef>
              <a:spcAft>
                <a:spcPts val="1200"/>
              </a:spcAft>
            </a:pPr>
            <a:r>
              <a:rPr lang="en-US" sz="1400" b="0" dirty="0"/>
              <a:t>Explore SE boundaries to push for system development &amp; ensure efficient lifecycle management</a:t>
            </a:r>
          </a:p>
          <a:p>
            <a:pPr>
              <a:spcBef>
                <a:spcPts val="0"/>
              </a:spcBef>
              <a:spcAft>
                <a:spcPts val="1200"/>
              </a:spcAft>
            </a:pPr>
            <a:r>
              <a:rPr lang="en-US" sz="1400" b="0" dirty="0"/>
              <a:t>Capture industry perspective for government partners and advocate for SE policy &amp; guidance improvements</a:t>
            </a:r>
          </a:p>
        </p:txBody>
      </p:sp>
      <p:sp>
        <p:nvSpPr>
          <p:cNvPr id="4" name="Date Placeholder 3"/>
          <p:cNvSpPr>
            <a:spLocks noGrp="1"/>
          </p:cNvSpPr>
          <p:nvPr>
            <p:ph type="dt" sz="half" idx="10"/>
          </p:nvPr>
        </p:nvSpPr>
        <p:spPr/>
        <p:txBody>
          <a:bodyPr/>
          <a:lstStyle/>
          <a:p>
            <a:fld id="{E805C3EA-6FEE-4D91-A3B5-5BBA38BE64F5}"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49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9956538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object 37"/>
          <p:cNvGrpSpPr/>
          <p:nvPr/>
        </p:nvGrpSpPr>
        <p:grpSpPr>
          <a:xfrm>
            <a:off x="5219701" y="4941412"/>
            <a:ext cx="710565" cy="710565"/>
            <a:chOff x="3695700" y="5012435"/>
            <a:chExt cx="710565" cy="710565"/>
          </a:xfrm>
        </p:grpSpPr>
        <p:sp>
          <p:nvSpPr>
            <p:cNvPr id="38" name="object 38"/>
            <p:cNvSpPr/>
            <p:nvPr/>
          </p:nvSpPr>
          <p:spPr>
            <a:xfrm>
              <a:off x="3705605" y="5022341"/>
              <a:ext cx="690880" cy="690880"/>
            </a:xfrm>
            <a:custGeom>
              <a:avLst/>
              <a:gdLst/>
              <a:ahLst/>
              <a:cxnLst/>
              <a:rect l="l" t="t" r="r" b="b"/>
              <a:pathLst>
                <a:path w="690879" h="690879">
                  <a:moveTo>
                    <a:pt x="345186" y="0"/>
                  </a:moveTo>
                  <a:lnTo>
                    <a:pt x="298346" y="3151"/>
                  </a:lnTo>
                  <a:lnTo>
                    <a:pt x="253422" y="12330"/>
                  </a:lnTo>
                  <a:lnTo>
                    <a:pt x="210824" y="27126"/>
                  </a:lnTo>
                  <a:lnTo>
                    <a:pt x="170964" y="47128"/>
                  </a:lnTo>
                  <a:lnTo>
                    <a:pt x="134253" y="71924"/>
                  </a:lnTo>
                  <a:lnTo>
                    <a:pt x="101103" y="101103"/>
                  </a:lnTo>
                  <a:lnTo>
                    <a:pt x="71924" y="134253"/>
                  </a:lnTo>
                  <a:lnTo>
                    <a:pt x="47128" y="170964"/>
                  </a:lnTo>
                  <a:lnTo>
                    <a:pt x="27126" y="210824"/>
                  </a:lnTo>
                  <a:lnTo>
                    <a:pt x="12330" y="253422"/>
                  </a:lnTo>
                  <a:lnTo>
                    <a:pt x="3151" y="298346"/>
                  </a:lnTo>
                  <a:lnTo>
                    <a:pt x="0" y="345185"/>
                  </a:lnTo>
                  <a:lnTo>
                    <a:pt x="3151" y="392025"/>
                  </a:lnTo>
                  <a:lnTo>
                    <a:pt x="12330" y="436949"/>
                  </a:lnTo>
                  <a:lnTo>
                    <a:pt x="27126" y="479547"/>
                  </a:lnTo>
                  <a:lnTo>
                    <a:pt x="47128" y="519407"/>
                  </a:lnTo>
                  <a:lnTo>
                    <a:pt x="71924" y="556118"/>
                  </a:lnTo>
                  <a:lnTo>
                    <a:pt x="101103" y="589268"/>
                  </a:lnTo>
                  <a:lnTo>
                    <a:pt x="134253" y="618447"/>
                  </a:lnTo>
                  <a:lnTo>
                    <a:pt x="170964" y="643243"/>
                  </a:lnTo>
                  <a:lnTo>
                    <a:pt x="210824" y="663245"/>
                  </a:lnTo>
                  <a:lnTo>
                    <a:pt x="253422" y="678041"/>
                  </a:lnTo>
                  <a:lnTo>
                    <a:pt x="298346" y="687220"/>
                  </a:lnTo>
                  <a:lnTo>
                    <a:pt x="345186" y="690371"/>
                  </a:lnTo>
                  <a:lnTo>
                    <a:pt x="392025" y="687220"/>
                  </a:lnTo>
                  <a:lnTo>
                    <a:pt x="436949" y="678041"/>
                  </a:lnTo>
                  <a:lnTo>
                    <a:pt x="479547" y="663245"/>
                  </a:lnTo>
                  <a:lnTo>
                    <a:pt x="519407" y="643243"/>
                  </a:lnTo>
                  <a:lnTo>
                    <a:pt x="556118" y="618447"/>
                  </a:lnTo>
                  <a:lnTo>
                    <a:pt x="589268" y="589268"/>
                  </a:lnTo>
                  <a:lnTo>
                    <a:pt x="618447" y="556118"/>
                  </a:lnTo>
                  <a:lnTo>
                    <a:pt x="643243" y="519407"/>
                  </a:lnTo>
                  <a:lnTo>
                    <a:pt x="663245" y="479547"/>
                  </a:lnTo>
                  <a:lnTo>
                    <a:pt x="678041" y="436949"/>
                  </a:lnTo>
                  <a:lnTo>
                    <a:pt x="687220" y="392025"/>
                  </a:lnTo>
                  <a:lnTo>
                    <a:pt x="690372" y="345185"/>
                  </a:lnTo>
                  <a:lnTo>
                    <a:pt x="687220" y="298346"/>
                  </a:lnTo>
                  <a:lnTo>
                    <a:pt x="678041" y="253422"/>
                  </a:lnTo>
                  <a:lnTo>
                    <a:pt x="663245" y="210824"/>
                  </a:lnTo>
                  <a:lnTo>
                    <a:pt x="643243" y="170964"/>
                  </a:lnTo>
                  <a:lnTo>
                    <a:pt x="618447" y="134253"/>
                  </a:lnTo>
                  <a:lnTo>
                    <a:pt x="589268" y="101103"/>
                  </a:lnTo>
                  <a:lnTo>
                    <a:pt x="556118" y="71924"/>
                  </a:lnTo>
                  <a:lnTo>
                    <a:pt x="519407" y="47128"/>
                  </a:lnTo>
                  <a:lnTo>
                    <a:pt x="479547" y="27126"/>
                  </a:lnTo>
                  <a:lnTo>
                    <a:pt x="436949" y="12330"/>
                  </a:lnTo>
                  <a:lnTo>
                    <a:pt x="392025" y="3151"/>
                  </a:lnTo>
                  <a:lnTo>
                    <a:pt x="345186"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39" name="object 39"/>
            <p:cNvSpPr/>
            <p:nvPr/>
          </p:nvSpPr>
          <p:spPr>
            <a:xfrm>
              <a:off x="3705605" y="5022341"/>
              <a:ext cx="690880" cy="690880"/>
            </a:xfrm>
            <a:custGeom>
              <a:avLst/>
              <a:gdLst/>
              <a:ahLst/>
              <a:cxnLst/>
              <a:rect l="l" t="t" r="r" b="b"/>
              <a:pathLst>
                <a:path w="690879" h="690879">
                  <a:moveTo>
                    <a:pt x="690372" y="345185"/>
                  </a:moveTo>
                  <a:lnTo>
                    <a:pt x="687220" y="298346"/>
                  </a:lnTo>
                  <a:lnTo>
                    <a:pt x="678041" y="253422"/>
                  </a:lnTo>
                  <a:lnTo>
                    <a:pt x="663245" y="210824"/>
                  </a:lnTo>
                  <a:lnTo>
                    <a:pt x="643243" y="170964"/>
                  </a:lnTo>
                  <a:lnTo>
                    <a:pt x="618447" y="134253"/>
                  </a:lnTo>
                  <a:lnTo>
                    <a:pt x="589268" y="101103"/>
                  </a:lnTo>
                  <a:lnTo>
                    <a:pt x="556118" y="71924"/>
                  </a:lnTo>
                  <a:lnTo>
                    <a:pt x="519407" y="47128"/>
                  </a:lnTo>
                  <a:lnTo>
                    <a:pt x="479547" y="27126"/>
                  </a:lnTo>
                  <a:lnTo>
                    <a:pt x="436949" y="12330"/>
                  </a:lnTo>
                  <a:lnTo>
                    <a:pt x="392025" y="3151"/>
                  </a:lnTo>
                  <a:lnTo>
                    <a:pt x="345186" y="0"/>
                  </a:lnTo>
                  <a:lnTo>
                    <a:pt x="298346" y="3151"/>
                  </a:lnTo>
                  <a:lnTo>
                    <a:pt x="253422" y="12330"/>
                  </a:lnTo>
                  <a:lnTo>
                    <a:pt x="210824" y="27126"/>
                  </a:lnTo>
                  <a:lnTo>
                    <a:pt x="170964" y="47128"/>
                  </a:lnTo>
                  <a:lnTo>
                    <a:pt x="134253" y="71924"/>
                  </a:lnTo>
                  <a:lnTo>
                    <a:pt x="101103" y="101103"/>
                  </a:lnTo>
                  <a:lnTo>
                    <a:pt x="71924" y="134253"/>
                  </a:lnTo>
                  <a:lnTo>
                    <a:pt x="47128" y="170964"/>
                  </a:lnTo>
                  <a:lnTo>
                    <a:pt x="27126" y="210824"/>
                  </a:lnTo>
                  <a:lnTo>
                    <a:pt x="12330" y="253422"/>
                  </a:lnTo>
                  <a:lnTo>
                    <a:pt x="3151" y="298346"/>
                  </a:lnTo>
                  <a:lnTo>
                    <a:pt x="0" y="345185"/>
                  </a:lnTo>
                  <a:lnTo>
                    <a:pt x="3151" y="392025"/>
                  </a:lnTo>
                  <a:lnTo>
                    <a:pt x="12330" y="436949"/>
                  </a:lnTo>
                  <a:lnTo>
                    <a:pt x="27126" y="479547"/>
                  </a:lnTo>
                  <a:lnTo>
                    <a:pt x="47128" y="519407"/>
                  </a:lnTo>
                  <a:lnTo>
                    <a:pt x="71924" y="556118"/>
                  </a:lnTo>
                  <a:lnTo>
                    <a:pt x="101103" y="589268"/>
                  </a:lnTo>
                  <a:lnTo>
                    <a:pt x="134253" y="618447"/>
                  </a:lnTo>
                  <a:lnTo>
                    <a:pt x="170964" y="643243"/>
                  </a:lnTo>
                  <a:lnTo>
                    <a:pt x="210824" y="663245"/>
                  </a:lnTo>
                  <a:lnTo>
                    <a:pt x="253422" y="678041"/>
                  </a:lnTo>
                  <a:lnTo>
                    <a:pt x="298346" y="687220"/>
                  </a:lnTo>
                  <a:lnTo>
                    <a:pt x="345186" y="690371"/>
                  </a:lnTo>
                  <a:lnTo>
                    <a:pt x="392025" y="687220"/>
                  </a:lnTo>
                  <a:lnTo>
                    <a:pt x="436949" y="678041"/>
                  </a:lnTo>
                  <a:lnTo>
                    <a:pt x="479547" y="663245"/>
                  </a:lnTo>
                  <a:lnTo>
                    <a:pt x="519407" y="643243"/>
                  </a:lnTo>
                  <a:lnTo>
                    <a:pt x="556118" y="618447"/>
                  </a:lnTo>
                  <a:lnTo>
                    <a:pt x="589268" y="589268"/>
                  </a:lnTo>
                  <a:lnTo>
                    <a:pt x="618447" y="556118"/>
                  </a:lnTo>
                  <a:lnTo>
                    <a:pt x="643243" y="519407"/>
                  </a:lnTo>
                  <a:lnTo>
                    <a:pt x="663245" y="479547"/>
                  </a:lnTo>
                  <a:lnTo>
                    <a:pt x="678041" y="436949"/>
                  </a:lnTo>
                  <a:lnTo>
                    <a:pt x="687220" y="392025"/>
                  </a:lnTo>
                  <a:lnTo>
                    <a:pt x="690372" y="345185"/>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40" name="object 40"/>
            <p:cNvPicPr/>
            <p:nvPr/>
          </p:nvPicPr>
          <p:blipFill>
            <a:blip r:embed="rId2" cstate="print"/>
            <a:stretch>
              <a:fillRect/>
            </a:stretch>
          </p:blipFill>
          <p:spPr>
            <a:xfrm>
              <a:off x="3773423" y="5087111"/>
              <a:ext cx="553211" cy="553211"/>
            </a:xfrm>
            <a:prstGeom prst="rect">
              <a:avLst/>
            </a:prstGeom>
          </p:spPr>
        </p:pic>
      </p:grpSp>
      <p:grpSp>
        <p:nvGrpSpPr>
          <p:cNvPr id="3" name="object 3"/>
          <p:cNvGrpSpPr/>
          <p:nvPr/>
        </p:nvGrpSpPr>
        <p:grpSpPr>
          <a:xfrm>
            <a:off x="4421123" y="2346039"/>
            <a:ext cx="3360420" cy="2577465"/>
            <a:chOff x="2897123" y="2417062"/>
            <a:chExt cx="3360420" cy="2577465"/>
          </a:xfrm>
        </p:grpSpPr>
        <p:sp>
          <p:nvSpPr>
            <p:cNvPr id="4" name="object 4"/>
            <p:cNvSpPr/>
            <p:nvPr/>
          </p:nvSpPr>
          <p:spPr>
            <a:xfrm>
              <a:off x="5558789" y="4293870"/>
              <a:ext cx="688975" cy="690880"/>
            </a:xfrm>
            <a:custGeom>
              <a:avLst/>
              <a:gdLst/>
              <a:ahLst/>
              <a:cxnLst/>
              <a:rect l="l" t="t" r="r" b="b"/>
              <a:pathLst>
                <a:path w="688975" h="690879">
                  <a:moveTo>
                    <a:pt x="344424" y="0"/>
                  </a:moveTo>
                  <a:lnTo>
                    <a:pt x="297687" y="3151"/>
                  </a:lnTo>
                  <a:lnTo>
                    <a:pt x="252862" y="12330"/>
                  </a:lnTo>
                  <a:lnTo>
                    <a:pt x="210358" y="27126"/>
                  </a:lnTo>
                  <a:lnTo>
                    <a:pt x="170586" y="47128"/>
                  </a:lnTo>
                  <a:lnTo>
                    <a:pt x="133956" y="71924"/>
                  </a:lnTo>
                  <a:lnTo>
                    <a:pt x="100879" y="101103"/>
                  </a:lnTo>
                  <a:lnTo>
                    <a:pt x="71764" y="134253"/>
                  </a:lnTo>
                  <a:lnTo>
                    <a:pt x="47023" y="170964"/>
                  </a:lnTo>
                  <a:lnTo>
                    <a:pt x="27066" y="210824"/>
                  </a:lnTo>
                  <a:lnTo>
                    <a:pt x="12303" y="253422"/>
                  </a:lnTo>
                  <a:lnTo>
                    <a:pt x="3144" y="298346"/>
                  </a:lnTo>
                  <a:lnTo>
                    <a:pt x="0" y="345185"/>
                  </a:lnTo>
                  <a:lnTo>
                    <a:pt x="3144" y="392025"/>
                  </a:lnTo>
                  <a:lnTo>
                    <a:pt x="12303" y="436949"/>
                  </a:lnTo>
                  <a:lnTo>
                    <a:pt x="27066" y="479547"/>
                  </a:lnTo>
                  <a:lnTo>
                    <a:pt x="47023" y="519407"/>
                  </a:lnTo>
                  <a:lnTo>
                    <a:pt x="71764" y="556118"/>
                  </a:lnTo>
                  <a:lnTo>
                    <a:pt x="100879" y="589268"/>
                  </a:lnTo>
                  <a:lnTo>
                    <a:pt x="133956" y="618447"/>
                  </a:lnTo>
                  <a:lnTo>
                    <a:pt x="170586" y="643243"/>
                  </a:lnTo>
                  <a:lnTo>
                    <a:pt x="210358" y="663245"/>
                  </a:lnTo>
                  <a:lnTo>
                    <a:pt x="252862" y="678041"/>
                  </a:lnTo>
                  <a:lnTo>
                    <a:pt x="297687" y="687220"/>
                  </a:lnTo>
                  <a:lnTo>
                    <a:pt x="344424" y="690371"/>
                  </a:lnTo>
                  <a:lnTo>
                    <a:pt x="391160" y="687220"/>
                  </a:lnTo>
                  <a:lnTo>
                    <a:pt x="435985" y="678041"/>
                  </a:lnTo>
                  <a:lnTo>
                    <a:pt x="478489" y="663245"/>
                  </a:lnTo>
                  <a:lnTo>
                    <a:pt x="518261" y="643243"/>
                  </a:lnTo>
                  <a:lnTo>
                    <a:pt x="554891" y="618447"/>
                  </a:lnTo>
                  <a:lnTo>
                    <a:pt x="587968" y="589268"/>
                  </a:lnTo>
                  <a:lnTo>
                    <a:pt x="617083" y="556118"/>
                  </a:lnTo>
                  <a:lnTo>
                    <a:pt x="641824" y="519407"/>
                  </a:lnTo>
                  <a:lnTo>
                    <a:pt x="661781" y="479547"/>
                  </a:lnTo>
                  <a:lnTo>
                    <a:pt x="676544" y="436949"/>
                  </a:lnTo>
                  <a:lnTo>
                    <a:pt x="685703" y="392025"/>
                  </a:lnTo>
                  <a:lnTo>
                    <a:pt x="688848" y="345185"/>
                  </a:lnTo>
                  <a:lnTo>
                    <a:pt x="685703" y="298346"/>
                  </a:lnTo>
                  <a:lnTo>
                    <a:pt x="676544" y="253422"/>
                  </a:lnTo>
                  <a:lnTo>
                    <a:pt x="661781" y="210824"/>
                  </a:lnTo>
                  <a:lnTo>
                    <a:pt x="641824" y="170964"/>
                  </a:lnTo>
                  <a:lnTo>
                    <a:pt x="617083" y="134253"/>
                  </a:lnTo>
                  <a:lnTo>
                    <a:pt x="587968" y="101103"/>
                  </a:lnTo>
                  <a:lnTo>
                    <a:pt x="554891" y="71924"/>
                  </a:lnTo>
                  <a:lnTo>
                    <a:pt x="518261" y="47128"/>
                  </a:lnTo>
                  <a:lnTo>
                    <a:pt x="478489" y="27126"/>
                  </a:lnTo>
                  <a:lnTo>
                    <a:pt x="435985" y="12330"/>
                  </a:lnTo>
                  <a:lnTo>
                    <a:pt x="391160" y="3151"/>
                  </a:lnTo>
                  <a:lnTo>
                    <a:pt x="344424"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5" name="object 5"/>
            <p:cNvSpPr/>
            <p:nvPr/>
          </p:nvSpPr>
          <p:spPr>
            <a:xfrm>
              <a:off x="5558789" y="4293870"/>
              <a:ext cx="688975" cy="690880"/>
            </a:xfrm>
            <a:custGeom>
              <a:avLst/>
              <a:gdLst/>
              <a:ahLst/>
              <a:cxnLst/>
              <a:rect l="l" t="t" r="r" b="b"/>
              <a:pathLst>
                <a:path w="688975" h="690879">
                  <a:moveTo>
                    <a:pt x="688848" y="345185"/>
                  </a:moveTo>
                  <a:lnTo>
                    <a:pt x="685703" y="298346"/>
                  </a:lnTo>
                  <a:lnTo>
                    <a:pt x="676544" y="253422"/>
                  </a:lnTo>
                  <a:lnTo>
                    <a:pt x="661781" y="210824"/>
                  </a:lnTo>
                  <a:lnTo>
                    <a:pt x="641824" y="170964"/>
                  </a:lnTo>
                  <a:lnTo>
                    <a:pt x="617083" y="134253"/>
                  </a:lnTo>
                  <a:lnTo>
                    <a:pt x="587968" y="101103"/>
                  </a:lnTo>
                  <a:lnTo>
                    <a:pt x="554891" y="71924"/>
                  </a:lnTo>
                  <a:lnTo>
                    <a:pt x="518261" y="47128"/>
                  </a:lnTo>
                  <a:lnTo>
                    <a:pt x="478489" y="27126"/>
                  </a:lnTo>
                  <a:lnTo>
                    <a:pt x="435985" y="12330"/>
                  </a:lnTo>
                  <a:lnTo>
                    <a:pt x="391160" y="3151"/>
                  </a:lnTo>
                  <a:lnTo>
                    <a:pt x="344424" y="0"/>
                  </a:lnTo>
                  <a:lnTo>
                    <a:pt x="297687" y="3151"/>
                  </a:lnTo>
                  <a:lnTo>
                    <a:pt x="252862" y="12330"/>
                  </a:lnTo>
                  <a:lnTo>
                    <a:pt x="210358" y="27126"/>
                  </a:lnTo>
                  <a:lnTo>
                    <a:pt x="170586" y="47128"/>
                  </a:lnTo>
                  <a:lnTo>
                    <a:pt x="133956" y="71924"/>
                  </a:lnTo>
                  <a:lnTo>
                    <a:pt x="100879" y="101103"/>
                  </a:lnTo>
                  <a:lnTo>
                    <a:pt x="71764" y="134253"/>
                  </a:lnTo>
                  <a:lnTo>
                    <a:pt x="47023" y="170964"/>
                  </a:lnTo>
                  <a:lnTo>
                    <a:pt x="27066" y="210824"/>
                  </a:lnTo>
                  <a:lnTo>
                    <a:pt x="12303" y="253422"/>
                  </a:lnTo>
                  <a:lnTo>
                    <a:pt x="3144" y="298346"/>
                  </a:lnTo>
                  <a:lnTo>
                    <a:pt x="0" y="345185"/>
                  </a:lnTo>
                  <a:lnTo>
                    <a:pt x="3144" y="392025"/>
                  </a:lnTo>
                  <a:lnTo>
                    <a:pt x="12303" y="436949"/>
                  </a:lnTo>
                  <a:lnTo>
                    <a:pt x="27066" y="479547"/>
                  </a:lnTo>
                  <a:lnTo>
                    <a:pt x="47023" y="519407"/>
                  </a:lnTo>
                  <a:lnTo>
                    <a:pt x="71764" y="556118"/>
                  </a:lnTo>
                  <a:lnTo>
                    <a:pt x="100879" y="589268"/>
                  </a:lnTo>
                  <a:lnTo>
                    <a:pt x="133956" y="618447"/>
                  </a:lnTo>
                  <a:lnTo>
                    <a:pt x="170586" y="643243"/>
                  </a:lnTo>
                  <a:lnTo>
                    <a:pt x="210358" y="663245"/>
                  </a:lnTo>
                  <a:lnTo>
                    <a:pt x="252862" y="678041"/>
                  </a:lnTo>
                  <a:lnTo>
                    <a:pt x="297687" y="687220"/>
                  </a:lnTo>
                  <a:lnTo>
                    <a:pt x="344424" y="690371"/>
                  </a:lnTo>
                  <a:lnTo>
                    <a:pt x="391160" y="687220"/>
                  </a:lnTo>
                  <a:lnTo>
                    <a:pt x="435985" y="678041"/>
                  </a:lnTo>
                  <a:lnTo>
                    <a:pt x="478489" y="663245"/>
                  </a:lnTo>
                  <a:lnTo>
                    <a:pt x="518261" y="643243"/>
                  </a:lnTo>
                  <a:lnTo>
                    <a:pt x="554891" y="618447"/>
                  </a:lnTo>
                  <a:lnTo>
                    <a:pt x="587968" y="589268"/>
                  </a:lnTo>
                  <a:lnTo>
                    <a:pt x="617083" y="556118"/>
                  </a:lnTo>
                  <a:lnTo>
                    <a:pt x="641824" y="519407"/>
                  </a:lnTo>
                  <a:lnTo>
                    <a:pt x="661781" y="479547"/>
                  </a:lnTo>
                  <a:lnTo>
                    <a:pt x="676544" y="436949"/>
                  </a:lnTo>
                  <a:lnTo>
                    <a:pt x="685703" y="392025"/>
                  </a:lnTo>
                  <a:lnTo>
                    <a:pt x="688848" y="345185"/>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6" name="object 6"/>
            <p:cNvPicPr/>
            <p:nvPr/>
          </p:nvPicPr>
          <p:blipFill>
            <a:blip r:embed="rId3" cstate="print"/>
            <a:stretch>
              <a:fillRect/>
            </a:stretch>
          </p:blipFill>
          <p:spPr>
            <a:xfrm>
              <a:off x="5658612" y="4395216"/>
              <a:ext cx="478522" cy="455675"/>
            </a:xfrm>
            <a:prstGeom prst="rect">
              <a:avLst/>
            </a:prstGeom>
          </p:spPr>
        </p:pic>
        <p:sp>
          <p:nvSpPr>
            <p:cNvPr id="7" name="object 7"/>
            <p:cNvSpPr/>
            <p:nvPr/>
          </p:nvSpPr>
          <p:spPr>
            <a:xfrm>
              <a:off x="2907029" y="4292345"/>
              <a:ext cx="688975" cy="688975"/>
            </a:xfrm>
            <a:custGeom>
              <a:avLst/>
              <a:gdLst/>
              <a:ahLst/>
              <a:cxnLst/>
              <a:rect l="l" t="t" r="r" b="b"/>
              <a:pathLst>
                <a:path w="688975" h="688975">
                  <a:moveTo>
                    <a:pt x="344424" y="0"/>
                  </a:moveTo>
                  <a:lnTo>
                    <a:pt x="297687" y="3144"/>
                  </a:lnTo>
                  <a:lnTo>
                    <a:pt x="252862" y="12303"/>
                  </a:lnTo>
                  <a:lnTo>
                    <a:pt x="210358" y="27066"/>
                  </a:lnTo>
                  <a:lnTo>
                    <a:pt x="170586" y="47023"/>
                  </a:lnTo>
                  <a:lnTo>
                    <a:pt x="133956" y="71764"/>
                  </a:lnTo>
                  <a:lnTo>
                    <a:pt x="100879" y="100879"/>
                  </a:lnTo>
                  <a:lnTo>
                    <a:pt x="71764" y="133956"/>
                  </a:lnTo>
                  <a:lnTo>
                    <a:pt x="47023" y="170586"/>
                  </a:lnTo>
                  <a:lnTo>
                    <a:pt x="27066" y="210358"/>
                  </a:lnTo>
                  <a:lnTo>
                    <a:pt x="12303" y="252862"/>
                  </a:lnTo>
                  <a:lnTo>
                    <a:pt x="3144" y="297687"/>
                  </a:lnTo>
                  <a:lnTo>
                    <a:pt x="0" y="344423"/>
                  </a:lnTo>
                  <a:lnTo>
                    <a:pt x="3144" y="391160"/>
                  </a:lnTo>
                  <a:lnTo>
                    <a:pt x="12303" y="435985"/>
                  </a:lnTo>
                  <a:lnTo>
                    <a:pt x="27066" y="478489"/>
                  </a:lnTo>
                  <a:lnTo>
                    <a:pt x="47023" y="518261"/>
                  </a:lnTo>
                  <a:lnTo>
                    <a:pt x="71764" y="554891"/>
                  </a:lnTo>
                  <a:lnTo>
                    <a:pt x="100879" y="587968"/>
                  </a:lnTo>
                  <a:lnTo>
                    <a:pt x="133956" y="617083"/>
                  </a:lnTo>
                  <a:lnTo>
                    <a:pt x="170586" y="641824"/>
                  </a:lnTo>
                  <a:lnTo>
                    <a:pt x="210358" y="661781"/>
                  </a:lnTo>
                  <a:lnTo>
                    <a:pt x="252862" y="676544"/>
                  </a:lnTo>
                  <a:lnTo>
                    <a:pt x="297687" y="685703"/>
                  </a:lnTo>
                  <a:lnTo>
                    <a:pt x="344424" y="688847"/>
                  </a:lnTo>
                  <a:lnTo>
                    <a:pt x="391160" y="685703"/>
                  </a:lnTo>
                  <a:lnTo>
                    <a:pt x="435985" y="676544"/>
                  </a:lnTo>
                  <a:lnTo>
                    <a:pt x="478489" y="661781"/>
                  </a:lnTo>
                  <a:lnTo>
                    <a:pt x="518261" y="641824"/>
                  </a:lnTo>
                  <a:lnTo>
                    <a:pt x="554891" y="617083"/>
                  </a:lnTo>
                  <a:lnTo>
                    <a:pt x="587968" y="587968"/>
                  </a:lnTo>
                  <a:lnTo>
                    <a:pt x="617083" y="554891"/>
                  </a:lnTo>
                  <a:lnTo>
                    <a:pt x="641824" y="518261"/>
                  </a:lnTo>
                  <a:lnTo>
                    <a:pt x="661781" y="478489"/>
                  </a:lnTo>
                  <a:lnTo>
                    <a:pt x="676544" y="435985"/>
                  </a:lnTo>
                  <a:lnTo>
                    <a:pt x="685703" y="391160"/>
                  </a:lnTo>
                  <a:lnTo>
                    <a:pt x="688848" y="344423"/>
                  </a:lnTo>
                  <a:lnTo>
                    <a:pt x="685703" y="297687"/>
                  </a:lnTo>
                  <a:lnTo>
                    <a:pt x="676544" y="252862"/>
                  </a:lnTo>
                  <a:lnTo>
                    <a:pt x="661781" y="210358"/>
                  </a:lnTo>
                  <a:lnTo>
                    <a:pt x="641824" y="170586"/>
                  </a:lnTo>
                  <a:lnTo>
                    <a:pt x="617083" y="133956"/>
                  </a:lnTo>
                  <a:lnTo>
                    <a:pt x="587968" y="100879"/>
                  </a:lnTo>
                  <a:lnTo>
                    <a:pt x="554891" y="71764"/>
                  </a:lnTo>
                  <a:lnTo>
                    <a:pt x="518261" y="47023"/>
                  </a:lnTo>
                  <a:lnTo>
                    <a:pt x="478489" y="27066"/>
                  </a:lnTo>
                  <a:lnTo>
                    <a:pt x="435985" y="12303"/>
                  </a:lnTo>
                  <a:lnTo>
                    <a:pt x="391160" y="3144"/>
                  </a:lnTo>
                  <a:lnTo>
                    <a:pt x="344424"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8" name="object 8"/>
            <p:cNvSpPr/>
            <p:nvPr/>
          </p:nvSpPr>
          <p:spPr>
            <a:xfrm>
              <a:off x="2907029" y="4292345"/>
              <a:ext cx="688975" cy="688975"/>
            </a:xfrm>
            <a:custGeom>
              <a:avLst/>
              <a:gdLst/>
              <a:ahLst/>
              <a:cxnLst/>
              <a:rect l="l" t="t" r="r" b="b"/>
              <a:pathLst>
                <a:path w="688975" h="688975">
                  <a:moveTo>
                    <a:pt x="688848" y="344423"/>
                  </a:moveTo>
                  <a:lnTo>
                    <a:pt x="685703" y="297687"/>
                  </a:lnTo>
                  <a:lnTo>
                    <a:pt x="676544" y="252862"/>
                  </a:lnTo>
                  <a:lnTo>
                    <a:pt x="661781" y="210358"/>
                  </a:lnTo>
                  <a:lnTo>
                    <a:pt x="641824" y="170586"/>
                  </a:lnTo>
                  <a:lnTo>
                    <a:pt x="617083" y="133956"/>
                  </a:lnTo>
                  <a:lnTo>
                    <a:pt x="587968" y="100879"/>
                  </a:lnTo>
                  <a:lnTo>
                    <a:pt x="554891" y="71764"/>
                  </a:lnTo>
                  <a:lnTo>
                    <a:pt x="518261" y="47023"/>
                  </a:lnTo>
                  <a:lnTo>
                    <a:pt x="478489" y="27066"/>
                  </a:lnTo>
                  <a:lnTo>
                    <a:pt x="435985" y="12303"/>
                  </a:lnTo>
                  <a:lnTo>
                    <a:pt x="391160" y="3144"/>
                  </a:lnTo>
                  <a:lnTo>
                    <a:pt x="344424" y="0"/>
                  </a:lnTo>
                  <a:lnTo>
                    <a:pt x="297687" y="3144"/>
                  </a:lnTo>
                  <a:lnTo>
                    <a:pt x="252862" y="12303"/>
                  </a:lnTo>
                  <a:lnTo>
                    <a:pt x="210358" y="27066"/>
                  </a:lnTo>
                  <a:lnTo>
                    <a:pt x="170586" y="47023"/>
                  </a:lnTo>
                  <a:lnTo>
                    <a:pt x="133956" y="71764"/>
                  </a:lnTo>
                  <a:lnTo>
                    <a:pt x="100879" y="100879"/>
                  </a:lnTo>
                  <a:lnTo>
                    <a:pt x="71764" y="133956"/>
                  </a:lnTo>
                  <a:lnTo>
                    <a:pt x="47023" y="170586"/>
                  </a:lnTo>
                  <a:lnTo>
                    <a:pt x="27066" y="210358"/>
                  </a:lnTo>
                  <a:lnTo>
                    <a:pt x="12303" y="252862"/>
                  </a:lnTo>
                  <a:lnTo>
                    <a:pt x="3144" y="297687"/>
                  </a:lnTo>
                  <a:lnTo>
                    <a:pt x="0" y="344423"/>
                  </a:lnTo>
                  <a:lnTo>
                    <a:pt x="3144" y="391160"/>
                  </a:lnTo>
                  <a:lnTo>
                    <a:pt x="12303" y="435985"/>
                  </a:lnTo>
                  <a:lnTo>
                    <a:pt x="27066" y="478489"/>
                  </a:lnTo>
                  <a:lnTo>
                    <a:pt x="47023" y="518261"/>
                  </a:lnTo>
                  <a:lnTo>
                    <a:pt x="71764" y="554891"/>
                  </a:lnTo>
                  <a:lnTo>
                    <a:pt x="100879" y="587968"/>
                  </a:lnTo>
                  <a:lnTo>
                    <a:pt x="133956" y="617083"/>
                  </a:lnTo>
                  <a:lnTo>
                    <a:pt x="170586" y="641824"/>
                  </a:lnTo>
                  <a:lnTo>
                    <a:pt x="210358" y="661781"/>
                  </a:lnTo>
                  <a:lnTo>
                    <a:pt x="252862" y="676544"/>
                  </a:lnTo>
                  <a:lnTo>
                    <a:pt x="297687" y="685703"/>
                  </a:lnTo>
                  <a:lnTo>
                    <a:pt x="344424" y="688847"/>
                  </a:lnTo>
                  <a:lnTo>
                    <a:pt x="391160" y="685703"/>
                  </a:lnTo>
                  <a:lnTo>
                    <a:pt x="435985" y="676544"/>
                  </a:lnTo>
                  <a:lnTo>
                    <a:pt x="478489" y="661781"/>
                  </a:lnTo>
                  <a:lnTo>
                    <a:pt x="518261" y="641824"/>
                  </a:lnTo>
                  <a:lnTo>
                    <a:pt x="554891" y="617083"/>
                  </a:lnTo>
                  <a:lnTo>
                    <a:pt x="587968" y="587968"/>
                  </a:lnTo>
                  <a:lnTo>
                    <a:pt x="617083" y="554891"/>
                  </a:lnTo>
                  <a:lnTo>
                    <a:pt x="641824" y="518261"/>
                  </a:lnTo>
                  <a:lnTo>
                    <a:pt x="661781" y="478489"/>
                  </a:lnTo>
                  <a:lnTo>
                    <a:pt x="676544" y="435985"/>
                  </a:lnTo>
                  <a:lnTo>
                    <a:pt x="685703" y="391160"/>
                  </a:lnTo>
                  <a:lnTo>
                    <a:pt x="688848" y="344423"/>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9" name="object 9"/>
            <p:cNvPicPr/>
            <p:nvPr/>
          </p:nvPicPr>
          <p:blipFill>
            <a:blip r:embed="rId4" cstate="print"/>
            <a:stretch>
              <a:fillRect/>
            </a:stretch>
          </p:blipFill>
          <p:spPr>
            <a:xfrm>
              <a:off x="3006851" y="4373879"/>
              <a:ext cx="487667" cy="489203"/>
            </a:xfrm>
            <a:prstGeom prst="rect">
              <a:avLst/>
            </a:prstGeom>
          </p:spPr>
        </p:pic>
        <p:sp>
          <p:nvSpPr>
            <p:cNvPr id="10" name="object 10"/>
            <p:cNvSpPr/>
            <p:nvPr/>
          </p:nvSpPr>
          <p:spPr>
            <a:xfrm>
              <a:off x="3242309" y="2426970"/>
              <a:ext cx="690880" cy="690880"/>
            </a:xfrm>
            <a:custGeom>
              <a:avLst/>
              <a:gdLst/>
              <a:ahLst/>
              <a:cxnLst/>
              <a:rect l="l" t="t" r="r" b="b"/>
              <a:pathLst>
                <a:path w="690879" h="690880">
                  <a:moveTo>
                    <a:pt x="345186" y="0"/>
                  </a:moveTo>
                  <a:lnTo>
                    <a:pt x="298346" y="3151"/>
                  </a:lnTo>
                  <a:lnTo>
                    <a:pt x="253422" y="12330"/>
                  </a:lnTo>
                  <a:lnTo>
                    <a:pt x="210824" y="27126"/>
                  </a:lnTo>
                  <a:lnTo>
                    <a:pt x="170964" y="47128"/>
                  </a:lnTo>
                  <a:lnTo>
                    <a:pt x="134253" y="71924"/>
                  </a:lnTo>
                  <a:lnTo>
                    <a:pt x="101103" y="101103"/>
                  </a:lnTo>
                  <a:lnTo>
                    <a:pt x="71924" y="134253"/>
                  </a:lnTo>
                  <a:lnTo>
                    <a:pt x="47128" y="170964"/>
                  </a:lnTo>
                  <a:lnTo>
                    <a:pt x="27126" y="210824"/>
                  </a:lnTo>
                  <a:lnTo>
                    <a:pt x="12330" y="253422"/>
                  </a:lnTo>
                  <a:lnTo>
                    <a:pt x="3151" y="298346"/>
                  </a:lnTo>
                  <a:lnTo>
                    <a:pt x="0" y="345186"/>
                  </a:lnTo>
                  <a:lnTo>
                    <a:pt x="3151" y="392025"/>
                  </a:lnTo>
                  <a:lnTo>
                    <a:pt x="12330" y="436949"/>
                  </a:lnTo>
                  <a:lnTo>
                    <a:pt x="27126" y="479547"/>
                  </a:lnTo>
                  <a:lnTo>
                    <a:pt x="47128" y="519407"/>
                  </a:lnTo>
                  <a:lnTo>
                    <a:pt x="71924" y="556118"/>
                  </a:lnTo>
                  <a:lnTo>
                    <a:pt x="101103" y="589268"/>
                  </a:lnTo>
                  <a:lnTo>
                    <a:pt x="134253" y="618447"/>
                  </a:lnTo>
                  <a:lnTo>
                    <a:pt x="170964" y="643243"/>
                  </a:lnTo>
                  <a:lnTo>
                    <a:pt x="210824" y="663245"/>
                  </a:lnTo>
                  <a:lnTo>
                    <a:pt x="253422" y="678041"/>
                  </a:lnTo>
                  <a:lnTo>
                    <a:pt x="298346" y="687220"/>
                  </a:lnTo>
                  <a:lnTo>
                    <a:pt x="345186" y="690372"/>
                  </a:lnTo>
                  <a:lnTo>
                    <a:pt x="392025" y="687220"/>
                  </a:lnTo>
                  <a:lnTo>
                    <a:pt x="436949" y="678041"/>
                  </a:lnTo>
                  <a:lnTo>
                    <a:pt x="479547" y="663245"/>
                  </a:lnTo>
                  <a:lnTo>
                    <a:pt x="519407" y="643243"/>
                  </a:lnTo>
                  <a:lnTo>
                    <a:pt x="556118" y="618447"/>
                  </a:lnTo>
                  <a:lnTo>
                    <a:pt x="589268" y="589268"/>
                  </a:lnTo>
                  <a:lnTo>
                    <a:pt x="618447" y="556118"/>
                  </a:lnTo>
                  <a:lnTo>
                    <a:pt x="643243" y="519407"/>
                  </a:lnTo>
                  <a:lnTo>
                    <a:pt x="663245" y="479547"/>
                  </a:lnTo>
                  <a:lnTo>
                    <a:pt x="678041" y="436949"/>
                  </a:lnTo>
                  <a:lnTo>
                    <a:pt x="687220" y="392025"/>
                  </a:lnTo>
                  <a:lnTo>
                    <a:pt x="690372" y="345186"/>
                  </a:lnTo>
                  <a:lnTo>
                    <a:pt x="687220" y="298346"/>
                  </a:lnTo>
                  <a:lnTo>
                    <a:pt x="678041" y="253422"/>
                  </a:lnTo>
                  <a:lnTo>
                    <a:pt x="663245" y="210824"/>
                  </a:lnTo>
                  <a:lnTo>
                    <a:pt x="643243" y="170964"/>
                  </a:lnTo>
                  <a:lnTo>
                    <a:pt x="618447" y="134253"/>
                  </a:lnTo>
                  <a:lnTo>
                    <a:pt x="589268" y="101103"/>
                  </a:lnTo>
                  <a:lnTo>
                    <a:pt x="556118" y="71924"/>
                  </a:lnTo>
                  <a:lnTo>
                    <a:pt x="519407" y="47128"/>
                  </a:lnTo>
                  <a:lnTo>
                    <a:pt x="479547" y="27126"/>
                  </a:lnTo>
                  <a:lnTo>
                    <a:pt x="436949" y="12330"/>
                  </a:lnTo>
                  <a:lnTo>
                    <a:pt x="392025" y="3151"/>
                  </a:lnTo>
                  <a:lnTo>
                    <a:pt x="345186"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11" name="object 11"/>
            <p:cNvSpPr/>
            <p:nvPr/>
          </p:nvSpPr>
          <p:spPr>
            <a:xfrm>
              <a:off x="3242309" y="2426968"/>
              <a:ext cx="690880" cy="690880"/>
            </a:xfrm>
            <a:custGeom>
              <a:avLst/>
              <a:gdLst/>
              <a:ahLst/>
              <a:cxnLst/>
              <a:rect l="l" t="t" r="r" b="b"/>
              <a:pathLst>
                <a:path w="690879" h="690880">
                  <a:moveTo>
                    <a:pt x="0" y="345186"/>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6"/>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2"/>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6"/>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12" name="object 12"/>
            <p:cNvPicPr/>
            <p:nvPr/>
          </p:nvPicPr>
          <p:blipFill>
            <a:blip r:embed="rId5" cstate="print"/>
            <a:stretch>
              <a:fillRect/>
            </a:stretch>
          </p:blipFill>
          <p:spPr>
            <a:xfrm>
              <a:off x="3332988" y="2465832"/>
              <a:ext cx="507491" cy="612647"/>
            </a:xfrm>
            <a:prstGeom prst="rect">
              <a:avLst/>
            </a:prstGeom>
          </p:spPr>
        </p:pic>
        <p:sp>
          <p:nvSpPr>
            <p:cNvPr id="13" name="object 13"/>
            <p:cNvSpPr/>
            <p:nvPr/>
          </p:nvSpPr>
          <p:spPr>
            <a:xfrm>
              <a:off x="5145785" y="2430018"/>
              <a:ext cx="690880" cy="690880"/>
            </a:xfrm>
            <a:custGeom>
              <a:avLst/>
              <a:gdLst/>
              <a:ahLst/>
              <a:cxnLst/>
              <a:rect l="l" t="t" r="r" b="b"/>
              <a:pathLst>
                <a:path w="690879" h="690880">
                  <a:moveTo>
                    <a:pt x="345186" y="0"/>
                  </a:moveTo>
                  <a:lnTo>
                    <a:pt x="298346" y="3151"/>
                  </a:lnTo>
                  <a:lnTo>
                    <a:pt x="253422" y="12330"/>
                  </a:lnTo>
                  <a:lnTo>
                    <a:pt x="210824" y="27126"/>
                  </a:lnTo>
                  <a:lnTo>
                    <a:pt x="170964" y="47128"/>
                  </a:lnTo>
                  <a:lnTo>
                    <a:pt x="134253" y="71924"/>
                  </a:lnTo>
                  <a:lnTo>
                    <a:pt x="101103" y="101103"/>
                  </a:lnTo>
                  <a:lnTo>
                    <a:pt x="71924" y="134253"/>
                  </a:lnTo>
                  <a:lnTo>
                    <a:pt x="47128" y="170964"/>
                  </a:lnTo>
                  <a:lnTo>
                    <a:pt x="27126" y="210824"/>
                  </a:lnTo>
                  <a:lnTo>
                    <a:pt x="12330" y="253422"/>
                  </a:lnTo>
                  <a:lnTo>
                    <a:pt x="3151" y="298346"/>
                  </a:lnTo>
                  <a:lnTo>
                    <a:pt x="0" y="345186"/>
                  </a:lnTo>
                  <a:lnTo>
                    <a:pt x="3151" y="392025"/>
                  </a:lnTo>
                  <a:lnTo>
                    <a:pt x="12330" y="436949"/>
                  </a:lnTo>
                  <a:lnTo>
                    <a:pt x="27126" y="479547"/>
                  </a:lnTo>
                  <a:lnTo>
                    <a:pt x="47128" y="519407"/>
                  </a:lnTo>
                  <a:lnTo>
                    <a:pt x="71924" y="556118"/>
                  </a:lnTo>
                  <a:lnTo>
                    <a:pt x="101103" y="589268"/>
                  </a:lnTo>
                  <a:lnTo>
                    <a:pt x="134253" y="618447"/>
                  </a:lnTo>
                  <a:lnTo>
                    <a:pt x="170964" y="643243"/>
                  </a:lnTo>
                  <a:lnTo>
                    <a:pt x="210824" y="663245"/>
                  </a:lnTo>
                  <a:lnTo>
                    <a:pt x="253422" y="678041"/>
                  </a:lnTo>
                  <a:lnTo>
                    <a:pt x="298346" y="687220"/>
                  </a:lnTo>
                  <a:lnTo>
                    <a:pt x="345186" y="690372"/>
                  </a:lnTo>
                  <a:lnTo>
                    <a:pt x="392025" y="687220"/>
                  </a:lnTo>
                  <a:lnTo>
                    <a:pt x="436949" y="678041"/>
                  </a:lnTo>
                  <a:lnTo>
                    <a:pt x="479547" y="663245"/>
                  </a:lnTo>
                  <a:lnTo>
                    <a:pt x="519407" y="643243"/>
                  </a:lnTo>
                  <a:lnTo>
                    <a:pt x="556118" y="618447"/>
                  </a:lnTo>
                  <a:lnTo>
                    <a:pt x="589268" y="589268"/>
                  </a:lnTo>
                  <a:lnTo>
                    <a:pt x="618447" y="556118"/>
                  </a:lnTo>
                  <a:lnTo>
                    <a:pt x="643243" y="519407"/>
                  </a:lnTo>
                  <a:lnTo>
                    <a:pt x="663245" y="479547"/>
                  </a:lnTo>
                  <a:lnTo>
                    <a:pt x="678041" y="436949"/>
                  </a:lnTo>
                  <a:lnTo>
                    <a:pt x="687220" y="392025"/>
                  </a:lnTo>
                  <a:lnTo>
                    <a:pt x="690372" y="345186"/>
                  </a:lnTo>
                  <a:lnTo>
                    <a:pt x="687220" y="298346"/>
                  </a:lnTo>
                  <a:lnTo>
                    <a:pt x="678041" y="253422"/>
                  </a:lnTo>
                  <a:lnTo>
                    <a:pt x="663245" y="210824"/>
                  </a:lnTo>
                  <a:lnTo>
                    <a:pt x="643243" y="170964"/>
                  </a:lnTo>
                  <a:lnTo>
                    <a:pt x="618447" y="134253"/>
                  </a:lnTo>
                  <a:lnTo>
                    <a:pt x="589268" y="101103"/>
                  </a:lnTo>
                  <a:lnTo>
                    <a:pt x="556118" y="71924"/>
                  </a:lnTo>
                  <a:lnTo>
                    <a:pt x="519407" y="47128"/>
                  </a:lnTo>
                  <a:lnTo>
                    <a:pt x="479547" y="27126"/>
                  </a:lnTo>
                  <a:lnTo>
                    <a:pt x="436949" y="12330"/>
                  </a:lnTo>
                  <a:lnTo>
                    <a:pt x="392025" y="3151"/>
                  </a:lnTo>
                  <a:lnTo>
                    <a:pt x="345186"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14" name="object 14"/>
            <p:cNvSpPr/>
            <p:nvPr/>
          </p:nvSpPr>
          <p:spPr>
            <a:xfrm>
              <a:off x="5145785" y="2430018"/>
              <a:ext cx="690880" cy="690880"/>
            </a:xfrm>
            <a:custGeom>
              <a:avLst/>
              <a:gdLst/>
              <a:ahLst/>
              <a:cxnLst/>
              <a:rect l="l" t="t" r="r" b="b"/>
              <a:pathLst>
                <a:path w="690879" h="690880">
                  <a:moveTo>
                    <a:pt x="0" y="345186"/>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6"/>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2"/>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6"/>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15" name="object 15"/>
            <p:cNvPicPr/>
            <p:nvPr/>
          </p:nvPicPr>
          <p:blipFill>
            <a:blip r:embed="rId6" cstate="print"/>
            <a:stretch>
              <a:fillRect/>
            </a:stretch>
          </p:blipFill>
          <p:spPr>
            <a:xfrm>
              <a:off x="5268467" y="2558796"/>
              <a:ext cx="443483" cy="420623"/>
            </a:xfrm>
            <a:prstGeom prst="rect">
              <a:avLst/>
            </a:prstGeom>
          </p:spPr>
        </p:pic>
        <p:pic>
          <p:nvPicPr>
            <p:cNvPr id="16" name="object 16"/>
            <p:cNvPicPr/>
            <p:nvPr/>
          </p:nvPicPr>
          <p:blipFill>
            <a:blip r:embed="rId7" cstate="print"/>
            <a:stretch>
              <a:fillRect/>
            </a:stretch>
          </p:blipFill>
          <p:spPr>
            <a:xfrm>
              <a:off x="3537203" y="3035808"/>
              <a:ext cx="2023859" cy="1888235"/>
            </a:xfrm>
            <a:prstGeom prst="rect">
              <a:avLst/>
            </a:prstGeom>
          </p:spPr>
        </p:pic>
        <p:sp>
          <p:nvSpPr>
            <p:cNvPr id="17" name="object 17"/>
            <p:cNvSpPr/>
            <p:nvPr/>
          </p:nvSpPr>
          <p:spPr>
            <a:xfrm>
              <a:off x="3635819" y="3085590"/>
              <a:ext cx="1880870" cy="1734185"/>
            </a:xfrm>
            <a:custGeom>
              <a:avLst/>
              <a:gdLst/>
              <a:ahLst/>
              <a:cxnLst/>
              <a:rect l="l" t="t" r="r" b="b"/>
              <a:pathLst>
                <a:path w="1880870" h="1734185">
                  <a:moveTo>
                    <a:pt x="562343" y="0"/>
                  </a:moveTo>
                  <a:lnTo>
                    <a:pt x="381152" y="104152"/>
                  </a:lnTo>
                  <a:lnTo>
                    <a:pt x="466191" y="388289"/>
                  </a:lnTo>
                  <a:lnTo>
                    <a:pt x="431236" y="425637"/>
                  </a:lnTo>
                  <a:lnTo>
                    <a:pt x="399324" y="465381"/>
                  </a:lnTo>
                  <a:lnTo>
                    <a:pt x="370564" y="507334"/>
                  </a:lnTo>
                  <a:lnTo>
                    <a:pt x="345068" y="551304"/>
                  </a:lnTo>
                  <a:lnTo>
                    <a:pt x="322944" y="597103"/>
                  </a:lnTo>
                  <a:lnTo>
                    <a:pt x="304303" y="644543"/>
                  </a:lnTo>
                  <a:lnTo>
                    <a:pt x="289255" y="693432"/>
                  </a:lnTo>
                  <a:lnTo>
                    <a:pt x="393" y="760742"/>
                  </a:lnTo>
                  <a:lnTo>
                    <a:pt x="0" y="969733"/>
                  </a:lnTo>
                  <a:lnTo>
                    <a:pt x="288594" y="1038148"/>
                  </a:lnTo>
                  <a:lnTo>
                    <a:pt x="303455" y="1087099"/>
                  </a:lnTo>
                  <a:lnTo>
                    <a:pt x="321916" y="1134610"/>
                  </a:lnTo>
                  <a:lnTo>
                    <a:pt x="343866" y="1180494"/>
                  </a:lnTo>
                  <a:lnTo>
                    <a:pt x="369196" y="1224559"/>
                  </a:lnTo>
                  <a:lnTo>
                    <a:pt x="397798" y="1266617"/>
                  </a:lnTo>
                  <a:lnTo>
                    <a:pt x="429561" y="1306478"/>
                  </a:lnTo>
                  <a:lnTo>
                    <a:pt x="464375" y="1343952"/>
                  </a:lnTo>
                  <a:lnTo>
                    <a:pt x="378256" y="1627771"/>
                  </a:lnTo>
                  <a:lnTo>
                    <a:pt x="559041" y="1732610"/>
                  </a:lnTo>
                  <a:lnTo>
                    <a:pt x="762596" y="1516888"/>
                  </a:lnTo>
                  <a:lnTo>
                    <a:pt x="812413" y="1528490"/>
                  </a:lnTo>
                  <a:lnTo>
                    <a:pt x="862785" y="1536258"/>
                  </a:lnTo>
                  <a:lnTo>
                    <a:pt x="913495" y="1540190"/>
                  </a:lnTo>
                  <a:lnTo>
                    <a:pt x="964322" y="1540286"/>
                  </a:lnTo>
                  <a:lnTo>
                    <a:pt x="1015047" y="1536547"/>
                  </a:lnTo>
                  <a:lnTo>
                    <a:pt x="1065451" y="1528972"/>
                  </a:lnTo>
                  <a:lnTo>
                    <a:pt x="1115314" y="1517561"/>
                  </a:lnTo>
                  <a:lnTo>
                    <a:pt x="1318044" y="1734058"/>
                  </a:lnTo>
                  <a:lnTo>
                    <a:pt x="1499234" y="1629905"/>
                  </a:lnTo>
                  <a:lnTo>
                    <a:pt x="1414183" y="1345768"/>
                  </a:lnTo>
                  <a:lnTo>
                    <a:pt x="1449142" y="1308424"/>
                  </a:lnTo>
                  <a:lnTo>
                    <a:pt x="1481058" y="1268681"/>
                  </a:lnTo>
                  <a:lnTo>
                    <a:pt x="1509820" y="1226729"/>
                  </a:lnTo>
                  <a:lnTo>
                    <a:pt x="1535318" y="1182757"/>
                  </a:lnTo>
                  <a:lnTo>
                    <a:pt x="1557442" y="1136956"/>
                  </a:lnTo>
                  <a:lnTo>
                    <a:pt x="1576083" y="1089515"/>
                  </a:lnTo>
                  <a:lnTo>
                    <a:pt x="1591132" y="1040625"/>
                  </a:lnTo>
                  <a:lnTo>
                    <a:pt x="1879980" y="973315"/>
                  </a:lnTo>
                  <a:lnTo>
                    <a:pt x="1880387" y="764324"/>
                  </a:lnTo>
                  <a:lnTo>
                    <a:pt x="1591792" y="695909"/>
                  </a:lnTo>
                  <a:lnTo>
                    <a:pt x="1576927" y="646962"/>
                  </a:lnTo>
                  <a:lnTo>
                    <a:pt x="1558465" y="599452"/>
                  </a:lnTo>
                  <a:lnTo>
                    <a:pt x="1536514" y="553569"/>
                  </a:lnTo>
                  <a:lnTo>
                    <a:pt x="1511184" y="509502"/>
                  </a:lnTo>
                  <a:lnTo>
                    <a:pt x="1482582" y="467442"/>
                  </a:lnTo>
                  <a:lnTo>
                    <a:pt x="1450817" y="427580"/>
                  </a:lnTo>
                  <a:lnTo>
                    <a:pt x="1415999" y="390105"/>
                  </a:lnTo>
                  <a:lnTo>
                    <a:pt x="1502130" y="106286"/>
                  </a:lnTo>
                  <a:lnTo>
                    <a:pt x="1321346" y="1447"/>
                  </a:lnTo>
                  <a:lnTo>
                    <a:pt x="1117790" y="217170"/>
                  </a:lnTo>
                  <a:lnTo>
                    <a:pt x="1067970" y="205567"/>
                  </a:lnTo>
                  <a:lnTo>
                    <a:pt x="1017595" y="197799"/>
                  </a:lnTo>
                  <a:lnTo>
                    <a:pt x="966885" y="193867"/>
                  </a:lnTo>
                  <a:lnTo>
                    <a:pt x="916058" y="193771"/>
                  </a:lnTo>
                  <a:lnTo>
                    <a:pt x="865333" y="197510"/>
                  </a:lnTo>
                  <a:lnTo>
                    <a:pt x="814927" y="205085"/>
                  </a:lnTo>
                  <a:lnTo>
                    <a:pt x="765060" y="216496"/>
                  </a:lnTo>
                  <a:lnTo>
                    <a:pt x="562343" y="0"/>
                  </a:lnTo>
                  <a:close/>
                </a:path>
              </a:pathLst>
            </a:custGeom>
            <a:solidFill>
              <a:srgbClr val="B4C6E7"/>
            </a:solidFill>
          </p:spPr>
          <p:txBody>
            <a:bodyPr wrap="square" lIns="0" tIns="0" rIns="0" bIns="0" rtlCol="0"/>
            <a:lstStyle/>
            <a:p>
              <a:pPr defTabSz="457200"/>
              <a:endParaRPr dirty="0">
                <a:solidFill>
                  <a:prstClr val="black"/>
                </a:solidFill>
                <a:latin typeface="Calibri" panose="020F0502020204030204"/>
              </a:endParaRPr>
            </a:p>
          </p:txBody>
        </p:sp>
        <p:sp>
          <p:nvSpPr>
            <p:cNvPr id="18" name="object 18"/>
            <p:cNvSpPr/>
            <p:nvPr/>
          </p:nvSpPr>
          <p:spPr>
            <a:xfrm>
              <a:off x="3635819" y="3085590"/>
              <a:ext cx="1880870" cy="1734185"/>
            </a:xfrm>
            <a:custGeom>
              <a:avLst/>
              <a:gdLst/>
              <a:ahLst/>
              <a:cxnLst/>
              <a:rect l="l" t="t" r="r" b="b"/>
              <a:pathLst>
                <a:path w="1880870" h="1734185">
                  <a:moveTo>
                    <a:pt x="1117790" y="217170"/>
                  </a:moveTo>
                  <a:lnTo>
                    <a:pt x="1321346" y="1447"/>
                  </a:lnTo>
                  <a:lnTo>
                    <a:pt x="1502130" y="106286"/>
                  </a:lnTo>
                  <a:lnTo>
                    <a:pt x="1415999" y="390105"/>
                  </a:lnTo>
                  <a:lnTo>
                    <a:pt x="1450817" y="427580"/>
                  </a:lnTo>
                  <a:lnTo>
                    <a:pt x="1482582" y="467442"/>
                  </a:lnTo>
                  <a:lnTo>
                    <a:pt x="1511184" y="509502"/>
                  </a:lnTo>
                  <a:lnTo>
                    <a:pt x="1536514" y="553569"/>
                  </a:lnTo>
                  <a:lnTo>
                    <a:pt x="1558465" y="599452"/>
                  </a:lnTo>
                  <a:lnTo>
                    <a:pt x="1576927" y="646962"/>
                  </a:lnTo>
                  <a:lnTo>
                    <a:pt x="1591792" y="695909"/>
                  </a:lnTo>
                  <a:lnTo>
                    <a:pt x="1880387" y="764324"/>
                  </a:lnTo>
                  <a:lnTo>
                    <a:pt x="1879980" y="973315"/>
                  </a:lnTo>
                  <a:lnTo>
                    <a:pt x="1591132" y="1040625"/>
                  </a:lnTo>
                  <a:lnTo>
                    <a:pt x="1576083" y="1089515"/>
                  </a:lnTo>
                  <a:lnTo>
                    <a:pt x="1557442" y="1136956"/>
                  </a:lnTo>
                  <a:lnTo>
                    <a:pt x="1535318" y="1182757"/>
                  </a:lnTo>
                  <a:lnTo>
                    <a:pt x="1509820" y="1226729"/>
                  </a:lnTo>
                  <a:lnTo>
                    <a:pt x="1481058" y="1268681"/>
                  </a:lnTo>
                  <a:lnTo>
                    <a:pt x="1449142" y="1308424"/>
                  </a:lnTo>
                  <a:lnTo>
                    <a:pt x="1414183" y="1345768"/>
                  </a:lnTo>
                  <a:lnTo>
                    <a:pt x="1499234" y="1629905"/>
                  </a:lnTo>
                  <a:lnTo>
                    <a:pt x="1318044" y="1734058"/>
                  </a:lnTo>
                  <a:lnTo>
                    <a:pt x="1115314" y="1517561"/>
                  </a:lnTo>
                  <a:lnTo>
                    <a:pt x="1065451" y="1528972"/>
                  </a:lnTo>
                  <a:lnTo>
                    <a:pt x="1015047" y="1536547"/>
                  </a:lnTo>
                  <a:lnTo>
                    <a:pt x="964322" y="1540286"/>
                  </a:lnTo>
                  <a:lnTo>
                    <a:pt x="913495" y="1540190"/>
                  </a:lnTo>
                  <a:lnTo>
                    <a:pt x="862785" y="1536258"/>
                  </a:lnTo>
                  <a:lnTo>
                    <a:pt x="812413" y="1528490"/>
                  </a:lnTo>
                  <a:lnTo>
                    <a:pt x="762596" y="1516888"/>
                  </a:lnTo>
                  <a:lnTo>
                    <a:pt x="559041" y="1732610"/>
                  </a:lnTo>
                  <a:lnTo>
                    <a:pt x="378256" y="1627771"/>
                  </a:lnTo>
                  <a:lnTo>
                    <a:pt x="464375" y="1343952"/>
                  </a:lnTo>
                  <a:lnTo>
                    <a:pt x="429561" y="1306478"/>
                  </a:lnTo>
                  <a:lnTo>
                    <a:pt x="397798" y="1266617"/>
                  </a:lnTo>
                  <a:lnTo>
                    <a:pt x="369196" y="1224559"/>
                  </a:lnTo>
                  <a:lnTo>
                    <a:pt x="343866" y="1180494"/>
                  </a:lnTo>
                  <a:lnTo>
                    <a:pt x="321916" y="1134610"/>
                  </a:lnTo>
                  <a:lnTo>
                    <a:pt x="303455" y="1087099"/>
                  </a:lnTo>
                  <a:lnTo>
                    <a:pt x="288594" y="1038148"/>
                  </a:lnTo>
                  <a:lnTo>
                    <a:pt x="0" y="969733"/>
                  </a:lnTo>
                  <a:lnTo>
                    <a:pt x="393" y="760742"/>
                  </a:lnTo>
                  <a:lnTo>
                    <a:pt x="289255" y="693432"/>
                  </a:lnTo>
                  <a:lnTo>
                    <a:pt x="304303" y="644543"/>
                  </a:lnTo>
                  <a:lnTo>
                    <a:pt x="322944" y="597103"/>
                  </a:lnTo>
                  <a:lnTo>
                    <a:pt x="345068" y="551304"/>
                  </a:lnTo>
                  <a:lnTo>
                    <a:pt x="370564" y="507334"/>
                  </a:lnTo>
                  <a:lnTo>
                    <a:pt x="399324" y="465381"/>
                  </a:lnTo>
                  <a:lnTo>
                    <a:pt x="431236" y="425637"/>
                  </a:lnTo>
                  <a:lnTo>
                    <a:pt x="466191" y="388289"/>
                  </a:lnTo>
                  <a:lnTo>
                    <a:pt x="381152" y="104152"/>
                  </a:lnTo>
                  <a:lnTo>
                    <a:pt x="562343" y="0"/>
                  </a:lnTo>
                  <a:lnTo>
                    <a:pt x="765060" y="216496"/>
                  </a:lnTo>
                  <a:lnTo>
                    <a:pt x="814927" y="205085"/>
                  </a:lnTo>
                  <a:lnTo>
                    <a:pt x="865333" y="197510"/>
                  </a:lnTo>
                  <a:lnTo>
                    <a:pt x="916058" y="193771"/>
                  </a:lnTo>
                  <a:lnTo>
                    <a:pt x="966885" y="193867"/>
                  </a:lnTo>
                  <a:lnTo>
                    <a:pt x="1017595" y="197799"/>
                  </a:lnTo>
                  <a:lnTo>
                    <a:pt x="1067970" y="205567"/>
                  </a:lnTo>
                  <a:lnTo>
                    <a:pt x="1117790" y="217170"/>
                  </a:lnTo>
                  <a:close/>
                </a:path>
              </a:pathLst>
            </a:custGeom>
            <a:ln w="38100">
              <a:solidFill>
                <a:srgbClr val="F0E8DB"/>
              </a:solidFill>
            </a:ln>
          </p:spPr>
          <p:txBody>
            <a:bodyPr wrap="square" lIns="0" tIns="0" rIns="0" bIns="0" rtlCol="0"/>
            <a:lstStyle/>
            <a:p>
              <a:pPr defTabSz="457200"/>
              <a:endParaRPr dirty="0">
                <a:solidFill>
                  <a:prstClr val="black"/>
                </a:solidFill>
                <a:latin typeface="Calibri" panose="020F0502020204030204"/>
              </a:endParaRPr>
            </a:p>
          </p:txBody>
        </p:sp>
      </p:grpSp>
      <p:grpSp>
        <p:nvGrpSpPr>
          <p:cNvPr id="19" name="object 19"/>
          <p:cNvGrpSpPr/>
          <p:nvPr/>
        </p:nvGrpSpPr>
        <p:grpSpPr>
          <a:xfrm>
            <a:off x="4296156" y="3226912"/>
            <a:ext cx="710565" cy="710565"/>
            <a:chOff x="2772155" y="3297935"/>
            <a:chExt cx="710565" cy="710565"/>
          </a:xfrm>
        </p:grpSpPr>
        <p:sp>
          <p:nvSpPr>
            <p:cNvPr id="20" name="object 20"/>
            <p:cNvSpPr/>
            <p:nvPr/>
          </p:nvSpPr>
          <p:spPr>
            <a:xfrm>
              <a:off x="2782061" y="3307841"/>
              <a:ext cx="690880" cy="690880"/>
            </a:xfrm>
            <a:custGeom>
              <a:avLst/>
              <a:gdLst/>
              <a:ahLst/>
              <a:cxnLst/>
              <a:rect l="l" t="t" r="r" b="b"/>
              <a:pathLst>
                <a:path w="690879" h="690879">
                  <a:moveTo>
                    <a:pt x="345186" y="0"/>
                  </a:moveTo>
                  <a:lnTo>
                    <a:pt x="298346" y="3151"/>
                  </a:lnTo>
                  <a:lnTo>
                    <a:pt x="253422" y="12330"/>
                  </a:lnTo>
                  <a:lnTo>
                    <a:pt x="210824" y="27126"/>
                  </a:lnTo>
                  <a:lnTo>
                    <a:pt x="170964" y="47128"/>
                  </a:lnTo>
                  <a:lnTo>
                    <a:pt x="134253" y="71924"/>
                  </a:lnTo>
                  <a:lnTo>
                    <a:pt x="101103" y="101103"/>
                  </a:lnTo>
                  <a:lnTo>
                    <a:pt x="71924" y="134253"/>
                  </a:lnTo>
                  <a:lnTo>
                    <a:pt x="47128" y="170964"/>
                  </a:lnTo>
                  <a:lnTo>
                    <a:pt x="27126" y="210824"/>
                  </a:lnTo>
                  <a:lnTo>
                    <a:pt x="12330" y="253422"/>
                  </a:lnTo>
                  <a:lnTo>
                    <a:pt x="3151" y="298346"/>
                  </a:lnTo>
                  <a:lnTo>
                    <a:pt x="0" y="345186"/>
                  </a:lnTo>
                  <a:lnTo>
                    <a:pt x="3151" y="392025"/>
                  </a:lnTo>
                  <a:lnTo>
                    <a:pt x="12330" y="436949"/>
                  </a:lnTo>
                  <a:lnTo>
                    <a:pt x="27126" y="479547"/>
                  </a:lnTo>
                  <a:lnTo>
                    <a:pt x="47128" y="519407"/>
                  </a:lnTo>
                  <a:lnTo>
                    <a:pt x="71924" y="556118"/>
                  </a:lnTo>
                  <a:lnTo>
                    <a:pt x="101103" y="589268"/>
                  </a:lnTo>
                  <a:lnTo>
                    <a:pt x="134253" y="618447"/>
                  </a:lnTo>
                  <a:lnTo>
                    <a:pt x="170964" y="643243"/>
                  </a:lnTo>
                  <a:lnTo>
                    <a:pt x="210824" y="663245"/>
                  </a:lnTo>
                  <a:lnTo>
                    <a:pt x="253422" y="678041"/>
                  </a:lnTo>
                  <a:lnTo>
                    <a:pt x="298346" y="687220"/>
                  </a:lnTo>
                  <a:lnTo>
                    <a:pt x="345186" y="690372"/>
                  </a:lnTo>
                  <a:lnTo>
                    <a:pt x="392025" y="687220"/>
                  </a:lnTo>
                  <a:lnTo>
                    <a:pt x="436949" y="678041"/>
                  </a:lnTo>
                  <a:lnTo>
                    <a:pt x="479547" y="663245"/>
                  </a:lnTo>
                  <a:lnTo>
                    <a:pt x="519407" y="643243"/>
                  </a:lnTo>
                  <a:lnTo>
                    <a:pt x="556118" y="618447"/>
                  </a:lnTo>
                  <a:lnTo>
                    <a:pt x="589268" y="589268"/>
                  </a:lnTo>
                  <a:lnTo>
                    <a:pt x="618447" y="556118"/>
                  </a:lnTo>
                  <a:lnTo>
                    <a:pt x="643243" y="519407"/>
                  </a:lnTo>
                  <a:lnTo>
                    <a:pt x="663245" y="479547"/>
                  </a:lnTo>
                  <a:lnTo>
                    <a:pt x="678041" y="436949"/>
                  </a:lnTo>
                  <a:lnTo>
                    <a:pt x="687220" y="392025"/>
                  </a:lnTo>
                  <a:lnTo>
                    <a:pt x="690372" y="345186"/>
                  </a:lnTo>
                  <a:lnTo>
                    <a:pt x="687220" y="298346"/>
                  </a:lnTo>
                  <a:lnTo>
                    <a:pt x="678041" y="253422"/>
                  </a:lnTo>
                  <a:lnTo>
                    <a:pt x="663245" y="210824"/>
                  </a:lnTo>
                  <a:lnTo>
                    <a:pt x="643243" y="170964"/>
                  </a:lnTo>
                  <a:lnTo>
                    <a:pt x="618447" y="134253"/>
                  </a:lnTo>
                  <a:lnTo>
                    <a:pt x="589268" y="101103"/>
                  </a:lnTo>
                  <a:lnTo>
                    <a:pt x="556118" y="71924"/>
                  </a:lnTo>
                  <a:lnTo>
                    <a:pt x="519407" y="47128"/>
                  </a:lnTo>
                  <a:lnTo>
                    <a:pt x="479547" y="27126"/>
                  </a:lnTo>
                  <a:lnTo>
                    <a:pt x="436949" y="12330"/>
                  </a:lnTo>
                  <a:lnTo>
                    <a:pt x="392025" y="3151"/>
                  </a:lnTo>
                  <a:lnTo>
                    <a:pt x="345186"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21" name="object 21"/>
            <p:cNvSpPr/>
            <p:nvPr/>
          </p:nvSpPr>
          <p:spPr>
            <a:xfrm>
              <a:off x="2782061" y="3307841"/>
              <a:ext cx="690880" cy="690880"/>
            </a:xfrm>
            <a:custGeom>
              <a:avLst/>
              <a:gdLst/>
              <a:ahLst/>
              <a:cxnLst/>
              <a:rect l="l" t="t" r="r" b="b"/>
              <a:pathLst>
                <a:path w="690879" h="690879">
                  <a:moveTo>
                    <a:pt x="0" y="345186"/>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6"/>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2"/>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6"/>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22" name="object 22"/>
            <p:cNvPicPr/>
            <p:nvPr/>
          </p:nvPicPr>
          <p:blipFill>
            <a:blip r:embed="rId8" cstate="print"/>
            <a:stretch>
              <a:fillRect/>
            </a:stretch>
          </p:blipFill>
          <p:spPr>
            <a:xfrm>
              <a:off x="2854451" y="3372611"/>
              <a:ext cx="548639" cy="515099"/>
            </a:xfrm>
            <a:prstGeom prst="rect">
              <a:avLst/>
            </a:prstGeom>
          </p:spPr>
        </p:pic>
      </p:grpSp>
      <p:sp>
        <p:nvSpPr>
          <p:cNvPr id="23" name="object 23"/>
          <p:cNvSpPr txBox="1">
            <a:spLocks noGrp="1"/>
          </p:cNvSpPr>
          <p:nvPr>
            <p:ph type="title"/>
          </p:nvPr>
        </p:nvSpPr>
        <p:spPr>
          <a:xfrm>
            <a:off x="2876552" y="412536"/>
            <a:ext cx="7454565" cy="505908"/>
          </a:xfrm>
          <a:prstGeom prst="rect">
            <a:avLst/>
          </a:prstGeom>
        </p:spPr>
        <p:txBody>
          <a:bodyPr vert="horz" wrap="square" lIns="0" tIns="13335" rIns="0" bIns="0" rtlCol="0" anchor="ctr">
            <a:spAutoFit/>
          </a:bodyPr>
          <a:lstStyle/>
          <a:p>
            <a:pPr marL="12700">
              <a:lnSpc>
                <a:spcPct val="100000"/>
              </a:lnSpc>
              <a:spcBef>
                <a:spcPts val="105"/>
              </a:spcBef>
            </a:pPr>
            <a:r>
              <a:rPr lang="en-US" dirty="0"/>
              <a:t>SE&amp;A </a:t>
            </a:r>
            <a:r>
              <a:rPr spc="-10" dirty="0"/>
              <a:t>Overview</a:t>
            </a:r>
          </a:p>
        </p:txBody>
      </p:sp>
      <p:sp>
        <p:nvSpPr>
          <p:cNvPr id="24" name="object 24"/>
          <p:cNvSpPr txBox="1"/>
          <p:nvPr/>
        </p:nvSpPr>
        <p:spPr>
          <a:xfrm>
            <a:off x="5850634" y="1491247"/>
            <a:ext cx="4741166" cy="457818"/>
          </a:xfrm>
          <a:prstGeom prst="rect">
            <a:avLst/>
          </a:prstGeom>
        </p:spPr>
        <p:txBody>
          <a:bodyPr vert="horz" wrap="square" lIns="0" tIns="80010" rIns="0" bIns="0" rtlCol="0">
            <a:spAutoFit/>
          </a:bodyPr>
          <a:lstStyle/>
          <a:p>
            <a:pPr marL="12700" defTabSz="457200">
              <a:spcBef>
                <a:spcPts val="630"/>
              </a:spcBef>
            </a:pPr>
            <a:r>
              <a:rPr sz="1400" b="1" spc="-10" dirty="0">
                <a:solidFill>
                  <a:srgbClr val="001F5F"/>
                </a:solidFill>
                <a:latin typeface="Calibri"/>
                <a:cs typeface="Calibri"/>
              </a:rPr>
              <a:t>POLICY</a:t>
            </a:r>
            <a:endParaRPr sz="1400" dirty="0">
              <a:solidFill>
                <a:prstClr val="black"/>
              </a:solidFill>
              <a:latin typeface="Calibri"/>
              <a:cs typeface="Calibri"/>
            </a:endParaRPr>
          </a:p>
          <a:p>
            <a:pPr marL="184150" indent="-171450" defTabSz="457200">
              <a:buFont typeface="Arial" panose="020B0604020202020204" pitchFamily="34" charset="0"/>
              <a:buChar char="•"/>
            </a:pPr>
            <a:r>
              <a:rPr lang="en-US" sz="1050" dirty="0">
                <a:solidFill>
                  <a:srgbClr val="001F5F"/>
                </a:solidFill>
                <a:latin typeface="Calibri"/>
                <a:cs typeface="Calibri"/>
              </a:rPr>
              <a:t>Lead for 12 engineering policies and partner on 2 T&amp;E policies</a:t>
            </a:r>
            <a:endParaRPr sz="1050" dirty="0">
              <a:solidFill>
                <a:srgbClr val="001F5F"/>
              </a:solidFill>
              <a:latin typeface="Calibri"/>
              <a:cs typeface="Calibri"/>
            </a:endParaRPr>
          </a:p>
        </p:txBody>
      </p:sp>
      <p:sp>
        <p:nvSpPr>
          <p:cNvPr id="25" name="object 25"/>
          <p:cNvSpPr txBox="1"/>
          <p:nvPr/>
        </p:nvSpPr>
        <p:spPr>
          <a:xfrm>
            <a:off x="7445866" y="2275549"/>
            <a:ext cx="3175239" cy="604012"/>
          </a:xfrm>
          <a:prstGeom prst="rect">
            <a:avLst/>
          </a:prstGeom>
        </p:spPr>
        <p:txBody>
          <a:bodyPr vert="horz" wrap="square" lIns="0" tIns="80010" rIns="0" bIns="0" rtlCol="0">
            <a:spAutoFit/>
          </a:bodyPr>
          <a:lstStyle/>
          <a:p>
            <a:pPr marL="12700" defTabSz="457200">
              <a:spcBef>
                <a:spcPts val="630"/>
              </a:spcBef>
            </a:pPr>
            <a:r>
              <a:rPr sz="1400" b="1" spc="-10" dirty="0">
                <a:solidFill>
                  <a:srgbClr val="001F5F"/>
                </a:solidFill>
                <a:latin typeface="Calibri"/>
                <a:cs typeface="Calibri"/>
              </a:rPr>
              <a:t>GUIDANCE</a:t>
            </a:r>
            <a:endParaRPr sz="1400" dirty="0">
              <a:solidFill>
                <a:prstClr val="black"/>
              </a:solidFill>
              <a:latin typeface="Calibri"/>
              <a:cs typeface="Calibri"/>
            </a:endParaRPr>
          </a:p>
          <a:p>
            <a:pPr marL="184150" indent="-171450" defTabSz="457200">
              <a:buFont typeface="Arial" panose="020B0604020202020204" pitchFamily="34" charset="0"/>
              <a:buChar char="•"/>
            </a:pPr>
            <a:r>
              <a:rPr lang="en-US" sz="1000" dirty="0">
                <a:solidFill>
                  <a:srgbClr val="001F5F"/>
                </a:solidFill>
                <a:latin typeface="Calibri" panose="020F0502020204030204"/>
                <a:cs typeface="Calibri"/>
              </a:rPr>
              <a:t>Lead for 32 engineering guidance documents and partner on 22 T&amp;E guidance documents</a:t>
            </a:r>
          </a:p>
        </p:txBody>
      </p:sp>
      <p:sp>
        <p:nvSpPr>
          <p:cNvPr id="26" name="object 26"/>
          <p:cNvSpPr txBox="1"/>
          <p:nvPr/>
        </p:nvSpPr>
        <p:spPr>
          <a:xfrm>
            <a:off x="1798302" y="2958575"/>
            <a:ext cx="2800728" cy="1219565"/>
          </a:xfrm>
          <a:prstGeom prst="rect">
            <a:avLst/>
          </a:prstGeom>
        </p:spPr>
        <p:txBody>
          <a:bodyPr vert="horz" wrap="square" lIns="0" tIns="80010" rIns="0" bIns="0" rtlCol="0">
            <a:spAutoFit/>
          </a:bodyPr>
          <a:lstStyle/>
          <a:p>
            <a:pPr marL="12700" defTabSz="457200">
              <a:spcBef>
                <a:spcPts val="630"/>
              </a:spcBef>
            </a:pPr>
            <a:r>
              <a:rPr sz="1400" b="1" spc="-10" dirty="0">
                <a:solidFill>
                  <a:srgbClr val="001F5F"/>
                </a:solidFill>
                <a:latin typeface="Calibri"/>
                <a:cs typeface="Calibri"/>
              </a:rPr>
              <a:t>WORKFORCE</a:t>
            </a:r>
            <a:r>
              <a:rPr sz="1400" b="1" spc="10" dirty="0">
                <a:solidFill>
                  <a:srgbClr val="001F5F"/>
                </a:solidFill>
                <a:latin typeface="Calibri"/>
                <a:cs typeface="Calibri"/>
              </a:rPr>
              <a:t> </a:t>
            </a:r>
            <a:r>
              <a:rPr sz="1400" b="1" spc="-10" dirty="0">
                <a:solidFill>
                  <a:srgbClr val="001F5F"/>
                </a:solidFill>
                <a:latin typeface="Calibri"/>
                <a:cs typeface="Calibri"/>
              </a:rPr>
              <a:t>DEVELOPMENT</a:t>
            </a:r>
            <a:endParaRPr lang="en-US" sz="1400" b="1" spc="-10" dirty="0">
              <a:solidFill>
                <a:prstClr val="black"/>
              </a:solidFill>
              <a:latin typeface="Calibri"/>
              <a:cs typeface="Calibri"/>
            </a:endParaRPr>
          </a:p>
          <a:p>
            <a:pPr marL="119063" indent="-106363" defTabSz="457200"/>
            <a:r>
              <a:rPr lang="en-US" sz="1000" dirty="0">
                <a:solidFill>
                  <a:srgbClr val="001F5F"/>
                </a:solidFill>
                <a:latin typeface="Calibri"/>
                <a:cs typeface="Calibri"/>
              </a:rPr>
              <a:t>Lead 2 acquisition functional areas</a:t>
            </a:r>
          </a:p>
          <a:p>
            <a:pPr marL="184150" indent="-171450" defTabSz="457200">
              <a:buFont typeface="Arial" panose="020B0604020202020204" pitchFamily="34" charset="0"/>
              <a:buChar char="•"/>
            </a:pPr>
            <a:r>
              <a:rPr lang="en-US" sz="1000" dirty="0">
                <a:solidFill>
                  <a:srgbClr val="001F5F"/>
                </a:solidFill>
                <a:latin typeface="Calibri"/>
                <a:cs typeface="Calibri"/>
              </a:rPr>
              <a:t>Engineering &amp; Technical Management (ETM)</a:t>
            </a:r>
          </a:p>
          <a:p>
            <a:pPr marL="184150" indent="-171450" defTabSz="457200">
              <a:buFont typeface="Arial" panose="020B0604020202020204" pitchFamily="34" charset="0"/>
              <a:buChar char="•"/>
            </a:pPr>
            <a:r>
              <a:rPr lang="en-US" sz="1000" dirty="0">
                <a:solidFill>
                  <a:srgbClr val="001F5F"/>
                </a:solidFill>
                <a:latin typeface="Calibri"/>
                <a:cs typeface="Calibri"/>
              </a:rPr>
              <a:t>Test &amp; Evaluation (T&amp;E)</a:t>
            </a:r>
          </a:p>
          <a:p>
            <a:pPr marL="119063" indent="-106363" defTabSz="457200"/>
            <a:r>
              <a:rPr lang="en-US" sz="1000" dirty="0">
                <a:solidFill>
                  <a:srgbClr val="001F5F"/>
                </a:solidFill>
                <a:latin typeface="Calibri"/>
                <a:cs typeface="Calibri"/>
              </a:rPr>
              <a:t>Lead 2 DoD-wide functional communities </a:t>
            </a:r>
          </a:p>
          <a:p>
            <a:pPr marL="184150" indent="-171450" defTabSz="457200">
              <a:buFont typeface="Arial" panose="020B0604020202020204" pitchFamily="34" charset="0"/>
              <a:buChar char="•"/>
            </a:pPr>
            <a:r>
              <a:rPr lang="en-US" sz="1000" dirty="0">
                <a:solidFill>
                  <a:srgbClr val="001F5F"/>
                </a:solidFill>
                <a:latin typeface="Calibri"/>
                <a:cs typeface="Calibri"/>
              </a:rPr>
              <a:t>Engineering (Non-Construction)</a:t>
            </a:r>
          </a:p>
          <a:p>
            <a:pPr marL="184150" indent="-171450" defTabSz="457200">
              <a:buFont typeface="Arial" panose="020B0604020202020204" pitchFamily="34" charset="0"/>
              <a:buChar char="•"/>
            </a:pPr>
            <a:r>
              <a:rPr lang="en-US" sz="1000" dirty="0">
                <a:solidFill>
                  <a:srgbClr val="001F5F"/>
                </a:solidFill>
                <a:latin typeface="Calibri"/>
                <a:cs typeface="Calibri"/>
              </a:rPr>
              <a:t>Quality Assurance </a:t>
            </a:r>
          </a:p>
        </p:txBody>
      </p:sp>
      <p:sp>
        <p:nvSpPr>
          <p:cNvPr id="27" name="object 27"/>
          <p:cNvSpPr txBox="1"/>
          <p:nvPr/>
        </p:nvSpPr>
        <p:spPr>
          <a:xfrm>
            <a:off x="6920838" y="5486283"/>
            <a:ext cx="3689069" cy="973343"/>
          </a:xfrm>
          <a:prstGeom prst="rect">
            <a:avLst/>
          </a:prstGeom>
        </p:spPr>
        <p:txBody>
          <a:bodyPr vert="horz" wrap="square" lIns="0" tIns="80010" rIns="0" bIns="0" rtlCol="0">
            <a:spAutoFit/>
          </a:bodyPr>
          <a:lstStyle/>
          <a:p>
            <a:pPr marL="12700" defTabSz="457200">
              <a:spcBef>
                <a:spcPts val="630"/>
              </a:spcBef>
            </a:pPr>
            <a:r>
              <a:rPr sz="1400" b="1" spc="-10" dirty="0">
                <a:solidFill>
                  <a:srgbClr val="001F5F"/>
                </a:solidFill>
                <a:latin typeface="Calibri"/>
                <a:cs typeface="Calibri"/>
              </a:rPr>
              <a:t>COLLABORATION</a:t>
            </a:r>
            <a:r>
              <a:rPr sz="1400" b="1" spc="-65" dirty="0">
                <a:solidFill>
                  <a:srgbClr val="001F5F"/>
                </a:solidFill>
                <a:latin typeface="Calibri"/>
                <a:cs typeface="Calibri"/>
              </a:rPr>
              <a:t> </a:t>
            </a:r>
            <a:r>
              <a:rPr sz="1400" b="1" spc="-10" dirty="0">
                <a:solidFill>
                  <a:srgbClr val="001F5F"/>
                </a:solidFill>
                <a:latin typeface="Calibri"/>
                <a:cs typeface="Calibri"/>
              </a:rPr>
              <a:t>(PARTICIPANT)</a:t>
            </a:r>
            <a:endParaRPr sz="1400" dirty="0">
              <a:solidFill>
                <a:prstClr val="black"/>
              </a:solidFill>
              <a:latin typeface="Calibri"/>
              <a:cs typeface="Calibri"/>
            </a:endParaRPr>
          </a:p>
          <a:p>
            <a:pPr marL="12700" marR="1532255" indent="-635" defTabSz="457200"/>
            <a:r>
              <a:rPr lang="en-US" sz="1100" dirty="0">
                <a:solidFill>
                  <a:srgbClr val="001F5F"/>
                </a:solidFill>
                <a:latin typeface="Calibri"/>
                <a:cs typeface="Calibri"/>
              </a:rPr>
              <a:t>Over 90 working groups including:</a:t>
            </a:r>
          </a:p>
          <a:p>
            <a:pPr marL="183515" marR="1532255" indent="-171450" defTabSz="457200">
              <a:buFont typeface="Arial" panose="020B0604020202020204" pitchFamily="34" charset="0"/>
              <a:buChar char="•"/>
            </a:pPr>
            <a:r>
              <a:rPr sz="1100" dirty="0">
                <a:solidFill>
                  <a:srgbClr val="001F5F"/>
                </a:solidFill>
                <a:latin typeface="Calibri"/>
                <a:cs typeface="Calibri"/>
              </a:rPr>
              <a:t>JADC2</a:t>
            </a:r>
            <a:r>
              <a:rPr sz="1100" spc="-20" dirty="0">
                <a:solidFill>
                  <a:srgbClr val="001F5F"/>
                </a:solidFill>
                <a:latin typeface="Calibri"/>
                <a:cs typeface="Calibri"/>
              </a:rPr>
              <a:t> </a:t>
            </a:r>
            <a:r>
              <a:rPr sz="1100" dirty="0">
                <a:solidFill>
                  <a:srgbClr val="001F5F"/>
                </a:solidFill>
                <a:latin typeface="Calibri"/>
                <a:cs typeface="Calibri"/>
              </a:rPr>
              <a:t>Data</a:t>
            </a:r>
            <a:r>
              <a:rPr sz="1100" spc="-35" dirty="0">
                <a:solidFill>
                  <a:srgbClr val="001F5F"/>
                </a:solidFill>
                <a:latin typeface="Calibri"/>
                <a:cs typeface="Calibri"/>
              </a:rPr>
              <a:t> </a:t>
            </a:r>
            <a:r>
              <a:rPr sz="1100" dirty="0">
                <a:solidFill>
                  <a:srgbClr val="001F5F"/>
                </a:solidFill>
                <a:latin typeface="Calibri"/>
                <a:cs typeface="Calibri"/>
              </a:rPr>
              <a:t>&amp;</a:t>
            </a:r>
            <a:r>
              <a:rPr sz="1100" spc="-20" dirty="0">
                <a:solidFill>
                  <a:srgbClr val="001F5F"/>
                </a:solidFill>
                <a:latin typeface="Calibri"/>
                <a:cs typeface="Calibri"/>
              </a:rPr>
              <a:t> </a:t>
            </a:r>
            <a:r>
              <a:rPr sz="1100" dirty="0">
                <a:solidFill>
                  <a:srgbClr val="001F5F"/>
                </a:solidFill>
                <a:latin typeface="Calibri"/>
                <a:cs typeface="Calibri"/>
              </a:rPr>
              <a:t>Architecture</a:t>
            </a:r>
            <a:r>
              <a:rPr sz="1100" spc="-30" dirty="0">
                <a:solidFill>
                  <a:srgbClr val="001F5F"/>
                </a:solidFill>
                <a:latin typeface="Calibri"/>
                <a:cs typeface="Calibri"/>
              </a:rPr>
              <a:t> </a:t>
            </a:r>
            <a:r>
              <a:rPr sz="1100" spc="-25" dirty="0">
                <a:solidFill>
                  <a:srgbClr val="001F5F"/>
                </a:solidFill>
                <a:latin typeface="Calibri"/>
                <a:cs typeface="Calibri"/>
              </a:rPr>
              <a:t>WG </a:t>
            </a:r>
            <a:endParaRPr lang="en-US" sz="1100" spc="-25" dirty="0">
              <a:solidFill>
                <a:srgbClr val="001F5F"/>
              </a:solidFill>
              <a:latin typeface="Calibri"/>
              <a:cs typeface="Calibri"/>
            </a:endParaRPr>
          </a:p>
          <a:p>
            <a:pPr marL="183515" marR="1532255" indent="-171450" defTabSz="457200">
              <a:buFont typeface="Arial" panose="020B0604020202020204" pitchFamily="34" charset="0"/>
              <a:buChar char="•"/>
            </a:pPr>
            <a:r>
              <a:rPr sz="1100" dirty="0">
                <a:solidFill>
                  <a:srgbClr val="001F5F"/>
                </a:solidFill>
                <a:latin typeface="Calibri"/>
                <a:cs typeface="Calibri"/>
              </a:rPr>
              <a:t>DoD</a:t>
            </a:r>
            <a:r>
              <a:rPr sz="1100" spc="-10" dirty="0">
                <a:solidFill>
                  <a:srgbClr val="001F5F"/>
                </a:solidFill>
                <a:latin typeface="Calibri"/>
                <a:cs typeface="Calibri"/>
              </a:rPr>
              <a:t> </a:t>
            </a:r>
            <a:r>
              <a:rPr sz="1100" dirty="0">
                <a:solidFill>
                  <a:srgbClr val="001F5F"/>
                </a:solidFill>
                <a:latin typeface="Calibri"/>
                <a:cs typeface="Calibri"/>
              </a:rPr>
              <a:t>S&amp;T</a:t>
            </a:r>
            <a:r>
              <a:rPr sz="1100" spc="10" dirty="0">
                <a:solidFill>
                  <a:srgbClr val="001F5F"/>
                </a:solidFill>
                <a:latin typeface="Calibri"/>
                <a:cs typeface="Calibri"/>
              </a:rPr>
              <a:t> </a:t>
            </a:r>
            <a:r>
              <a:rPr sz="1100" dirty="0">
                <a:solidFill>
                  <a:srgbClr val="001F5F"/>
                </a:solidFill>
                <a:latin typeface="Calibri"/>
                <a:cs typeface="Calibri"/>
              </a:rPr>
              <a:t>SW</a:t>
            </a:r>
            <a:r>
              <a:rPr sz="1100" spc="15" dirty="0">
                <a:solidFill>
                  <a:srgbClr val="001F5F"/>
                </a:solidFill>
                <a:latin typeface="Calibri"/>
                <a:cs typeface="Calibri"/>
              </a:rPr>
              <a:t> </a:t>
            </a:r>
            <a:r>
              <a:rPr sz="1100" spc="-10" dirty="0">
                <a:solidFill>
                  <a:srgbClr val="001F5F"/>
                </a:solidFill>
                <a:latin typeface="Calibri"/>
                <a:cs typeface="Calibri"/>
              </a:rPr>
              <a:t>Modernization</a:t>
            </a:r>
            <a:r>
              <a:rPr sz="1100" spc="-20" dirty="0">
                <a:solidFill>
                  <a:srgbClr val="001F5F"/>
                </a:solidFill>
                <a:latin typeface="Calibri"/>
                <a:cs typeface="Calibri"/>
              </a:rPr>
              <a:t> </a:t>
            </a:r>
            <a:r>
              <a:rPr sz="1100" spc="-25" dirty="0">
                <a:solidFill>
                  <a:srgbClr val="001F5F"/>
                </a:solidFill>
                <a:latin typeface="Calibri"/>
                <a:cs typeface="Calibri"/>
              </a:rPr>
              <a:t>SSG </a:t>
            </a:r>
            <a:endParaRPr lang="en-US" sz="1100" spc="-25" dirty="0">
              <a:solidFill>
                <a:srgbClr val="001F5F"/>
              </a:solidFill>
              <a:latin typeface="Calibri"/>
              <a:cs typeface="Calibri"/>
            </a:endParaRPr>
          </a:p>
          <a:p>
            <a:pPr marL="183515" marR="1532255" indent="-171450" defTabSz="457200">
              <a:buFont typeface="Arial" panose="020B0604020202020204" pitchFamily="34" charset="0"/>
              <a:buChar char="•"/>
            </a:pPr>
            <a:r>
              <a:rPr sz="1100" dirty="0">
                <a:solidFill>
                  <a:srgbClr val="001F5F"/>
                </a:solidFill>
                <a:latin typeface="Calibri"/>
                <a:cs typeface="Calibri"/>
              </a:rPr>
              <a:t>DoD</a:t>
            </a:r>
            <a:r>
              <a:rPr sz="1100" spc="-30" dirty="0">
                <a:solidFill>
                  <a:srgbClr val="001F5F"/>
                </a:solidFill>
                <a:latin typeface="Calibri"/>
                <a:cs typeface="Calibri"/>
              </a:rPr>
              <a:t> </a:t>
            </a:r>
            <a:r>
              <a:rPr sz="1100" dirty="0">
                <a:solidFill>
                  <a:srgbClr val="001F5F"/>
                </a:solidFill>
                <a:latin typeface="Calibri"/>
                <a:cs typeface="Calibri"/>
              </a:rPr>
              <a:t>Data</a:t>
            </a:r>
            <a:r>
              <a:rPr sz="1100" spc="-25" dirty="0">
                <a:solidFill>
                  <a:srgbClr val="001F5F"/>
                </a:solidFill>
                <a:latin typeface="Calibri"/>
                <a:cs typeface="Calibri"/>
              </a:rPr>
              <a:t> </a:t>
            </a:r>
            <a:r>
              <a:rPr sz="1100" spc="-10" dirty="0">
                <a:solidFill>
                  <a:srgbClr val="001F5F"/>
                </a:solidFill>
                <a:latin typeface="Calibri"/>
                <a:cs typeface="Calibri"/>
              </a:rPr>
              <a:t>Council</a:t>
            </a:r>
            <a:endParaRPr lang="en-US" sz="1100" spc="-10" dirty="0">
              <a:solidFill>
                <a:srgbClr val="001F5F"/>
              </a:solidFill>
              <a:latin typeface="Calibri"/>
              <a:cs typeface="Calibri"/>
            </a:endParaRPr>
          </a:p>
        </p:txBody>
      </p:sp>
      <p:sp>
        <p:nvSpPr>
          <p:cNvPr id="28" name="object 28"/>
          <p:cNvSpPr txBox="1"/>
          <p:nvPr/>
        </p:nvSpPr>
        <p:spPr>
          <a:xfrm>
            <a:off x="3178389" y="5303987"/>
            <a:ext cx="3103472" cy="1311898"/>
          </a:xfrm>
          <a:prstGeom prst="rect">
            <a:avLst/>
          </a:prstGeom>
        </p:spPr>
        <p:txBody>
          <a:bodyPr vert="horz" wrap="square" lIns="0" tIns="80010" rIns="0" bIns="0" rtlCol="0">
            <a:spAutoFit/>
          </a:bodyPr>
          <a:lstStyle/>
          <a:p>
            <a:pPr defTabSz="457200">
              <a:spcBef>
                <a:spcPts val="630"/>
              </a:spcBef>
            </a:pPr>
            <a:r>
              <a:rPr sz="1400" b="1" spc="-10" dirty="0">
                <a:solidFill>
                  <a:srgbClr val="001F5F"/>
                </a:solidFill>
                <a:latin typeface="Calibri"/>
                <a:cs typeface="Calibri"/>
              </a:rPr>
              <a:t>COLLABORATION</a:t>
            </a:r>
            <a:r>
              <a:rPr sz="1400" b="1" spc="-60" dirty="0">
                <a:solidFill>
                  <a:srgbClr val="001F5F"/>
                </a:solidFill>
                <a:latin typeface="Calibri"/>
                <a:cs typeface="Calibri"/>
              </a:rPr>
              <a:t> </a:t>
            </a:r>
            <a:r>
              <a:rPr sz="1400" b="1" spc="-10" dirty="0">
                <a:solidFill>
                  <a:srgbClr val="001F5F"/>
                </a:solidFill>
                <a:latin typeface="Calibri"/>
                <a:cs typeface="Calibri"/>
              </a:rPr>
              <a:t>(LEAD)</a:t>
            </a:r>
            <a:endParaRPr sz="1400" dirty="0">
              <a:solidFill>
                <a:prstClr val="black"/>
              </a:solidFill>
              <a:latin typeface="Calibri"/>
              <a:cs typeface="Calibri"/>
            </a:endParaRPr>
          </a:p>
          <a:p>
            <a:pPr marL="12700" defTabSz="457200"/>
            <a:r>
              <a:rPr lang="en-US" sz="1100" dirty="0">
                <a:solidFill>
                  <a:srgbClr val="001F5F"/>
                </a:solidFill>
                <a:latin typeface="Calibri"/>
                <a:cs typeface="Calibri"/>
              </a:rPr>
              <a:t>Over 30 steering groups/working groups, including:</a:t>
            </a:r>
          </a:p>
          <a:p>
            <a:pPr marL="184150" indent="-171450" defTabSz="457200">
              <a:buFont typeface="Arial" panose="020B0604020202020204" pitchFamily="34" charset="0"/>
              <a:buChar char="•"/>
            </a:pPr>
            <a:r>
              <a:rPr lang="en-US" sz="1100" dirty="0">
                <a:solidFill>
                  <a:srgbClr val="001F5F"/>
                </a:solidFill>
                <a:latin typeface="Calibri"/>
                <a:cs typeface="Calibri"/>
              </a:rPr>
              <a:t>Modular Open Systems Working Group</a:t>
            </a:r>
          </a:p>
          <a:p>
            <a:pPr marL="184150" indent="-171450" defTabSz="457200">
              <a:buFont typeface="Arial" panose="020B0604020202020204" pitchFamily="34" charset="0"/>
              <a:buChar char="•"/>
            </a:pPr>
            <a:r>
              <a:rPr lang="en-US" sz="1100" dirty="0">
                <a:solidFill>
                  <a:srgbClr val="001F5F"/>
                </a:solidFill>
                <a:latin typeface="Calibri"/>
                <a:cs typeface="Calibri"/>
              </a:rPr>
              <a:t>Systems Engineering Research Center (SERC)</a:t>
            </a:r>
          </a:p>
          <a:p>
            <a:pPr marL="184150" indent="-171450" defTabSz="457200">
              <a:buFont typeface="Arial" panose="020B0604020202020204" pitchFamily="34" charset="0"/>
              <a:buChar char="•"/>
            </a:pPr>
            <a:r>
              <a:rPr lang="en-US" sz="1100" dirty="0">
                <a:solidFill>
                  <a:srgbClr val="001F5F"/>
                </a:solidFill>
                <a:latin typeface="Calibri"/>
                <a:cs typeface="Calibri"/>
              </a:rPr>
              <a:t>Digital Manufacturing Working Group</a:t>
            </a:r>
          </a:p>
          <a:p>
            <a:pPr marL="184150" indent="-171450" defTabSz="457200">
              <a:buFont typeface="Arial" panose="020B0604020202020204" pitchFamily="34" charset="0"/>
              <a:buChar char="•"/>
            </a:pPr>
            <a:r>
              <a:rPr lang="en-US" sz="1100" dirty="0">
                <a:solidFill>
                  <a:srgbClr val="001F5F"/>
                </a:solidFill>
                <a:latin typeface="Calibri"/>
                <a:cs typeface="Calibri"/>
              </a:rPr>
              <a:t>Standardization Management Group</a:t>
            </a:r>
          </a:p>
          <a:p>
            <a:pPr marL="184150" indent="-171450" defTabSz="457200">
              <a:buFont typeface="Arial" panose="020B0604020202020204" pitchFamily="34" charset="0"/>
              <a:buChar char="•"/>
            </a:pPr>
            <a:r>
              <a:rPr lang="en-US" sz="1100" dirty="0">
                <a:solidFill>
                  <a:srgbClr val="001F5F"/>
                </a:solidFill>
                <a:latin typeface="Calibri"/>
                <a:cs typeface="Calibri"/>
              </a:rPr>
              <a:t>ETM</a:t>
            </a:r>
            <a:r>
              <a:rPr lang="en-US" sz="1100" spc="-45" dirty="0">
                <a:solidFill>
                  <a:srgbClr val="001F5F"/>
                </a:solidFill>
                <a:latin typeface="Calibri"/>
                <a:cs typeface="Calibri"/>
              </a:rPr>
              <a:t> </a:t>
            </a:r>
            <a:r>
              <a:rPr lang="en-US" sz="1100" dirty="0">
                <a:solidFill>
                  <a:srgbClr val="001F5F"/>
                </a:solidFill>
                <a:latin typeface="Calibri"/>
                <a:cs typeface="Calibri"/>
              </a:rPr>
              <a:t>Functional</a:t>
            </a:r>
            <a:r>
              <a:rPr lang="en-US" sz="1100" spc="-35" dirty="0">
                <a:solidFill>
                  <a:srgbClr val="001F5F"/>
                </a:solidFill>
                <a:latin typeface="Calibri"/>
                <a:cs typeface="Calibri"/>
              </a:rPr>
              <a:t> </a:t>
            </a:r>
            <a:r>
              <a:rPr lang="en-US" sz="1100" spc="-10" dirty="0">
                <a:solidFill>
                  <a:srgbClr val="001F5F"/>
                </a:solidFill>
                <a:latin typeface="Calibri"/>
                <a:cs typeface="Calibri"/>
              </a:rPr>
              <a:t>Integration</a:t>
            </a:r>
            <a:r>
              <a:rPr lang="en-US" sz="1100" spc="-40" dirty="0">
                <a:solidFill>
                  <a:srgbClr val="001F5F"/>
                </a:solidFill>
                <a:latin typeface="Calibri"/>
                <a:cs typeface="Calibri"/>
              </a:rPr>
              <a:t> </a:t>
            </a:r>
            <a:r>
              <a:rPr lang="en-US" sz="1100" spc="-20" dirty="0">
                <a:solidFill>
                  <a:srgbClr val="001F5F"/>
                </a:solidFill>
                <a:latin typeface="Calibri"/>
                <a:cs typeface="Calibri"/>
              </a:rPr>
              <a:t>Team</a:t>
            </a:r>
            <a:endParaRPr lang="en-US" sz="1100" dirty="0">
              <a:solidFill>
                <a:prstClr val="black"/>
              </a:solidFill>
              <a:latin typeface="Calibri"/>
              <a:cs typeface="Calibri"/>
            </a:endParaRPr>
          </a:p>
        </p:txBody>
      </p:sp>
      <p:sp>
        <p:nvSpPr>
          <p:cNvPr id="29" name="object 29"/>
          <p:cNvSpPr txBox="1"/>
          <p:nvPr/>
        </p:nvSpPr>
        <p:spPr>
          <a:xfrm>
            <a:off x="2988370" y="1290356"/>
            <a:ext cx="2876219" cy="1650452"/>
          </a:xfrm>
          <a:prstGeom prst="rect">
            <a:avLst/>
          </a:prstGeom>
        </p:spPr>
        <p:txBody>
          <a:bodyPr vert="horz" wrap="square" lIns="0" tIns="80010" rIns="0" bIns="0" rtlCol="0">
            <a:spAutoFit/>
          </a:bodyPr>
          <a:lstStyle/>
          <a:p>
            <a:pPr marR="5080" defTabSz="457200">
              <a:spcBef>
                <a:spcPts val="630"/>
              </a:spcBef>
            </a:pPr>
            <a:r>
              <a:rPr sz="1400" b="1" spc="-10" dirty="0">
                <a:solidFill>
                  <a:srgbClr val="001F5F"/>
                </a:solidFill>
                <a:latin typeface="Calibri"/>
                <a:cs typeface="Calibri"/>
              </a:rPr>
              <a:t>INITIATIVES</a:t>
            </a:r>
            <a:endParaRPr lang="en-US" sz="1400" b="1" spc="-10" dirty="0">
              <a:solidFill>
                <a:srgbClr val="001F5F"/>
              </a:solidFill>
              <a:latin typeface="Calibri"/>
              <a:cs typeface="Calibri"/>
            </a:endParaRPr>
          </a:p>
          <a:p>
            <a:pPr marL="12700" defTabSz="457200"/>
            <a:r>
              <a:rPr lang="en-US" sz="1100" dirty="0">
                <a:solidFill>
                  <a:srgbClr val="001F5F"/>
                </a:solidFill>
                <a:latin typeface="Calibri"/>
                <a:cs typeface="Calibri"/>
              </a:rPr>
              <a:t>Advance engineering practices with 20+ initiatives, including:</a:t>
            </a:r>
          </a:p>
          <a:p>
            <a:pPr marL="184150" indent="-171450" defTabSz="457200">
              <a:buFont typeface="Arial" panose="020B0604020202020204" pitchFamily="34" charset="0"/>
              <a:buChar char="•"/>
            </a:pPr>
            <a:r>
              <a:rPr lang="en-US" sz="1100" dirty="0">
                <a:solidFill>
                  <a:srgbClr val="001F5F"/>
                </a:solidFill>
                <a:latin typeface="Calibri"/>
                <a:cs typeface="Calibri"/>
              </a:rPr>
              <a:t>SE Modernization</a:t>
            </a:r>
          </a:p>
          <a:p>
            <a:pPr marL="184150" indent="-171450" defTabSz="457200">
              <a:buFont typeface="Arial" panose="020B0604020202020204" pitchFamily="34" charset="0"/>
              <a:buChar char="•"/>
            </a:pPr>
            <a:r>
              <a:rPr lang="en-US" sz="1100" dirty="0">
                <a:solidFill>
                  <a:srgbClr val="001F5F"/>
                </a:solidFill>
                <a:latin typeface="Calibri"/>
                <a:cs typeface="Calibri"/>
              </a:rPr>
              <a:t>Digital Engineering (DE)</a:t>
            </a:r>
          </a:p>
          <a:p>
            <a:pPr marL="184150" indent="-171450" defTabSz="457200">
              <a:buFont typeface="Arial" panose="020B0604020202020204" pitchFamily="34" charset="0"/>
              <a:buChar char="•"/>
            </a:pPr>
            <a:r>
              <a:rPr lang="en-US" sz="1100" dirty="0">
                <a:solidFill>
                  <a:srgbClr val="001F5F"/>
                </a:solidFill>
                <a:latin typeface="Calibri"/>
                <a:cs typeface="Calibri"/>
              </a:rPr>
              <a:t>MOSA implementation</a:t>
            </a:r>
          </a:p>
          <a:p>
            <a:pPr marL="184150" indent="-171450" defTabSz="457200">
              <a:buFont typeface="Arial" panose="020B0604020202020204" pitchFamily="34" charset="0"/>
              <a:buChar char="•"/>
            </a:pPr>
            <a:r>
              <a:rPr lang="en-US" sz="1100" dirty="0">
                <a:solidFill>
                  <a:srgbClr val="001F5F"/>
                </a:solidFill>
                <a:latin typeface="Calibri"/>
                <a:cs typeface="Calibri"/>
              </a:rPr>
              <a:t>Human Systems Integration</a:t>
            </a:r>
          </a:p>
          <a:p>
            <a:pPr marL="184150" indent="-171450" defTabSz="457200">
              <a:buFont typeface="Arial" panose="020B0604020202020204" pitchFamily="34" charset="0"/>
              <a:buChar char="•"/>
            </a:pPr>
            <a:r>
              <a:rPr lang="en-US" sz="1100" dirty="0">
                <a:solidFill>
                  <a:srgbClr val="001F5F"/>
                </a:solidFill>
                <a:latin typeface="Calibri"/>
                <a:cs typeface="Calibri"/>
              </a:rPr>
              <a:t>Software Modernization</a:t>
            </a:r>
          </a:p>
          <a:p>
            <a:pPr marL="184150" indent="-171450" defTabSz="457200">
              <a:buFont typeface="Arial" panose="020B0604020202020204" pitchFamily="34" charset="0"/>
              <a:buChar char="•"/>
            </a:pPr>
            <a:r>
              <a:rPr lang="en-US" sz="1100" dirty="0">
                <a:solidFill>
                  <a:srgbClr val="001F5F"/>
                </a:solidFill>
                <a:latin typeface="Calibri"/>
                <a:cs typeface="Calibri"/>
              </a:rPr>
              <a:t>ASSIST Modernization</a:t>
            </a:r>
          </a:p>
        </p:txBody>
      </p:sp>
      <p:sp>
        <p:nvSpPr>
          <p:cNvPr id="30" name="object 30"/>
          <p:cNvSpPr txBox="1"/>
          <p:nvPr/>
        </p:nvSpPr>
        <p:spPr>
          <a:xfrm>
            <a:off x="7843316" y="4123487"/>
            <a:ext cx="2777788" cy="1127232"/>
          </a:xfrm>
          <a:prstGeom prst="rect">
            <a:avLst/>
          </a:prstGeom>
        </p:spPr>
        <p:txBody>
          <a:bodyPr vert="horz" wrap="square" lIns="0" tIns="80010" rIns="0" bIns="0" rtlCol="0">
            <a:spAutoFit/>
          </a:bodyPr>
          <a:lstStyle/>
          <a:p>
            <a:pPr marL="12700" defTabSz="457200">
              <a:spcBef>
                <a:spcPts val="100"/>
              </a:spcBef>
              <a:defRPr/>
            </a:pPr>
            <a:r>
              <a:rPr lang="en-US" sz="1400" b="1" spc="-10" dirty="0">
                <a:solidFill>
                  <a:srgbClr val="001F5F"/>
                </a:solidFill>
                <a:latin typeface="Calibri"/>
                <a:cs typeface="Calibri"/>
              </a:rPr>
              <a:t>SECDEF/CONGRESSIONAL/GAO</a:t>
            </a:r>
            <a:endParaRPr lang="en-US" sz="1400" dirty="0">
              <a:solidFill>
                <a:prstClr val="black"/>
              </a:solidFill>
              <a:latin typeface="Calibri"/>
              <a:cs typeface="Calibri"/>
            </a:endParaRPr>
          </a:p>
          <a:p>
            <a:pPr marL="12700" defTabSz="457200">
              <a:defRPr/>
            </a:pPr>
            <a:r>
              <a:rPr lang="en-US" sz="1400" b="1" spc="-10" dirty="0">
                <a:solidFill>
                  <a:srgbClr val="001F5F"/>
                </a:solidFill>
                <a:latin typeface="Calibri"/>
                <a:cs typeface="Calibri"/>
              </a:rPr>
              <a:t>TASKING</a:t>
            </a:r>
            <a:endParaRPr lang="en-US" sz="1400" dirty="0">
              <a:solidFill>
                <a:prstClr val="black"/>
              </a:solidFill>
              <a:latin typeface="Calibri"/>
              <a:cs typeface="Calibri"/>
            </a:endParaRPr>
          </a:p>
          <a:p>
            <a:pPr marL="12700" defTabSz="457200">
              <a:spcBef>
                <a:spcPts val="30"/>
              </a:spcBef>
              <a:defRPr/>
            </a:pPr>
            <a:r>
              <a:rPr lang="en-US" sz="1000" dirty="0">
                <a:solidFill>
                  <a:srgbClr val="001F5F"/>
                </a:solidFill>
                <a:latin typeface="Calibri"/>
                <a:cs typeface="Calibri"/>
              </a:rPr>
              <a:t>FY20 NDAA</a:t>
            </a:r>
            <a:r>
              <a:rPr lang="en-US" sz="1000" spc="-20" dirty="0">
                <a:solidFill>
                  <a:srgbClr val="001F5F"/>
                </a:solidFill>
                <a:latin typeface="Calibri"/>
                <a:cs typeface="Calibri"/>
              </a:rPr>
              <a:t> </a:t>
            </a:r>
            <a:r>
              <a:rPr lang="en-US" sz="1000" dirty="0">
                <a:solidFill>
                  <a:srgbClr val="001F5F"/>
                </a:solidFill>
                <a:latin typeface="Calibri"/>
                <a:cs typeface="Calibri"/>
              </a:rPr>
              <a:t>–</a:t>
            </a:r>
            <a:r>
              <a:rPr lang="en-US" sz="1000" spc="-15" dirty="0">
                <a:solidFill>
                  <a:srgbClr val="001F5F"/>
                </a:solidFill>
                <a:latin typeface="Calibri"/>
                <a:cs typeface="Calibri"/>
              </a:rPr>
              <a:t> </a:t>
            </a:r>
            <a:r>
              <a:rPr lang="en-US" sz="1000" spc="-10" dirty="0">
                <a:solidFill>
                  <a:srgbClr val="001F5F"/>
                </a:solidFill>
                <a:latin typeface="Calibri"/>
                <a:cs typeface="Calibri"/>
              </a:rPr>
              <a:t>Section</a:t>
            </a:r>
            <a:r>
              <a:rPr lang="en-US" sz="1000" spc="-5" dirty="0">
                <a:solidFill>
                  <a:srgbClr val="001F5F"/>
                </a:solidFill>
                <a:latin typeface="Calibri"/>
                <a:cs typeface="Calibri"/>
              </a:rPr>
              <a:t> </a:t>
            </a:r>
            <a:r>
              <a:rPr lang="en-US" sz="1000" spc="-25" dirty="0">
                <a:solidFill>
                  <a:srgbClr val="001F5F"/>
                </a:solidFill>
                <a:latin typeface="Calibri"/>
                <a:cs typeface="Calibri"/>
              </a:rPr>
              <a:t>230</a:t>
            </a:r>
            <a:endParaRPr lang="en-US" sz="1000" dirty="0">
              <a:solidFill>
                <a:prstClr val="black"/>
              </a:solidFill>
              <a:latin typeface="Calibri"/>
              <a:cs typeface="Calibri"/>
            </a:endParaRPr>
          </a:p>
          <a:p>
            <a:pPr marL="12700" marR="5080" indent="171450" defTabSz="457200">
              <a:buFont typeface="Arial"/>
              <a:buChar char="•"/>
              <a:tabLst>
                <a:tab pos="184150" algn="l"/>
              </a:tabLst>
              <a:defRPr/>
            </a:pPr>
            <a:r>
              <a:rPr lang="en-US" sz="1000" dirty="0">
                <a:solidFill>
                  <a:srgbClr val="001F5F"/>
                </a:solidFill>
                <a:latin typeface="Calibri"/>
                <a:cs typeface="Calibri"/>
              </a:rPr>
              <a:t>Talent</a:t>
            </a:r>
            <a:r>
              <a:rPr lang="en-US" sz="1000" spc="-20" dirty="0">
                <a:solidFill>
                  <a:srgbClr val="001F5F"/>
                </a:solidFill>
                <a:latin typeface="Calibri"/>
                <a:cs typeface="Calibri"/>
              </a:rPr>
              <a:t> </a:t>
            </a:r>
            <a:r>
              <a:rPr lang="en-US" sz="1000" dirty="0">
                <a:solidFill>
                  <a:srgbClr val="001F5F"/>
                </a:solidFill>
                <a:latin typeface="Calibri"/>
                <a:cs typeface="Calibri"/>
              </a:rPr>
              <a:t>Mgt</a:t>
            </a:r>
            <a:r>
              <a:rPr lang="en-US" sz="1000" spc="-20" dirty="0">
                <a:solidFill>
                  <a:srgbClr val="001F5F"/>
                </a:solidFill>
                <a:latin typeface="Calibri"/>
                <a:cs typeface="Calibri"/>
              </a:rPr>
              <a:t> </a:t>
            </a:r>
            <a:r>
              <a:rPr lang="en-US" sz="1000" dirty="0">
                <a:solidFill>
                  <a:srgbClr val="001F5F"/>
                </a:solidFill>
                <a:latin typeface="Calibri"/>
                <a:cs typeface="Calibri"/>
              </a:rPr>
              <a:t>of</a:t>
            </a:r>
            <a:r>
              <a:rPr lang="en-US" sz="1000" spc="-30" dirty="0">
                <a:solidFill>
                  <a:srgbClr val="001F5F"/>
                </a:solidFill>
                <a:latin typeface="Calibri"/>
                <a:cs typeface="Calibri"/>
              </a:rPr>
              <a:t> </a:t>
            </a:r>
            <a:r>
              <a:rPr lang="en-US" sz="1000" spc="-10" dirty="0">
                <a:solidFill>
                  <a:srgbClr val="001F5F"/>
                </a:solidFill>
                <a:latin typeface="Calibri"/>
                <a:cs typeface="Calibri"/>
              </a:rPr>
              <a:t>Digital</a:t>
            </a:r>
            <a:r>
              <a:rPr lang="en-US" sz="1000" spc="-30" dirty="0">
                <a:solidFill>
                  <a:srgbClr val="001F5F"/>
                </a:solidFill>
                <a:latin typeface="Calibri"/>
                <a:cs typeface="Calibri"/>
              </a:rPr>
              <a:t> </a:t>
            </a:r>
            <a:r>
              <a:rPr lang="en-US" sz="1000" spc="-10" dirty="0">
                <a:solidFill>
                  <a:srgbClr val="001F5F"/>
                </a:solidFill>
                <a:latin typeface="Calibri"/>
                <a:cs typeface="Calibri"/>
              </a:rPr>
              <a:t>Expertise</a:t>
            </a:r>
            <a:r>
              <a:rPr lang="en-US" sz="1000" spc="-5" dirty="0">
                <a:solidFill>
                  <a:srgbClr val="001F5F"/>
                </a:solidFill>
                <a:latin typeface="Calibri"/>
                <a:cs typeface="Calibri"/>
              </a:rPr>
              <a:t> </a:t>
            </a:r>
            <a:r>
              <a:rPr lang="en-US" sz="1000" dirty="0">
                <a:solidFill>
                  <a:srgbClr val="001F5F"/>
                </a:solidFill>
                <a:latin typeface="Calibri"/>
                <a:cs typeface="Calibri"/>
              </a:rPr>
              <a:t>&amp;</a:t>
            </a:r>
            <a:r>
              <a:rPr lang="en-US" sz="1000" spc="-15" dirty="0">
                <a:solidFill>
                  <a:srgbClr val="001F5F"/>
                </a:solidFill>
                <a:latin typeface="Calibri"/>
                <a:cs typeface="Calibri"/>
              </a:rPr>
              <a:t> </a:t>
            </a:r>
            <a:r>
              <a:rPr lang="en-US" sz="1000" dirty="0">
                <a:solidFill>
                  <a:srgbClr val="001F5F"/>
                </a:solidFill>
                <a:latin typeface="Calibri"/>
                <a:cs typeface="Calibri"/>
              </a:rPr>
              <a:t>SW</a:t>
            </a:r>
            <a:r>
              <a:rPr lang="en-US" sz="1000" spc="-20" dirty="0">
                <a:solidFill>
                  <a:srgbClr val="001F5F"/>
                </a:solidFill>
                <a:latin typeface="Calibri"/>
                <a:cs typeface="Calibri"/>
              </a:rPr>
              <a:t> </a:t>
            </a:r>
            <a:r>
              <a:rPr lang="en-US" sz="1000" spc="-10" dirty="0">
                <a:solidFill>
                  <a:srgbClr val="001F5F"/>
                </a:solidFill>
                <a:latin typeface="Calibri"/>
                <a:cs typeface="Calibri"/>
              </a:rPr>
              <a:t>Professionals Secretary</a:t>
            </a:r>
            <a:r>
              <a:rPr lang="en-US" sz="1000" dirty="0">
                <a:solidFill>
                  <a:srgbClr val="001F5F"/>
                </a:solidFill>
                <a:latin typeface="Calibri"/>
                <a:cs typeface="Calibri"/>
              </a:rPr>
              <a:t> of</a:t>
            </a:r>
            <a:r>
              <a:rPr lang="en-US" sz="1000" spc="-15" dirty="0">
                <a:solidFill>
                  <a:srgbClr val="001F5F"/>
                </a:solidFill>
                <a:latin typeface="Calibri"/>
                <a:cs typeface="Calibri"/>
              </a:rPr>
              <a:t> </a:t>
            </a:r>
            <a:r>
              <a:rPr lang="en-US" sz="1000" spc="-10" dirty="0">
                <a:solidFill>
                  <a:srgbClr val="001F5F"/>
                </a:solidFill>
                <a:latin typeface="Calibri"/>
                <a:cs typeface="Calibri"/>
              </a:rPr>
              <a:t>Defense</a:t>
            </a:r>
            <a:endParaRPr lang="en-US" sz="1000" dirty="0">
              <a:solidFill>
                <a:prstClr val="black"/>
              </a:solidFill>
              <a:latin typeface="Calibri"/>
              <a:cs typeface="Calibri"/>
            </a:endParaRPr>
          </a:p>
          <a:p>
            <a:pPr marL="184150" indent="-171450" defTabSz="457200">
              <a:buFont typeface="Arial"/>
              <a:buChar char="•"/>
              <a:tabLst>
                <a:tab pos="184150" algn="l"/>
              </a:tabLst>
              <a:defRPr/>
            </a:pPr>
            <a:r>
              <a:rPr lang="en-US" sz="1000" spc="-10" dirty="0">
                <a:solidFill>
                  <a:srgbClr val="001F5F"/>
                </a:solidFill>
                <a:latin typeface="Calibri"/>
                <a:cs typeface="Calibri"/>
              </a:rPr>
              <a:t>Civilian</a:t>
            </a:r>
            <a:r>
              <a:rPr lang="en-US" sz="1000" spc="-25" dirty="0">
                <a:solidFill>
                  <a:srgbClr val="001F5F"/>
                </a:solidFill>
                <a:latin typeface="Calibri"/>
                <a:cs typeface="Calibri"/>
              </a:rPr>
              <a:t> </a:t>
            </a:r>
            <a:r>
              <a:rPr lang="en-US" sz="1000" dirty="0">
                <a:solidFill>
                  <a:srgbClr val="001F5F"/>
                </a:solidFill>
                <a:latin typeface="Calibri"/>
                <a:cs typeface="Calibri"/>
              </a:rPr>
              <a:t>Harm</a:t>
            </a:r>
            <a:r>
              <a:rPr lang="en-US" sz="1000" spc="-10" dirty="0">
                <a:solidFill>
                  <a:srgbClr val="001F5F"/>
                </a:solidFill>
                <a:latin typeface="Calibri"/>
                <a:cs typeface="Calibri"/>
              </a:rPr>
              <a:t> Mitigation</a:t>
            </a:r>
            <a:r>
              <a:rPr lang="en-US" sz="1000" spc="-25" dirty="0">
                <a:solidFill>
                  <a:srgbClr val="001F5F"/>
                </a:solidFill>
                <a:latin typeface="Calibri"/>
                <a:cs typeface="Calibri"/>
              </a:rPr>
              <a:t> </a:t>
            </a:r>
            <a:r>
              <a:rPr lang="en-US" sz="1000" dirty="0">
                <a:solidFill>
                  <a:srgbClr val="001F5F"/>
                </a:solidFill>
                <a:latin typeface="Calibri"/>
                <a:cs typeface="Calibri"/>
              </a:rPr>
              <a:t>and</a:t>
            </a:r>
            <a:r>
              <a:rPr lang="en-US" sz="1000" spc="-25" dirty="0">
                <a:solidFill>
                  <a:srgbClr val="001F5F"/>
                </a:solidFill>
                <a:latin typeface="Calibri"/>
                <a:cs typeface="Calibri"/>
              </a:rPr>
              <a:t> </a:t>
            </a:r>
            <a:r>
              <a:rPr lang="en-US" sz="1000" spc="-10" dirty="0">
                <a:solidFill>
                  <a:srgbClr val="001F5F"/>
                </a:solidFill>
                <a:latin typeface="Calibri"/>
                <a:cs typeface="Calibri"/>
              </a:rPr>
              <a:t>Response</a:t>
            </a:r>
            <a:r>
              <a:rPr lang="en-US" sz="1000" spc="-20" dirty="0">
                <a:solidFill>
                  <a:srgbClr val="001F5F"/>
                </a:solidFill>
                <a:latin typeface="Calibri"/>
                <a:cs typeface="Calibri"/>
              </a:rPr>
              <a:t> </a:t>
            </a:r>
            <a:r>
              <a:rPr lang="en-US" sz="1000" spc="-10" dirty="0">
                <a:solidFill>
                  <a:srgbClr val="001F5F"/>
                </a:solidFill>
                <a:latin typeface="Calibri"/>
                <a:cs typeface="Calibri"/>
              </a:rPr>
              <a:t>Report</a:t>
            </a:r>
            <a:endParaRPr lang="en-US" sz="1000" dirty="0">
              <a:solidFill>
                <a:prstClr val="black"/>
              </a:solidFill>
              <a:latin typeface="Calibri"/>
              <a:cs typeface="Calibri"/>
            </a:endParaRPr>
          </a:p>
        </p:txBody>
      </p:sp>
      <p:sp>
        <p:nvSpPr>
          <p:cNvPr id="31" name="object 31"/>
          <p:cNvSpPr txBox="1"/>
          <p:nvPr/>
        </p:nvSpPr>
        <p:spPr>
          <a:xfrm>
            <a:off x="1763158" y="4195726"/>
            <a:ext cx="3121659" cy="1142620"/>
          </a:xfrm>
          <a:prstGeom prst="rect">
            <a:avLst/>
          </a:prstGeom>
        </p:spPr>
        <p:txBody>
          <a:bodyPr vert="horz" wrap="square" lIns="0" tIns="80010" rIns="0" bIns="0" rtlCol="0">
            <a:spAutoFit/>
          </a:bodyPr>
          <a:lstStyle/>
          <a:p>
            <a:pPr marL="12700" defTabSz="457200">
              <a:spcBef>
                <a:spcPts val="630"/>
              </a:spcBef>
            </a:pPr>
            <a:r>
              <a:rPr sz="1400" b="1" spc="-20" dirty="0">
                <a:solidFill>
                  <a:srgbClr val="001F5F"/>
                </a:solidFill>
                <a:latin typeface="Calibri"/>
                <a:cs typeface="Calibri"/>
              </a:rPr>
              <a:t>TECHNOLOGY/PROGRAM</a:t>
            </a:r>
            <a:r>
              <a:rPr sz="1400" b="1" spc="105" dirty="0">
                <a:solidFill>
                  <a:srgbClr val="001F5F"/>
                </a:solidFill>
                <a:latin typeface="Calibri"/>
                <a:cs typeface="Calibri"/>
              </a:rPr>
              <a:t> </a:t>
            </a:r>
            <a:r>
              <a:rPr sz="1400" b="1" spc="-10" dirty="0">
                <a:solidFill>
                  <a:srgbClr val="001F5F"/>
                </a:solidFill>
                <a:latin typeface="Calibri"/>
                <a:cs typeface="Calibri"/>
              </a:rPr>
              <a:t>SUPPORT</a:t>
            </a:r>
            <a:endParaRPr sz="1400" dirty="0">
              <a:solidFill>
                <a:prstClr val="black"/>
              </a:solidFill>
              <a:latin typeface="Calibri"/>
              <a:cs typeface="Calibri"/>
            </a:endParaRPr>
          </a:p>
          <a:p>
            <a:pPr marL="344488" marR="5080" indent="-342900" defTabSz="457200">
              <a:spcBef>
                <a:spcPts val="25"/>
              </a:spcBef>
            </a:pPr>
            <a:r>
              <a:rPr lang="en-US" sz="1100" dirty="0">
                <a:solidFill>
                  <a:srgbClr val="001F5F"/>
                </a:solidFill>
                <a:latin typeface="Calibri"/>
                <a:cs typeface="Calibri"/>
              </a:rPr>
              <a:t>Support includes the following </a:t>
            </a:r>
          </a:p>
          <a:p>
            <a:pPr marL="515938" marR="5080" indent="-185738" defTabSz="457200">
              <a:spcBef>
                <a:spcPts val="25"/>
              </a:spcBef>
              <a:buFont typeface="Arial" panose="020B0604020202020204" pitchFamily="34" charset="0"/>
              <a:buChar char="•"/>
            </a:pPr>
            <a:r>
              <a:rPr lang="en-US" sz="1100" dirty="0">
                <a:solidFill>
                  <a:srgbClr val="001F5F"/>
                </a:solidFill>
                <a:latin typeface="Calibri"/>
                <a:cs typeface="Calibri"/>
              </a:rPr>
              <a:t>Integrated Sensing and Cyber</a:t>
            </a:r>
          </a:p>
          <a:p>
            <a:pPr marL="515938" marR="5080" indent="-185738" defTabSz="457200">
              <a:spcBef>
                <a:spcPts val="25"/>
              </a:spcBef>
              <a:buFont typeface="Arial" panose="020B0604020202020204" pitchFamily="34" charset="0"/>
              <a:buChar char="•"/>
            </a:pPr>
            <a:r>
              <a:rPr lang="en-US" sz="1100" dirty="0">
                <a:solidFill>
                  <a:srgbClr val="001F5F"/>
                </a:solidFill>
                <a:latin typeface="Calibri"/>
                <a:cs typeface="Calibri"/>
              </a:rPr>
              <a:t>Ground Based Strategic Deterrent (GBSD)</a:t>
            </a:r>
          </a:p>
          <a:p>
            <a:pPr marL="515938" marR="5080" indent="-185738" defTabSz="457200">
              <a:spcBef>
                <a:spcPts val="25"/>
              </a:spcBef>
              <a:buFont typeface="Arial" panose="020B0604020202020204" pitchFamily="34" charset="0"/>
              <a:buChar char="•"/>
            </a:pPr>
            <a:r>
              <a:rPr lang="en-US" sz="1100" dirty="0">
                <a:solidFill>
                  <a:srgbClr val="001F5F"/>
                </a:solidFill>
                <a:latin typeface="Calibri"/>
                <a:cs typeface="Calibri"/>
              </a:rPr>
              <a:t>Joint All-Domain Command &amp; Control (JADC2)</a:t>
            </a:r>
          </a:p>
          <a:p>
            <a:pPr marL="515938" marR="5080" indent="-185738" defTabSz="457200">
              <a:spcBef>
                <a:spcPts val="25"/>
              </a:spcBef>
              <a:buFont typeface="Arial" panose="020B0604020202020204" pitchFamily="34" charset="0"/>
              <a:buChar char="•"/>
            </a:pPr>
            <a:r>
              <a:rPr lang="en-US" sz="1100" dirty="0">
                <a:solidFill>
                  <a:srgbClr val="001F5F"/>
                </a:solidFill>
                <a:latin typeface="Calibri"/>
                <a:cs typeface="Calibri"/>
              </a:rPr>
              <a:t>Hypersonics</a:t>
            </a:r>
          </a:p>
        </p:txBody>
      </p:sp>
      <p:sp>
        <p:nvSpPr>
          <p:cNvPr id="32" name="object 32"/>
          <p:cNvSpPr txBox="1"/>
          <p:nvPr/>
        </p:nvSpPr>
        <p:spPr>
          <a:xfrm>
            <a:off x="7965388" y="3134837"/>
            <a:ext cx="2702613" cy="757900"/>
          </a:xfrm>
          <a:prstGeom prst="rect">
            <a:avLst/>
          </a:prstGeom>
        </p:spPr>
        <p:txBody>
          <a:bodyPr vert="horz" wrap="square" lIns="0" tIns="80010" rIns="0" bIns="0" rtlCol="0">
            <a:spAutoFit/>
          </a:bodyPr>
          <a:lstStyle/>
          <a:p>
            <a:pPr marL="12700" defTabSz="457200"/>
            <a:r>
              <a:rPr sz="1400" b="1" spc="-10" dirty="0">
                <a:solidFill>
                  <a:srgbClr val="001F5F"/>
                </a:solidFill>
                <a:latin typeface="Calibri"/>
                <a:cs typeface="Calibri"/>
              </a:rPr>
              <a:t>STANDARDS</a:t>
            </a:r>
            <a:endParaRPr sz="1400" dirty="0">
              <a:solidFill>
                <a:prstClr val="black"/>
              </a:solidFill>
              <a:latin typeface="Calibri"/>
              <a:cs typeface="Calibri"/>
            </a:endParaRPr>
          </a:p>
          <a:p>
            <a:pPr marL="184150" indent="-171450" defTabSz="457200">
              <a:buFont typeface="Arial" panose="020B0604020202020204" pitchFamily="34" charset="0"/>
              <a:buChar char="•"/>
            </a:pPr>
            <a:r>
              <a:rPr lang="en-US" sz="1000" dirty="0">
                <a:solidFill>
                  <a:srgbClr val="001F5F"/>
                </a:solidFill>
                <a:latin typeface="Calibri" panose="020F0502020204030204"/>
                <a:cs typeface="Calibri"/>
              </a:rPr>
              <a:t>Manage and guide DoD standards</a:t>
            </a:r>
          </a:p>
          <a:p>
            <a:pPr marL="184150" indent="-171450" defTabSz="457200">
              <a:buFont typeface="Arial" panose="020B0604020202020204" pitchFamily="34" charset="0"/>
              <a:buChar char="•"/>
            </a:pPr>
            <a:r>
              <a:rPr lang="en-US" sz="1000" dirty="0">
                <a:solidFill>
                  <a:srgbClr val="001F5F"/>
                </a:solidFill>
                <a:latin typeface="Calibri" panose="020F0502020204030204"/>
                <a:cs typeface="Calibri"/>
              </a:rPr>
              <a:t>Lead Standardization Activity for 3 standardization areas (300+ documents)</a:t>
            </a:r>
          </a:p>
        </p:txBody>
      </p:sp>
      <p:grpSp>
        <p:nvGrpSpPr>
          <p:cNvPr id="33" name="object 33"/>
          <p:cNvGrpSpPr/>
          <p:nvPr/>
        </p:nvGrpSpPr>
        <p:grpSpPr>
          <a:xfrm>
            <a:off x="6249924" y="4923124"/>
            <a:ext cx="710565" cy="710565"/>
            <a:chOff x="4725923" y="4994147"/>
            <a:chExt cx="710565" cy="710565"/>
          </a:xfrm>
        </p:grpSpPr>
        <p:sp>
          <p:nvSpPr>
            <p:cNvPr id="34" name="object 34"/>
            <p:cNvSpPr/>
            <p:nvPr/>
          </p:nvSpPr>
          <p:spPr>
            <a:xfrm>
              <a:off x="4735829" y="5004053"/>
              <a:ext cx="690880" cy="690880"/>
            </a:xfrm>
            <a:custGeom>
              <a:avLst/>
              <a:gdLst/>
              <a:ahLst/>
              <a:cxnLst/>
              <a:rect l="l" t="t" r="r" b="b"/>
              <a:pathLst>
                <a:path w="690879" h="690879">
                  <a:moveTo>
                    <a:pt x="345186" y="0"/>
                  </a:moveTo>
                  <a:lnTo>
                    <a:pt x="298346" y="3151"/>
                  </a:lnTo>
                  <a:lnTo>
                    <a:pt x="253422" y="12330"/>
                  </a:lnTo>
                  <a:lnTo>
                    <a:pt x="210824" y="27126"/>
                  </a:lnTo>
                  <a:lnTo>
                    <a:pt x="170964" y="47128"/>
                  </a:lnTo>
                  <a:lnTo>
                    <a:pt x="134253" y="71924"/>
                  </a:lnTo>
                  <a:lnTo>
                    <a:pt x="101103" y="101103"/>
                  </a:lnTo>
                  <a:lnTo>
                    <a:pt x="71924" y="134253"/>
                  </a:lnTo>
                  <a:lnTo>
                    <a:pt x="47128" y="170964"/>
                  </a:lnTo>
                  <a:lnTo>
                    <a:pt x="27126" y="210824"/>
                  </a:lnTo>
                  <a:lnTo>
                    <a:pt x="12330" y="253422"/>
                  </a:lnTo>
                  <a:lnTo>
                    <a:pt x="3151" y="298346"/>
                  </a:lnTo>
                  <a:lnTo>
                    <a:pt x="0" y="345186"/>
                  </a:lnTo>
                  <a:lnTo>
                    <a:pt x="3151" y="392025"/>
                  </a:lnTo>
                  <a:lnTo>
                    <a:pt x="12330" y="436949"/>
                  </a:lnTo>
                  <a:lnTo>
                    <a:pt x="27126" y="479547"/>
                  </a:lnTo>
                  <a:lnTo>
                    <a:pt x="47128" y="519407"/>
                  </a:lnTo>
                  <a:lnTo>
                    <a:pt x="71924" y="556118"/>
                  </a:lnTo>
                  <a:lnTo>
                    <a:pt x="101103" y="589268"/>
                  </a:lnTo>
                  <a:lnTo>
                    <a:pt x="134253" y="618447"/>
                  </a:lnTo>
                  <a:lnTo>
                    <a:pt x="170964" y="643243"/>
                  </a:lnTo>
                  <a:lnTo>
                    <a:pt x="210824" y="663245"/>
                  </a:lnTo>
                  <a:lnTo>
                    <a:pt x="253422" y="678041"/>
                  </a:lnTo>
                  <a:lnTo>
                    <a:pt x="298346" y="687220"/>
                  </a:lnTo>
                  <a:lnTo>
                    <a:pt x="345186" y="690372"/>
                  </a:lnTo>
                  <a:lnTo>
                    <a:pt x="392025" y="687220"/>
                  </a:lnTo>
                  <a:lnTo>
                    <a:pt x="436949" y="678041"/>
                  </a:lnTo>
                  <a:lnTo>
                    <a:pt x="479547" y="663245"/>
                  </a:lnTo>
                  <a:lnTo>
                    <a:pt x="519407" y="643243"/>
                  </a:lnTo>
                  <a:lnTo>
                    <a:pt x="556118" y="618447"/>
                  </a:lnTo>
                  <a:lnTo>
                    <a:pt x="589268" y="589268"/>
                  </a:lnTo>
                  <a:lnTo>
                    <a:pt x="618447" y="556118"/>
                  </a:lnTo>
                  <a:lnTo>
                    <a:pt x="643243" y="519407"/>
                  </a:lnTo>
                  <a:lnTo>
                    <a:pt x="663245" y="479547"/>
                  </a:lnTo>
                  <a:lnTo>
                    <a:pt x="678041" y="436949"/>
                  </a:lnTo>
                  <a:lnTo>
                    <a:pt x="687220" y="392025"/>
                  </a:lnTo>
                  <a:lnTo>
                    <a:pt x="690372" y="345186"/>
                  </a:lnTo>
                  <a:lnTo>
                    <a:pt x="687220" y="298346"/>
                  </a:lnTo>
                  <a:lnTo>
                    <a:pt x="678041" y="253422"/>
                  </a:lnTo>
                  <a:lnTo>
                    <a:pt x="663245" y="210824"/>
                  </a:lnTo>
                  <a:lnTo>
                    <a:pt x="643243" y="170964"/>
                  </a:lnTo>
                  <a:lnTo>
                    <a:pt x="618447" y="134253"/>
                  </a:lnTo>
                  <a:lnTo>
                    <a:pt x="589268" y="101103"/>
                  </a:lnTo>
                  <a:lnTo>
                    <a:pt x="556118" y="71924"/>
                  </a:lnTo>
                  <a:lnTo>
                    <a:pt x="519407" y="47128"/>
                  </a:lnTo>
                  <a:lnTo>
                    <a:pt x="479547" y="27126"/>
                  </a:lnTo>
                  <a:lnTo>
                    <a:pt x="436949" y="12330"/>
                  </a:lnTo>
                  <a:lnTo>
                    <a:pt x="392025" y="3151"/>
                  </a:lnTo>
                  <a:lnTo>
                    <a:pt x="345186"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35" name="object 35"/>
            <p:cNvSpPr/>
            <p:nvPr/>
          </p:nvSpPr>
          <p:spPr>
            <a:xfrm>
              <a:off x="4735829" y="5004053"/>
              <a:ext cx="690880" cy="690880"/>
            </a:xfrm>
            <a:custGeom>
              <a:avLst/>
              <a:gdLst/>
              <a:ahLst/>
              <a:cxnLst/>
              <a:rect l="l" t="t" r="r" b="b"/>
              <a:pathLst>
                <a:path w="690879" h="690879">
                  <a:moveTo>
                    <a:pt x="0" y="345186"/>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6"/>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2"/>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6"/>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36" name="object 36"/>
            <p:cNvPicPr/>
            <p:nvPr/>
          </p:nvPicPr>
          <p:blipFill>
            <a:blip r:embed="rId9" cstate="print"/>
            <a:stretch>
              <a:fillRect/>
            </a:stretch>
          </p:blipFill>
          <p:spPr>
            <a:xfrm>
              <a:off x="4828031" y="5058156"/>
              <a:ext cx="493775" cy="544067"/>
            </a:xfrm>
            <a:prstGeom prst="rect">
              <a:avLst/>
            </a:prstGeom>
          </p:spPr>
        </p:pic>
      </p:grpSp>
      <p:grpSp>
        <p:nvGrpSpPr>
          <p:cNvPr id="41" name="object 41"/>
          <p:cNvGrpSpPr/>
          <p:nvPr/>
        </p:nvGrpSpPr>
        <p:grpSpPr>
          <a:xfrm>
            <a:off x="5742432" y="2054956"/>
            <a:ext cx="708660" cy="710565"/>
            <a:chOff x="4218432" y="2125979"/>
            <a:chExt cx="708660" cy="710565"/>
          </a:xfrm>
        </p:grpSpPr>
        <p:sp>
          <p:nvSpPr>
            <p:cNvPr id="42" name="object 42"/>
            <p:cNvSpPr/>
            <p:nvPr/>
          </p:nvSpPr>
          <p:spPr>
            <a:xfrm>
              <a:off x="4228338" y="2135885"/>
              <a:ext cx="688975" cy="690880"/>
            </a:xfrm>
            <a:custGeom>
              <a:avLst/>
              <a:gdLst/>
              <a:ahLst/>
              <a:cxnLst/>
              <a:rect l="l" t="t" r="r" b="b"/>
              <a:pathLst>
                <a:path w="688975" h="690880">
                  <a:moveTo>
                    <a:pt x="344424" y="0"/>
                  </a:moveTo>
                  <a:lnTo>
                    <a:pt x="297687" y="3151"/>
                  </a:lnTo>
                  <a:lnTo>
                    <a:pt x="252862" y="12330"/>
                  </a:lnTo>
                  <a:lnTo>
                    <a:pt x="210358" y="27126"/>
                  </a:lnTo>
                  <a:lnTo>
                    <a:pt x="170586" y="47128"/>
                  </a:lnTo>
                  <a:lnTo>
                    <a:pt x="133956" y="71924"/>
                  </a:lnTo>
                  <a:lnTo>
                    <a:pt x="100879" y="101103"/>
                  </a:lnTo>
                  <a:lnTo>
                    <a:pt x="71764" y="134253"/>
                  </a:lnTo>
                  <a:lnTo>
                    <a:pt x="47023" y="170964"/>
                  </a:lnTo>
                  <a:lnTo>
                    <a:pt x="27066" y="210824"/>
                  </a:lnTo>
                  <a:lnTo>
                    <a:pt x="12303" y="253422"/>
                  </a:lnTo>
                  <a:lnTo>
                    <a:pt x="3144" y="298346"/>
                  </a:lnTo>
                  <a:lnTo>
                    <a:pt x="0" y="345186"/>
                  </a:lnTo>
                  <a:lnTo>
                    <a:pt x="3144" y="392025"/>
                  </a:lnTo>
                  <a:lnTo>
                    <a:pt x="12303" y="436949"/>
                  </a:lnTo>
                  <a:lnTo>
                    <a:pt x="27066" y="479547"/>
                  </a:lnTo>
                  <a:lnTo>
                    <a:pt x="47023" y="519407"/>
                  </a:lnTo>
                  <a:lnTo>
                    <a:pt x="71764" y="556118"/>
                  </a:lnTo>
                  <a:lnTo>
                    <a:pt x="100879" y="589268"/>
                  </a:lnTo>
                  <a:lnTo>
                    <a:pt x="133956" y="618447"/>
                  </a:lnTo>
                  <a:lnTo>
                    <a:pt x="170586" y="643243"/>
                  </a:lnTo>
                  <a:lnTo>
                    <a:pt x="210358" y="663245"/>
                  </a:lnTo>
                  <a:lnTo>
                    <a:pt x="252862" y="678041"/>
                  </a:lnTo>
                  <a:lnTo>
                    <a:pt x="297687" y="687220"/>
                  </a:lnTo>
                  <a:lnTo>
                    <a:pt x="344424" y="690372"/>
                  </a:lnTo>
                  <a:lnTo>
                    <a:pt x="391160" y="687220"/>
                  </a:lnTo>
                  <a:lnTo>
                    <a:pt x="435985" y="678041"/>
                  </a:lnTo>
                  <a:lnTo>
                    <a:pt x="478489" y="663245"/>
                  </a:lnTo>
                  <a:lnTo>
                    <a:pt x="518261" y="643243"/>
                  </a:lnTo>
                  <a:lnTo>
                    <a:pt x="554891" y="618447"/>
                  </a:lnTo>
                  <a:lnTo>
                    <a:pt x="587968" y="589268"/>
                  </a:lnTo>
                  <a:lnTo>
                    <a:pt x="617083" y="556118"/>
                  </a:lnTo>
                  <a:lnTo>
                    <a:pt x="641824" y="519407"/>
                  </a:lnTo>
                  <a:lnTo>
                    <a:pt x="661781" y="479547"/>
                  </a:lnTo>
                  <a:lnTo>
                    <a:pt x="676544" y="436949"/>
                  </a:lnTo>
                  <a:lnTo>
                    <a:pt x="685703" y="392025"/>
                  </a:lnTo>
                  <a:lnTo>
                    <a:pt x="688848" y="345186"/>
                  </a:lnTo>
                  <a:lnTo>
                    <a:pt x="685703" y="298346"/>
                  </a:lnTo>
                  <a:lnTo>
                    <a:pt x="676544" y="253422"/>
                  </a:lnTo>
                  <a:lnTo>
                    <a:pt x="661781" y="210824"/>
                  </a:lnTo>
                  <a:lnTo>
                    <a:pt x="641824" y="170964"/>
                  </a:lnTo>
                  <a:lnTo>
                    <a:pt x="617083" y="134253"/>
                  </a:lnTo>
                  <a:lnTo>
                    <a:pt x="587968" y="101103"/>
                  </a:lnTo>
                  <a:lnTo>
                    <a:pt x="554891" y="71924"/>
                  </a:lnTo>
                  <a:lnTo>
                    <a:pt x="518261" y="47128"/>
                  </a:lnTo>
                  <a:lnTo>
                    <a:pt x="478489" y="27126"/>
                  </a:lnTo>
                  <a:lnTo>
                    <a:pt x="435985" y="12330"/>
                  </a:lnTo>
                  <a:lnTo>
                    <a:pt x="391160" y="3151"/>
                  </a:lnTo>
                  <a:lnTo>
                    <a:pt x="344424"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43" name="object 43"/>
            <p:cNvSpPr/>
            <p:nvPr/>
          </p:nvSpPr>
          <p:spPr>
            <a:xfrm>
              <a:off x="4228338" y="2135885"/>
              <a:ext cx="688975" cy="690880"/>
            </a:xfrm>
            <a:custGeom>
              <a:avLst/>
              <a:gdLst/>
              <a:ahLst/>
              <a:cxnLst/>
              <a:rect l="l" t="t" r="r" b="b"/>
              <a:pathLst>
                <a:path w="688975" h="690880">
                  <a:moveTo>
                    <a:pt x="688848" y="345186"/>
                  </a:moveTo>
                  <a:lnTo>
                    <a:pt x="685703" y="298346"/>
                  </a:lnTo>
                  <a:lnTo>
                    <a:pt x="676544" y="253422"/>
                  </a:lnTo>
                  <a:lnTo>
                    <a:pt x="661781" y="210824"/>
                  </a:lnTo>
                  <a:lnTo>
                    <a:pt x="641824" y="170964"/>
                  </a:lnTo>
                  <a:lnTo>
                    <a:pt x="617083" y="134253"/>
                  </a:lnTo>
                  <a:lnTo>
                    <a:pt x="587968" y="101103"/>
                  </a:lnTo>
                  <a:lnTo>
                    <a:pt x="554891" y="71924"/>
                  </a:lnTo>
                  <a:lnTo>
                    <a:pt x="518261" y="47128"/>
                  </a:lnTo>
                  <a:lnTo>
                    <a:pt x="478489" y="27126"/>
                  </a:lnTo>
                  <a:lnTo>
                    <a:pt x="435985" y="12330"/>
                  </a:lnTo>
                  <a:lnTo>
                    <a:pt x="391160" y="3151"/>
                  </a:lnTo>
                  <a:lnTo>
                    <a:pt x="344424" y="0"/>
                  </a:lnTo>
                  <a:lnTo>
                    <a:pt x="297687" y="3151"/>
                  </a:lnTo>
                  <a:lnTo>
                    <a:pt x="252862" y="12330"/>
                  </a:lnTo>
                  <a:lnTo>
                    <a:pt x="210358" y="27126"/>
                  </a:lnTo>
                  <a:lnTo>
                    <a:pt x="170586" y="47128"/>
                  </a:lnTo>
                  <a:lnTo>
                    <a:pt x="133956" y="71924"/>
                  </a:lnTo>
                  <a:lnTo>
                    <a:pt x="100879" y="101103"/>
                  </a:lnTo>
                  <a:lnTo>
                    <a:pt x="71764" y="134253"/>
                  </a:lnTo>
                  <a:lnTo>
                    <a:pt x="47023" y="170964"/>
                  </a:lnTo>
                  <a:lnTo>
                    <a:pt x="27066" y="210824"/>
                  </a:lnTo>
                  <a:lnTo>
                    <a:pt x="12303" y="253422"/>
                  </a:lnTo>
                  <a:lnTo>
                    <a:pt x="3144" y="298346"/>
                  </a:lnTo>
                  <a:lnTo>
                    <a:pt x="0" y="345186"/>
                  </a:lnTo>
                  <a:lnTo>
                    <a:pt x="3144" y="392025"/>
                  </a:lnTo>
                  <a:lnTo>
                    <a:pt x="12303" y="436949"/>
                  </a:lnTo>
                  <a:lnTo>
                    <a:pt x="27066" y="479547"/>
                  </a:lnTo>
                  <a:lnTo>
                    <a:pt x="47023" y="519407"/>
                  </a:lnTo>
                  <a:lnTo>
                    <a:pt x="71764" y="556118"/>
                  </a:lnTo>
                  <a:lnTo>
                    <a:pt x="100879" y="589268"/>
                  </a:lnTo>
                  <a:lnTo>
                    <a:pt x="133956" y="618447"/>
                  </a:lnTo>
                  <a:lnTo>
                    <a:pt x="170586" y="643243"/>
                  </a:lnTo>
                  <a:lnTo>
                    <a:pt x="210358" y="663245"/>
                  </a:lnTo>
                  <a:lnTo>
                    <a:pt x="252862" y="678041"/>
                  </a:lnTo>
                  <a:lnTo>
                    <a:pt x="297687" y="687220"/>
                  </a:lnTo>
                  <a:lnTo>
                    <a:pt x="344424" y="690372"/>
                  </a:lnTo>
                  <a:lnTo>
                    <a:pt x="391160" y="687220"/>
                  </a:lnTo>
                  <a:lnTo>
                    <a:pt x="435985" y="678041"/>
                  </a:lnTo>
                  <a:lnTo>
                    <a:pt x="478489" y="663245"/>
                  </a:lnTo>
                  <a:lnTo>
                    <a:pt x="518261" y="643243"/>
                  </a:lnTo>
                  <a:lnTo>
                    <a:pt x="554891" y="618447"/>
                  </a:lnTo>
                  <a:lnTo>
                    <a:pt x="587968" y="589268"/>
                  </a:lnTo>
                  <a:lnTo>
                    <a:pt x="617083" y="556118"/>
                  </a:lnTo>
                  <a:lnTo>
                    <a:pt x="641824" y="519407"/>
                  </a:lnTo>
                  <a:lnTo>
                    <a:pt x="661781" y="479547"/>
                  </a:lnTo>
                  <a:lnTo>
                    <a:pt x="676544" y="436949"/>
                  </a:lnTo>
                  <a:lnTo>
                    <a:pt x="685703" y="392025"/>
                  </a:lnTo>
                  <a:lnTo>
                    <a:pt x="688848" y="345186"/>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44" name="object 44"/>
            <p:cNvPicPr/>
            <p:nvPr/>
          </p:nvPicPr>
          <p:blipFill>
            <a:blip r:embed="rId10" cstate="print"/>
            <a:stretch>
              <a:fillRect/>
            </a:stretch>
          </p:blipFill>
          <p:spPr>
            <a:xfrm>
              <a:off x="4280916" y="2209799"/>
              <a:ext cx="566927" cy="563879"/>
            </a:xfrm>
            <a:prstGeom prst="rect">
              <a:avLst/>
            </a:prstGeom>
          </p:spPr>
        </p:pic>
      </p:grpSp>
      <p:grpSp>
        <p:nvGrpSpPr>
          <p:cNvPr id="45" name="object 45"/>
          <p:cNvGrpSpPr/>
          <p:nvPr/>
        </p:nvGrpSpPr>
        <p:grpSpPr>
          <a:xfrm>
            <a:off x="7187185" y="3225388"/>
            <a:ext cx="710565" cy="710565"/>
            <a:chOff x="5663184" y="3296411"/>
            <a:chExt cx="710565" cy="710565"/>
          </a:xfrm>
        </p:grpSpPr>
        <p:sp>
          <p:nvSpPr>
            <p:cNvPr id="46" name="object 46"/>
            <p:cNvSpPr/>
            <p:nvPr/>
          </p:nvSpPr>
          <p:spPr>
            <a:xfrm>
              <a:off x="5673090" y="3306317"/>
              <a:ext cx="690880" cy="690880"/>
            </a:xfrm>
            <a:custGeom>
              <a:avLst/>
              <a:gdLst/>
              <a:ahLst/>
              <a:cxnLst/>
              <a:rect l="l" t="t" r="r" b="b"/>
              <a:pathLst>
                <a:path w="690879" h="690879">
                  <a:moveTo>
                    <a:pt x="345186" y="0"/>
                  </a:moveTo>
                  <a:lnTo>
                    <a:pt x="298346" y="3151"/>
                  </a:lnTo>
                  <a:lnTo>
                    <a:pt x="253422" y="12330"/>
                  </a:lnTo>
                  <a:lnTo>
                    <a:pt x="210824" y="27126"/>
                  </a:lnTo>
                  <a:lnTo>
                    <a:pt x="170964" y="47128"/>
                  </a:lnTo>
                  <a:lnTo>
                    <a:pt x="134253" y="71924"/>
                  </a:lnTo>
                  <a:lnTo>
                    <a:pt x="101103" y="101103"/>
                  </a:lnTo>
                  <a:lnTo>
                    <a:pt x="71924" y="134253"/>
                  </a:lnTo>
                  <a:lnTo>
                    <a:pt x="47128" y="170964"/>
                  </a:lnTo>
                  <a:lnTo>
                    <a:pt x="27126" y="210824"/>
                  </a:lnTo>
                  <a:lnTo>
                    <a:pt x="12330" y="253422"/>
                  </a:lnTo>
                  <a:lnTo>
                    <a:pt x="3151" y="298346"/>
                  </a:lnTo>
                  <a:lnTo>
                    <a:pt x="0" y="345185"/>
                  </a:lnTo>
                  <a:lnTo>
                    <a:pt x="3151" y="392025"/>
                  </a:lnTo>
                  <a:lnTo>
                    <a:pt x="12330" y="436949"/>
                  </a:lnTo>
                  <a:lnTo>
                    <a:pt x="27126" y="479547"/>
                  </a:lnTo>
                  <a:lnTo>
                    <a:pt x="47128" y="519407"/>
                  </a:lnTo>
                  <a:lnTo>
                    <a:pt x="71924" y="556118"/>
                  </a:lnTo>
                  <a:lnTo>
                    <a:pt x="101103" y="589268"/>
                  </a:lnTo>
                  <a:lnTo>
                    <a:pt x="134253" y="618447"/>
                  </a:lnTo>
                  <a:lnTo>
                    <a:pt x="170964" y="643243"/>
                  </a:lnTo>
                  <a:lnTo>
                    <a:pt x="210824" y="663245"/>
                  </a:lnTo>
                  <a:lnTo>
                    <a:pt x="253422" y="678041"/>
                  </a:lnTo>
                  <a:lnTo>
                    <a:pt x="298346" y="687220"/>
                  </a:lnTo>
                  <a:lnTo>
                    <a:pt x="345186" y="690371"/>
                  </a:lnTo>
                  <a:lnTo>
                    <a:pt x="392025" y="687220"/>
                  </a:lnTo>
                  <a:lnTo>
                    <a:pt x="436949" y="678041"/>
                  </a:lnTo>
                  <a:lnTo>
                    <a:pt x="479547" y="663245"/>
                  </a:lnTo>
                  <a:lnTo>
                    <a:pt x="519407" y="643243"/>
                  </a:lnTo>
                  <a:lnTo>
                    <a:pt x="556118" y="618447"/>
                  </a:lnTo>
                  <a:lnTo>
                    <a:pt x="589268" y="589268"/>
                  </a:lnTo>
                  <a:lnTo>
                    <a:pt x="618447" y="556118"/>
                  </a:lnTo>
                  <a:lnTo>
                    <a:pt x="643243" y="519407"/>
                  </a:lnTo>
                  <a:lnTo>
                    <a:pt x="663245" y="479547"/>
                  </a:lnTo>
                  <a:lnTo>
                    <a:pt x="678041" y="436949"/>
                  </a:lnTo>
                  <a:lnTo>
                    <a:pt x="687220" y="392025"/>
                  </a:lnTo>
                  <a:lnTo>
                    <a:pt x="690372" y="345185"/>
                  </a:lnTo>
                  <a:lnTo>
                    <a:pt x="687220" y="298346"/>
                  </a:lnTo>
                  <a:lnTo>
                    <a:pt x="678041" y="253422"/>
                  </a:lnTo>
                  <a:lnTo>
                    <a:pt x="663245" y="210824"/>
                  </a:lnTo>
                  <a:lnTo>
                    <a:pt x="643243" y="170964"/>
                  </a:lnTo>
                  <a:lnTo>
                    <a:pt x="618447" y="134253"/>
                  </a:lnTo>
                  <a:lnTo>
                    <a:pt x="589268" y="101103"/>
                  </a:lnTo>
                  <a:lnTo>
                    <a:pt x="556118" y="71924"/>
                  </a:lnTo>
                  <a:lnTo>
                    <a:pt x="519407" y="47128"/>
                  </a:lnTo>
                  <a:lnTo>
                    <a:pt x="479547" y="27126"/>
                  </a:lnTo>
                  <a:lnTo>
                    <a:pt x="436949" y="12330"/>
                  </a:lnTo>
                  <a:lnTo>
                    <a:pt x="392025" y="3151"/>
                  </a:lnTo>
                  <a:lnTo>
                    <a:pt x="345186" y="0"/>
                  </a:lnTo>
                  <a:close/>
                </a:path>
              </a:pathLst>
            </a:custGeom>
            <a:solidFill>
              <a:srgbClr val="DAE2F3"/>
            </a:solidFill>
          </p:spPr>
          <p:txBody>
            <a:bodyPr wrap="square" lIns="0" tIns="0" rIns="0" bIns="0" rtlCol="0"/>
            <a:lstStyle/>
            <a:p>
              <a:pPr defTabSz="457200"/>
              <a:endParaRPr dirty="0">
                <a:solidFill>
                  <a:prstClr val="black"/>
                </a:solidFill>
                <a:latin typeface="Calibri" panose="020F0502020204030204"/>
              </a:endParaRPr>
            </a:p>
          </p:txBody>
        </p:sp>
        <p:sp>
          <p:nvSpPr>
            <p:cNvPr id="47" name="object 47"/>
            <p:cNvSpPr/>
            <p:nvPr/>
          </p:nvSpPr>
          <p:spPr>
            <a:xfrm>
              <a:off x="5673090" y="3306317"/>
              <a:ext cx="690880" cy="690880"/>
            </a:xfrm>
            <a:custGeom>
              <a:avLst/>
              <a:gdLst/>
              <a:ahLst/>
              <a:cxnLst/>
              <a:rect l="l" t="t" r="r" b="b"/>
              <a:pathLst>
                <a:path w="690879" h="690879">
                  <a:moveTo>
                    <a:pt x="0" y="345185"/>
                  </a:moveTo>
                  <a:lnTo>
                    <a:pt x="3151" y="298346"/>
                  </a:lnTo>
                  <a:lnTo>
                    <a:pt x="12330" y="253422"/>
                  </a:lnTo>
                  <a:lnTo>
                    <a:pt x="27126" y="210824"/>
                  </a:lnTo>
                  <a:lnTo>
                    <a:pt x="47128" y="170964"/>
                  </a:lnTo>
                  <a:lnTo>
                    <a:pt x="71924" y="134253"/>
                  </a:lnTo>
                  <a:lnTo>
                    <a:pt x="101103" y="101103"/>
                  </a:lnTo>
                  <a:lnTo>
                    <a:pt x="134253" y="71924"/>
                  </a:lnTo>
                  <a:lnTo>
                    <a:pt x="170964" y="47128"/>
                  </a:lnTo>
                  <a:lnTo>
                    <a:pt x="210824" y="27126"/>
                  </a:lnTo>
                  <a:lnTo>
                    <a:pt x="253422" y="12330"/>
                  </a:lnTo>
                  <a:lnTo>
                    <a:pt x="298346" y="3151"/>
                  </a:lnTo>
                  <a:lnTo>
                    <a:pt x="345186" y="0"/>
                  </a:lnTo>
                  <a:lnTo>
                    <a:pt x="392025" y="3151"/>
                  </a:lnTo>
                  <a:lnTo>
                    <a:pt x="436949" y="12330"/>
                  </a:lnTo>
                  <a:lnTo>
                    <a:pt x="479547" y="27126"/>
                  </a:lnTo>
                  <a:lnTo>
                    <a:pt x="519407" y="47128"/>
                  </a:lnTo>
                  <a:lnTo>
                    <a:pt x="556118" y="71924"/>
                  </a:lnTo>
                  <a:lnTo>
                    <a:pt x="589268" y="101103"/>
                  </a:lnTo>
                  <a:lnTo>
                    <a:pt x="618447" y="134253"/>
                  </a:lnTo>
                  <a:lnTo>
                    <a:pt x="643243" y="170964"/>
                  </a:lnTo>
                  <a:lnTo>
                    <a:pt x="663245" y="210824"/>
                  </a:lnTo>
                  <a:lnTo>
                    <a:pt x="678041" y="253422"/>
                  </a:lnTo>
                  <a:lnTo>
                    <a:pt x="687220" y="298346"/>
                  </a:lnTo>
                  <a:lnTo>
                    <a:pt x="690372" y="345185"/>
                  </a:lnTo>
                  <a:lnTo>
                    <a:pt x="687220" y="392025"/>
                  </a:lnTo>
                  <a:lnTo>
                    <a:pt x="678041" y="436949"/>
                  </a:lnTo>
                  <a:lnTo>
                    <a:pt x="663245" y="479547"/>
                  </a:lnTo>
                  <a:lnTo>
                    <a:pt x="643243" y="519407"/>
                  </a:lnTo>
                  <a:lnTo>
                    <a:pt x="618447" y="556118"/>
                  </a:lnTo>
                  <a:lnTo>
                    <a:pt x="589268" y="589268"/>
                  </a:lnTo>
                  <a:lnTo>
                    <a:pt x="556118" y="618447"/>
                  </a:lnTo>
                  <a:lnTo>
                    <a:pt x="519407" y="643243"/>
                  </a:lnTo>
                  <a:lnTo>
                    <a:pt x="479547" y="663245"/>
                  </a:lnTo>
                  <a:lnTo>
                    <a:pt x="436949" y="678041"/>
                  </a:lnTo>
                  <a:lnTo>
                    <a:pt x="392025" y="687220"/>
                  </a:lnTo>
                  <a:lnTo>
                    <a:pt x="345186" y="690371"/>
                  </a:lnTo>
                  <a:lnTo>
                    <a:pt x="298346" y="687220"/>
                  </a:lnTo>
                  <a:lnTo>
                    <a:pt x="253422" y="678041"/>
                  </a:lnTo>
                  <a:lnTo>
                    <a:pt x="210824" y="663245"/>
                  </a:lnTo>
                  <a:lnTo>
                    <a:pt x="170964" y="643243"/>
                  </a:lnTo>
                  <a:lnTo>
                    <a:pt x="134253" y="618447"/>
                  </a:lnTo>
                  <a:lnTo>
                    <a:pt x="101103" y="589268"/>
                  </a:lnTo>
                  <a:lnTo>
                    <a:pt x="71924" y="556118"/>
                  </a:lnTo>
                  <a:lnTo>
                    <a:pt x="47128" y="519407"/>
                  </a:lnTo>
                  <a:lnTo>
                    <a:pt x="27126" y="479547"/>
                  </a:lnTo>
                  <a:lnTo>
                    <a:pt x="12330" y="436949"/>
                  </a:lnTo>
                  <a:lnTo>
                    <a:pt x="3151" y="392025"/>
                  </a:lnTo>
                  <a:lnTo>
                    <a:pt x="0" y="345185"/>
                  </a:lnTo>
                  <a:close/>
                </a:path>
              </a:pathLst>
            </a:custGeom>
            <a:ln w="19812">
              <a:solidFill>
                <a:srgbClr val="CEAD80"/>
              </a:solidFill>
            </a:ln>
          </p:spPr>
          <p:txBody>
            <a:bodyPr wrap="square" lIns="0" tIns="0" rIns="0" bIns="0" rtlCol="0"/>
            <a:lstStyle/>
            <a:p>
              <a:pPr defTabSz="457200"/>
              <a:endParaRPr dirty="0">
                <a:solidFill>
                  <a:prstClr val="black"/>
                </a:solidFill>
                <a:latin typeface="Calibri" panose="020F0502020204030204"/>
              </a:endParaRPr>
            </a:p>
          </p:txBody>
        </p:sp>
        <p:pic>
          <p:nvPicPr>
            <p:cNvPr id="48" name="object 48"/>
            <p:cNvPicPr/>
            <p:nvPr/>
          </p:nvPicPr>
          <p:blipFill>
            <a:blip r:embed="rId11" cstate="print"/>
            <a:stretch>
              <a:fillRect/>
            </a:stretch>
          </p:blipFill>
          <p:spPr>
            <a:xfrm>
              <a:off x="5791200" y="3387851"/>
              <a:ext cx="519671" cy="525779"/>
            </a:xfrm>
            <a:prstGeom prst="rect">
              <a:avLst/>
            </a:prstGeom>
          </p:spPr>
        </p:pic>
      </p:grpSp>
      <p:sp>
        <p:nvSpPr>
          <p:cNvPr id="49" name="object 49"/>
          <p:cNvSpPr txBox="1"/>
          <p:nvPr/>
        </p:nvSpPr>
        <p:spPr>
          <a:xfrm>
            <a:off x="5491637" y="3417212"/>
            <a:ext cx="1396644" cy="843821"/>
          </a:xfrm>
          <a:prstGeom prst="rect">
            <a:avLst/>
          </a:prstGeom>
        </p:spPr>
        <p:txBody>
          <a:bodyPr vert="horz" wrap="square" lIns="0" tIns="12700" rIns="0" bIns="0" rtlCol="0">
            <a:spAutoFit/>
          </a:bodyPr>
          <a:lstStyle/>
          <a:p>
            <a:pPr marL="12700" marR="5080" indent="130810" defTabSz="457200">
              <a:spcBef>
                <a:spcPts val="100"/>
              </a:spcBef>
            </a:pPr>
            <a:r>
              <a:rPr lang="en-US" b="1" spc="-10" dirty="0">
                <a:solidFill>
                  <a:prstClr val="black"/>
                </a:solidFill>
                <a:latin typeface="Calibri"/>
                <a:cs typeface="Calibri"/>
              </a:rPr>
              <a:t>Systems Engineering &amp; Architecture</a:t>
            </a:r>
            <a:endParaRPr dirty="0">
              <a:solidFill>
                <a:prstClr val="black"/>
              </a:solidFill>
              <a:latin typeface="Calibri"/>
              <a:cs typeface="Calibri"/>
            </a:endParaRPr>
          </a:p>
        </p:txBody>
      </p:sp>
      <p:sp>
        <p:nvSpPr>
          <p:cNvPr id="2" name="Slide Number Placeholder 1">
            <a:extLst>
              <a:ext uri="{FF2B5EF4-FFF2-40B4-BE49-F238E27FC236}">
                <a16:creationId xmlns:a16="http://schemas.microsoft.com/office/drawing/2014/main" id="{533EDB9D-4442-4198-AEA3-E345FD9CC108}"/>
              </a:ext>
            </a:extLst>
          </p:cNvPr>
          <p:cNvSpPr>
            <a:spLocks noGrp="1"/>
          </p:cNvSpPr>
          <p:nvPr>
            <p:ph type="sldNum" sz="quarter" idx="4"/>
          </p:nvPr>
        </p:nvSpPr>
        <p:spPr/>
        <p:txBody>
          <a:bodyPr/>
          <a:lstStyle/>
          <a:p>
            <a:pPr defTabSz="457200"/>
            <a:fld id="{A95DF160-2252-4507-9087-606C83CDB7D9}" type="slidenum">
              <a:rPr lang="en-US"/>
              <a:pPr defTabSz="457200"/>
              <a:t>5</a:t>
            </a:fld>
            <a:endParaRPr lang="en-US" dirty="0"/>
          </a:p>
        </p:txBody>
      </p:sp>
      <p:sp>
        <p:nvSpPr>
          <p:cNvPr id="51" name="TextBox 50">
            <a:extLst>
              <a:ext uri="{FF2B5EF4-FFF2-40B4-BE49-F238E27FC236}">
                <a16:creationId xmlns:a16="http://schemas.microsoft.com/office/drawing/2014/main" id="{2C19E208-4B0E-472C-9310-EEB660AD70BB}"/>
              </a:ext>
            </a:extLst>
          </p:cNvPr>
          <p:cNvSpPr txBox="1"/>
          <p:nvPr/>
        </p:nvSpPr>
        <p:spPr>
          <a:xfrm>
            <a:off x="3403847" y="6621457"/>
            <a:ext cx="5384306" cy="276999"/>
          </a:xfrm>
          <a:prstGeom prst="rect">
            <a:avLst/>
          </a:prstGeom>
          <a:noFill/>
        </p:spPr>
        <p:txBody>
          <a:bodyPr wrap="square">
            <a:spAutoFit/>
          </a:bodyPr>
          <a:lstStyle/>
          <a:p>
            <a:pPr algn="ctr" defTabSz="457200"/>
            <a:r>
              <a:rPr lang="en-US" sz="1200" dirty="0">
                <a:solidFill>
                  <a:prstClr val="black"/>
                </a:solidFill>
                <a:latin typeface="Calibri" panose="020F0502020204030204"/>
              </a:rPr>
              <a:t>Distribution Statement A. Approved for public release. Distribution is unlimited.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652000" cy="740653"/>
          </a:xfrm>
        </p:spPr>
        <p:txBody>
          <a:bodyPr/>
          <a:lstStyle/>
          <a:p>
            <a:r>
              <a:rPr lang="en-US" dirty="0"/>
              <a:t>Key Actions</a:t>
            </a:r>
          </a:p>
        </p:txBody>
      </p:sp>
      <p:sp>
        <p:nvSpPr>
          <p:cNvPr id="3" name="Content Placeholder 2"/>
          <p:cNvSpPr>
            <a:spLocks noGrp="1"/>
          </p:cNvSpPr>
          <p:nvPr>
            <p:ph idx="1"/>
          </p:nvPr>
        </p:nvSpPr>
        <p:spPr>
          <a:xfrm>
            <a:off x="609600" y="990600"/>
            <a:ext cx="10972800" cy="5334000"/>
          </a:xfrm>
        </p:spPr>
        <p:txBody>
          <a:bodyPr>
            <a:noAutofit/>
          </a:bodyPr>
          <a:lstStyle/>
          <a:p>
            <a:pPr marL="514350" indent="-514350">
              <a:lnSpc>
                <a:spcPct val="80000"/>
              </a:lnSpc>
              <a:buFont typeface="+mj-lt"/>
              <a:buAutoNum type="alphaUcPeriod"/>
            </a:pPr>
            <a:r>
              <a:rPr lang="en-US" sz="2000" dirty="0"/>
              <a:t>Joint NDIA and DAU </a:t>
            </a:r>
            <a:r>
              <a:rPr lang="en-US" sz="2000" b="0" dirty="0"/>
              <a:t>Capital Northeast Region “Engineering and Technology” and “Systems Engineering Modernization (</a:t>
            </a:r>
            <a:r>
              <a:rPr lang="en-US" sz="2000" b="0" dirty="0" err="1"/>
              <a:t>SEMod</a:t>
            </a:r>
            <a:r>
              <a:rPr lang="en-US" sz="2000" b="0" dirty="0"/>
              <a:t>)” </a:t>
            </a:r>
            <a:r>
              <a:rPr lang="en-US" sz="2000" dirty="0"/>
              <a:t>Webcast Series</a:t>
            </a:r>
          </a:p>
          <a:p>
            <a:pPr marL="914400" lvl="1" indent="-514350">
              <a:lnSpc>
                <a:spcPct val="80000"/>
              </a:lnSpc>
              <a:buFont typeface="+mj-lt"/>
              <a:buAutoNum type="alphaUcPeriod"/>
            </a:pPr>
            <a:r>
              <a:rPr lang="en-US" sz="1600" dirty="0"/>
              <a:t>HSI collaboration with NDIA HS </a:t>
            </a:r>
            <a:r>
              <a:rPr lang="en-US" sz="1600" dirty="0" err="1"/>
              <a:t>Div</a:t>
            </a:r>
            <a:r>
              <a:rPr lang="en-US" sz="1600" dirty="0"/>
              <a:t>, Dr. Kent Halverson</a:t>
            </a:r>
          </a:p>
          <a:p>
            <a:pPr marL="1314450" lvl="2" indent="-514350">
              <a:lnSpc>
                <a:spcPct val="80000"/>
              </a:lnSpc>
              <a:buFont typeface="+mj-lt"/>
              <a:buAutoNum type="alphaUcPeriod"/>
            </a:pPr>
            <a:r>
              <a:rPr lang="en-US" dirty="0"/>
              <a:t>Defining HSI language for acquisition artifacts (i.e. SOW, SOO, RFI, RFP, …) project </a:t>
            </a:r>
            <a:r>
              <a:rPr lang="en-US" b="0" dirty="0"/>
              <a:t>for Chris DeLuca with LCDR James Reilley, USCG lead. (result of web event)</a:t>
            </a:r>
          </a:p>
          <a:p>
            <a:pPr marL="914400" lvl="1" indent="-514350">
              <a:lnSpc>
                <a:spcPct val="80000"/>
              </a:lnSpc>
              <a:buFont typeface="+mj-lt"/>
              <a:buAutoNum type="alphaUcPeriod"/>
            </a:pPr>
            <a:r>
              <a:rPr lang="en-US" sz="1600" dirty="0"/>
              <a:t>Agile at the Systems Level, ADAPT Comm. April 17</a:t>
            </a:r>
            <a:r>
              <a:rPr lang="en-US" sz="1600" baseline="30000" dirty="0"/>
              <a:t>th</a:t>
            </a:r>
          </a:p>
          <a:p>
            <a:pPr marL="914400" lvl="1" indent="-514350">
              <a:lnSpc>
                <a:spcPct val="80000"/>
              </a:lnSpc>
              <a:buFont typeface="+mj-lt"/>
              <a:buAutoNum type="alphaUcPeriod"/>
            </a:pPr>
            <a:r>
              <a:rPr lang="en-US" sz="1600" dirty="0"/>
              <a:t>Reliability &amp; Maintainability Engineering | AI and R&amp;M Aug 23</a:t>
            </a:r>
            <a:r>
              <a:rPr lang="en-US" sz="1600" baseline="30000" dirty="0"/>
              <a:t>rd</a:t>
            </a:r>
            <a:r>
              <a:rPr lang="en-US" sz="1600" dirty="0"/>
              <a:t> collaboration GMU / NDIA Cyber Division</a:t>
            </a:r>
          </a:p>
          <a:p>
            <a:pPr marL="514350" indent="-514350">
              <a:lnSpc>
                <a:spcPct val="80000"/>
              </a:lnSpc>
              <a:buFont typeface="+mj-lt"/>
              <a:buAutoNum type="alphaUcPeriod"/>
            </a:pPr>
            <a:r>
              <a:rPr lang="en-US" sz="2000" dirty="0"/>
              <a:t>Digital Acquisition Thread Project </a:t>
            </a:r>
            <a:r>
              <a:rPr lang="en-US" sz="2000" b="0" dirty="0"/>
              <a:t>Exploring Cross-Functional Awareness, Needs, and Exemplars within Government and Industry</a:t>
            </a:r>
          </a:p>
          <a:p>
            <a:pPr marL="514350" indent="-514350">
              <a:lnSpc>
                <a:spcPct val="80000"/>
              </a:lnSpc>
              <a:buFont typeface="+mj-lt"/>
              <a:buAutoNum type="alphaUcPeriod"/>
            </a:pPr>
            <a:r>
              <a:rPr lang="en-US" sz="2000" dirty="0"/>
              <a:t>SE Modernization</a:t>
            </a:r>
            <a:r>
              <a:rPr lang="en-US" sz="2000" b="0" dirty="0"/>
              <a:t> with Nadine Geier, OUSD(R&amp;E) SE Director</a:t>
            </a:r>
          </a:p>
          <a:p>
            <a:pPr marL="914400" lvl="1" indent="-514350">
              <a:lnSpc>
                <a:spcPct val="80000"/>
              </a:lnSpc>
              <a:buFont typeface="+mj-lt"/>
              <a:buAutoNum type="arabicParenR"/>
            </a:pPr>
            <a:r>
              <a:rPr lang="en-US" sz="1600" dirty="0"/>
              <a:t>DoDI 5000.95 Human Systems Integration – Outreach to industry, </a:t>
            </a:r>
            <a:r>
              <a:rPr lang="en-US" sz="1600" b="1" dirty="0"/>
              <a:t>“Exemplar language, best practices, for HSI inclusion on DoD Acquisition Programs”</a:t>
            </a:r>
          </a:p>
          <a:p>
            <a:pPr marL="514350" indent="-514350">
              <a:lnSpc>
                <a:spcPct val="80000"/>
              </a:lnSpc>
              <a:buFont typeface="+mj-lt"/>
              <a:buAutoNum type="alphaUcPeriod"/>
            </a:pPr>
            <a:r>
              <a:rPr lang="en-US" sz="2000" b="0" dirty="0"/>
              <a:t>Participating in DoD’s MOSA (</a:t>
            </a:r>
            <a:r>
              <a:rPr lang="en-US" sz="2000" dirty="0"/>
              <a:t>MOSWG</a:t>
            </a:r>
            <a:r>
              <a:rPr lang="en-US" sz="2000" b="0" dirty="0"/>
              <a:t>) and Tiger Team(s)</a:t>
            </a:r>
          </a:p>
          <a:p>
            <a:pPr marL="514350" indent="-514350">
              <a:lnSpc>
                <a:spcPct val="80000"/>
              </a:lnSpc>
              <a:buFont typeface="+mj-lt"/>
              <a:buAutoNum type="alphaUcPeriod"/>
            </a:pPr>
            <a:r>
              <a:rPr lang="en-US" sz="2000" b="0" dirty="0"/>
              <a:t>Exploration of </a:t>
            </a:r>
            <a:r>
              <a:rPr lang="en-US" sz="2000" dirty="0"/>
              <a:t>cross-domain sharing of digital artifacts, </a:t>
            </a:r>
            <a:r>
              <a:rPr lang="en-US" sz="2000" b="0" dirty="0"/>
              <a:t>Reference Architectures and Reuse of Digital Artifacts</a:t>
            </a:r>
            <a:r>
              <a:rPr lang="en-US" sz="2000" dirty="0"/>
              <a:t> </a:t>
            </a:r>
            <a:r>
              <a:rPr lang="en-US" sz="2000" b="0" dirty="0"/>
              <a:t>with Naval Post Graduate School, DAU, Industry, and Cornell Systems Engineering Department</a:t>
            </a:r>
          </a:p>
          <a:p>
            <a:pPr marL="914400" lvl="1" indent="-514350">
              <a:lnSpc>
                <a:spcPct val="80000"/>
              </a:lnSpc>
              <a:buFont typeface="+mj-lt"/>
              <a:buAutoNum type="arabicParenR"/>
            </a:pPr>
            <a:r>
              <a:rPr lang="en-US" sz="1800" dirty="0"/>
              <a:t>Continued </a:t>
            </a:r>
            <a:r>
              <a:rPr lang="en-US" sz="1800" b="1" dirty="0"/>
              <a:t>NPS GitLab </a:t>
            </a:r>
            <a:r>
              <a:rPr lang="en-US" sz="1800" dirty="0"/>
              <a:t>Research &amp; Development</a:t>
            </a:r>
          </a:p>
          <a:p>
            <a:pPr marL="914400" lvl="1" indent="-514350">
              <a:lnSpc>
                <a:spcPct val="80000"/>
              </a:lnSpc>
              <a:buFont typeface="+mj-lt"/>
              <a:buAutoNum type="arabicParenR"/>
            </a:pPr>
            <a:r>
              <a:rPr lang="en-US" sz="1800" b="0" dirty="0"/>
              <a:t>USAF Digital Adop</a:t>
            </a:r>
            <a:r>
              <a:rPr lang="en-US" sz="1800" dirty="0"/>
              <a:t>tion and Sustainment Office (D</a:t>
            </a:r>
            <a:r>
              <a:rPr lang="en-US" sz="1800" b="0" dirty="0"/>
              <a:t>ASO) (CUI) Government Reference Architecture (GRA)</a:t>
            </a:r>
          </a:p>
          <a:p>
            <a:pPr marL="514350" indent="-514350">
              <a:lnSpc>
                <a:spcPct val="80000"/>
              </a:lnSpc>
              <a:buFont typeface="+mj-lt"/>
              <a:buAutoNum type="alphaUcPeriod"/>
            </a:pPr>
            <a:r>
              <a:rPr lang="en-US" sz="2000" b="0" dirty="0"/>
              <a:t>Participating in Architecture Committee </a:t>
            </a:r>
            <a:r>
              <a:rPr lang="en-US" sz="2000" dirty="0"/>
              <a:t>MOSA Metrics </a:t>
            </a:r>
            <a:r>
              <a:rPr lang="en-US" sz="2000" b="0" dirty="0"/>
              <a:t>Working Group Activities</a:t>
            </a:r>
          </a:p>
          <a:p>
            <a:pPr marL="514350" indent="-514350">
              <a:lnSpc>
                <a:spcPct val="80000"/>
              </a:lnSpc>
              <a:buFont typeface="+mj-lt"/>
              <a:buAutoNum type="alphaUcPeriod"/>
            </a:pPr>
            <a:r>
              <a:rPr lang="en-US" sz="2000" dirty="0"/>
              <a:t>Digital Engineering Enterprise Architecture </a:t>
            </a:r>
            <a:r>
              <a:rPr lang="en-US" sz="2000" b="0" dirty="0"/>
              <a:t>exploration with Cornell University, Johns Hopkins University, and MIT, Cliff Whitcomb and Mike Jones Lead</a:t>
            </a:r>
          </a:p>
        </p:txBody>
      </p:sp>
      <p:sp>
        <p:nvSpPr>
          <p:cNvPr id="4" name="Date Placeholder 3"/>
          <p:cNvSpPr>
            <a:spLocks noGrp="1"/>
          </p:cNvSpPr>
          <p:nvPr>
            <p:ph type="dt" sz="half" idx="10"/>
          </p:nvPr>
        </p:nvSpPr>
        <p:spPr/>
        <p:txBody>
          <a:bodyPr/>
          <a:lstStyle/>
          <a:p>
            <a:fld id="{E805C3EA-6FEE-4D91-A3B5-5BBA38BE64F5}" type="datetime1">
              <a:rPr lang="en-US" smtClean="0"/>
              <a:pPr/>
              <a:t>3/23/23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50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86401041"/>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DF87A1-2346-7DC5-F6E8-6A5AEAB7B57C}"/>
              </a:ext>
            </a:extLst>
          </p:cNvPr>
          <p:cNvSpPr>
            <a:spLocks noGrp="1"/>
          </p:cNvSpPr>
          <p:nvPr>
            <p:ph type="title"/>
          </p:nvPr>
        </p:nvSpPr>
        <p:spPr/>
        <p:txBody>
          <a:bodyPr/>
          <a:lstStyle/>
          <a:p>
            <a:r>
              <a:rPr lang="en-US" dirty="0"/>
              <a:t>New DAU tool for interactive survey’s, </a:t>
            </a:r>
            <a:r>
              <a:rPr lang="en-US" dirty="0" err="1"/>
              <a:t>Mentimeter</a:t>
            </a:r>
            <a:endParaRPr lang="en-US" dirty="0"/>
          </a:p>
        </p:txBody>
      </p:sp>
      <p:sp>
        <p:nvSpPr>
          <p:cNvPr id="4" name="Date Placeholder 3">
            <a:extLst>
              <a:ext uri="{FF2B5EF4-FFF2-40B4-BE49-F238E27FC236}">
                <a16:creationId xmlns:a16="http://schemas.microsoft.com/office/drawing/2014/main" id="{B7146C23-D780-596A-F524-B6449CAF936A}"/>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B2B3466B-FA88-7CB1-EE36-CB9CB62A7494}"/>
              </a:ext>
            </a:extLst>
          </p:cNvPr>
          <p:cNvSpPr>
            <a:spLocks noGrp="1"/>
          </p:cNvSpPr>
          <p:nvPr>
            <p:ph type="sldNum" sz="quarter" idx="12"/>
          </p:nvPr>
        </p:nvSpPr>
        <p:spPr/>
        <p:txBody>
          <a:bodyPr/>
          <a:lstStyle/>
          <a:p>
            <a:fld id="{CD64BFC3-983F-4B0A-9A55-84A85105ADC0}" type="slidenum">
              <a:rPr lang="en-US" smtClean="0"/>
              <a:pPr/>
              <a:t>51</a:t>
            </a:fld>
            <a:endParaRPr lang="en-US"/>
          </a:p>
        </p:txBody>
      </p:sp>
      <p:pic>
        <p:nvPicPr>
          <p:cNvPr id="7" name="Picture 6">
            <a:extLst>
              <a:ext uri="{FF2B5EF4-FFF2-40B4-BE49-F238E27FC236}">
                <a16:creationId xmlns:a16="http://schemas.microsoft.com/office/drawing/2014/main" id="{F0C4AA62-7F79-9759-31A4-34F1E3C7BC66}"/>
              </a:ext>
            </a:extLst>
          </p:cNvPr>
          <p:cNvPicPr>
            <a:picLocks noChangeAspect="1"/>
          </p:cNvPicPr>
          <p:nvPr/>
        </p:nvPicPr>
        <p:blipFill>
          <a:blip r:embed="rId2"/>
          <a:stretch>
            <a:fillRect/>
          </a:stretch>
        </p:blipFill>
        <p:spPr>
          <a:xfrm>
            <a:off x="381000" y="767461"/>
            <a:ext cx="11430000" cy="5703297"/>
          </a:xfrm>
          <a:prstGeom prst="rect">
            <a:avLst/>
          </a:prstGeom>
        </p:spPr>
      </p:pic>
      <p:sp>
        <p:nvSpPr>
          <p:cNvPr id="11" name="TextBox 10">
            <a:extLst>
              <a:ext uri="{FF2B5EF4-FFF2-40B4-BE49-F238E27FC236}">
                <a16:creationId xmlns:a16="http://schemas.microsoft.com/office/drawing/2014/main" id="{2DDDCA14-D523-23A9-80F3-2F57F00A8792}"/>
              </a:ext>
            </a:extLst>
          </p:cNvPr>
          <p:cNvSpPr txBox="1"/>
          <p:nvPr/>
        </p:nvSpPr>
        <p:spPr>
          <a:xfrm>
            <a:off x="8229600" y="6064344"/>
            <a:ext cx="2472985" cy="369332"/>
          </a:xfrm>
          <a:prstGeom prst="rect">
            <a:avLst/>
          </a:prstGeom>
          <a:noFill/>
        </p:spPr>
        <p:txBody>
          <a:bodyPr wrap="none" rtlCol="0">
            <a:spAutoFit/>
          </a:bodyPr>
          <a:lstStyle/>
          <a:p>
            <a:r>
              <a:rPr lang="en-US" dirty="0"/>
              <a:t>Averaged 158 Attendees</a:t>
            </a:r>
          </a:p>
        </p:txBody>
      </p:sp>
    </p:spTree>
    <p:extLst>
      <p:ext uri="{BB962C8B-B14F-4D97-AF65-F5344CB8AC3E}">
        <p14:creationId xmlns:p14="http://schemas.microsoft.com/office/powerpoint/2010/main" val="27132780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78B6-02AE-46F2-934F-985A7DC1059D}"/>
              </a:ext>
            </a:extLst>
          </p:cNvPr>
          <p:cNvSpPr>
            <a:spLocks noGrp="1"/>
          </p:cNvSpPr>
          <p:nvPr>
            <p:ph type="title"/>
          </p:nvPr>
        </p:nvSpPr>
        <p:spPr/>
        <p:txBody>
          <a:bodyPr/>
          <a:lstStyle/>
          <a:p>
            <a:r>
              <a:rPr lang="en-US" dirty="0"/>
              <a:t>Future Events</a:t>
            </a:r>
          </a:p>
        </p:txBody>
      </p:sp>
      <p:sp>
        <p:nvSpPr>
          <p:cNvPr id="3" name="Content Placeholder 2">
            <a:extLst>
              <a:ext uri="{FF2B5EF4-FFF2-40B4-BE49-F238E27FC236}">
                <a16:creationId xmlns:a16="http://schemas.microsoft.com/office/drawing/2014/main" id="{58572F02-1807-40E3-89AC-A98767847D90}"/>
              </a:ext>
            </a:extLst>
          </p:cNvPr>
          <p:cNvSpPr>
            <a:spLocks noGrp="1"/>
          </p:cNvSpPr>
          <p:nvPr>
            <p:ph idx="1"/>
          </p:nvPr>
        </p:nvSpPr>
        <p:spPr/>
        <p:txBody>
          <a:bodyPr>
            <a:normAutofit/>
          </a:bodyPr>
          <a:lstStyle/>
          <a:p>
            <a:endParaRPr lang="en-US" dirty="0"/>
          </a:p>
          <a:p>
            <a:endParaRPr lang="en-US" dirty="0"/>
          </a:p>
        </p:txBody>
      </p:sp>
      <p:sp>
        <p:nvSpPr>
          <p:cNvPr id="4" name="Date Placeholder 3">
            <a:extLst>
              <a:ext uri="{FF2B5EF4-FFF2-40B4-BE49-F238E27FC236}">
                <a16:creationId xmlns:a16="http://schemas.microsoft.com/office/drawing/2014/main" id="{88D675FC-43E0-4DDD-ACF4-45958769F195}"/>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BF25A882-6347-414B-98C4-5DF6B2A96B7D}"/>
              </a:ext>
            </a:extLst>
          </p:cNvPr>
          <p:cNvSpPr>
            <a:spLocks noGrp="1"/>
          </p:cNvSpPr>
          <p:nvPr>
            <p:ph type="sldNum" sz="quarter" idx="12"/>
          </p:nvPr>
        </p:nvSpPr>
        <p:spPr/>
        <p:txBody>
          <a:bodyPr/>
          <a:lstStyle/>
          <a:p>
            <a:fld id="{CD64BFC3-983F-4B0A-9A55-84A85105ADC0}" type="slidenum">
              <a:rPr lang="en-US" smtClean="0"/>
              <a:pPr/>
              <a:t>52</a:t>
            </a:fld>
            <a:endParaRPr lang="en-US"/>
          </a:p>
        </p:txBody>
      </p:sp>
      <p:graphicFrame>
        <p:nvGraphicFramePr>
          <p:cNvPr id="6" name="Table 6">
            <a:extLst>
              <a:ext uri="{FF2B5EF4-FFF2-40B4-BE49-F238E27FC236}">
                <a16:creationId xmlns:a16="http://schemas.microsoft.com/office/drawing/2014/main" id="{FD14DB56-35CD-E907-96C8-3A73F8A2DA1D}"/>
              </a:ext>
            </a:extLst>
          </p:cNvPr>
          <p:cNvGraphicFramePr>
            <a:graphicFrameLocks noGrp="1"/>
          </p:cNvGraphicFramePr>
          <p:nvPr>
            <p:extLst/>
          </p:nvPr>
        </p:nvGraphicFramePr>
        <p:xfrm>
          <a:off x="203200" y="716280"/>
          <a:ext cx="10693400" cy="6410960"/>
        </p:xfrm>
        <a:graphic>
          <a:graphicData uri="http://schemas.openxmlformats.org/drawingml/2006/table">
            <a:tbl>
              <a:tblPr firstRow="1" bandRow="1">
                <a:tableStyleId>{5C22544A-7EE6-4342-B048-85BDC9FD1C3A}</a:tableStyleId>
              </a:tblPr>
              <a:tblGrid>
                <a:gridCol w="1701800">
                  <a:extLst>
                    <a:ext uri="{9D8B030D-6E8A-4147-A177-3AD203B41FA5}">
                      <a16:colId xmlns:a16="http://schemas.microsoft.com/office/drawing/2014/main" val="3878814576"/>
                    </a:ext>
                  </a:extLst>
                </a:gridCol>
                <a:gridCol w="1844628">
                  <a:extLst>
                    <a:ext uri="{9D8B030D-6E8A-4147-A177-3AD203B41FA5}">
                      <a16:colId xmlns:a16="http://schemas.microsoft.com/office/drawing/2014/main" val="2163262142"/>
                    </a:ext>
                  </a:extLst>
                </a:gridCol>
                <a:gridCol w="3573486">
                  <a:extLst>
                    <a:ext uri="{9D8B030D-6E8A-4147-A177-3AD203B41FA5}">
                      <a16:colId xmlns:a16="http://schemas.microsoft.com/office/drawing/2014/main" val="3811601125"/>
                    </a:ext>
                  </a:extLst>
                </a:gridCol>
                <a:gridCol w="3573486">
                  <a:extLst>
                    <a:ext uri="{9D8B030D-6E8A-4147-A177-3AD203B41FA5}">
                      <a16:colId xmlns:a16="http://schemas.microsoft.com/office/drawing/2014/main" val="3764097755"/>
                    </a:ext>
                  </a:extLst>
                </a:gridCol>
              </a:tblGrid>
              <a:tr h="370840">
                <a:tc>
                  <a:txBody>
                    <a:bodyPr/>
                    <a:lstStyle/>
                    <a:p>
                      <a:r>
                        <a:rPr lang="en-US" sz="1200" dirty="0">
                          <a:latin typeface="Arial" panose="020B0604020202020204" pitchFamily="34" charset="0"/>
                          <a:cs typeface="Arial" panose="020B0604020202020204" pitchFamily="34" charset="0"/>
                        </a:rPr>
                        <a:t>Date</a:t>
                      </a:r>
                    </a:p>
                  </a:txBody>
                  <a:tcPr anchor="ctr"/>
                </a:tc>
                <a:tc>
                  <a:txBody>
                    <a:bodyPr/>
                    <a:lstStyle/>
                    <a:p>
                      <a:r>
                        <a:rPr lang="en-US" sz="1200" dirty="0">
                          <a:latin typeface="Arial" panose="020B0604020202020204" pitchFamily="34" charset="0"/>
                          <a:cs typeface="Arial" panose="020B0604020202020204" pitchFamily="34" charset="0"/>
                        </a:rPr>
                        <a:t>Event</a:t>
                      </a:r>
                    </a:p>
                  </a:txBody>
                  <a:tcPr anchor="ctr"/>
                </a:tc>
                <a:tc>
                  <a:txBody>
                    <a:bodyPr/>
                    <a:lstStyle/>
                    <a:p>
                      <a:r>
                        <a:rPr lang="en-US" sz="1200" dirty="0">
                          <a:latin typeface="Arial" panose="020B0604020202020204" pitchFamily="34" charset="0"/>
                          <a:cs typeface="Arial" panose="020B0604020202020204" pitchFamily="34" charset="0"/>
                        </a:rPr>
                        <a:t>Topic / Note</a:t>
                      </a:r>
                    </a:p>
                  </a:txBody>
                  <a:tcPr anchor="ctr"/>
                </a:tc>
                <a:tc>
                  <a:txBody>
                    <a:bodyPr/>
                    <a:lstStyle/>
                    <a:p>
                      <a:r>
                        <a:rPr lang="en-US" sz="1200" dirty="0">
                          <a:latin typeface="Arial" panose="020B0604020202020204" pitchFamily="34" charset="0"/>
                          <a:cs typeface="Arial" panose="020B0604020202020204" pitchFamily="34" charset="0"/>
                        </a:rPr>
                        <a:t>Partners</a:t>
                      </a:r>
                    </a:p>
                  </a:txBody>
                  <a:tcPr anchor="ctr"/>
                </a:tc>
                <a:extLst>
                  <a:ext uri="{0D108BD9-81ED-4DB2-BD59-A6C34878D82A}">
                    <a16:rowId xmlns:a16="http://schemas.microsoft.com/office/drawing/2014/main" val="90115296"/>
                  </a:ext>
                </a:extLst>
              </a:tr>
              <a:tr h="370840">
                <a:tc>
                  <a:txBody>
                    <a:bodyPr/>
                    <a:lstStyle/>
                    <a:p>
                      <a:r>
                        <a:rPr lang="en-US" sz="1200" dirty="0">
                          <a:latin typeface="Arial" panose="020B0604020202020204" pitchFamily="34" charset="0"/>
                          <a:cs typeface="Arial" panose="020B0604020202020204" pitchFamily="34" charset="0"/>
                        </a:rPr>
                        <a:t>March 22, 2023</a:t>
                      </a:r>
                    </a:p>
                    <a:p>
                      <a:r>
                        <a:rPr lang="en-US" sz="1200" dirty="0">
                          <a:latin typeface="Arial" panose="020B0604020202020204" pitchFamily="34" charset="0"/>
                          <a:cs typeface="Arial" panose="020B0604020202020204" pitchFamily="34" charset="0"/>
                        </a:rPr>
                        <a:t>1300-1430</a:t>
                      </a:r>
                    </a:p>
                  </a:txBody>
                  <a:tcPr anchor="ctr"/>
                </a:tc>
                <a:tc>
                  <a:txBody>
                    <a:bodyPr/>
                    <a:lstStyle/>
                    <a:p>
                      <a:r>
                        <a:rPr lang="en-US" sz="1200" dirty="0">
                          <a:latin typeface="Arial" panose="020B0604020202020204" pitchFamily="34" charset="0"/>
                          <a:cs typeface="Arial" panose="020B0604020202020204" pitchFamily="34" charset="0"/>
                        </a:rPr>
                        <a:t>Web Event: OUSD(R&amp;E) Chris DeLuca / NDIA Human Systems Division Dr. Kent Halverson</a:t>
                      </a:r>
                    </a:p>
                  </a:txBody>
                  <a:tcPr anchor="ctr"/>
                </a:tc>
                <a:tc>
                  <a:txBody>
                    <a:bodyPr/>
                    <a:lstStyle/>
                    <a:p>
                      <a:r>
                        <a:rPr lang="en-US" sz="1200" b="1" i="0" u="none" strike="noStrike" kern="1200" dirty="0">
                          <a:solidFill>
                            <a:schemeClr val="dk1"/>
                          </a:solidFill>
                          <a:effectLst/>
                          <a:latin typeface="Arial" panose="020B0604020202020204" pitchFamily="34" charset="0"/>
                          <a:ea typeface="+mn-ea"/>
                          <a:cs typeface="Arial" panose="020B0604020202020204" pitchFamily="34" charset="0"/>
                          <a:hlinkClick r:id="rId2"/>
                        </a:rPr>
                        <a:t>Human Systems Integration (HSI): DoD Policy and Guidance and FY23 updates on HSI Capabilities-Based Assessment</a:t>
                      </a:r>
                      <a:endParaRPr lang="en-US" sz="1200" dirty="0">
                        <a:latin typeface="Arial" panose="020B0604020202020204" pitchFamily="34" charset="0"/>
                        <a:cs typeface="Arial" panose="020B0604020202020204" pitchFamily="34" charset="0"/>
                      </a:endParaRPr>
                    </a:p>
                  </a:txBody>
                  <a:tcPr anchor="ctr"/>
                </a:tc>
                <a:tc>
                  <a:txBody>
                    <a:bodyPr/>
                    <a:lstStyle/>
                    <a:p>
                      <a:r>
                        <a:rPr lang="en-US" sz="1200" b="1" dirty="0">
                          <a:latin typeface="Arial" panose="020B0604020202020204" pitchFamily="34" charset="0"/>
                          <a:cs typeface="Arial" panose="020B0604020202020204" pitchFamily="34" charset="0"/>
                        </a:rPr>
                        <a:t>NDIA HS Division</a:t>
                      </a:r>
                    </a:p>
                    <a:p>
                      <a:r>
                        <a:rPr lang="en-US" sz="1200" b="1" dirty="0">
                          <a:latin typeface="Arial" panose="020B0604020202020204" pitchFamily="34" charset="0"/>
                          <a:cs typeface="Arial" panose="020B0604020202020204" pitchFamily="34" charset="0"/>
                        </a:rPr>
                        <a:t>Dr. Kent Halverson</a:t>
                      </a:r>
                    </a:p>
                    <a:p>
                      <a:r>
                        <a:rPr lang="en-US" sz="1200" b="1" dirty="0">
                          <a:latin typeface="Arial" panose="020B0604020202020204" pitchFamily="34" charset="0"/>
                          <a:cs typeface="Arial" panose="020B0604020202020204" pitchFamily="34" charset="0"/>
                        </a:rPr>
                        <a:t>Aptima, Inc.</a:t>
                      </a:r>
                    </a:p>
                  </a:txBody>
                  <a:tcPr anchor="ctr"/>
                </a:tc>
                <a:extLst>
                  <a:ext uri="{0D108BD9-81ED-4DB2-BD59-A6C34878D82A}">
                    <a16:rowId xmlns:a16="http://schemas.microsoft.com/office/drawing/2014/main" val="1408761482"/>
                  </a:ext>
                </a:extLst>
              </a:tr>
              <a:tr h="370840">
                <a:tc>
                  <a:txBody>
                    <a:bodyPr/>
                    <a:lstStyle/>
                    <a:p>
                      <a:r>
                        <a:rPr lang="en-US" sz="1200" b="1" dirty="0">
                          <a:latin typeface="Arial" panose="020B0604020202020204" pitchFamily="34" charset="0"/>
                          <a:cs typeface="Arial" panose="020B0604020202020204" pitchFamily="34" charset="0"/>
                        </a:rPr>
                        <a:t>April 17, 2023</a:t>
                      </a:r>
                    </a:p>
                    <a:p>
                      <a:r>
                        <a:rPr lang="en-US" sz="1200" b="1" dirty="0">
                          <a:latin typeface="Arial" panose="020B0604020202020204" pitchFamily="34" charset="0"/>
                          <a:cs typeface="Arial" panose="020B0604020202020204" pitchFamily="34" charset="0"/>
                        </a:rPr>
                        <a:t>1100-1200</a:t>
                      </a:r>
                    </a:p>
                  </a:txBody>
                  <a:tcPr anchor="ctr"/>
                </a:tc>
                <a:tc>
                  <a:txBody>
                    <a:bodyPr/>
                    <a:lstStyle/>
                    <a:p>
                      <a:r>
                        <a:rPr lang="en-US" sz="1200" dirty="0">
                          <a:latin typeface="Arial" panose="020B0604020202020204" pitchFamily="34" charset="0"/>
                          <a:cs typeface="Arial" panose="020B0604020202020204" pitchFamily="34" charset="0"/>
                        </a:rPr>
                        <a:t>Web Event: NDIA SED ADAPT Committee Robin Yeman / Gordon Kranz</a:t>
                      </a:r>
                    </a:p>
                  </a:txBody>
                  <a:tcPr anchor="ctr"/>
                </a:tc>
                <a:tc>
                  <a:txBody>
                    <a:bodyPr/>
                    <a:lstStyle/>
                    <a:p>
                      <a:r>
                        <a:rPr lang="en-US" sz="1200" b="1" i="0" u="none" strike="noStrike" kern="1200" dirty="0">
                          <a:solidFill>
                            <a:schemeClr val="dk1"/>
                          </a:solidFill>
                          <a:effectLst/>
                          <a:latin typeface="Arial" panose="020B0604020202020204" pitchFamily="34" charset="0"/>
                          <a:ea typeface="+mn-ea"/>
                          <a:cs typeface="Arial" panose="020B0604020202020204" pitchFamily="34" charset="0"/>
                          <a:hlinkClick r:id="rId3"/>
                        </a:rPr>
                        <a:t>Agile at the Systems Level</a:t>
                      </a:r>
                      <a:endParaRPr lang="en-US" sz="1200" dirty="0">
                        <a:latin typeface="Arial" panose="020B0604020202020204" pitchFamily="34" charset="0"/>
                        <a:cs typeface="Arial" panose="020B0604020202020204" pitchFamily="34" charset="0"/>
                      </a:endParaRPr>
                    </a:p>
                  </a:txBody>
                  <a:tcPr anchor="ctr"/>
                </a:tc>
                <a:tc>
                  <a:txBody>
                    <a:bodyPr/>
                    <a:lstStyle/>
                    <a:p>
                      <a:r>
                        <a:rPr lang="en-US" sz="1200" b="1" dirty="0">
                          <a:latin typeface="Arial" panose="020B0604020202020204" pitchFamily="34" charset="0"/>
                          <a:cs typeface="Arial" panose="020B0604020202020204" pitchFamily="34" charset="0"/>
                        </a:rPr>
                        <a:t>NDIA SED ADAPT Comm.</a:t>
                      </a:r>
                    </a:p>
                    <a:p>
                      <a:r>
                        <a:rPr lang="en-US" sz="1200" b="1" dirty="0">
                          <a:latin typeface="Arial" panose="020B0604020202020204" pitchFamily="34" charset="0"/>
                          <a:cs typeface="Arial" panose="020B0604020202020204" pitchFamily="34" charset="0"/>
                        </a:rPr>
                        <a:t>Robin Yeman, Gordon Kranz</a:t>
                      </a:r>
                    </a:p>
                  </a:txBody>
                  <a:tcPr anchor="ctr"/>
                </a:tc>
                <a:extLst>
                  <a:ext uri="{0D108BD9-81ED-4DB2-BD59-A6C34878D82A}">
                    <a16:rowId xmlns:a16="http://schemas.microsoft.com/office/drawing/2014/main" val="2600190057"/>
                  </a:ext>
                </a:extLst>
              </a:tr>
              <a:tr h="370840">
                <a:tc>
                  <a:txBody>
                    <a:bodyPr/>
                    <a:lstStyle/>
                    <a:p>
                      <a:r>
                        <a:rPr lang="en-US" sz="1200" b="1" dirty="0">
                          <a:latin typeface="Arial" panose="020B0604020202020204" pitchFamily="34" charset="0"/>
                          <a:cs typeface="Arial" panose="020B0604020202020204" pitchFamily="34" charset="0"/>
                        </a:rPr>
                        <a:t>April 26, 2023</a:t>
                      </a:r>
                    </a:p>
                    <a:p>
                      <a:r>
                        <a:rPr lang="en-US" sz="1200" b="1" dirty="0">
                          <a:latin typeface="Arial" panose="020B0604020202020204" pitchFamily="34" charset="0"/>
                          <a:cs typeface="Arial" panose="020B0604020202020204" pitchFamily="34" charset="0"/>
                        </a:rPr>
                        <a:t>1300-1430</a:t>
                      </a:r>
                    </a:p>
                  </a:txBody>
                  <a:tcPr anchor="ctr"/>
                </a:tc>
                <a:tc>
                  <a:txBody>
                    <a:bodyPr/>
                    <a:lstStyle/>
                    <a:p>
                      <a:r>
                        <a:rPr lang="en-US" sz="1200" dirty="0">
                          <a:latin typeface="Arial" panose="020B0604020202020204" pitchFamily="34" charset="0"/>
                          <a:cs typeface="Arial" panose="020B0604020202020204" pitchFamily="34" charset="0"/>
                        </a:rPr>
                        <a:t>Web Event: OUSD(R&amp;E) Chris DeLuca </a:t>
                      </a:r>
                    </a:p>
                  </a:txBody>
                  <a:tcPr anchor="ctr"/>
                </a:tc>
                <a:tc>
                  <a:txBody>
                    <a:bodyPr/>
                    <a:lstStyle/>
                    <a:p>
                      <a:r>
                        <a:rPr lang="en-US" sz="1200" b="1" i="0" u="none" strike="noStrike" kern="1200" dirty="0">
                          <a:solidFill>
                            <a:schemeClr val="dk1"/>
                          </a:solidFill>
                          <a:effectLst/>
                          <a:latin typeface="Arial" panose="020B0604020202020204" pitchFamily="34" charset="0"/>
                          <a:ea typeface="+mn-ea"/>
                          <a:cs typeface="Arial" panose="020B0604020202020204" pitchFamily="34" charset="0"/>
                          <a:hlinkClick r:id="rId4"/>
                        </a:rPr>
                        <a:t>Manufacturing and Quality Engineering During Early System Development</a:t>
                      </a:r>
                      <a:endParaRPr lang="en-US" sz="1200" dirty="0">
                        <a:latin typeface="Arial" panose="020B0604020202020204" pitchFamily="34" charset="0"/>
                        <a:cs typeface="Arial" panose="020B0604020202020204" pitchFamily="34" charset="0"/>
                      </a:endParaRPr>
                    </a:p>
                  </a:txBody>
                  <a:tcPr anchor="ctr"/>
                </a:tc>
                <a:tc>
                  <a:txBody>
                    <a:bodyPr/>
                    <a:lstStyle/>
                    <a:p>
                      <a:pPr algn="l" fontAlgn="ctr"/>
                      <a:r>
                        <a:rPr lang="en-US" sz="1100" b="0" i="0" u="none" strike="noStrike" dirty="0">
                          <a:solidFill>
                            <a:srgbClr val="444444"/>
                          </a:solidFill>
                          <a:effectLst/>
                          <a:latin typeface="Arial" panose="020B0604020202020204" pitchFamily="34" charset="0"/>
                        </a:rPr>
                        <a:t>Manufacturing </a:t>
                      </a:r>
                      <a:r>
                        <a:rPr lang="en-US" sz="1100" b="0" i="0" u="none" strike="noStrike" dirty="0" err="1">
                          <a:solidFill>
                            <a:srgbClr val="444444"/>
                          </a:solidFill>
                          <a:effectLst/>
                          <a:latin typeface="Arial" panose="020B0604020202020204" pitchFamily="34" charset="0"/>
                        </a:rPr>
                        <a:t>Div</a:t>
                      </a:r>
                      <a:r>
                        <a:rPr lang="en-US" sz="1100" b="0" i="0" u="none" strike="noStrike" dirty="0">
                          <a:solidFill>
                            <a:srgbClr val="444444"/>
                          </a:solidFill>
                          <a:effectLst/>
                          <a:latin typeface="Arial" panose="020B0604020202020204" pitchFamily="34" charset="0"/>
                        </a:rPr>
                        <a:t> (Mr. Gary </a:t>
                      </a:r>
                      <a:r>
                        <a:rPr lang="en-US" sz="1100" b="0" i="0" u="none" strike="noStrike" dirty="0" err="1">
                          <a:solidFill>
                            <a:srgbClr val="444444"/>
                          </a:solidFill>
                          <a:effectLst/>
                          <a:latin typeface="Arial" panose="020B0604020202020204" pitchFamily="34" charset="0"/>
                        </a:rPr>
                        <a:t>Fleegle</a:t>
                      </a:r>
                      <a:r>
                        <a:rPr lang="en-US" sz="1100" b="0" i="0" u="none" strike="noStrike" dirty="0">
                          <a:solidFill>
                            <a:srgbClr val="444444"/>
                          </a:solidFill>
                          <a:effectLst/>
                          <a:latin typeface="Arial" panose="020B0604020202020204" pitchFamily="34" charset="0"/>
                        </a:rPr>
                        <a:t> / </a:t>
                      </a:r>
                      <a:r>
                        <a:rPr lang="en-US" sz="1100" b="0" i="0" u="none" strike="noStrike" dirty="0">
                          <a:solidFill>
                            <a:srgbClr val="FF0000"/>
                          </a:solidFill>
                          <a:effectLst/>
                          <a:latin typeface="Arial" panose="020B0604020202020204" pitchFamily="34" charset="0"/>
                        </a:rPr>
                        <a:t>Mr. Mark Gordon</a:t>
                      </a:r>
                      <a:r>
                        <a:rPr lang="en-US" sz="1100" b="0" i="0" u="none" strike="noStrike" dirty="0">
                          <a:solidFill>
                            <a:srgbClr val="444444"/>
                          </a:solidFill>
                          <a:effectLst/>
                          <a:latin typeface="Arial" panose="020B0604020202020204" pitchFamily="34" charset="0"/>
                        </a:rPr>
                        <a:t>)</a:t>
                      </a:r>
                      <a:br>
                        <a:rPr lang="en-US" sz="1100" b="0" i="0" u="none" strike="noStrike" dirty="0">
                          <a:solidFill>
                            <a:srgbClr val="444444"/>
                          </a:solidFill>
                          <a:effectLst/>
                          <a:latin typeface="Arial" panose="020B0604020202020204" pitchFamily="34" charset="0"/>
                        </a:rPr>
                      </a:br>
                      <a:r>
                        <a:rPr lang="en-US" sz="1100" b="0" i="0" u="none" strike="noStrike" dirty="0">
                          <a:solidFill>
                            <a:srgbClr val="444444"/>
                          </a:solidFill>
                          <a:effectLst/>
                          <a:latin typeface="Arial" panose="020B0604020202020204" pitchFamily="34" charset="0"/>
                        </a:rPr>
                        <a:t>DAU Capital Northeast Region</a:t>
                      </a:r>
                    </a:p>
                  </a:txBody>
                  <a:tcPr marL="9525" marR="9525" marT="9525" anchor="ctr"/>
                </a:tc>
                <a:extLst>
                  <a:ext uri="{0D108BD9-81ED-4DB2-BD59-A6C34878D82A}">
                    <a16:rowId xmlns:a16="http://schemas.microsoft.com/office/drawing/2014/main" val="2088407466"/>
                  </a:ext>
                </a:extLst>
              </a:tr>
              <a:tr h="370840">
                <a:tc>
                  <a:txBody>
                    <a:bodyPr/>
                    <a:lstStyle/>
                    <a:p>
                      <a:r>
                        <a:rPr lang="en-US" sz="1200" dirty="0">
                          <a:latin typeface="Arial" panose="020B0604020202020204" pitchFamily="34" charset="0"/>
                          <a:cs typeface="Arial" panose="020B0604020202020204" pitchFamily="34" charset="0"/>
                        </a:rPr>
                        <a:t>May 24, 2023</a:t>
                      </a:r>
                    </a:p>
                    <a:p>
                      <a:r>
                        <a:rPr lang="en-US" sz="1200" dirty="0">
                          <a:latin typeface="Arial" panose="020B0604020202020204" pitchFamily="34" charset="0"/>
                          <a:cs typeface="Arial" panose="020B0604020202020204" pitchFamily="34" charset="0"/>
                        </a:rPr>
                        <a:t>1300-1430</a:t>
                      </a:r>
                    </a:p>
                  </a:txBody>
                  <a:tcPr anchor="ctr"/>
                </a:tc>
                <a:tc>
                  <a:txBody>
                    <a:bodyPr/>
                    <a:lstStyle/>
                    <a:p>
                      <a:r>
                        <a:rPr lang="en-US" sz="1200" dirty="0">
                          <a:latin typeface="Arial" panose="020B0604020202020204" pitchFamily="34" charset="0"/>
                          <a:cs typeface="Arial" panose="020B0604020202020204" pitchFamily="34" charset="0"/>
                        </a:rPr>
                        <a:t>Web Event: OUSD(R&amp;E) Chris DeLuca </a:t>
                      </a:r>
                    </a:p>
                  </a:txBody>
                  <a:tcPr anchor="ctr"/>
                </a:tc>
                <a:tc>
                  <a:txBody>
                    <a:bodyPr/>
                    <a:lstStyle/>
                    <a:p>
                      <a:r>
                        <a:rPr lang="en-US" sz="1200" dirty="0">
                          <a:latin typeface="Arial" panose="020B0604020202020204" pitchFamily="34" charset="0"/>
                          <a:cs typeface="Arial" panose="020B0604020202020204" pitchFamily="34" charset="0"/>
                        </a:rPr>
                        <a:t>Reliability &amp; Maintainability Engineering | DE in R&amp;M</a:t>
                      </a:r>
                    </a:p>
                  </a:txBody>
                  <a:tcPr anchor="ctr"/>
                </a:tc>
                <a:tc>
                  <a:txBody>
                    <a:bodyPr/>
                    <a:lstStyle/>
                    <a:p>
                      <a:pPr algn="l" fontAlgn="b"/>
                      <a:r>
                        <a:rPr lang="en-US" sz="1100" b="0" i="0" u="none" strike="noStrike" dirty="0">
                          <a:solidFill>
                            <a:srgbClr val="000000"/>
                          </a:solidFill>
                          <a:effectLst/>
                          <a:latin typeface="Calibri" panose="020F0502020204030204" pitchFamily="34" charset="0"/>
                        </a:rPr>
                        <a:t>Technical Information </a:t>
                      </a:r>
                      <a:r>
                        <a:rPr lang="en-US" sz="1100" b="0" i="0" u="none" strike="noStrike" dirty="0" err="1">
                          <a:solidFill>
                            <a:srgbClr val="000000"/>
                          </a:solidFill>
                          <a:effectLst/>
                          <a:latin typeface="Calibri" panose="020F0502020204030204" pitchFamily="34" charset="0"/>
                        </a:rPr>
                        <a:t>Div</a:t>
                      </a:r>
                      <a:r>
                        <a:rPr lang="en-US" sz="1100" b="0" i="0" u="none" strike="noStrike" dirty="0">
                          <a:solidFill>
                            <a:srgbClr val="000000"/>
                          </a:solidFill>
                          <a:effectLst/>
                          <a:latin typeface="Calibri" panose="020F0502020204030204" pitchFamily="34" charset="0"/>
                        </a:rPr>
                        <a:t>: Mr. Dan McCurry / Mr. Dan Christensen</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DAU Capital Northeast Region</a:t>
                      </a:r>
                    </a:p>
                  </a:txBody>
                  <a:tcPr marL="9525" marR="9525" marT="9525" anchor="b"/>
                </a:tc>
                <a:extLst>
                  <a:ext uri="{0D108BD9-81ED-4DB2-BD59-A6C34878D82A}">
                    <a16:rowId xmlns:a16="http://schemas.microsoft.com/office/drawing/2014/main" val="2089309305"/>
                  </a:ext>
                </a:extLst>
              </a:tr>
              <a:tr h="370840">
                <a:tc>
                  <a:txBody>
                    <a:bodyPr/>
                    <a:lstStyle/>
                    <a:p>
                      <a:r>
                        <a:rPr lang="en-US" sz="1200" dirty="0">
                          <a:latin typeface="Arial" panose="020B0604020202020204" pitchFamily="34" charset="0"/>
                          <a:cs typeface="Arial" panose="020B0604020202020204" pitchFamily="34" charset="0"/>
                        </a:rPr>
                        <a:t>June 21, 2023</a:t>
                      </a:r>
                    </a:p>
                    <a:p>
                      <a:r>
                        <a:rPr lang="en-US" sz="1200" dirty="0">
                          <a:latin typeface="Arial" panose="020B0604020202020204" pitchFamily="34" charset="0"/>
                          <a:cs typeface="Arial" panose="020B0604020202020204" pitchFamily="34" charset="0"/>
                        </a:rPr>
                        <a:t>1300-1430</a:t>
                      </a:r>
                    </a:p>
                  </a:txBody>
                  <a:tcPr anchor="ctr"/>
                </a:tc>
                <a:tc>
                  <a:txBody>
                    <a:bodyPr/>
                    <a:lstStyle/>
                    <a:p>
                      <a:r>
                        <a:rPr lang="en-US" sz="1200" dirty="0">
                          <a:latin typeface="Arial" panose="020B0604020202020204" pitchFamily="34" charset="0"/>
                          <a:cs typeface="Arial" panose="020B0604020202020204" pitchFamily="34" charset="0"/>
                        </a:rPr>
                        <a:t>Web Event: OUSD(R&amp;E) Chris DeLuca </a:t>
                      </a:r>
                    </a:p>
                  </a:txBody>
                  <a:tcPr anchor="ctr"/>
                </a:tc>
                <a:tc>
                  <a:txBody>
                    <a:bodyPr/>
                    <a:lstStyle/>
                    <a:p>
                      <a:r>
                        <a:rPr lang="en-US" sz="1200" dirty="0">
                          <a:latin typeface="Arial" panose="020B0604020202020204" pitchFamily="34" charset="0"/>
                          <a:cs typeface="Arial" panose="020B0604020202020204" pitchFamily="34" charset="0"/>
                        </a:rPr>
                        <a:t>Manufacturing &amp; Quality | Producibility Guidance</a:t>
                      </a:r>
                    </a:p>
                  </a:txBody>
                  <a:tcPr anchor="ctr"/>
                </a:tc>
                <a:tc>
                  <a:txBody>
                    <a:bodyPr/>
                    <a:lstStyle/>
                    <a:p>
                      <a:pPr algn="l" fontAlgn="ctr"/>
                      <a:r>
                        <a:rPr lang="en-US" sz="1100" b="0" i="0" u="none" strike="noStrike" dirty="0">
                          <a:solidFill>
                            <a:srgbClr val="444444"/>
                          </a:solidFill>
                          <a:effectLst/>
                          <a:latin typeface="Arial" panose="020B0604020202020204" pitchFamily="34" charset="0"/>
                        </a:rPr>
                        <a:t>Manufacturing </a:t>
                      </a:r>
                      <a:r>
                        <a:rPr lang="en-US" sz="1100" b="0" i="0" u="none" strike="noStrike" dirty="0" err="1">
                          <a:solidFill>
                            <a:srgbClr val="444444"/>
                          </a:solidFill>
                          <a:effectLst/>
                          <a:latin typeface="Arial" panose="020B0604020202020204" pitchFamily="34" charset="0"/>
                        </a:rPr>
                        <a:t>Div</a:t>
                      </a:r>
                      <a:r>
                        <a:rPr lang="en-US" sz="1100" b="0" i="0" u="none" strike="noStrike" dirty="0">
                          <a:solidFill>
                            <a:srgbClr val="444444"/>
                          </a:solidFill>
                          <a:effectLst/>
                          <a:latin typeface="Arial" panose="020B0604020202020204" pitchFamily="34" charset="0"/>
                        </a:rPr>
                        <a:t> (Mr. Gary </a:t>
                      </a:r>
                      <a:r>
                        <a:rPr lang="en-US" sz="1100" b="0" i="0" u="none" strike="noStrike" dirty="0" err="1">
                          <a:solidFill>
                            <a:srgbClr val="444444"/>
                          </a:solidFill>
                          <a:effectLst/>
                          <a:latin typeface="Arial" panose="020B0604020202020204" pitchFamily="34" charset="0"/>
                        </a:rPr>
                        <a:t>Fleegle</a:t>
                      </a:r>
                      <a:r>
                        <a:rPr lang="en-US" sz="1100" b="0" i="0" u="none" strike="noStrike" dirty="0">
                          <a:solidFill>
                            <a:srgbClr val="444444"/>
                          </a:solidFill>
                          <a:effectLst/>
                          <a:latin typeface="Arial" panose="020B0604020202020204" pitchFamily="34" charset="0"/>
                        </a:rPr>
                        <a:t> / </a:t>
                      </a:r>
                      <a:r>
                        <a:rPr lang="en-US" sz="1100" b="0" i="0" u="none" strike="noStrike" dirty="0">
                          <a:solidFill>
                            <a:srgbClr val="FF0000"/>
                          </a:solidFill>
                          <a:effectLst/>
                          <a:latin typeface="Arial" panose="020B0604020202020204" pitchFamily="34" charset="0"/>
                        </a:rPr>
                        <a:t>Mr. Mark Gordon</a:t>
                      </a:r>
                      <a:r>
                        <a:rPr lang="en-US" sz="1100" b="0" i="0" u="none" strike="noStrike" dirty="0">
                          <a:solidFill>
                            <a:srgbClr val="444444"/>
                          </a:solidFill>
                          <a:effectLst/>
                          <a:latin typeface="Arial" panose="020B0604020202020204" pitchFamily="34" charset="0"/>
                        </a:rPr>
                        <a:t>)</a:t>
                      </a:r>
                      <a:br>
                        <a:rPr lang="en-US" sz="1100" b="0" i="0" u="none" strike="noStrike" dirty="0">
                          <a:solidFill>
                            <a:srgbClr val="444444"/>
                          </a:solidFill>
                          <a:effectLst/>
                          <a:latin typeface="Arial" panose="020B0604020202020204" pitchFamily="34" charset="0"/>
                        </a:rPr>
                      </a:br>
                      <a:r>
                        <a:rPr lang="en-US" sz="1100" b="0" i="0" u="none" strike="noStrike" dirty="0">
                          <a:solidFill>
                            <a:srgbClr val="444444"/>
                          </a:solidFill>
                          <a:effectLst/>
                          <a:latin typeface="Arial" panose="020B0604020202020204" pitchFamily="34" charset="0"/>
                        </a:rPr>
                        <a:t>DAU Capital Northeast Region</a:t>
                      </a:r>
                    </a:p>
                  </a:txBody>
                  <a:tcPr marL="9525" marR="9525" marT="9525" anchor="ctr"/>
                </a:tc>
                <a:extLst>
                  <a:ext uri="{0D108BD9-81ED-4DB2-BD59-A6C34878D82A}">
                    <a16:rowId xmlns:a16="http://schemas.microsoft.com/office/drawing/2014/main" val="3497306567"/>
                  </a:ext>
                </a:extLst>
              </a:tr>
              <a:tr h="370840">
                <a:tc>
                  <a:txBody>
                    <a:bodyPr/>
                    <a:lstStyle/>
                    <a:p>
                      <a:r>
                        <a:rPr lang="en-US" sz="1200" dirty="0">
                          <a:latin typeface="Arial" panose="020B0604020202020204" pitchFamily="34" charset="0"/>
                          <a:cs typeface="Arial" panose="020B0604020202020204" pitchFamily="34" charset="0"/>
                        </a:rPr>
                        <a:t>August 23, 2023</a:t>
                      </a:r>
                    </a:p>
                    <a:p>
                      <a:r>
                        <a:rPr lang="en-US" sz="1200" dirty="0">
                          <a:latin typeface="Arial" panose="020B0604020202020204" pitchFamily="34" charset="0"/>
                          <a:cs typeface="Arial" panose="020B0604020202020204" pitchFamily="34" charset="0"/>
                        </a:rPr>
                        <a:t>1300-1430</a:t>
                      </a:r>
                    </a:p>
                  </a:txBody>
                  <a:tcPr anchor="ctr"/>
                </a:tc>
                <a:tc>
                  <a:txBody>
                    <a:bodyPr/>
                    <a:lstStyle/>
                    <a:p>
                      <a:r>
                        <a:rPr lang="en-US" sz="1200" dirty="0">
                          <a:latin typeface="Arial" panose="020B0604020202020204" pitchFamily="34" charset="0"/>
                          <a:cs typeface="Arial" panose="020B0604020202020204" pitchFamily="34" charset="0"/>
                        </a:rPr>
                        <a:t>Web Event: OUSD(R&amp;E) Chris DeLuca </a:t>
                      </a:r>
                    </a:p>
                  </a:txBody>
                  <a:tcPr anchor="ctr"/>
                </a:tc>
                <a:tc>
                  <a:txBody>
                    <a:bodyPr/>
                    <a:lstStyle/>
                    <a:p>
                      <a:r>
                        <a:rPr lang="en-US" sz="1200" dirty="0">
                          <a:latin typeface="Arial" panose="020B0604020202020204" pitchFamily="34" charset="0"/>
                          <a:cs typeface="Arial" panose="020B0604020202020204" pitchFamily="34" charset="0"/>
                        </a:rPr>
                        <a:t>Reliability &amp; Maintainability Engineering | AI and R&amp;M</a:t>
                      </a:r>
                    </a:p>
                  </a:txBody>
                  <a:tcPr anchor="ctr"/>
                </a:tc>
                <a:tc>
                  <a:txBody>
                    <a:bodyPr/>
                    <a:lstStyle/>
                    <a:p>
                      <a:pPr algn="l" fontAlgn="ctr"/>
                      <a:r>
                        <a:rPr lang="en-US" sz="1100" b="1" i="0" u="none" strike="noStrike" dirty="0">
                          <a:solidFill>
                            <a:srgbClr val="444444"/>
                          </a:solidFill>
                          <a:effectLst/>
                          <a:latin typeface="Arial" panose="020B0604020202020204" pitchFamily="34" charset="0"/>
                        </a:rPr>
                        <a:t>Lt General (Ret) Bob Elder, </a:t>
                      </a:r>
                      <a:r>
                        <a:rPr lang="en-US" sz="1100" b="1" i="0" u="none" strike="noStrike" dirty="0" err="1">
                          <a:solidFill>
                            <a:srgbClr val="444444"/>
                          </a:solidFill>
                          <a:effectLst/>
                          <a:latin typeface="Arial" panose="020B0604020202020204" pitchFamily="34" charset="0"/>
                        </a:rPr>
                        <a:t>D.Engr</a:t>
                      </a:r>
                      <a:endParaRPr lang="en-US" sz="1100" b="1" i="0" u="none" strike="noStrike" dirty="0">
                        <a:solidFill>
                          <a:srgbClr val="444444"/>
                        </a:solidFill>
                        <a:effectLst/>
                        <a:latin typeface="Arial" panose="020B0604020202020204" pitchFamily="34" charset="0"/>
                      </a:endParaRPr>
                    </a:p>
                    <a:p>
                      <a:pPr algn="l" fontAlgn="ctr"/>
                      <a:r>
                        <a:rPr lang="en-US" sz="1100" b="1" i="0" u="none" strike="noStrike" dirty="0">
                          <a:solidFill>
                            <a:srgbClr val="444444"/>
                          </a:solidFill>
                          <a:effectLst/>
                          <a:latin typeface="Arial" panose="020B0604020202020204" pitchFamily="34" charset="0"/>
                        </a:rPr>
                        <a:t>Research Professor, George Mason University</a:t>
                      </a:r>
                    </a:p>
                    <a:p>
                      <a:pPr algn="l" fontAlgn="ctr"/>
                      <a:r>
                        <a:rPr lang="de-DE" sz="1100" b="1" i="0" u="none" strike="noStrike" dirty="0">
                          <a:solidFill>
                            <a:srgbClr val="444444"/>
                          </a:solidFill>
                          <a:effectLst/>
                          <a:latin typeface="Arial" panose="020B0604020202020204" pitchFamily="34" charset="0"/>
                        </a:rPr>
                        <a:t>Jim Keffer &lt;jim.h.keffer@lmco.com&gt;</a:t>
                      </a:r>
                      <a:endParaRPr lang="en-US" sz="1100" b="1" i="0" u="none" strike="noStrike" dirty="0">
                        <a:solidFill>
                          <a:srgbClr val="444444"/>
                        </a:solidFill>
                        <a:effectLst/>
                        <a:latin typeface="Arial" panose="020B0604020202020204" pitchFamily="34" charset="0"/>
                      </a:endParaRPr>
                    </a:p>
                  </a:txBody>
                  <a:tcPr marL="9525" marR="9525" marT="9525" anchor="ctr"/>
                </a:tc>
                <a:extLst>
                  <a:ext uri="{0D108BD9-81ED-4DB2-BD59-A6C34878D82A}">
                    <a16:rowId xmlns:a16="http://schemas.microsoft.com/office/drawing/2014/main" val="2453045251"/>
                  </a:ext>
                </a:extLst>
              </a:tr>
              <a:tr h="370840">
                <a:tc>
                  <a:txBody>
                    <a:bodyPr/>
                    <a:lstStyle/>
                    <a:p>
                      <a:r>
                        <a:rPr lang="en-US" sz="1200" dirty="0">
                          <a:latin typeface="Arial" panose="020B0604020202020204" pitchFamily="34" charset="0"/>
                          <a:cs typeface="Arial" panose="020B0604020202020204" pitchFamily="34" charset="0"/>
                        </a:rPr>
                        <a:t>September 20, 2023</a:t>
                      </a:r>
                    </a:p>
                    <a:p>
                      <a:r>
                        <a:rPr lang="en-US" sz="1200" dirty="0">
                          <a:latin typeface="Arial" panose="020B0604020202020204" pitchFamily="34" charset="0"/>
                          <a:cs typeface="Arial" panose="020B0604020202020204" pitchFamily="34" charset="0"/>
                        </a:rPr>
                        <a:t>1300-1430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Web Event: OUSD(R&amp;E) Chris DeLuca </a:t>
                      </a:r>
                    </a:p>
                  </a:txBody>
                  <a:tcPr anchor="ctr"/>
                </a:tc>
                <a:tc>
                  <a:txBody>
                    <a:bodyPr/>
                    <a:lstStyle/>
                    <a:p>
                      <a:r>
                        <a:rPr lang="en-US" sz="1200" dirty="0">
                          <a:latin typeface="Arial" panose="020B0604020202020204" pitchFamily="34" charset="0"/>
                          <a:cs typeface="Arial" panose="020B0604020202020204" pitchFamily="34" charset="0"/>
                        </a:rPr>
                        <a:t>System Safety Engineering | AI and System Safety</a:t>
                      </a:r>
                    </a:p>
                  </a:txBody>
                  <a:tcPr anchor="ctr"/>
                </a:tc>
                <a:tc>
                  <a:txBody>
                    <a:bodyPr/>
                    <a:lstStyle/>
                    <a:p>
                      <a:pPr algn="l" fontAlgn="ctr"/>
                      <a:r>
                        <a:rPr lang="en-US" sz="1100" b="1" i="0" u="sng" strike="noStrike" dirty="0">
                          <a:solidFill>
                            <a:srgbClr val="0563C1"/>
                          </a:solidFill>
                          <a:effectLst/>
                          <a:latin typeface="Arial" panose="020B0604020202020204" pitchFamily="34" charset="0"/>
                          <a:hlinkClick r:id="rId5"/>
                        </a:rPr>
                        <a:t>SED - Safety and Environmental Engineering</a:t>
                      </a:r>
                      <a:br>
                        <a:rPr lang="en-US" sz="1100" b="1" i="0" u="sng" strike="noStrike" dirty="0">
                          <a:solidFill>
                            <a:srgbClr val="0563C1"/>
                          </a:solidFill>
                          <a:effectLst/>
                          <a:latin typeface="Arial" panose="020B0604020202020204" pitchFamily="34" charset="0"/>
                          <a:hlinkClick r:id="rId5"/>
                        </a:rPr>
                      </a:br>
                      <a:r>
                        <a:rPr lang="en-US" sz="1100" b="1" i="0" u="sng" strike="noStrike" dirty="0">
                          <a:solidFill>
                            <a:srgbClr val="0563C1"/>
                          </a:solidFill>
                          <a:effectLst/>
                          <a:latin typeface="Arial" panose="020B0604020202020204" pitchFamily="34" charset="0"/>
                          <a:hlinkClick r:id="rId5"/>
                        </a:rPr>
                        <a:t>DAU Capital Northeast Region</a:t>
                      </a:r>
                      <a:endParaRPr lang="en-US" sz="1100" b="1" i="0" u="sng" strike="noStrike" dirty="0">
                        <a:solidFill>
                          <a:srgbClr val="0563C1"/>
                        </a:solidFill>
                        <a:effectLst/>
                        <a:latin typeface="Arial" panose="020B0604020202020204" pitchFamily="34" charset="0"/>
                      </a:endParaRPr>
                    </a:p>
                  </a:txBody>
                  <a:tcPr marL="9525" marR="9525" marT="9525" anchor="ctr"/>
                </a:tc>
                <a:extLst>
                  <a:ext uri="{0D108BD9-81ED-4DB2-BD59-A6C34878D82A}">
                    <a16:rowId xmlns:a16="http://schemas.microsoft.com/office/drawing/2014/main" val="165983159"/>
                  </a:ext>
                </a:extLst>
              </a:tr>
              <a:tr h="37084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7315109"/>
                  </a:ext>
                </a:extLst>
              </a:tr>
              <a:tr h="370840">
                <a:tc>
                  <a:txBody>
                    <a:bodyPr/>
                    <a:lstStyle/>
                    <a:p>
                      <a:r>
                        <a:rPr lang="en-US" sz="1200" dirty="0">
                          <a:latin typeface="Arial" panose="020B0604020202020204" pitchFamily="34" charset="0"/>
                          <a:cs typeface="Arial" panose="020B0604020202020204" pitchFamily="34" charset="0"/>
                        </a:rPr>
                        <a:t>6 month HSI project</a:t>
                      </a:r>
                    </a:p>
                  </a:txBody>
                  <a:tcPr anchor="ctr"/>
                </a:tc>
                <a:tc>
                  <a:txBody>
                    <a:bodyPr/>
                    <a:lstStyle/>
                    <a:p>
                      <a:r>
                        <a:rPr lang="en-US" sz="1200" dirty="0">
                          <a:latin typeface="Arial" panose="020B0604020202020204" pitchFamily="34" charset="0"/>
                          <a:cs typeface="Arial" panose="020B0604020202020204" pitchFamily="34" charset="0"/>
                        </a:rPr>
                        <a:t>Report and conference presentation</a:t>
                      </a:r>
                    </a:p>
                  </a:txBody>
                  <a:tcPr anchor="ctr"/>
                </a:tc>
                <a:tc>
                  <a:txBody>
                    <a:bodyPr/>
                    <a:lstStyle/>
                    <a:p>
                      <a:r>
                        <a:rPr lang="en-US" sz="1200" dirty="0">
                          <a:latin typeface="Arial" panose="020B0604020202020204" pitchFamily="34" charset="0"/>
                          <a:cs typeface="Arial" panose="020B0604020202020204" pitchFamily="34" charset="0"/>
                        </a:rPr>
                        <a:t>Defining Human Systems Integration language for acquisition artifacts (i.e. SOW, SOO, RFI, RFP, )</a:t>
                      </a:r>
                    </a:p>
                  </a:txBody>
                  <a:tcPr anchor="ctr"/>
                </a:tc>
                <a:tc>
                  <a:txBody>
                    <a:bodyPr/>
                    <a:lstStyle/>
                    <a:p>
                      <a:r>
                        <a:rPr lang="en-US" sz="1200" dirty="0">
                          <a:latin typeface="Arial" panose="020B0604020202020204" pitchFamily="34" charset="0"/>
                          <a:cs typeface="Arial" panose="020B0604020202020204" pitchFamily="34" charset="0"/>
                        </a:rPr>
                        <a:t>LCDR James </a:t>
                      </a:r>
                      <a:r>
                        <a:rPr lang="en-US" sz="1200" dirty="0" err="1">
                          <a:latin typeface="Arial" panose="020B0604020202020204" pitchFamily="34" charset="0"/>
                          <a:cs typeface="Arial" panose="020B0604020202020204" pitchFamily="34" charset="0"/>
                        </a:rPr>
                        <a:t>Reily</a:t>
                      </a:r>
                      <a:r>
                        <a:rPr lang="en-US" sz="1200" dirty="0">
                          <a:latin typeface="Arial" panose="020B0604020202020204" pitchFamily="34" charset="0"/>
                          <a:cs typeface="Arial" panose="020B0604020202020204" pitchFamily="34" charset="0"/>
                        </a:rPr>
                        <a:t>, USCG</a:t>
                      </a:r>
                    </a:p>
                    <a:p>
                      <a:r>
                        <a:rPr lang="en-US" sz="1200" dirty="0">
                          <a:latin typeface="Arial" panose="020B0604020202020204" pitchFamily="34" charset="0"/>
                          <a:cs typeface="Arial" panose="020B0604020202020204" pitchFamily="34" charset="0"/>
                        </a:rPr>
                        <a:t>HPS&amp;T Team Lead</a:t>
                      </a:r>
                    </a:p>
                    <a:p>
                      <a:r>
                        <a:rPr lang="en-US" sz="1200" dirty="0">
                          <a:latin typeface="Arial" panose="020B0604020202020204" pitchFamily="34" charset="0"/>
                          <a:cs typeface="Arial" panose="020B0604020202020204" pitchFamily="34" charset="0"/>
                        </a:rPr>
                        <a:t>Human Systems Integration Division (CG-1B3)</a:t>
                      </a:r>
                    </a:p>
                  </a:txBody>
                  <a:tcPr anchor="ctr"/>
                </a:tc>
                <a:extLst>
                  <a:ext uri="{0D108BD9-81ED-4DB2-BD59-A6C34878D82A}">
                    <a16:rowId xmlns:a16="http://schemas.microsoft.com/office/drawing/2014/main" val="2960640800"/>
                  </a:ext>
                </a:extLst>
              </a:tr>
            </a:tbl>
          </a:graphicData>
        </a:graphic>
      </p:graphicFrame>
    </p:spTree>
    <p:extLst>
      <p:ext uri="{BB962C8B-B14F-4D97-AF65-F5344CB8AC3E}">
        <p14:creationId xmlns:p14="http://schemas.microsoft.com/office/powerpoint/2010/main" val="731815907"/>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143000"/>
            <a:ext cx="8001000" cy="2667000"/>
          </a:xfrm>
        </p:spPr>
        <p:txBody>
          <a:bodyPr>
            <a:normAutofit fontScale="90000"/>
          </a:bodyPr>
          <a:lstStyle/>
          <a:p>
            <a:pPr algn="ctr"/>
            <a:r>
              <a:rPr lang="en-US" sz="4800" dirty="0"/>
              <a:t>2023 &amp; 2024</a:t>
            </a:r>
            <a:br>
              <a:rPr lang="en-US" sz="4800" dirty="0"/>
            </a:br>
            <a:r>
              <a:rPr lang="en-US" sz="4800" dirty="0"/>
              <a:t>Systems &amp; Mission Engineering </a:t>
            </a:r>
            <a:br>
              <a:rPr lang="en-US" sz="4800" dirty="0"/>
            </a:br>
            <a:r>
              <a:rPr lang="en-US" sz="4800" dirty="0"/>
              <a:t>Conference </a:t>
            </a:r>
            <a:br>
              <a:rPr lang="en-US" sz="4800" dirty="0"/>
            </a:br>
            <a:endParaRPr lang="en-US" sz="4000"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53</a:t>
            </a:fld>
            <a:endParaRPr lang="en-US" dirty="0"/>
          </a:p>
        </p:txBody>
      </p:sp>
      <p:sp>
        <p:nvSpPr>
          <p:cNvPr id="10242" name="AutoShape 2"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8" name="AutoShape 8"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6" name="AutoShape 2" descr="Image result for lockheed marti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1471431"/>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73748"/>
            <a:ext cx="7620000" cy="740653"/>
          </a:xfrm>
        </p:spPr>
        <p:txBody>
          <a:bodyPr>
            <a:noAutofit/>
          </a:bodyPr>
          <a:lstStyle/>
          <a:p>
            <a:r>
              <a:rPr lang="en-US" sz="2800" dirty="0"/>
              <a:t>Norfolk, VA – Hilton Norfolk The Main</a:t>
            </a:r>
          </a:p>
        </p:txBody>
      </p:sp>
      <p:sp>
        <p:nvSpPr>
          <p:cNvPr id="3" name="Content Placeholder 2"/>
          <p:cNvSpPr>
            <a:spLocks noGrp="1"/>
          </p:cNvSpPr>
          <p:nvPr>
            <p:ph idx="1"/>
          </p:nvPr>
        </p:nvSpPr>
        <p:spPr/>
        <p:txBody>
          <a:bodyPr>
            <a:normAutofit/>
          </a:bodyPr>
          <a:lstStyle/>
          <a:p>
            <a:pPr marL="457200" lvl="1" indent="0">
              <a:lnSpc>
                <a:spcPct val="150000"/>
              </a:lnSpc>
              <a:buNone/>
            </a:pPr>
            <a:r>
              <a:rPr lang="en-US" dirty="0"/>
              <a:t>Room Block </a:t>
            </a:r>
          </a:p>
          <a:p>
            <a:pPr lvl="2">
              <a:lnSpc>
                <a:spcPct val="150000"/>
              </a:lnSpc>
            </a:pPr>
            <a:r>
              <a:rPr lang="en-US" dirty="0"/>
              <a:t>2023 - Sunday, October 15, 2023 – Thursday, October 19, 2023 </a:t>
            </a:r>
          </a:p>
          <a:p>
            <a:pPr lvl="2">
              <a:lnSpc>
                <a:spcPct val="150000"/>
              </a:lnSpc>
            </a:pPr>
            <a:r>
              <a:rPr lang="en-US" dirty="0"/>
              <a:t>2024 - </a:t>
            </a:r>
            <a:r>
              <a:rPr lang="en-US" b="0" i="0" u="none" strike="noStrike" baseline="0" dirty="0">
                <a:solidFill>
                  <a:srgbClr val="000000"/>
                </a:solidFill>
                <a:latin typeface="Arial" panose="020B0604020202020204" pitchFamily="34" charset="0"/>
              </a:rPr>
              <a:t>Sunday, October 27, 2024 – Thursday, October 31, 2024</a:t>
            </a:r>
            <a:endParaRPr lang="en-US" dirty="0"/>
          </a:p>
          <a:p>
            <a:pPr lvl="1">
              <a:lnSpc>
                <a:spcPct val="150000"/>
              </a:lnSpc>
            </a:pPr>
            <a:endParaRPr lang="en-US" dirty="0"/>
          </a:p>
          <a:p>
            <a:pPr lvl="2"/>
            <a:endParaRPr lang="en-US" dirty="0"/>
          </a:p>
          <a:p>
            <a:pPr lvl="3"/>
            <a:endParaRPr lang="en-US"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54</a:t>
            </a:fld>
            <a:endParaRPr lang="en-US" dirty="0"/>
          </a:p>
        </p:txBody>
      </p:sp>
      <p:pic>
        <p:nvPicPr>
          <p:cNvPr id="4" name="Content Placeholder 15" descr="Graphical user interface, application&#10;&#10;Description automatically generated">
            <a:extLst>
              <a:ext uri="{FF2B5EF4-FFF2-40B4-BE49-F238E27FC236}">
                <a16:creationId xmlns:a16="http://schemas.microsoft.com/office/drawing/2014/main" id="{BE48ABF9-3B36-BFC4-C63C-12A03811D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0" y="3305452"/>
            <a:ext cx="4038600" cy="2638148"/>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ED848229-E5CE-BDD9-20F6-9A22065F6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305452"/>
            <a:ext cx="4352944" cy="2638148"/>
          </a:xfrm>
          <a:prstGeom prst="rect">
            <a:avLst/>
          </a:prstGeom>
        </p:spPr>
      </p:pic>
      <p:sp>
        <p:nvSpPr>
          <p:cNvPr id="7" name="TextBox 6">
            <a:extLst>
              <a:ext uri="{FF2B5EF4-FFF2-40B4-BE49-F238E27FC236}">
                <a16:creationId xmlns:a16="http://schemas.microsoft.com/office/drawing/2014/main" id="{37DE9343-3B3B-48C9-C920-11CE5681EA6E}"/>
              </a:ext>
            </a:extLst>
          </p:cNvPr>
          <p:cNvSpPr txBox="1"/>
          <p:nvPr/>
        </p:nvSpPr>
        <p:spPr>
          <a:xfrm>
            <a:off x="4843472" y="2798979"/>
            <a:ext cx="3276600" cy="400110"/>
          </a:xfrm>
          <a:prstGeom prst="rect">
            <a:avLst/>
          </a:prstGeom>
          <a:noFill/>
        </p:spPr>
        <p:txBody>
          <a:bodyPr wrap="square" rtlCol="0">
            <a:spAutoFit/>
          </a:bodyPr>
          <a:lstStyle/>
          <a:p>
            <a:r>
              <a:rPr lang="en-US" sz="2000" b="1" dirty="0"/>
              <a:t>Day 1 configuration</a:t>
            </a:r>
          </a:p>
        </p:txBody>
      </p:sp>
    </p:spTree>
    <p:extLst>
      <p:ext uri="{BB962C8B-B14F-4D97-AF65-F5344CB8AC3E}">
        <p14:creationId xmlns:p14="http://schemas.microsoft.com/office/powerpoint/2010/main" val="981771419"/>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D519-B6CB-7CAE-B030-0ED708C798D9}"/>
              </a:ext>
            </a:extLst>
          </p:cNvPr>
          <p:cNvSpPr>
            <a:spLocks noGrp="1"/>
          </p:cNvSpPr>
          <p:nvPr>
            <p:ph type="title"/>
          </p:nvPr>
        </p:nvSpPr>
        <p:spPr>
          <a:xfrm>
            <a:off x="1709761" y="304801"/>
            <a:ext cx="7543800" cy="740653"/>
          </a:xfrm>
        </p:spPr>
        <p:txBody>
          <a:bodyPr anchor="ctr">
            <a:noAutofit/>
          </a:bodyPr>
          <a:lstStyle/>
          <a:p>
            <a:pPr>
              <a:lnSpc>
                <a:spcPct val="90000"/>
              </a:lnSpc>
            </a:pPr>
            <a:r>
              <a:rPr lang="en-US" sz="2800" dirty="0"/>
              <a:t>2023 Hilton Norfolk The Main Space – Day 2 &amp; 3</a:t>
            </a:r>
            <a:endParaRPr lang="en-US" sz="2800" dirty="0">
              <a:solidFill>
                <a:schemeClr val="bg1">
                  <a:lumMod val="50000"/>
                </a:schemeClr>
              </a:solidFill>
            </a:endParaRPr>
          </a:p>
        </p:txBody>
      </p:sp>
      <p:sp>
        <p:nvSpPr>
          <p:cNvPr id="4" name="Date Placeholder 3">
            <a:extLst>
              <a:ext uri="{FF2B5EF4-FFF2-40B4-BE49-F238E27FC236}">
                <a16:creationId xmlns:a16="http://schemas.microsoft.com/office/drawing/2014/main" id="{411C1C18-21D3-02D5-BAE2-E6670904CC68}"/>
              </a:ext>
            </a:extLst>
          </p:cNvPr>
          <p:cNvSpPr>
            <a:spLocks noGrp="1"/>
          </p:cNvSpPr>
          <p:nvPr>
            <p:ph type="dt" sz="half" idx="10"/>
          </p:nvPr>
        </p:nvSpPr>
        <p:spPr>
          <a:xfrm>
            <a:off x="8077200" y="6400801"/>
            <a:ext cx="2133600" cy="365125"/>
          </a:xfrm>
        </p:spPr>
        <p:txBody>
          <a:bodyPr anchor="ctr">
            <a:normAutofit/>
          </a:bodyPr>
          <a:lstStyle/>
          <a:p>
            <a:pPr>
              <a:spcAft>
                <a:spcPts val="600"/>
              </a:spcAft>
            </a:pPr>
            <a:fld id="{A325C21B-3258-4293-8AD7-7489A94AFFD4}" type="datetime1">
              <a:rPr lang="en-US" smtClean="0"/>
              <a:pPr>
                <a:spcAft>
                  <a:spcPts val="600"/>
                </a:spcAft>
              </a:pPr>
              <a:t>3/23/23</a:t>
            </a:fld>
            <a:endParaRPr lang="en-US" dirty="0"/>
          </a:p>
        </p:txBody>
      </p:sp>
      <p:sp>
        <p:nvSpPr>
          <p:cNvPr id="5" name="Slide Number Placeholder 4">
            <a:extLst>
              <a:ext uri="{FF2B5EF4-FFF2-40B4-BE49-F238E27FC236}">
                <a16:creationId xmlns:a16="http://schemas.microsoft.com/office/drawing/2014/main" id="{BF4912D4-0215-EAF6-A18C-762D975A0431}"/>
              </a:ext>
            </a:extLst>
          </p:cNvPr>
          <p:cNvSpPr>
            <a:spLocks noGrp="1"/>
          </p:cNvSpPr>
          <p:nvPr>
            <p:ph type="sldNum" sz="quarter" idx="12"/>
          </p:nvPr>
        </p:nvSpPr>
        <p:spPr>
          <a:xfrm>
            <a:off x="1676400" y="6400801"/>
            <a:ext cx="2133600" cy="365125"/>
          </a:xfrm>
        </p:spPr>
        <p:txBody>
          <a:bodyPr anchor="ctr">
            <a:normAutofit/>
          </a:bodyPr>
          <a:lstStyle/>
          <a:p>
            <a:pPr>
              <a:spcAft>
                <a:spcPts val="600"/>
              </a:spcAft>
            </a:pPr>
            <a:fld id="{CD64BFC3-983F-4B0A-9A55-84A85105ADC0}" type="slidenum">
              <a:rPr lang="en-US" smtClean="0"/>
              <a:pPr>
                <a:spcAft>
                  <a:spcPts val="600"/>
                </a:spcAft>
              </a:pPr>
              <a:t>55</a:t>
            </a:fld>
            <a:endParaRPr lang="en-US"/>
          </a:p>
        </p:txBody>
      </p:sp>
      <p:sp>
        <p:nvSpPr>
          <p:cNvPr id="10" name="TextBox 9">
            <a:extLst>
              <a:ext uri="{FF2B5EF4-FFF2-40B4-BE49-F238E27FC236}">
                <a16:creationId xmlns:a16="http://schemas.microsoft.com/office/drawing/2014/main" id="{C65473C3-C351-6AFB-5424-180622D2988F}"/>
              </a:ext>
            </a:extLst>
          </p:cNvPr>
          <p:cNvSpPr txBox="1"/>
          <p:nvPr/>
        </p:nvSpPr>
        <p:spPr>
          <a:xfrm>
            <a:off x="2514600" y="5867400"/>
            <a:ext cx="5715000" cy="369332"/>
          </a:xfrm>
          <a:prstGeom prst="rect">
            <a:avLst/>
          </a:prstGeom>
          <a:noFill/>
        </p:spPr>
        <p:txBody>
          <a:bodyPr wrap="square" rtlCol="0">
            <a:spAutoFit/>
          </a:bodyPr>
          <a:lstStyle/>
          <a:p>
            <a:r>
              <a:rPr lang="en-US" dirty="0"/>
              <a:t>* Breakout capacity is based on classroom style</a:t>
            </a:r>
          </a:p>
        </p:txBody>
      </p:sp>
      <p:sp>
        <p:nvSpPr>
          <p:cNvPr id="23" name="TextBox 22">
            <a:extLst>
              <a:ext uri="{FF2B5EF4-FFF2-40B4-BE49-F238E27FC236}">
                <a16:creationId xmlns:a16="http://schemas.microsoft.com/office/drawing/2014/main" id="{9748411E-1647-3A00-377F-0C8BF04F930B}"/>
              </a:ext>
            </a:extLst>
          </p:cNvPr>
          <p:cNvSpPr txBox="1"/>
          <p:nvPr/>
        </p:nvSpPr>
        <p:spPr>
          <a:xfrm>
            <a:off x="5244779" y="3768136"/>
            <a:ext cx="507357" cy="276999"/>
          </a:xfrm>
          <a:prstGeom prst="rect">
            <a:avLst/>
          </a:prstGeom>
          <a:noFill/>
        </p:spPr>
        <p:txBody>
          <a:bodyPr wrap="square" rtlCol="0">
            <a:spAutoFit/>
          </a:bodyPr>
          <a:lstStyle/>
          <a:p>
            <a:r>
              <a:rPr lang="en-US" sz="1200" dirty="0"/>
              <a:t>100</a:t>
            </a:r>
          </a:p>
        </p:txBody>
      </p:sp>
      <p:sp>
        <p:nvSpPr>
          <p:cNvPr id="24" name="TextBox 23">
            <a:extLst>
              <a:ext uri="{FF2B5EF4-FFF2-40B4-BE49-F238E27FC236}">
                <a16:creationId xmlns:a16="http://schemas.microsoft.com/office/drawing/2014/main" id="{2AD8BBB4-0EF3-C2CF-EB60-C18F7BBCD408}"/>
              </a:ext>
            </a:extLst>
          </p:cNvPr>
          <p:cNvSpPr txBox="1"/>
          <p:nvPr/>
        </p:nvSpPr>
        <p:spPr>
          <a:xfrm>
            <a:off x="5261575" y="4498164"/>
            <a:ext cx="507357" cy="276999"/>
          </a:xfrm>
          <a:prstGeom prst="rect">
            <a:avLst/>
          </a:prstGeom>
          <a:noFill/>
        </p:spPr>
        <p:txBody>
          <a:bodyPr wrap="square" rtlCol="0">
            <a:spAutoFit/>
          </a:bodyPr>
          <a:lstStyle/>
          <a:p>
            <a:r>
              <a:rPr lang="en-US" sz="1200" dirty="0"/>
              <a:t>100</a:t>
            </a:r>
          </a:p>
        </p:txBody>
      </p:sp>
      <p:sp>
        <p:nvSpPr>
          <p:cNvPr id="25" name="TextBox 24">
            <a:extLst>
              <a:ext uri="{FF2B5EF4-FFF2-40B4-BE49-F238E27FC236}">
                <a16:creationId xmlns:a16="http://schemas.microsoft.com/office/drawing/2014/main" id="{8D4DAE94-8DA0-F3DC-DA06-96986DEB071B}"/>
              </a:ext>
            </a:extLst>
          </p:cNvPr>
          <p:cNvSpPr txBox="1"/>
          <p:nvPr/>
        </p:nvSpPr>
        <p:spPr>
          <a:xfrm>
            <a:off x="5258493" y="5036961"/>
            <a:ext cx="507357" cy="276999"/>
          </a:xfrm>
          <a:prstGeom prst="rect">
            <a:avLst/>
          </a:prstGeom>
          <a:noFill/>
        </p:spPr>
        <p:txBody>
          <a:bodyPr wrap="square" rtlCol="0">
            <a:spAutoFit/>
          </a:bodyPr>
          <a:lstStyle/>
          <a:p>
            <a:r>
              <a:rPr lang="en-US" sz="1200" dirty="0"/>
              <a:t>100</a:t>
            </a:r>
          </a:p>
        </p:txBody>
      </p:sp>
      <p:grpSp>
        <p:nvGrpSpPr>
          <p:cNvPr id="6" name="Group 5">
            <a:extLst>
              <a:ext uri="{FF2B5EF4-FFF2-40B4-BE49-F238E27FC236}">
                <a16:creationId xmlns:a16="http://schemas.microsoft.com/office/drawing/2014/main" id="{3E5D4CEC-91D8-EC7A-A769-A53B072E3873}"/>
              </a:ext>
            </a:extLst>
          </p:cNvPr>
          <p:cNvGrpSpPr/>
          <p:nvPr/>
        </p:nvGrpSpPr>
        <p:grpSpPr>
          <a:xfrm>
            <a:off x="1828800" y="1544042"/>
            <a:ext cx="6096000" cy="3859967"/>
            <a:chOff x="990600" y="954157"/>
            <a:chExt cx="7315200" cy="4943060"/>
          </a:xfrm>
        </p:grpSpPr>
        <p:pic>
          <p:nvPicPr>
            <p:cNvPr id="16" name="Picture 15" descr="Graphical user interface&#10;&#10;Description automatically generated">
              <a:extLst>
                <a:ext uri="{FF2B5EF4-FFF2-40B4-BE49-F238E27FC236}">
                  <a16:creationId xmlns:a16="http://schemas.microsoft.com/office/drawing/2014/main" id="{EBD3E592-B5D9-4C08-8072-8E65E628E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54157"/>
              <a:ext cx="7315200" cy="4943060"/>
            </a:xfrm>
            <a:prstGeom prst="rect">
              <a:avLst/>
            </a:prstGeom>
          </p:spPr>
        </p:pic>
        <p:sp>
          <p:nvSpPr>
            <p:cNvPr id="17" name="TextBox 16">
              <a:extLst>
                <a:ext uri="{FF2B5EF4-FFF2-40B4-BE49-F238E27FC236}">
                  <a16:creationId xmlns:a16="http://schemas.microsoft.com/office/drawing/2014/main" id="{89653FCE-AC7E-E3C1-4E71-99FF6936243F}"/>
                </a:ext>
              </a:extLst>
            </p:cNvPr>
            <p:cNvSpPr txBox="1"/>
            <p:nvPr/>
          </p:nvSpPr>
          <p:spPr>
            <a:xfrm>
              <a:off x="3614761" y="3293294"/>
              <a:ext cx="685800" cy="827689"/>
            </a:xfrm>
            <a:prstGeom prst="rect">
              <a:avLst/>
            </a:prstGeom>
            <a:noFill/>
          </p:spPr>
          <p:txBody>
            <a:bodyPr wrap="square" rtlCol="0">
              <a:spAutoFit/>
            </a:bodyPr>
            <a:lstStyle/>
            <a:p>
              <a:r>
                <a:rPr lang="en-US" dirty="0"/>
                <a:t>BK 1</a:t>
              </a:r>
            </a:p>
          </p:txBody>
        </p:sp>
        <p:sp>
          <p:nvSpPr>
            <p:cNvPr id="18" name="TextBox 17">
              <a:extLst>
                <a:ext uri="{FF2B5EF4-FFF2-40B4-BE49-F238E27FC236}">
                  <a16:creationId xmlns:a16="http://schemas.microsoft.com/office/drawing/2014/main" id="{EE42BBFD-C014-4B43-7FB6-234E3A07F486}"/>
                </a:ext>
              </a:extLst>
            </p:cNvPr>
            <p:cNvSpPr txBox="1"/>
            <p:nvPr/>
          </p:nvSpPr>
          <p:spPr>
            <a:xfrm>
              <a:off x="3631558" y="3942652"/>
              <a:ext cx="685800" cy="827689"/>
            </a:xfrm>
            <a:prstGeom prst="rect">
              <a:avLst/>
            </a:prstGeom>
            <a:noFill/>
          </p:spPr>
          <p:txBody>
            <a:bodyPr wrap="square" rtlCol="0">
              <a:spAutoFit/>
            </a:bodyPr>
            <a:lstStyle/>
            <a:p>
              <a:r>
                <a:rPr lang="en-US" dirty="0"/>
                <a:t>BK 2</a:t>
              </a:r>
            </a:p>
          </p:txBody>
        </p:sp>
        <p:sp>
          <p:nvSpPr>
            <p:cNvPr id="19" name="TextBox 18">
              <a:extLst>
                <a:ext uri="{FF2B5EF4-FFF2-40B4-BE49-F238E27FC236}">
                  <a16:creationId xmlns:a16="http://schemas.microsoft.com/office/drawing/2014/main" id="{9E3BB9A9-4142-D2A3-76E7-56CAF4419E98}"/>
                </a:ext>
              </a:extLst>
            </p:cNvPr>
            <p:cNvSpPr txBox="1"/>
            <p:nvPr/>
          </p:nvSpPr>
          <p:spPr>
            <a:xfrm>
              <a:off x="3648352" y="4720360"/>
              <a:ext cx="685800" cy="827689"/>
            </a:xfrm>
            <a:prstGeom prst="rect">
              <a:avLst/>
            </a:prstGeom>
            <a:noFill/>
          </p:spPr>
          <p:txBody>
            <a:bodyPr wrap="square" rtlCol="0">
              <a:spAutoFit/>
            </a:bodyPr>
            <a:lstStyle/>
            <a:p>
              <a:r>
                <a:rPr lang="en-US" dirty="0"/>
                <a:t>BK 3</a:t>
              </a:r>
            </a:p>
          </p:txBody>
        </p:sp>
        <p:sp>
          <p:nvSpPr>
            <p:cNvPr id="20" name="TextBox 19">
              <a:extLst>
                <a:ext uri="{FF2B5EF4-FFF2-40B4-BE49-F238E27FC236}">
                  <a16:creationId xmlns:a16="http://schemas.microsoft.com/office/drawing/2014/main" id="{E693724B-168E-DC66-6182-ADD1DAAEE7E8}"/>
                </a:ext>
              </a:extLst>
            </p:cNvPr>
            <p:cNvSpPr txBox="1"/>
            <p:nvPr/>
          </p:nvSpPr>
          <p:spPr>
            <a:xfrm>
              <a:off x="4516140" y="3286669"/>
              <a:ext cx="685800" cy="827689"/>
            </a:xfrm>
            <a:prstGeom prst="rect">
              <a:avLst/>
            </a:prstGeom>
            <a:noFill/>
          </p:spPr>
          <p:txBody>
            <a:bodyPr wrap="square" rtlCol="0">
              <a:spAutoFit/>
            </a:bodyPr>
            <a:lstStyle/>
            <a:p>
              <a:r>
                <a:rPr lang="en-US" dirty="0"/>
                <a:t>BK 4</a:t>
              </a:r>
            </a:p>
          </p:txBody>
        </p:sp>
        <p:sp>
          <p:nvSpPr>
            <p:cNvPr id="21" name="TextBox 20">
              <a:extLst>
                <a:ext uri="{FF2B5EF4-FFF2-40B4-BE49-F238E27FC236}">
                  <a16:creationId xmlns:a16="http://schemas.microsoft.com/office/drawing/2014/main" id="{25440669-A78B-CFDF-88E7-C057F9BE68D4}"/>
                </a:ext>
              </a:extLst>
            </p:cNvPr>
            <p:cNvSpPr txBox="1"/>
            <p:nvPr/>
          </p:nvSpPr>
          <p:spPr>
            <a:xfrm>
              <a:off x="5337544" y="3250225"/>
              <a:ext cx="685800" cy="827689"/>
            </a:xfrm>
            <a:prstGeom prst="rect">
              <a:avLst/>
            </a:prstGeom>
            <a:noFill/>
          </p:spPr>
          <p:txBody>
            <a:bodyPr wrap="square" rtlCol="0">
              <a:spAutoFit/>
            </a:bodyPr>
            <a:lstStyle/>
            <a:p>
              <a:r>
                <a:rPr lang="en-US" dirty="0"/>
                <a:t>BK 5</a:t>
              </a:r>
            </a:p>
          </p:txBody>
        </p:sp>
        <p:sp>
          <p:nvSpPr>
            <p:cNvPr id="22" name="TextBox 21">
              <a:extLst>
                <a:ext uri="{FF2B5EF4-FFF2-40B4-BE49-F238E27FC236}">
                  <a16:creationId xmlns:a16="http://schemas.microsoft.com/office/drawing/2014/main" id="{BCE8AA42-A50D-242D-04B2-8025440F51BF}"/>
                </a:ext>
              </a:extLst>
            </p:cNvPr>
            <p:cNvSpPr txBox="1"/>
            <p:nvPr/>
          </p:nvSpPr>
          <p:spPr>
            <a:xfrm>
              <a:off x="6277456" y="3241021"/>
              <a:ext cx="685800" cy="827689"/>
            </a:xfrm>
            <a:prstGeom prst="rect">
              <a:avLst/>
            </a:prstGeom>
            <a:noFill/>
          </p:spPr>
          <p:txBody>
            <a:bodyPr wrap="square" rtlCol="0">
              <a:spAutoFit/>
            </a:bodyPr>
            <a:lstStyle/>
            <a:p>
              <a:r>
                <a:rPr lang="en-US" dirty="0"/>
                <a:t>BK 6</a:t>
              </a:r>
            </a:p>
          </p:txBody>
        </p:sp>
        <p:sp>
          <p:nvSpPr>
            <p:cNvPr id="26" name="TextBox 25">
              <a:extLst>
                <a:ext uri="{FF2B5EF4-FFF2-40B4-BE49-F238E27FC236}">
                  <a16:creationId xmlns:a16="http://schemas.microsoft.com/office/drawing/2014/main" id="{D87F6049-02C4-FBD0-B3B1-AD1C9C05B6FB}"/>
                </a:ext>
              </a:extLst>
            </p:cNvPr>
            <p:cNvSpPr txBox="1"/>
            <p:nvPr/>
          </p:nvSpPr>
          <p:spPr>
            <a:xfrm>
              <a:off x="4732428" y="4916471"/>
              <a:ext cx="507358" cy="354724"/>
            </a:xfrm>
            <a:prstGeom prst="rect">
              <a:avLst/>
            </a:prstGeom>
            <a:noFill/>
          </p:spPr>
          <p:txBody>
            <a:bodyPr wrap="square" rtlCol="0">
              <a:spAutoFit/>
            </a:bodyPr>
            <a:lstStyle/>
            <a:p>
              <a:r>
                <a:rPr lang="en-US" sz="1200" dirty="0"/>
                <a:t>225</a:t>
              </a:r>
            </a:p>
          </p:txBody>
        </p:sp>
        <p:sp>
          <p:nvSpPr>
            <p:cNvPr id="27" name="TextBox 26">
              <a:extLst>
                <a:ext uri="{FF2B5EF4-FFF2-40B4-BE49-F238E27FC236}">
                  <a16:creationId xmlns:a16="http://schemas.microsoft.com/office/drawing/2014/main" id="{0B89A864-54DD-9642-40E0-6B115245F34B}"/>
                </a:ext>
              </a:extLst>
            </p:cNvPr>
            <p:cNvSpPr txBox="1"/>
            <p:nvPr/>
          </p:nvSpPr>
          <p:spPr>
            <a:xfrm>
              <a:off x="5531518" y="4915025"/>
              <a:ext cx="507358" cy="354724"/>
            </a:xfrm>
            <a:prstGeom prst="rect">
              <a:avLst/>
            </a:prstGeom>
            <a:noFill/>
          </p:spPr>
          <p:txBody>
            <a:bodyPr wrap="square" rtlCol="0">
              <a:spAutoFit/>
            </a:bodyPr>
            <a:lstStyle/>
            <a:p>
              <a:r>
                <a:rPr lang="en-US" sz="1200" dirty="0"/>
                <a:t>225</a:t>
              </a:r>
            </a:p>
          </p:txBody>
        </p:sp>
        <p:sp>
          <p:nvSpPr>
            <p:cNvPr id="28" name="TextBox 27">
              <a:extLst>
                <a:ext uri="{FF2B5EF4-FFF2-40B4-BE49-F238E27FC236}">
                  <a16:creationId xmlns:a16="http://schemas.microsoft.com/office/drawing/2014/main" id="{A3B86F70-5E11-CEEA-3AE5-02CC0C0EF383}"/>
                </a:ext>
              </a:extLst>
            </p:cNvPr>
            <p:cNvSpPr txBox="1"/>
            <p:nvPr/>
          </p:nvSpPr>
          <p:spPr>
            <a:xfrm>
              <a:off x="6424070" y="4919471"/>
              <a:ext cx="507358" cy="354724"/>
            </a:xfrm>
            <a:prstGeom prst="rect">
              <a:avLst/>
            </a:prstGeom>
            <a:noFill/>
          </p:spPr>
          <p:txBody>
            <a:bodyPr wrap="square" rtlCol="0">
              <a:spAutoFit/>
            </a:bodyPr>
            <a:lstStyle/>
            <a:p>
              <a:r>
                <a:rPr lang="en-US" sz="1200" dirty="0"/>
                <a:t>225</a:t>
              </a:r>
            </a:p>
          </p:txBody>
        </p:sp>
      </p:grpSp>
      <p:sp>
        <p:nvSpPr>
          <p:cNvPr id="8" name="TextBox 7">
            <a:extLst>
              <a:ext uri="{FF2B5EF4-FFF2-40B4-BE49-F238E27FC236}">
                <a16:creationId xmlns:a16="http://schemas.microsoft.com/office/drawing/2014/main" id="{C04D0FE2-9367-CB1E-2071-BAF73BE4BF47}"/>
              </a:ext>
            </a:extLst>
          </p:cNvPr>
          <p:cNvSpPr txBox="1"/>
          <p:nvPr/>
        </p:nvSpPr>
        <p:spPr>
          <a:xfrm>
            <a:off x="8003080" y="2057400"/>
            <a:ext cx="2360121" cy="3785652"/>
          </a:xfrm>
          <a:prstGeom prst="rect">
            <a:avLst/>
          </a:prstGeom>
          <a:noFill/>
        </p:spPr>
        <p:txBody>
          <a:bodyPr wrap="square" rtlCol="0">
            <a:spAutoFit/>
          </a:bodyPr>
          <a:lstStyle/>
          <a:p>
            <a:pPr marL="285750" indent="-285750">
              <a:buFontTx/>
              <a:buChar char="-"/>
            </a:pPr>
            <a:r>
              <a:rPr lang="en-US" sz="1600" b="1" dirty="0">
                <a:latin typeface="Arial" panose="020B0604020202020204" pitchFamily="34" charset="0"/>
                <a:cs typeface="Arial" panose="020B0604020202020204" pitchFamily="34" charset="0"/>
              </a:rPr>
              <a:t>6 Breakout Rooms </a:t>
            </a:r>
          </a:p>
          <a:p>
            <a:pPr marL="285750" indent="-285750">
              <a:buFontTx/>
              <a:buChar char="-"/>
            </a:pPr>
            <a:endParaRPr lang="en-US" sz="1600" dirty="0">
              <a:latin typeface="Arial" panose="020B0604020202020204" pitchFamily="34" charset="0"/>
              <a:cs typeface="Arial" panose="020B0604020202020204" pitchFamily="34" charset="0"/>
            </a:endParaRPr>
          </a:p>
          <a:p>
            <a:pPr marL="285750" indent="-285750">
              <a:buFontTx/>
              <a:buChar char="-"/>
            </a:pPr>
            <a:r>
              <a:rPr lang="en-US" sz="1600" b="1" dirty="0">
                <a:latin typeface="Arial" panose="020B0604020202020204" pitchFamily="34" charset="0"/>
                <a:cs typeface="Arial" panose="020B0604020202020204" pitchFamily="34" charset="0"/>
              </a:rPr>
              <a:t>Room Sizes</a:t>
            </a:r>
          </a:p>
          <a:p>
            <a:pPr marL="742950" lvl="1" indent="-285750">
              <a:buFontTx/>
              <a:buChar char="-"/>
            </a:pPr>
            <a:r>
              <a:rPr lang="en-US" sz="1600" dirty="0">
                <a:latin typeface="Arial" panose="020B0604020202020204" pitchFamily="34" charset="0"/>
                <a:cs typeface="Arial" panose="020B0604020202020204" pitchFamily="34" charset="0"/>
              </a:rPr>
              <a:t>Three seat 100</a:t>
            </a:r>
          </a:p>
          <a:p>
            <a:pPr marL="742950" lvl="1" indent="-285750">
              <a:buFontTx/>
              <a:buChar char="-"/>
            </a:pPr>
            <a:r>
              <a:rPr lang="en-US" sz="1600" dirty="0">
                <a:latin typeface="Arial" panose="020B0604020202020204" pitchFamily="34" charset="0"/>
                <a:cs typeface="Arial" panose="020B0604020202020204" pitchFamily="34" charset="0"/>
              </a:rPr>
              <a:t>Three seat 225</a:t>
            </a:r>
          </a:p>
          <a:p>
            <a:pPr marL="742950" lvl="1" indent="-285750">
              <a:buFontTx/>
              <a:buChar char="-"/>
            </a:pPr>
            <a:endParaRPr lang="en-US" sz="1600" dirty="0">
              <a:latin typeface="Arial" panose="020B0604020202020204" pitchFamily="34" charset="0"/>
              <a:cs typeface="Arial" panose="020B0604020202020204" pitchFamily="34" charset="0"/>
            </a:endParaRPr>
          </a:p>
          <a:p>
            <a:pPr marL="285750" indent="-285750">
              <a:buFontTx/>
              <a:buChar char="-"/>
            </a:pPr>
            <a:r>
              <a:rPr lang="en-US" sz="1600" b="1" dirty="0">
                <a:latin typeface="Arial" panose="020B0604020202020204" pitchFamily="34" charset="0"/>
                <a:cs typeface="Arial" panose="020B0604020202020204" pitchFamily="34" charset="0"/>
              </a:rPr>
              <a:t>Exhibits</a:t>
            </a:r>
          </a:p>
          <a:p>
            <a:pPr marL="742950" lvl="1" indent="-285750">
              <a:buFontTx/>
              <a:buChar char="-"/>
            </a:pPr>
            <a:r>
              <a:rPr lang="en-US" sz="1600" dirty="0">
                <a:latin typeface="Arial" panose="020B0604020202020204" pitchFamily="34" charset="0"/>
                <a:cs typeface="Arial" panose="020B0604020202020204" pitchFamily="34" charset="0"/>
              </a:rPr>
              <a:t>23 Tabletops</a:t>
            </a:r>
          </a:p>
          <a:p>
            <a:pPr marL="742950" lvl="1" indent="-285750">
              <a:buFontTx/>
              <a:buChar char="-"/>
            </a:pPr>
            <a:r>
              <a:rPr lang="en-US" sz="1600" dirty="0">
                <a:latin typeface="Arial" panose="020B0604020202020204" pitchFamily="34" charset="0"/>
                <a:cs typeface="Arial" panose="020B0604020202020204" pitchFamily="34" charset="0"/>
              </a:rPr>
              <a:t>U shaped space in aisles around breakout rooms</a:t>
            </a:r>
          </a:p>
          <a:p>
            <a:pPr marL="742950" lvl="1" indent="-285750">
              <a:buFontTx/>
              <a:buChar char="-"/>
            </a:pPr>
            <a:r>
              <a:rPr lang="en-US" sz="1600" dirty="0">
                <a:latin typeface="Arial" panose="020B0604020202020204" pitchFamily="34" charset="0"/>
                <a:cs typeface="Arial" panose="020B0604020202020204" pitchFamily="34" charset="0"/>
              </a:rPr>
              <a:t>Growth space available for 2024</a:t>
            </a:r>
          </a:p>
        </p:txBody>
      </p:sp>
    </p:spTree>
    <p:extLst>
      <p:ext uri="{BB962C8B-B14F-4D97-AF65-F5344CB8AC3E}">
        <p14:creationId xmlns:p14="http://schemas.microsoft.com/office/powerpoint/2010/main" val="4190110937"/>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73748"/>
            <a:ext cx="7620000" cy="740653"/>
          </a:xfrm>
        </p:spPr>
        <p:txBody>
          <a:bodyPr>
            <a:noAutofit/>
          </a:bodyPr>
          <a:lstStyle/>
          <a:p>
            <a:r>
              <a:rPr lang="en-US" sz="2800" dirty="0"/>
              <a:t>2023 Conference Planning Committee</a:t>
            </a:r>
          </a:p>
        </p:txBody>
      </p:sp>
      <p:sp>
        <p:nvSpPr>
          <p:cNvPr id="3" name="Content Placeholder 2"/>
          <p:cNvSpPr>
            <a:spLocks noGrp="1"/>
          </p:cNvSpPr>
          <p:nvPr>
            <p:ph idx="1"/>
          </p:nvPr>
        </p:nvSpPr>
        <p:spPr>
          <a:xfrm>
            <a:off x="1676400" y="924382"/>
            <a:ext cx="8382000" cy="5541253"/>
          </a:xfrm>
        </p:spPr>
        <p:txBody>
          <a:bodyPr>
            <a:normAutofit fontScale="92500" lnSpcReduction="10000"/>
          </a:bodyPr>
          <a:lstStyle/>
          <a:p>
            <a:pPr marL="457200" lvl="1" indent="0">
              <a:lnSpc>
                <a:spcPct val="150000"/>
              </a:lnSpc>
              <a:buNone/>
            </a:pPr>
            <a:r>
              <a:rPr lang="en-US" sz="1600" b="1" dirty="0"/>
              <a:t>Planning Committee: </a:t>
            </a:r>
            <a:r>
              <a:rPr lang="en-US" sz="1300" dirty="0"/>
              <a:t>Dr. Pat Griffin, Dr. Suzette Johnson, Annette Beacham, Mike Franco, Jeff Bilco, and Dave Chesebrough</a:t>
            </a:r>
          </a:p>
          <a:p>
            <a:pPr marL="457200" lvl="1" indent="0">
              <a:lnSpc>
                <a:spcPct val="150000"/>
              </a:lnSpc>
              <a:buNone/>
            </a:pPr>
            <a:r>
              <a:rPr lang="en-US" sz="1600" b="1" dirty="0"/>
              <a:t>Seeking Early Guidance from SED Steering Committee</a:t>
            </a:r>
            <a:r>
              <a:rPr lang="en-US" sz="1600" dirty="0"/>
              <a:t>.</a:t>
            </a:r>
          </a:p>
          <a:p>
            <a:pPr lvl="2">
              <a:lnSpc>
                <a:spcPct val="150000"/>
              </a:lnSpc>
            </a:pPr>
            <a:r>
              <a:rPr lang="en-US" sz="1200" dirty="0"/>
              <a:t>Keynote Speakers, Presenters from their Organizations, Sponsorships, and Marketing of Conference</a:t>
            </a:r>
          </a:p>
          <a:p>
            <a:pPr marL="457200" lvl="1" indent="0">
              <a:lnSpc>
                <a:spcPct val="150000"/>
              </a:lnSpc>
              <a:buNone/>
            </a:pPr>
            <a:r>
              <a:rPr lang="en-US" sz="1600" b="1" dirty="0"/>
              <a:t>Ten Conference Tracks (Topics) in 2022</a:t>
            </a:r>
          </a:p>
          <a:p>
            <a:pPr lvl="2">
              <a:lnSpc>
                <a:spcPct val="150000"/>
              </a:lnSpc>
            </a:pPr>
            <a:r>
              <a:rPr lang="en-US" sz="1200" dirty="0"/>
              <a:t>System Engineering, Test &amp; Evaluation, and Program Management Divisions.</a:t>
            </a:r>
          </a:p>
          <a:p>
            <a:pPr marL="457200" lvl="1" indent="0">
              <a:lnSpc>
                <a:spcPct val="150000"/>
              </a:lnSpc>
              <a:buNone/>
            </a:pPr>
            <a:r>
              <a:rPr lang="en-US" sz="1600" b="1" dirty="0"/>
              <a:t>Getting Suggestions now for 2023 Topics.</a:t>
            </a:r>
          </a:p>
          <a:p>
            <a:pPr lvl="2">
              <a:lnSpc>
                <a:spcPct val="150000"/>
              </a:lnSpc>
            </a:pPr>
            <a:r>
              <a:rPr lang="en-US" sz="1200" dirty="0"/>
              <a:t>Workshop idea: Align Presentations with Exhibitor Tools – Leads are John Daly and Patrick Baines</a:t>
            </a:r>
          </a:p>
          <a:p>
            <a:pPr lvl="2">
              <a:lnSpc>
                <a:spcPct val="150000"/>
              </a:lnSpc>
            </a:pPr>
            <a:r>
              <a:rPr lang="en-US" sz="1200" dirty="0"/>
              <a:t>Workshop idea: Host a Digital Engineering (DE) “Debate” - Lead is Jon Backhaus</a:t>
            </a:r>
          </a:p>
          <a:p>
            <a:pPr lvl="2">
              <a:lnSpc>
                <a:spcPct val="150000"/>
              </a:lnSpc>
            </a:pPr>
            <a:r>
              <a:rPr lang="en-US" sz="1200" dirty="0"/>
              <a:t>2022 largest track was DE. Focus DE on typical System Engineering activities.</a:t>
            </a:r>
          </a:p>
          <a:p>
            <a:pPr lvl="3">
              <a:lnSpc>
                <a:spcPct val="150000"/>
              </a:lnSpc>
            </a:pPr>
            <a:r>
              <a:rPr lang="en-US" sz="1200" dirty="0">
                <a:solidFill>
                  <a:srgbClr val="000000"/>
                </a:solidFill>
                <a:ea typeface="Times New Roman" panose="02020603050405020304" pitchFamily="18" charset="0"/>
              </a:rPr>
              <a:t>Augmentation: model scripting, AR/VR, NLP, AI/ML.</a:t>
            </a:r>
          </a:p>
          <a:p>
            <a:pPr lvl="3">
              <a:lnSpc>
                <a:spcPct val="150000"/>
              </a:lnSpc>
            </a:pPr>
            <a:r>
              <a:rPr lang="en-US" sz="1200" dirty="0">
                <a:solidFill>
                  <a:srgbClr val="000000"/>
                </a:solidFill>
                <a:ea typeface="Times New Roman" panose="02020603050405020304" pitchFamily="18" charset="0"/>
              </a:rPr>
              <a:t>Process, Methodology, and Governance: modeling patterns, model reuse, ontologies.</a:t>
            </a:r>
          </a:p>
          <a:p>
            <a:pPr lvl="3">
              <a:lnSpc>
                <a:spcPct val="150000"/>
              </a:lnSpc>
            </a:pPr>
            <a:r>
              <a:rPr lang="en-US" sz="1200" dirty="0">
                <a:solidFill>
                  <a:srgbClr val="000000"/>
                </a:solidFill>
                <a:ea typeface="Times New Roman" panose="02020603050405020304" pitchFamily="18" charset="0"/>
              </a:rPr>
              <a:t>Digital Thread: inter-model associativity, data exchange, data transformation.</a:t>
            </a:r>
          </a:p>
          <a:p>
            <a:pPr lvl="3">
              <a:lnSpc>
                <a:spcPct val="150000"/>
              </a:lnSpc>
            </a:pPr>
            <a:r>
              <a:rPr lang="en-US" sz="1200" dirty="0">
                <a:solidFill>
                  <a:srgbClr val="000000"/>
                </a:solidFill>
                <a:ea typeface="Times New Roman" panose="02020603050405020304" pitchFamily="18" charset="0"/>
              </a:rPr>
              <a:t>Digital Twin: model execution, physics-based modeling.</a:t>
            </a:r>
          </a:p>
          <a:p>
            <a:pPr lvl="2">
              <a:lnSpc>
                <a:spcPct val="150000"/>
              </a:lnSpc>
            </a:pPr>
            <a:r>
              <a:rPr lang="en-US" sz="1200" dirty="0"/>
              <a:t>Align Tracks Differently? </a:t>
            </a:r>
          </a:p>
          <a:p>
            <a:pPr lvl="3">
              <a:lnSpc>
                <a:spcPct val="150000"/>
              </a:lnSpc>
            </a:pPr>
            <a:r>
              <a:rPr lang="en-US" sz="1200" dirty="0"/>
              <a:t>Separate MOSA track? </a:t>
            </a:r>
          </a:p>
          <a:p>
            <a:pPr lvl="3">
              <a:lnSpc>
                <a:spcPct val="150000"/>
              </a:lnSpc>
            </a:pPr>
            <a:r>
              <a:rPr lang="en-US" sz="1200" dirty="0"/>
              <a:t>Modeling &amp; Simulation track? </a:t>
            </a:r>
          </a:p>
          <a:p>
            <a:pPr lvl="3">
              <a:lnSpc>
                <a:spcPct val="150000"/>
              </a:lnSpc>
            </a:pPr>
            <a:r>
              <a:rPr lang="en-US" sz="1200" dirty="0"/>
              <a:t>Complex Adaptive Systems Implementation: </a:t>
            </a:r>
            <a:r>
              <a:rPr lang="en-US" sz="1200" dirty="0">
                <a:ea typeface="Times New Roman" panose="02020603050405020304" pitchFamily="18" charset="0"/>
              </a:rPr>
              <a:t>AI, Machine Learning, and other emerging complex systems.</a:t>
            </a:r>
            <a:endParaRPr lang="en-US" sz="1000"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56</a:t>
            </a:fld>
            <a:endParaRPr lang="en-US" dirty="0"/>
          </a:p>
        </p:txBody>
      </p:sp>
    </p:spTree>
    <p:extLst>
      <p:ext uri="{BB962C8B-B14F-4D97-AF65-F5344CB8AC3E}">
        <p14:creationId xmlns:p14="http://schemas.microsoft.com/office/powerpoint/2010/main" val="3113998876"/>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73748"/>
            <a:ext cx="7620000" cy="740653"/>
          </a:xfrm>
        </p:spPr>
        <p:txBody>
          <a:bodyPr>
            <a:noAutofit/>
          </a:bodyPr>
          <a:lstStyle/>
          <a:p>
            <a:r>
              <a:rPr lang="en-US" sz="2800" dirty="0"/>
              <a:t>2023 Conference Planning Committee</a:t>
            </a:r>
          </a:p>
        </p:txBody>
      </p:sp>
      <p:sp>
        <p:nvSpPr>
          <p:cNvPr id="3" name="Content Placeholder 2"/>
          <p:cNvSpPr>
            <a:spLocks noGrp="1"/>
          </p:cNvSpPr>
          <p:nvPr>
            <p:ph idx="1"/>
          </p:nvPr>
        </p:nvSpPr>
        <p:spPr>
          <a:xfrm>
            <a:off x="1676400" y="1309297"/>
            <a:ext cx="8763000" cy="4714419"/>
          </a:xfrm>
        </p:spPr>
        <p:txBody>
          <a:bodyPr>
            <a:normAutofit fontScale="92500" lnSpcReduction="20000"/>
          </a:bodyPr>
          <a:lstStyle/>
          <a:p>
            <a:pPr marL="457200" lvl="1" indent="0">
              <a:lnSpc>
                <a:spcPct val="150000"/>
              </a:lnSpc>
              <a:buNone/>
            </a:pPr>
            <a:r>
              <a:rPr lang="en-US" sz="1500" b="1" dirty="0"/>
              <a:t>Track Chairs: </a:t>
            </a:r>
            <a:r>
              <a:rPr lang="en-US" sz="1500" dirty="0"/>
              <a:t>Were assigned last week. We will flex with topic submissions, as necessary.</a:t>
            </a:r>
          </a:p>
          <a:p>
            <a:pPr>
              <a:spcBef>
                <a:spcPts val="0"/>
              </a:spcBef>
            </a:pPr>
            <a:endParaRPr lang="en-US" sz="1500" dirty="0"/>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Digital Engineering – John Daly &amp; </a:t>
            </a:r>
            <a:r>
              <a:rPr lang="en-US" sz="1500" dirty="0">
                <a:ea typeface="Calibri" panose="020F0502020204030204" pitchFamily="34" charset="0"/>
              </a:rPr>
              <a:t>Patrick Baines</a:t>
            </a: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Architecture/MOSA – Bob Scheurer &amp; Ed Moshinsky</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Mission Engineering (ME) / Systems Of Systems (SOS) – Dr. Judith Dahmann</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Systems Security Engineering (SSE) – Cory Ocker</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ADAPT Engineering – Dr. Suzette Johnson &amp; Robin Yeman</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Education &amp; Training – Dr. Robert Raygan</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Specialty Engineering/Safety &amp; Environmental Engineering (SE/SEE) – Kate Harris &amp; Tim Sheehan</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Physics-based Modeling and Simulation – </a:t>
            </a:r>
            <a:r>
              <a:rPr lang="en-US" sz="1500" dirty="0"/>
              <a:t>Jon Backhaus &amp; David Allsop</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Test &amp; Evaluation – Jeff Bilco</a:t>
            </a:r>
            <a:endParaRPr lang="en-US" sz="1500" dirty="0">
              <a:ea typeface="Calibri" panose="020F0502020204030204" pitchFamily="34" charset="0"/>
            </a:endParaRPr>
          </a:p>
          <a:p>
            <a:pPr lvl="1">
              <a:spcBef>
                <a:spcPts val="0"/>
              </a:spcBef>
              <a:buFont typeface="Arial" panose="020B0604020202020204" pitchFamily="34" charset="0"/>
              <a:buChar char="•"/>
              <a:tabLst>
                <a:tab pos="914400" algn="l"/>
              </a:tabLst>
            </a:pPr>
            <a:r>
              <a:rPr lang="en-US" sz="1500" dirty="0">
                <a:ea typeface="Times New Roman" panose="02020603050405020304" pitchFamily="18" charset="0"/>
              </a:rPr>
              <a:t>Program Management – Linda Adams &amp; Stewart Tague </a:t>
            </a:r>
            <a:endParaRPr lang="en-US" sz="1500" dirty="0"/>
          </a:p>
          <a:p>
            <a:pPr marL="457200" lvl="1" indent="0">
              <a:lnSpc>
                <a:spcPct val="150000"/>
              </a:lnSpc>
              <a:buNone/>
            </a:pPr>
            <a:r>
              <a:rPr lang="en-US" sz="1500" b="1" dirty="0"/>
              <a:t>Abstracts: </a:t>
            </a:r>
            <a:r>
              <a:rPr lang="en-US" sz="1500" dirty="0"/>
              <a:t>Call for Abstracts will be published by the end of March. NDIA will train us on a new system for easy and early access to abstracts.</a:t>
            </a:r>
          </a:p>
          <a:p>
            <a:pPr marL="457200" lvl="1" indent="0">
              <a:lnSpc>
                <a:spcPct val="150000"/>
              </a:lnSpc>
              <a:buNone/>
            </a:pPr>
            <a:r>
              <a:rPr lang="en-US" sz="1500" b="1" dirty="0"/>
              <a:t>Interaction with Authors: </a:t>
            </a:r>
            <a:r>
              <a:rPr lang="en-US" sz="1500" dirty="0"/>
              <a:t>Track chairs and co-chairs will interact early with authors to answer questions, obtain slides, and assist.</a:t>
            </a:r>
          </a:p>
          <a:p>
            <a:pPr marL="457200" lvl="1" indent="0">
              <a:lnSpc>
                <a:spcPct val="150000"/>
              </a:lnSpc>
              <a:buNone/>
            </a:pPr>
            <a:r>
              <a:rPr lang="en-US" sz="1500" b="1" dirty="0"/>
              <a:t>Steering Committee – </a:t>
            </a:r>
            <a:r>
              <a:rPr lang="en-US" sz="1500" dirty="0"/>
              <a:t>Dr. Suzette Johnson leading this effort to increase communication with this group of advisors and to obtain marketing assistance.</a:t>
            </a:r>
          </a:p>
          <a:p>
            <a:pPr marL="457200" lvl="1" indent="0">
              <a:lnSpc>
                <a:spcPct val="150000"/>
              </a:lnSpc>
              <a:buNone/>
            </a:pPr>
            <a:r>
              <a:rPr lang="en-US" sz="1500" b="1" dirty="0"/>
              <a:t>2022 Attendees and Authors </a:t>
            </a:r>
            <a:r>
              <a:rPr lang="en-US" sz="1500" dirty="0"/>
              <a:t>– John Daly reaching out to this group seeking members and interaction.</a:t>
            </a:r>
          </a:p>
          <a:p>
            <a:pPr marL="457200" lvl="1" indent="0">
              <a:lnSpc>
                <a:spcPct val="150000"/>
              </a:lnSpc>
              <a:buNone/>
            </a:pPr>
            <a:r>
              <a:rPr lang="en-US" sz="1500" b="1" dirty="0"/>
              <a:t>Looking for SWAG – </a:t>
            </a:r>
            <a:r>
              <a:rPr lang="en-US" sz="1500" dirty="0"/>
              <a:t>If your organization would like to provide logo items, please contact Pat Griffin.</a:t>
            </a:r>
          </a:p>
          <a:p>
            <a:pPr marL="457200" lvl="1" indent="0">
              <a:lnSpc>
                <a:spcPct val="150000"/>
              </a:lnSpc>
              <a:buNone/>
            </a:pPr>
            <a:endParaRPr lang="en-US" sz="1500" dirty="0"/>
          </a:p>
          <a:p>
            <a:pPr lvl="1">
              <a:lnSpc>
                <a:spcPct val="150000"/>
              </a:lnSpc>
            </a:pPr>
            <a:endParaRPr lang="en-US" sz="1000"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57</a:t>
            </a:fld>
            <a:endParaRPr lang="en-US" dirty="0"/>
          </a:p>
        </p:txBody>
      </p:sp>
    </p:spTree>
    <p:extLst>
      <p:ext uri="{BB962C8B-B14F-4D97-AF65-F5344CB8AC3E}">
        <p14:creationId xmlns:p14="http://schemas.microsoft.com/office/powerpoint/2010/main" val="233140719"/>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ECE964-7C2C-4965-ABB6-F27BFC224EDB}"/>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0F7032DD-C3C6-472E-9657-FDBB87F16589}"/>
              </a:ext>
            </a:extLst>
          </p:cNvPr>
          <p:cNvSpPr>
            <a:spLocks noGrp="1"/>
          </p:cNvSpPr>
          <p:nvPr>
            <p:ph type="sldNum" sz="quarter" idx="12"/>
          </p:nvPr>
        </p:nvSpPr>
        <p:spPr/>
        <p:txBody>
          <a:bodyPr/>
          <a:lstStyle/>
          <a:p>
            <a:fld id="{CD64BFC3-983F-4B0A-9A55-84A85105ADC0}" type="slidenum">
              <a:rPr lang="en-US" smtClean="0"/>
              <a:pPr/>
              <a:t>58</a:t>
            </a:fld>
            <a:endParaRPr lang="en-US"/>
          </a:p>
        </p:txBody>
      </p:sp>
      <p:sp>
        <p:nvSpPr>
          <p:cNvPr id="6" name="Title 1">
            <a:extLst>
              <a:ext uri="{FF2B5EF4-FFF2-40B4-BE49-F238E27FC236}">
                <a16:creationId xmlns:a16="http://schemas.microsoft.com/office/drawing/2014/main" id="{B40B303F-6F0C-4240-A5A1-3D84B0EF3E3B}"/>
              </a:ext>
            </a:extLst>
          </p:cNvPr>
          <p:cNvSpPr txBox="1">
            <a:spLocks/>
          </p:cNvSpPr>
          <p:nvPr/>
        </p:nvSpPr>
        <p:spPr>
          <a:xfrm>
            <a:off x="0" y="2465387"/>
            <a:ext cx="12192000" cy="1470025"/>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pPr algn="ctr"/>
            <a:r>
              <a:rPr lang="en-US" sz="5400" dirty="0">
                <a:latin typeface="Arial"/>
                <a:cs typeface="Arial"/>
              </a:rPr>
              <a:t>Final Remarks</a:t>
            </a:r>
            <a:br>
              <a:rPr lang="en-US" sz="5400" dirty="0">
                <a:latin typeface="Arial"/>
                <a:cs typeface="Arial"/>
              </a:rPr>
            </a:br>
            <a:endParaRPr lang="en-US" sz="5400" dirty="0">
              <a:latin typeface="Arial"/>
              <a:cs typeface="Arial"/>
            </a:endParaRPr>
          </a:p>
        </p:txBody>
      </p:sp>
    </p:spTree>
    <p:extLst>
      <p:ext uri="{BB962C8B-B14F-4D97-AF65-F5344CB8AC3E}">
        <p14:creationId xmlns:p14="http://schemas.microsoft.com/office/powerpoint/2010/main" val="29955181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p:txBody>
          <a:bodyPr/>
          <a:lstStyle/>
          <a:p>
            <a:r>
              <a:rPr lang="en-US" dirty="0"/>
              <a:t>NDIA SED Plans: USD(R&amp;E) - SE&amp;A </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p:txBody>
          <a:bodyPr>
            <a:normAutofit/>
          </a:bodyPr>
          <a:lstStyle/>
          <a:p>
            <a:r>
              <a:rPr lang="en-US" b="0" dirty="0"/>
              <a:t>Architecture, M&amp;S Committees very active here</a:t>
            </a:r>
          </a:p>
          <a:p>
            <a:endParaRPr lang="en-US" b="0" i="1" dirty="0"/>
          </a:p>
          <a:p>
            <a:r>
              <a:rPr lang="en-US" b="0" dirty="0"/>
              <a:t>SED Action: Invite for address to SED/collaboration</a:t>
            </a:r>
            <a:r>
              <a:rPr lang="en-US" b="0" i="1" dirty="0"/>
              <a:t>:</a:t>
            </a:r>
          </a:p>
          <a:p>
            <a:pPr lvl="1"/>
            <a:r>
              <a:rPr lang="en-US" b="0" i="1" dirty="0"/>
              <a:t>Nadine Geier – SE Transformation</a:t>
            </a:r>
          </a:p>
          <a:p>
            <a:pPr lvl="1"/>
            <a:r>
              <a:rPr lang="en-US" b="0" i="1" dirty="0"/>
              <a:t>Daniel Hettema - DE &amp; M&amp;S</a:t>
            </a:r>
          </a:p>
          <a:p>
            <a:pPr lvl="1"/>
            <a:r>
              <a:rPr lang="en-US" b="0" i="1" dirty="0"/>
              <a:t> Michael  Heaphy (DSPO) - Standards </a:t>
            </a:r>
          </a:p>
          <a:p>
            <a:pPr lvl="1"/>
            <a:r>
              <a:rPr lang="en-US" b="0" i="1" dirty="0"/>
              <a:t>Chris DeLuca -  Specialty Systems Engineering</a:t>
            </a:r>
          </a:p>
          <a:p>
            <a:pPr lvl="1"/>
            <a:endParaRPr lang="en-US" b="0" i="1" dirty="0"/>
          </a:p>
          <a:p>
            <a:pPr lvl="1"/>
            <a:endParaRPr lang="en-US" b="0" i="1" dirty="0"/>
          </a:p>
          <a:p>
            <a:endParaRPr lang="en-US" dirty="0"/>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5C21B-3258-4293-8AD7-7489A94AFFD4}" type="datetime1">
              <a:rPr kumimoji="0" lang="en-US" sz="1200" b="0" i="0" u="none" strike="noStrike" kern="1200" cap="none" spc="0" normalizeH="0" baseline="0" noProof="0" smtClean="0">
                <a:ln>
                  <a:noFill/>
                </a:ln>
                <a:solidFill>
                  <a:prstClr val="black">
                    <a:lumMod val="50000"/>
                    <a:lumOff val="50000"/>
                  </a:prstClr>
                </a:solidFill>
                <a:effectLst/>
                <a:uLnTx/>
                <a:uFillTx/>
                <a:latin typeface="Montserrat" panose="02000505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3/23/23</a:t>
            </a:fld>
            <a:endParaRPr kumimoji="0" lang="en-US" sz="1200" b="0" i="0" u="none" strike="noStrike" kern="1200" cap="none" spc="0" normalizeH="0" baseline="0" noProof="0">
              <a:ln>
                <a:noFill/>
              </a:ln>
              <a:solidFill>
                <a:prstClr val="black">
                  <a:lumMod val="50000"/>
                  <a:lumOff val="50000"/>
                </a:prstClr>
              </a:solidFill>
              <a:effectLst/>
              <a:uLnTx/>
              <a:uFillTx/>
              <a:latin typeface="Montserrat" panose="02000505000000020004" pitchFamily="2" charset="0"/>
              <a:ea typeface="+mn-ea"/>
              <a:cs typeface="+mn-cs"/>
            </a:endParaRPr>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64BFC3-983F-4B0A-9A55-84A85105ADC0}" type="slidenum">
              <a:rPr kumimoji="0" lang="en-US" sz="12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60724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p:cNvSpPr txBox="1">
            <a:spLocks/>
          </p:cNvSpPr>
          <p:nvPr/>
        </p:nvSpPr>
        <p:spPr>
          <a:xfrm>
            <a:off x="136506" y="1428837"/>
            <a:ext cx="11704320" cy="44254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Engineering Cyber Resilient Weapon System (CRWS) Initiatives</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SCRE white papers, standards, practices, education and training</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CRWS Workshop 12</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Engineering CRWS Body of Knowledge authoritative sources</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Collaboration with INCOSE</a:t>
            </a:r>
          </a:p>
          <a:p>
            <a:pPr marL="169261" marR="87928" lvl="0" indent="-160467"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Program Protection Plan update standardization </a:t>
            </a:r>
          </a:p>
          <a:p>
            <a:pPr marL="169261" marR="87928" lvl="0" indent="-160467"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Hardware Assurance Tabletop for Integration of microelectronics in DoD Systems</a:t>
            </a:r>
          </a:p>
          <a:p>
            <a:pPr marL="169261" marR="87928" lvl="0" indent="-160467"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Secure Software Supply Chain Initiatives</a:t>
            </a:r>
          </a:p>
          <a:p>
            <a:pPr marL="169261" marR="87928" lvl="0" indent="-160467"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Joint Federated Assurance Center </a:t>
            </a:r>
          </a:p>
          <a:p>
            <a:pPr marL="808894" marR="87928" lvl="1" indent="-3429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Software assurance tools, standards, practices</a:t>
            </a:r>
          </a:p>
          <a:p>
            <a:pPr marL="169261" marR="87928" lvl="0" indent="-160467"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Critical Program Information guidance and tools</a:t>
            </a:r>
          </a:p>
          <a:p>
            <a:pPr marL="169261" marR="87928" lvl="0" indent="-160467"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11C4E"/>
                </a:solidFill>
                <a:effectLst/>
                <a:uLnTx/>
                <a:uFillTx/>
                <a:latin typeface="Calibri" panose="020F0502020204030204"/>
                <a:ea typeface="+mn-ea"/>
                <a:cs typeface="Calibri" panose="020F0502020204030204" pitchFamily="34" charset="0"/>
              </a:rPr>
              <a:t>Controlled Technical Information webinar</a:t>
            </a:r>
          </a:p>
          <a:p>
            <a:pPr marL="465994" marR="87928"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8794" marR="87928"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a:p>
            <a:pPr marL="8793" marR="87928" lvl="0" indent="0" algn="l" defTabSz="633078" rtl="0" eaLnBrk="1" fontAlgn="auto" latinLnBrk="0" hangingPunct="1">
              <a:lnSpc>
                <a:spcPts val="2977"/>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Franklin Gothic Medium"/>
              <a:ea typeface="+mn-ea"/>
              <a:cs typeface="Franklin Gothic Medium"/>
            </a:endParaRPr>
          </a:p>
          <a:p>
            <a:pPr marL="169261" marR="87928" lvl="0" indent="-160467" algn="l" defTabSz="633078" rtl="0" eaLnBrk="1" fontAlgn="auto" latinLnBrk="0" hangingPunct="1">
              <a:lnSpc>
                <a:spcPts val="2977"/>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Franklin Gothic Medium"/>
              <a:ea typeface="+mn-ea"/>
              <a:cs typeface="Franklin Gothic Medium"/>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a:off x="259541" y="5854279"/>
            <a:ext cx="11672918" cy="400110"/>
          </a:xfrm>
          <a:prstGeom prst="rect">
            <a:avLst/>
          </a:prstGeom>
          <a:solidFill>
            <a:srgbClr val="111C4E"/>
          </a:solidFill>
          <a:ln>
            <a:solidFill>
              <a:srgbClr val="DF0B11"/>
            </a:solidFill>
          </a:ln>
        </p:spPr>
        <p:txBody>
          <a:bodyPr wrap="square" rtlCol="0">
            <a:spAutoFit/>
          </a:bodyPr>
          <a:lstStyle/>
          <a:p>
            <a:pPr marL="0" marR="0" lvl="0" indent="0" algn="ctr" defTabSz="77917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Continue to improve the communication between government, industry, and operational stakeholders</a:t>
            </a:r>
            <a:endPar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0CCEDBED-F8EA-409A-B7AB-EA23C0B71B49}"/>
              </a:ext>
            </a:extLst>
          </p:cNvPr>
          <p:cNvSpPr txBox="1">
            <a:spLocks/>
          </p:cNvSpPr>
          <p:nvPr/>
        </p:nvSpPr>
        <p:spPr>
          <a:xfrm>
            <a:off x="1352552" y="323428"/>
            <a:ext cx="10250444" cy="677002"/>
          </a:xfrm>
          <a:prstGeom prst="rect">
            <a:avLst/>
          </a:prstGeom>
        </p:spPr>
        <p:txBody>
          <a:bodyPr anchor="ctr"/>
          <a:lst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Medium Cond" panose="020B0606030402020204" pitchFamily="34" charset="0"/>
                <a:ea typeface="+mj-ea"/>
                <a:cs typeface="Arial" panose="020B0604020202020204" pitchFamily="34" charset="0"/>
              </a:rPr>
              <a:t>Opportunities for DoD and Industry Collaboration </a:t>
            </a:r>
          </a:p>
        </p:txBody>
      </p:sp>
      <p:sp>
        <p:nvSpPr>
          <p:cNvPr id="11" name="TextBox 10">
            <a:extLst>
              <a:ext uri="{FF2B5EF4-FFF2-40B4-BE49-F238E27FC236}">
                <a16:creationId xmlns:a16="http://schemas.microsoft.com/office/drawing/2014/main" id="{B4071FF4-BC1C-42CC-A806-C76309A80C14}"/>
              </a:ext>
            </a:extLst>
          </p:cNvPr>
          <p:cNvSpPr txBox="1"/>
          <p:nvPr/>
        </p:nvSpPr>
        <p:spPr>
          <a:xfrm>
            <a:off x="1911630" y="6553422"/>
            <a:ext cx="8368740" cy="276999"/>
          </a:xfrm>
          <a:prstGeom prst="rect">
            <a:avLst/>
          </a:prstGeom>
          <a:noFill/>
        </p:spPr>
        <p:txBody>
          <a:bodyPr wrap="square" anchor="b" anchorCtr="1">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rPr>
              <a:t>Distribution Statement A: Approved for public release. DOPSR case #23-S-1306 applies. Distribution is unlimited. </a:t>
            </a:r>
          </a:p>
        </p:txBody>
      </p:sp>
      <p:sp>
        <p:nvSpPr>
          <p:cNvPr id="12" name="Slide Number Placeholder 4">
            <a:extLst>
              <a:ext uri="{FF2B5EF4-FFF2-40B4-BE49-F238E27FC236}">
                <a16:creationId xmlns:a16="http://schemas.microsoft.com/office/drawing/2014/main" id="{21068642-DAE7-470B-850A-ED1E9B588553}"/>
              </a:ext>
            </a:extLst>
          </p:cNvPr>
          <p:cNvSpPr txBox="1">
            <a:spLocks/>
          </p:cNvSpPr>
          <p:nvPr/>
        </p:nvSpPr>
        <p:spPr>
          <a:xfrm>
            <a:off x="9975849" y="6553422"/>
            <a:ext cx="2057400" cy="203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901CD8-BE54-44CF-BBB0-BA65B4521913}" type="slidenum">
              <a:rPr kumimoji="0" lang="en-US" sz="1200" b="0" i="0" u="none" strike="noStrike" kern="1200" cap="none" spc="0" normalizeH="0" baseline="0" noProof="0" smtClean="0">
                <a:ln>
                  <a:noFill/>
                </a:ln>
                <a:solidFill>
                  <a:srgbClr val="111C4E"/>
                </a:solidFill>
                <a:effectLst/>
                <a:uLnTx/>
                <a:uFillTx/>
                <a:latin typeface=" 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11C4E"/>
              </a:solidFill>
              <a:effectLst/>
              <a:uLnTx/>
              <a:uFillTx/>
              <a:latin typeface=" Arial"/>
              <a:ea typeface="+mn-ea"/>
              <a:cs typeface="+mn-cs"/>
            </a:endParaRPr>
          </a:p>
        </p:txBody>
      </p:sp>
      <p:sp>
        <p:nvSpPr>
          <p:cNvPr id="13" name="Text Box 12">
            <a:extLst>
              <a:ext uri="{FF2B5EF4-FFF2-40B4-BE49-F238E27FC236}">
                <a16:creationId xmlns:a16="http://schemas.microsoft.com/office/drawing/2014/main" id="{FD5E4448-C564-4B70-9AEC-F49667D56D18}"/>
              </a:ext>
            </a:extLst>
          </p:cNvPr>
          <p:cNvSpPr txBox="1">
            <a:spLocks noChangeArrowheads="1"/>
          </p:cNvSpPr>
          <p:nvPr/>
        </p:nvSpPr>
        <p:spPr bwMode="auto">
          <a:xfrm>
            <a:off x="0" y="6427113"/>
            <a:ext cx="2057400" cy="43088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11C4E"/>
                </a:solidFill>
                <a:effectLst/>
                <a:uLnTx/>
                <a:uFillTx/>
                <a:latin typeface="Arial" charset="0"/>
                <a:ea typeface="+mn-ea"/>
                <a:cs typeface="+mn-cs"/>
              </a:rPr>
              <a:t>NDIA SED – SysSec Input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11C4E"/>
                </a:solidFill>
                <a:effectLst/>
                <a:uLnTx/>
                <a:uFillTx/>
                <a:latin typeface="Arial" charset="0"/>
                <a:ea typeface="+mn-ea"/>
                <a:cs typeface="+mn-cs"/>
              </a:rPr>
              <a:t>Feb 24, 2023</a:t>
            </a:r>
          </a:p>
        </p:txBody>
      </p:sp>
    </p:spTree>
    <p:extLst>
      <p:ext uri="{BB962C8B-B14F-4D97-AF65-F5344CB8AC3E}">
        <p14:creationId xmlns:p14="http://schemas.microsoft.com/office/powerpoint/2010/main" val="27494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p:txBody>
          <a:bodyPr/>
          <a:lstStyle/>
          <a:p>
            <a:r>
              <a:rPr lang="en-US" dirty="0"/>
              <a:t>NDIA SED Plans: USD(R&amp;E) - DCTO(S&amp;T) </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p:txBody>
          <a:bodyPr>
            <a:normAutofit/>
          </a:bodyPr>
          <a:lstStyle/>
          <a:p>
            <a:r>
              <a:rPr lang="en-US" b="0" dirty="0"/>
              <a:t>Systems Security Committee very active here</a:t>
            </a:r>
          </a:p>
          <a:p>
            <a:endParaRPr lang="en-US" b="0" i="1" dirty="0"/>
          </a:p>
          <a:p>
            <a:r>
              <a:rPr lang="en-US" b="0" dirty="0"/>
              <a:t>SED Action: Support SED SSC in working with DCTO(S&amp;T) and foster involvement with other SED Committees</a:t>
            </a:r>
          </a:p>
          <a:p>
            <a:pPr lvl="1"/>
            <a:endParaRPr lang="en-US" b="0" i="1" dirty="0"/>
          </a:p>
          <a:p>
            <a:endParaRPr lang="en-US" dirty="0"/>
          </a:p>
        </p:txBody>
      </p:sp>
      <p:sp>
        <p:nvSpPr>
          <p:cNvPr id="4" name="Date Placeholder 3">
            <a:extLst>
              <a:ext uri="{FF2B5EF4-FFF2-40B4-BE49-F238E27FC236}">
                <a16:creationId xmlns:a16="http://schemas.microsoft.com/office/drawing/2014/main" id="{032D1590-4662-4318-463C-66DF193E57B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5C21B-3258-4293-8AD7-7489A94AFFD4}" type="datetime1">
              <a:rPr kumimoji="0" lang="en-US" sz="1200" b="0" i="0" u="none" strike="noStrike" kern="1200" cap="none" spc="0" normalizeH="0" baseline="0" noProof="0" smtClean="0">
                <a:ln>
                  <a:noFill/>
                </a:ln>
                <a:solidFill>
                  <a:prstClr val="black">
                    <a:lumMod val="50000"/>
                    <a:lumOff val="50000"/>
                  </a:prstClr>
                </a:solidFill>
                <a:effectLst/>
                <a:uLnTx/>
                <a:uFillTx/>
                <a:latin typeface="Montserrat" panose="02000505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3/23/23</a:t>
            </a:fld>
            <a:endParaRPr kumimoji="0" lang="en-US" sz="1200" b="0" i="0" u="none" strike="noStrike" kern="1200" cap="none" spc="0" normalizeH="0" baseline="0" noProof="0">
              <a:ln>
                <a:noFill/>
              </a:ln>
              <a:solidFill>
                <a:prstClr val="black">
                  <a:lumMod val="50000"/>
                  <a:lumOff val="50000"/>
                </a:prstClr>
              </a:solidFill>
              <a:effectLst/>
              <a:uLnTx/>
              <a:uFillTx/>
              <a:latin typeface="Montserrat" panose="02000505000000020004" pitchFamily="2" charset="0"/>
              <a:ea typeface="+mn-ea"/>
              <a:cs typeface="+mn-cs"/>
            </a:endParaRPr>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64BFC3-983F-4B0A-9A55-84A85105ADC0}" type="slidenum">
              <a:rPr kumimoji="0" lang="en-US" sz="12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17217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C9A9B6-FED0-B309-9BD1-A8F1CA96FB43}"/>
              </a:ext>
            </a:extLst>
          </p:cNvPr>
          <p:cNvSpPr>
            <a:spLocks noGrp="1"/>
          </p:cNvSpPr>
          <p:nvPr>
            <p:ph type="dt" sz="half" idx="10"/>
          </p:nvPr>
        </p:nvSpPr>
        <p:spPr/>
        <p:txBody>
          <a:bodyPr/>
          <a:lstStyle/>
          <a:p>
            <a:fld id="{A325C21B-3258-4293-8AD7-7489A94AFFD4}" type="datetime1">
              <a:rPr lang="en-US" smtClean="0"/>
              <a:pPr/>
              <a:t>3/23/23</a:t>
            </a:fld>
            <a:endParaRPr lang="en-US"/>
          </a:p>
        </p:txBody>
      </p:sp>
      <p:sp>
        <p:nvSpPr>
          <p:cNvPr id="5" name="Slide Number Placeholder 4">
            <a:extLst>
              <a:ext uri="{FF2B5EF4-FFF2-40B4-BE49-F238E27FC236}">
                <a16:creationId xmlns:a16="http://schemas.microsoft.com/office/drawing/2014/main" id="{2683C30C-CC53-A160-9D2A-3043239423B1}"/>
              </a:ext>
            </a:extLst>
          </p:cNvPr>
          <p:cNvSpPr>
            <a:spLocks noGrp="1"/>
          </p:cNvSpPr>
          <p:nvPr>
            <p:ph type="sldNum" sz="quarter" idx="12"/>
          </p:nvPr>
        </p:nvSpPr>
        <p:spPr/>
        <p:txBody>
          <a:bodyPr/>
          <a:lstStyle/>
          <a:p>
            <a:fld id="{CD64BFC3-983F-4B0A-9A55-84A85105ADC0}" type="slidenum">
              <a:rPr lang="en-US" smtClean="0"/>
              <a:pPr/>
              <a:t>9</a:t>
            </a:fld>
            <a:endParaRPr lang="en-US"/>
          </a:p>
        </p:txBody>
      </p:sp>
      <p:pic>
        <p:nvPicPr>
          <p:cNvPr id="7" name="Picture 6">
            <a:extLst>
              <a:ext uri="{FF2B5EF4-FFF2-40B4-BE49-F238E27FC236}">
                <a16:creationId xmlns:a16="http://schemas.microsoft.com/office/drawing/2014/main" id="{7885D336-FD2C-420F-7FAE-91E144A625CD}"/>
              </a:ext>
            </a:extLst>
          </p:cNvPr>
          <p:cNvPicPr>
            <a:picLocks noChangeAspect="1"/>
          </p:cNvPicPr>
          <p:nvPr/>
        </p:nvPicPr>
        <p:blipFill>
          <a:blip r:embed="rId2"/>
          <a:stretch>
            <a:fillRect/>
          </a:stretch>
        </p:blipFill>
        <p:spPr>
          <a:xfrm>
            <a:off x="1524000" y="336274"/>
            <a:ext cx="8668406" cy="6185452"/>
          </a:xfrm>
          <a:prstGeom prst="rect">
            <a:avLst/>
          </a:prstGeom>
        </p:spPr>
      </p:pic>
    </p:spTree>
    <p:extLst>
      <p:ext uri="{BB962C8B-B14F-4D97-AF65-F5344CB8AC3E}">
        <p14:creationId xmlns:p14="http://schemas.microsoft.com/office/powerpoint/2010/main" val="3377156208"/>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DR&am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1">
  <a:themeElements>
    <a:clrScheme name="Custom 3">
      <a:dk1>
        <a:srgbClr val="000000"/>
      </a:dk1>
      <a:lt1>
        <a:srgbClr val="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CSAF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lstStyle>
        <a:defPPr marL="285750" indent="-285750" algn="l">
          <a:spcBef>
            <a:spcPct val="40000"/>
          </a:spcBef>
          <a:buClr>
            <a:schemeClr val="tx1"/>
          </a:buClr>
          <a:buFont typeface="Wingdings" pitchFamily="2" charset="2"/>
          <a:buChar char="§"/>
          <a:defRPr sz="2000" b="1" dirty="0"/>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SAF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AF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AF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AF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AF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AF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AF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LVEgwMTkwNTwvVXNlck5hbWU+PERhdGVUaW1lPjQvMjAvMjAyMSA2OjMzOjE2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S1RIMDE5MDU8L1VzZXJOYW1lPjxEYXRlVGltZT4xMC80LzIwMjEgMzo0NTo0MyBQTTwvRGF0ZVRpbWU+PExhYmVsU3RyaW5nPk9yaWdpbiBKdXJpc2RpY3Rpb246IFVTICB8IFVucmVzdHJpY3RlZCBDb250ZW50IHwgTm8gbWFya2luZyBhcHBsaWVkIGJ5IHRoaXMgdG9vbCB8IE90aGVyIEluZm9ybWF0aW9uIChOb3QgUmVxdWlyaW5nIGFuIEV4cG9ydCBDb250cm9sIE1hcmtpbmcpIHwgTm8gbWFya2luZyBhcHBsaWVkIGJ5IHRoZSB0b29sPC9MYWJlbFN0cmluZz48L2l0ZW0+PC9sYWJlbEhpc3Rvcnk+</Value>
</WrappedLabelHistory>
</file>

<file path=customXml/itemProps1.xml><?xml version="1.0" encoding="utf-8"?>
<ds:datastoreItem xmlns:ds="http://schemas.openxmlformats.org/officeDocument/2006/customXml" ds:itemID="{49375BB3-F841-4659-BEEE-5080C98F66A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4E1F88EE-2516-426D-AD7E-6045AF4D397D}">
  <ds:schemaRefs>
    <ds:schemaRef ds:uri="http://www.w3.org/2001/XMLSchema"/>
    <ds:schemaRef ds:uri="http://www.boldonjames.com/2016/02/Classifier/internal/wrappedLabelHistory"/>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
  <TotalTime>2743</TotalTime>
  <Words>4545</Words>
  <Application>Microsoft Macintosh PowerPoint</Application>
  <PresentationFormat>Widescreen</PresentationFormat>
  <Paragraphs>570</Paragraphs>
  <Slides>58</Slides>
  <Notes>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58</vt:i4>
      </vt:variant>
    </vt:vector>
  </HeadingPairs>
  <TitlesOfParts>
    <vt:vector size="77" baseType="lpstr">
      <vt:lpstr> Arial</vt:lpstr>
      <vt:lpstr>Montserrat</vt:lpstr>
      <vt:lpstr>Arial</vt:lpstr>
      <vt:lpstr>Arial Black</vt:lpstr>
      <vt:lpstr>Arial Narrow</vt:lpstr>
      <vt:lpstr>Calibri</vt:lpstr>
      <vt:lpstr>Century Schoolbook</vt:lpstr>
      <vt:lpstr>Courier New</vt:lpstr>
      <vt:lpstr>Franklin Gothic Medium</vt:lpstr>
      <vt:lpstr>Franklin Gothic Medium Cond</vt:lpstr>
      <vt:lpstr>Symbol</vt:lpstr>
      <vt:lpstr>Tahoma</vt:lpstr>
      <vt:lpstr>Times New Roman</vt:lpstr>
      <vt:lpstr>Verdana</vt:lpstr>
      <vt:lpstr>Wingdings</vt:lpstr>
      <vt:lpstr>1_Office Theme</vt:lpstr>
      <vt:lpstr>USDR&amp;E</vt:lpstr>
      <vt:lpstr>1_Theme1</vt:lpstr>
      <vt:lpstr>Main Body Slide</vt:lpstr>
      <vt:lpstr>System Engineering Division  Monthly Meeting</vt:lpstr>
      <vt:lpstr>PowerPoint Presentation</vt:lpstr>
      <vt:lpstr>Division Goals for 2023</vt:lpstr>
      <vt:lpstr>Feedback from Senior Government Addresses to SED February 2023</vt:lpstr>
      <vt:lpstr>SE&amp;A Overview</vt:lpstr>
      <vt:lpstr>NDIA SED Plans: USD(R&amp;E) - SE&amp;A </vt:lpstr>
      <vt:lpstr>PowerPoint Presentation</vt:lpstr>
      <vt:lpstr>NDIA SED Plans: USD(R&amp;E) - DCTO(S&amp;T) </vt:lpstr>
      <vt:lpstr>PowerPoint Presentation</vt:lpstr>
      <vt:lpstr>NDIA SED Plans: USD(A&amp;S) – IP Cadre</vt:lpstr>
      <vt:lpstr>PowerPoint Presentation</vt:lpstr>
      <vt:lpstr>NDIA SED Plans: USAF - AFLCMC/EN </vt:lpstr>
      <vt:lpstr>NDIA SED Plans: OMG MBAcq</vt:lpstr>
      <vt:lpstr>Division Goals for 2023</vt:lpstr>
      <vt:lpstr>Digital Engineering/Acquisition Model Discussion                       Keith Siders USAF AFMC</vt:lpstr>
      <vt:lpstr>NDIA SED Membership Discussion  Patrick Baines</vt:lpstr>
      <vt:lpstr>“Value Proposition” for NDIA SED membership</vt:lpstr>
      <vt:lpstr>NDIA Membership Joining as an Employee of NDIA Corporate Member</vt:lpstr>
      <vt:lpstr>Value Proposition: Why Join NDIA? </vt:lpstr>
      <vt:lpstr> NDIA has more than 1,800 corporate members. If your organization is already a member of NDIA, you don't need a separate membership to enjoy all of NDIA's benefits. Simply join your corporate roster and begin taking advantage of our member benefits today.  The step-by-step process for joining your corporate roster is detailed in the following slides.</vt:lpstr>
      <vt:lpstr>1) Visit www.ndia.org 2) Select “Membership” in the banner across the top</vt:lpstr>
      <vt:lpstr>3) Select “Join Your Corporate Roster” from the drop down</vt:lpstr>
      <vt:lpstr>4) If you want to verify your company is a corporate member, select “SEARCH”</vt:lpstr>
      <vt:lpstr>5) Type your company name in the search bar and click “Search”</vt:lpstr>
      <vt:lpstr>6) After confirming your company is a corporate member, select “CREATE AN ACCOUNT”</vt:lpstr>
      <vt:lpstr>7) Enter the email address you would like to use for your NDIA account 8) Check the terms of use and privacy policy box, then select “CREATE AN ACCOUNT”</vt:lpstr>
      <vt:lpstr>9) Fill in your account information</vt:lpstr>
      <vt:lpstr>10) Search for your company</vt:lpstr>
      <vt:lpstr>11) Select your company from the list. This will link your account to your company’s corporate membership. </vt:lpstr>
      <vt:lpstr>12) Select “CONTINUE” this will link your account to your company’s corporate membership</vt:lpstr>
      <vt:lpstr> Following these steps will automatically add you to your company’s corporate roster. You can now exit the “Create An Account” process or continue to fill out additional optional information. Logging in with your account information will now give you member access. It is not necessary to purchase an individual account.</vt:lpstr>
      <vt:lpstr>“Value Proposition” for NDIA SED membership</vt:lpstr>
      <vt:lpstr>PowerPoint Presentation</vt:lpstr>
      <vt:lpstr>PowerPoint Presentation</vt:lpstr>
      <vt:lpstr> NDIA Systems Engineering Division (SED) Meeting  Committee Report</vt:lpstr>
      <vt:lpstr>SoS ME Committee 2023 Goals &amp; Objectives</vt:lpstr>
      <vt:lpstr>Key Actions</vt:lpstr>
      <vt:lpstr>Future Events</vt:lpstr>
      <vt:lpstr> NDIA Systems Engineering Division (SED) Meeting  Committee Report  23 March 2023</vt:lpstr>
      <vt:lpstr>SoS ME Committee Goals &amp; Objectives</vt:lpstr>
      <vt:lpstr>Completed 2022 SoS/ME Actions</vt:lpstr>
      <vt:lpstr>Completed 2022 ME Actions</vt:lpstr>
      <vt:lpstr>Future Events</vt:lpstr>
      <vt:lpstr> NDIA Systems Engineering Division (SED) Meeting Committee Report  System Security Engineering  March 2023</vt:lpstr>
      <vt:lpstr>SSE Committee 2023 Goals &amp; Objectives</vt:lpstr>
      <vt:lpstr>Key Actions</vt:lpstr>
      <vt:lpstr>Future Events</vt:lpstr>
      <vt:lpstr> NDIA Systems Engineering Division (SED) Meeting  Education and Training Committee Report</vt:lpstr>
      <vt:lpstr>E&amp;T Committee 2023 Goals &amp; Objectives</vt:lpstr>
      <vt:lpstr>Key Actions</vt:lpstr>
      <vt:lpstr>New DAU tool for interactive survey’s, Mentimeter</vt:lpstr>
      <vt:lpstr>Future Events</vt:lpstr>
      <vt:lpstr>2023 &amp; 2024 Systems &amp; Mission Engineering  Conference  </vt:lpstr>
      <vt:lpstr>Norfolk, VA – Hilton Norfolk The Main</vt:lpstr>
      <vt:lpstr>2023 Hilton Norfolk The Main Space – Day 2 &amp; 3</vt:lpstr>
      <vt:lpstr>2023 Conference Planning Committee</vt:lpstr>
      <vt:lpstr>2023 Conference Planning Committee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Logistics Management January Division Meeting</dc:title>
  <dc:subject>rtnipcontrolcode:unrestricted|rtnipcontrolcodevm:noipvm|rtnexportcontrolcountry:usa|rtnexportcontrolcode:otherinfo|rtnexportcontrolcodevm:nousecvm</dc:subject>
  <dc:creator>Andrea Lane</dc:creator>
  <cp:lastModifiedBy>Microsoft Office User</cp:lastModifiedBy>
  <cp:revision>124</cp:revision>
  <dcterms:created xsi:type="dcterms:W3CDTF">2021-01-15T15:54:14Z</dcterms:created>
  <dcterms:modified xsi:type="dcterms:W3CDTF">2023-03-23T20:38:04Z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55163471-e1cd-4e81-8f41-6939c96fa403</vt:lpwstr>
  </property>
  <property fmtid="{D5CDD505-2E9C-101B-9397-08002B2CF9AE}" pid="3" name="bjClsUserRVM">
    <vt:lpwstr>[]</vt:lpwstr>
  </property>
  <property fmtid="{D5CDD505-2E9C-101B-9397-08002B2CF9AE}" pid="4" name="bjSaver">
    <vt:lpwstr>K5xoA48SK7vARNRMs6ihxGK93DNhV4Go</vt:lpwstr>
  </property>
  <property fmtid="{D5CDD505-2E9C-101B-9397-08002B2CF9AE}" pid="5" name="bjLabelRefreshRequired">
    <vt:lpwstr>FileClassifier</vt:lpwstr>
  </property>
  <property fmtid="{D5CDD505-2E9C-101B-9397-08002B2CF9AE}" pid="6" name="rtxCustomDocumentProperties">
    <vt:lpwstr>rtnipcontrolcode:unrestricted|rtnipcontrolcodevm:noipvm|rtnexportcontrolcountry:usa|rtnexportcontrolcode:otherinfo|rtnexportcontrolcodevm:nousecvm|</vt:lpwstr>
  </property>
  <property fmtid="{D5CDD505-2E9C-101B-9397-08002B2CF9AE}" pid="7"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8"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9" name="bjDocumentLabelXML-1">
    <vt:lpwstr>e7d-88d1-fc61674f86fd" value="" /&gt;&lt;element uid="92e993a3-af32-4afb-aa19-3a49cdb82c7a" value="" /&gt;&lt;/sisl&gt;</vt:lpwstr>
  </property>
  <property fmtid="{D5CDD505-2E9C-101B-9397-08002B2CF9AE}" pid="10" name="bjDocumentSecurityLabel">
    <vt:lpwstr>Origin Jurisdiction: US  | Unrestricted Content | No marking applied by this tool | Other Information (Not Requiring an Export Control Marking) | No marking applied by the tool</vt:lpwstr>
  </property>
  <property fmtid="{D5CDD505-2E9C-101B-9397-08002B2CF9AE}" pid="11" name="bjLabelHistoryID">
    <vt:lpwstr>{4E1F88EE-2516-426D-AD7E-6045AF4D397D}</vt:lpwstr>
  </property>
</Properties>
</file>