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04_1CC13CF7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2B3D4A-10F6-E5EA-1900-B93CC2FBF9DC}" name="Moshinsky, Edward A CTR (USA)" initials="MEAC(" userId="S::edward.a.moshinsky.ctr@mail.mil::77894407-3926-4f36-98e1-d6e2889d0bd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76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2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omments/modernComment_104_1CC13CF7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C0931CDA-F64C-4082-8838-D4A4148669F0}" authorId="{802B3D4A-10F6-E5EA-1900-B93CC2FBF9DC}" created="2023-06-12T17:16:28.374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82426103" sldId="260"/>
      <ac:spMk id="3" creationId="{E9A4959B-DF6B-4E30-B1D1-5DD6CC9C36AF}"/>
      <ac:txMk cp="142" len="46">
        <ac:context len="894" hash="1435546736"/>
      </ac:txMk>
    </ac:txMkLst>
    <p188:pos x="6217693" y="1018085"/>
    <p188:txBody>
      <a:bodyPr/>
      <a:lstStyle/>
      <a:p>
        <a:r>
          <a:rPr lang="en-US"/>
          <a:t>Add AI perspective
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60B44-B72E-4069-8C9B-C0270922AA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2498AE-9BDF-4682-9C91-230588E56D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11BCA-83FA-455F-9E83-F4D1A05AB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BB66-06BD-4259-A295-D4E9F3673616}" type="datetimeFigureOut">
              <a:rPr lang="en-US" smtClean="0"/>
              <a:t>6/12/2023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EBA2EA-BA19-4B9F-A0DE-E61B708B9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6CEA5-E2B2-450D-9DCD-FEC20FCE7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9325D-A770-41BF-9511-5A6537CF3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332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F070B-2F82-4A1F-9544-1F1897728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8CB8FF-E191-4477-B5DA-5298A958C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03AB11-EA96-43B8-BB8F-FEB3DB4A6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BB66-06BD-4259-A295-D4E9F3673616}" type="datetimeFigureOut">
              <a:rPr lang="en-US" smtClean="0"/>
              <a:t>6/12/2023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E52FC8-1165-4B85-96CC-8998847BA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56397-A746-4134-81C1-32A41FE1A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9325D-A770-41BF-9511-5A6537CF3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64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BDDB37-5695-4F2A-9DD2-75E127813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076B14-0010-4BE1-B8B5-13FE9D5B5F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88C79D-A94C-435D-ADA2-D6A0F1FC1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BB66-06BD-4259-A295-D4E9F3673616}" type="datetimeFigureOut">
              <a:rPr lang="en-US" smtClean="0"/>
              <a:t>6/12/2023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12EEA3-DE08-4301-816B-50FAE5543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990408-8414-4879-BA70-3401BE162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9325D-A770-41BF-9511-5A6537CF3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664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F3457-EB48-4C5B-8011-DEBCA70F4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50D862-A4F9-4C0C-B0A9-9E1C38F571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CA3ABF-7D5F-48B6-B95A-01D4E814A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BB66-06BD-4259-A295-D4E9F3673616}" type="datetimeFigureOut">
              <a:rPr lang="en-US" smtClean="0"/>
              <a:t>6/12/2023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E98180-2C31-4274-ACA0-A650FE186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29169C-E53D-4EAC-915D-31B1CF95C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9325D-A770-41BF-9511-5A6537CF3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334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25F4E-7B65-46C8-8204-1EC93B0FE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3229FF-B3F6-4F85-9BAE-ECF0E7AAA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8EF25-544F-4F96-805D-F893343CE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BB66-06BD-4259-A295-D4E9F3673616}" type="datetimeFigureOut">
              <a:rPr lang="en-US" smtClean="0"/>
              <a:t>6/12/2023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45B8D-B883-4A5E-BE8B-62282044E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7448B-A834-47DF-9DAE-7942124DD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9325D-A770-41BF-9511-5A6537CF3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998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BBE10-28C1-4B1C-BFA2-D9C856C47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E380B9-3C1D-4352-BC1E-2846702326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663C48-E516-4CC5-BF69-C431469192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48B119-CA6C-41F2-AB5D-2C33B765F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BB66-06BD-4259-A295-D4E9F3673616}" type="datetimeFigureOut">
              <a:rPr lang="en-US" smtClean="0"/>
              <a:t>6/12/2023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EA25FC-65DB-46E0-915E-ED6A85E3E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8FFED1-D67D-435B-B347-2896A40BE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9325D-A770-41BF-9511-5A6537CF3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82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F80C3-DEF0-4B9E-9765-DAB7E07D6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CC4EF7-BBF1-4526-B452-5548CE1943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67C43D-1A85-4329-B7F3-D54214166E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73E1DA-CCF7-4F89-8EDF-3E08B7CE43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90CDCD-CF88-457A-97FC-6E22068BE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75B2C3-D908-470D-8401-C2E4E4938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BB66-06BD-4259-A295-D4E9F3673616}" type="datetimeFigureOut">
              <a:rPr lang="en-US" smtClean="0"/>
              <a:t>6/12/2023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B746F1-40DC-4FFE-95D5-6296CF8B0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84B12F-22DF-4C57-ACEA-EDD30871D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9325D-A770-41BF-9511-5A6537CF3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94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B37C2-77F7-490D-A389-A1C4FEFD7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660FFF-5689-436F-8C35-24657DA0E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BB66-06BD-4259-A295-D4E9F3673616}" type="datetimeFigureOut">
              <a:rPr lang="en-US" smtClean="0"/>
              <a:t>6/12/2023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7AEC10-B2A4-446E-901E-CE17EFA2D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BCF14F-FA91-48C0-8358-0C584C653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9325D-A770-41BF-9511-5A6537CF3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317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AB9142-AB36-4C3A-BCBA-B0C2DE54E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BB66-06BD-4259-A295-D4E9F3673616}" type="datetimeFigureOut">
              <a:rPr lang="en-US" smtClean="0"/>
              <a:t>6/12/2023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E3F483-60D2-4C25-B4B6-9ECF11577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942694-CDA6-46B7-A5A5-31094F292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9325D-A770-41BF-9511-5A6537CF3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560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52D91-B7B7-4FBD-B118-D8434FC3C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32C19A-1209-46E7-8578-8AC4B8657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8B25D0-963F-4814-A308-52B0DD5B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83CE69-2E1A-431E-951F-15CF6922F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BB66-06BD-4259-A295-D4E9F3673616}" type="datetimeFigureOut">
              <a:rPr lang="en-US" smtClean="0"/>
              <a:t>6/12/2023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B68C02-B043-4425-A3EA-652B43F02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4B506E-8BB6-40A7-AEF9-A8B1CA775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9325D-A770-41BF-9511-5A6537CF3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674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75A02-9552-4001-A228-CB266080F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A9E855-6A8A-479F-836B-B230240C7E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6DE6F7-BA41-411E-BC0C-30138DD2AF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C79CAE-7874-45BF-9789-B7D5DACF0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BB66-06BD-4259-A295-D4E9F3673616}" type="datetimeFigureOut">
              <a:rPr lang="en-US" smtClean="0"/>
              <a:t>6/12/2023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8BBF93-7A2D-4A35-9AC7-B4E5E5C59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FB5011-3BE3-4F49-8C23-254719DAA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9325D-A770-41BF-9511-5A6537CF3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9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D7E277-B751-4400-A68F-191D09E89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7294E4-8285-45A0-BA32-C5F58E9399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C13920-3AD1-4306-B577-FA820678EB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DBB66-06BD-4259-A295-D4E9F3673616}" type="datetimeFigureOut">
              <a:rPr lang="en-US" smtClean="0"/>
              <a:t>6/12/2023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E06AE7-978D-420B-8B85-0F1C60513D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334F9-1D03-4B38-B7DE-0A22AF2567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9325D-A770-41BF-9511-5A6537CF3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188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hitehouse.gov/wp-content/uploads/2022/10/Biden-Harris-Administrations-National-Security-Strategy-10.2022.pdf" TargetMode="External"/><Relationship Id="rId2" Type="http://schemas.openxmlformats.org/officeDocument/2006/relationships/hyperlink" Target="https://media.defense.gov/2023/May/09/2003218877/-1/-1/0/NDSTS-FINAL-WEB-VERSION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edia.defense.gov/2022/Oct/27/2003103845/-1/-1/1/2022-NATIONAL-DEFENSE-STRATEGY-NPR-MDR.PDF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4_1CC13CF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2EEEF-DA8D-423E-800A-2F3A84B71E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7600" y="1155699"/>
            <a:ext cx="7429500" cy="2354263"/>
          </a:xfrm>
        </p:spPr>
        <p:txBody>
          <a:bodyPr>
            <a:normAutofit fontScale="90000"/>
          </a:bodyPr>
          <a:lstStyle/>
          <a:p>
            <a:r>
              <a:rPr lang="en-US" dirty="0"/>
              <a:t>National Defense Science &amp; Technology Strategy 2023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E4DF4F-47E0-4CF2-8B01-62407B2C7F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7600" y="3602038"/>
            <a:ext cx="7239000" cy="2252662"/>
          </a:xfrm>
        </p:spPr>
        <p:txBody>
          <a:bodyPr>
            <a:normAutofit fontScale="85000" lnSpcReduction="10000"/>
          </a:bodyPr>
          <a:lstStyle/>
          <a:p>
            <a:r>
              <a:rPr lang="en-US" i="1" dirty="0"/>
              <a:t>Key Points for Systems Engineering &amp; Architecture</a:t>
            </a:r>
          </a:p>
          <a:p>
            <a:r>
              <a:rPr lang="en-US" dirty="0"/>
              <a:t>Discussion for NDIA SE Division Meeting</a:t>
            </a:r>
          </a:p>
          <a:p>
            <a:r>
              <a:rPr lang="en-US" dirty="0"/>
              <a:t>22 June 2023</a:t>
            </a:r>
          </a:p>
          <a:p>
            <a:endParaRPr lang="en-US" dirty="0"/>
          </a:p>
          <a:p>
            <a:pPr algn="l"/>
            <a:r>
              <a:rPr lang="en-US" dirty="0"/>
              <a:t>Monique Ofori – (OUSD)R&amp;E SE&amp;A (Lead SE Contractor Support)</a:t>
            </a:r>
          </a:p>
          <a:p>
            <a:pPr algn="l"/>
            <a:r>
              <a:rPr lang="en-US" dirty="0"/>
              <a:t>Ed Moshinsky – (OUSD)R&amp;E SE&amp;A (SE Contractor Support)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46DB99B-252A-4EAD-A07F-B7716B5B23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9510" y="932656"/>
            <a:ext cx="3359475" cy="4350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755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F9E67-7970-4BF1-9C8C-7EFE77473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539998-BA62-49D5-87A8-407F630F70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2023 National Defense Science and Technology Strategy </a:t>
            </a:r>
            <a:r>
              <a:rPr lang="en-US" sz="1600" dirty="0">
                <a:hlinkClick r:id="rId2"/>
              </a:rPr>
              <a:t>https://media.defense.gov/2023/May/09/2003218877/-1/-1/0/NDSTS-FINAL-WEB-VERSION.PDF</a:t>
            </a:r>
            <a:endParaRPr lang="en-US" sz="1600" dirty="0"/>
          </a:p>
          <a:p>
            <a:r>
              <a:rPr lang="en-US" dirty="0"/>
              <a:t>In alignment with:</a:t>
            </a:r>
          </a:p>
          <a:p>
            <a:pPr lvl="1"/>
            <a:r>
              <a:rPr lang="en-US" dirty="0"/>
              <a:t>2022 National Security Strategy </a:t>
            </a:r>
            <a:r>
              <a:rPr lang="en-US" sz="1600" dirty="0">
                <a:hlinkClick r:id="rId3"/>
              </a:rPr>
              <a:t>https://www.whitehouse.gov/wp-content/uploads/2022/10/Biden-Harris-Administrations-National-Security-Strategy-10.2022.pdf</a:t>
            </a:r>
            <a:endParaRPr lang="en-US" sz="1600" dirty="0"/>
          </a:p>
          <a:p>
            <a:pPr lvl="1"/>
            <a:r>
              <a:rPr lang="en-US" dirty="0"/>
              <a:t>National Defense Strategy (NDS) </a:t>
            </a:r>
            <a:r>
              <a:rPr lang="en-US" sz="1600" dirty="0">
                <a:hlinkClick r:id="rId4"/>
              </a:rPr>
              <a:t>https://media.defense.gov/2022/Oct/27/2003103845/-1/-1/1/2022-NATIONAL-DEFENSE-STRATEGY-NPR-MDR.PDF</a:t>
            </a:r>
            <a:endParaRPr lang="en-US" sz="1600" dirty="0"/>
          </a:p>
          <a:p>
            <a:r>
              <a:rPr lang="en-US" dirty="0"/>
              <a:t>Focus: “leverage asymmetric American advantages: our entrepreneurial spirit and our diversity and pluralistic system of ideas and technology generation that drive unparalleled creativity, innovation, and adaptation.”</a:t>
            </a:r>
          </a:p>
        </p:txBody>
      </p:sp>
    </p:spTree>
    <p:extLst>
      <p:ext uri="{BB962C8B-B14F-4D97-AF65-F5344CB8AC3E}">
        <p14:creationId xmlns:p14="http://schemas.microsoft.com/office/powerpoint/2010/main" val="2068309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518CB-67B0-4095-B399-D8A29D6B5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9300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The Defense Science and Technology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4959B-DF6B-4E30-B1D1-5DD6CC9C3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6500"/>
            <a:ext cx="10515600" cy="5232400"/>
          </a:xfrm>
        </p:spPr>
        <p:txBody>
          <a:bodyPr>
            <a:normAutofit/>
          </a:bodyPr>
          <a:lstStyle/>
          <a:p>
            <a:r>
              <a:rPr lang="en-US" sz="2400" dirty="0"/>
              <a:t>New realities of global technology development; our adversaries are developing capabilities faster, threatening our technological advantages.</a:t>
            </a:r>
          </a:p>
          <a:p>
            <a:r>
              <a:rPr lang="en-US" sz="2400" dirty="0"/>
              <a:t>DoD must adjust its approaches to counter this</a:t>
            </a:r>
          </a:p>
          <a:p>
            <a:pPr lvl="1"/>
            <a:r>
              <a:rPr lang="en-US" sz="1800" dirty="0"/>
              <a:t>More proactive with private sector to make the right investments in emerging technologies</a:t>
            </a:r>
          </a:p>
          <a:p>
            <a:pPr lvl="1"/>
            <a:r>
              <a:rPr lang="en-US" sz="1800" dirty="0"/>
              <a:t>Preempt adversaries by protecting critical and emerging technologies early in the development cycle</a:t>
            </a:r>
          </a:p>
          <a:p>
            <a:pPr lvl="1"/>
            <a:r>
              <a:rPr lang="en-US" sz="1800" dirty="0"/>
              <a:t>Solve increasingly complex security challenges that involve science and technology. </a:t>
            </a:r>
            <a:endParaRPr lang="en-US" sz="1800" dirty="0">
              <a:solidFill>
                <a:srgbClr val="FF0000"/>
              </a:solidFill>
            </a:endParaRPr>
          </a:p>
          <a:p>
            <a:r>
              <a:rPr lang="en-US" sz="2400" dirty="0"/>
              <a:t>Approach </a:t>
            </a:r>
          </a:p>
          <a:p>
            <a:pPr lvl="1"/>
            <a:r>
              <a:rPr lang="en-US" sz="1800" dirty="0"/>
              <a:t>New DoD processes to engage technological innovation base and Industry to address emerging strategic competition</a:t>
            </a:r>
          </a:p>
          <a:p>
            <a:pPr lvl="1"/>
            <a:r>
              <a:rPr lang="en-US" sz="1800" dirty="0"/>
              <a:t>New mechanisms for supporting R&amp;D with more effective pathways for acquisition and sustainment</a:t>
            </a:r>
          </a:p>
          <a:p>
            <a:pPr lvl="1"/>
            <a:r>
              <a:rPr lang="en-US" sz="1800" dirty="0"/>
              <a:t>Divest outdated legacy systems and risk-averse processes.</a:t>
            </a:r>
          </a:p>
          <a:p>
            <a:r>
              <a:rPr lang="en-US" sz="2400" dirty="0"/>
              <a:t>Strategic Lines of Effort</a:t>
            </a:r>
          </a:p>
          <a:p>
            <a:pPr lvl="1"/>
            <a:r>
              <a:rPr lang="en-US" sz="1800" dirty="0"/>
              <a:t>Focus on the Joint Mission</a:t>
            </a:r>
          </a:p>
          <a:p>
            <a:pPr lvl="1"/>
            <a:r>
              <a:rPr lang="en-US" sz="1800" dirty="0"/>
              <a:t>Create and field capabilities at speed and scale</a:t>
            </a:r>
          </a:p>
          <a:p>
            <a:pPr lvl="1"/>
            <a:r>
              <a:rPr lang="en-US" sz="1800" dirty="0"/>
              <a:t>Ensure the foundations for research and development</a:t>
            </a:r>
          </a:p>
        </p:txBody>
      </p:sp>
    </p:spTree>
    <p:extLst>
      <p:ext uri="{BB962C8B-B14F-4D97-AF65-F5344CB8AC3E}">
        <p14:creationId xmlns:p14="http://schemas.microsoft.com/office/powerpoint/2010/main" val="482426103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518CB-67B0-4095-B399-D8A29D6B5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en-US" dirty="0"/>
              <a:t>Focus on the Joint 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4959B-DF6B-4E30-B1D1-5DD6CC9C3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276" y="1343818"/>
            <a:ext cx="10451756" cy="4833145"/>
          </a:xfrm>
        </p:spPr>
        <p:txBody>
          <a:bodyPr>
            <a:normAutofit/>
          </a:bodyPr>
          <a:lstStyle/>
          <a:p>
            <a:r>
              <a:rPr lang="en-US" sz="2400" dirty="0"/>
              <a:t>Invest in information systems and establish processes for rigorous, threat-informed analysis to better enable DoD to make informed choices in its S&amp;T investments.</a:t>
            </a:r>
          </a:p>
          <a:p>
            <a:r>
              <a:rPr lang="en-US" sz="2400" dirty="0"/>
              <a:t>“Make the right technology investments” (Critical Technology Areas)</a:t>
            </a:r>
          </a:p>
          <a:p>
            <a:r>
              <a:rPr lang="en-US" sz="2400" dirty="0"/>
              <a:t>Rigorous Analysis at the Mission Level</a:t>
            </a:r>
          </a:p>
          <a:p>
            <a:pPr lvl="1"/>
            <a:r>
              <a:rPr lang="en-US" sz="2000" dirty="0"/>
              <a:t>Campaign-level system-of-systems models and simulations</a:t>
            </a:r>
          </a:p>
          <a:p>
            <a:pPr lvl="1"/>
            <a:r>
              <a:rPr lang="en-US" sz="2000" dirty="0"/>
              <a:t>Integrating physics-based models into campaign-level system-of-systems models</a:t>
            </a:r>
          </a:p>
          <a:p>
            <a:pPr lvl="1"/>
            <a:r>
              <a:rPr lang="en-US" sz="2000" dirty="0"/>
              <a:t>M&amp;S coupled w/ technology monitoring to inform future critical technology investments</a:t>
            </a:r>
          </a:p>
          <a:p>
            <a:r>
              <a:rPr lang="en-US" sz="2400" dirty="0"/>
              <a:t>Joint Experimentation</a:t>
            </a:r>
          </a:p>
          <a:p>
            <a:pPr lvl="1"/>
            <a:r>
              <a:rPr lang="en-US" sz="2000" dirty="0"/>
              <a:t>Continuous and iterative joint experimentation</a:t>
            </a:r>
          </a:p>
          <a:p>
            <a:pPr lvl="1"/>
            <a:r>
              <a:rPr lang="en-US" sz="2000" dirty="0"/>
              <a:t>Collaboration between DoD, Services, and Industry</a:t>
            </a:r>
          </a:p>
          <a:p>
            <a:pPr lvl="1"/>
            <a:r>
              <a:rPr lang="en-US" sz="2000" dirty="0"/>
              <a:t>Emphasis on prototyping and experimenting with capabilities</a:t>
            </a:r>
          </a:p>
          <a:p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CDD29BC-CA5D-4DED-A500-143B233278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3032" y="157309"/>
            <a:ext cx="1379838" cy="5031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363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518CB-67B0-4095-B399-D8A29D6B5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0104"/>
            <a:ext cx="5257800" cy="1325563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Create &amp; Field Capabilities </a:t>
            </a:r>
            <a:br>
              <a:rPr lang="en-US" sz="4000" dirty="0"/>
            </a:br>
            <a:r>
              <a:rPr lang="en-US" sz="4000" dirty="0"/>
              <a:t>at Speed and Scale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4959B-DF6B-4E30-B1D1-5DD6CC9C3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631" y="2146852"/>
            <a:ext cx="11646333" cy="442104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Foster vibrant defense innovation ecosystem, accelerate transition of new technology into field, communicate effectively inside/outside DoD.</a:t>
            </a:r>
          </a:p>
          <a:p>
            <a:r>
              <a:rPr lang="en-US" dirty="0"/>
              <a:t>Defense Innovation Ecosphere to overcome “Valleys of Death”</a:t>
            </a:r>
          </a:p>
          <a:p>
            <a:pPr lvl="1"/>
            <a:r>
              <a:rPr lang="en-US" dirty="0"/>
              <a:t>Increased partnerships w/ current and non-defense orgs (academia, FFRDCs, UARCs, national laboratories, Services’ Innovation Centers, non-profits, commercial industry, other Govt. agencies, international allies/ partners)</a:t>
            </a:r>
          </a:p>
          <a:p>
            <a:pPr lvl="1"/>
            <a:r>
              <a:rPr lang="en-US" dirty="0"/>
              <a:t>Innovate Industrial Processes thru Manufacturing Innovation Institutes</a:t>
            </a:r>
          </a:p>
          <a:p>
            <a:pPr lvl="1"/>
            <a:r>
              <a:rPr lang="en-US" dirty="0"/>
              <a:t>Continuously Transitioning Capabilities thru prototyping and experimenting</a:t>
            </a:r>
          </a:p>
          <a:p>
            <a:pPr lvl="2"/>
            <a:r>
              <a:rPr lang="en-US" dirty="0"/>
              <a:t>Collaboration among R&amp;E, A&amp;S, Services, and acquisition &amp; Sustainment communities.</a:t>
            </a:r>
          </a:p>
          <a:p>
            <a:pPr lvl="1"/>
            <a:r>
              <a:rPr lang="en-US" dirty="0"/>
              <a:t>Clear Communications – DoD Innovation Steering Committee (ISG); enhanced DoD outreach to industry, academia, and other Gov’t agencies.</a:t>
            </a:r>
          </a:p>
          <a:p>
            <a:pPr lvl="1"/>
            <a:r>
              <a:rPr lang="en-US" dirty="0"/>
              <a:t>Robust technology protection paradigms</a:t>
            </a:r>
          </a:p>
          <a:p>
            <a:pPr lvl="2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C73B068-D84F-4FB7-A967-0066F6B79F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341" y="74274"/>
            <a:ext cx="5166284" cy="1831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158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518CB-67B0-4095-B399-D8A29D6B5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830" y="-236992"/>
            <a:ext cx="113538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Ensuring the Foundations for Research &amp;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4959B-DF6B-4E30-B1D1-5DD6CC9C3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370" y="957943"/>
            <a:ext cx="11127260" cy="5762171"/>
          </a:xfrm>
        </p:spPr>
        <p:txBody>
          <a:bodyPr>
            <a:normAutofit/>
          </a:bodyPr>
          <a:lstStyle/>
          <a:p>
            <a:r>
              <a:rPr lang="en-US" sz="2400" dirty="0"/>
              <a:t>Recruit, retain, and cultivate talent; revitalize our physical infrastructure; upgrade our digital infrastructure; and nurture stronger collaboration across all stakeholders.</a:t>
            </a:r>
          </a:p>
          <a:p>
            <a:r>
              <a:rPr lang="en-US" sz="2400" dirty="0"/>
              <a:t>Enhance Lab and Test Infrastructure</a:t>
            </a:r>
          </a:p>
          <a:p>
            <a:r>
              <a:rPr lang="en-US" sz="2400" dirty="0"/>
              <a:t>Upgrade Digital Infrastructure to improve information sharing and knowledge management</a:t>
            </a:r>
          </a:p>
          <a:p>
            <a:r>
              <a:rPr lang="en-US" sz="2400" dirty="0"/>
              <a:t>Cultivate the Current Workforce </a:t>
            </a:r>
          </a:p>
          <a:p>
            <a:pPr lvl="1"/>
            <a:r>
              <a:rPr lang="en-US" sz="2200" dirty="0"/>
              <a:t>Empower our scientists and engineers to grow their knowledge and skills</a:t>
            </a:r>
          </a:p>
          <a:p>
            <a:pPr lvl="1"/>
            <a:r>
              <a:rPr lang="en-US" sz="2200" dirty="0"/>
              <a:t>Increase collaborative efforts with private sector (e.g. Defense Ventures Fellowship)</a:t>
            </a:r>
          </a:p>
          <a:p>
            <a:pPr lvl="1"/>
            <a:r>
              <a:rPr lang="en-US" sz="2200" dirty="0"/>
              <a:t>Align w/ FFRDCs, UARCs &amp; Industry (e.g. Engineer &amp; Scientist Exchange Program (ESEP))</a:t>
            </a:r>
          </a:p>
          <a:p>
            <a:pPr lvl="1"/>
            <a:r>
              <a:rPr lang="en-US" sz="2200" dirty="0"/>
              <a:t>Modernize training to address needed technical skills</a:t>
            </a:r>
            <a:r>
              <a:rPr lang="en-US" dirty="0"/>
              <a:t> </a:t>
            </a:r>
          </a:p>
          <a:p>
            <a:r>
              <a:rPr lang="en-US" sz="2400" dirty="0"/>
              <a:t>Invest in the Workforce of Tomorrow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CBD646-61CD-456F-9CD5-AC01C6023F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4803" y="4487226"/>
            <a:ext cx="3467197" cy="237077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7A30FD8-8AE6-45DA-B2CB-4DF031FBA6ED}"/>
              </a:ext>
            </a:extLst>
          </p:cNvPr>
          <p:cNvSpPr txBox="1"/>
          <p:nvPr/>
        </p:nvSpPr>
        <p:spPr>
          <a:xfrm>
            <a:off x="532370" y="5346059"/>
            <a:ext cx="775528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/>
              <a:t>Focused STEM programs (Defense STEM Education Consortium (DSEC), National Defense Education Program (NDEP), Science, Mathematics Research for Transformation (SMART) Program)</a:t>
            </a:r>
          </a:p>
        </p:txBody>
      </p:sp>
    </p:spTree>
    <p:extLst>
      <p:ext uri="{BB962C8B-B14F-4D97-AF65-F5344CB8AC3E}">
        <p14:creationId xmlns:p14="http://schemas.microsoft.com/office/powerpoint/2010/main" val="599792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678</Words>
  <Application>Microsoft Office PowerPoint</Application>
  <PresentationFormat>Widescreen</PresentationFormat>
  <Paragraphs>59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National Defense Science &amp; Technology Strategy 2023</vt:lpstr>
      <vt:lpstr>Background</vt:lpstr>
      <vt:lpstr>The Defense Science and Technology Challenge</vt:lpstr>
      <vt:lpstr>Focus on the Joint Mission</vt:lpstr>
      <vt:lpstr>Create &amp; Field Capabilities  at Speed and Scale</vt:lpstr>
      <vt:lpstr>Ensuring the Foundations for Research &amp; Development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Defense Science &amp; Technology Strategy 2023</dc:title>
  <dc:creator>Moshinsky, Edward A CTR (USA)</dc:creator>
  <cp:lastModifiedBy>Moshinsky, Edward A CTR (USA)</cp:lastModifiedBy>
  <cp:revision>15</cp:revision>
  <dcterms:created xsi:type="dcterms:W3CDTF">2023-06-12T13:49:54Z</dcterms:created>
  <dcterms:modified xsi:type="dcterms:W3CDTF">2023-06-12T17:43:13Z</dcterms:modified>
</cp:coreProperties>
</file>