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7"/>
  </p:sldMasterIdLst>
  <p:notesMasterIdLst>
    <p:notesMasterId r:id="rId21"/>
  </p:notesMasterIdLst>
  <p:handoutMasterIdLst>
    <p:handoutMasterId r:id="rId22"/>
  </p:handoutMasterIdLst>
  <p:sldIdLst>
    <p:sldId id="298" r:id="rId8"/>
    <p:sldId id="270" r:id="rId9"/>
    <p:sldId id="1086" r:id="rId10"/>
    <p:sldId id="385" r:id="rId11"/>
    <p:sldId id="495" r:id="rId12"/>
    <p:sldId id="392" r:id="rId13"/>
    <p:sldId id="1089" r:id="rId14"/>
    <p:sldId id="1090" r:id="rId15"/>
    <p:sldId id="388" r:id="rId16"/>
    <p:sldId id="1093" r:id="rId17"/>
    <p:sldId id="391" r:id="rId18"/>
    <p:sldId id="1092" r:id="rId19"/>
    <p:sldId id="384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HRBACH, ELYSE M DO-04 USAF AFMC AFRL/EN" initials="LEMDUAA" lastIdx="1" clrIdx="0">
    <p:extLst>
      <p:ext uri="{19B8F6BF-5375-455C-9EA6-DF929625EA0E}">
        <p15:presenceInfo xmlns:p15="http://schemas.microsoft.com/office/powerpoint/2012/main" userId="S-1-5-21-1271409858-1095883707-2794662393-96096465" providerId="AD"/>
      </p:ext>
    </p:extLst>
  </p:cmAuthor>
  <p:cmAuthor id="2" name="HOFF, JASON A NH-04 USAF HAF SAF/SQA" initials="HJANUHS" lastIdx="5" clrIdx="1">
    <p:extLst>
      <p:ext uri="{19B8F6BF-5375-455C-9EA6-DF929625EA0E}">
        <p15:presenceInfo xmlns:p15="http://schemas.microsoft.com/office/powerpoint/2012/main" userId="S-1-5-21-1271409858-1095883707-2794662393-95078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CDF2FF"/>
    <a:srgbClr val="44A2F8"/>
    <a:srgbClr val="FD9931"/>
    <a:srgbClr val="A2D1FC"/>
    <a:srgbClr val="CCCCFF"/>
    <a:srgbClr val="CCECFF"/>
    <a:srgbClr val="9BE5FF"/>
    <a:srgbClr val="ABE9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3" autoAdjust="0"/>
  </p:normalViewPr>
  <p:slideViewPr>
    <p:cSldViewPr snapToGrid="0">
      <p:cViewPr varScale="1">
        <p:scale>
          <a:sx n="141" d="100"/>
          <a:sy n="141" d="100"/>
        </p:scale>
        <p:origin x="252" y="72"/>
      </p:cViewPr>
      <p:guideLst>
        <p:guide orient="horz" pos="894"/>
        <p:guide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A66A0-1B6A-440D-BD3F-96183C30CD9A}" type="doc">
      <dgm:prSet loTypeId="urn:microsoft.com/office/officeart/2005/8/layout/hChevron3" loCatId="process" qsTypeId="urn:microsoft.com/office/officeart/2005/8/quickstyle/simple5" qsCatId="simple" csTypeId="urn:microsoft.com/office/officeart/2005/8/colors/accent6_4" csCatId="accent6" phldr="1"/>
      <dgm:spPr/>
    </dgm:pt>
    <dgm:pt modelId="{17FBC48A-3AD9-44C2-B045-738DCDF85DB9}">
      <dgm:prSet phldrT="[Text]"/>
      <dgm:spPr>
        <a:xfrm>
          <a:off x="4260" y="317122"/>
          <a:ext cx="1320663" cy="528265"/>
        </a:xfrm>
        <a:prstGeom prst="homePlate">
          <a:avLst/>
        </a:prstGeom>
        <a:gradFill rotWithShape="0">
          <a:gsLst>
            <a:gs pos="0">
              <a:srgbClr val="2D2DB9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Research</a:t>
          </a:r>
        </a:p>
      </dgm:t>
    </dgm:pt>
    <dgm:pt modelId="{3A16658A-2F46-4080-910C-484F82551DF6}" type="parTrans" cxnId="{CBE46940-FBF3-48AE-B3B6-5E750E3A9C1F}">
      <dgm:prSet/>
      <dgm:spPr/>
      <dgm:t>
        <a:bodyPr/>
        <a:lstStyle/>
        <a:p>
          <a:endParaRPr lang="en-US"/>
        </a:p>
      </dgm:t>
    </dgm:pt>
    <dgm:pt modelId="{51F0EEE5-5BB5-496E-ADDA-077D5BDC958B}" type="sibTrans" cxnId="{CBE46940-FBF3-48AE-B3B6-5E750E3A9C1F}">
      <dgm:prSet/>
      <dgm:spPr/>
      <dgm:t>
        <a:bodyPr/>
        <a:lstStyle/>
        <a:p>
          <a:endParaRPr lang="en-US"/>
        </a:p>
      </dgm:t>
    </dgm:pt>
    <dgm:pt modelId="{BBBB16F1-D124-48EE-AE58-B5CFD3257E96}">
      <dgm:prSet phldrT="[Text]"/>
      <dgm:spPr>
        <a:xfrm>
          <a:off x="1060791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Develop</a:t>
          </a:r>
        </a:p>
      </dgm:t>
    </dgm:pt>
    <dgm:pt modelId="{D6DCAE07-DABE-48C6-9CB9-04D624B8F1AA}" type="parTrans" cxnId="{F6B6D996-6EC9-4C26-8AF2-3B3EF3542EC4}">
      <dgm:prSet/>
      <dgm:spPr/>
      <dgm:t>
        <a:bodyPr/>
        <a:lstStyle/>
        <a:p>
          <a:endParaRPr lang="en-US"/>
        </a:p>
      </dgm:t>
    </dgm:pt>
    <dgm:pt modelId="{721D74CE-679C-462B-9B58-1F4D087A67FD}" type="sibTrans" cxnId="{F6B6D996-6EC9-4C26-8AF2-3B3EF3542EC4}">
      <dgm:prSet/>
      <dgm:spPr/>
      <dgm:t>
        <a:bodyPr/>
        <a:lstStyle/>
        <a:p>
          <a:endParaRPr lang="en-US"/>
        </a:p>
      </dgm:t>
    </dgm:pt>
    <dgm:pt modelId="{CFDCD322-93A8-4206-BC99-52A8B57C5F8B}">
      <dgm:prSet phldrT="[Text]"/>
      <dgm:spPr>
        <a:xfrm>
          <a:off x="3173852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Test</a:t>
          </a:r>
        </a:p>
      </dgm:t>
    </dgm:pt>
    <dgm:pt modelId="{77CAADD5-E22D-497E-9182-8206F8FFC54F}" type="parTrans" cxnId="{67E4B4FF-4330-462C-B941-C2DD7B964A37}">
      <dgm:prSet/>
      <dgm:spPr/>
      <dgm:t>
        <a:bodyPr/>
        <a:lstStyle/>
        <a:p>
          <a:endParaRPr lang="en-US"/>
        </a:p>
      </dgm:t>
    </dgm:pt>
    <dgm:pt modelId="{ABD50158-94C0-44A3-8032-7CC4FB237681}" type="sibTrans" cxnId="{67E4B4FF-4330-462C-B941-C2DD7B964A37}">
      <dgm:prSet/>
      <dgm:spPr/>
      <dgm:t>
        <a:bodyPr/>
        <a:lstStyle/>
        <a:p>
          <a:endParaRPr lang="en-US"/>
        </a:p>
      </dgm:t>
    </dgm:pt>
    <dgm:pt modelId="{5BC9DFB4-A80F-49A5-A63C-42F11B5D81C8}">
      <dgm:prSet phldrT="[Text]"/>
      <dgm:spPr>
        <a:xfrm>
          <a:off x="5286914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Sustain</a:t>
          </a:r>
        </a:p>
      </dgm:t>
    </dgm:pt>
    <dgm:pt modelId="{76156382-9B64-4936-B9C8-EEBFE8BDE5AB}" type="parTrans" cxnId="{CE57C4D1-CB01-40F0-AB23-21ED2FA62A1F}">
      <dgm:prSet/>
      <dgm:spPr/>
      <dgm:t>
        <a:bodyPr/>
        <a:lstStyle/>
        <a:p>
          <a:endParaRPr lang="en-US"/>
        </a:p>
      </dgm:t>
    </dgm:pt>
    <dgm:pt modelId="{C7E4330E-98B0-4DA3-ABA8-851BA46812E8}" type="sibTrans" cxnId="{CE57C4D1-CB01-40F0-AB23-21ED2FA62A1F}">
      <dgm:prSet/>
      <dgm:spPr/>
      <dgm:t>
        <a:bodyPr/>
        <a:lstStyle/>
        <a:p>
          <a:endParaRPr lang="en-US"/>
        </a:p>
      </dgm:t>
    </dgm:pt>
    <dgm:pt modelId="{50A90637-40EA-4F95-A8F7-C6F763281295}">
      <dgm:prSet phldrT="[Text]"/>
      <dgm:spPr>
        <a:xfrm>
          <a:off x="6343445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Maintain</a:t>
          </a:r>
        </a:p>
      </dgm:t>
    </dgm:pt>
    <dgm:pt modelId="{C6045216-D49B-4B63-A421-A89F401C9AE5}" type="parTrans" cxnId="{E44F65DA-E319-425E-BE8A-BBD3381779D3}">
      <dgm:prSet/>
      <dgm:spPr/>
      <dgm:t>
        <a:bodyPr/>
        <a:lstStyle/>
        <a:p>
          <a:endParaRPr lang="en-US"/>
        </a:p>
      </dgm:t>
    </dgm:pt>
    <dgm:pt modelId="{81476F30-0373-4A24-A32C-536084C3C15A}" type="sibTrans" cxnId="{E44F65DA-E319-425E-BE8A-BBD3381779D3}">
      <dgm:prSet/>
      <dgm:spPr/>
      <dgm:t>
        <a:bodyPr/>
        <a:lstStyle/>
        <a:p>
          <a:endParaRPr lang="en-US"/>
        </a:p>
      </dgm:t>
    </dgm:pt>
    <dgm:pt modelId="{B1F23776-0EF0-4180-ADC4-22D51E38A4A6}">
      <dgm:prSet phldrT="[Text]"/>
      <dgm:spPr>
        <a:xfrm>
          <a:off x="2117321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Design</a:t>
          </a:r>
        </a:p>
      </dgm:t>
    </dgm:pt>
    <dgm:pt modelId="{4973C495-43FF-4CEA-99BF-BAA8311BF2B0}" type="parTrans" cxnId="{6B78E95A-7909-4F51-A7B5-24D30B5137A6}">
      <dgm:prSet/>
      <dgm:spPr/>
      <dgm:t>
        <a:bodyPr/>
        <a:lstStyle/>
        <a:p>
          <a:endParaRPr lang="en-US"/>
        </a:p>
      </dgm:t>
    </dgm:pt>
    <dgm:pt modelId="{EB78B47A-F972-425D-93B9-DE23F3323A51}" type="sibTrans" cxnId="{6B78E95A-7909-4F51-A7B5-24D30B5137A6}">
      <dgm:prSet/>
      <dgm:spPr/>
      <dgm:t>
        <a:bodyPr/>
        <a:lstStyle/>
        <a:p>
          <a:endParaRPr lang="en-US"/>
        </a:p>
      </dgm:t>
    </dgm:pt>
    <dgm:pt modelId="{47C9B449-2CCB-4B6D-9B6F-00CBA312A8F6}">
      <dgm:prSet phldrT="[Text]"/>
      <dgm:spPr>
        <a:xfrm>
          <a:off x="4230383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7733"/>
                <a:lumOff val="4633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7733"/>
                <a:lumOff val="4633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7733"/>
                <a:lumOff val="4633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Supply</a:t>
          </a:r>
        </a:p>
      </dgm:t>
    </dgm:pt>
    <dgm:pt modelId="{82F04A07-62C2-4AF8-BEB5-E2E903DB0D71}" type="parTrans" cxnId="{546F9B0E-3AF3-4C38-9C50-B1EC81F3339A}">
      <dgm:prSet/>
      <dgm:spPr/>
      <dgm:t>
        <a:bodyPr/>
        <a:lstStyle/>
        <a:p>
          <a:endParaRPr lang="en-US"/>
        </a:p>
      </dgm:t>
    </dgm:pt>
    <dgm:pt modelId="{C72CD583-A159-41BB-BA4D-924EC3EC8B9B}" type="sibTrans" cxnId="{546F9B0E-3AF3-4C38-9C50-B1EC81F3339A}">
      <dgm:prSet/>
      <dgm:spPr/>
      <dgm:t>
        <a:bodyPr/>
        <a:lstStyle/>
        <a:p>
          <a:endParaRPr lang="en-US"/>
        </a:p>
      </dgm:t>
    </dgm:pt>
    <dgm:pt modelId="{B29964C1-1CD0-40A2-931C-EF583C3419C1}">
      <dgm:prSet phldrT="[Text]"/>
      <dgm:spPr>
        <a:xfrm>
          <a:off x="7399976" y="317122"/>
          <a:ext cx="1320663" cy="528265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>
              <a:solidFill>
                <a:srgbClr val="FFFFFF"/>
              </a:solidFill>
              <a:latin typeface="Arial"/>
              <a:ea typeface="+mn-ea"/>
              <a:cs typeface="+mn-cs"/>
            </a:rPr>
            <a:t>Retire</a:t>
          </a:r>
        </a:p>
      </dgm:t>
    </dgm:pt>
    <dgm:pt modelId="{8D39C220-00C4-4296-9D0C-A1D3ABBDFE78}" type="parTrans" cxnId="{809A3696-D7E3-4F63-AB97-A4FDA20953D0}">
      <dgm:prSet/>
      <dgm:spPr/>
      <dgm:t>
        <a:bodyPr/>
        <a:lstStyle/>
        <a:p>
          <a:endParaRPr lang="en-US"/>
        </a:p>
      </dgm:t>
    </dgm:pt>
    <dgm:pt modelId="{D5597B80-8851-4951-99D5-1559A2EE756A}" type="sibTrans" cxnId="{809A3696-D7E3-4F63-AB97-A4FDA20953D0}">
      <dgm:prSet/>
      <dgm:spPr/>
      <dgm:t>
        <a:bodyPr/>
        <a:lstStyle/>
        <a:p>
          <a:endParaRPr lang="en-US"/>
        </a:p>
      </dgm:t>
    </dgm:pt>
    <dgm:pt modelId="{A7E6048E-C699-414E-A675-182E3E182BDD}" type="pres">
      <dgm:prSet presAssocID="{FBBA66A0-1B6A-440D-BD3F-96183C30CD9A}" presName="Name0" presStyleCnt="0">
        <dgm:presLayoutVars>
          <dgm:dir/>
          <dgm:resizeHandles val="exact"/>
        </dgm:presLayoutVars>
      </dgm:prSet>
      <dgm:spPr/>
    </dgm:pt>
    <dgm:pt modelId="{55AABDA8-9482-4896-AE14-0940AD1BB542}" type="pres">
      <dgm:prSet presAssocID="{17FBC48A-3AD9-44C2-B045-738DCDF85DB9}" presName="parTxOnly" presStyleLbl="node1" presStyleIdx="0" presStyleCnt="8">
        <dgm:presLayoutVars>
          <dgm:bulletEnabled val="1"/>
        </dgm:presLayoutVars>
      </dgm:prSet>
      <dgm:spPr/>
    </dgm:pt>
    <dgm:pt modelId="{6D0B7987-3DA0-4007-B55F-E45BAFFBDDF7}" type="pres">
      <dgm:prSet presAssocID="{51F0EEE5-5BB5-496E-ADDA-077D5BDC958B}" presName="parSpace" presStyleCnt="0"/>
      <dgm:spPr/>
    </dgm:pt>
    <dgm:pt modelId="{B1DC3C55-5450-4BED-A0D2-893A5CB84921}" type="pres">
      <dgm:prSet presAssocID="{BBBB16F1-D124-48EE-AE58-B5CFD3257E96}" presName="parTxOnly" presStyleLbl="node1" presStyleIdx="1" presStyleCnt="8">
        <dgm:presLayoutVars>
          <dgm:bulletEnabled val="1"/>
        </dgm:presLayoutVars>
      </dgm:prSet>
      <dgm:spPr/>
    </dgm:pt>
    <dgm:pt modelId="{DAB85D2B-377C-4467-9D8A-D8499B3DBE55}" type="pres">
      <dgm:prSet presAssocID="{721D74CE-679C-462B-9B58-1F4D087A67FD}" presName="parSpace" presStyleCnt="0"/>
      <dgm:spPr/>
    </dgm:pt>
    <dgm:pt modelId="{B24DE8D9-0239-40AF-B302-64B1A5CFE32D}" type="pres">
      <dgm:prSet presAssocID="{B1F23776-0EF0-4180-ADC4-22D51E38A4A6}" presName="parTxOnly" presStyleLbl="node1" presStyleIdx="2" presStyleCnt="8">
        <dgm:presLayoutVars>
          <dgm:bulletEnabled val="1"/>
        </dgm:presLayoutVars>
      </dgm:prSet>
      <dgm:spPr/>
    </dgm:pt>
    <dgm:pt modelId="{64A742A6-11A8-4130-904C-232ACFE9CCE1}" type="pres">
      <dgm:prSet presAssocID="{EB78B47A-F972-425D-93B9-DE23F3323A51}" presName="parSpace" presStyleCnt="0"/>
      <dgm:spPr/>
    </dgm:pt>
    <dgm:pt modelId="{68B9F81F-8897-46ED-AC57-44AF964B7373}" type="pres">
      <dgm:prSet presAssocID="{CFDCD322-93A8-4206-BC99-52A8B57C5F8B}" presName="parTxOnly" presStyleLbl="node1" presStyleIdx="3" presStyleCnt="8">
        <dgm:presLayoutVars>
          <dgm:bulletEnabled val="1"/>
        </dgm:presLayoutVars>
      </dgm:prSet>
      <dgm:spPr/>
    </dgm:pt>
    <dgm:pt modelId="{2300CD9C-3844-43B6-B87C-579517F26BE9}" type="pres">
      <dgm:prSet presAssocID="{ABD50158-94C0-44A3-8032-7CC4FB237681}" presName="parSpace" presStyleCnt="0"/>
      <dgm:spPr/>
    </dgm:pt>
    <dgm:pt modelId="{A9750CB2-8A7C-49E9-8BB1-0A6B5F4D9ECE}" type="pres">
      <dgm:prSet presAssocID="{47C9B449-2CCB-4B6D-9B6F-00CBA312A8F6}" presName="parTxOnly" presStyleLbl="node1" presStyleIdx="4" presStyleCnt="8">
        <dgm:presLayoutVars>
          <dgm:bulletEnabled val="1"/>
        </dgm:presLayoutVars>
      </dgm:prSet>
      <dgm:spPr/>
    </dgm:pt>
    <dgm:pt modelId="{5EAA095D-0545-471D-9455-DDAAC7363E46}" type="pres">
      <dgm:prSet presAssocID="{C72CD583-A159-41BB-BA4D-924EC3EC8B9B}" presName="parSpace" presStyleCnt="0"/>
      <dgm:spPr/>
    </dgm:pt>
    <dgm:pt modelId="{2D3D238F-CC98-4B6A-A623-474A82357EBB}" type="pres">
      <dgm:prSet presAssocID="{5BC9DFB4-A80F-49A5-A63C-42F11B5D81C8}" presName="parTxOnly" presStyleLbl="node1" presStyleIdx="5" presStyleCnt="8">
        <dgm:presLayoutVars>
          <dgm:bulletEnabled val="1"/>
        </dgm:presLayoutVars>
      </dgm:prSet>
      <dgm:spPr/>
    </dgm:pt>
    <dgm:pt modelId="{D69F1C57-5361-493E-A756-AC7DFE1C6F40}" type="pres">
      <dgm:prSet presAssocID="{C7E4330E-98B0-4DA3-ABA8-851BA46812E8}" presName="parSpace" presStyleCnt="0"/>
      <dgm:spPr/>
    </dgm:pt>
    <dgm:pt modelId="{05467C6D-27DE-4218-A7BF-3967289475E8}" type="pres">
      <dgm:prSet presAssocID="{50A90637-40EA-4F95-A8F7-C6F763281295}" presName="parTxOnly" presStyleLbl="node1" presStyleIdx="6" presStyleCnt="8">
        <dgm:presLayoutVars>
          <dgm:bulletEnabled val="1"/>
        </dgm:presLayoutVars>
      </dgm:prSet>
      <dgm:spPr/>
    </dgm:pt>
    <dgm:pt modelId="{90693081-71C4-49F7-A019-A9442D646131}" type="pres">
      <dgm:prSet presAssocID="{81476F30-0373-4A24-A32C-536084C3C15A}" presName="parSpace" presStyleCnt="0"/>
      <dgm:spPr/>
    </dgm:pt>
    <dgm:pt modelId="{9D5FD86E-494B-4E50-B04A-0B472C11825C}" type="pres">
      <dgm:prSet presAssocID="{B29964C1-1CD0-40A2-931C-EF583C3419C1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546F9B0E-3AF3-4C38-9C50-B1EC81F3339A}" srcId="{FBBA66A0-1B6A-440D-BD3F-96183C30CD9A}" destId="{47C9B449-2CCB-4B6D-9B6F-00CBA312A8F6}" srcOrd="4" destOrd="0" parTransId="{82F04A07-62C2-4AF8-BEB5-E2E903DB0D71}" sibTransId="{C72CD583-A159-41BB-BA4D-924EC3EC8B9B}"/>
    <dgm:cxn modelId="{EAA40A19-5BF5-4703-9199-7FADE53D2349}" type="presOf" srcId="{17FBC48A-3AD9-44C2-B045-738DCDF85DB9}" destId="{55AABDA8-9482-4896-AE14-0940AD1BB542}" srcOrd="0" destOrd="0" presId="urn:microsoft.com/office/officeart/2005/8/layout/hChevron3"/>
    <dgm:cxn modelId="{A7AEE43B-2978-462E-8C35-D9CA03F1B736}" type="presOf" srcId="{FBBA66A0-1B6A-440D-BD3F-96183C30CD9A}" destId="{A7E6048E-C699-414E-A675-182E3E182BDD}" srcOrd="0" destOrd="0" presId="urn:microsoft.com/office/officeart/2005/8/layout/hChevron3"/>
    <dgm:cxn modelId="{CBE46940-FBF3-48AE-B3B6-5E750E3A9C1F}" srcId="{FBBA66A0-1B6A-440D-BD3F-96183C30CD9A}" destId="{17FBC48A-3AD9-44C2-B045-738DCDF85DB9}" srcOrd="0" destOrd="0" parTransId="{3A16658A-2F46-4080-910C-484F82551DF6}" sibTransId="{51F0EEE5-5BB5-496E-ADDA-077D5BDC958B}"/>
    <dgm:cxn modelId="{03163060-A487-4446-A573-43C946C4518A}" type="presOf" srcId="{B1F23776-0EF0-4180-ADC4-22D51E38A4A6}" destId="{B24DE8D9-0239-40AF-B302-64B1A5CFE32D}" srcOrd="0" destOrd="0" presId="urn:microsoft.com/office/officeart/2005/8/layout/hChevron3"/>
    <dgm:cxn modelId="{4E2C6947-121B-4B29-821F-DAF62F8C74D6}" type="presOf" srcId="{BBBB16F1-D124-48EE-AE58-B5CFD3257E96}" destId="{B1DC3C55-5450-4BED-A0D2-893A5CB84921}" srcOrd="0" destOrd="0" presId="urn:microsoft.com/office/officeart/2005/8/layout/hChevron3"/>
    <dgm:cxn modelId="{D6A7AC47-90CF-4887-8ADA-39D2EEFB0776}" type="presOf" srcId="{CFDCD322-93A8-4206-BC99-52A8B57C5F8B}" destId="{68B9F81F-8897-46ED-AC57-44AF964B7373}" srcOrd="0" destOrd="0" presId="urn:microsoft.com/office/officeart/2005/8/layout/hChevron3"/>
    <dgm:cxn modelId="{451A2C58-4AC5-4A90-A10D-E2BACE4A36C8}" type="presOf" srcId="{47C9B449-2CCB-4B6D-9B6F-00CBA312A8F6}" destId="{A9750CB2-8A7C-49E9-8BB1-0A6B5F4D9ECE}" srcOrd="0" destOrd="0" presId="urn:microsoft.com/office/officeart/2005/8/layout/hChevron3"/>
    <dgm:cxn modelId="{6B78E95A-7909-4F51-A7B5-24D30B5137A6}" srcId="{FBBA66A0-1B6A-440D-BD3F-96183C30CD9A}" destId="{B1F23776-0EF0-4180-ADC4-22D51E38A4A6}" srcOrd="2" destOrd="0" parTransId="{4973C495-43FF-4CEA-99BF-BAA8311BF2B0}" sibTransId="{EB78B47A-F972-425D-93B9-DE23F3323A51}"/>
    <dgm:cxn modelId="{809A3696-D7E3-4F63-AB97-A4FDA20953D0}" srcId="{FBBA66A0-1B6A-440D-BD3F-96183C30CD9A}" destId="{B29964C1-1CD0-40A2-931C-EF583C3419C1}" srcOrd="7" destOrd="0" parTransId="{8D39C220-00C4-4296-9D0C-A1D3ABBDFE78}" sibTransId="{D5597B80-8851-4951-99D5-1559A2EE756A}"/>
    <dgm:cxn modelId="{F6B6D996-6EC9-4C26-8AF2-3B3EF3542EC4}" srcId="{FBBA66A0-1B6A-440D-BD3F-96183C30CD9A}" destId="{BBBB16F1-D124-48EE-AE58-B5CFD3257E96}" srcOrd="1" destOrd="0" parTransId="{D6DCAE07-DABE-48C6-9CB9-04D624B8F1AA}" sibTransId="{721D74CE-679C-462B-9B58-1F4D087A67FD}"/>
    <dgm:cxn modelId="{7C165ABD-A742-4704-80B6-EF3699318367}" type="presOf" srcId="{B29964C1-1CD0-40A2-931C-EF583C3419C1}" destId="{9D5FD86E-494B-4E50-B04A-0B472C11825C}" srcOrd="0" destOrd="0" presId="urn:microsoft.com/office/officeart/2005/8/layout/hChevron3"/>
    <dgm:cxn modelId="{CE57C4D1-CB01-40F0-AB23-21ED2FA62A1F}" srcId="{FBBA66A0-1B6A-440D-BD3F-96183C30CD9A}" destId="{5BC9DFB4-A80F-49A5-A63C-42F11B5D81C8}" srcOrd="5" destOrd="0" parTransId="{76156382-9B64-4936-B9C8-EEBFE8BDE5AB}" sibTransId="{C7E4330E-98B0-4DA3-ABA8-851BA46812E8}"/>
    <dgm:cxn modelId="{FFBA87D4-4183-4612-80B5-63D29B9CC942}" type="presOf" srcId="{50A90637-40EA-4F95-A8F7-C6F763281295}" destId="{05467C6D-27DE-4218-A7BF-3967289475E8}" srcOrd="0" destOrd="0" presId="urn:microsoft.com/office/officeart/2005/8/layout/hChevron3"/>
    <dgm:cxn modelId="{E44F65DA-E319-425E-BE8A-BBD3381779D3}" srcId="{FBBA66A0-1B6A-440D-BD3F-96183C30CD9A}" destId="{50A90637-40EA-4F95-A8F7-C6F763281295}" srcOrd="6" destOrd="0" parTransId="{C6045216-D49B-4B63-A421-A89F401C9AE5}" sibTransId="{81476F30-0373-4A24-A32C-536084C3C15A}"/>
    <dgm:cxn modelId="{DDDE77DC-E7AC-4AD0-B918-B54D656DCFD6}" type="presOf" srcId="{5BC9DFB4-A80F-49A5-A63C-42F11B5D81C8}" destId="{2D3D238F-CC98-4B6A-A623-474A82357EBB}" srcOrd="0" destOrd="0" presId="urn:microsoft.com/office/officeart/2005/8/layout/hChevron3"/>
    <dgm:cxn modelId="{67E4B4FF-4330-462C-B941-C2DD7B964A37}" srcId="{FBBA66A0-1B6A-440D-BD3F-96183C30CD9A}" destId="{CFDCD322-93A8-4206-BC99-52A8B57C5F8B}" srcOrd="3" destOrd="0" parTransId="{77CAADD5-E22D-497E-9182-8206F8FFC54F}" sibTransId="{ABD50158-94C0-44A3-8032-7CC4FB237681}"/>
    <dgm:cxn modelId="{70A2B314-EFAE-40F5-A636-278A23873C0E}" type="presParOf" srcId="{A7E6048E-C699-414E-A675-182E3E182BDD}" destId="{55AABDA8-9482-4896-AE14-0940AD1BB542}" srcOrd="0" destOrd="0" presId="urn:microsoft.com/office/officeart/2005/8/layout/hChevron3"/>
    <dgm:cxn modelId="{EBF7ABE6-A58D-42A4-B3CB-E56EACC6D512}" type="presParOf" srcId="{A7E6048E-C699-414E-A675-182E3E182BDD}" destId="{6D0B7987-3DA0-4007-B55F-E45BAFFBDDF7}" srcOrd="1" destOrd="0" presId="urn:microsoft.com/office/officeart/2005/8/layout/hChevron3"/>
    <dgm:cxn modelId="{C25CBBA8-4593-4874-9296-A74765AD2E92}" type="presParOf" srcId="{A7E6048E-C699-414E-A675-182E3E182BDD}" destId="{B1DC3C55-5450-4BED-A0D2-893A5CB84921}" srcOrd="2" destOrd="0" presId="urn:microsoft.com/office/officeart/2005/8/layout/hChevron3"/>
    <dgm:cxn modelId="{337C2EE6-2073-4276-971E-A6574CE33212}" type="presParOf" srcId="{A7E6048E-C699-414E-A675-182E3E182BDD}" destId="{DAB85D2B-377C-4467-9D8A-D8499B3DBE55}" srcOrd="3" destOrd="0" presId="urn:microsoft.com/office/officeart/2005/8/layout/hChevron3"/>
    <dgm:cxn modelId="{06BAF7DC-7D55-42C2-97CF-E49F2392D44E}" type="presParOf" srcId="{A7E6048E-C699-414E-A675-182E3E182BDD}" destId="{B24DE8D9-0239-40AF-B302-64B1A5CFE32D}" srcOrd="4" destOrd="0" presId="urn:microsoft.com/office/officeart/2005/8/layout/hChevron3"/>
    <dgm:cxn modelId="{5A38A61E-2817-4C3C-98C1-34AEBE05C971}" type="presParOf" srcId="{A7E6048E-C699-414E-A675-182E3E182BDD}" destId="{64A742A6-11A8-4130-904C-232ACFE9CCE1}" srcOrd="5" destOrd="0" presId="urn:microsoft.com/office/officeart/2005/8/layout/hChevron3"/>
    <dgm:cxn modelId="{C3EC1549-CA0C-469C-83B9-52F3BC05D357}" type="presParOf" srcId="{A7E6048E-C699-414E-A675-182E3E182BDD}" destId="{68B9F81F-8897-46ED-AC57-44AF964B7373}" srcOrd="6" destOrd="0" presId="urn:microsoft.com/office/officeart/2005/8/layout/hChevron3"/>
    <dgm:cxn modelId="{8AD94545-5CC8-43C2-B375-850C7808C975}" type="presParOf" srcId="{A7E6048E-C699-414E-A675-182E3E182BDD}" destId="{2300CD9C-3844-43B6-B87C-579517F26BE9}" srcOrd="7" destOrd="0" presId="urn:microsoft.com/office/officeart/2005/8/layout/hChevron3"/>
    <dgm:cxn modelId="{011C8D34-A82A-41FA-A086-308228182EBC}" type="presParOf" srcId="{A7E6048E-C699-414E-A675-182E3E182BDD}" destId="{A9750CB2-8A7C-49E9-8BB1-0A6B5F4D9ECE}" srcOrd="8" destOrd="0" presId="urn:microsoft.com/office/officeart/2005/8/layout/hChevron3"/>
    <dgm:cxn modelId="{1E86B797-A71C-4A9D-BD9B-7A6FDFCD274C}" type="presParOf" srcId="{A7E6048E-C699-414E-A675-182E3E182BDD}" destId="{5EAA095D-0545-471D-9455-DDAAC7363E46}" srcOrd="9" destOrd="0" presId="urn:microsoft.com/office/officeart/2005/8/layout/hChevron3"/>
    <dgm:cxn modelId="{3702E6BE-104E-4219-866B-16D458A6FDE6}" type="presParOf" srcId="{A7E6048E-C699-414E-A675-182E3E182BDD}" destId="{2D3D238F-CC98-4B6A-A623-474A82357EBB}" srcOrd="10" destOrd="0" presId="urn:microsoft.com/office/officeart/2005/8/layout/hChevron3"/>
    <dgm:cxn modelId="{35B53BDC-24A6-43A8-B9DC-EE1D0716AFAA}" type="presParOf" srcId="{A7E6048E-C699-414E-A675-182E3E182BDD}" destId="{D69F1C57-5361-493E-A756-AC7DFE1C6F40}" srcOrd="11" destOrd="0" presId="urn:microsoft.com/office/officeart/2005/8/layout/hChevron3"/>
    <dgm:cxn modelId="{CF68E630-CAC6-4702-B43D-A0D5BA2CFB7D}" type="presParOf" srcId="{A7E6048E-C699-414E-A675-182E3E182BDD}" destId="{05467C6D-27DE-4218-A7BF-3967289475E8}" srcOrd="12" destOrd="0" presId="urn:microsoft.com/office/officeart/2005/8/layout/hChevron3"/>
    <dgm:cxn modelId="{A9F05D53-5354-44AE-9BDE-2B88BACF43A6}" type="presParOf" srcId="{A7E6048E-C699-414E-A675-182E3E182BDD}" destId="{90693081-71C4-49F7-A019-A9442D646131}" srcOrd="13" destOrd="0" presId="urn:microsoft.com/office/officeart/2005/8/layout/hChevron3"/>
    <dgm:cxn modelId="{CF7AA4B2-BD07-42CA-A657-B7EC873B1B79}" type="presParOf" srcId="{A7E6048E-C699-414E-A675-182E3E182BDD}" destId="{9D5FD86E-494B-4E50-B04A-0B472C11825C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ABDA8-9482-4896-AE14-0940AD1BB542}">
      <dsp:nvSpPr>
        <dsp:cNvPr id="0" name=""/>
        <dsp:cNvSpPr/>
      </dsp:nvSpPr>
      <dsp:spPr>
        <a:xfrm>
          <a:off x="4195" y="0"/>
          <a:ext cx="1300661" cy="379181"/>
        </a:xfrm>
        <a:prstGeom prst="homePlate">
          <a:avLst/>
        </a:prstGeom>
        <a:gradFill rotWithShape="0">
          <a:gsLst>
            <a:gs pos="0">
              <a:srgbClr val="2D2DB9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Research</a:t>
          </a:r>
        </a:p>
      </dsp:txBody>
      <dsp:txXfrm>
        <a:off x="4195" y="0"/>
        <a:ext cx="1205866" cy="379181"/>
      </dsp:txXfrm>
    </dsp:sp>
    <dsp:sp modelId="{B1DC3C55-5450-4BED-A0D2-893A5CB84921}">
      <dsp:nvSpPr>
        <dsp:cNvPr id="0" name=""/>
        <dsp:cNvSpPr/>
      </dsp:nvSpPr>
      <dsp:spPr>
        <a:xfrm>
          <a:off x="1044724" y="0"/>
          <a:ext cx="1300661" cy="379181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Develop</a:t>
          </a:r>
        </a:p>
      </dsp:txBody>
      <dsp:txXfrm>
        <a:off x="1234315" y="0"/>
        <a:ext cx="921480" cy="379181"/>
      </dsp:txXfrm>
    </dsp:sp>
    <dsp:sp modelId="{B24DE8D9-0239-40AF-B302-64B1A5CFE32D}">
      <dsp:nvSpPr>
        <dsp:cNvPr id="0" name=""/>
        <dsp:cNvSpPr/>
      </dsp:nvSpPr>
      <dsp:spPr>
        <a:xfrm>
          <a:off x="2085253" y="0"/>
          <a:ext cx="1300661" cy="379181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Design</a:t>
          </a:r>
        </a:p>
      </dsp:txBody>
      <dsp:txXfrm>
        <a:off x="2274844" y="0"/>
        <a:ext cx="921480" cy="379181"/>
      </dsp:txXfrm>
    </dsp:sp>
    <dsp:sp modelId="{68B9F81F-8897-46ED-AC57-44AF964B7373}">
      <dsp:nvSpPr>
        <dsp:cNvPr id="0" name=""/>
        <dsp:cNvSpPr/>
      </dsp:nvSpPr>
      <dsp:spPr>
        <a:xfrm>
          <a:off x="3125782" y="0"/>
          <a:ext cx="1300661" cy="379181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Test</a:t>
          </a:r>
        </a:p>
      </dsp:txBody>
      <dsp:txXfrm>
        <a:off x="3315373" y="0"/>
        <a:ext cx="921480" cy="379181"/>
      </dsp:txXfrm>
    </dsp:sp>
    <dsp:sp modelId="{A9750CB2-8A7C-49E9-8BB1-0A6B5F4D9ECE}">
      <dsp:nvSpPr>
        <dsp:cNvPr id="0" name=""/>
        <dsp:cNvSpPr/>
      </dsp:nvSpPr>
      <dsp:spPr>
        <a:xfrm>
          <a:off x="4166311" y="0"/>
          <a:ext cx="1300661" cy="379181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7733"/>
                <a:lumOff val="4633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7733"/>
                <a:lumOff val="4633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7733"/>
                <a:lumOff val="4633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Supply</a:t>
          </a:r>
        </a:p>
      </dsp:txBody>
      <dsp:txXfrm>
        <a:off x="4355902" y="0"/>
        <a:ext cx="921480" cy="379181"/>
      </dsp:txXfrm>
    </dsp:sp>
    <dsp:sp modelId="{2D3D238F-CC98-4B6A-A623-474A82357EBB}">
      <dsp:nvSpPr>
        <dsp:cNvPr id="0" name=""/>
        <dsp:cNvSpPr/>
      </dsp:nvSpPr>
      <dsp:spPr>
        <a:xfrm>
          <a:off x="5206840" y="0"/>
          <a:ext cx="1300661" cy="379181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20800"/>
                <a:lumOff val="34750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20800"/>
                <a:lumOff val="34750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20800"/>
                <a:lumOff val="347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Sustain</a:t>
          </a:r>
        </a:p>
      </dsp:txBody>
      <dsp:txXfrm>
        <a:off x="5396431" y="0"/>
        <a:ext cx="921480" cy="379181"/>
      </dsp:txXfrm>
    </dsp:sp>
    <dsp:sp modelId="{05467C6D-27DE-4218-A7BF-3967289475E8}">
      <dsp:nvSpPr>
        <dsp:cNvPr id="0" name=""/>
        <dsp:cNvSpPr/>
      </dsp:nvSpPr>
      <dsp:spPr>
        <a:xfrm>
          <a:off x="6247369" y="0"/>
          <a:ext cx="1300661" cy="379181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13867"/>
                <a:lumOff val="23167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13867"/>
                <a:lumOff val="23167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13867"/>
                <a:lumOff val="2316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Maintain</a:t>
          </a:r>
        </a:p>
      </dsp:txBody>
      <dsp:txXfrm>
        <a:off x="6436960" y="0"/>
        <a:ext cx="921480" cy="379181"/>
      </dsp:txXfrm>
    </dsp:sp>
    <dsp:sp modelId="{9D5FD86E-494B-4E50-B04A-0B472C11825C}">
      <dsp:nvSpPr>
        <dsp:cNvPr id="0" name=""/>
        <dsp:cNvSpPr/>
      </dsp:nvSpPr>
      <dsp:spPr>
        <a:xfrm>
          <a:off x="7287898" y="0"/>
          <a:ext cx="1300661" cy="379181"/>
        </a:xfrm>
        <a:prstGeom prst="chevron">
          <a:avLst/>
        </a:prstGeom>
        <a:gradFill rotWithShape="0">
          <a:gsLst>
            <a:gs pos="0">
              <a:srgbClr val="2D2DB9">
                <a:shade val="50000"/>
                <a:hueOff val="0"/>
                <a:satOff val="-6933"/>
                <a:lumOff val="11583"/>
                <a:alphaOff val="0"/>
                <a:shade val="51000"/>
                <a:satMod val="130000"/>
              </a:srgbClr>
            </a:gs>
            <a:gs pos="80000">
              <a:srgbClr val="2D2DB9">
                <a:shade val="50000"/>
                <a:hueOff val="0"/>
                <a:satOff val="-6933"/>
                <a:lumOff val="11583"/>
                <a:alphaOff val="0"/>
                <a:shade val="93000"/>
                <a:satMod val="130000"/>
              </a:srgbClr>
            </a:gs>
            <a:gs pos="100000">
              <a:srgbClr val="2D2DB9">
                <a:shade val="50000"/>
                <a:hueOff val="0"/>
                <a:satOff val="-6933"/>
                <a:lumOff val="1158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FFFFFF"/>
              </a:solidFill>
              <a:latin typeface="Arial"/>
              <a:ea typeface="+mn-ea"/>
              <a:cs typeface="+mn-cs"/>
            </a:rPr>
            <a:t>Retire</a:t>
          </a:r>
        </a:p>
      </dsp:txBody>
      <dsp:txXfrm>
        <a:off x="7477489" y="0"/>
        <a:ext cx="921480" cy="37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1EF442-77A8-4A30-8E10-D10ED8128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1F8AE6-BD1C-415B-97DD-E51500471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15523C-AB25-4690-95F9-08BA7DBC2F3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87A75-8AE4-48C4-AD1B-C5580CBC7B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97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3C0E3-29BF-4FBE-9862-F143740EDF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7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Times New Roman"/>
                <a:cs typeface="Times New Roman"/>
              </a:rPr>
              <a:t>Briefer</a:t>
            </a:r>
          </a:p>
          <a:p>
            <a:r>
              <a:rPr lang="en-US">
                <a:latin typeface="Times New Roman"/>
                <a:cs typeface="Times New Roman"/>
              </a:rPr>
              <a:t>Ashley </a:t>
            </a:r>
            <a:endParaRPr lang="en-US" b="0">
              <a:cs typeface="Times New Roman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F8AE6-BD1C-415B-97DD-E5150047182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6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A46D05C0-9415-4C0D-8CC8-B94E1071A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B5EF7DB-BD1F-4C39-9ED7-55DA81B8B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9828863-3536-41C5-80DA-118C7362A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DF3741-A4E4-4234-9EDC-9404988F1D64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4092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F8AE6-BD1C-415B-97DD-E5150047182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27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107" y="3602037"/>
            <a:ext cx="2479350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0" y="500063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600" b="1" i="1"/>
              <a:t>Department of the Air Force</a:t>
            </a:r>
          </a:p>
        </p:txBody>
      </p:sp>
      <p:sp>
        <p:nvSpPr>
          <p:cNvPr id="7" name="Text Box 1029"/>
          <p:cNvSpPr txBox="1">
            <a:spLocks noChangeArrowheads="1"/>
          </p:cNvSpPr>
          <p:nvPr userDrawn="1"/>
        </p:nvSpPr>
        <p:spPr bwMode="auto">
          <a:xfrm>
            <a:off x="381001" y="1271588"/>
            <a:ext cx="838199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 i="1">
                <a:latin typeface="Century Schoolbook" panose="02040604050505020304" pitchFamily="18" charset="0"/>
              </a:rPr>
              <a:t>I n t e g r i t y  -  S e r v i c e  -  E x c e l l e n c 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9" name="Slide Number Placeholder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3CE4-37F0-4065-8B91-37122744BD3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859-B77C-4932-B7B0-12C49A93E314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6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614F-2FCB-48B4-A899-0A8F737AAE3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8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4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89D1-1446-43A7-BCF8-D75B768C2A3E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0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45D1-F7E2-4784-B96A-3083355E63F6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4A65-A6BF-4DB1-9332-206B8E06E0A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0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E5BA-3D1F-4E41-B33A-6823FE30DE8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3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7705-F1D6-448C-8D9C-74FCF151C57C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0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9" y="76200"/>
            <a:ext cx="2132012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6" y="76200"/>
            <a:ext cx="6246813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A9CA-2EB0-4F34-A8FB-1542A3BF9965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6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96969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As of: </a:t>
            </a:r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C7A9835-7AA7-4292-8277-77514909C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030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pic>
        <p:nvPicPr>
          <p:cNvPr id="1031" name="Picture 10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80" y="90488"/>
            <a:ext cx="1009266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6" y="1504950"/>
            <a:ext cx="83978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2nd Bullet</a:t>
            </a:r>
          </a:p>
        </p:txBody>
      </p:sp>
      <p:sp>
        <p:nvSpPr>
          <p:cNvPr id="9" name="Text Box 1029"/>
          <p:cNvSpPr txBox="1">
            <a:spLocks noChangeArrowheads="1"/>
          </p:cNvSpPr>
          <p:nvPr userDrawn="1"/>
        </p:nvSpPr>
        <p:spPr bwMode="auto">
          <a:xfrm>
            <a:off x="381000" y="6491288"/>
            <a:ext cx="838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600" b="1" i="1">
                <a:latin typeface="Century Schoolbook" panose="02040604050505020304" pitchFamily="18" charset="0"/>
              </a:rPr>
              <a:t>I n t e g r </a:t>
            </a:r>
            <a:r>
              <a:rPr lang="en-US" altLang="en-US" sz="1600" b="1" i="1" err="1">
                <a:latin typeface="Century Schoolbook" panose="02040604050505020304" pitchFamily="18" charset="0"/>
              </a:rPr>
              <a:t>i</a:t>
            </a:r>
            <a:r>
              <a:rPr lang="en-US" altLang="en-US" sz="1600" b="1" i="1">
                <a:latin typeface="Century Schoolbook" panose="02040604050505020304" pitchFamily="18" charset="0"/>
              </a:rPr>
              <a:t> t y  -  S e r v </a:t>
            </a:r>
            <a:r>
              <a:rPr lang="en-US" altLang="en-US" sz="1600" b="1" i="1" err="1">
                <a:latin typeface="Century Schoolbook" panose="02040604050505020304" pitchFamily="18" charset="0"/>
              </a:rPr>
              <a:t>i</a:t>
            </a:r>
            <a:r>
              <a:rPr lang="en-US" altLang="en-US" sz="1600" b="1" i="1">
                <a:latin typeface="Century Schoolbook" panose="02040604050505020304" pitchFamily="18" charset="0"/>
              </a:rPr>
              <a:t> c e  -  E x c e l </a:t>
            </a:r>
            <a:r>
              <a:rPr lang="en-US" altLang="en-US" sz="1600" b="1" i="1" err="1">
                <a:latin typeface="Century Schoolbook" panose="02040604050505020304" pitchFamily="18" charset="0"/>
              </a:rPr>
              <a:t>l</a:t>
            </a:r>
            <a:r>
              <a:rPr lang="en-US" altLang="en-US" sz="1600" b="1" i="1">
                <a:latin typeface="Century Schoolbook" panose="02040604050505020304" pitchFamily="18" charset="0"/>
              </a:rPr>
              <a:t> e n c 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9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8.png"/><Relationship Id="rId9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4FB1B5-CA13-4CF3-BD54-23FD68CD6EE4}" type="slidenum">
              <a:rPr lang="en-US" altLang="en-US" sz="1000" b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 b="0">
              <a:solidFill>
                <a:schemeClr val="bg2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1658012"/>
            <a:ext cx="8305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altLang="en-US" sz="3600" i="1" dirty="0">
                <a:solidFill>
                  <a:srgbClr val="151C77"/>
                </a:solidFill>
                <a:latin typeface="Arial"/>
                <a:cs typeface="Arial"/>
              </a:rPr>
              <a:t>Department of the Air Force </a:t>
            </a:r>
            <a:endParaRPr lang="en-US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None/>
            </a:pPr>
            <a:r>
              <a:rPr lang="en-US" altLang="en-US" sz="3600" i="1" dirty="0">
                <a:solidFill>
                  <a:srgbClr val="151C77"/>
                </a:solidFill>
                <a:latin typeface="Arial"/>
                <a:cs typeface="Arial"/>
              </a:rPr>
              <a:t>Digital Transformation</a:t>
            </a:r>
            <a:endParaRPr lang="en-US" i="1" dirty="0">
              <a:cs typeface="Arial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96203" y="4107552"/>
            <a:ext cx="570300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None/>
            </a:pPr>
            <a:r>
              <a:rPr lang="en-US" sz="2400" dirty="0">
                <a:latin typeface="Arial"/>
                <a:cs typeface="Arial"/>
              </a:rPr>
              <a:t>Kristen Baldwin</a:t>
            </a:r>
            <a:endParaRPr lang="en-US" sz="2400" dirty="0"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n-US" dirty="0">
                <a:latin typeface="Arial"/>
                <a:cs typeface="Arial"/>
              </a:rPr>
              <a:t>Deputy Assistant Secretary of the Air Force, Science, Technology &amp; Engineering</a:t>
            </a:r>
            <a:endParaRPr lang="en-US" dirty="0">
              <a:cs typeface="Arial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cs typeface="Arial"/>
            </a:endParaRPr>
          </a:p>
          <a:p>
            <a:pPr algn="r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Arial"/>
                <a:cs typeface="Arial"/>
              </a:rPr>
              <a:t>14 June 2023</a:t>
            </a:r>
            <a:endParaRPr lang="en-US" altLang="en-US" dirty="0"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C1014CF-14CA-4DF8-8A3A-72E8FBB93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Digital Transformation</a:t>
            </a:r>
            <a:br>
              <a:rPr lang="en-US" altLang="en-US" sz="2400" dirty="0"/>
            </a:br>
            <a:r>
              <a:rPr lang="en-US" altLang="en-US" sz="2400" dirty="0"/>
              <a:t>Deliver Better Capability, Faster </a:t>
            </a:r>
            <a:endParaRPr lang="en-US" altLang="en-US" sz="2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97" y="2025874"/>
            <a:ext cx="1087244" cy="821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6152"/>
          <a:stretch/>
        </p:blipFill>
        <p:spPr>
          <a:xfrm>
            <a:off x="2976912" y="2024463"/>
            <a:ext cx="1031945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158" y="2025874"/>
            <a:ext cx="1194431" cy="820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6819" y="2025874"/>
            <a:ext cx="938792" cy="8140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3491" y="2946132"/>
            <a:ext cx="1235283" cy="1255728"/>
          </a:xfrm>
          <a:prstGeom prst="rect">
            <a:avLst/>
          </a:prstGeom>
        </p:spPr>
        <p:txBody>
          <a:bodyPr wrap="square" lIns="13716" rIns="13716">
            <a:spAutoFit/>
          </a:bodyPr>
          <a:lstStyle/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~1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yr</a:t>
            </a: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 saved in design qualification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~60% reduction in sustainment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eng</a:t>
            </a: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 response time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2000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hrs</a:t>
            </a: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 or A/C downtime reduced to 700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hrs</a:t>
            </a:r>
            <a:endParaRPr lang="en-US" sz="9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6819" y="2953771"/>
            <a:ext cx="1160777" cy="1117229"/>
          </a:xfrm>
          <a:prstGeom prst="rect">
            <a:avLst/>
          </a:prstGeom>
        </p:spPr>
        <p:txBody>
          <a:bodyPr wrap="square" lIns="13716" rIns="13716">
            <a:spAutoFit/>
          </a:bodyPr>
          <a:lstStyle/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&gt;6B design variants analyzed to optimize performance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~6 month reduction in time to SRR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VR based training for operators/MX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5891" y="2094335"/>
            <a:ext cx="1123103" cy="7516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01047" y="2944084"/>
            <a:ext cx="1229024" cy="1366528"/>
          </a:xfrm>
          <a:prstGeom prst="rect">
            <a:avLst/>
          </a:prstGeom>
        </p:spPr>
        <p:txBody>
          <a:bodyPr wrap="square" lIns="13716" rIns="13716">
            <a:spAutoFit/>
          </a:bodyPr>
          <a:lstStyle/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&gt;2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yrs</a:t>
            </a: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, $2M saved in ICD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dev’t</a:t>
            </a: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 and SIL testing for F-15/SDB II integration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For NATO munitions: 19 &amp; 15 months saved on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wpn</a:t>
            </a: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 integration compared to 5 year nominal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avg</a:t>
            </a:r>
            <a:endParaRPr lang="en-US" sz="90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0246" y="2923658"/>
            <a:ext cx="1344052" cy="1394228"/>
          </a:xfrm>
          <a:prstGeom prst="rect">
            <a:avLst/>
          </a:prstGeom>
        </p:spPr>
        <p:txBody>
          <a:bodyPr wrap="square" lIns="13716" rIns="13716">
            <a:spAutoFit/>
          </a:bodyPr>
          <a:lstStyle/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&gt;60 day reduction in time to PDR w/shared digital tool environment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Months saved in virtual validation of assembly &amp; MX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Virtual training opportunities for crews/MX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40664" y="2940755"/>
            <a:ext cx="1209681" cy="1698927"/>
          </a:xfrm>
          <a:prstGeom prst="rect">
            <a:avLst/>
          </a:prstGeom>
        </p:spPr>
        <p:txBody>
          <a:bodyPr wrap="square" lIns="13716" rIns="13716">
            <a:spAutoFit/>
          </a:bodyPr>
          <a:lstStyle/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</a:rPr>
              <a:t>Months </a:t>
            </a: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Days for</a:t>
            </a: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</a:rPr>
              <a:t> software development &amp; release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</a:rPr>
              <a:t>1000's of high fidelity design iterations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</a:rPr>
              <a:t>Months </a:t>
            </a: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</a:rPr>
              <a:t>Weeks prep time for </a:t>
            </a:r>
            <a:r>
              <a:rPr lang="en-US" sz="900" kern="0" dirty="0" err="1">
                <a:solidFill>
                  <a:srgbClr val="000000"/>
                </a:solidFill>
                <a:latin typeface="Arial"/>
                <a:cs typeface="Arial"/>
              </a:rPr>
              <a:t>acq</a:t>
            </a: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</a:rPr>
              <a:t>. reviews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 dirty="0">
                <a:solidFill>
                  <a:srgbClr val="000000"/>
                </a:solidFill>
                <a:latin typeface="Arial"/>
                <a:cs typeface="Arial"/>
              </a:rPr>
              <a:t>Pivot w/evolving threat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6901" y="2928057"/>
            <a:ext cx="1190571" cy="1394228"/>
          </a:xfrm>
          <a:prstGeom prst="rect">
            <a:avLst/>
          </a:prstGeom>
        </p:spPr>
        <p:txBody>
          <a:bodyPr wrap="square" lIns="13716" rIns="13716">
            <a:spAutoFit/>
          </a:bodyPr>
          <a:lstStyle/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First flight in 36 </a:t>
            </a:r>
            <a:r>
              <a:rPr lang="en-US" sz="900" kern="0" err="1">
                <a:solidFill>
                  <a:srgbClr val="000000"/>
                </a:solidFill>
                <a:latin typeface="Arial"/>
                <a:cs typeface="Arial"/>
              </a:rPr>
              <a:t>mo</a:t>
            </a: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 from concept dev.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Modularity enables &gt;10 variations</a:t>
            </a:r>
          </a:p>
          <a:p>
            <a:pPr marL="84535" lvl="1" indent="-84535">
              <a:spcBef>
                <a:spcPct val="20000"/>
              </a:spcBef>
              <a:buClr>
                <a:srgbClr val="151C77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900" kern="0">
                <a:solidFill>
                  <a:srgbClr val="000000"/>
                </a:solidFill>
                <a:latin typeface="Arial"/>
                <a:cs typeface="Arial"/>
              </a:rPr>
              <a:t>Digital models enables rapid design/test/validate cycles w/warfighter feedback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47" y="2024464"/>
            <a:ext cx="1014669" cy="7439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0847" y="2025875"/>
            <a:ext cx="607859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kern="0" err="1">
                <a:solidFill>
                  <a:srgbClr val="FFFFFF"/>
                </a:solidFill>
              </a:rPr>
              <a:t>Skyborg</a:t>
            </a:r>
            <a:endParaRPr lang="en-US" sz="900" kern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6818" y="2025875"/>
            <a:ext cx="596810" cy="2308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kern="0">
                <a:solidFill>
                  <a:srgbClr val="FFFFFF"/>
                </a:solidFill>
              </a:rPr>
              <a:t>Sentinel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8550" y="2629700"/>
            <a:ext cx="542502" cy="2308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kern="0">
                <a:solidFill>
                  <a:srgbClr val="FFFFFF"/>
                </a:solidFill>
              </a:rPr>
              <a:t>NGAD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1380" y="2640272"/>
            <a:ext cx="830013" cy="2308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kern="0">
                <a:solidFill>
                  <a:srgbClr val="FFFFFF"/>
                </a:solidFill>
              </a:rPr>
              <a:t>B-52 CERP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59498" y="2640272"/>
            <a:ext cx="430662" cy="2308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kern="0">
                <a:solidFill>
                  <a:srgbClr val="FFFFFF"/>
                </a:solidFill>
              </a:rPr>
              <a:t>UAI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3712" y="2663874"/>
            <a:ext cx="975938" cy="2308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900" kern="0">
                <a:solidFill>
                  <a:srgbClr val="FFFFFF"/>
                </a:solidFill>
              </a:rPr>
              <a:t>A-10 Re-Wing</a:t>
            </a: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2475514" y="1826228"/>
            <a:ext cx="6105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>
                <a:solidFill>
                  <a:srgbClr val="3333CC"/>
                </a:solidFill>
                <a:latin typeface="Arial" panose="020B0604020202020204" pitchFamily="34" charset="0"/>
              </a:rPr>
              <a:t>Analysis</a:t>
            </a: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4351390" y="1826228"/>
            <a:ext cx="63571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>
                <a:solidFill>
                  <a:srgbClr val="3333CC"/>
                </a:solidFill>
                <a:latin typeface="Arial" panose="020B0604020202020204" pitchFamily="34" charset="0"/>
              </a:rPr>
              <a:t>SLEP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852201" y="1826228"/>
            <a:ext cx="57358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>
                <a:solidFill>
                  <a:srgbClr val="3333CC"/>
                </a:solidFill>
                <a:latin typeface="Arial" panose="020B0604020202020204" pitchFamily="34" charset="0"/>
              </a:rPr>
              <a:t>DMSMS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464145" y="1826228"/>
            <a:ext cx="63571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>
                <a:solidFill>
                  <a:srgbClr val="3333CC"/>
                </a:solidFill>
                <a:latin typeface="Arial" panose="020B0604020202020204" pitchFamily="34" charset="0"/>
              </a:rPr>
              <a:t>Prototype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3448969" y="1826228"/>
            <a:ext cx="63571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>
                <a:solidFill>
                  <a:srgbClr val="3333CC"/>
                </a:solidFill>
                <a:latin typeface="Arial" panose="020B0604020202020204" pitchFamily="34" charset="0"/>
              </a:rPr>
              <a:t>DT &amp; OT</a:t>
            </a: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5848803" y="1826228"/>
            <a:ext cx="74136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>
                <a:solidFill>
                  <a:srgbClr val="3333CC"/>
                </a:solidFill>
                <a:latin typeface="Arial" panose="020B0604020202020204" pitchFamily="34" charset="0"/>
              </a:rPr>
              <a:t>Modernize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1275720" y="1826228"/>
            <a:ext cx="84903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>
                <a:solidFill>
                  <a:srgbClr val="3333CC"/>
                </a:solidFill>
                <a:latin typeface="Arial" panose="020B0604020202020204" pitchFamily="34" charset="0"/>
              </a:rPr>
              <a:t>Requirements</a:t>
            </a: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212911" y="4656114"/>
            <a:ext cx="8762123" cy="1144951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tIns="13716" bIns="13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675" kern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210075" y="5321739"/>
            <a:ext cx="190548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50" b="1">
                <a:solidFill>
                  <a:srgbClr val="000000"/>
                </a:solidFill>
                <a:latin typeface="Arial" panose="020B0604020202020204" pitchFamily="34" charset="0"/>
              </a:rPr>
              <a:t>Foundational Supporting Capabilities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360943" y="4781958"/>
            <a:ext cx="12095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Model Based System Engineering (MBSE)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2115561" y="5518633"/>
            <a:ext cx="14861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Robust IT Infrastructure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3942879" y="5529553"/>
            <a:ext cx="11705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Workforce Training</a:t>
            </a: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5513236" y="5492832"/>
            <a:ext cx="18210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Enterprise Policy &amp; Governance</a:t>
            </a: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6648307" y="5066793"/>
            <a:ext cx="11440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Enterprise Tools</a:t>
            </a: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5805194" y="4680018"/>
            <a:ext cx="106023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Open Standards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7143924" y="4659657"/>
            <a:ext cx="14088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Reference Architectures</a:t>
            </a: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2754601" y="5033190"/>
            <a:ext cx="18285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Automated Certification Processes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1745175" y="4787784"/>
            <a:ext cx="1100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900">
                <a:solidFill>
                  <a:srgbClr val="3333CC"/>
                </a:solidFill>
                <a:latin typeface="Arial" panose="020B0604020202020204" pitchFamily="34" charset="0"/>
              </a:rPr>
              <a:t>Threat Informed Mission Modeling</a:t>
            </a:r>
            <a:endParaRPr lang="en-US" altLang="en-US" sz="90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4757833" y="5009085"/>
            <a:ext cx="118221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Authoritative Sources of Truth (</a:t>
            </a:r>
            <a:r>
              <a:rPr lang="en-US" altLang="en-US" sz="900" err="1">
                <a:solidFill>
                  <a:srgbClr val="3333CC"/>
                </a:solidFill>
                <a:latin typeface="Arial" panose="020B0604020202020204" pitchFamily="34" charset="0"/>
              </a:rPr>
              <a:t>ASoT</a:t>
            </a: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3848082" y="4668859"/>
            <a:ext cx="1637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3333CC"/>
                </a:solidFill>
                <a:latin typeface="Arial" panose="020B0604020202020204" pitchFamily="34" charset="0"/>
              </a:rPr>
              <a:t>Acquisition Data Management</a:t>
            </a: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7425788" y="5511794"/>
            <a:ext cx="9646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Digital Culture</a:t>
            </a: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7978598" y="4952103"/>
            <a:ext cx="81017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3333CC"/>
                </a:solidFill>
                <a:latin typeface="Arial" panose="020B0604020202020204" pitchFamily="34" charset="0"/>
              </a:rPr>
              <a:t>PLM &amp; linkage to Log-IT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8171132" y="4298087"/>
            <a:ext cx="0" cy="345877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3545504" y="4431209"/>
            <a:ext cx="0" cy="212754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5113452" y="4275613"/>
            <a:ext cx="0" cy="368351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6615559" y="4272956"/>
            <a:ext cx="0" cy="393182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732187" y="4395428"/>
            <a:ext cx="0" cy="243655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Connector 53"/>
          <p:cNvCxnSpPr>
            <a:stCxn id="13" idx="2"/>
          </p:cNvCxnSpPr>
          <p:nvPr/>
        </p:nvCxnSpPr>
        <p:spPr bwMode="auto">
          <a:xfrm flipH="1">
            <a:off x="2184978" y="4071000"/>
            <a:ext cx="2230" cy="568082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55" name="Diagram 54"/>
          <p:cNvGraphicFramePr/>
          <p:nvPr/>
        </p:nvGraphicFramePr>
        <p:xfrm>
          <a:off x="210075" y="1454416"/>
          <a:ext cx="8592755" cy="379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dirty="0" smtClean="0"/>
              <a:pPr>
                <a:defRPr/>
              </a:pPr>
              <a:t>10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1CA0D0-0F64-435C-336C-EAC41A514E07}"/>
              </a:ext>
            </a:extLst>
          </p:cNvPr>
          <p:cNvSpPr txBox="1"/>
          <p:nvPr/>
        </p:nvSpPr>
        <p:spPr>
          <a:xfrm>
            <a:off x="1009717" y="5969262"/>
            <a:ext cx="7314653" cy="32316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0" dirty="0">
                <a:solidFill>
                  <a:srgbClr val="FFFFFF"/>
                </a:solidFill>
              </a:rPr>
              <a:t>Overcoming  silos and enabling enterprise scale requires enterprise investment</a:t>
            </a:r>
          </a:p>
        </p:txBody>
      </p:sp>
    </p:spTree>
    <p:extLst>
      <p:ext uri="{BB962C8B-B14F-4D97-AF65-F5344CB8AC3E}">
        <p14:creationId xmlns:p14="http://schemas.microsoft.com/office/powerpoint/2010/main" val="25488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381" y="76200"/>
            <a:ext cx="7680399" cy="1143000"/>
          </a:xfrm>
        </p:spPr>
        <p:txBody>
          <a:bodyPr/>
          <a:lstStyle/>
          <a:p>
            <a:r>
              <a:rPr lang="en-US" dirty="0"/>
              <a:t>Digital Consortium</a:t>
            </a:r>
            <a:br>
              <a:rPr lang="en-US" sz="3200" dirty="0"/>
            </a:br>
            <a:r>
              <a:rPr lang="en-US" sz="3200" dirty="0"/>
              <a:t>Areas for Continued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424" y="1419803"/>
            <a:ext cx="4679876" cy="4743450"/>
          </a:xfrm>
        </p:spPr>
        <p:txBody>
          <a:bodyPr/>
          <a:lstStyle/>
          <a:p>
            <a:pPr lvl="0"/>
            <a:r>
              <a:rPr lang="en-US" b="0" dirty="0"/>
              <a:t>Multi-level security and cross domain solutions for integrated digital environments</a:t>
            </a:r>
          </a:p>
          <a:p>
            <a:pPr lvl="0"/>
            <a:r>
              <a:rPr lang="en-US" b="0" dirty="0"/>
              <a:t>Data sharing and exchange (e.g., intellectual property, data rights)</a:t>
            </a:r>
          </a:p>
          <a:p>
            <a:pPr lvl="0"/>
            <a:r>
              <a:rPr lang="en-US" b="0" dirty="0"/>
              <a:t>Data and model curation, verification, validation (over time)</a:t>
            </a:r>
          </a:p>
          <a:p>
            <a:pPr lvl="0"/>
            <a:r>
              <a:rPr lang="en-US" b="0" dirty="0"/>
              <a:t>Scaling enterprise solutions to integrate digital engineering across programs, DoD, &amp; Industry </a:t>
            </a:r>
          </a:p>
          <a:p>
            <a:pPr lvl="0"/>
            <a:r>
              <a:rPr lang="en-US" b="0" dirty="0"/>
              <a:t>Transitioning legacy artifacts, processes, &amp; best practices</a:t>
            </a:r>
          </a:p>
          <a:p>
            <a:pPr lvl="0"/>
            <a:r>
              <a:rPr lang="en-US" b="0" dirty="0"/>
              <a:t>Technical barriers &amp; policy inhibitors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smtClean="0"/>
              <a:pPr>
                <a:defRPr/>
              </a:pPr>
              <a:t>11</a:t>
            </a:fld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598896B-2886-1930-9CD2-9684902D1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" y="1771233"/>
            <a:ext cx="4150858" cy="41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D5D9-D1E3-1A17-F1CE-312D2A45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Consortium</a:t>
            </a:r>
            <a:br>
              <a:rPr lang="en-US" dirty="0"/>
            </a:br>
            <a:r>
              <a:rPr lang="en-US" sz="3200" dirty="0"/>
              <a:t>Notional Scope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A9DE-5A65-D851-6365-C5786D34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69" y="1341663"/>
            <a:ext cx="8887731" cy="5080907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Stakeholders: 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 leaders, industry partners, FFRDC/UARC/others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Notional Topics: </a:t>
            </a: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standards/formats, modeling practices, policy or process inhibitors, risks/opportunities around digital tool sets, &amp; best practices</a:t>
            </a:r>
          </a:p>
          <a:p>
            <a:pPr marL="403225" lvl="1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WGs: </a:t>
            </a: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Style Guide development, tool interoperability best practices, DID/CDRL/contracting language development and recommendations, IT architecture, &amp; cross-domain 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olutions/multi-level </a:t>
            </a:r>
            <a:r>
              <a:rPr lang="en-US" sz="24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ecurity (CDS/MLS) activities</a:t>
            </a:r>
          </a:p>
          <a:p>
            <a:pPr marL="403225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1618C-03B4-285B-88CF-C880266DE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smtClean="0"/>
              <a:pPr>
                <a:defRPr/>
              </a:pPr>
              <a:t>12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41531-A665-A189-2EC1-B0A24E8B6F22}"/>
              </a:ext>
            </a:extLst>
          </p:cNvPr>
          <p:cNvSpPr txBox="1"/>
          <p:nvPr/>
        </p:nvSpPr>
        <p:spPr>
          <a:xfrm>
            <a:off x="548438" y="5456014"/>
            <a:ext cx="8047124" cy="830997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Digital Consortium will provide opportunity for joint, collaborative efforts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11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87" y="2692578"/>
            <a:ext cx="7143750" cy="1143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smtClean="0"/>
              <a:pPr>
                <a:defRPr/>
              </a:pPr>
              <a:t>13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9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00CB-4107-804B-8BF3-8CEAC443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2F8E"/>
                </a:solidFill>
              </a:rPr>
              <a:t>DAF Digital Engineering -</a:t>
            </a:r>
            <a:br>
              <a:rPr lang="en-US">
                <a:solidFill>
                  <a:srgbClr val="002F8E"/>
                </a:solidFill>
              </a:rPr>
            </a:br>
            <a:r>
              <a:rPr lang="en-US">
                <a:solidFill>
                  <a:srgbClr val="002F8E"/>
                </a:solidFill>
              </a:rPr>
              <a:t>Strategic Foundation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61" y="1286384"/>
            <a:ext cx="4013382" cy="356990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2767393" y="2632556"/>
            <a:ext cx="1644768" cy="877561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>
              <a:defRPr/>
            </a:pPr>
            <a:endParaRPr lang="en-US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78420" y="4905989"/>
            <a:ext cx="8047123" cy="1194944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1350" dirty="0"/>
              <a:t>Department of the Air Force Implementation: </a:t>
            </a:r>
            <a:r>
              <a:rPr lang="en-US" sz="1350" b="0" dirty="0"/>
              <a:t>A digitally-empowered Department equipped with an </a:t>
            </a:r>
            <a:r>
              <a:rPr lang="en-US" sz="1350" i="1" dirty="0">
                <a:solidFill>
                  <a:schemeClr val="bg1">
                    <a:lumMod val="50000"/>
                  </a:schemeClr>
                </a:solidFill>
              </a:rPr>
              <a:t>agile workforce</a:t>
            </a:r>
            <a:r>
              <a:rPr lang="en-US" sz="1350" b="0" dirty="0"/>
              <a:t>, </a:t>
            </a:r>
            <a:r>
              <a:rPr lang="en-US" sz="1350" i="1" dirty="0">
                <a:solidFill>
                  <a:srgbClr val="CF9D0A"/>
                </a:solidFill>
              </a:rPr>
              <a:t>state-of-the-art technologies</a:t>
            </a:r>
            <a:r>
              <a:rPr lang="en-US" sz="1350" b="0" dirty="0"/>
              <a:t>, and </a:t>
            </a:r>
            <a:r>
              <a:rPr lang="en-US" sz="1350" i="1" dirty="0">
                <a:solidFill>
                  <a:srgbClr val="798F4D"/>
                </a:solidFill>
              </a:rPr>
              <a:t>intuitive processes</a:t>
            </a:r>
            <a:r>
              <a:rPr lang="en-US" sz="1350" b="0" dirty="0"/>
              <a:t> that </a:t>
            </a:r>
            <a:r>
              <a:rPr lang="en-US" sz="1350" i="1" dirty="0">
                <a:solidFill>
                  <a:srgbClr val="7030A0"/>
                </a:solidFill>
              </a:rPr>
              <a:t>drive model-based enterprise decision-making</a:t>
            </a:r>
            <a:r>
              <a:rPr lang="en-US" sz="1350" b="0" dirty="0"/>
              <a:t>, </a:t>
            </a:r>
            <a:r>
              <a:rPr lang="en-US" sz="1350" i="1" dirty="0">
                <a:solidFill>
                  <a:srgbClr val="CF9D0A"/>
                </a:solidFill>
              </a:rPr>
              <a:t>enable automation</a:t>
            </a:r>
            <a:r>
              <a:rPr lang="en-US" sz="1350" b="0" dirty="0"/>
              <a:t>, </a:t>
            </a:r>
            <a:r>
              <a:rPr lang="en-US" sz="1350" i="1" dirty="0">
                <a:solidFill>
                  <a:srgbClr val="CF9D0A"/>
                </a:solidFill>
              </a:rPr>
              <a:t>institutionalize open architectures</a:t>
            </a:r>
            <a:r>
              <a:rPr lang="en-US" sz="1350" b="0" dirty="0"/>
              <a:t>, and </a:t>
            </a:r>
            <a:r>
              <a:rPr lang="en-US" sz="1350" i="1" dirty="0">
                <a:solidFill>
                  <a:srgbClr val="295775"/>
                </a:solidFill>
              </a:rPr>
              <a:t>leverage authoritative models and data</a:t>
            </a:r>
            <a:r>
              <a:rPr lang="en-US" sz="1350" b="0" dirty="0"/>
              <a:t> to ensure </a:t>
            </a:r>
            <a:r>
              <a:rPr lang="en-US" sz="1350" i="1" dirty="0">
                <a:solidFill>
                  <a:srgbClr val="798F4D"/>
                </a:solidFill>
              </a:rPr>
              <a:t>seamless stakeholder collaboration</a:t>
            </a:r>
            <a:r>
              <a:rPr lang="en-US" sz="1350" b="0" dirty="0"/>
              <a:t> </a:t>
            </a:r>
            <a:r>
              <a:rPr lang="en-US" sz="1350" i="1" dirty="0">
                <a:solidFill>
                  <a:schemeClr val="bg1">
                    <a:lumMod val="50000"/>
                  </a:schemeClr>
                </a:solidFill>
              </a:rPr>
              <a:t>across the lifecycle</a:t>
            </a:r>
            <a:r>
              <a:rPr lang="en-US" sz="1350" b="0" dirty="0"/>
              <a:t>.</a:t>
            </a:r>
            <a:endParaRPr lang="en-US" sz="1350" dirty="0">
              <a:cs typeface="Arial"/>
            </a:endParaRPr>
          </a:p>
          <a:p>
            <a:pPr lvl="1"/>
            <a:endParaRPr lang="en-US" sz="135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668E28-9515-43E9-BFB8-8D24EE5C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02" y="1907009"/>
            <a:ext cx="1969125" cy="2527001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10548-57E1-44A2-A609-FFE8EC69967E}"/>
              </a:ext>
            </a:extLst>
          </p:cNvPr>
          <p:cNvSpPr txBox="1"/>
          <p:nvPr/>
        </p:nvSpPr>
        <p:spPr>
          <a:xfrm>
            <a:off x="548437" y="5829882"/>
            <a:ext cx="8047124" cy="46166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DAF Digital Transformation is a USAF and USSF combined effort</a:t>
            </a:r>
          </a:p>
        </p:txBody>
      </p:sp>
    </p:spTree>
    <p:extLst>
      <p:ext uri="{BB962C8B-B14F-4D97-AF65-F5344CB8AC3E}">
        <p14:creationId xmlns:p14="http://schemas.microsoft.com/office/powerpoint/2010/main" val="150797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00CB-4107-804B-8BF3-8CEAC443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Priorities – Digital Acquisition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932B04-E950-5937-EF51-9B6B86BBDA39}"/>
              </a:ext>
            </a:extLst>
          </p:cNvPr>
          <p:cNvSpPr txBox="1">
            <a:spLocks/>
          </p:cNvSpPr>
          <p:nvPr/>
        </p:nvSpPr>
        <p:spPr>
          <a:xfrm>
            <a:off x="4716346" y="2352455"/>
            <a:ext cx="4091104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Structure and Secure our Data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Train our Digital Workforce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Provide Access to DMM Tools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Develop Digital strategies 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Instill a digital-first culture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Modernize IT infrastructure</a:t>
            </a:r>
            <a:endParaRPr lang="en-US" sz="105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149E38-47F8-4BC8-14E5-68B1FBB493CB}"/>
              </a:ext>
            </a:extLst>
          </p:cNvPr>
          <p:cNvSpPr txBox="1">
            <a:spLocks/>
          </p:cNvSpPr>
          <p:nvPr/>
        </p:nvSpPr>
        <p:spPr>
          <a:xfrm>
            <a:off x="344452" y="2352455"/>
            <a:ext cx="4091104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Implement Open Systems Standards and Reference Architectures 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Ensure Programs Are "Born Digital" or Digitally Adapt over the Lifecycle 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Expand Enterprise Solutions and Embrace Cloud-based Collaborative Environments 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E7E6E6">
                    <a:lumMod val="25000"/>
                  </a:srgbClr>
                </a:solidFill>
              </a:rPr>
              <a:t>Institutionalize Processes for Agile Software Development and Software-Intensive Systems</a:t>
            </a:r>
          </a:p>
          <a:p>
            <a:pPr marL="385763" indent="-385763" defTabSz="685800" fontAlgn="auto">
              <a:spcBef>
                <a:spcPts val="75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b="1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76883-1CE2-7358-9B90-95563453BA28}"/>
              </a:ext>
            </a:extLst>
          </p:cNvPr>
          <p:cNvSpPr txBox="1"/>
          <p:nvPr/>
        </p:nvSpPr>
        <p:spPr>
          <a:xfrm>
            <a:off x="4395989" y="1394885"/>
            <a:ext cx="4495764" cy="830997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AFMC Digital Materiel Management Priority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A695F-0DB7-92E9-7F80-CB7B5E8545D1}"/>
              </a:ext>
            </a:extLst>
          </p:cNvPr>
          <p:cNvSpPr txBox="1"/>
          <p:nvPr/>
        </p:nvSpPr>
        <p:spPr>
          <a:xfrm>
            <a:off x="442814" y="1394885"/>
            <a:ext cx="3492047" cy="830997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AQ Digital Acquisition Priority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30298-6888-16A2-80EE-01288C997E86}"/>
              </a:ext>
            </a:extLst>
          </p:cNvPr>
          <p:cNvSpPr txBox="1"/>
          <p:nvPr/>
        </p:nvSpPr>
        <p:spPr>
          <a:xfrm>
            <a:off x="1292772" y="5830312"/>
            <a:ext cx="6558456" cy="523220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Aligned for Enterprise Digital Dominance</a:t>
            </a:r>
          </a:p>
        </p:txBody>
      </p:sp>
    </p:spTree>
    <p:extLst>
      <p:ext uri="{BB962C8B-B14F-4D97-AF65-F5344CB8AC3E}">
        <p14:creationId xmlns:p14="http://schemas.microsoft.com/office/powerpoint/2010/main" val="398620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 Digital Engineering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2" y="1502923"/>
            <a:ext cx="8397875" cy="4917284"/>
          </a:xfrm>
        </p:spPr>
        <p:txBody>
          <a:bodyPr/>
          <a:lstStyle/>
          <a:p>
            <a:r>
              <a:rPr lang="en-US" dirty="0"/>
              <a:t>A transformative digital ecosystem, coordinated across the USAF and USSF, where tools and authoritative data are used to rapidly inform decisions</a:t>
            </a:r>
            <a:endParaRPr lang="en-US" dirty="0">
              <a:cs typeface="Arial"/>
            </a:endParaRPr>
          </a:p>
          <a:p>
            <a:r>
              <a:rPr lang="en-US" dirty="0"/>
              <a:t>Unprecedented Government and Industry collaboration where we can quickly achieve objectives and optimize cost, schedule and performance while maintaining a healthy respect for our shared interests</a:t>
            </a:r>
            <a:endParaRPr lang="en-US" dirty="0">
              <a:cs typeface="Arial"/>
            </a:endParaRPr>
          </a:p>
          <a:p>
            <a:r>
              <a:rPr lang="en-US" dirty="0"/>
              <a:t>Digital Materiel Management lifecycle connecting research, development, test, sustainment through a digital thread - from the concept to end of design life</a:t>
            </a:r>
            <a:endParaRPr lang="en-US" dirty="0">
              <a:cs typeface="Arial"/>
            </a:endParaRPr>
          </a:p>
          <a:p>
            <a:r>
              <a:rPr lang="en-US" dirty="0"/>
              <a:t>Knowledge is no longer “disposed”; it is enduring and evolves, informs, and translates to new opportunities and capabilities</a:t>
            </a:r>
            <a:endParaRPr lang="en-US" dirty="0">
              <a:cs typeface="Arial"/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smtClean="0"/>
              <a:pPr>
                <a:defRPr/>
              </a:pPr>
              <a:t>4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4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F94B-310A-8B2F-6A5B-7A6F7850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Lifecycle Ecosystem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4DBB9-D814-85A7-77A9-3F594C8A01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smtClean="0"/>
              <a:pPr>
                <a:defRPr/>
              </a:pPr>
              <a:t>5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2FFDFF-9D6C-A42A-B406-29EAE0EF2320}"/>
              </a:ext>
            </a:extLst>
          </p:cNvPr>
          <p:cNvSpPr/>
          <p:nvPr/>
        </p:nvSpPr>
        <p:spPr>
          <a:xfrm>
            <a:off x="835539" y="3954152"/>
            <a:ext cx="1618783" cy="966527"/>
          </a:xfrm>
          <a:prstGeom prst="ellips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rgbClr val="00B0F0"/>
            </a:glow>
          </a:effectLst>
        </p:spPr>
        <p:txBody>
          <a:bodyPr lIns="0" tIns="0" rIns="0" bIns="0" rtlCol="0" anchor="ctr"/>
          <a:lstStyle/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4472C4"/>
                </a:solidFill>
                <a:latin typeface="Calibri" panose="020F0502020204030204"/>
              </a:rPr>
              <a:t>AF and SF Futures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 err="1">
                <a:solidFill>
                  <a:srgbClr val="4472C4"/>
                </a:solidFill>
                <a:latin typeface="Calibri" panose="020F0502020204030204"/>
              </a:rPr>
              <a:t>MajorCommands</a:t>
            </a:r>
            <a:endParaRPr lang="en-US" sz="1000" b="1" kern="0" dirty="0">
              <a:solidFill>
                <a:srgbClr val="4472C4"/>
              </a:solidFill>
              <a:latin typeface="Calibri" panose="020F0502020204030204"/>
            </a:endParaRP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 err="1">
                <a:solidFill>
                  <a:srgbClr val="4472C4"/>
                </a:solidFill>
                <a:latin typeface="Calibri" panose="020F0502020204030204"/>
              </a:rPr>
              <a:t>FieldCommands</a:t>
            </a:r>
            <a:endParaRPr lang="en-US" sz="1000" b="1" kern="0" dirty="0">
              <a:solidFill>
                <a:srgbClr val="4472C4"/>
              </a:solidFill>
              <a:latin typeface="Calibri" panose="020F0502020204030204"/>
            </a:endParaRP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4472C4"/>
                </a:solidFill>
                <a:latin typeface="Calibri" panose="020F0502020204030204"/>
              </a:rPr>
              <a:t>Air Force Research Lab</a:t>
            </a:r>
            <a:endParaRPr lang="en-US" sz="1200" b="1" kern="0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A2034-9EE6-9C77-34D9-EFD315EE448F}"/>
              </a:ext>
            </a:extLst>
          </p:cNvPr>
          <p:cNvSpPr/>
          <p:nvPr/>
        </p:nvSpPr>
        <p:spPr bwMode="auto">
          <a:xfrm>
            <a:off x="443521" y="3423049"/>
            <a:ext cx="2191686" cy="44720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D7E155"/>
            </a:glow>
            <a:softEdge rad="12700"/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35">
              <a:defRPr/>
            </a:pPr>
            <a:r>
              <a:rPr lang="en-US" sz="1100" b="1" kern="0" dirty="0" err="1">
                <a:solidFill>
                  <a:srgbClr val="0070C0"/>
                </a:solidFill>
                <a:latin typeface="Arial"/>
              </a:rPr>
              <a:t>Tradespace</a:t>
            </a:r>
            <a:r>
              <a:rPr lang="en-US" sz="1100" b="1" kern="0" dirty="0">
                <a:solidFill>
                  <a:srgbClr val="0070C0"/>
                </a:solidFill>
                <a:latin typeface="Arial"/>
              </a:rPr>
              <a:t> &amp; </a:t>
            </a:r>
          </a:p>
          <a:p>
            <a:pPr algn="ctr" defTabSz="685835">
              <a:defRPr/>
            </a:pPr>
            <a:r>
              <a:rPr lang="en-US" sz="1100" b="1" kern="0" dirty="0">
                <a:solidFill>
                  <a:srgbClr val="0070C0"/>
                </a:solidFill>
                <a:latin typeface="Arial"/>
              </a:rPr>
              <a:t>Operations Analysis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27B4BB-0EA3-1CEF-584A-A8E6BA15ABDB}"/>
              </a:ext>
            </a:extLst>
          </p:cNvPr>
          <p:cNvSpPr>
            <a:spLocks noChangeAspect="1"/>
          </p:cNvSpPr>
          <p:nvPr/>
        </p:nvSpPr>
        <p:spPr>
          <a:xfrm>
            <a:off x="2764464" y="3976067"/>
            <a:ext cx="1636525" cy="923415"/>
          </a:xfrm>
          <a:prstGeom prst="ellips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rgbClr val="00B0F0"/>
            </a:glow>
          </a:effectLst>
        </p:spPr>
        <p:txBody>
          <a:bodyPr lIns="0" tIns="0" rIns="0" bIns="0" rtlCol="0" anchor="ctr" anchorCtr="0">
            <a:noAutofit/>
          </a:bodyPr>
          <a:lstStyle/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RFP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SOW/PWS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CDRLS/DIDs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SRD/TRD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0CFC66-641C-961C-544E-48DA64E3854F}"/>
              </a:ext>
            </a:extLst>
          </p:cNvPr>
          <p:cNvSpPr/>
          <p:nvPr/>
        </p:nvSpPr>
        <p:spPr bwMode="auto">
          <a:xfrm>
            <a:off x="2974860" y="3428133"/>
            <a:ext cx="1718932" cy="44720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D7E155"/>
            </a:glow>
            <a:softEdge rad="12700"/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35">
              <a:defRPr/>
            </a:pPr>
            <a:r>
              <a:rPr lang="en-US" sz="1100" b="1" kern="0" dirty="0">
                <a:solidFill>
                  <a:srgbClr val="0070C0"/>
                </a:solidFill>
                <a:latin typeface="Arial"/>
              </a:rPr>
              <a:t>Requirements &amp;  System Specifications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DBACAD-2065-9051-69EB-7B440C026035}"/>
              </a:ext>
            </a:extLst>
          </p:cNvPr>
          <p:cNvSpPr/>
          <p:nvPr/>
        </p:nvSpPr>
        <p:spPr>
          <a:xfrm>
            <a:off x="4736123" y="3954153"/>
            <a:ext cx="1844597" cy="956123"/>
          </a:xfrm>
          <a:prstGeom prst="ellips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rgbClr val="00B0F0"/>
            </a:glow>
          </a:effectLst>
        </p:spPr>
        <p:txBody>
          <a:bodyPr lIns="0" rIns="0" rtlCol="0" anchor="ctr" anchorCtr="0"/>
          <a:lstStyle/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Technical Reviews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Agile Development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Finance, Risk, &amp; Log </a:t>
            </a:r>
            <a:r>
              <a:rPr lang="en-US" sz="1000" b="1" kern="0" err="1">
                <a:solidFill>
                  <a:srgbClr val="4472C4"/>
                </a:solidFill>
                <a:latin typeface="Calibri" panose="020F0502020204030204"/>
              </a:rPr>
              <a:t>Mgt</a:t>
            </a:r>
            <a:endParaRPr lang="en-US" sz="1000" b="1" kern="0">
              <a:solidFill>
                <a:srgbClr val="4472C4"/>
              </a:solidFill>
              <a:latin typeface="Calibri" panose="020F0502020204030204"/>
            </a:endParaRP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Test &amp; Certs</a:t>
            </a:r>
            <a:endParaRPr lang="en-US" sz="1200" b="1" kern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975728-5F70-6E9C-D9D9-AC21D5F60081}"/>
              </a:ext>
            </a:extLst>
          </p:cNvPr>
          <p:cNvSpPr/>
          <p:nvPr/>
        </p:nvSpPr>
        <p:spPr bwMode="auto">
          <a:xfrm>
            <a:off x="5000367" y="3424416"/>
            <a:ext cx="1580354" cy="42607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D7E155"/>
            </a:glow>
            <a:softEdge rad="12700"/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35">
              <a:defRPr/>
            </a:pPr>
            <a:r>
              <a:rPr lang="en-US" sz="1100" b="1" kern="0" dirty="0">
                <a:solidFill>
                  <a:srgbClr val="0070C0"/>
                </a:solidFill>
                <a:latin typeface="Arial"/>
              </a:rPr>
              <a:t>System </a:t>
            </a:r>
          </a:p>
          <a:p>
            <a:pPr algn="ctr" defTabSz="685835">
              <a:defRPr/>
            </a:pPr>
            <a:r>
              <a:rPr lang="en-US" sz="1100" b="1" kern="0" dirty="0">
                <a:solidFill>
                  <a:srgbClr val="0070C0"/>
                </a:solidFill>
                <a:latin typeface="Arial"/>
              </a:rPr>
              <a:t>Development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2E62A2-5E9B-8C7E-E51C-497497534092}"/>
              </a:ext>
            </a:extLst>
          </p:cNvPr>
          <p:cNvSpPr>
            <a:spLocks noChangeAspect="1"/>
          </p:cNvSpPr>
          <p:nvPr/>
        </p:nvSpPr>
        <p:spPr>
          <a:xfrm>
            <a:off x="6736097" y="3986426"/>
            <a:ext cx="1618783" cy="923415"/>
          </a:xfrm>
          <a:prstGeom prst="ellipse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</a:srgbClr>
              </a:gs>
              <a:gs pos="74000">
                <a:srgbClr val="A5A5A5">
                  <a:lumMod val="45000"/>
                  <a:lumOff val="55000"/>
                </a:srgbClr>
              </a:gs>
              <a:gs pos="83000">
                <a:srgbClr val="A5A5A5">
                  <a:lumMod val="45000"/>
                  <a:lumOff val="55000"/>
                </a:srgbClr>
              </a:gs>
              <a:gs pos="100000">
                <a:srgbClr val="A5A5A5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rgbClr val="00B0F0"/>
            </a:glow>
          </a:effectLst>
        </p:spPr>
        <p:txBody>
          <a:bodyPr rtlCol="0" anchor="ctr" anchorCtr="0"/>
          <a:lstStyle/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Supply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Maintenance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Product Support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Operations</a:t>
            </a:r>
          </a:p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>
                <a:solidFill>
                  <a:srgbClr val="4472C4"/>
                </a:solidFill>
                <a:latin typeface="Calibri" panose="020F0502020204030204"/>
              </a:rPr>
              <a:t>Modifications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746771-9441-426A-94F9-D27420E2ACA8}"/>
              </a:ext>
            </a:extLst>
          </p:cNvPr>
          <p:cNvSpPr/>
          <p:nvPr/>
        </p:nvSpPr>
        <p:spPr bwMode="auto">
          <a:xfrm>
            <a:off x="6918370" y="3436446"/>
            <a:ext cx="1362018" cy="4162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D7E155"/>
            </a:glow>
            <a:softEdge rad="12700"/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35">
              <a:defRPr/>
            </a:pPr>
            <a:r>
              <a:rPr lang="en-US" sz="1100" b="1" kern="0" dirty="0">
                <a:solidFill>
                  <a:srgbClr val="0070C0"/>
                </a:solidFill>
                <a:latin typeface="Arial"/>
              </a:rPr>
              <a:t>System</a:t>
            </a:r>
          </a:p>
          <a:p>
            <a:pPr algn="ctr" defTabSz="685835">
              <a:defRPr/>
            </a:pPr>
            <a:r>
              <a:rPr lang="en-US" sz="1100" b="1" kern="0" dirty="0">
                <a:solidFill>
                  <a:srgbClr val="0070C0"/>
                </a:solidFill>
                <a:latin typeface="Arial"/>
              </a:rPr>
              <a:t>Lifecycle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6648B-075D-2DC7-E0B1-40250317C372}"/>
              </a:ext>
            </a:extLst>
          </p:cNvPr>
          <p:cNvSpPr txBox="1"/>
          <p:nvPr/>
        </p:nvSpPr>
        <p:spPr>
          <a:xfrm>
            <a:off x="3774880" y="2580512"/>
            <a:ext cx="832199" cy="267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147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25" ker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Helvetica Light"/>
            </a:endParaRPr>
          </a:p>
        </p:txBody>
      </p:sp>
      <p:sp>
        <p:nvSpPr>
          <p:cNvPr id="14" name="TextBox 89">
            <a:extLst>
              <a:ext uri="{FF2B5EF4-FFF2-40B4-BE49-F238E27FC236}">
                <a16:creationId xmlns:a16="http://schemas.microsoft.com/office/drawing/2014/main" id="{087B9FF8-2367-5B77-B3D5-3BD1BE4778F1}"/>
              </a:ext>
            </a:extLst>
          </p:cNvPr>
          <p:cNvSpPr txBox="1"/>
          <p:nvPr/>
        </p:nvSpPr>
        <p:spPr>
          <a:xfrm>
            <a:off x="3908036" y="2605596"/>
            <a:ext cx="71594" cy="304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="horz" wrap="square" lIns="31433" tIns="31433" rIns="31433" bIns="31433" numCol="1" spcCol="381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61474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73040-A868-2EFB-5F72-91C4376D4585}"/>
              </a:ext>
            </a:extLst>
          </p:cNvPr>
          <p:cNvSpPr txBox="1"/>
          <p:nvPr/>
        </p:nvSpPr>
        <p:spPr>
          <a:xfrm>
            <a:off x="539335" y="3090883"/>
            <a:ext cx="2416776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36147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Helvetica Light"/>
              </a:rPr>
              <a:t>S&amp;T, Prototyping, Mission Modeling </a:t>
            </a:r>
            <a:endParaRPr lang="en-US" sz="1100" kern="0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0D0BFB-5024-9564-FD71-A41CB21B0F23}"/>
              </a:ext>
            </a:extLst>
          </p:cNvPr>
          <p:cNvSpPr txBox="1"/>
          <p:nvPr/>
        </p:nvSpPr>
        <p:spPr>
          <a:xfrm>
            <a:off x="2928012" y="2795712"/>
            <a:ext cx="2064182" cy="746358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algn="ctr" defTabSz="361474">
              <a:defRPr/>
            </a:pPr>
            <a:r>
              <a:rPr lang="en-US" sz="1100" kern="0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Helvetica Light"/>
              </a:rPr>
              <a:t>Open Standards, Data, </a:t>
            </a:r>
            <a:endParaRPr lang="en-US" sz="1100" kern="0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algn="ctr" defTabSz="361474">
              <a:defRPr/>
            </a:pPr>
            <a:r>
              <a:rPr lang="en-US" sz="1100" kern="0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Helvetica Light"/>
              </a:rPr>
              <a:t> Government Reference Architecture</a:t>
            </a:r>
            <a:endParaRPr lang="en-US" sz="1100" kern="0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  <a:sym typeface="Helvetica Light"/>
            </a:endParaRPr>
          </a:p>
          <a:p>
            <a:pPr algn="ctr" defTabSz="361474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B68680-2817-1EE7-EC8F-B4E061878A7A}"/>
              </a:ext>
            </a:extLst>
          </p:cNvPr>
          <p:cNvSpPr txBox="1"/>
          <p:nvPr/>
        </p:nvSpPr>
        <p:spPr>
          <a:xfrm>
            <a:off x="4704990" y="2878031"/>
            <a:ext cx="1954032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6147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Helvetica Light"/>
              </a:rPr>
              <a:t>System design model, </a:t>
            </a:r>
            <a:endParaRPr lang="en-US" sz="1100" kern="0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/>
            </a:endParaRPr>
          </a:p>
          <a:p>
            <a:pPr algn="ctr" defTabSz="36147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Helvetica Light"/>
              </a:rPr>
              <a:t>integrated design environment</a:t>
            </a:r>
            <a:endParaRPr lang="en-US" sz="1100" kern="0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A1689-C04D-F0B1-B2CE-2A56D2B905C9}"/>
              </a:ext>
            </a:extLst>
          </p:cNvPr>
          <p:cNvGrpSpPr/>
          <p:nvPr/>
        </p:nvGrpSpPr>
        <p:grpSpPr>
          <a:xfrm>
            <a:off x="347188" y="1365167"/>
            <a:ext cx="2695826" cy="1724209"/>
            <a:chOff x="1386611" y="1941397"/>
            <a:chExt cx="4699415" cy="2820575"/>
          </a:xfrm>
        </p:grpSpPr>
        <p:sp>
          <p:nvSpPr>
            <p:cNvPr id="20" name="Right Arrow 74">
              <a:extLst>
                <a:ext uri="{FF2B5EF4-FFF2-40B4-BE49-F238E27FC236}">
                  <a16:creationId xmlns:a16="http://schemas.microsoft.com/office/drawing/2014/main" id="{6E92E2AE-987C-DEF3-C7E2-A48998D7B652}"/>
                </a:ext>
              </a:extLst>
            </p:cNvPr>
            <p:cNvSpPr/>
            <p:nvPr/>
          </p:nvSpPr>
          <p:spPr>
            <a:xfrm>
              <a:off x="4793035" y="3539148"/>
              <a:ext cx="545021" cy="387972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759F08-B23E-9E81-61FD-0123131E5550}"/>
                </a:ext>
              </a:extLst>
            </p:cNvPr>
            <p:cNvSpPr/>
            <p:nvPr/>
          </p:nvSpPr>
          <p:spPr>
            <a:xfrm>
              <a:off x="1386611" y="1941397"/>
              <a:ext cx="4699415" cy="28205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t" anchorCtr="0"/>
            <a:lstStyle/>
            <a:p>
              <a:pPr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8" b="1" i="1" kern="0">
                  <a:solidFill>
                    <a:srgbClr val="44546A">
                      <a:lumMod val="50000"/>
                    </a:srgbClr>
                  </a:solidFill>
                  <a:latin typeface="Calibri" panose="020F0502020204030204"/>
                </a:rPr>
                <a:t>(Continuous Process)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F1B6CC-C929-07A0-C308-4A894DF45255}"/>
                </a:ext>
              </a:extLst>
            </p:cNvPr>
            <p:cNvSpPr/>
            <p:nvPr/>
          </p:nvSpPr>
          <p:spPr bwMode="auto">
            <a:xfrm>
              <a:off x="1456338" y="3825842"/>
              <a:ext cx="3719301" cy="774836"/>
            </a:xfrm>
            <a:prstGeom prst="rect">
              <a:avLst/>
            </a:prstGeom>
            <a:solidFill>
              <a:srgbClr val="0066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>
                  <a:solidFill>
                    <a:prstClr val="white"/>
                  </a:solidFill>
                  <a:latin typeface="Arial"/>
                </a:rPr>
                <a:t>Enterprise Operations Analysis</a:t>
              </a:r>
            </a:p>
          </p:txBody>
        </p:sp>
        <p:pic>
          <p:nvPicPr>
            <p:cNvPr id="23" name="Picture 6" descr="Image result for AFSIM icon">
              <a:extLst>
                <a:ext uri="{FF2B5EF4-FFF2-40B4-BE49-F238E27FC236}">
                  <a16:creationId xmlns:a16="http://schemas.microsoft.com/office/drawing/2014/main" id="{C4F5120D-9F0E-66B2-3149-3D1B8B0D2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078" y="2578268"/>
              <a:ext cx="1962377" cy="912162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Flowchart: Process 23">
              <a:extLst>
                <a:ext uri="{FF2B5EF4-FFF2-40B4-BE49-F238E27FC236}">
                  <a16:creationId xmlns:a16="http://schemas.microsoft.com/office/drawing/2014/main" id="{ABA7FA4B-BE81-3049-DB43-E32CC6978267}"/>
                </a:ext>
              </a:extLst>
            </p:cNvPr>
            <p:cNvSpPr/>
            <p:nvPr/>
          </p:nvSpPr>
          <p:spPr bwMode="auto">
            <a:xfrm>
              <a:off x="1774312" y="2284828"/>
              <a:ext cx="896915" cy="647294"/>
            </a:xfrm>
            <a:prstGeom prst="flowChartProcess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HAF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AF FUTURES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MAJCOMS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CD1362BD-8602-74F5-A362-B28226FDA9D0}"/>
                </a:ext>
              </a:extLst>
            </p:cNvPr>
            <p:cNvSpPr/>
            <p:nvPr/>
          </p:nvSpPr>
          <p:spPr bwMode="auto">
            <a:xfrm>
              <a:off x="2880692" y="2333798"/>
              <a:ext cx="911148" cy="437556"/>
            </a:xfrm>
            <a:prstGeom prst="flowChartProcess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Air Force Design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12C35C-1757-A950-3BE0-3227A3C23B36}"/>
                </a:ext>
              </a:extLst>
            </p:cNvPr>
            <p:cNvSpPr/>
            <p:nvPr/>
          </p:nvSpPr>
          <p:spPr bwMode="auto">
            <a:xfrm>
              <a:off x="2811072" y="3051992"/>
              <a:ext cx="1017531" cy="490301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Required Capabilities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59844BD-40E3-4A1D-F251-890DB88D46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70488" y="2561131"/>
              <a:ext cx="289928" cy="122558"/>
            </a:xfrm>
            <a:prstGeom prst="line">
              <a:avLst/>
            </a:prstGeom>
            <a:solidFill>
              <a:srgbClr val="5B9BD5"/>
            </a:solid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F7B82E-A009-6E32-6E50-701CFA89A91E}"/>
                </a:ext>
              </a:extLst>
            </p:cNvPr>
            <p:cNvCxnSpPr>
              <a:cxnSpLocks/>
              <a:stCxn id="26" idx="3"/>
            </p:cNvCxnSpPr>
            <p:nvPr/>
          </p:nvCxnSpPr>
          <p:spPr bwMode="auto">
            <a:xfrm flipV="1">
              <a:off x="3828602" y="3118917"/>
              <a:ext cx="254339" cy="178224"/>
            </a:xfrm>
            <a:prstGeom prst="line">
              <a:avLst/>
            </a:prstGeom>
            <a:solidFill>
              <a:srgbClr val="5B9BD5"/>
            </a:solid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35FBE12-5A4C-0275-392B-7BE6F1C0873C}"/>
                </a:ext>
              </a:extLst>
            </p:cNvPr>
            <p:cNvCxnSpPr>
              <a:cxnSpLocks/>
              <a:stCxn id="31" idx="2"/>
            </p:cNvCxnSpPr>
            <p:nvPr/>
          </p:nvCxnSpPr>
          <p:spPr bwMode="auto">
            <a:xfrm>
              <a:off x="4392335" y="2403937"/>
              <a:ext cx="131736" cy="177476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BB644BB-FF2D-71D4-9B6E-09F8C26137E8}"/>
                </a:ext>
              </a:extLst>
            </p:cNvPr>
            <p:cNvCxnSpPr>
              <a:cxnSpLocks/>
              <a:stCxn id="32" idx="2"/>
            </p:cNvCxnSpPr>
            <p:nvPr/>
          </p:nvCxnSpPr>
          <p:spPr bwMode="auto">
            <a:xfrm flipH="1">
              <a:off x="5287654" y="2396669"/>
              <a:ext cx="145751" cy="174470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D10610-E06D-5EB9-6AEC-009EAA161E78}"/>
                </a:ext>
              </a:extLst>
            </p:cNvPr>
            <p:cNvSpPr txBox="1"/>
            <p:nvPr/>
          </p:nvSpPr>
          <p:spPr>
            <a:xfrm>
              <a:off x="4017416" y="2131715"/>
              <a:ext cx="749838" cy="272222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700" b="1" i="0" u="none" strike="noStrike" cap="none" normalizeH="0" baseline="0">
                  <a:ln>
                    <a:noFill/>
                  </a:ln>
                  <a:effectLst/>
                  <a:latin typeface="Arial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685835">
                <a:defRPr/>
              </a:pPr>
              <a:r>
                <a:rPr lang="en-US" sz="600" kern="0" dirty="0">
                  <a:latin typeface="Arial"/>
                  <a:cs typeface="Arial"/>
                </a:rPr>
                <a:t>Gaps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966241B-75FF-3171-2AC8-7B4751A87D1D}"/>
                </a:ext>
              </a:extLst>
            </p:cNvPr>
            <p:cNvSpPr txBox="1"/>
            <p:nvPr/>
          </p:nvSpPr>
          <p:spPr>
            <a:xfrm>
              <a:off x="4917117" y="2124448"/>
              <a:ext cx="1032573" cy="272222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R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700" b="1" i="0" u="none" strike="noStrike" cap="none" normalizeH="0" baseline="0">
                  <a:ln>
                    <a:noFill/>
                  </a:ln>
                  <a:solidFill>
                    <a:schemeClr val="dk1"/>
                  </a:solidFill>
                  <a:effectLst/>
                  <a:latin typeface="Arial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defTabSz="685835">
                <a:defRPr/>
              </a:pPr>
              <a:r>
                <a:rPr lang="en-US" sz="600" kern="0" dirty="0">
                  <a:latin typeface="Arial"/>
                  <a:cs typeface="Arial"/>
                </a:rPr>
                <a:t>Opportunities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46A1442-852C-4CEA-D5CC-C1A795B5354F}"/>
                </a:ext>
              </a:extLst>
            </p:cNvPr>
            <p:cNvCxnSpPr>
              <a:cxnSpLocks/>
              <a:stCxn id="25" idx="2"/>
            </p:cNvCxnSpPr>
            <p:nvPr/>
          </p:nvCxnSpPr>
          <p:spPr bwMode="auto">
            <a:xfrm>
              <a:off x="3336266" y="2771354"/>
              <a:ext cx="0" cy="289625"/>
            </a:xfrm>
            <a:prstGeom prst="straightConnector1">
              <a:avLst/>
            </a:prstGeom>
            <a:solidFill>
              <a:srgbClr val="5B9BD5"/>
            </a:solid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6D0E05C-B38B-9554-A65C-A93B73848B41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 bwMode="auto">
            <a:xfrm flipV="1">
              <a:off x="2671226" y="2552576"/>
              <a:ext cx="209466" cy="55899"/>
            </a:xfrm>
            <a:prstGeom prst="straightConnector1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6EA5BD-1DA8-2E33-BEE1-212A8D1BE65F}"/>
                </a:ext>
              </a:extLst>
            </p:cNvPr>
            <p:cNvSpPr/>
            <p:nvPr/>
          </p:nvSpPr>
          <p:spPr bwMode="auto">
            <a:xfrm>
              <a:off x="4214622" y="4087566"/>
              <a:ext cx="890664" cy="40109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AFWIC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Force Design LOE’s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A4139F-6179-0624-6DDD-B455E06C408B}"/>
                </a:ext>
              </a:extLst>
            </p:cNvPr>
            <p:cNvSpPr/>
            <p:nvPr/>
          </p:nvSpPr>
          <p:spPr bwMode="auto">
            <a:xfrm>
              <a:off x="2591325" y="4111895"/>
              <a:ext cx="862527" cy="3002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S&amp;T 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Requirements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DBDF6C-8B46-A043-D61A-54D2F0183405}"/>
                </a:ext>
              </a:extLst>
            </p:cNvPr>
            <p:cNvSpPr/>
            <p:nvPr/>
          </p:nvSpPr>
          <p:spPr bwMode="auto">
            <a:xfrm>
              <a:off x="3506316" y="4121695"/>
              <a:ext cx="666078" cy="29039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Vanguards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0A3AD4-B170-B1D2-A8A1-0D60D7C1ED87}"/>
                </a:ext>
              </a:extLst>
            </p:cNvPr>
            <p:cNvSpPr/>
            <p:nvPr/>
          </p:nvSpPr>
          <p:spPr bwMode="auto">
            <a:xfrm>
              <a:off x="1517470" y="4111895"/>
              <a:ext cx="1021394" cy="31413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35">
                <a:defRPr/>
              </a:pPr>
              <a:r>
                <a:rPr lang="en-US" sz="600" b="1" kern="0" dirty="0">
                  <a:latin typeface="Calibri" panose="020F0502020204030204"/>
                </a:rPr>
                <a:t>Experimentation Activities</a:t>
              </a:r>
              <a:endParaRPr lang="en-US" sz="600" b="1" kern="0" dirty="0">
                <a:latin typeface="Calibri" panose="020F0502020204030204"/>
                <a:ea typeface="Calibri"/>
                <a:cs typeface="Calibri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33D077B-C3FC-2ECE-B3D9-7AE4C855DCA8}"/>
                </a:ext>
              </a:extLst>
            </p:cNvPr>
            <p:cNvCxnSpPr>
              <a:cxnSpLocks/>
              <a:stCxn id="26" idx="2"/>
              <a:endCxn id="22" idx="0"/>
            </p:cNvCxnSpPr>
            <p:nvPr/>
          </p:nvCxnSpPr>
          <p:spPr bwMode="auto">
            <a:xfrm flipH="1">
              <a:off x="3315989" y="3542293"/>
              <a:ext cx="3848" cy="283550"/>
            </a:xfrm>
            <a:prstGeom prst="straightConnector1">
              <a:avLst/>
            </a:prstGeom>
            <a:solidFill>
              <a:srgbClr val="5B9BD5"/>
            </a:solidFill>
            <a:ln w="22225" cap="flat" cmpd="sng" algn="ctr">
              <a:solidFill>
                <a:sysClr val="windowText" lastClr="00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710B557-4162-11BE-07DB-53992C944EC5}"/>
              </a:ext>
            </a:extLst>
          </p:cNvPr>
          <p:cNvGrpSpPr/>
          <p:nvPr/>
        </p:nvGrpSpPr>
        <p:grpSpPr>
          <a:xfrm>
            <a:off x="3274776" y="1663159"/>
            <a:ext cx="1305344" cy="1093925"/>
            <a:chOff x="10216132" y="1478129"/>
            <a:chExt cx="1698876" cy="131207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4772FD3-BD07-BF86-6F88-522E115C6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6132" y="1478129"/>
              <a:ext cx="1698876" cy="1312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4" name="Rounded Rectangle 39">
              <a:extLst>
                <a:ext uri="{FF2B5EF4-FFF2-40B4-BE49-F238E27FC236}">
                  <a16:creationId xmlns:a16="http://schemas.microsoft.com/office/drawing/2014/main" id="{160D4CC0-4892-322F-C32A-953C43520FD3}"/>
                </a:ext>
              </a:extLst>
            </p:cNvPr>
            <p:cNvSpPr/>
            <p:nvPr/>
          </p:nvSpPr>
          <p:spPr>
            <a:xfrm>
              <a:off x="10398871" y="1581744"/>
              <a:ext cx="1303953" cy="1043027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35">
                <a:defRPr/>
              </a:pPr>
              <a:r>
                <a:rPr lang="en-US" sz="1100" b="1" kern="0" dirty="0">
                  <a:solidFill>
                    <a:srgbClr val="44546A"/>
                  </a:solidFill>
                  <a:latin typeface="Calibri" panose="020F0502020204030204"/>
                </a:rPr>
                <a:t>MBSE System Architecture</a:t>
              </a:r>
            </a:p>
          </p:txBody>
        </p:sp>
      </p:grpSp>
      <p:sp>
        <p:nvSpPr>
          <p:cNvPr id="42" name="Left-Right Arrow 101">
            <a:extLst>
              <a:ext uri="{FF2B5EF4-FFF2-40B4-BE49-F238E27FC236}">
                <a16:creationId xmlns:a16="http://schemas.microsoft.com/office/drawing/2014/main" id="{F973F7DC-3D4E-26C9-358F-2A6E7E2A3485}"/>
              </a:ext>
            </a:extLst>
          </p:cNvPr>
          <p:cNvSpPr/>
          <p:nvPr/>
        </p:nvSpPr>
        <p:spPr>
          <a:xfrm>
            <a:off x="2944769" y="2171012"/>
            <a:ext cx="421551" cy="228710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FA6F00E-029B-A681-32C9-5A7D21904C11}"/>
              </a:ext>
            </a:extLst>
          </p:cNvPr>
          <p:cNvGrpSpPr/>
          <p:nvPr/>
        </p:nvGrpSpPr>
        <p:grpSpPr>
          <a:xfrm>
            <a:off x="1066454" y="5560734"/>
            <a:ext cx="7082348" cy="567242"/>
            <a:chOff x="2176714" y="5224139"/>
            <a:chExt cx="7839012" cy="6186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3EBD7D-6B3B-2685-2DF5-E36DDDAC9D6C}"/>
                </a:ext>
              </a:extLst>
            </p:cNvPr>
            <p:cNvSpPr/>
            <p:nvPr/>
          </p:nvSpPr>
          <p:spPr>
            <a:xfrm>
              <a:off x="2176714" y="5224139"/>
              <a:ext cx="7839012" cy="618630"/>
            </a:xfrm>
            <a:prstGeom prst="rect">
              <a:avLst/>
            </a:prstGeom>
            <a:solidFill>
              <a:srgbClr val="D7E15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00B0F0"/>
              </a:glow>
              <a:outerShdw blurRad="50800" dist="38100" dir="2700000" algn="tl" rotWithShape="0">
                <a:srgbClr val="5B9BD5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F4CB34-4B36-A523-7AEA-4A4D1E4EF892}"/>
                </a:ext>
              </a:extLst>
            </p:cNvPr>
            <p:cNvSpPr txBox="1"/>
            <p:nvPr/>
          </p:nvSpPr>
          <p:spPr>
            <a:xfrm>
              <a:off x="3316974" y="5233123"/>
              <a:ext cx="5445479" cy="591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35">
                <a:defRPr/>
              </a:pPr>
              <a:r>
                <a:rPr lang="en-US" sz="1200" b="1" kern="0" dirty="0">
                  <a:solidFill>
                    <a:srgbClr val="44546A">
                      <a:lumMod val="50000"/>
                    </a:srgbClr>
                  </a:solidFill>
                  <a:latin typeface="Arial"/>
                </a:rPr>
                <a:t>Digital Ecosystem Enabled By</a:t>
              </a:r>
            </a:p>
            <a:p>
              <a:pPr algn="ctr" defTabSz="685835">
                <a:defRPr/>
              </a:pPr>
              <a:endParaRPr lang="en-US" sz="525" b="1" kern="0" dirty="0">
                <a:solidFill>
                  <a:srgbClr val="44546A">
                    <a:lumMod val="50000"/>
                  </a:srgbClr>
                </a:solidFill>
                <a:latin typeface="Arial"/>
              </a:endParaRPr>
            </a:p>
            <a:p>
              <a:pPr algn="ctr" defTabSz="685835">
                <a:defRPr/>
              </a:pPr>
              <a:r>
                <a:rPr lang="en-US" sz="1200" b="1" kern="0" dirty="0">
                  <a:solidFill>
                    <a:srgbClr val="44546A">
                      <a:lumMod val="50000"/>
                    </a:srgbClr>
                  </a:solidFill>
                  <a:latin typeface="Arial"/>
                </a:rPr>
                <a:t>PLM / FENCES / </a:t>
              </a:r>
              <a:r>
                <a:rPr lang="en-US" sz="1200" b="1" kern="0" dirty="0" err="1">
                  <a:solidFill>
                    <a:srgbClr val="44546A">
                      <a:lumMod val="50000"/>
                    </a:srgbClr>
                  </a:solidFill>
                  <a:latin typeface="Arial"/>
                </a:rPr>
                <a:t>CloudONE</a:t>
              </a:r>
              <a:r>
                <a:rPr lang="en-US" sz="1200" b="1" kern="0" dirty="0">
                  <a:solidFill>
                    <a:srgbClr val="44546A">
                      <a:lumMod val="50000"/>
                    </a:srgbClr>
                  </a:solidFill>
                  <a:latin typeface="Arial"/>
                </a:rPr>
                <a:t> / </a:t>
              </a:r>
              <a:r>
                <a:rPr lang="en-US" sz="1200" b="1" kern="0" dirty="0" err="1">
                  <a:solidFill>
                    <a:srgbClr val="44546A">
                      <a:lumMod val="50000"/>
                    </a:srgbClr>
                  </a:solidFill>
                  <a:latin typeface="Arial"/>
                </a:rPr>
                <a:t>PlatformONE</a:t>
              </a:r>
              <a:endParaRPr lang="en-US" sz="1200" b="1" kern="0" dirty="0">
                <a:solidFill>
                  <a:srgbClr val="44546A">
                    <a:lumMod val="50000"/>
                  </a:srgbClr>
                </a:solidFill>
                <a:latin typeface="Arial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AD6760-1B67-4131-6F78-298C2DD7DA95}"/>
              </a:ext>
            </a:extLst>
          </p:cNvPr>
          <p:cNvGrpSpPr/>
          <p:nvPr/>
        </p:nvGrpSpPr>
        <p:grpSpPr>
          <a:xfrm>
            <a:off x="789120" y="4806720"/>
            <a:ext cx="7491268" cy="671159"/>
            <a:chOff x="3506318" y="7444416"/>
            <a:chExt cx="12421956" cy="1099205"/>
          </a:xfrm>
        </p:grpSpPr>
        <p:sp>
          <p:nvSpPr>
            <p:cNvPr id="58" name="Freeform: Shape 35">
              <a:extLst>
                <a:ext uri="{FF2B5EF4-FFF2-40B4-BE49-F238E27FC236}">
                  <a16:creationId xmlns:a16="http://schemas.microsoft.com/office/drawing/2014/main" id="{A142CDD3-5D6E-A7C7-9382-33C88A9C9A66}"/>
                </a:ext>
              </a:extLst>
            </p:cNvPr>
            <p:cNvSpPr/>
            <p:nvPr/>
          </p:nvSpPr>
          <p:spPr>
            <a:xfrm rot="10800000">
              <a:off x="3506318" y="7444416"/>
              <a:ext cx="12421956" cy="1099205"/>
            </a:xfrm>
            <a:custGeom>
              <a:avLst/>
              <a:gdLst>
                <a:gd name="connsiteX0" fmla="*/ 256868 w 9268342"/>
                <a:gd name="connsiteY0" fmla="*/ 0 h 1360671"/>
                <a:gd name="connsiteX1" fmla="*/ 9011475 w 9268342"/>
                <a:gd name="connsiteY1" fmla="*/ 0 h 1360671"/>
                <a:gd name="connsiteX2" fmla="*/ 9268342 w 9268342"/>
                <a:gd name="connsiteY2" fmla="*/ 1027468 h 1360671"/>
                <a:gd name="connsiteX3" fmla="*/ 9098922 w 9268342"/>
                <a:gd name="connsiteY3" fmla="*/ 1027468 h 1360671"/>
                <a:gd name="connsiteX4" fmla="*/ 9098922 w 9268342"/>
                <a:gd name="connsiteY4" fmla="*/ 1135514 h 1360671"/>
                <a:gd name="connsiteX5" fmla="*/ 9268342 w 9268342"/>
                <a:gd name="connsiteY5" fmla="*/ 1135514 h 1360671"/>
                <a:gd name="connsiteX6" fmla="*/ 8929502 w 9268342"/>
                <a:gd name="connsiteY6" fmla="*/ 1360201 h 1360671"/>
                <a:gd name="connsiteX7" fmla="*/ 8590663 w 9268342"/>
                <a:gd name="connsiteY7" fmla="*/ 1135514 h 1360671"/>
                <a:gd name="connsiteX8" fmla="*/ 8760083 w 9268342"/>
                <a:gd name="connsiteY8" fmla="*/ 1135514 h 1360671"/>
                <a:gd name="connsiteX9" fmla="*/ 8760083 w 9268342"/>
                <a:gd name="connsiteY9" fmla="*/ 1027468 h 1360671"/>
                <a:gd name="connsiteX10" fmla="*/ 6316113 w 9268342"/>
                <a:gd name="connsiteY10" fmla="*/ 1027468 h 1360671"/>
                <a:gd name="connsiteX11" fmla="*/ 6316113 w 9268342"/>
                <a:gd name="connsiteY11" fmla="*/ 1135514 h 1360671"/>
                <a:gd name="connsiteX12" fmla="*/ 6485533 w 9268342"/>
                <a:gd name="connsiteY12" fmla="*/ 1135514 h 1360671"/>
                <a:gd name="connsiteX13" fmla="*/ 6146693 w 9268342"/>
                <a:gd name="connsiteY13" fmla="*/ 1360201 h 1360671"/>
                <a:gd name="connsiteX14" fmla="*/ 5807854 w 9268342"/>
                <a:gd name="connsiteY14" fmla="*/ 1135514 h 1360671"/>
                <a:gd name="connsiteX15" fmla="*/ 5977274 w 9268342"/>
                <a:gd name="connsiteY15" fmla="*/ 1135514 h 1360671"/>
                <a:gd name="connsiteX16" fmla="*/ 5977274 w 9268342"/>
                <a:gd name="connsiteY16" fmla="*/ 1027468 h 1360671"/>
                <a:gd name="connsiteX17" fmla="*/ 3458178 w 9268342"/>
                <a:gd name="connsiteY17" fmla="*/ 1027468 h 1360671"/>
                <a:gd name="connsiteX18" fmla="*/ 3458178 w 9268342"/>
                <a:gd name="connsiteY18" fmla="*/ 1135513 h 1360671"/>
                <a:gd name="connsiteX19" fmla="*/ 3627598 w 9268342"/>
                <a:gd name="connsiteY19" fmla="*/ 1135513 h 1360671"/>
                <a:gd name="connsiteX20" fmla="*/ 3288758 w 9268342"/>
                <a:gd name="connsiteY20" fmla="*/ 1360200 h 1360671"/>
                <a:gd name="connsiteX21" fmla="*/ 2949919 w 9268342"/>
                <a:gd name="connsiteY21" fmla="*/ 1135513 h 1360671"/>
                <a:gd name="connsiteX22" fmla="*/ 3119339 w 9268342"/>
                <a:gd name="connsiteY22" fmla="*/ 1135513 h 1360671"/>
                <a:gd name="connsiteX23" fmla="*/ 3119339 w 9268342"/>
                <a:gd name="connsiteY23" fmla="*/ 1027468 h 1360671"/>
                <a:gd name="connsiteX24" fmla="*/ 508259 w 9268342"/>
                <a:gd name="connsiteY24" fmla="*/ 1027468 h 1360671"/>
                <a:gd name="connsiteX25" fmla="*/ 508259 w 9268342"/>
                <a:gd name="connsiteY25" fmla="*/ 1135984 h 1360671"/>
                <a:gd name="connsiteX26" fmla="*/ 677679 w 9268342"/>
                <a:gd name="connsiteY26" fmla="*/ 1135984 h 1360671"/>
                <a:gd name="connsiteX27" fmla="*/ 338839 w 9268342"/>
                <a:gd name="connsiteY27" fmla="*/ 1360671 h 1360671"/>
                <a:gd name="connsiteX28" fmla="*/ 0 w 9268342"/>
                <a:gd name="connsiteY28" fmla="*/ 1135984 h 1360671"/>
                <a:gd name="connsiteX29" fmla="*/ 169420 w 9268342"/>
                <a:gd name="connsiteY29" fmla="*/ 1135984 h 1360671"/>
                <a:gd name="connsiteX30" fmla="*/ 169420 w 9268342"/>
                <a:gd name="connsiteY30" fmla="*/ 1027468 h 1360671"/>
                <a:gd name="connsiteX31" fmla="*/ 1 w 9268342"/>
                <a:gd name="connsiteY31" fmla="*/ 1027468 h 136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268342" h="1360671">
                  <a:moveTo>
                    <a:pt x="256868" y="0"/>
                  </a:moveTo>
                  <a:lnTo>
                    <a:pt x="9011475" y="0"/>
                  </a:lnTo>
                  <a:lnTo>
                    <a:pt x="9268342" y="1027468"/>
                  </a:lnTo>
                  <a:lnTo>
                    <a:pt x="9098922" y="1027468"/>
                  </a:lnTo>
                  <a:lnTo>
                    <a:pt x="9098922" y="1135514"/>
                  </a:lnTo>
                  <a:lnTo>
                    <a:pt x="9268342" y="1135514"/>
                  </a:lnTo>
                  <a:lnTo>
                    <a:pt x="8929502" y="1360201"/>
                  </a:lnTo>
                  <a:lnTo>
                    <a:pt x="8590663" y="1135514"/>
                  </a:lnTo>
                  <a:lnTo>
                    <a:pt x="8760083" y="1135514"/>
                  </a:lnTo>
                  <a:lnTo>
                    <a:pt x="8760083" y="1027468"/>
                  </a:lnTo>
                  <a:lnTo>
                    <a:pt x="6316113" y="1027468"/>
                  </a:lnTo>
                  <a:lnTo>
                    <a:pt x="6316113" y="1135514"/>
                  </a:lnTo>
                  <a:lnTo>
                    <a:pt x="6485533" y="1135514"/>
                  </a:lnTo>
                  <a:lnTo>
                    <a:pt x="6146693" y="1360201"/>
                  </a:lnTo>
                  <a:lnTo>
                    <a:pt x="5807854" y="1135514"/>
                  </a:lnTo>
                  <a:lnTo>
                    <a:pt x="5977274" y="1135514"/>
                  </a:lnTo>
                  <a:lnTo>
                    <a:pt x="5977274" y="1027468"/>
                  </a:lnTo>
                  <a:lnTo>
                    <a:pt x="3458178" y="1027468"/>
                  </a:lnTo>
                  <a:lnTo>
                    <a:pt x="3458178" y="1135513"/>
                  </a:lnTo>
                  <a:lnTo>
                    <a:pt x="3627598" y="1135513"/>
                  </a:lnTo>
                  <a:lnTo>
                    <a:pt x="3288758" y="1360200"/>
                  </a:lnTo>
                  <a:lnTo>
                    <a:pt x="2949919" y="1135513"/>
                  </a:lnTo>
                  <a:lnTo>
                    <a:pt x="3119339" y="1135513"/>
                  </a:lnTo>
                  <a:lnTo>
                    <a:pt x="3119339" y="1027468"/>
                  </a:lnTo>
                  <a:lnTo>
                    <a:pt x="508259" y="1027468"/>
                  </a:lnTo>
                  <a:lnTo>
                    <a:pt x="508259" y="1135984"/>
                  </a:lnTo>
                  <a:lnTo>
                    <a:pt x="677679" y="1135984"/>
                  </a:lnTo>
                  <a:lnTo>
                    <a:pt x="338839" y="1360671"/>
                  </a:lnTo>
                  <a:lnTo>
                    <a:pt x="0" y="1135984"/>
                  </a:lnTo>
                  <a:lnTo>
                    <a:pt x="169420" y="1135984"/>
                  </a:lnTo>
                  <a:lnTo>
                    <a:pt x="169420" y="1027468"/>
                  </a:lnTo>
                  <a:lnTo>
                    <a:pt x="1" y="1027468"/>
                  </a:lnTo>
                  <a:close/>
                </a:path>
              </a:pathLst>
            </a:custGeom>
            <a:gradFill>
              <a:gsLst>
                <a:gs pos="0">
                  <a:srgbClr val="A5A5A5">
                    <a:lumMod val="5000"/>
                    <a:lumOff val="95000"/>
                  </a:srgbClr>
                </a:gs>
                <a:gs pos="42000">
                  <a:srgbClr val="A5A5A5">
                    <a:lumMod val="45000"/>
                    <a:lumOff val="55000"/>
                  </a:srgbClr>
                </a:gs>
                <a:gs pos="64000">
                  <a:srgbClr val="44546A">
                    <a:lumMod val="60000"/>
                    <a:lumOff val="40000"/>
                  </a:srgbClr>
                </a:gs>
                <a:gs pos="83000">
                  <a:srgbClr val="44546A">
                    <a:lumMod val="75000"/>
                  </a:srgbClr>
                </a:gs>
              </a:gsLst>
              <a:lin ang="5400000" scaled="1"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>
              <a:glow rad="63500">
                <a:srgbClr val="00B0F0"/>
              </a:glow>
            </a:effectLst>
          </p:spPr>
          <p:txBody>
            <a:bodyPr wrap="square" rtlCol="0" anchor="ctr">
              <a:noAutofit/>
            </a:bodyPr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D2539DF-1942-9579-EFD0-EA1B724A0148}"/>
                </a:ext>
              </a:extLst>
            </p:cNvPr>
            <p:cNvSpPr txBox="1"/>
            <p:nvPr/>
          </p:nvSpPr>
          <p:spPr>
            <a:xfrm>
              <a:off x="5597826" y="7923592"/>
              <a:ext cx="4336214" cy="4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4546A">
                      <a:lumMod val="75000"/>
                    </a:srgbClr>
                  </a:solidFill>
                  <a:latin typeface="Arial"/>
                </a:rPr>
                <a:t>Reference Architecture Models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F50180A-AE18-9480-12FA-3884209D701B}"/>
                </a:ext>
              </a:extLst>
            </p:cNvPr>
            <p:cNvSpPr txBox="1"/>
            <p:nvPr/>
          </p:nvSpPr>
          <p:spPr>
            <a:xfrm>
              <a:off x="3912044" y="7923592"/>
              <a:ext cx="2011831" cy="4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4546A">
                      <a:lumMod val="75000"/>
                    </a:srgbClr>
                  </a:solidFill>
                  <a:latin typeface="Arial"/>
                </a:rPr>
                <a:t>Standards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B416B4-4823-29E3-138E-82D6139B2017}"/>
                </a:ext>
              </a:extLst>
            </p:cNvPr>
            <p:cNvSpPr txBox="1"/>
            <p:nvPr/>
          </p:nvSpPr>
          <p:spPr>
            <a:xfrm>
              <a:off x="11683593" y="7923592"/>
              <a:ext cx="1023480" cy="4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rgbClr val="44546A">
                      <a:lumMod val="75000"/>
                    </a:srgbClr>
                  </a:solidFill>
                  <a:latin typeface="Arial"/>
                </a:rPr>
                <a:t>Tools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A8506D8-FDEA-01F6-4F76-AD1E7BD40706}"/>
                </a:ext>
              </a:extLst>
            </p:cNvPr>
            <p:cNvSpPr txBox="1"/>
            <p:nvPr/>
          </p:nvSpPr>
          <p:spPr>
            <a:xfrm>
              <a:off x="9987533" y="7923592"/>
              <a:ext cx="1461764" cy="4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rgbClr val="44546A">
                      <a:lumMod val="75000"/>
                    </a:srgbClr>
                  </a:solidFill>
                  <a:latin typeface="Arial"/>
                </a:rPr>
                <a:t>Training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42BE5A-E1D4-BEF1-5511-251D716A0742}"/>
                </a:ext>
              </a:extLst>
            </p:cNvPr>
            <p:cNvSpPr txBox="1"/>
            <p:nvPr/>
          </p:nvSpPr>
          <p:spPr>
            <a:xfrm>
              <a:off x="12756079" y="7923592"/>
              <a:ext cx="2987368" cy="453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>
                  <a:solidFill>
                    <a:srgbClr val="44546A">
                      <a:lumMod val="75000"/>
                    </a:srgbClr>
                  </a:solidFill>
                  <a:latin typeface="Arial"/>
                </a:rPr>
                <a:t>  Data Architecture</a:t>
              </a: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8F851D4F-1AB5-C814-4535-2389E8B58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24" y="1570957"/>
            <a:ext cx="1903261" cy="128020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3CF933D-E5C8-7798-019B-64290C86110B}"/>
              </a:ext>
            </a:extLst>
          </p:cNvPr>
          <p:cNvGrpSpPr/>
          <p:nvPr/>
        </p:nvGrpSpPr>
        <p:grpSpPr>
          <a:xfrm>
            <a:off x="6910328" y="1633880"/>
            <a:ext cx="1404283" cy="1220782"/>
            <a:chOff x="10647806" y="656948"/>
            <a:chExt cx="949912" cy="92236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3DBF305-7E11-2480-A8E2-47DBEAAD18CB}"/>
                </a:ext>
              </a:extLst>
            </p:cNvPr>
            <p:cNvSpPr/>
            <p:nvPr/>
          </p:nvSpPr>
          <p:spPr>
            <a:xfrm>
              <a:off x="10647806" y="656948"/>
              <a:ext cx="949912" cy="922364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txBody>
            <a:bodyPr rtlCol="0" anchor="ctr"/>
            <a:lstStyle/>
            <a:p>
              <a:pPr algn="ctr" defTabSz="68583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9" name="Graphic 57" descr="Truck">
              <a:extLst>
                <a:ext uri="{FF2B5EF4-FFF2-40B4-BE49-F238E27FC236}">
                  <a16:creationId xmlns:a16="http://schemas.microsoft.com/office/drawing/2014/main" id="{2C6D49DE-05A9-A3B4-DBDA-8EFD08834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54038" y="821418"/>
              <a:ext cx="365760" cy="365760"/>
            </a:xfrm>
            <a:prstGeom prst="rect">
              <a:avLst/>
            </a:prstGeom>
          </p:spPr>
        </p:pic>
        <p:pic>
          <p:nvPicPr>
            <p:cNvPr id="50" name="Graphic 60" descr="Tools">
              <a:extLst>
                <a:ext uri="{FF2B5EF4-FFF2-40B4-BE49-F238E27FC236}">
                  <a16:creationId xmlns:a16="http://schemas.microsoft.com/office/drawing/2014/main" id="{FDEB1056-BB0B-B46B-6EEE-DDFE648E4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119798" y="772613"/>
              <a:ext cx="365760" cy="365760"/>
            </a:xfrm>
            <a:prstGeom prst="rect">
              <a:avLst/>
            </a:prstGeom>
          </p:spPr>
        </p:pic>
        <p:pic>
          <p:nvPicPr>
            <p:cNvPr id="51" name="Graphic 62" descr="Ruler">
              <a:extLst>
                <a:ext uri="{FF2B5EF4-FFF2-40B4-BE49-F238E27FC236}">
                  <a16:creationId xmlns:a16="http://schemas.microsoft.com/office/drawing/2014/main" id="{B012F4BB-239C-C2B1-345A-BCD456C32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54038" y="1140886"/>
              <a:ext cx="365760" cy="365760"/>
            </a:xfrm>
            <a:prstGeom prst="rect">
              <a:avLst/>
            </a:prstGeom>
          </p:spPr>
        </p:pic>
        <p:pic>
          <p:nvPicPr>
            <p:cNvPr id="52" name="Graphic 64" descr="Box trolley">
              <a:extLst>
                <a:ext uri="{FF2B5EF4-FFF2-40B4-BE49-F238E27FC236}">
                  <a16:creationId xmlns:a16="http://schemas.microsoft.com/office/drawing/2014/main" id="{367EB14E-5D80-730C-C447-75D75BD95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119798" y="1115227"/>
              <a:ext cx="365760" cy="365760"/>
            </a:xfrm>
            <a:prstGeom prst="rect">
              <a:avLst/>
            </a:prstGeom>
          </p:spPr>
        </p:pic>
      </p:grpSp>
      <p:sp>
        <p:nvSpPr>
          <p:cNvPr id="47" name="Left-Right Arrow 103">
            <a:extLst>
              <a:ext uri="{FF2B5EF4-FFF2-40B4-BE49-F238E27FC236}">
                <a16:creationId xmlns:a16="http://schemas.microsoft.com/office/drawing/2014/main" id="{DDE9BEE3-7C35-0B6F-C58E-F23E8931C391}"/>
              </a:ext>
            </a:extLst>
          </p:cNvPr>
          <p:cNvSpPr/>
          <p:nvPr/>
        </p:nvSpPr>
        <p:spPr>
          <a:xfrm>
            <a:off x="6555771" y="2190101"/>
            <a:ext cx="421284" cy="228896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Left-Right Arrow 102">
            <a:extLst>
              <a:ext uri="{FF2B5EF4-FFF2-40B4-BE49-F238E27FC236}">
                <a16:creationId xmlns:a16="http://schemas.microsoft.com/office/drawing/2014/main" id="{0161138B-AE39-9845-A633-06430990BECF}"/>
              </a:ext>
            </a:extLst>
          </p:cNvPr>
          <p:cNvSpPr/>
          <p:nvPr/>
        </p:nvSpPr>
        <p:spPr>
          <a:xfrm>
            <a:off x="4470522" y="2176848"/>
            <a:ext cx="424004" cy="226884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0A98A4E-CCE4-5CB1-DF2C-2C28062CDE90}"/>
              </a:ext>
            </a:extLst>
          </p:cNvPr>
          <p:cNvSpPr txBox="1"/>
          <p:nvPr/>
        </p:nvSpPr>
        <p:spPr>
          <a:xfrm>
            <a:off x="6603823" y="2871861"/>
            <a:ext cx="2000841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36147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Helvetica Light"/>
              </a:rPr>
              <a:t>Product Lifecycle Management model supporting O&amp;S </a:t>
            </a:r>
            <a:endParaRPr lang="en-US" sz="1100" kern="0" dirty="0">
              <a:solidFill>
                <a:srgbClr val="002F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657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DAF Accomplishments </a:t>
            </a:r>
            <a:br>
              <a:rPr lang="en-US" sz="3200" dirty="0"/>
            </a:br>
            <a:r>
              <a:rPr lang="en-US" sz="3200" dirty="0"/>
              <a:t>Toward this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6" y="1366723"/>
            <a:ext cx="8397875" cy="4743450"/>
          </a:xfrm>
        </p:spPr>
        <p:txBody>
          <a:bodyPr/>
          <a:lstStyle/>
          <a:p>
            <a:r>
              <a:rPr lang="en-US" sz="1800" dirty="0"/>
              <a:t>Established a Digital Campaign and developed a “Digital Guide” to provide programs and practitioners with resources and best practices </a:t>
            </a:r>
          </a:p>
          <a:p>
            <a:pPr lvl="1"/>
            <a:r>
              <a:rPr lang="en-US" sz="1600" dirty="0"/>
              <a:t>900-member Digital Campaign Community of Practice provided contributions to the Digital Guide</a:t>
            </a:r>
          </a:p>
          <a:p>
            <a:r>
              <a:rPr lang="en-US" sz="1800" dirty="0"/>
              <a:t>Published a Digital Building Code to set expectations that programs should plan for and incorporate digital acquisition practices in their programs</a:t>
            </a:r>
            <a:endParaRPr lang="en-US" sz="1800" dirty="0">
              <a:cs typeface="Arial"/>
            </a:endParaRPr>
          </a:p>
          <a:p>
            <a:pPr lvl="1"/>
            <a:r>
              <a:rPr lang="en-US" sz="1800" dirty="0">
                <a:ea typeface="+mn-lt"/>
                <a:cs typeface="+mn-lt"/>
              </a:rPr>
              <a:t>Program Executive Officers and Engineering Centers taking action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Next updates will include more prescriptive language to enforce programs embracing digital either over their lifecycle or from birth</a:t>
            </a:r>
          </a:p>
          <a:p>
            <a:r>
              <a:rPr lang="en-US" sz="1800" dirty="0">
                <a:ea typeface="+mn-lt"/>
                <a:cs typeface="+mn-lt"/>
              </a:rPr>
              <a:t>Implemented a Digital Maturity Assessment tool to baseline organizations’ digital capabilities; developing goals and objectives for transforming processes and measuring return</a:t>
            </a:r>
          </a:p>
          <a:p>
            <a:r>
              <a:rPr lang="en-US" sz="1800" dirty="0"/>
              <a:t>Stood up Digital Transformation Office (DTO) to serve as a focal point for acquisition transformation and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smtClean="0"/>
              <a:pPr>
                <a:defRPr/>
              </a:pPr>
              <a:t>6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3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00CB-4107-804B-8BF3-8CEAC443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 Digital Building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4CF2-E224-AF4E-BC73-A241307D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02" y="3087773"/>
            <a:ext cx="5165725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i="1" u="sng" dirty="0"/>
              <a:t> DIGITAL ENGINEERING AND MANAGEMENT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1. Develop digital models of systems</a:t>
            </a:r>
          </a:p>
          <a:p>
            <a:pPr marL="0" indent="0">
              <a:buNone/>
            </a:pPr>
            <a:r>
              <a:rPr lang="en-US" sz="1500" dirty="0"/>
              <a:t>2. Develop a digital twin and digital thread</a:t>
            </a:r>
          </a:p>
          <a:p>
            <a:pPr marL="0" indent="0">
              <a:buNone/>
            </a:pPr>
            <a:r>
              <a:rPr lang="en-US" sz="1500" dirty="0"/>
              <a:t>3. Implement an integrated digital environment</a:t>
            </a:r>
          </a:p>
          <a:p>
            <a:pPr marL="0" indent="0">
              <a:buNone/>
            </a:pPr>
            <a:r>
              <a:rPr lang="en-US" sz="1500" dirty="0"/>
              <a:t>4. Employ a tailored digital strategy for contracting with industry</a:t>
            </a:r>
          </a:p>
          <a:p>
            <a:pPr marL="0" indent="0">
              <a:buNone/>
            </a:pPr>
            <a:r>
              <a:rPr lang="en-US" sz="1500" dirty="0"/>
              <a:t>5. Ensure organizational readiness for Digital Engineering</a:t>
            </a:r>
          </a:p>
          <a:p>
            <a:pPr marL="0" indent="0">
              <a:buNone/>
            </a:pPr>
            <a:r>
              <a:rPr lang="en-US" sz="1500" dirty="0"/>
              <a:t>6. Implement Digital Acquisition</a:t>
            </a:r>
          </a:p>
          <a:p>
            <a:pPr marL="0" indent="0">
              <a:buNone/>
            </a:pPr>
            <a:r>
              <a:rPr lang="en-US" sz="1500" dirty="0"/>
              <a:t>7. Track Digital Maturity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93468-1CD5-363A-5EFA-B4FA060AB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" r="2239"/>
          <a:stretch/>
        </p:blipFill>
        <p:spPr>
          <a:xfrm>
            <a:off x="5545454" y="1509967"/>
            <a:ext cx="3017520" cy="362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21CBCB-5507-F003-CFB0-BB6409DDBBA2}"/>
              </a:ext>
            </a:extLst>
          </p:cNvPr>
          <p:cNvSpPr txBox="1"/>
          <p:nvPr/>
        </p:nvSpPr>
        <p:spPr>
          <a:xfrm>
            <a:off x="269875" y="1332335"/>
            <a:ext cx="49212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The Digital Building Code is a living set of practices that guide USAF and USSF programs to implement Digital Transformation: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Digital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Open Systems Architecture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Agile Software Practices</a:t>
            </a:r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D9CC5-6C84-27F2-D968-6C6E740A0E4D}"/>
              </a:ext>
            </a:extLst>
          </p:cNvPr>
          <p:cNvSpPr txBox="1"/>
          <p:nvPr/>
        </p:nvSpPr>
        <p:spPr>
          <a:xfrm>
            <a:off x="5276851" y="5487565"/>
            <a:ext cx="353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New programs are “born” digital while existing or legacy programs implement practices that can provide value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189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00CB-4107-804B-8BF3-8CEAC443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 Digital Building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04CF2-E224-AF4E-BC73-A241307D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1504950"/>
            <a:ext cx="8397875" cy="4743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i="1" u="sng" dirty="0"/>
              <a:t>OPEN SYSTEMS ARCHITECTURE</a:t>
            </a:r>
          </a:p>
          <a:p>
            <a:pPr marL="0" indent="0">
              <a:buNone/>
            </a:pPr>
            <a:r>
              <a:rPr lang="en-US" sz="1500" dirty="0"/>
              <a:t>1. Implement an Open Systems Architecture</a:t>
            </a:r>
          </a:p>
          <a:p>
            <a:pPr marL="0" indent="0">
              <a:buNone/>
            </a:pPr>
            <a:r>
              <a:rPr lang="en-US" sz="1500" dirty="0"/>
              <a:t>2. Leverage Open Standards</a:t>
            </a:r>
          </a:p>
          <a:p>
            <a:pPr marL="0" indent="0">
              <a:buNone/>
            </a:pPr>
            <a:r>
              <a:rPr lang="en-US" sz="1500" dirty="0"/>
              <a:t>3. Designate, empower, resource, and train System Architects in Program Offices</a:t>
            </a:r>
          </a:p>
          <a:p>
            <a:pPr marL="0" indent="0">
              <a:buNone/>
            </a:pPr>
            <a:r>
              <a:rPr lang="en-US" sz="1500" dirty="0"/>
              <a:t>4. Track and report architecture performance metrics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i="1" u="sng" dirty="0"/>
              <a:t>AGILE SOFTWARE</a:t>
            </a:r>
          </a:p>
          <a:p>
            <a:pPr marL="0" indent="0">
              <a:buNone/>
            </a:pPr>
            <a:r>
              <a:rPr lang="en-US" sz="1500" dirty="0"/>
              <a:t>1. Implement </a:t>
            </a:r>
            <a:r>
              <a:rPr lang="en-US" sz="1500" dirty="0" err="1"/>
              <a:t>DevSecOps</a:t>
            </a:r>
            <a:r>
              <a:rPr lang="en-US" sz="1500" dirty="0"/>
              <a:t> software development methodology and reference design</a:t>
            </a:r>
          </a:p>
          <a:p>
            <a:pPr marL="0" indent="0">
              <a:buNone/>
            </a:pPr>
            <a:r>
              <a:rPr lang="en-US" sz="1500" dirty="0"/>
              <a:t>2. Adopt the following common enterprise services and tooling standards</a:t>
            </a:r>
          </a:p>
          <a:p>
            <a:pPr marL="0" indent="0">
              <a:buNone/>
            </a:pPr>
            <a:r>
              <a:rPr lang="en-US" sz="1500" dirty="0"/>
              <a:t>3. Implement the following organization staffing, leadership, and training guidance</a:t>
            </a:r>
          </a:p>
          <a:p>
            <a:pPr marL="0" indent="0">
              <a:buNone/>
            </a:pPr>
            <a:r>
              <a:rPr lang="en-US" sz="1500" dirty="0"/>
              <a:t>4. Start tracking performance metrics for software factories and Agile teams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5285FB-609C-8E16-1E37-65AFDC183E54}"/>
              </a:ext>
            </a:extLst>
          </p:cNvPr>
          <p:cNvSpPr txBox="1"/>
          <p:nvPr/>
        </p:nvSpPr>
        <p:spPr>
          <a:xfrm>
            <a:off x="1140184" y="5830966"/>
            <a:ext cx="7314653" cy="46166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 cultural, business and technological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99443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Thread Benefits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Operational concepts, assessment, training, and familiarization can be accomplished in parallel and iteratively to provide early and relevant feedback to the system. </a:t>
            </a:r>
          </a:p>
          <a:p>
            <a:r>
              <a:rPr lang="en-US" sz="1600" dirty="0"/>
              <a:t>Distributed teams, across multiple disciplines work in parallel enabling early insights, and informed decisions.</a:t>
            </a:r>
          </a:p>
          <a:p>
            <a:r>
              <a:rPr lang="en-US" sz="1600" dirty="0"/>
              <a:t>Interfaces are standardized, and can be evaluated virtually, within systems, and across systems of systems to reduce interoperability risk. </a:t>
            </a:r>
          </a:p>
          <a:p>
            <a:r>
              <a:rPr lang="en-US" sz="1600" dirty="0"/>
              <a:t>Digital models and artifacts directly inform certification requirements in a much more impactful way, and more efficiently than today’s paper contract deliverables, checklists and </a:t>
            </a:r>
            <a:r>
              <a:rPr lang="en-US" sz="1600" dirty="0" err="1"/>
              <a:t>silo’d</a:t>
            </a:r>
            <a:r>
              <a:rPr lang="en-US" sz="1600" dirty="0"/>
              <a:t> experts.   </a:t>
            </a:r>
          </a:p>
          <a:p>
            <a:r>
              <a:rPr lang="en-US" sz="1600" dirty="0"/>
              <a:t>Manufacturability is factored in early on including incorporating advanced manufacturing technology that can create new design options for our systems. </a:t>
            </a:r>
          </a:p>
          <a:p>
            <a:r>
              <a:rPr lang="en-US" sz="1600" dirty="0"/>
              <a:t>Sustainment activities are informed and modeled while development progresses to delivery, enabling lifecycle efficiencies.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BDF859-B77C-4932-B7B0-12C49A93E314}" type="slidenum">
              <a:rPr lang="en-US" altLang="en-US" smtClean="0"/>
              <a:pPr>
                <a:defRPr/>
              </a:pPr>
              <a:t>9</a:t>
            </a:fld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2784"/>
      </p:ext>
    </p:extLst>
  </p:cSld>
  <p:clrMapOvr>
    <a:masterClrMapping/>
  </p:clrMapOvr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9C6AF30C1A47A573A01C0EB94D3E" ma:contentTypeVersion="10" ma:contentTypeDescription="Create a new document." ma:contentTypeScope="" ma:versionID="f4ad284218ca6996c73741db7423932c">
  <xsd:schema xmlns:xsd="http://www.w3.org/2001/XMLSchema" xmlns:xs="http://www.w3.org/2001/XMLSchema" xmlns:p="http://schemas.microsoft.com/office/2006/metadata/properties" xmlns:ns2="e4ca338d-e633-4abc-bc38-206e41ccfdda" xmlns:ns3="0bccc7ba-c1bc-46b2-862f-96cd324eca3f" targetNamespace="http://schemas.microsoft.com/office/2006/metadata/properties" ma:root="true" ma:fieldsID="adbc8bc31a5be3b84b4f53d46864eb7b" ns2:_="" ns3:_="">
    <xsd:import namespace="e4ca338d-e633-4abc-bc38-206e41ccfdda"/>
    <xsd:import namespace="0bccc7ba-c1bc-46b2-862f-96cd324ec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a338d-e633-4abc-bc38-206e41ccfd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cc7ba-c1bc-46b2-862f-96cd324eca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3VvaDwvVXNlck5hbWU+PERhdGVUaW1lPjIvNC8yMDIwIDg6MTk6MDQgUE08L0RhdGVUaW1lPjxMYWJlbFN0cmluZz5VbnJlc3RyaWN0ZWQ8L0xhYmVsU3RyaW5nPjwvaXRlbT48L2xhYmVsSGlzdG9yeT4=</Value>
</WrappedLabelHistory>
</file>

<file path=customXml/item6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5CAF97F-FF64-4D27-993B-807F8FDA3DB7}">
  <ds:schemaRefs>
    <ds:schemaRef ds:uri="http://purl.org/dc/dcmitype/"/>
    <ds:schemaRef ds:uri="e4ca338d-e633-4abc-bc38-206e41ccfdda"/>
    <ds:schemaRef ds:uri="http://schemas.microsoft.com/office/2006/documentManagement/types"/>
    <ds:schemaRef ds:uri="http://purl.org/dc/terms/"/>
    <ds:schemaRef ds:uri="0bccc7ba-c1bc-46b2-862f-96cd324eca3f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4509F5B-942F-4BCB-8511-724FCA3B09DB}">
  <ds:schemaRefs>
    <ds:schemaRef ds:uri="http://www.boldonjames.com/2008/01/sie/internal/label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AF23C2-3905-4F7E-BCCB-31AAF7DB8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a338d-e633-4abc-bc38-206e41ccfdda"/>
    <ds:schemaRef ds:uri="0bccc7ba-c1bc-46b2-862f-96cd324ec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B735D54-B6C0-472A-9FF7-E9037BE8ABA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CCC3C5E-9135-4970-90CF-87A9E3FBF002}">
  <ds:schemaRefs>
    <ds:schemaRef ds:uri="http://www.boldonjames.com/2016/02/Classifier/internal/wrappedLabelHistory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22B76427-5C8E-433F-BDD4-18B3134AE9E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Designs\USAF(Unclas).pot</Template>
  <TotalTime>929</TotalTime>
  <Words>1329</Words>
  <Application>Microsoft Office PowerPoint</Application>
  <PresentationFormat>On-screen Show (4:3)</PresentationFormat>
  <Paragraphs>212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</vt:lpstr>
      <vt:lpstr>USAF(Unclas)</vt:lpstr>
      <vt:lpstr>PowerPoint Presentation</vt:lpstr>
      <vt:lpstr>DAF Digital Engineering - Strategic Foundation</vt:lpstr>
      <vt:lpstr>Strategic Priorities – Digital Acquisition</vt:lpstr>
      <vt:lpstr>DAF Digital Engineering Vision</vt:lpstr>
      <vt:lpstr>Digital Lifecycle Ecosystem</vt:lpstr>
      <vt:lpstr>DAF Accomplishments  Toward this Vision</vt:lpstr>
      <vt:lpstr>DAF Digital Building Code</vt:lpstr>
      <vt:lpstr>DAF Digital Building Code</vt:lpstr>
      <vt:lpstr>Digital Thread Benefits </vt:lpstr>
      <vt:lpstr>Digital Transformation Deliver Better Capability, Faster </vt:lpstr>
      <vt:lpstr>Digital Consortium Areas for Continued Coordination</vt:lpstr>
      <vt:lpstr>Digital Consortium Notional Scope</vt:lpstr>
      <vt:lpstr>Questions?</vt:lpstr>
    </vt:vector>
  </TitlesOfParts>
  <Company>HQ USAF/______, Pentagon, DC 20330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KOHAKE, LAURA E Lt Col USAF HAF AF/DS</dc:creator>
  <cp:lastModifiedBy>HOFF, JASON A CIV USAF HAF SAF/AQRE</cp:lastModifiedBy>
  <cp:revision>108</cp:revision>
  <cp:lastPrinted>2001-11-16T21:52:41Z</cp:lastPrinted>
  <dcterms:created xsi:type="dcterms:W3CDTF">2000-04-26T18:38:01Z</dcterms:created>
  <dcterms:modified xsi:type="dcterms:W3CDTF">2023-06-20T17:36:44Z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BOLAND, PAUL S CTR US Air Force HAF SAF/AAIE</vt:lpwstr>
  </property>
  <property fmtid="{D5CDD505-2E9C-101B-9397-08002B2CF9AE}" pid="4" name="display_urn:schemas-microsoft-com:office:office#Author">
    <vt:lpwstr>BOLAND, PAUL S CTR US Air Force HAF SAF/AAIE</vt:lpwstr>
  </property>
  <property fmtid="{D5CDD505-2E9C-101B-9397-08002B2CF9AE}" pid="5" name="ContentTypeId">
    <vt:lpwstr>0x010100E18E9C6AF30C1A47A573A01C0EB94D3E</vt:lpwstr>
  </property>
  <property fmtid="{D5CDD505-2E9C-101B-9397-08002B2CF9AE}" pid="6" name="docIndexRef">
    <vt:lpwstr>fa4a94e2-2d88-458e-8446-acee4b33500c</vt:lpwstr>
  </property>
  <property fmtid="{D5CDD505-2E9C-101B-9397-08002B2CF9AE}" pid="7" name="bjSaver">
    <vt:lpwstr>csANyegsFFT3vh2KmsBRRM7Z5Khnb7NR</vt:lpwstr>
  </property>
  <property fmtid="{D5CDD505-2E9C-101B-9397-08002B2CF9AE}" pid="8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9" name="bjDocumentLabelXML-0">
    <vt:lpwstr>ames.com/2008/01/sie/internal/label"&gt;&lt;element uid="42834bfb-1ec1-4beb-bd64-eb83fb3cb3f3" value="" /&gt;&lt;/sisl&gt;</vt:lpwstr>
  </property>
  <property fmtid="{D5CDD505-2E9C-101B-9397-08002B2CF9AE}" pid="10" name="bjDocumentSecurityLabel">
    <vt:lpwstr>Unrestricted</vt:lpwstr>
  </property>
  <property fmtid="{D5CDD505-2E9C-101B-9397-08002B2CF9AE}" pid="11" name="bjLabelHistoryID">
    <vt:lpwstr>{CCCC3C5E-9135-4970-90CF-87A9E3FBF002}</vt:lpwstr>
  </property>
</Properties>
</file>