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5" r:id="rId1"/>
    <p:sldMasterId id="2147483676" r:id="rId2"/>
    <p:sldMasterId id="2147483688" r:id="rId3"/>
    <p:sldMasterId id="2147483732" r:id="rId4"/>
    <p:sldMasterId id="2147483759" r:id="rId5"/>
  </p:sldMasterIdLst>
  <p:notesMasterIdLst>
    <p:notesMasterId r:id="rId27"/>
  </p:notesMasterIdLst>
  <p:handoutMasterIdLst>
    <p:handoutMasterId r:id="rId28"/>
  </p:handoutMasterIdLst>
  <p:sldIdLst>
    <p:sldId id="1062" r:id="rId6"/>
    <p:sldId id="305" r:id="rId7"/>
    <p:sldId id="1787" r:id="rId8"/>
    <p:sldId id="6770" r:id="rId9"/>
    <p:sldId id="6716" r:id="rId10"/>
    <p:sldId id="6755" r:id="rId11"/>
    <p:sldId id="1461" r:id="rId12"/>
    <p:sldId id="291" r:id="rId13"/>
    <p:sldId id="264" r:id="rId14"/>
    <p:sldId id="267" r:id="rId15"/>
    <p:sldId id="268" r:id="rId16"/>
    <p:sldId id="273" r:id="rId17"/>
    <p:sldId id="276" r:id="rId18"/>
    <p:sldId id="6763" r:id="rId19"/>
    <p:sldId id="1641" r:id="rId20"/>
    <p:sldId id="1103" r:id="rId21"/>
    <p:sldId id="1883" r:id="rId22"/>
    <p:sldId id="6791" r:id="rId23"/>
    <p:sldId id="1876" r:id="rId24"/>
    <p:sldId id="1501" r:id="rId25"/>
    <p:sldId id="166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1429"/>
    <a:srgbClr val="0059FF"/>
    <a:srgbClr val="78242F"/>
    <a:srgbClr val="08275B"/>
    <a:srgbClr val="8D2434"/>
    <a:srgbClr val="BD1622"/>
    <a:srgbClr val="3C547D"/>
    <a:srgbClr val="BE1622"/>
    <a:srgbClr val="08265B"/>
    <a:srgbClr val="861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3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30D5C0-9822-408F-8EAB-2164A41CFE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17DD8-F698-46B0-8CD2-BD71E0D1E7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C4DA7-041D-4830-8EDF-0F48970D3D2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63978-C14D-4C59-BB06-0F3D98D653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SERC+AIRC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6A1DE-CBB7-4261-A09D-69C101E8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B920-36A7-456C-818F-4EDD8D3A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859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A417-E367-9C48-8443-9F8B4C669772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SERC+AIRC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8F996-3AFB-E04B-99E6-A6F62A005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206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1845D-0BBA-4FDB-B5C9-5392FA4050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4FF3C-C40F-4118-982F-1D9A8AD0E6A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8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9F4E-503A-43B3-9645-93DE7013ED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1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SETR: Systems Engineering Technical Review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ASRM: Acquisition System Reference Model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CDRL: Contract Data Requirements List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CBT&amp;E: Capability-based Test and Evaluation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RFP: Request for Proposal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SRR: Systems Requirement Review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KPP: Key Performance Parameters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MBTE: Model Based Test Engineering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SFR: System Functional Review</a:t>
            </a:r>
            <a:endParaRPr/>
          </a:p>
        </p:txBody>
      </p:sp>
      <p:sp>
        <p:nvSpPr>
          <p:cNvPr id="469" name="Google Shape;46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16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237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97f016455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gf97f01645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231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8201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97f016455_0_2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1" name="Google Shape;201;gf97f016455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4078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6913"/>
            <a:ext cx="6208712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4FF3C-C40F-4118-982F-1D9A8AD0E6A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6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in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9601" y="5556304"/>
            <a:ext cx="6864004" cy="91440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NAME,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C04D1F-6F55-C648-88FE-129A92BAAA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10568" y="4889482"/>
            <a:ext cx="3205163" cy="13128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university logo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4DAB22-5CB7-48A1-8F2B-D26D1644F70F}"/>
              </a:ext>
            </a:extLst>
          </p:cNvPr>
          <p:cNvGrpSpPr/>
          <p:nvPr userDrawn="1"/>
        </p:nvGrpSpPr>
        <p:grpSpPr>
          <a:xfrm>
            <a:off x="457200" y="0"/>
            <a:ext cx="11804542" cy="4767028"/>
            <a:chOff x="457200" y="0"/>
            <a:chExt cx="11804542" cy="47670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C79264-B7A1-E54F-9114-7FA97E49ACEC}"/>
                </a:ext>
              </a:extLst>
            </p:cNvPr>
            <p:cNvSpPr/>
            <p:nvPr userDrawn="1"/>
          </p:nvSpPr>
          <p:spPr>
            <a:xfrm>
              <a:off x="5533065" y="9716"/>
              <a:ext cx="6728677" cy="4667939"/>
            </a:xfrm>
            <a:prstGeom prst="rect">
              <a:avLst/>
            </a:prstGeom>
            <a:solidFill>
              <a:srgbClr val="7824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alibri" panose="020F0502020204030204" pitchFamily="34" charset="0"/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BD7AA86B-5C0A-BA43-AE87-9DD0C1AE1E7B}"/>
                </a:ext>
              </a:extLst>
            </p:cNvPr>
            <p:cNvSpPr/>
            <p:nvPr userDrawn="1"/>
          </p:nvSpPr>
          <p:spPr>
            <a:xfrm>
              <a:off x="1559151" y="0"/>
              <a:ext cx="8297939" cy="4767028"/>
            </a:xfrm>
            <a:custGeom>
              <a:avLst/>
              <a:gdLst>
                <a:gd name="connsiteX0" fmla="*/ 0 w 6650182"/>
                <a:gd name="connsiteY0" fmla="*/ 2541319 h 2541319"/>
                <a:gd name="connsiteX1" fmla="*/ 635330 w 6650182"/>
                <a:gd name="connsiteY1" fmla="*/ 0 h 2541319"/>
                <a:gd name="connsiteX2" fmla="*/ 6650182 w 6650182"/>
                <a:gd name="connsiteY2" fmla="*/ 0 h 2541319"/>
                <a:gd name="connsiteX3" fmla="*/ 6014852 w 6650182"/>
                <a:gd name="connsiteY3" fmla="*/ 2541319 h 2541319"/>
                <a:gd name="connsiteX4" fmla="*/ 0 w 6650182"/>
                <a:gd name="connsiteY4" fmla="*/ 2541319 h 2541319"/>
                <a:gd name="connsiteX0" fmla="*/ 0 w 7246530"/>
                <a:gd name="connsiteY0" fmla="*/ 2541319 h 2541319"/>
                <a:gd name="connsiteX1" fmla="*/ 635330 w 7246530"/>
                <a:gd name="connsiteY1" fmla="*/ 0 h 2541319"/>
                <a:gd name="connsiteX2" fmla="*/ 7246530 w 7246530"/>
                <a:gd name="connsiteY2" fmla="*/ 139148 h 2541319"/>
                <a:gd name="connsiteX3" fmla="*/ 6014852 w 7246530"/>
                <a:gd name="connsiteY3" fmla="*/ 2541319 h 2541319"/>
                <a:gd name="connsiteX4" fmla="*/ 0 w 7246530"/>
                <a:gd name="connsiteY4" fmla="*/ 2541319 h 2541319"/>
                <a:gd name="connsiteX0" fmla="*/ 0 w 7345921"/>
                <a:gd name="connsiteY0" fmla="*/ 2600954 h 2600954"/>
                <a:gd name="connsiteX1" fmla="*/ 635330 w 7345921"/>
                <a:gd name="connsiteY1" fmla="*/ 59635 h 2600954"/>
                <a:gd name="connsiteX2" fmla="*/ 7345921 w 7345921"/>
                <a:gd name="connsiteY2" fmla="*/ 0 h 2600954"/>
                <a:gd name="connsiteX3" fmla="*/ 6014852 w 7345921"/>
                <a:gd name="connsiteY3" fmla="*/ 2600954 h 2600954"/>
                <a:gd name="connsiteX4" fmla="*/ 0 w 7345921"/>
                <a:gd name="connsiteY4" fmla="*/ 2600954 h 2600954"/>
                <a:gd name="connsiteX0" fmla="*/ 0 w 7345921"/>
                <a:gd name="connsiteY0" fmla="*/ 2600954 h 2600954"/>
                <a:gd name="connsiteX1" fmla="*/ 635330 w 7345921"/>
                <a:gd name="connsiteY1" fmla="*/ 59635 h 2600954"/>
                <a:gd name="connsiteX2" fmla="*/ 7345921 w 7345921"/>
                <a:gd name="connsiteY2" fmla="*/ 0 h 2600954"/>
                <a:gd name="connsiteX3" fmla="*/ 5956480 w 7345921"/>
                <a:gd name="connsiteY3" fmla="*/ 2581311 h 2600954"/>
                <a:gd name="connsiteX4" fmla="*/ 0 w 7345921"/>
                <a:gd name="connsiteY4" fmla="*/ 2600954 h 2600954"/>
                <a:gd name="connsiteX0" fmla="*/ 0 w 7345921"/>
                <a:gd name="connsiteY0" fmla="*/ 2600954 h 2600954"/>
                <a:gd name="connsiteX1" fmla="*/ 635330 w 7345921"/>
                <a:gd name="connsiteY1" fmla="*/ 59635 h 2600954"/>
                <a:gd name="connsiteX2" fmla="*/ 7345921 w 7345921"/>
                <a:gd name="connsiteY2" fmla="*/ 0 h 2600954"/>
                <a:gd name="connsiteX3" fmla="*/ 5898108 w 7345921"/>
                <a:gd name="connsiteY3" fmla="*/ 2600953 h 2600954"/>
                <a:gd name="connsiteX4" fmla="*/ 0 w 7345921"/>
                <a:gd name="connsiteY4" fmla="*/ 2600954 h 2600954"/>
                <a:gd name="connsiteX0" fmla="*/ 0 w 7307007"/>
                <a:gd name="connsiteY0" fmla="*/ 2541319 h 2541319"/>
                <a:gd name="connsiteX1" fmla="*/ 635330 w 7307007"/>
                <a:gd name="connsiteY1" fmla="*/ 0 h 2541319"/>
                <a:gd name="connsiteX2" fmla="*/ 7307007 w 7307007"/>
                <a:gd name="connsiteY2" fmla="*/ 58217 h 2541319"/>
                <a:gd name="connsiteX3" fmla="*/ 5898108 w 7307007"/>
                <a:gd name="connsiteY3" fmla="*/ 2541318 h 2541319"/>
                <a:gd name="connsiteX4" fmla="*/ 0 w 7307007"/>
                <a:gd name="connsiteY4" fmla="*/ 2541319 h 2541319"/>
                <a:gd name="connsiteX0" fmla="*/ 0 w 7384836"/>
                <a:gd name="connsiteY0" fmla="*/ 2561670 h 2561670"/>
                <a:gd name="connsiteX1" fmla="*/ 635330 w 7384836"/>
                <a:gd name="connsiteY1" fmla="*/ 20351 h 2561670"/>
                <a:gd name="connsiteX2" fmla="*/ 7384836 w 7384836"/>
                <a:gd name="connsiteY2" fmla="*/ 0 h 2561670"/>
                <a:gd name="connsiteX3" fmla="*/ 5898108 w 7384836"/>
                <a:gd name="connsiteY3" fmla="*/ 2561669 h 2561670"/>
                <a:gd name="connsiteX4" fmla="*/ 0 w 7384836"/>
                <a:gd name="connsiteY4" fmla="*/ 2561670 h 2561670"/>
                <a:gd name="connsiteX0" fmla="*/ 0 w 7384836"/>
                <a:gd name="connsiteY0" fmla="*/ 2561670 h 2561670"/>
                <a:gd name="connsiteX1" fmla="*/ 12694 w 7384836"/>
                <a:gd name="connsiteY1" fmla="*/ 39993 h 2561670"/>
                <a:gd name="connsiteX2" fmla="*/ 7384836 w 7384836"/>
                <a:gd name="connsiteY2" fmla="*/ 0 h 2561670"/>
                <a:gd name="connsiteX3" fmla="*/ 5898108 w 7384836"/>
                <a:gd name="connsiteY3" fmla="*/ 2561669 h 2561670"/>
                <a:gd name="connsiteX4" fmla="*/ 0 w 7384836"/>
                <a:gd name="connsiteY4" fmla="*/ 2561670 h 2561670"/>
                <a:gd name="connsiteX0" fmla="*/ 0 w 7384836"/>
                <a:gd name="connsiteY0" fmla="*/ 2561670 h 2572048"/>
                <a:gd name="connsiteX1" fmla="*/ 12694 w 7384836"/>
                <a:gd name="connsiteY1" fmla="*/ 39993 h 2572048"/>
                <a:gd name="connsiteX2" fmla="*/ 7384836 w 7384836"/>
                <a:gd name="connsiteY2" fmla="*/ 0 h 2572048"/>
                <a:gd name="connsiteX3" fmla="*/ 5281573 w 7384836"/>
                <a:gd name="connsiteY3" fmla="*/ 2572048 h 2572048"/>
                <a:gd name="connsiteX4" fmla="*/ 0 w 7384836"/>
                <a:gd name="connsiteY4" fmla="*/ 2561670 h 2572048"/>
                <a:gd name="connsiteX0" fmla="*/ 0 w 7589418"/>
                <a:gd name="connsiteY0" fmla="*/ 2521677 h 2532055"/>
                <a:gd name="connsiteX1" fmla="*/ 12694 w 7589418"/>
                <a:gd name="connsiteY1" fmla="*/ 0 h 2532055"/>
                <a:gd name="connsiteX2" fmla="*/ 7589418 w 7589418"/>
                <a:gd name="connsiteY2" fmla="*/ 32661 h 2532055"/>
                <a:gd name="connsiteX3" fmla="*/ 5281573 w 7589418"/>
                <a:gd name="connsiteY3" fmla="*/ 2532055 h 2532055"/>
                <a:gd name="connsiteX4" fmla="*/ 0 w 7589418"/>
                <a:gd name="connsiteY4" fmla="*/ 2521677 h 2532055"/>
                <a:gd name="connsiteX0" fmla="*/ 549930 w 7576748"/>
                <a:gd name="connsiteY0" fmla="*/ 2511298 h 2532055"/>
                <a:gd name="connsiteX1" fmla="*/ 24 w 7576748"/>
                <a:gd name="connsiteY1" fmla="*/ 0 h 2532055"/>
                <a:gd name="connsiteX2" fmla="*/ 7576748 w 7576748"/>
                <a:gd name="connsiteY2" fmla="*/ 32661 h 2532055"/>
                <a:gd name="connsiteX3" fmla="*/ 5268903 w 7576748"/>
                <a:gd name="connsiteY3" fmla="*/ 2532055 h 2532055"/>
                <a:gd name="connsiteX4" fmla="*/ 549930 w 7576748"/>
                <a:gd name="connsiteY4" fmla="*/ 2511298 h 2532055"/>
                <a:gd name="connsiteX0" fmla="*/ 21815 w 7048633"/>
                <a:gd name="connsiteY0" fmla="*/ 2478637 h 2499394"/>
                <a:gd name="connsiteX1" fmla="*/ 412 w 7048633"/>
                <a:gd name="connsiteY1" fmla="*/ 29614 h 2499394"/>
                <a:gd name="connsiteX2" fmla="*/ 7048633 w 7048633"/>
                <a:gd name="connsiteY2" fmla="*/ 0 h 2499394"/>
                <a:gd name="connsiteX3" fmla="*/ 4740788 w 7048633"/>
                <a:gd name="connsiteY3" fmla="*/ 2499394 h 2499394"/>
                <a:gd name="connsiteX4" fmla="*/ 21815 w 7048633"/>
                <a:gd name="connsiteY4" fmla="*/ 2478637 h 2499394"/>
                <a:gd name="connsiteX0" fmla="*/ 38722 w 7065540"/>
                <a:gd name="connsiteY0" fmla="*/ 2478637 h 2499394"/>
                <a:gd name="connsiteX1" fmla="*/ 270 w 7065540"/>
                <a:gd name="connsiteY1" fmla="*/ 39994 h 2499394"/>
                <a:gd name="connsiteX2" fmla="*/ 7065540 w 7065540"/>
                <a:gd name="connsiteY2" fmla="*/ 0 h 2499394"/>
                <a:gd name="connsiteX3" fmla="*/ 4757695 w 7065540"/>
                <a:gd name="connsiteY3" fmla="*/ 2499394 h 2499394"/>
                <a:gd name="connsiteX4" fmla="*/ 38722 w 7065540"/>
                <a:gd name="connsiteY4" fmla="*/ 2478637 h 2499394"/>
                <a:gd name="connsiteX0" fmla="*/ 38722 w 7116685"/>
                <a:gd name="connsiteY0" fmla="*/ 2447500 h 2468257"/>
                <a:gd name="connsiteX1" fmla="*/ 270 w 7116685"/>
                <a:gd name="connsiteY1" fmla="*/ 8857 h 2468257"/>
                <a:gd name="connsiteX2" fmla="*/ 7116685 w 7116685"/>
                <a:gd name="connsiteY2" fmla="*/ 0 h 2468257"/>
                <a:gd name="connsiteX3" fmla="*/ 4757695 w 7116685"/>
                <a:gd name="connsiteY3" fmla="*/ 2468257 h 2468257"/>
                <a:gd name="connsiteX4" fmla="*/ 38722 w 7116685"/>
                <a:gd name="connsiteY4" fmla="*/ 2447500 h 2468257"/>
                <a:gd name="connsiteX0" fmla="*/ 38722 w 7116685"/>
                <a:gd name="connsiteY0" fmla="*/ 2468258 h 2489015"/>
                <a:gd name="connsiteX1" fmla="*/ 270 w 7116685"/>
                <a:gd name="connsiteY1" fmla="*/ 29615 h 2489015"/>
                <a:gd name="connsiteX2" fmla="*/ 7116685 w 7116685"/>
                <a:gd name="connsiteY2" fmla="*/ 0 h 2489015"/>
                <a:gd name="connsiteX3" fmla="*/ 4757695 w 7116685"/>
                <a:gd name="connsiteY3" fmla="*/ 2489015 h 2489015"/>
                <a:gd name="connsiteX4" fmla="*/ 38722 w 7116685"/>
                <a:gd name="connsiteY4" fmla="*/ 2468258 h 2489015"/>
                <a:gd name="connsiteX0" fmla="*/ 38722 w 7116685"/>
                <a:gd name="connsiteY0" fmla="*/ 2468258 h 2489015"/>
                <a:gd name="connsiteX1" fmla="*/ 270 w 7116685"/>
                <a:gd name="connsiteY1" fmla="*/ 8857 h 2489015"/>
                <a:gd name="connsiteX2" fmla="*/ 7116685 w 7116685"/>
                <a:gd name="connsiteY2" fmla="*/ 0 h 2489015"/>
                <a:gd name="connsiteX3" fmla="*/ 4757695 w 7116685"/>
                <a:gd name="connsiteY3" fmla="*/ 2489015 h 2489015"/>
                <a:gd name="connsiteX4" fmla="*/ 38722 w 7116685"/>
                <a:gd name="connsiteY4" fmla="*/ 2468258 h 248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6685" h="2489015">
                  <a:moveTo>
                    <a:pt x="38722" y="2468258"/>
                  </a:moveTo>
                  <a:cubicBezTo>
                    <a:pt x="42953" y="1627699"/>
                    <a:pt x="-3961" y="849416"/>
                    <a:pt x="270" y="8857"/>
                  </a:cubicBezTo>
                  <a:lnTo>
                    <a:pt x="7116685" y="0"/>
                  </a:lnTo>
                  <a:lnTo>
                    <a:pt x="4757695" y="2489015"/>
                  </a:lnTo>
                  <a:lnTo>
                    <a:pt x="38722" y="2468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alibri" panose="020F0502020204030204" pitchFamily="34" charset="0"/>
              </a:endParaRPr>
            </a:p>
          </p:txBody>
        </p:sp>
        <p:pic>
          <p:nvPicPr>
            <p:cNvPr id="13" name="Picture 12" descr="SERC_Logo_horizontal.eps">
              <a:extLst>
                <a:ext uri="{FF2B5EF4-FFF2-40B4-BE49-F238E27FC236}">
                  <a16:creationId xmlns:a16="http://schemas.microsoft.com/office/drawing/2014/main" id="{DCDFCD15-B6C9-0947-8713-DF211009F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37660"/>
              <a:ext cx="6542943" cy="177521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36947-F9ED-481F-AB53-C640328E1D80}"/>
              </a:ext>
            </a:extLst>
          </p:cNvPr>
          <p:cNvGrpSpPr/>
          <p:nvPr userDrawn="1"/>
        </p:nvGrpSpPr>
        <p:grpSpPr>
          <a:xfrm>
            <a:off x="550188" y="2337193"/>
            <a:ext cx="11611689" cy="1631698"/>
            <a:chOff x="550188" y="2337193"/>
            <a:chExt cx="11611689" cy="16316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BB2BAC-F747-B048-8E70-DFD66B2A2C7A}"/>
                </a:ext>
              </a:extLst>
            </p:cNvPr>
            <p:cNvSpPr/>
            <p:nvPr userDrawn="1"/>
          </p:nvSpPr>
          <p:spPr>
            <a:xfrm>
              <a:off x="8649306" y="2351310"/>
              <a:ext cx="3512571" cy="1601279"/>
            </a:xfrm>
            <a:prstGeom prst="rect">
              <a:avLst/>
            </a:prstGeom>
            <a:solidFill>
              <a:srgbClr val="0826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alibri" panose="020F050202020403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505ACD-C0C4-3E41-AE46-CF906E32B7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9131" t="-1" r="-96" b="34386"/>
            <a:stretch/>
          </p:blipFill>
          <p:spPr>
            <a:xfrm>
              <a:off x="5225592" y="2351311"/>
              <a:ext cx="4766446" cy="160198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83A980-B4FE-E040-8BDB-883BEFBB38D1}"/>
                </a:ext>
              </a:extLst>
            </p:cNvPr>
            <p:cNvSpPr/>
            <p:nvPr userDrawn="1"/>
          </p:nvSpPr>
          <p:spPr>
            <a:xfrm>
              <a:off x="550188" y="2337193"/>
              <a:ext cx="7954030" cy="1631698"/>
            </a:xfrm>
            <a:custGeom>
              <a:avLst/>
              <a:gdLst>
                <a:gd name="connsiteX0" fmla="*/ 0 w 5712467"/>
                <a:gd name="connsiteY0" fmla="*/ 0 h 1343721"/>
                <a:gd name="connsiteX1" fmla="*/ 5712467 w 5712467"/>
                <a:gd name="connsiteY1" fmla="*/ 0 h 1343721"/>
                <a:gd name="connsiteX2" fmla="*/ 5712467 w 5712467"/>
                <a:gd name="connsiteY2" fmla="*/ 1343721 h 1343721"/>
                <a:gd name="connsiteX3" fmla="*/ 0 w 5712467"/>
                <a:gd name="connsiteY3" fmla="*/ 1343721 h 1343721"/>
                <a:gd name="connsiteX4" fmla="*/ 0 w 5712467"/>
                <a:gd name="connsiteY4" fmla="*/ 0 h 1343721"/>
                <a:gd name="connsiteX0" fmla="*/ 0 w 5712467"/>
                <a:gd name="connsiteY0" fmla="*/ 0 h 1343721"/>
                <a:gd name="connsiteX1" fmla="*/ 5712467 w 5712467"/>
                <a:gd name="connsiteY1" fmla="*/ 0 h 1343721"/>
                <a:gd name="connsiteX2" fmla="*/ 5255267 w 5712467"/>
                <a:gd name="connsiteY2" fmla="*/ 1310267 h 1343721"/>
                <a:gd name="connsiteX3" fmla="*/ 0 w 5712467"/>
                <a:gd name="connsiteY3" fmla="*/ 1343721 h 1343721"/>
                <a:gd name="connsiteX4" fmla="*/ 0 w 5712467"/>
                <a:gd name="connsiteY4" fmla="*/ 0 h 1343721"/>
                <a:gd name="connsiteX0" fmla="*/ 0 w 5991247"/>
                <a:gd name="connsiteY0" fmla="*/ 0 h 1343721"/>
                <a:gd name="connsiteX1" fmla="*/ 5991247 w 5991247"/>
                <a:gd name="connsiteY1" fmla="*/ 0 h 1343721"/>
                <a:gd name="connsiteX2" fmla="*/ 5255267 w 5991247"/>
                <a:gd name="connsiteY2" fmla="*/ 1310267 h 1343721"/>
                <a:gd name="connsiteX3" fmla="*/ 0 w 5991247"/>
                <a:gd name="connsiteY3" fmla="*/ 1343721 h 1343721"/>
                <a:gd name="connsiteX4" fmla="*/ 0 w 5991247"/>
                <a:gd name="connsiteY4" fmla="*/ 0 h 1343721"/>
                <a:gd name="connsiteX0" fmla="*/ 0 w 5991247"/>
                <a:gd name="connsiteY0" fmla="*/ 0 h 1343721"/>
                <a:gd name="connsiteX1" fmla="*/ 5991247 w 5991247"/>
                <a:gd name="connsiteY1" fmla="*/ 0 h 1343721"/>
                <a:gd name="connsiteX2" fmla="*/ 5223446 w 5991247"/>
                <a:gd name="connsiteY2" fmla="*/ 1335833 h 1343721"/>
                <a:gd name="connsiteX3" fmla="*/ 0 w 5991247"/>
                <a:gd name="connsiteY3" fmla="*/ 1343721 h 1343721"/>
                <a:gd name="connsiteX4" fmla="*/ 0 w 5991247"/>
                <a:gd name="connsiteY4" fmla="*/ 0 h 1343721"/>
                <a:gd name="connsiteX0" fmla="*/ 0 w 6086711"/>
                <a:gd name="connsiteY0" fmla="*/ 0 h 1343721"/>
                <a:gd name="connsiteX1" fmla="*/ 6086711 w 6086711"/>
                <a:gd name="connsiteY1" fmla="*/ 0 h 1343721"/>
                <a:gd name="connsiteX2" fmla="*/ 5223446 w 6086711"/>
                <a:gd name="connsiteY2" fmla="*/ 1335833 h 1343721"/>
                <a:gd name="connsiteX3" fmla="*/ 0 w 6086711"/>
                <a:gd name="connsiteY3" fmla="*/ 1343721 h 1343721"/>
                <a:gd name="connsiteX4" fmla="*/ 0 w 6086711"/>
                <a:gd name="connsiteY4" fmla="*/ 0 h 1343721"/>
                <a:gd name="connsiteX0" fmla="*/ 0 w 6086711"/>
                <a:gd name="connsiteY0" fmla="*/ 0 h 1343721"/>
                <a:gd name="connsiteX1" fmla="*/ 6086711 w 6086711"/>
                <a:gd name="connsiteY1" fmla="*/ 0 h 1343721"/>
                <a:gd name="connsiteX2" fmla="*/ 5149197 w 6086711"/>
                <a:gd name="connsiteY2" fmla="*/ 1335833 h 1343721"/>
                <a:gd name="connsiteX3" fmla="*/ 0 w 6086711"/>
                <a:gd name="connsiteY3" fmla="*/ 1343721 h 1343721"/>
                <a:gd name="connsiteX4" fmla="*/ 0 w 6086711"/>
                <a:gd name="connsiteY4" fmla="*/ 0 h 1343721"/>
                <a:gd name="connsiteX0" fmla="*/ 0 w 5925971"/>
                <a:gd name="connsiteY0" fmla="*/ 0 h 1343721"/>
                <a:gd name="connsiteX1" fmla="*/ 5925971 w 5925971"/>
                <a:gd name="connsiteY1" fmla="*/ 8371 h 1343721"/>
                <a:gd name="connsiteX2" fmla="*/ 5149197 w 5925971"/>
                <a:gd name="connsiteY2" fmla="*/ 1335833 h 1343721"/>
                <a:gd name="connsiteX3" fmla="*/ 0 w 5925971"/>
                <a:gd name="connsiteY3" fmla="*/ 1343721 h 1343721"/>
                <a:gd name="connsiteX4" fmla="*/ 0 w 5925971"/>
                <a:gd name="connsiteY4" fmla="*/ 0 h 1343721"/>
                <a:gd name="connsiteX0" fmla="*/ 0 w 5925971"/>
                <a:gd name="connsiteY0" fmla="*/ 0 h 1344205"/>
                <a:gd name="connsiteX1" fmla="*/ 5925971 w 5925971"/>
                <a:gd name="connsiteY1" fmla="*/ 8371 h 1344205"/>
                <a:gd name="connsiteX2" fmla="*/ 5217322 w 5925971"/>
                <a:gd name="connsiteY2" fmla="*/ 1344205 h 1344205"/>
                <a:gd name="connsiteX3" fmla="*/ 0 w 5925971"/>
                <a:gd name="connsiteY3" fmla="*/ 1343721 h 1344205"/>
                <a:gd name="connsiteX4" fmla="*/ 0 w 5925971"/>
                <a:gd name="connsiteY4" fmla="*/ 0 h 1344205"/>
                <a:gd name="connsiteX0" fmla="*/ 0 w 5925971"/>
                <a:gd name="connsiteY0" fmla="*/ 0 h 1343721"/>
                <a:gd name="connsiteX1" fmla="*/ 5925971 w 5925971"/>
                <a:gd name="connsiteY1" fmla="*/ 8371 h 1343721"/>
                <a:gd name="connsiteX2" fmla="*/ 5234642 w 5925971"/>
                <a:gd name="connsiteY2" fmla="*/ 1337700 h 1343721"/>
                <a:gd name="connsiteX3" fmla="*/ 0 w 5925971"/>
                <a:gd name="connsiteY3" fmla="*/ 1343721 h 1343721"/>
                <a:gd name="connsiteX4" fmla="*/ 0 w 5925971"/>
                <a:gd name="connsiteY4" fmla="*/ 0 h 1343721"/>
                <a:gd name="connsiteX0" fmla="*/ 0 w 5925971"/>
                <a:gd name="connsiteY0" fmla="*/ 0 h 1343721"/>
                <a:gd name="connsiteX1" fmla="*/ 5925971 w 5925971"/>
                <a:gd name="connsiteY1" fmla="*/ 8371 h 1343721"/>
                <a:gd name="connsiteX2" fmla="*/ 5234642 w 5925971"/>
                <a:gd name="connsiteY2" fmla="*/ 1305175 h 1343721"/>
                <a:gd name="connsiteX3" fmla="*/ 0 w 5925971"/>
                <a:gd name="connsiteY3" fmla="*/ 1343721 h 1343721"/>
                <a:gd name="connsiteX4" fmla="*/ 0 w 5925971"/>
                <a:gd name="connsiteY4" fmla="*/ 0 h 1343721"/>
                <a:gd name="connsiteX0" fmla="*/ 0 w 5925971"/>
                <a:gd name="connsiteY0" fmla="*/ 0 h 1363720"/>
                <a:gd name="connsiteX1" fmla="*/ 5925971 w 5925971"/>
                <a:gd name="connsiteY1" fmla="*/ 8371 h 1363720"/>
                <a:gd name="connsiteX2" fmla="*/ 5246189 w 5925971"/>
                <a:gd name="connsiteY2" fmla="*/ 1363720 h 1363720"/>
                <a:gd name="connsiteX3" fmla="*/ 0 w 5925971"/>
                <a:gd name="connsiteY3" fmla="*/ 1343721 h 1363720"/>
                <a:gd name="connsiteX4" fmla="*/ 0 w 5925971"/>
                <a:gd name="connsiteY4" fmla="*/ 0 h 1363720"/>
                <a:gd name="connsiteX0" fmla="*/ 0 w 5925971"/>
                <a:gd name="connsiteY0" fmla="*/ 0 h 1369741"/>
                <a:gd name="connsiteX1" fmla="*/ 5925971 w 5925971"/>
                <a:gd name="connsiteY1" fmla="*/ 8371 h 1369741"/>
                <a:gd name="connsiteX2" fmla="*/ 5246189 w 5925971"/>
                <a:gd name="connsiteY2" fmla="*/ 1363720 h 1369741"/>
                <a:gd name="connsiteX3" fmla="*/ 0 w 5925971"/>
                <a:gd name="connsiteY3" fmla="*/ 1369741 h 1369741"/>
                <a:gd name="connsiteX4" fmla="*/ 0 w 5925971"/>
                <a:gd name="connsiteY4" fmla="*/ 0 h 13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5971" h="1369741">
                  <a:moveTo>
                    <a:pt x="0" y="0"/>
                  </a:moveTo>
                  <a:lnTo>
                    <a:pt x="5925971" y="8371"/>
                  </a:lnTo>
                  <a:lnTo>
                    <a:pt x="5246189" y="1363720"/>
                  </a:lnTo>
                  <a:lnTo>
                    <a:pt x="0" y="1369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26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alibri" panose="020F050202020403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61A3B52-FF10-214D-ABB0-E49DEB882C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4047" y="2594348"/>
            <a:ext cx="6129802" cy="1102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17" y="4069586"/>
            <a:ext cx="6864004" cy="14630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000" b="0" spc="20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19D2E45-2BAB-41C2-A653-4BE9EC028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6F6BFA-0323-47D0-9512-6CB9CC95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839575D-6B40-49BD-A82E-72D155685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55817BF-F201-4EDB-BE23-9FAB4A7E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935C-E163-4627-8E13-B5E32C8D33A5}" type="datetime4">
              <a:rPr lang="en-US" smtClean="0"/>
              <a:t>June 23, 2022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06FA9D2-8E5E-4C5C-BF38-CC9ECDA0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3235C30-2770-4815-9381-FA896703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6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16" y="4960138"/>
            <a:ext cx="8017984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369784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8D2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EAE6E3-C29D-48ED-85B5-B7CAA0D3B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571999"/>
          </a:xfrm>
          <a:solidFill>
            <a:srgbClr val="0059FF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E032B2DD-8040-4728-82EF-81FDD9C880F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B04690B-1003-4BBF-B125-053524502A80}" type="datetime4">
              <a:rPr lang="en-US" smtClean="0"/>
              <a:t>June 23, 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9C8469C-093C-4000-8BB5-C597115399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9C0A33D-CCC1-492F-AFC8-3161E6EEB7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28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16" y="4960138"/>
            <a:ext cx="8017984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369784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D1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EAE6E3-C29D-48ED-85B5-B7CAA0D3B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571999"/>
          </a:xfrm>
          <a:solidFill>
            <a:srgbClr val="0059FF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E032B2DD-8040-4728-82EF-81FDD9C880F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B04690B-1003-4BBF-B125-053524502A80}" type="datetime4">
              <a:rPr lang="en-US" smtClean="0"/>
              <a:t>June 23, 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9C8469C-093C-4000-8BB5-C597115399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9C0A33D-CCC1-492F-AFC8-3161E6EEB7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B4881F92-6228-440E-B3FD-ADE8E25E63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6582092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827313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726583"/>
            <a:ext cx="11751784" cy="47495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CD9C86-A8F0-E14B-AFF7-21EBC2A6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49507"/>
            <a:ext cx="11817926" cy="8921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58C799E0-58F3-44C0-99D2-C6D157AD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B48-8E65-4139-8514-7F758627914E}" type="datetime4">
              <a:rPr lang="en-US" smtClean="0"/>
              <a:t>June 23, 2022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C99B83C-DCF1-40D8-B7D9-26C5AC4B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7A8A458-7797-45B8-971D-B7827543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2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inimal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16" y="4960137"/>
            <a:ext cx="8017984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369784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E13A6F0B-5F8B-4F39-96F4-3C026F27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FA35-58AC-49F0-93A0-D15BF82427E5}" type="datetime4">
              <a:rPr lang="en-US" smtClean="0"/>
              <a:t>June 23, 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860BB66-AD81-4E16-B4CD-F9EFD6DF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32F33D7-73F8-419F-B7F3-27D2A1D0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45289B-F4AC-4DEE-9421-B039E7F72BA5}"/>
              </a:ext>
            </a:extLst>
          </p:cNvPr>
          <p:cNvCxnSpPr/>
          <p:nvPr userDrawn="1"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D1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848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FEF9F-FDB5-4FFE-8171-8921AE6CAE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28991" y="969067"/>
            <a:ext cx="1151799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F9D1EB-E096-4D1B-9D55-65A430F8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25" y="-1"/>
            <a:ext cx="8488019" cy="1113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73130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585647-4178-49C9-8D45-C0A11722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25" y="-1"/>
            <a:ext cx="8488019" cy="1113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294140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A4ECCC9-DAE3-4651-99B4-FB21A282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25" y="-1"/>
            <a:ext cx="8488019" cy="1113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09728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38404" y="0"/>
            <a:ext cx="9399179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93367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0049206d6d_0_6"/>
          <p:cNvSpPr txBox="1">
            <a:spLocks noGrp="1"/>
          </p:cNvSpPr>
          <p:nvPr>
            <p:ph type="title"/>
          </p:nvPr>
        </p:nvSpPr>
        <p:spPr>
          <a:xfrm>
            <a:off x="248675" y="162250"/>
            <a:ext cx="98295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0049206d6d_0_6"/>
          <p:cNvSpPr txBox="1">
            <a:spLocks noGrp="1"/>
          </p:cNvSpPr>
          <p:nvPr>
            <p:ph type="body" idx="1"/>
          </p:nvPr>
        </p:nvSpPr>
        <p:spPr>
          <a:xfrm>
            <a:off x="248675" y="1053550"/>
            <a:ext cx="11619300" cy="5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52383B-6CED-477D-A383-1A60910FB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645" y="6507568"/>
            <a:ext cx="308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Secure Cyber Resilient Engineering </a:t>
            </a:r>
          </a:p>
          <a:p>
            <a:r>
              <a:rPr lang="en-US" dirty="0"/>
              <a:t>Brown Bag</a:t>
            </a:r>
          </a:p>
          <a:p>
            <a:fld id="{C103F71C-9E31-454A-8C9A-8885F06D4CC7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67A2E-ED31-41B9-9EBE-F098F44D5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507568"/>
            <a:ext cx="2903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5DF160-2252-4507-9087-606C83CDB7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5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C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6522453" y="5099104"/>
            <a:ext cx="0" cy="914400"/>
          </a:xfrm>
          <a:prstGeom prst="line">
            <a:avLst/>
          </a:prstGeom>
          <a:ln w="19050">
            <a:solidFill>
              <a:srgbClr val="861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C04D1F-6F55-C648-88FE-129A92BAAA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17943" y="5051174"/>
            <a:ext cx="3205163" cy="13128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university logo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E41B1E-FB2B-4216-AA5D-067F388D12D5}"/>
              </a:ext>
            </a:extLst>
          </p:cNvPr>
          <p:cNvGrpSpPr/>
          <p:nvPr userDrawn="1"/>
        </p:nvGrpSpPr>
        <p:grpSpPr>
          <a:xfrm>
            <a:off x="457200" y="9126"/>
            <a:ext cx="11734800" cy="4767028"/>
            <a:chOff x="457200" y="9126"/>
            <a:chExt cx="11734800" cy="47670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C79264-B7A1-E54F-9114-7FA97E49ACEC}"/>
                </a:ext>
              </a:extLst>
            </p:cNvPr>
            <p:cNvSpPr/>
            <p:nvPr userDrawn="1"/>
          </p:nvSpPr>
          <p:spPr>
            <a:xfrm>
              <a:off x="5463323" y="22627"/>
              <a:ext cx="6728677" cy="4667939"/>
            </a:xfrm>
            <a:prstGeom prst="rect">
              <a:avLst/>
            </a:prstGeom>
            <a:solidFill>
              <a:srgbClr val="7824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alibri" panose="020F0502020204030204" pitchFamily="34" charset="0"/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BD7AA86B-5C0A-BA43-AE87-9DD0C1AE1E7B}"/>
                </a:ext>
              </a:extLst>
            </p:cNvPr>
            <p:cNvSpPr/>
            <p:nvPr userDrawn="1"/>
          </p:nvSpPr>
          <p:spPr>
            <a:xfrm>
              <a:off x="1168843" y="9126"/>
              <a:ext cx="8297939" cy="4767028"/>
            </a:xfrm>
            <a:custGeom>
              <a:avLst/>
              <a:gdLst>
                <a:gd name="connsiteX0" fmla="*/ 0 w 6650182"/>
                <a:gd name="connsiteY0" fmla="*/ 2541319 h 2541319"/>
                <a:gd name="connsiteX1" fmla="*/ 635330 w 6650182"/>
                <a:gd name="connsiteY1" fmla="*/ 0 h 2541319"/>
                <a:gd name="connsiteX2" fmla="*/ 6650182 w 6650182"/>
                <a:gd name="connsiteY2" fmla="*/ 0 h 2541319"/>
                <a:gd name="connsiteX3" fmla="*/ 6014852 w 6650182"/>
                <a:gd name="connsiteY3" fmla="*/ 2541319 h 2541319"/>
                <a:gd name="connsiteX4" fmla="*/ 0 w 6650182"/>
                <a:gd name="connsiteY4" fmla="*/ 2541319 h 2541319"/>
                <a:gd name="connsiteX0" fmla="*/ 0 w 7246530"/>
                <a:gd name="connsiteY0" fmla="*/ 2541319 h 2541319"/>
                <a:gd name="connsiteX1" fmla="*/ 635330 w 7246530"/>
                <a:gd name="connsiteY1" fmla="*/ 0 h 2541319"/>
                <a:gd name="connsiteX2" fmla="*/ 7246530 w 7246530"/>
                <a:gd name="connsiteY2" fmla="*/ 139148 h 2541319"/>
                <a:gd name="connsiteX3" fmla="*/ 6014852 w 7246530"/>
                <a:gd name="connsiteY3" fmla="*/ 2541319 h 2541319"/>
                <a:gd name="connsiteX4" fmla="*/ 0 w 7246530"/>
                <a:gd name="connsiteY4" fmla="*/ 2541319 h 2541319"/>
                <a:gd name="connsiteX0" fmla="*/ 0 w 7345921"/>
                <a:gd name="connsiteY0" fmla="*/ 2600954 h 2600954"/>
                <a:gd name="connsiteX1" fmla="*/ 635330 w 7345921"/>
                <a:gd name="connsiteY1" fmla="*/ 59635 h 2600954"/>
                <a:gd name="connsiteX2" fmla="*/ 7345921 w 7345921"/>
                <a:gd name="connsiteY2" fmla="*/ 0 h 2600954"/>
                <a:gd name="connsiteX3" fmla="*/ 6014852 w 7345921"/>
                <a:gd name="connsiteY3" fmla="*/ 2600954 h 2600954"/>
                <a:gd name="connsiteX4" fmla="*/ 0 w 7345921"/>
                <a:gd name="connsiteY4" fmla="*/ 2600954 h 2600954"/>
                <a:gd name="connsiteX0" fmla="*/ 0 w 7345921"/>
                <a:gd name="connsiteY0" fmla="*/ 2600954 h 2600954"/>
                <a:gd name="connsiteX1" fmla="*/ 635330 w 7345921"/>
                <a:gd name="connsiteY1" fmla="*/ 59635 h 2600954"/>
                <a:gd name="connsiteX2" fmla="*/ 7345921 w 7345921"/>
                <a:gd name="connsiteY2" fmla="*/ 0 h 2600954"/>
                <a:gd name="connsiteX3" fmla="*/ 5956480 w 7345921"/>
                <a:gd name="connsiteY3" fmla="*/ 2581311 h 2600954"/>
                <a:gd name="connsiteX4" fmla="*/ 0 w 7345921"/>
                <a:gd name="connsiteY4" fmla="*/ 2600954 h 2600954"/>
                <a:gd name="connsiteX0" fmla="*/ 0 w 7345921"/>
                <a:gd name="connsiteY0" fmla="*/ 2600954 h 2600954"/>
                <a:gd name="connsiteX1" fmla="*/ 635330 w 7345921"/>
                <a:gd name="connsiteY1" fmla="*/ 59635 h 2600954"/>
                <a:gd name="connsiteX2" fmla="*/ 7345921 w 7345921"/>
                <a:gd name="connsiteY2" fmla="*/ 0 h 2600954"/>
                <a:gd name="connsiteX3" fmla="*/ 5898108 w 7345921"/>
                <a:gd name="connsiteY3" fmla="*/ 2600953 h 2600954"/>
                <a:gd name="connsiteX4" fmla="*/ 0 w 7345921"/>
                <a:gd name="connsiteY4" fmla="*/ 2600954 h 2600954"/>
                <a:gd name="connsiteX0" fmla="*/ 0 w 7307007"/>
                <a:gd name="connsiteY0" fmla="*/ 2541319 h 2541319"/>
                <a:gd name="connsiteX1" fmla="*/ 635330 w 7307007"/>
                <a:gd name="connsiteY1" fmla="*/ 0 h 2541319"/>
                <a:gd name="connsiteX2" fmla="*/ 7307007 w 7307007"/>
                <a:gd name="connsiteY2" fmla="*/ 58217 h 2541319"/>
                <a:gd name="connsiteX3" fmla="*/ 5898108 w 7307007"/>
                <a:gd name="connsiteY3" fmla="*/ 2541318 h 2541319"/>
                <a:gd name="connsiteX4" fmla="*/ 0 w 7307007"/>
                <a:gd name="connsiteY4" fmla="*/ 2541319 h 2541319"/>
                <a:gd name="connsiteX0" fmla="*/ 0 w 7384836"/>
                <a:gd name="connsiteY0" fmla="*/ 2561670 h 2561670"/>
                <a:gd name="connsiteX1" fmla="*/ 635330 w 7384836"/>
                <a:gd name="connsiteY1" fmla="*/ 20351 h 2561670"/>
                <a:gd name="connsiteX2" fmla="*/ 7384836 w 7384836"/>
                <a:gd name="connsiteY2" fmla="*/ 0 h 2561670"/>
                <a:gd name="connsiteX3" fmla="*/ 5898108 w 7384836"/>
                <a:gd name="connsiteY3" fmla="*/ 2561669 h 2561670"/>
                <a:gd name="connsiteX4" fmla="*/ 0 w 7384836"/>
                <a:gd name="connsiteY4" fmla="*/ 2561670 h 2561670"/>
                <a:gd name="connsiteX0" fmla="*/ 0 w 7384836"/>
                <a:gd name="connsiteY0" fmla="*/ 2561670 h 2561670"/>
                <a:gd name="connsiteX1" fmla="*/ 12694 w 7384836"/>
                <a:gd name="connsiteY1" fmla="*/ 39993 h 2561670"/>
                <a:gd name="connsiteX2" fmla="*/ 7384836 w 7384836"/>
                <a:gd name="connsiteY2" fmla="*/ 0 h 2561670"/>
                <a:gd name="connsiteX3" fmla="*/ 5898108 w 7384836"/>
                <a:gd name="connsiteY3" fmla="*/ 2561669 h 2561670"/>
                <a:gd name="connsiteX4" fmla="*/ 0 w 7384836"/>
                <a:gd name="connsiteY4" fmla="*/ 2561670 h 2561670"/>
                <a:gd name="connsiteX0" fmla="*/ 0 w 7384836"/>
                <a:gd name="connsiteY0" fmla="*/ 2561670 h 2572048"/>
                <a:gd name="connsiteX1" fmla="*/ 12694 w 7384836"/>
                <a:gd name="connsiteY1" fmla="*/ 39993 h 2572048"/>
                <a:gd name="connsiteX2" fmla="*/ 7384836 w 7384836"/>
                <a:gd name="connsiteY2" fmla="*/ 0 h 2572048"/>
                <a:gd name="connsiteX3" fmla="*/ 5281573 w 7384836"/>
                <a:gd name="connsiteY3" fmla="*/ 2572048 h 2572048"/>
                <a:gd name="connsiteX4" fmla="*/ 0 w 7384836"/>
                <a:gd name="connsiteY4" fmla="*/ 2561670 h 2572048"/>
                <a:gd name="connsiteX0" fmla="*/ 0 w 7589418"/>
                <a:gd name="connsiteY0" fmla="*/ 2521677 h 2532055"/>
                <a:gd name="connsiteX1" fmla="*/ 12694 w 7589418"/>
                <a:gd name="connsiteY1" fmla="*/ 0 h 2532055"/>
                <a:gd name="connsiteX2" fmla="*/ 7589418 w 7589418"/>
                <a:gd name="connsiteY2" fmla="*/ 32661 h 2532055"/>
                <a:gd name="connsiteX3" fmla="*/ 5281573 w 7589418"/>
                <a:gd name="connsiteY3" fmla="*/ 2532055 h 2532055"/>
                <a:gd name="connsiteX4" fmla="*/ 0 w 7589418"/>
                <a:gd name="connsiteY4" fmla="*/ 2521677 h 2532055"/>
                <a:gd name="connsiteX0" fmla="*/ 549930 w 7576748"/>
                <a:gd name="connsiteY0" fmla="*/ 2511298 h 2532055"/>
                <a:gd name="connsiteX1" fmla="*/ 24 w 7576748"/>
                <a:gd name="connsiteY1" fmla="*/ 0 h 2532055"/>
                <a:gd name="connsiteX2" fmla="*/ 7576748 w 7576748"/>
                <a:gd name="connsiteY2" fmla="*/ 32661 h 2532055"/>
                <a:gd name="connsiteX3" fmla="*/ 5268903 w 7576748"/>
                <a:gd name="connsiteY3" fmla="*/ 2532055 h 2532055"/>
                <a:gd name="connsiteX4" fmla="*/ 549930 w 7576748"/>
                <a:gd name="connsiteY4" fmla="*/ 2511298 h 2532055"/>
                <a:gd name="connsiteX0" fmla="*/ 21815 w 7048633"/>
                <a:gd name="connsiteY0" fmla="*/ 2478637 h 2499394"/>
                <a:gd name="connsiteX1" fmla="*/ 412 w 7048633"/>
                <a:gd name="connsiteY1" fmla="*/ 29614 h 2499394"/>
                <a:gd name="connsiteX2" fmla="*/ 7048633 w 7048633"/>
                <a:gd name="connsiteY2" fmla="*/ 0 h 2499394"/>
                <a:gd name="connsiteX3" fmla="*/ 4740788 w 7048633"/>
                <a:gd name="connsiteY3" fmla="*/ 2499394 h 2499394"/>
                <a:gd name="connsiteX4" fmla="*/ 21815 w 7048633"/>
                <a:gd name="connsiteY4" fmla="*/ 2478637 h 2499394"/>
                <a:gd name="connsiteX0" fmla="*/ 38722 w 7065540"/>
                <a:gd name="connsiteY0" fmla="*/ 2478637 h 2499394"/>
                <a:gd name="connsiteX1" fmla="*/ 270 w 7065540"/>
                <a:gd name="connsiteY1" fmla="*/ 39994 h 2499394"/>
                <a:gd name="connsiteX2" fmla="*/ 7065540 w 7065540"/>
                <a:gd name="connsiteY2" fmla="*/ 0 h 2499394"/>
                <a:gd name="connsiteX3" fmla="*/ 4757695 w 7065540"/>
                <a:gd name="connsiteY3" fmla="*/ 2499394 h 2499394"/>
                <a:gd name="connsiteX4" fmla="*/ 38722 w 7065540"/>
                <a:gd name="connsiteY4" fmla="*/ 2478637 h 2499394"/>
                <a:gd name="connsiteX0" fmla="*/ 38722 w 7116685"/>
                <a:gd name="connsiteY0" fmla="*/ 2447500 h 2468257"/>
                <a:gd name="connsiteX1" fmla="*/ 270 w 7116685"/>
                <a:gd name="connsiteY1" fmla="*/ 8857 h 2468257"/>
                <a:gd name="connsiteX2" fmla="*/ 7116685 w 7116685"/>
                <a:gd name="connsiteY2" fmla="*/ 0 h 2468257"/>
                <a:gd name="connsiteX3" fmla="*/ 4757695 w 7116685"/>
                <a:gd name="connsiteY3" fmla="*/ 2468257 h 2468257"/>
                <a:gd name="connsiteX4" fmla="*/ 38722 w 7116685"/>
                <a:gd name="connsiteY4" fmla="*/ 2447500 h 2468257"/>
                <a:gd name="connsiteX0" fmla="*/ 38722 w 7116685"/>
                <a:gd name="connsiteY0" fmla="*/ 2468258 h 2489015"/>
                <a:gd name="connsiteX1" fmla="*/ 270 w 7116685"/>
                <a:gd name="connsiteY1" fmla="*/ 29615 h 2489015"/>
                <a:gd name="connsiteX2" fmla="*/ 7116685 w 7116685"/>
                <a:gd name="connsiteY2" fmla="*/ 0 h 2489015"/>
                <a:gd name="connsiteX3" fmla="*/ 4757695 w 7116685"/>
                <a:gd name="connsiteY3" fmla="*/ 2489015 h 2489015"/>
                <a:gd name="connsiteX4" fmla="*/ 38722 w 7116685"/>
                <a:gd name="connsiteY4" fmla="*/ 2468258 h 2489015"/>
                <a:gd name="connsiteX0" fmla="*/ 38722 w 7116685"/>
                <a:gd name="connsiteY0" fmla="*/ 2468258 h 2489015"/>
                <a:gd name="connsiteX1" fmla="*/ 270 w 7116685"/>
                <a:gd name="connsiteY1" fmla="*/ 8857 h 2489015"/>
                <a:gd name="connsiteX2" fmla="*/ 7116685 w 7116685"/>
                <a:gd name="connsiteY2" fmla="*/ 0 h 2489015"/>
                <a:gd name="connsiteX3" fmla="*/ 4757695 w 7116685"/>
                <a:gd name="connsiteY3" fmla="*/ 2489015 h 2489015"/>
                <a:gd name="connsiteX4" fmla="*/ 38722 w 7116685"/>
                <a:gd name="connsiteY4" fmla="*/ 2468258 h 248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6685" h="2489015">
                  <a:moveTo>
                    <a:pt x="38722" y="2468258"/>
                  </a:moveTo>
                  <a:cubicBezTo>
                    <a:pt x="42953" y="1627699"/>
                    <a:pt x="-3961" y="849416"/>
                    <a:pt x="270" y="8857"/>
                  </a:cubicBezTo>
                  <a:lnTo>
                    <a:pt x="7116685" y="0"/>
                  </a:lnTo>
                  <a:lnTo>
                    <a:pt x="4757695" y="2489015"/>
                  </a:lnTo>
                  <a:lnTo>
                    <a:pt x="38722" y="2468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alibri" panose="020F0502020204030204" pitchFamily="34" charset="0"/>
              </a:endParaRPr>
            </a:p>
          </p:txBody>
        </p:sp>
        <p:pic>
          <p:nvPicPr>
            <p:cNvPr id="13" name="Picture 12" descr="SERC_Logo_horizontal.eps">
              <a:extLst>
                <a:ext uri="{FF2B5EF4-FFF2-40B4-BE49-F238E27FC236}">
                  <a16:creationId xmlns:a16="http://schemas.microsoft.com/office/drawing/2014/main" id="{DCDFCD15-B6C9-0947-8713-DF211009F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37660"/>
              <a:ext cx="6542943" cy="1775217"/>
            </a:xfrm>
            <a:prstGeom prst="rect">
              <a:avLst/>
            </a:prstGeom>
          </p:spPr>
        </p:pic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AA4E7C31-96C3-4B3F-A7E4-FC3B7C900B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9D09F8-E631-4587-AAB2-B92E3315077E}" type="datetime4">
              <a:rPr lang="en-US" smtClean="0"/>
              <a:t>June 23, 2022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D14E00-F20F-4DCD-A10D-B5BC79B6DD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06EB0C4-9027-4038-A026-B06A8534E0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4DE9F74-1A08-4C67-B147-5D6C121359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9601" y="5556304"/>
            <a:ext cx="6266875" cy="91440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NAME, 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AF50BA1-6272-4CD5-AB23-23935AA9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7" y="4069586"/>
            <a:ext cx="6266875" cy="14630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000" b="0" spc="200" baseline="0"/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871633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0049206d6d_0_14"/>
          <p:cNvSpPr txBox="1">
            <a:spLocks noGrp="1"/>
          </p:cNvSpPr>
          <p:nvPr>
            <p:ph type="title"/>
          </p:nvPr>
        </p:nvSpPr>
        <p:spPr>
          <a:xfrm>
            <a:off x="248675" y="162250"/>
            <a:ext cx="98295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2383B-6CED-477D-A383-1A60910FB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645" y="6507568"/>
            <a:ext cx="308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Secure Cyber Resilient Engineering </a:t>
            </a:r>
          </a:p>
          <a:p>
            <a:r>
              <a:rPr lang="en-US" dirty="0"/>
              <a:t>Brown Bag</a:t>
            </a:r>
          </a:p>
          <a:p>
            <a:fld id="{C103F71C-9E31-454A-8C9A-8885F06D4CC7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267A2E-ED31-41B9-9EBE-F098F44D5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507568"/>
            <a:ext cx="2903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5DF160-2252-4507-9087-606C83CDB7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02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C 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6749559" y="5099104"/>
            <a:ext cx="0" cy="914400"/>
          </a:xfrm>
          <a:prstGeom prst="line">
            <a:avLst/>
          </a:prstGeom>
          <a:ln w="19050">
            <a:solidFill>
              <a:srgbClr val="861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C04D1F-6F55-C648-88FE-129A92BAAA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00143" y="5023485"/>
            <a:ext cx="3205163" cy="1312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university logo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EE6766-0DF7-4A8B-AFD1-F99597568151}"/>
              </a:ext>
            </a:extLst>
          </p:cNvPr>
          <p:cNvGrpSpPr/>
          <p:nvPr userDrawn="1"/>
        </p:nvGrpSpPr>
        <p:grpSpPr>
          <a:xfrm>
            <a:off x="457200" y="9126"/>
            <a:ext cx="11734800" cy="4767028"/>
            <a:chOff x="457200" y="9126"/>
            <a:chExt cx="11734800" cy="47670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C79264-B7A1-E54F-9114-7FA97E49ACEC}"/>
                </a:ext>
              </a:extLst>
            </p:cNvPr>
            <p:cNvSpPr/>
            <p:nvPr userDrawn="1"/>
          </p:nvSpPr>
          <p:spPr>
            <a:xfrm>
              <a:off x="5463323" y="22627"/>
              <a:ext cx="6728677" cy="4667939"/>
            </a:xfrm>
            <a:prstGeom prst="rect">
              <a:avLst/>
            </a:prstGeom>
            <a:solidFill>
              <a:srgbClr val="7824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alibri" panose="020F0502020204030204" pitchFamily="34" charset="0"/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BD7AA86B-5C0A-BA43-AE87-9DD0C1AE1E7B}"/>
                </a:ext>
              </a:extLst>
            </p:cNvPr>
            <p:cNvSpPr/>
            <p:nvPr userDrawn="1"/>
          </p:nvSpPr>
          <p:spPr>
            <a:xfrm>
              <a:off x="1168843" y="9126"/>
              <a:ext cx="8297939" cy="4767028"/>
            </a:xfrm>
            <a:custGeom>
              <a:avLst/>
              <a:gdLst>
                <a:gd name="connsiteX0" fmla="*/ 0 w 6650182"/>
                <a:gd name="connsiteY0" fmla="*/ 2541319 h 2541319"/>
                <a:gd name="connsiteX1" fmla="*/ 635330 w 6650182"/>
                <a:gd name="connsiteY1" fmla="*/ 0 h 2541319"/>
                <a:gd name="connsiteX2" fmla="*/ 6650182 w 6650182"/>
                <a:gd name="connsiteY2" fmla="*/ 0 h 2541319"/>
                <a:gd name="connsiteX3" fmla="*/ 6014852 w 6650182"/>
                <a:gd name="connsiteY3" fmla="*/ 2541319 h 2541319"/>
                <a:gd name="connsiteX4" fmla="*/ 0 w 6650182"/>
                <a:gd name="connsiteY4" fmla="*/ 2541319 h 2541319"/>
                <a:gd name="connsiteX0" fmla="*/ 0 w 7246530"/>
                <a:gd name="connsiteY0" fmla="*/ 2541319 h 2541319"/>
                <a:gd name="connsiteX1" fmla="*/ 635330 w 7246530"/>
                <a:gd name="connsiteY1" fmla="*/ 0 h 2541319"/>
                <a:gd name="connsiteX2" fmla="*/ 7246530 w 7246530"/>
                <a:gd name="connsiteY2" fmla="*/ 139148 h 2541319"/>
                <a:gd name="connsiteX3" fmla="*/ 6014852 w 7246530"/>
                <a:gd name="connsiteY3" fmla="*/ 2541319 h 2541319"/>
                <a:gd name="connsiteX4" fmla="*/ 0 w 7246530"/>
                <a:gd name="connsiteY4" fmla="*/ 2541319 h 2541319"/>
                <a:gd name="connsiteX0" fmla="*/ 0 w 7345921"/>
                <a:gd name="connsiteY0" fmla="*/ 2600954 h 2600954"/>
                <a:gd name="connsiteX1" fmla="*/ 635330 w 7345921"/>
                <a:gd name="connsiteY1" fmla="*/ 59635 h 2600954"/>
                <a:gd name="connsiteX2" fmla="*/ 7345921 w 7345921"/>
                <a:gd name="connsiteY2" fmla="*/ 0 h 2600954"/>
                <a:gd name="connsiteX3" fmla="*/ 6014852 w 7345921"/>
                <a:gd name="connsiteY3" fmla="*/ 2600954 h 2600954"/>
                <a:gd name="connsiteX4" fmla="*/ 0 w 7345921"/>
                <a:gd name="connsiteY4" fmla="*/ 2600954 h 2600954"/>
                <a:gd name="connsiteX0" fmla="*/ 0 w 7345921"/>
                <a:gd name="connsiteY0" fmla="*/ 2600954 h 2600954"/>
                <a:gd name="connsiteX1" fmla="*/ 635330 w 7345921"/>
                <a:gd name="connsiteY1" fmla="*/ 59635 h 2600954"/>
                <a:gd name="connsiteX2" fmla="*/ 7345921 w 7345921"/>
                <a:gd name="connsiteY2" fmla="*/ 0 h 2600954"/>
                <a:gd name="connsiteX3" fmla="*/ 5956480 w 7345921"/>
                <a:gd name="connsiteY3" fmla="*/ 2581311 h 2600954"/>
                <a:gd name="connsiteX4" fmla="*/ 0 w 7345921"/>
                <a:gd name="connsiteY4" fmla="*/ 2600954 h 2600954"/>
                <a:gd name="connsiteX0" fmla="*/ 0 w 7345921"/>
                <a:gd name="connsiteY0" fmla="*/ 2600954 h 2600954"/>
                <a:gd name="connsiteX1" fmla="*/ 635330 w 7345921"/>
                <a:gd name="connsiteY1" fmla="*/ 59635 h 2600954"/>
                <a:gd name="connsiteX2" fmla="*/ 7345921 w 7345921"/>
                <a:gd name="connsiteY2" fmla="*/ 0 h 2600954"/>
                <a:gd name="connsiteX3" fmla="*/ 5898108 w 7345921"/>
                <a:gd name="connsiteY3" fmla="*/ 2600953 h 2600954"/>
                <a:gd name="connsiteX4" fmla="*/ 0 w 7345921"/>
                <a:gd name="connsiteY4" fmla="*/ 2600954 h 2600954"/>
                <a:gd name="connsiteX0" fmla="*/ 0 w 7307007"/>
                <a:gd name="connsiteY0" fmla="*/ 2541319 h 2541319"/>
                <a:gd name="connsiteX1" fmla="*/ 635330 w 7307007"/>
                <a:gd name="connsiteY1" fmla="*/ 0 h 2541319"/>
                <a:gd name="connsiteX2" fmla="*/ 7307007 w 7307007"/>
                <a:gd name="connsiteY2" fmla="*/ 58217 h 2541319"/>
                <a:gd name="connsiteX3" fmla="*/ 5898108 w 7307007"/>
                <a:gd name="connsiteY3" fmla="*/ 2541318 h 2541319"/>
                <a:gd name="connsiteX4" fmla="*/ 0 w 7307007"/>
                <a:gd name="connsiteY4" fmla="*/ 2541319 h 2541319"/>
                <a:gd name="connsiteX0" fmla="*/ 0 w 7384836"/>
                <a:gd name="connsiteY0" fmla="*/ 2561670 h 2561670"/>
                <a:gd name="connsiteX1" fmla="*/ 635330 w 7384836"/>
                <a:gd name="connsiteY1" fmla="*/ 20351 h 2561670"/>
                <a:gd name="connsiteX2" fmla="*/ 7384836 w 7384836"/>
                <a:gd name="connsiteY2" fmla="*/ 0 h 2561670"/>
                <a:gd name="connsiteX3" fmla="*/ 5898108 w 7384836"/>
                <a:gd name="connsiteY3" fmla="*/ 2561669 h 2561670"/>
                <a:gd name="connsiteX4" fmla="*/ 0 w 7384836"/>
                <a:gd name="connsiteY4" fmla="*/ 2561670 h 2561670"/>
                <a:gd name="connsiteX0" fmla="*/ 0 w 7384836"/>
                <a:gd name="connsiteY0" fmla="*/ 2561670 h 2561670"/>
                <a:gd name="connsiteX1" fmla="*/ 12694 w 7384836"/>
                <a:gd name="connsiteY1" fmla="*/ 39993 h 2561670"/>
                <a:gd name="connsiteX2" fmla="*/ 7384836 w 7384836"/>
                <a:gd name="connsiteY2" fmla="*/ 0 h 2561670"/>
                <a:gd name="connsiteX3" fmla="*/ 5898108 w 7384836"/>
                <a:gd name="connsiteY3" fmla="*/ 2561669 h 2561670"/>
                <a:gd name="connsiteX4" fmla="*/ 0 w 7384836"/>
                <a:gd name="connsiteY4" fmla="*/ 2561670 h 2561670"/>
                <a:gd name="connsiteX0" fmla="*/ 0 w 7384836"/>
                <a:gd name="connsiteY0" fmla="*/ 2561670 h 2572048"/>
                <a:gd name="connsiteX1" fmla="*/ 12694 w 7384836"/>
                <a:gd name="connsiteY1" fmla="*/ 39993 h 2572048"/>
                <a:gd name="connsiteX2" fmla="*/ 7384836 w 7384836"/>
                <a:gd name="connsiteY2" fmla="*/ 0 h 2572048"/>
                <a:gd name="connsiteX3" fmla="*/ 5281573 w 7384836"/>
                <a:gd name="connsiteY3" fmla="*/ 2572048 h 2572048"/>
                <a:gd name="connsiteX4" fmla="*/ 0 w 7384836"/>
                <a:gd name="connsiteY4" fmla="*/ 2561670 h 2572048"/>
                <a:gd name="connsiteX0" fmla="*/ 0 w 7589418"/>
                <a:gd name="connsiteY0" fmla="*/ 2521677 h 2532055"/>
                <a:gd name="connsiteX1" fmla="*/ 12694 w 7589418"/>
                <a:gd name="connsiteY1" fmla="*/ 0 h 2532055"/>
                <a:gd name="connsiteX2" fmla="*/ 7589418 w 7589418"/>
                <a:gd name="connsiteY2" fmla="*/ 32661 h 2532055"/>
                <a:gd name="connsiteX3" fmla="*/ 5281573 w 7589418"/>
                <a:gd name="connsiteY3" fmla="*/ 2532055 h 2532055"/>
                <a:gd name="connsiteX4" fmla="*/ 0 w 7589418"/>
                <a:gd name="connsiteY4" fmla="*/ 2521677 h 2532055"/>
                <a:gd name="connsiteX0" fmla="*/ 549930 w 7576748"/>
                <a:gd name="connsiteY0" fmla="*/ 2511298 h 2532055"/>
                <a:gd name="connsiteX1" fmla="*/ 24 w 7576748"/>
                <a:gd name="connsiteY1" fmla="*/ 0 h 2532055"/>
                <a:gd name="connsiteX2" fmla="*/ 7576748 w 7576748"/>
                <a:gd name="connsiteY2" fmla="*/ 32661 h 2532055"/>
                <a:gd name="connsiteX3" fmla="*/ 5268903 w 7576748"/>
                <a:gd name="connsiteY3" fmla="*/ 2532055 h 2532055"/>
                <a:gd name="connsiteX4" fmla="*/ 549930 w 7576748"/>
                <a:gd name="connsiteY4" fmla="*/ 2511298 h 2532055"/>
                <a:gd name="connsiteX0" fmla="*/ 21815 w 7048633"/>
                <a:gd name="connsiteY0" fmla="*/ 2478637 h 2499394"/>
                <a:gd name="connsiteX1" fmla="*/ 412 w 7048633"/>
                <a:gd name="connsiteY1" fmla="*/ 29614 h 2499394"/>
                <a:gd name="connsiteX2" fmla="*/ 7048633 w 7048633"/>
                <a:gd name="connsiteY2" fmla="*/ 0 h 2499394"/>
                <a:gd name="connsiteX3" fmla="*/ 4740788 w 7048633"/>
                <a:gd name="connsiteY3" fmla="*/ 2499394 h 2499394"/>
                <a:gd name="connsiteX4" fmla="*/ 21815 w 7048633"/>
                <a:gd name="connsiteY4" fmla="*/ 2478637 h 2499394"/>
                <a:gd name="connsiteX0" fmla="*/ 38722 w 7065540"/>
                <a:gd name="connsiteY0" fmla="*/ 2478637 h 2499394"/>
                <a:gd name="connsiteX1" fmla="*/ 270 w 7065540"/>
                <a:gd name="connsiteY1" fmla="*/ 39994 h 2499394"/>
                <a:gd name="connsiteX2" fmla="*/ 7065540 w 7065540"/>
                <a:gd name="connsiteY2" fmla="*/ 0 h 2499394"/>
                <a:gd name="connsiteX3" fmla="*/ 4757695 w 7065540"/>
                <a:gd name="connsiteY3" fmla="*/ 2499394 h 2499394"/>
                <a:gd name="connsiteX4" fmla="*/ 38722 w 7065540"/>
                <a:gd name="connsiteY4" fmla="*/ 2478637 h 2499394"/>
                <a:gd name="connsiteX0" fmla="*/ 38722 w 7116685"/>
                <a:gd name="connsiteY0" fmla="*/ 2447500 h 2468257"/>
                <a:gd name="connsiteX1" fmla="*/ 270 w 7116685"/>
                <a:gd name="connsiteY1" fmla="*/ 8857 h 2468257"/>
                <a:gd name="connsiteX2" fmla="*/ 7116685 w 7116685"/>
                <a:gd name="connsiteY2" fmla="*/ 0 h 2468257"/>
                <a:gd name="connsiteX3" fmla="*/ 4757695 w 7116685"/>
                <a:gd name="connsiteY3" fmla="*/ 2468257 h 2468257"/>
                <a:gd name="connsiteX4" fmla="*/ 38722 w 7116685"/>
                <a:gd name="connsiteY4" fmla="*/ 2447500 h 2468257"/>
                <a:gd name="connsiteX0" fmla="*/ 38722 w 7116685"/>
                <a:gd name="connsiteY0" fmla="*/ 2468258 h 2489015"/>
                <a:gd name="connsiteX1" fmla="*/ 270 w 7116685"/>
                <a:gd name="connsiteY1" fmla="*/ 29615 h 2489015"/>
                <a:gd name="connsiteX2" fmla="*/ 7116685 w 7116685"/>
                <a:gd name="connsiteY2" fmla="*/ 0 h 2489015"/>
                <a:gd name="connsiteX3" fmla="*/ 4757695 w 7116685"/>
                <a:gd name="connsiteY3" fmla="*/ 2489015 h 2489015"/>
                <a:gd name="connsiteX4" fmla="*/ 38722 w 7116685"/>
                <a:gd name="connsiteY4" fmla="*/ 2468258 h 2489015"/>
                <a:gd name="connsiteX0" fmla="*/ 38722 w 7116685"/>
                <a:gd name="connsiteY0" fmla="*/ 2468258 h 2489015"/>
                <a:gd name="connsiteX1" fmla="*/ 270 w 7116685"/>
                <a:gd name="connsiteY1" fmla="*/ 8857 h 2489015"/>
                <a:gd name="connsiteX2" fmla="*/ 7116685 w 7116685"/>
                <a:gd name="connsiteY2" fmla="*/ 0 h 2489015"/>
                <a:gd name="connsiteX3" fmla="*/ 4757695 w 7116685"/>
                <a:gd name="connsiteY3" fmla="*/ 2489015 h 2489015"/>
                <a:gd name="connsiteX4" fmla="*/ 38722 w 7116685"/>
                <a:gd name="connsiteY4" fmla="*/ 2468258 h 248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6685" h="2489015">
                  <a:moveTo>
                    <a:pt x="38722" y="2468258"/>
                  </a:moveTo>
                  <a:cubicBezTo>
                    <a:pt x="42953" y="1627699"/>
                    <a:pt x="-3961" y="849416"/>
                    <a:pt x="270" y="8857"/>
                  </a:cubicBezTo>
                  <a:lnTo>
                    <a:pt x="7116685" y="0"/>
                  </a:lnTo>
                  <a:lnTo>
                    <a:pt x="4757695" y="2489015"/>
                  </a:lnTo>
                  <a:lnTo>
                    <a:pt x="38722" y="2468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alibri" panose="020F0502020204030204" pitchFamily="34" charset="0"/>
              </a:endParaRPr>
            </a:p>
          </p:txBody>
        </p:sp>
        <p:pic>
          <p:nvPicPr>
            <p:cNvPr id="13" name="Picture 12" descr="SERC_Logo_horizontal.eps">
              <a:extLst>
                <a:ext uri="{FF2B5EF4-FFF2-40B4-BE49-F238E27FC236}">
                  <a16:creationId xmlns:a16="http://schemas.microsoft.com/office/drawing/2014/main" id="{DCDFCD15-B6C9-0947-8713-DF211009F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37660"/>
              <a:ext cx="6542943" cy="1775217"/>
            </a:xfrm>
            <a:prstGeom prst="rect">
              <a:avLst/>
            </a:prstGeom>
          </p:spPr>
        </p:pic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FCC62F0A-AC61-481F-BD00-B9EBAB4B60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9601" y="5556304"/>
            <a:ext cx="6356521" cy="91440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NAME, TITLE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8535F6D-E036-41DD-A118-0EB527593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7" y="4069586"/>
            <a:ext cx="6356522" cy="14630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000" b="0" spc="20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66FFDDD9-A135-4D4D-8B99-F8CF4F466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732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861D31"/>
                </a:solidFill>
                <a:latin typeface="+mn-lt"/>
              </a:defRPr>
            </a:lvl1pPr>
          </a:lstStyle>
          <a:p>
            <a:fld id="{D1BD2BF0-5390-42EC-845C-1641B608A088}" type="datetime4">
              <a:rPr lang="en-US" smtClean="0"/>
              <a:t>June 23, 2022</a:t>
            </a:fld>
            <a:endParaRPr lang="en-US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FB9C6CCB-3B9A-4DFE-8ADE-3E19806D1980}"/>
              </a:ext>
            </a:extLst>
          </p:cNvPr>
          <p:cNvSpPr txBox="1">
            <a:spLocks/>
          </p:cNvSpPr>
          <p:nvPr userDrawn="1"/>
        </p:nvSpPr>
        <p:spPr>
          <a:xfrm>
            <a:off x="11658499" y="6587714"/>
            <a:ext cx="338769" cy="27028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61D3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99C460-6015-A940-95C6-1BB8BCFAE265}" type="slidenum">
              <a:rPr lang="en-US" smtClean="0">
                <a:latin typeface="+mn-lt"/>
              </a:rPr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22992D9-ACB9-43B8-90A1-83CC1331E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2655" y="6583680"/>
            <a:ext cx="600584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rgbClr val="861D31"/>
                </a:solidFill>
                <a:latin typeface="+mn-lt"/>
              </a:defRPr>
            </a:lvl1pPr>
          </a:lstStyle>
          <a:p>
            <a:r>
              <a:rPr lang="en-US"/>
              <a:t>SERC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347061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8D2434"/>
            </a:solidFill>
            <a:round/>
            <a:headEnd/>
            <a:tailEnd/>
          </a:ln>
        </p:spPr>
      </p:cxn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0" y="1574800"/>
            <a:ext cx="12192000" cy="1436688"/>
          </a:xfrm>
          <a:prstGeom prst="rect">
            <a:avLst/>
          </a:prstGeom>
          <a:solidFill>
            <a:srgbClr val="8D243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en-US" sz="3200" b="1">
              <a:solidFill>
                <a:schemeClr val="bg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4ACC74-6DAF-4715-8C8D-62E788D19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6227" y="1574800"/>
            <a:ext cx="6439546" cy="14630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cap="small" spc="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5B458C6-203E-42FB-8116-944AD50ED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70" y="3290855"/>
            <a:ext cx="10871861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8D2434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FC240B66-4693-45E3-B890-2E69C583C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2BF0-5390-42EC-845C-1641B608A088}" type="datetime4">
              <a:rPr lang="en-US" smtClean="0"/>
              <a:t>June 23, 2022</a:t>
            </a:fld>
            <a:endParaRPr lang="en-US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21BBCF4A-BE4D-41F2-9585-2A4DC9C6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209689363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881215"/>
            <a:ext cx="11802536" cy="5465612"/>
          </a:xfrm>
          <a:prstGeom prst="rect">
            <a:avLst/>
          </a:prstGeo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990033"/>
              </a:buClr>
              <a:defRPr/>
            </a:lvl2pPr>
            <a:lvl3pPr>
              <a:buClr>
                <a:srgbClr val="990033"/>
              </a:buClr>
              <a:defRPr/>
            </a:lvl3pPr>
            <a:lvl4pPr>
              <a:buClr>
                <a:srgbClr val="990033"/>
              </a:buClr>
              <a:buFont typeface="Calibri" pitchFamily="34" charset="0"/>
              <a:buChar char="―"/>
              <a:defRPr/>
            </a:lvl4pPr>
            <a:lvl5pPr>
              <a:buClr>
                <a:srgbClr val="99003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D650FA76-F08D-4E40-B207-E146B71C7F3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8D2434"/>
            </a:solidFill>
            <a:round/>
            <a:headEnd/>
            <a:tailEnd/>
          </a:ln>
        </p:spPr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4591081-EE6B-42F1-A831-6FBA5584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8D243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E8851C98-10B5-4086-AD90-2FA77865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2BF0-5390-42EC-845C-1641B608A088}" type="datetime4">
              <a:rPr lang="en-US" smtClean="0"/>
              <a:t>June 23, 2022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1BDCEF1-DC65-4741-8762-61A335C5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333600919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881215"/>
            <a:ext cx="11802536" cy="5465612"/>
          </a:xfrm>
          <a:prstGeom prst="rect">
            <a:avLst/>
          </a:prstGeo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990033"/>
              </a:buClr>
              <a:defRPr/>
            </a:lvl2pPr>
            <a:lvl3pPr>
              <a:buClr>
                <a:srgbClr val="990033"/>
              </a:buClr>
              <a:defRPr/>
            </a:lvl3pPr>
            <a:lvl4pPr>
              <a:buClr>
                <a:srgbClr val="990033"/>
              </a:buClr>
              <a:buFont typeface="Calibri" pitchFamily="34" charset="0"/>
              <a:buChar char="―"/>
              <a:defRPr/>
            </a:lvl4pPr>
            <a:lvl5pPr>
              <a:buClr>
                <a:srgbClr val="99003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591081-EE6B-42F1-A831-6FBA5584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8D243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E8851C98-10B5-4086-AD90-2FA77865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2BF0-5390-42EC-845C-1641B608A088}" type="datetime4">
              <a:rPr lang="en-US" smtClean="0"/>
              <a:t>June 23, 2022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1BDCEF1-DC65-4741-8762-61A335C5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241509896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33" y="1030289"/>
            <a:ext cx="5766408" cy="55574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1101" y="1030289"/>
            <a:ext cx="5736166" cy="55574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147441D2-046A-4CD5-9FFB-0958DD44FEA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8D2434"/>
            </a:solidFill>
            <a:round/>
            <a:headEnd/>
            <a:tailEnd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B7D2F-162F-46DE-A05B-6E88DFDA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732" y="6583680"/>
            <a:ext cx="2154143" cy="274320"/>
          </a:xfrm>
          <a:prstGeom prst="rect">
            <a:avLst/>
          </a:prstGeom>
        </p:spPr>
        <p:txBody>
          <a:bodyPr/>
          <a:lstStyle/>
          <a:p>
            <a:fld id="{BBFFE025-2CA9-4A0D-9D57-8F9A4E2D2431}" type="datetime4">
              <a:rPr lang="en-US" smtClean="0"/>
              <a:t>June 23,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302AF-176E-4115-A143-C2BB3E22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SERC USE ONLY   |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C56B3-DC32-4120-BD38-55930F43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8D243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5093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33" y="1030289"/>
            <a:ext cx="5766408" cy="55574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1101" y="1030289"/>
            <a:ext cx="5736166" cy="55574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B8B04D-3CBB-45F1-AC47-2CFAD7C7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732" y="6583680"/>
            <a:ext cx="2154143" cy="274320"/>
          </a:xfrm>
          <a:prstGeom prst="rect">
            <a:avLst/>
          </a:prstGeom>
        </p:spPr>
        <p:txBody>
          <a:bodyPr/>
          <a:lstStyle/>
          <a:p>
            <a:fld id="{97A8AA12-E9BB-4BBD-AA29-D7F26173A287}" type="datetime4">
              <a:rPr lang="en-US" smtClean="0"/>
              <a:t>June 23, 2022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97DC8300-BB2E-40DC-8392-96F20761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SERC USE ONLY   |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696E5A-4050-436F-893B-9404D3E6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8D243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151959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+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731" y="1608828"/>
            <a:ext cx="5728088" cy="48899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3051" y="1608828"/>
            <a:ext cx="5694218" cy="48899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B90EC12-1F19-4D55-B2EE-5BE4714DE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9" y="0"/>
            <a:ext cx="8496830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8D243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95B37-AAB3-47EB-8987-621075F1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732" y="6583680"/>
            <a:ext cx="2154143" cy="274320"/>
          </a:xfrm>
          <a:prstGeom prst="rect">
            <a:avLst/>
          </a:prstGeom>
        </p:spPr>
        <p:txBody>
          <a:bodyPr/>
          <a:lstStyle/>
          <a:p>
            <a:fld id="{2B7272E1-2F14-4BCA-A26F-40EA955F2C9E}" type="datetime4">
              <a:rPr lang="en-US" smtClean="0"/>
              <a:t>June 23, 2022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74C2698-BFAA-4A9A-A604-46A8D4AC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655" y="6587712"/>
            <a:ext cx="6005844" cy="270287"/>
          </a:xfrm>
        </p:spPr>
        <p:txBody>
          <a:bodyPr/>
          <a:lstStyle/>
          <a:p>
            <a:r>
              <a:rPr lang="en-US"/>
              <a:t>SERC USE ONLY   |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AD3EC5-B8A1-43C0-BDB2-96118686A5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28600" y="1004454"/>
            <a:ext cx="5694218" cy="568387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02AF74-E034-4DFD-8EDF-A23370B2A97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03051" y="1004454"/>
            <a:ext cx="5694218" cy="568387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4D76F1A6-9EA1-4558-B09D-B3D47B12597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8D2434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193362620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731" y="1608828"/>
            <a:ext cx="5728088" cy="48899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3051" y="1608828"/>
            <a:ext cx="5694218" cy="48899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B90EC12-1F19-4D55-B2EE-5BE4714DE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9" y="0"/>
            <a:ext cx="8496830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8D243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95B37-AAB3-47EB-8987-621075F1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732" y="6583680"/>
            <a:ext cx="2154143" cy="274320"/>
          </a:xfrm>
          <a:prstGeom prst="rect">
            <a:avLst/>
          </a:prstGeom>
        </p:spPr>
        <p:txBody>
          <a:bodyPr/>
          <a:lstStyle/>
          <a:p>
            <a:fld id="{2B7272E1-2F14-4BCA-A26F-40EA955F2C9E}" type="datetime4">
              <a:rPr lang="en-US" smtClean="0"/>
              <a:t>June 23, 2022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74C2698-BFAA-4A9A-A604-46A8D4AC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655" y="6587712"/>
            <a:ext cx="6005844" cy="270287"/>
          </a:xfrm>
        </p:spPr>
        <p:txBody>
          <a:bodyPr/>
          <a:lstStyle/>
          <a:p>
            <a:r>
              <a:rPr lang="en-US"/>
              <a:t>SERC USE ONLY   |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AD3EC5-B8A1-43C0-BDB2-96118686A5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28600" y="1004454"/>
            <a:ext cx="5694218" cy="568387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02AF74-E034-4DFD-8EDF-A23370B2A97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03051" y="1004454"/>
            <a:ext cx="5694218" cy="568387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361550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_Comparison +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56" y="1686198"/>
            <a:ext cx="5724161" cy="822960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600" b="1" i="0" kern="1200" cap="all" spc="100" baseline="0" dirty="0">
                <a:solidFill>
                  <a:srgbClr val="8D243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2818" y="1686198"/>
            <a:ext cx="6070526" cy="822960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600" b="1" i="0" kern="1200" cap="all" spc="100" baseline="0" dirty="0">
                <a:solidFill>
                  <a:srgbClr val="8D243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2B55E55-60D5-4439-8EC5-057799B9856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94733" y="2509158"/>
            <a:ext cx="5728085" cy="3966965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9D9488-7234-4E65-B66B-F6BCC97927B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22818" y="2509158"/>
            <a:ext cx="6070526" cy="3966965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F0855ED-0967-4A1F-9906-8163480D2BC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C1A072-484C-4DA1-B794-21555DE72E44}" type="datetime4">
              <a:rPr lang="en-US" smtClean="0"/>
              <a:t>June 23, 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5D5C601-ECA5-48E5-9BD5-2CB98BE85D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AD33-27AC-4C4C-9FBA-9756F275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24" y="794062"/>
            <a:ext cx="11793120" cy="784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36E612C6-2A56-4E34-BC2D-86B6A9181C7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8D2434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391890595"/>
      </p:ext>
    </p:extLst>
  </p:cSld>
  <p:clrMapOvr>
    <a:masterClrMapping/>
  </p:clrMapOvr>
  <p:transition spd="slow"/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RC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607D01C-35AD-47CA-AC7E-13E12955BDAC}"/>
              </a:ext>
            </a:extLst>
          </p:cNvPr>
          <p:cNvGrpSpPr/>
          <p:nvPr userDrawn="1"/>
        </p:nvGrpSpPr>
        <p:grpSpPr>
          <a:xfrm>
            <a:off x="15377" y="-58824"/>
            <a:ext cx="12176610" cy="4767028"/>
            <a:chOff x="15377" y="-58824"/>
            <a:chExt cx="12176610" cy="47670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8EBD216-CB29-4F32-9783-08E2153CF4C5}"/>
                </a:ext>
              </a:extLst>
            </p:cNvPr>
            <p:cNvGrpSpPr/>
            <p:nvPr userDrawn="1"/>
          </p:nvGrpSpPr>
          <p:grpSpPr>
            <a:xfrm>
              <a:off x="15377" y="-58824"/>
              <a:ext cx="12176610" cy="4767028"/>
              <a:chOff x="15377" y="-58824"/>
              <a:chExt cx="12176610" cy="476702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C3B3861-03A5-0948-A3F1-3F549217B80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-9131" r="17532" b="31935"/>
              <a:stretch/>
            </p:blipFill>
            <p:spPr>
              <a:xfrm>
                <a:off x="1024128" y="-43326"/>
                <a:ext cx="11167859" cy="4667939"/>
              </a:xfrm>
              <a:prstGeom prst="rect">
                <a:avLst/>
              </a:prstGeom>
            </p:spPr>
          </p:pic>
          <p:sp>
            <p:nvSpPr>
              <p:cNvPr id="22" name="Parallelogram 16">
                <a:extLst>
                  <a:ext uri="{FF2B5EF4-FFF2-40B4-BE49-F238E27FC236}">
                    <a16:creationId xmlns:a16="http://schemas.microsoft.com/office/drawing/2014/main" id="{4DE9397C-E1B3-D649-B446-E630D79493B1}"/>
                  </a:ext>
                </a:extLst>
              </p:cNvPr>
              <p:cNvSpPr/>
              <p:nvPr userDrawn="1"/>
            </p:nvSpPr>
            <p:spPr>
              <a:xfrm>
                <a:off x="15377" y="-58824"/>
                <a:ext cx="8297939" cy="4767028"/>
              </a:xfrm>
              <a:custGeom>
                <a:avLst/>
                <a:gdLst>
                  <a:gd name="connsiteX0" fmla="*/ 0 w 6650182"/>
                  <a:gd name="connsiteY0" fmla="*/ 2541319 h 2541319"/>
                  <a:gd name="connsiteX1" fmla="*/ 635330 w 6650182"/>
                  <a:gd name="connsiteY1" fmla="*/ 0 h 2541319"/>
                  <a:gd name="connsiteX2" fmla="*/ 6650182 w 6650182"/>
                  <a:gd name="connsiteY2" fmla="*/ 0 h 2541319"/>
                  <a:gd name="connsiteX3" fmla="*/ 6014852 w 6650182"/>
                  <a:gd name="connsiteY3" fmla="*/ 2541319 h 2541319"/>
                  <a:gd name="connsiteX4" fmla="*/ 0 w 6650182"/>
                  <a:gd name="connsiteY4" fmla="*/ 2541319 h 2541319"/>
                  <a:gd name="connsiteX0" fmla="*/ 0 w 7246530"/>
                  <a:gd name="connsiteY0" fmla="*/ 2541319 h 2541319"/>
                  <a:gd name="connsiteX1" fmla="*/ 635330 w 7246530"/>
                  <a:gd name="connsiteY1" fmla="*/ 0 h 2541319"/>
                  <a:gd name="connsiteX2" fmla="*/ 7246530 w 7246530"/>
                  <a:gd name="connsiteY2" fmla="*/ 139148 h 2541319"/>
                  <a:gd name="connsiteX3" fmla="*/ 6014852 w 7246530"/>
                  <a:gd name="connsiteY3" fmla="*/ 2541319 h 2541319"/>
                  <a:gd name="connsiteX4" fmla="*/ 0 w 7246530"/>
                  <a:gd name="connsiteY4" fmla="*/ 2541319 h 2541319"/>
                  <a:gd name="connsiteX0" fmla="*/ 0 w 7345921"/>
                  <a:gd name="connsiteY0" fmla="*/ 2600954 h 2600954"/>
                  <a:gd name="connsiteX1" fmla="*/ 635330 w 7345921"/>
                  <a:gd name="connsiteY1" fmla="*/ 59635 h 2600954"/>
                  <a:gd name="connsiteX2" fmla="*/ 7345921 w 7345921"/>
                  <a:gd name="connsiteY2" fmla="*/ 0 h 2600954"/>
                  <a:gd name="connsiteX3" fmla="*/ 6014852 w 7345921"/>
                  <a:gd name="connsiteY3" fmla="*/ 2600954 h 2600954"/>
                  <a:gd name="connsiteX4" fmla="*/ 0 w 7345921"/>
                  <a:gd name="connsiteY4" fmla="*/ 2600954 h 2600954"/>
                  <a:gd name="connsiteX0" fmla="*/ 0 w 7345921"/>
                  <a:gd name="connsiteY0" fmla="*/ 2600954 h 2600954"/>
                  <a:gd name="connsiteX1" fmla="*/ 635330 w 7345921"/>
                  <a:gd name="connsiteY1" fmla="*/ 59635 h 2600954"/>
                  <a:gd name="connsiteX2" fmla="*/ 7345921 w 7345921"/>
                  <a:gd name="connsiteY2" fmla="*/ 0 h 2600954"/>
                  <a:gd name="connsiteX3" fmla="*/ 5956480 w 7345921"/>
                  <a:gd name="connsiteY3" fmla="*/ 2581311 h 2600954"/>
                  <a:gd name="connsiteX4" fmla="*/ 0 w 7345921"/>
                  <a:gd name="connsiteY4" fmla="*/ 2600954 h 2600954"/>
                  <a:gd name="connsiteX0" fmla="*/ 0 w 7345921"/>
                  <a:gd name="connsiteY0" fmla="*/ 2600954 h 2600954"/>
                  <a:gd name="connsiteX1" fmla="*/ 635330 w 7345921"/>
                  <a:gd name="connsiteY1" fmla="*/ 59635 h 2600954"/>
                  <a:gd name="connsiteX2" fmla="*/ 7345921 w 7345921"/>
                  <a:gd name="connsiteY2" fmla="*/ 0 h 2600954"/>
                  <a:gd name="connsiteX3" fmla="*/ 5898108 w 7345921"/>
                  <a:gd name="connsiteY3" fmla="*/ 2600953 h 2600954"/>
                  <a:gd name="connsiteX4" fmla="*/ 0 w 7345921"/>
                  <a:gd name="connsiteY4" fmla="*/ 2600954 h 2600954"/>
                  <a:gd name="connsiteX0" fmla="*/ 0 w 7307007"/>
                  <a:gd name="connsiteY0" fmla="*/ 2541319 h 2541319"/>
                  <a:gd name="connsiteX1" fmla="*/ 635330 w 7307007"/>
                  <a:gd name="connsiteY1" fmla="*/ 0 h 2541319"/>
                  <a:gd name="connsiteX2" fmla="*/ 7307007 w 7307007"/>
                  <a:gd name="connsiteY2" fmla="*/ 58217 h 2541319"/>
                  <a:gd name="connsiteX3" fmla="*/ 5898108 w 7307007"/>
                  <a:gd name="connsiteY3" fmla="*/ 2541318 h 2541319"/>
                  <a:gd name="connsiteX4" fmla="*/ 0 w 7307007"/>
                  <a:gd name="connsiteY4" fmla="*/ 2541319 h 2541319"/>
                  <a:gd name="connsiteX0" fmla="*/ 0 w 7384836"/>
                  <a:gd name="connsiteY0" fmla="*/ 2561670 h 2561670"/>
                  <a:gd name="connsiteX1" fmla="*/ 635330 w 7384836"/>
                  <a:gd name="connsiteY1" fmla="*/ 20351 h 2561670"/>
                  <a:gd name="connsiteX2" fmla="*/ 7384836 w 7384836"/>
                  <a:gd name="connsiteY2" fmla="*/ 0 h 2561670"/>
                  <a:gd name="connsiteX3" fmla="*/ 5898108 w 7384836"/>
                  <a:gd name="connsiteY3" fmla="*/ 2561669 h 2561670"/>
                  <a:gd name="connsiteX4" fmla="*/ 0 w 7384836"/>
                  <a:gd name="connsiteY4" fmla="*/ 2561670 h 2561670"/>
                  <a:gd name="connsiteX0" fmla="*/ 0 w 7384836"/>
                  <a:gd name="connsiteY0" fmla="*/ 2561670 h 2561670"/>
                  <a:gd name="connsiteX1" fmla="*/ 12694 w 7384836"/>
                  <a:gd name="connsiteY1" fmla="*/ 39993 h 2561670"/>
                  <a:gd name="connsiteX2" fmla="*/ 7384836 w 7384836"/>
                  <a:gd name="connsiteY2" fmla="*/ 0 h 2561670"/>
                  <a:gd name="connsiteX3" fmla="*/ 5898108 w 7384836"/>
                  <a:gd name="connsiteY3" fmla="*/ 2561669 h 2561670"/>
                  <a:gd name="connsiteX4" fmla="*/ 0 w 7384836"/>
                  <a:gd name="connsiteY4" fmla="*/ 2561670 h 2561670"/>
                  <a:gd name="connsiteX0" fmla="*/ 0 w 7384836"/>
                  <a:gd name="connsiteY0" fmla="*/ 2561670 h 2572048"/>
                  <a:gd name="connsiteX1" fmla="*/ 12694 w 7384836"/>
                  <a:gd name="connsiteY1" fmla="*/ 39993 h 2572048"/>
                  <a:gd name="connsiteX2" fmla="*/ 7384836 w 7384836"/>
                  <a:gd name="connsiteY2" fmla="*/ 0 h 2572048"/>
                  <a:gd name="connsiteX3" fmla="*/ 5281573 w 7384836"/>
                  <a:gd name="connsiteY3" fmla="*/ 2572048 h 2572048"/>
                  <a:gd name="connsiteX4" fmla="*/ 0 w 7384836"/>
                  <a:gd name="connsiteY4" fmla="*/ 2561670 h 2572048"/>
                  <a:gd name="connsiteX0" fmla="*/ 0 w 7589418"/>
                  <a:gd name="connsiteY0" fmla="*/ 2521677 h 2532055"/>
                  <a:gd name="connsiteX1" fmla="*/ 12694 w 7589418"/>
                  <a:gd name="connsiteY1" fmla="*/ 0 h 2532055"/>
                  <a:gd name="connsiteX2" fmla="*/ 7589418 w 7589418"/>
                  <a:gd name="connsiteY2" fmla="*/ 32661 h 2532055"/>
                  <a:gd name="connsiteX3" fmla="*/ 5281573 w 7589418"/>
                  <a:gd name="connsiteY3" fmla="*/ 2532055 h 2532055"/>
                  <a:gd name="connsiteX4" fmla="*/ 0 w 7589418"/>
                  <a:gd name="connsiteY4" fmla="*/ 2521677 h 2532055"/>
                  <a:gd name="connsiteX0" fmla="*/ 549930 w 7576748"/>
                  <a:gd name="connsiteY0" fmla="*/ 2511298 h 2532055"/>
                  <a:gd name="connsiteX1" fmla="*/ 24 w 7576748"/>
                  <a:gd name="connsiteY1" fmla="*/ 0 h 2532055"/>
                  <a:gd name="connsiteX2" fmla="*/ 7576748 w 7576748"/>
                  <a:gd name="connsiteY2" fmla="*/ 32661 h 2532055"/>
                  <a:gd name="connsiteX3" fmla="*/ 5268903 w 7576748"/>
                  <a:gd name="connsiteY3" fmla="*/ 2532055 h 2532055"/>
                  <a:gd name="connsiteX4" fmla="*/ 549930 w 7576748"/>
                  <a:gd name="connsiteY4" fmla="*/ 2511298 h 2532055"/>
                  <a:gd name="connsiteX0" fmla="*/ 21815 w 7048633"/>
                  <a:gd name="connsiteY0" fmla="*/ 2478637 h 2499394"/>
                  <a:gd name="connsiteX1" fmla="*/ 412 w 7048633"/>
                  <a:gd name="connsiteY1" fmla="*/ 29614 h 2499394"/>
                  <a:gd name="connsiteX2" fmla="*/ 7048633 w 7048633"/>
                  <a:gd name="connsiteY2" fmla="*/ 0 h 2499394"/>
                  <a:gd name="connsiteX3" fmla="*/ 4740788 w 7048633"/>
                  <a:gd name="connsiteY3" fmla="*/ 2499394 h 2499394"/>
                  <a:gd name="connsiteX4" fmla="*/ 21815 w 7048633"/>
                  <a:gd name="connsiteY4" fmla="*/ 2478637 h 2499394"/>
                  <a:gd name="connsiteX0" fmla="*/ 38722 w 7065540"/>
                  <a:gd name="connsiteY0" fmla="*/ 2478637 h 2499394"/>
                  <a:gd name="connsiteX1" fmla="*/ 270 w 7065540"/>
                  <a:gd name="connsiteY1" fmla="*/ 39994 h 2499394"/>
                  <a:gd name="connsiteX2" fmla="*/ 7065540 w 7065540"/>
                  <a:gd name="connsiteY2" fmla="*/ 0 h 2499394"/>
                  <a:gd name="connsiteX3" fmla="*/ 4757695 w 7065540"/>
                  <a:gd name="connsiteY3" fmla="*/ 2499394 h 2499394"/>
                  <a:gd name="connsiteX4" fmla="*/ 38722 w 7065540"/>
                  <a:gd name="connsiteY4" fmla="*/ 2478637 h 2499394"/>
                  <a:gd name="connsiteX0" fmla="*/ 38722 w 7116685"/>
                  <a:gd name="connsiteY0" fmla="*/ 2447500 h 2468257"/>
                  <a:gd name="connsiteX1" fmla="*/ 270 w 7116685"/>
                  <a:gd name="connsiteY1" fmla="*/ 8857 h 2468257"/>
                  <a:gd name="connsiteX2" fmla="*/ 7116685 w 7116685"/>
                  <a:gd name="connsiteY2" fmla="*/ 0 h 2468257"/>
                  <a:gd name="connsiteX3" fmla="*/ 4757695 w 7116685"/>
                  <a:gd name="connsiteY3" fmla="*/ 2468257 h 2468257"/>
                  <a:gd name="connsiteX4" fmla="*/ 38722 w 7116685"/>
                  <a:gd name="connsiteY4" fmla="*/ 2447500 h 2468257"/>
                  <a:gd name="connsiteX0" fmla="*/ 38722 w 7116685"/>
                  <a:gd name="connsiteY0" fmla="*/ 2468258 h 2489015"/>
                  <a:gd name="connsiteX1" fmla="*/ 270 w 7116685"/>
                  <a:gd name="connsiteY1" fmla="*/ 29615 h 2489015"/>
                  <a:gd name="connsiteX2" fmla="*/ 7116685 w 7116685"/>
                  <a:gd name="connsiteY2" fmla="*/ 0 h 2489015"/>
                  <a:gd name="connsiteX3" fmla="*/ 4757695 w 7116685"/>
                  <a:gd name="connsiteY3" fmla="*/ 2489015 h 2489015"/>
                  <a:gd name="connsiteX4" fmla="*/ 38722 w 7116685"/>
                  <a:gd name="connsiteY4" fmla="*/ 2468258 h 2489015"/>
                  <a:gd name="connsiteX0" fmla="*/ 38722 w 7116685"/>
                  <a:gd name="connsiteY0" fmla="*/ 2468258 h 2489015"/>
                  <a:gd name="connsiteX1" fmla="*/ 270 w 7116685"/>
                  <a:gd name="connsiteY1" fmla="*/ 8857 h 2489015"/>
                  <a:gd name="connsiteX2" fmla="*/ 7116685 w 7116685"/>
                  <a:gd name="connsiteY2" fmla="*/ 0 h 2489015"/>
                  <a:gd name="connsiteX3" fmla="*/ 4757695 w 7116685"/>
                  <a:gd name="connsiteY3" fmla="*/ 2489015 h 2489015"/>
                  <a:gd name="connsiteX4" fmla="*/ 38722 w 7116685"/>
                  <a:gd name="connsiteY4" fmla="*/ 2468258 h 248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6685" h="2489015">
                    <a:moveTo>
                      <a:pt x="38722" y="2468258"/>
                    </a:moveTo>
                    <a:cubicBezTo>
                      <a:pt x="42953" y="1627699"/>
                      <a:pt x="-3961" y="849416"/>
                      <a:pt x="270" y="8857"/>
                    </a:cubicBezTo>
                    <a:lnTo>
                      <a:pt x="7116685" y="0"/>
                    </a:lnTo>
                    <a:lnTo>
                      <a:pt x="4757695" y="2489015"/>
                    </a:lnTo>
                    <a:lnTo>
                      <a:pt x="38722" y="24682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B52108B-409C-144F-A437-959F387427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15617" y="732997"/>
              <a:ext cx="6162261" cy="1108761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 flipV="1">
            <a:off x="5635770" y="5007664"/>
            <a:ext cx="0" cy="914400"/>
          </a:xfrm>
          <a:prstGeom prst="line">
            <a:avLst/>
          </a:prstGeom>
          <a:ln w="19050">
            <a:solidFill>
              <a:srgbClr val="092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C04D1F-6F55-C648-88FE-129A92BAAA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4603" y="5007664"/>
            <a:ext cx="3205163" cy="13128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university logo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1D47F75-60A3-4340-9AB9-577270A9D8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E5142E-6DD9-46CC-ADD9-9C5B85C27337}" type="datetime4">
              <a:rPr lang="en-US" smtClean="0"/>
              <a:t>June 23, 2022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D369879-B01D-4235-A3A6-5AE6754F1B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71ACB15-4A84-4F76-B9F6-ABC60FE927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3A2571-E211-4030-9E75-43775F1284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9601" y="5556304"/>
            <a:ext cx="5308524" cy="91440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NAME, TITLE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A21025-F4F2-4A8E-A6F2-5E4B3FD5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7" y="4069586"/>
            <a:ext cx="5316614" cy="14630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000" b="0" spc="200" baseline="0"/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640524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56" y="1686198"/>
            <a:ext cx="5724161" cy="822960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600" b="1" i="0" kern="1200" cap="all" spc="100" baseline="0" dirty="0">
                <a:solidFill>
                  <a:srgbClr val="8D243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2818" y="1686198"/>
            <a:ext cx="6070526" cy="822960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600" b="1" i="0" kern="1200" cap="all" spc="100" baseline="0" dirty="0">
                <a:solidFill>
                  <a:srgbClr val="8D243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2B55E55-60D5-4439-8EC5-057799B9856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94733" y="2509158"/>
            <a:ext cx="5728085" cy="3966965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9D9488-7234-4E65-B66B-F6BCC97927B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22818" y="2509158"/>
            <a:ext cx="6070526" cy="3966965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F0855ED-0967-4A1F-9906-8163480D2BC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C1A072-484C-4DA1-B794-21555DE72E44}" type="datetime4">
              <a:rPr lang="en-US" smtClean="0"/>
              <a:t>June 23, 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5D5C601-ECA5-48E5-9BD5-2CB98BE85D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AD33-27AC-4C4C-9FBA-9756F275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24" y="794062"/>
            <a:ext cx="11793120" cy="784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040987"/>
      </p:ext>
    </p:extLst>
  </p:cSld>
  <p:clrMapOvr>
    <a:masterClrMapping/>
  </p:clrMapOvr>
  <p:transition spd="slow"/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+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EEF146D0-B458-4C08-B2F5-FD722DB013B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8D2434"/>
            </a:solidFill>
            <a:round/>
            <a:headEnd/>
            <a:tailEnd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AD89E-8066-4FD7-A6BB-0DD6B42F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732" y="6583680"/>
            <a:ext cx="2154143" cy="274320"/>
          </a:xfrm>
          <a:prstGeom prst="rect">
            <a:avLst/>
          </a:prstGeom>
        </p:spPr>
        <p:txBody>
          <a:bodyPr/>
          <a:lstStyle/>
          <a:p>
            <a:fld id="{0E8036C7-BF71-4273-943D-EC60E68F015E}" type="datetime4">
              <a:rPr lang="en-US" smtClean="0"/>
              <a:t>June 23, 2022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DE0739B-F926-4BC1-AEC0-282342A0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SERC USE ONLY   |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CBC723-9E73-4AE1-BCFC-4152E2BE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8D243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43040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7990B-0CF9-4C52-8E53-1A6093CB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732" y="6583680"/>
            <a:ext cx="2154143" cy="274320"/>
          </a:xfrm>
          <a:prstGeom prst="rect">
            <a:avLst/>
          </a:prstGeom>
        </p:spPr>
        <p:txBody>
          <a:bodyPr/>
          <a:lstStyle/>
          <a:p>
            <a:fld id="{69F5DA89-F293-4922-A1DF-2CCA0F66223C}" type="datetime4">
              <a:rPr lang="en-US" smtClean="0"/>
              <a:t>June 23, 2022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46280E5-3CB4-4CA1-AA10-15492561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SERC USE ONLY   |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193B28-4B40-416C-A45A-8D34CCE0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8D243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3106724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34FA90F-984D-4D2E-9FAD-F5C766BC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732" y="6583680"/>
            <a:ext cx="2154143" cy="274320"/>
          </a:xfrm>
          <a:prstGeom prst="rect">
            <a:avLst/>
          </a:prstGeom>
        </p:spPr>
        <p:txBody>
          <a:bodyPr/>
          <a:lstStyle/>
          <a:p>
            <a:fld id="{479D3A18-AE8A-4632-8637-6A2068DE21AD}" type="datetime4">
              <a:rPr lang="en-US" smtClean="0"/>
              <a:t>June 23, 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E172E09-A08D-4E66-A47D-09A7CCF6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129200546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+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" y="769093"/>
            <a:ext cx="11727872" cy="95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i="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8D243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8D2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EAE6E3-C29D-48ED-85B5-B7CAA0D3B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855652"/>
          </a:xfrm>
          <a:prstGeom prst="rect">
            <a:avLst/>
          </a:prstGeom>
          <a:solidFill>
            <a:srgbClr val="8D2434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634B752F-BAFD-4330-B927-74216E407BD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94732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861D31"/>
                </a:solidFill>
                <a:latin typeface="+mn-lt"/>
              </a:defRPr>
            </a:lvl1pPr>
          </a:lstStyle>
          <a:p>
            <a:fld id="{B11F8509-D0B2-4CEE-899F-6863B941B231}" type="datetime4">
              <a:rPr lang="en-US" smtClean="0"/>
              <a:t>June 23, 2022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021A7D9-DE20-409B-A9E0-E91E6DCACF90}"/>
              </a:ext>
            </a:extLst>
          </p:cNvPr>
          <p:cNvSpPr txBox="1">
            <a:spLocks/>
          </p:cNvSpPr>
          <p:nvPr userDrawn="1"/>
        </p:nvSpPr>
        <p:spPr>
          <a:xfrm>
            <a:off x="11658499" y="6587714"/>
            <a:ext cx="338769" cy="27028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61D3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99C460-6015-A940-95C6-1BB8BCFAE265}" type="slidenum">
              <a:rPr lang="en-US" smtClean="0">
                <a:latin typeface="+mn-lt"/>
              </a:rPr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BA51955-A6B2-4F30-8025-0BEA651C7A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SERC USE ONLY   |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AFD8153E-0AD2-4BE5-A52C-4C576616CC9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6574224"/>
            <a:ext cx="12192000" cy="3175"/>
          </a:xfrm>
          <a:prstGeom prst="line">
            <a:avLst/>
          </a:prstGeom>
          <a:noFill/>
          <a:ln w="28575" algn="ctr">
            <a:solidFill>
              <a:srgbClr val="8D2434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24035520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" y="769093"/>
            <a:ext cx="11727872" cy="95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i="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8D243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8D2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EAE6E3-C29D-48ED-85B5-B7CAA0D3B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855652"/>
          </a:xfrm>
          <a:prstGeom prst="rect">
            <a:avLst/>
          </a:prstGeom>
          <a:solidFill>
            <a:srgbClr val="8D2434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634B752F-BAFD-4330-B927-74216E407BD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94732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861D31"/>
                </a:solidFill>
                <a:latin typeface="+mn-lt"/>
              </a:defRPr>
            </a:lvl1pPr>
          </a:lstStyle>
          <a:p>
            <a:fld id="{B11F8509-D0B2-4CEE-899F-6863B941B231}" type="datetime4">
              <a:rPr lang="en-US" smtClean="0"/>
              <a:t>June 23, 2022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021A7D9-DE20-409B-A9E0-E91E6DCACF90}"/>
              </a:ext>
            </a:extLst>
          </p:cNvPr>
          <p:cNvSpPr txBox="1">
            <a:spLocks/>
          </p:cNvSpPr>
          <p:nvPr userDrawn="1"/>
        </p:nvSpPr>
        <p:spPr>
          <a:xfrm>
            <a:off x="11658499" y="6587714"/>
            <a:ext cx="338769" cy="27028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61D3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99C460-6015-A940-95C6-1BB8BCFAE265}" type="slidenum">
              <a:rPr lang="en-US" smtClean="0">
                <a:latin typeface="+mn-lt"/>
              </a:rPr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BA51955-A6B2-4F30-8025-0BEA651C7A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SERC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170295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nimal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21E10BE-1C63-4E49-A0F6-56549AB0387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94732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861D31"/>
                </a:solidFill>
                <a:latin typeface="+mn-lt"/>
              </a:defRPr>
            </a:lvl1pPr>
          </a:lstStyle>
          <a:p>
            <a:fld id="{B11F8509-D0B2-4CEE-899F-6863B941B231}" type="datetime4">
              <a:rPr lang="en-US" smtClean="0"/>
              <a:t>June 23, 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E394A8E-5B22-4312-B220-42D7878E26D7}"/>
              </a:ext>
            </a:extLst>
          </p:cNvPr>
          <p:cNvSpPr txBox="1">
            <a:spLocks/>
          </p:cNvSpPr>
          <p:nvPr userDrawn="1"/>
        </p:nvSpPr>
        <p:spPr>
          <a:xfrm>
            <a:off x="11658499" y="6587714"/>
            <a:ext cx="338769" cy="27028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61D3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99C460-6015-A940-95C6-1BB8BCFAE265}" type="slidenum">
              <a:rPr lang="en-US" smtClean="0">
                <a:latin typeface="+mn-lt"/>
              </a:rPr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7C217428-3936-4C6A-980B-7E9D73F03C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52655" y="6583680"/>
            <a:ext cx="6005844" cy="274320"/>
          </a:xfrm>
        </p:spPr>
        <p:txBody>
          <a:bodyPr/>
          <a:lstStyle/>
          <a:p>
            <a:r>
              <a:rPr lang="en-US"/>
              <a:t>SERC USE ONLY   |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34A3D7C-43C5-4B35-B1AC-CBB43EE6B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616" y="4960137"/>
            <a:ext cx="8017984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142CA13-9AC5-46D4-AC2A-6DC596FFE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369784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39B954-F8A3-4284-A0C1-F57B8F133111}"/>
              </a:ext>
            </a:extLst>
          </p:cNvPr>
          <p:cNvCxnSpPr/>
          <p:nvPr userDrawn="1"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8D2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28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459" y="1"/>
            <a:ext cx="7915124" cy="7982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6906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8830"/>
            <a:ext cx="5386917" cy="4748428"/>
          </a:xfrm>
        </p:spPr>
        <p:txBody>
          <a:bodyPr/>
          <a:lstStyle>
            <a:lvl1pPr>
              <a:buClr>
                <a:srgbClr val="8D2434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96906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1608830"/>
            <a:ext cx="5389033" cy="47484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70947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92" y="1030290"/>
            <a:ext cx="11517995" cy="5316537"/>
          </a:xfrm>
        </p:spPr>
        <p:txBody>
          <a:bodyPr/>
          <a:lstStyle>
            <a:lvl1pPr>
              <a:buClr>
                <a:srgbClr val="990033"/>
              </a:buClr>
              <a:defRPr/>
            </a:lvl1pPr>
            <a:lvl2pPr>
              <a:buClr>
                <a:srgbClr val="990033"/>
              </a:buClr>
              <a:defRPr/>
            </a:lvl2pPr>
            <a:lvl3pPr>
              <a:buClr>
                <a:srgbClr val="990033"/>
              </a:buClr>
              <a:defRPr/>
            </a:lvl3pPr>
            <a:lvl4pPr>
              <a:buClr>
                <a:srgbClr val="990033"/>
              </a:buClr>
              <a:buFont typeface="Calibri" pitchFamily="34" charset="0"/>
              <a:buChar char="―"/>
              <a:defRPr/>
            </a:lvl4pPr>
            <a:lvl5pPr>
              <a:buClr>
                <a:srgbClr val="99003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2C5B83-9B90-4983-BB28-9C3A4F6B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25" y="-1"/>
            <a:ext cx="8488019" cy="1113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372100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RC 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607D01C-35AD-47CA-AC7E-13E12955BDAC}"/>
              </a:ext>
            </a:extLst>
          </p:cNvPr>
          <p:cNvGrpSpPr/>
          <p:nvPr userDrawn="1"/>
        </p:nvGrpSpPr>
        <p:grpSpPr>
          <a:xfrm>
            <a:off x="15377" y="-58824"/>
            <a:ext cx="12176610" cy="4767028"/>
            <a:chOff x="15377" y="-58824"/>
            <a:chExt cx="12176610" cy="47670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8EBD216-CB29-4F32-9783-08E2153CF4C5}"/>
                </a:ext>
              </a:extLst>
            </p:cNvPr>
            <p:cNvGrpSpPr/>
            <p:nvPr userDrawn="1"/>
          </p:nvGrpSpPr>
          <p:grpSpPr>
            <a:xfrm>
              <a:off x="15377" y="-58824"/>
              <a:ext cx="12176610" cy="4767028"/>
              <a:chOff x="15377" y="-58824"/>
              <a:chExt cx="12176610" cy="476702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C3B3861-03A5-0948-A3F1-3F549217B80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-9131" r="17532" b="31935"/>
              <a:stretch/>
            </p:blipFill>
            <p:spPr>
              <a:xfrm>
                <a:off x="1024128" y="-43326"/>
                <a:ext cx="11167859" cy="4667939"/>
              </a:xfrm>
              <a:prstGeom prst="rect">
                <a:avLst/>
              </a:prstGeom>
            </p:spPr>
          </p:pic>
          <p:sp>
            <p:nvSpPr>
              <p:cNvPr id="22" name="Parallelogram 16">
                <a:extLst>
                  <a:ext uri="{FF2B5EF4-FFF2-40B4-BE49-F238E27FC236}">
                    <a16:creationId xmlns:a16="http://schemas.microsoft.com/office/drawing/2014/main" id="{4DE9397C-E1B3-D649-B446-E630D79493B1}"/>
                  </a:ext>
                </a:extLst>
              </p:cNvPr>
              <p:cNvSpPr/>
              <p:nvPr userDrawn="1"/>
            </p:nvSpPr>
            <p:spPr>
              <a:xfrm>
                <a:off x="15377" y="-58824"/>
                <a:ext cx="8297939" cy="4767028"/>
              </a:xfrm>
              <a:custGeom>
                <a:avLst/>
                <a:gdLst>
                  <a:gd name="connsiteX0" fmla="*/ 0 w 6650182"/>
                  <a:gd name="connsiteY0" fmla="*/ 2541319 h 2541319"/>
                  <a:gd name="connsiteX1" fmla="*/ 635330 w 6650182"/>
                  <a:gd name="connsiteY1" fmla="*/ 0 h 2541319"/>
                  <a:gd name="connsiteX2" fmla="*/ 6650182 w 6650182"/>
                  <a:gd name="connsiteY2" fmla="*/ 0 h 2541319"/>
                  <a:gd name="connsiteX3" fmla="*/ 6014852 w 6650182"/>
                  <a:gd name="connsiteY3" fmla="*/ 2541319 h 2541319"/>
                  <a:gd name="connsiteX4" fmla="*/ 0 w 6650182"/>
                  <a:gd name="connsiteY4" fmla="*/ 2541319 h 2541319"/>
                  <a:gd name="connsiteX0" fmla="*/ 0 w 7246530"/>
                  <a:gd name="connsiteY0" fmla="*/ 2541319 h 2541319"/>
                  <a:gd name="connsiteX1" fmla="*/ 635330 w 7246530"/>
                  <a:gd name="connsiteY1" fmla="*/ 0 h 2541319"/>
                  <a:gd name="connsiteX2" fmla="*/ 7246530 w 7246530"/>
                  <a:gd name="connsiteY2" fmla="*/ 139148 h 2541319"/>
                  <a:gd name="connsiteX3" fmla="*/ 6014852 w 7246530"/>
                  <a:gd name="connsiteY3" fmla="*/ 2541319 h 2541319"/>
                  <a:gd name="connsiteX4" fmla="*/ 0 w 7246530"/>
                  <a:gd name="connsiteY4" fmla="*/ 2541319 h 2541319"/>
                  <a:gd name="connsiteX0" fmla="*/ 0 w 7345921"/>
                  <a:gd name="connsiteY0" fmla="*/ 2600954 h 2600954"/>
                  <a:gd name="connsiteX1" fmla="*/ 635330 w 7345921"/>
                  <a:gd name="connsiteY1" fmla="*/ 59635 h 2600954"/>
                  <a:gd name="connsiteX2" fmla="*/ 7345921 w 7345921"/>
                  <a:gd name="connsiteY2" fmla="*/ 0 h 2600954"/>
                  <a:gd name="connsiteX3" fmla="*/ 6014852 w 7345921"/>
                  <a:gd name="connsiteY3" fmla="*/ 2600954 h 2600954"/>
                  <a:gd name="connsiteX4" fmla="*/ 0 w 7345921"/>
                  <a:gd name="connsiteY4" fmla="*/ 2600954 h 2600954"/>
                  <a:gd name="connsiteX0" fmla="*/ 0 w 7345921"/>
                  <a:gd name="connsiteY0" fmla="*/ 2600954 h 2600954"/>
                  <a:gd name="connsiteX1" fmla="*/ 635330 w 7345921"/>
                  <a:gd name="connsiteY1" fmla="*/ 59635 h 2600954"/>
                  <a:gd name="connsiteX2" fmla="*/ 7345921 w 7345921"/>
                  <a:gd name="connsiteY2" fmla="*/ 0 h 2600954"/>
                  <a:gd name="connsiteX3" fmla="*/ 5956480 w 7345921"/>
                  <a:gd name="connsiteY3" fmla="*/ 2581311 h 2600954"/>
                  <a:gd name="connsiteX4" fmla="*/ 0 w 7345921"/>
                  <a:gd name="connsiteY4" fmla="*/ 2600954 h 2600954"/>
                  <a:gd name="connsiteX0" fmla="*/ 0 w 7345921"/>
                  <a:gd name="connsiteY0" fmla="*/ 2600954 h 2600954"/>
                  <a:gd name="connsiteX1" fmla="*/ 635330 w 7345921"/>
                  <a:gd name="connsiteY1" fmla="*/ 59635 h 2600954"/>
                  <a:gd name="connsiteX2" fmla="*/ 7345921 w 7345921"/>
                  <a:gd name="connsiteY2" fmla="*/ 0 h 2600954"/>
                  <a:gd name="connsiteX3" fmla="*/ 5898108 w 7345921"/>
                  <a:gd name="connsiteY3" fmla="*/ 2600953 h 2600954"/>
                  <a:gd name="connsiteX4" fmla="*/ 0 w 7345921"/>
                  <a:gd name="connsiteY4" fmla="*/ 2600954 h 2600954"/>
                  <a:gd name="connsiteX0" fmla="*/ 0 w 7307007"/>
                  <a:gd name="connsiteY0" fmla="*/ 2541319 h 2541319"/>
                  <a:gd name="connsiteX1" fmla="*/ 635330 w 7307007"/>
                  <a:gd name="connsiteY1" fmla="*/ 0 h 2541319"/>
                  <a:gd name="connsiteX2" fmla="*/ 7307007 w 7307007"/>
                  <a:gd name="connsiteY2" fmla="*/ 58217 h 2541319"/>
                  <a:gd name="connsiteX3" fmla="*/ 5898108 w 7307007"/>
                  <a:gd name="connsiteY3" fmla="*/ 2541318 h 2541319"/>
                  <a:gd name="connsiteX4" fmla="*/ 0 w 7307007"/>
                  <a:gd name="connsiteY4" fmla="*/ 2541319 h 2541319"/>
                  <a:gd name="connsiteX0" fmla="*/ 0 w 7384836"/>
                  <a:gd name="connsiteY0" fmla="*/ 2561670 h 2561670"/>
                  <a:gd name="connsiteX1" fmla="*/ 635330 w 7384836"/>
                  <a:gd name="connsiteY1" fmla="*/ 20351 h 2561670"/>
                  <a:gd name="connsiteX2" fmla="*/ 7384836 w 7384836"/>
                  <a:gd name="connsiteY2" fmla="*/ 0 h 2561670"/>
                  <a:gd name="connsiteX3" fmla="*/ 5898108 w 7384836"/>
                  <a:gd name="connsiteY3" fmla="*/ 2561669 h 2561670"/>
                  <a:gd name="connsiteX4" fmla="*/ 0 w 7384836"/>
                  <a:gd name="connsiteY4" fmla="*/ 2561670 h 2561670"/>
                  <a:gd name="connsiteX0" fmla="*/ 0 w 7384836"/>
                  <a:gd name="connsiteY0" fmla="*/ 2561670 h 2561670"/>
                  <a:gd name="connsiteX1" fmla="*/ 12694 w 7384836"/>
                  <a:gd name="connsiteY1" fmla="*/ 39993 h 2561670"/>
                  <a:gd name="connsiteX2" fmla="*/ 7384836 w 7384836"/>
                  <a:gd name="connsiteY2" fmla="*/ 0 h 2561670"/>
                  <a:gd name="connsiteX3" fmla="*/ 5898108 w 7384836"/>
                  <a:gd name="connsiteY3" fmla="*/ 2561669 h 2561670"/>
                  <a:gd name="connsiteX4" fmla="*/ 0 w 7384836"/>
                  <a:gd name="connsiteY4" fmla="*/ 2561670 h 2561670"/>
                  <a:gd name="connsiteX0" fmla="*/ 0 w 7384836"/>
                  <a:gd name="connsiteY0" fmla="*/ 2561670 h 2572048"/>
                  <a:gd name="connsiteX1" fmla="*/ 12694 w 7384836"/>
                  <a:gd name="connsiteY1" fmla="*/ 39993 h 2572048"/>
                  <a:gd name="connsiteX2" fmla="*/ 7384836 w 7384836"/>
                  <a:gd name="connsiteY2" fmla="*/ 0 h 2572048"/>
                  <a:gd name="connsiteX3" fmla="*/ 5281573 w 7384836"/>
                  <a:gd name="connsiteY3" fmla="*/ 2572048 h 2572048"/>
                  <a:gd name="connsiteX4" fmla="*/ 0 w 7384836"/>
                  <a:gd name="connsiteY4" fmla="*/ 2561670 h 2572048"/>
                  <a:gd name="connsiteX0" fmla="*/ 0 w 7589418"/>
                  <a:gd name="connsiteY0" fmla="*/ 2521677 h 2532055"/>
                  <a:gd name="connsiteX1" fmla="*/ 12694 w 7589418"/>
                  <a:gd name="connsiteY1" fmla="*/ 0 h 2532055"/>
                  <a:gd name="connsiteX2" fmla="*/ 7589418 w 7589418"/>
                  <a:gd name="connsiteY2" fmla="*/ 32661 h 2532055"/>
                  <a:gd name="connsiteX3" fmla="*/ 5281573 w 7589418"/>
                  <a:gd name="connsiteY3" fmla="*/ 2532055 h 2532055"/>
                  <a:gd name="connsiteX4" fmla="*/ 0 w 7589418"/>
                  <a:gd name="connsiteY4" fmla="*/ 2521677 h 2532055"/>
                  <a:gd name="connsiteX0" fmla="*/ 549930 w 7576748"/>
                  <a:gd name="connsiteY0" fmla="*/ 2511298 h 2532055"/>
                  <a:gd name="connsiteX1" fmla="*/ 24 w 7576748"/>
                  <a:gd name="connsiteY1" fmla="*/ 0 h 2532055"/>
                  <a:gd name="connsiteX2" fmla="*/ 7576748 w 7576748"/>
                  <a:gd name="connsiteY2" fmla="*/ 32661 h 2532055"/>
                  <a:gd name="connsiteX3" fmla="*/ 5268903 w 7576748"/>
                  <a:gd name="connsiteY3" fmla="*/ 2532055 h 2532055"/>
                  <a:gd name="connsiteX4" fmla="*/ 549930 w 7576748"/>
                  <a:gd name="connsiteY4" fmla="*/ 2511298 h 2532055"/>
                  <a:gd name="connsiteX0" fmla="*/ 21815 w 7048633"/>
                  <a:gd name="connsiteY0" fmla="*/ 2478637 h 2499394"/>
                  <a:gd name="connsiteX1" fmla="*/ 412 w 7048633"/>
                  <a:gd name="connsiteY1" fmla="*/ 29614 h 2499394"/>
                  <a:gd name="connsiteX2" fmla="*/ 7048633 w 7048633"/>
                  <a:gd name="connsiteY2" fmla="*/ 0 h 2499394"/>
                  <a:gd name="connsiteX3" fmla="*/ 4740788 w 7048633"/>
                  <a:gd name="connsiteY3" fmla="*/ 2499394 h 2499394"/>
                  <a:gd name="connsiteX4" fmla="*/ 21815 w 7048633"/>
                  <a:gd name="connsiteY4" fmla="*/ 2478637 h 2499394"/>
                  <a:gd name="connsiteX0" fmla="*/ 38722 w 7065540"/>
                  <a:gd name="connsiteY0" fmla="*/ 2478637 h 2499394"/>
                  <a:gd name="connsiteX1" fmla="*/ 270 w 7065540"/>
                  <a:gd name="connsiteY1" fmla="*/ 39994 h 2499394"/>
                  <a:gd name="connsiteX2" fmla="*/ 7065540 w 7065540"/>
                  <a:gd name="connsiteY2" fmla="*/ 0 h 2499394"/>
                  <a:gd name="connsiteX3" fmla="*/ 4757695 w 7065540"/>
                  <a:gd name="connsiteY3" fmla="*/ 2499394 h 2499394"/>
                  <a:gd name="connsiteX4" fmla="*/ 38722 w 7065540"/>
                  <a:gd name="connsiteY4" fmla="*/ 2478637 h 2499394"/>
                  <a:gd name="connsiteX0" fmla="*/ 38722 w 7116685"/>
                  <a:gd name="connsiteY0" fmla="*/ 2447500 h 2468257"/>
                  <a:gd name="connsiteX1" fmla="*/ 270 w 7116685"/>
                  <a:gd name="connsiteY1" fmla="*/ 8857 h 2468257"/>
                  <a:gd name="connsiteX2" fmla="*/ 7116685 w 7116685"/>
                  <a:gd name="connsiteY2" fmla="*/ 0 h 2468257"/>
                  <a:gd name="connsiteX3" fmla="*/ 4757695 w 7116685"/>
                  <a:gd name="connsiteY3" fmla="*/ 2468257 h 2468257"/>
                  <a:gd name="connsiteX4" fmla="*/ 38722 w 7116685"/>
                  <a:gd name="connsiteY4" fmla="*/ 2447500 h 2468257"/>
                  <a:gd name="connsiteX0" fmla="*/ 38722 w 7116685"/>
                  <a:gd name="connsiteY0" fmla="*/ 2468258 h 2489015"/>
                  <a:gd name="connsiteX1" fmla="*/ 270 w 7116685"/>
                  <a:gd name="connsiteY1" fmla="*/ 29615 h 2489015"/>
                  <a:gd name="connsiteX2" fmla="*/ 7116685 w 7116685"/>
                  <a:gd name="connsiteY2" fmla="*/ 0 h 2489015"/>
                  <a:gd name="connsiteX3" fmla="*/ 4757695 w 7116685"/>
                  <a:gd name="connsiteY3" fmla="*/ 2489015 h 2489015"/>
                  <a:gd name="connsiteX4" fmla="*/ 38722 w 7116685"/>
                  <a:gd name="connsiteY4" fmla="*/ 2468258 h 2489015"/>
                  <a:gd name="connsiteX0" fmla="*/ 38722 w 7116685"/>
                  <a:gd name="connsiteY0" fmla="*/ 2468258 h 2489015"/>
                  <a:gd name="connsiteX1" fmla="*/ 270 w 7116685"/>
                  <a:gd name="connsiteY1" fmla="*/ 8857 h 2489015"/>
                  <a:gd name="connsiteX2" fmla="*/ 7116685 w 7116685"/>
                  <a:gd name="connsiteY2" fmla="*/ 0 h 2489015"/>
                  <a:gd name="connsiteX3" fmla="*/ 4757695 w 7116685"/>
                  <a:gd name="connsiteY3" fmla="*/ 2489015 h 2489015"/>
                  <a:gd name="connsiteX4" fmla="*/ 38722 w 7116685"/>
                  <a:gd name="connsiteY4" fmla="*/ 2468258 h 248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6685" h="2489015">
                    <a:moveTo>
                      <a:pt x="38722" y="2468258"/>
                    </a:moveTo>
                    <a:cubicBezTo>
                      <a:pt x="42953" y="1627699"/>
                      <a:pt x="-3961" y="849416"/>
                      <a:pt x="270" y="8857"/>
                    </a:cubicBezTo>
                    <a:lnTo>
                      <a:pt x="7116685" y="0"/>
                    </a:lnTo>
                    <a:lnTo>
                      <a:pt x="4757695" y="2489015"/>
                    </a:lnTo>
                    <a:lnTo>
                      <a:pt x="38722" y="24682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B52108B-409C-144F-A437-959F387427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15617" y="732997"/>
              <a:ext cx="6162261" cy="1108761"/>
            </a:xfrm>
            <a:prstGeom prst="rect">
              <a:avLst/>
            </a:prstGeom>
          </p:spPr>
        </p:pic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C04D1F-6F55-C648-88FE-129A92BAAA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899872"/>
            <a:ext cx="3205163" cy="13128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university logo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8FDF1D9-94A6-4DFA-A163-07D3E9140C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9601" y="5556304"/>
            <a:ext cx="5280759" cy="91440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NAME, 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DD76338-E2B2-420F-966D-9A718FCA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7" y="2689858"/>
            <a:ext cx="5280759" cy="284276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000" b="0" spc="200" baseline="0"/>
            </a:lvl1pPr>
          </a:lstStyle>
          <a:p>
            <a:r>
              <a:rPr lang="en-US"/>
              <a:t>Click to edit Master title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591EE2-D852-4646-8B85-C835A1AA67A9}"/>
              </a:ext>
            </a:extLst>
          </p:cNvPr>
          <p:cNvCxnSpPr/>
          <p:nvPr userDrawn="1"/>
        </p:nvCxnSpPr>
        <p:spPr>
          <a:xfrm flipV="1">
            <a:off x="5635770" y="5007664"/>
            <a:ext cx="0" cy="914400"/>
          </a:xfrm>
          <a:prstGeom prst="line">
            <a:avLst/>
          </a:prstGeom>
          <a:ln w="19050">
            <a:solidFill>
              <a:srgbClr val="092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7">
            <a:extLst>
              <a:ext uri="{FF2B5EF4-FFF2-40B4-BE49-F238E27FC236}">
                <a16:creationId xmlns:a16="http://schemas.microsoft.com/office/drawing/2014/main" id="{B34F565B-E9E8-4DA5-88FA-6013B9CF3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732" y="6582926"/>
            <a:ext cx="2154143" cy="27507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fld id="{5B4D5A4C-7BD7-4535-9D98-5BEB4967CFB7}" type="datetime4">
              <a:rPr lang="en-US" smtClean="0"/>
              <a:pPr/>
              <a:t>June 23, 2022</a:t>
            </a:fld>
            <a:endParaRPr lang="en-US"/>
          </a:p>
        </p:txBody>
      </p:sp>
      <p:sp>
        <p:nvSpPr>
          <p:cNvPr id="15" name="Footer Placeholder 18">
            <a:extLst>
              <a:ext uri="{FF2B5EF4-FFF2-40B4-BE49-F238E27FC236}">
                <a16:creationId xmlns:a16="http://schemas.microsoft.com/office/drawing/2014/main" id="{DB53A4C2-669F-4BC7-ACB5-BBA9D9D16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2655" y="6583680"/>
            <a:ext cx="6005844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pPr algn="r"/>
            <a:r>
              <a:rPr lang="en-US"/>
              <a:t>AIRC USE ONLY   |</a:t>
            </a:r>
          </a:p>
        </p:txBody>
      </p:sp>
      <p:sp>
        <p:nvSpPr>
          <p:cNvPr id="16" name="Slide Number Placeholder 19">
            <a:extLst>
              <a:ext uri="{FF2B5EF4-FFF2-40B4-BE49-F238E27FC236}">
                <a16:creationId xmlns:a16="http://schemas.microsoft.com/office/drawing/2014/main" id="{34354194-E886-4065-9442-78077993C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4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l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0" y="1574800"/>
            <a:ext cx="12192000" cy="1436688"/>
          </a:xfrm>
          <a:prstGeom prst="rect">
            <a:avLst/>
          </a:prstGeom>
          <a:solidFill>
            <a:srgbClr val="08275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en-US" sz="3200" b="1">
              <a:solidFill>
                <a:schemeClr val="bg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4ACC74-6DAF-4715-8C8D-62E788D19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6227" y="1574800"/>
            <a:ext cx="6439546" cy="14630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cap="small" spc="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5B458C6-203E-42FB-8116-944AD50ED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70" y="3290855"/>
            <a:ext cx="10871861" cy="1463040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59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C80A4EBB-8342-468B-95F1-B16BC865F35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3037840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D374C4C3-CBDF-4B9B-9DB2-3F2A3AB6135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3081355"/>
            <a:ext cx="12192000" cy="3175"/>
          </a:xfrm>
          <a:prstGeom prst="line">
            <a:avLst/>
          </a:prstGeom>
          <a:noFill/>
          <a:ln w="28575" algn="ctr">
            <a:solidFill>
              <a:srgbClr val="0059FF"/>
            </a:solidFill>
            <a:round/>
            <a:headEnd/>
            <a:tailEnd/>
          </a:ln>
        </p:spPr>
      </p:cxn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3432BD0F-771A-440B-9BB0-0D11ECD01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74E-6C7C-4576-B000-064C1E967A54}" type="datetime4">
              <a:rPr lang="en-US" smtClean="0"/>
              <a:t>June 23, 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56393C0-CC84-4896-97C1-29FFB24CF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9365172-918A-488D-9FE2-21FF9562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68642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0" y="1574800"/>
            <a:ext cx="12192000" cy="1436688"/>
          </a:xfrm>
          <a:prstGeom prst="rect">
            <a:avLst/>
          </a:prstGeom>
          <a:solidFill>
            <a:srgbClr val="08275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en-US" sz="3200" b="1">
              <a:solidFill>
                <a:schemeClr val="bg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4ACC74-6DAF-4715-8C8D-62E788D19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6227" y="1574800"/>
            <a:ext cx="6439546" cy="14630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cap="small" spc="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5B458C6-203E-42FB-8116-944AD50ED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70" y="3290855"/>
            <a:ext cx="10871861" cy="1463040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59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C80A4EBB-8342-468B-95F1-B16BC865F35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3008313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  <p:sp>
        <p:nvSpPr>
          <p:cNvPr id="12" name="Date Placeholder 17">
            <a:extLst>
              <a:ext uri="{FF2B5EF4-FFF2-40B4-BE49-F238E27FC236}">
                <a16:creationId xmlns:a16="http://schemas.microsoft.com/office/drawing/2014/main" id="{49AD1F1C-214E-488A-B80F-A166FA437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732" y="6582926"/>
            <a:ext cx="2154143" cy="27507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fld id="{5B4D5A4C-7BD7-4535-9D98-5BEB4967CFB7}" type="datetime4">
              <a:rPr lang="en-US" smtClean="0"/>
              <a:pPr/>
              <a:t>June 23, 2022</a:t>
            </a:fld>
            <a:endParaRPr lang="en-US"/>
          </a:p>
        </p:txBody>
      </p:sp>
      <p:sp>
        <p:nvSpPr>
          <p:cNvPr id="13" name="Footer Placeholder 18">
            <a:extLst>
              <a:ext uri="{FF2B5EF4-FFF2-40B4-BE49-F238E27FC236}">
                <a16:creationId xmlns:a16="http://schemas.microsoft.com/office/drawing/2014/main" id="{D47E5740-0621-4E3F-A9F5-CE1C4BFB8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2655" y="6583680"/>
            <a:ext cx="6005844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pPr algn="r"/>
            <a:r>
              <a:rPr lang="en-US"/>
              <a:t>AIRC USE ONLY   |</a:t>
            </a:r>
          </a:p>
        </p:txBody>
      </p:sp>
      <p:sp>
        <p:nvSpPr>
          <p:cNvPr id="14" name="Slide Number Placeholder 19">
            <a:extLst>
              <a:ext uri="{FF2B5EF4-FFF2-40B4-BE49-F238E27FC236}">
                <a16:creationId xmlns:a16="http://schemas.microsoft.com/office/drawing/2014/main" id="{C1D724BD-13F3-4160-8B98-03B98E972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93910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8082AC0-7D42-432F-979E-DF1BAD71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8C11D70-7F0A-4459-A1AA-55027CBF2F6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4733" y="833412"/>
            <a:ext cx="11802536" cy="566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4CA0BADF-394E-483E-8C42-525EB3B3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883A-C8A1-4522-8FE9-6048C234E0E3}" type="datetime4">
              <a:rPr lang="en-US" smtClean="0"/>
              <a:t>June 23, 2022</a:t>
            </a:fld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AE9183B6-CC06-404A-8D3C-B89E4A21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803010F5-6728-470E-9732-30EBFAE6DE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2029ACD3-4298-4DAD-8F42-CBF901FEA70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177299471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A6C781A-9B06-406D-A220-A6384B573AB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4732" y="838200"/>
            <a:ext cx="11802536" cy="561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8082AC0-7D42-432F-979E-DF1BAD71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C7890B5-39FC-41B4-8402-EA4D69AB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1445-7A40-4FE6-A7A9-694F75734A99}" type="datetime4">
              <a:rPr lang="en-US" smtClean="0"/>
              <a:t>June 23, 2022</a:t>
            </a:fld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887653B-6F34-46DE-B0A9-34B0A26E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6238BB0-13BD-4FDF-B141-2F3AEC78AC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407023416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33" y="1030290"/>
            <a:ext cx="5766408" cy="54685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1101" y="1030290"/>
            <a:ext cx="5736166" cy="54685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0C3D21-134A-46A7-B70E-0727B59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9CFA7EC9-5768-4043-8F52-F8256543452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B8CDB979-14B8-4AA0-BE1E-0829E376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D4EB-94A1-412D-93A4-14DDC791648E}" type="datetime4">
              <a:rPr lang="en-US" smtClean="0"/>
              <a:t>June 23, 2022</a:t>
            </a:fld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D9967C8-5B29-43F2-A22F-A4E56195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20093CB-103F-43CB-BB5A-F5B2D37F39E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1684347989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33" y="1030289"/>
            <a:ext cx="5766408" cy="5442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1101" y="1030289"/>
            <a:ext cx="5736166" cy="5442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D06A4E-7B8D-4EC0-9B8E-93479EBF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2676AF2C-4157-46B7-BFBA-4DC2401A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76B1-4F96-44D6-AA93-95532C11C9F9}" type="datetime4">
              <a:rPr lang="en-US" smtClean="0"/>
              <a:t>June 23, 2022</a:t>
            </a:fld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BDD7D6A-C149-44AB-8A50-3FB22C44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A26B9FCB-B7D7-4FFD-B85A-ACED0448FE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3278201120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731" y="1608828"/>
            <a:ext cx="5843212" cy="48816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4059" y="1608828"/>
            <a:ext cx="5843209" cy="48816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EEB3026-5564-4AA4-8CD9-FAD9F39C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77E6ADEE-6C57-4C65-BB70-AF2E2D7209F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35747CF6-B3F0-4E79-A1A0-8EAC1BA7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AD2-6AC7-4377-8CEB-A9A180588602}" type="datetime4">
              <a:rPr lang="en-US" smtClean="0"/>
              <a:t>June 23, 2022</a:t>
            </a:fld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C7F891A-26DD-4186-B15D-C1981A09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07BD63B8-D9D9-4B93-9C92-E147B3120B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F4F7D9A-E372-4F4F-99C6-B9198523AE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94731" y="1004454"/>
            <a:ext cx="5843211" cy="568387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B3F201-FEED-41A0-95C3-078D9F83320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54060" y="1004454"/>
            <a:ext cx="5843211" cy="568387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822529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731" y="1608828"/>
            <a:ext cx="5843212" cy="48816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4059" y="1608828"/>
            <a:ext cx="5843209" cy="48816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EEB3026-5564-4AA4-8CD9-FAD9F39C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35747CF6-B3F0-4E79-A1A0-8EAC1BA7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AD2-6AC7-4377-8CEB-A9A180588602}" type="datetime4">
              <a:rPr lang="en-US" smtClean="0"/>
              <a:t>June 23, 2022</a:t>
            </a:fld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C7F891A-26DD-4186-B15D-C1981A09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07BD63B8-D9D9-4B93-9C92-E147B3120B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F4F7D9A-E372-4F4F-99C6-B9198523AE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94731" y="1004454"/>
            <a:ext cx="5843211" cy="568387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B3F201-FEED-41A0-95C3-078D9F83320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54060" y="1004454"/>
            <a:ext cx="5843211" cy="568387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42439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56" y="1686198"/>
            <a:ext cx="5724161" cy="822960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6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2818" y="1686198"/>
            <a:ext cx="6070526" cy="822960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6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2B55E55-60D5-4439-8EC5-057799B9856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94733" y="2509158"/>
            <a:ext cx="5728085" cy="3966965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9D9488-7234-4E65-B66B-F6BCC97927B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22818" y="2509158"/>
            <a:ext cx="6070526" cy="3966965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AD33-27AC-4C4C-9FBA-9756F275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24" y="794062"/>
            <a:ext cx="11793120" cy="784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FA81D993-5DB7-43FF-B185-0CD10D47332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  <p:sp>
        <p:nvSpPr>
          <p:cNvPr id="12" name="Date Placeholder 22">
            <a:extLst>
              <a:ext uri="{FF2B5EF4-FFF2-40B4-BE49-F238E27FC236}">
                <a16:creationId xmlns:a16="http://schemas.microsoft.com/office/drawing/2014/main" id="{F23B0EA2-8320-4D95-87F4-D9F04EC4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732" y="6582926"/>
            <a:ext cx="2154143" cy="275074"/>
          </a:xfrm>
        </p:spPr>
        <p:txBody>
          <a:bodyPr/>
          <a:lstStyle/>
          <a:p>
            <a:fld id="{9D538AD2-6AC7-4377-8CEB-A9A180588602}" type="datetime4">
              <a:rPr lang="en-US" smtClean="0"/>
              <a:t>June 23, 2022</a:t>
            </a:fld>
            <a:endParaRPr lang="en-US"/>
          </a:p>
        </p:txBody>
      </p:sp>
      <p:sp>
        <p:nvSpPr>
          <p:cNvPr id="13" name="Slide Number Placeholder 24">
            <a:extLst>
              <a:ext uri="{FF2B5EF4-FFF2-40B4-BE49-F238E27FC236}">
                <a16:creationId xmlns:a16="http://schemas.microsoft.com/office/drawing/2014/main" id="{245D6558-75F3-47BD-B0E7-D035AD00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499" y="6582926"/>
            <a:ext cx="338769" cy="275074"/>
          </a:xfrm>
        </p:spPr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25">
            <a:extLst>
              <a:ext uri="{FF2B5EF4-FFF2-40B4-BE49-F238E27FC236}">
                <a16:creationId xmlns:a16="http://schemas.microsoft.com/office/drawing/2014/main" id="{36A6A165-F86A-4FA2-9E7C-E2A75129C07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652655" y="6583680"/>
            <a:ext cx="6005844" cy="274320"/>
          </a:xfrm>
        </p:spPr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3852229845"/>
      </p:ext>
    </p:extLst>
  </p:cSld>
  <p:clrMapOvr>
    <a:masterClrMapping/>
  </p:clrMapOvr>
  <p:transition spd="slow"/>
  <p:hf sldNum="0"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56" y="1686198"/>
            <a:ext cx="5724161" cy="822960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6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2818" y="1686198"/>
            <a:ext cx="6070526" cy="822960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6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2B55E55-60D5-4439-8EC5-057799B9856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94733" y="2509158"/>
            <a:ext cx="5728085" cy="3966965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9D9488-7234-4E65-B66B-F6BCC97927B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22818" y="2509158"/>
            <a:ext cx="6070526" cy="3966965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AD33-27AC-4C4C-9FBA-9756F275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24" y="794062"/>
            <a:ext cx="11793120" cy="784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22">
            <a:extLst>
              <a:ext uri="{FF2B5EF4-FFF2-40B4-BE49-F238E27FC236}">
                <a16:creationId xmlns:a16="http://schemas.microsoft.com/office/drawing/2014/main" id="{641E2085-B2F9-480F-A330-D6983AAB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732" y="6582926"/>
            <a:ext cx="2154143" cy="275074"/>
          </a:xfrm>
        </p:spPr>
        <p:txBody>
          <a:bodyPr/>
          <a:lstStyle/>
          <a:p>
            <a:fld id="{9D538AD2-6AC7-4377-8CEB-A9A180588602}" type="datetime4">
              <a:rPr lang="en-US" smtClean="0"/>
              <a:t>June 23, 2022</a:t>
            </a:fld>
            <a:endParaRPr lang="en-US"/>
          </a:p>
        </p:txBody>
      </p:sp>
      <p:sp>
        <p:nvSpPr>
          <p:cNvPr id="13" name="Slide Number Placeholder 24">
            <a:extLst>
              <a:ext uri="{FF2B5EF4-FFF2-40B4-BE49-F238E27FC236}">
                <a16:creationId xmlns:a16="http://schemas.microsoft.com/office/drawing/2014/main" id="{D73142B3-9031-4E18-B1AE-9A6C45A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499" y="6582926"/>
            <a:ext cx="338769" cy="275074"/>
          </a:xfrm>
        </p:spPr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25">
            <a:extLst>
              <a:ext uri="{FF2B5EF4-FFF2-40B4-BE49-F238E27FC236}">
                <a16:creationId xmlns:a16="http://schemas.microsoft.com/office/drawing/2014/main" id="{A6D672B9-8BF3-4F66-9863-62CF50EF92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652655" y="6583680"/>
            <a:ext cx="6005844" cy="274320"/>
          </a:xfrm>
        </p:spPr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1113039634"/>
      </p:ext>
    </p:extLst>
  </p:cSld>
  <p:clrMapOvr>
    <a:masterClrMapping/>
  </p:clrMapOvr>
  <p:transition spd="slow"/>
  <p:hf sldNum="0"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27BF3D9-CEA9-447D-B30A-92A8F2D5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9" y="7168"/>
            <a:ext cx="8496830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1">
            <a:extLst>
              <a:ext uri="{FF2B5EF4-FFF2-40B4-BE49-F238E27FC236}">
                <a16:creationId xmlns:a16="http://schemas.microsoft.com/office/drawing/2014/main" id="{6C70793C-F672-43D1-B694-58285143B6B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A4437E4E-1949-4566-88EB-F6EE5F7A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D5CF-D014-4D6E-9A2C-88556AAD7250}" type="datetime4">
              <a:rPr lang="en-US" smtClean="0"/>
              <a:t>June 23, 2022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A37A53-C964-436A-AEB1-777E1221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2A98CD9-2573-4F3B-B885-DA0EEFF913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294803706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35B9F1-C810-4833-B61A-8A7E51713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32" y="881215"/>
            <a:ext cx="11785651" cy="5465612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C6FBCE32-8662-45FC-A526-52F11398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45BC-F604-449A-AF65-CC06DAA8BE0B}" type="datetime4">
              <a:rPr lang="en-US" smtClean="0"/>
              <a:t>June 23, 2022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1D425BC5-CD5E-483C-AA53-4EE47C02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E3D6296D-48E5-40AC-B98D-5DB84305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F9E874-DFB1-462F-9F6E-A7F35F0A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368" y="0"/>
            <a:ext cx="5086015" cy="957490"/>
          </a:xfr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4092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27BF3D9-CEA9-447D-B30A-92A8F2D5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9" y="7168"/>
            <a:ext cx="8496830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A4437E4E-1949-4566-88EB-F6EE5F7A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D5CF-D014-4D6E-9A2C-88556AAD7250}" type="datetime4">
              <a:rPr lang="en-US" smtClean="0"/>
              <a:t>June 23, 2022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A37A53-C964-436A-AEB1-777E1221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2A98CD9-2573-4F3B-B885-DA0EEFF913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1653178699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E92F97D-43ED-458D-9F11-62260435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3159-A6FE-48D4-8BC5-F517E0BE1210}" type="datetime4">
              <a:rPr lang="en-US" smtClean="0"/>
              <a:t>June 23, 2022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1F4A015-9F95-4C8F-B207-F18FBD8F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65999ECA-EAC2-4592-980C-8D3CBC9557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397218150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" y="769093"/>
            <a:ext cx="11727872" cy="95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i="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52994"/>
            <a:ext cx="338666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827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0827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EAE6E3-C29D-48ED-85B5-B7CAA0D3B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855652"/>
          </a:xfrm>
          <a:solidFill>
            <a:srgbClr val="08275B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210A192D-7230-4112-A63A-8B43467A8B0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CABB238-3D9A-461D-888D-E642D02518FA}" type="datetime4">
              <a:rPr lang="en-US" smtClean="0"/>
              <a:t>June 23, 2022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8FE1AF5-A685-484B-92E4-E8622E0BB9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BA98C40-E46C-4E0A-867E-24124F3C7D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D88EC423-C9C8-4460-93C8-A0BA9AD00F9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4867584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993740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" y="769093"/>
            <a:ext cx="11727872" cy="95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i="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52994"/>
            <a:ext cx="338666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827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0827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EAE6E3-C29D-48ED-85B5-B7CAA0D3B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855652"/>
          </a:xfrm>
          <a:solidFill>
            <a:srgbClr val="08275B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210A192D-7230-4112-A63A-8B43467A8B0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CABB238-3D9A-461D-888D-E642D02518FA}" type="datetime4">
              <a:rPr lang="en-US" smtClean="0"/>
              <a:t>June 23, 2022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8FE1AF5-A685-484B-92E4-E8622E0BB9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BA98C40-E46C-4E0A-867E-24124F3C7D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D88EC423-C9C8-4460-93C8-A0BA9AD00F9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6577787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5677388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nimal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34A3D7C-43C5-4B35-B1AC-CBB43EE6B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616" y="4960137"/>
            <a:ext cx="8017984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142CA13-9AC5-46D4-AC2A-6DC596FFE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369784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39B954-F8A3-4284-A0C1-F57B8F133111}"/>
              </a:ext>
            </a:extLst>
          </p:cNvPr>
          <p:cNvCxnSpPr/>
          <p:nvPr userDrawn="1"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0827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7">
            <a:extLst>
              <a:ext uri="{FF2B5EF4-FFF2-40B4-BE49-F238E27FC236}">
                <a16:creationId xmlns:a16="http://schemas.microsoft.com/office/drawing/2014/main" id="{404EB0F4-E52A-41E1-8AC8-B3D309183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732" y="6582926"/>
            <a:ext cx="2154143" cy="27507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fld id="{5B4D5A4C-7BD7-4535-9D98-5BEB4967CFB7}" type="datetime4">
              <a:rPr lang="en-US" smtClean="0"/>
              <a:pPr/>
              <a:t>June 23, 2022</a:t>
            </a:fld>
            <a:endParaRPr lang="en-US"/>
          </a:p>
        </p:txBody>
      </p:sp>
      <p:sp>
        <p:nvSpPr>
          <p:cNvPr id="9" name="Footer Placeholder 18">
            <a:extLst>
              <a:ext uri="{FF2B5EF4-FFF2-40B4-BE49-F238E27FC236}">
                <a16:creationId xmlns:a16="http://schemas.microsoft.com/office/drawing/2014/main" id="{613A6010-03E4-46CD-81F0-4D552BF15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2655" y="6583680"/>
            <a:ext cx="6005844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pPr algn="r"/>
            <a:r>
              <a:rPr lang="en-US"/>
              <a:t>AIRC USE ONLY   |</a:t>
            </a:r>
          </a:p>
        </p:txBody>
      </p: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39838ED1-0A30-4071-8E70-E2217E199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07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38401" y="0"/>
            <a:ext cx="9381892" cy="827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818443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D4BE1-FB1A-4DA9-A697-CBC7C299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399" y="-1"/>
            <a:ext cx="5805715" cy="783771"/>
          </a:xfrm>
          <a:prstGeom prst="rect">
            <a:avLst/>
          </a:prstGeom>
        </p:spPr>
        <p:txBody>
          <a:bodyPr anchor="ctr"/>
          <a:lstStyle>
            <a:lvl1pPr marL="0"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198E-F81B-41E4-920F-F0BB47DB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17" y="921658"/>
            <a:ext cx="11768766" cy="5515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D20776-4670-49A2-8862-A3179EC4A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4C150D-B263-46F2-81C2-807F1F336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269CC29-C4F9-4B4D-A342-213E9CCA6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962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198E-F81B-41E4-920F-F0BB47DB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17" y="1553026"/>
            <a:ext cx="11768766" cy="488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D20776-4670-49A2-8862-A3179EC4A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4C150D-B263-46F2-81C2-807F1F336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269CC29-C4F9-4B4D-A342-213E9CCA6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1390F75-CACC-4C22-BE70-4D57B089C1B3}"/>
              </a:ext>
            </a:extLst>
          </p:cNvPr>
          <p:cNvSpPr txBox="1">
            <a:spLocks/>
          </p:cNvSpPr>
          <p:nvPr userDrawn="1"/>
        </p:nvSpPr>
        <p:spPr>
          <a:xfrm>
            <a:off x="211617" y="769254"/>
            <a:ext cx="11768766" cy="783771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159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B2F7F-E14D-4CDF-82E3-31B78586D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617" y="885371"/>
            <a:ext cx="6029526" cy="5558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720DB-2E13-4DE0-BFD4-17874427D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2743" y="885371"/>
            <a:ext cx="5637637" cy="5558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BDD85D4-EE91-4BB7-944C-E83CD1D9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CA8869-9909-45A2-B2EC-D8F4E85D4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BE5B597-B8F6-40E9-85FC-AC036713D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C90407F-0966-48E1-8E85-21E951A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399" y="-1"/>
            <a:ext cx="5805715" cy="783771"/>
          </a:xfrm>
          <a:prstGeom prst="rect">
            <a:avLst/>
          </a:prstGeom>
        </p:spPr>
        <p:txBody>
          <a:bodyPr anchor="ctr"/>
          <a:lstStyle>
            <a:lvl1pPr marL="0"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32720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B2F7F-E14D-4CDF-82E3-31B78586D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617" y="1825625"/>
            <a:ext cx="6029526" cy="4604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720DB-2E13-4DE0-BFD4-17874427D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2743" y="1825625"/>
            <a:ext cx="5637637" cy="4604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BDD85D4-EE91-4BB7-944C-E83CD1D9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CA8869-9909-45A2-B2EC-D8F4E85D4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BE5B597-B8F6-40E9-85FC-AC036713D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390899-89B5-4E17-9CCA-1A6B64D1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7" y="769254"/>
            <a:ext cx="11768766" cy="783771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72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4C6759F-BB60-4002-A302-02C18B5ED3A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94733" y="881215"/>
            <a:ext cx="5728085" cy="5594908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F49738B-EFD9-4F39-B839-D62173582FE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22818" y="881215"/>
            <a:ext cx="6074449" cy="5594908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09209-ABD2-4783-A900-1DA829508BE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05D5DD2-5BC8-4061-A3C1-8B5569C95854}" type="datetime4">
              <a:rPr lang="en-US" smtClean="0"/>
              <a:t>June 23, 2022</a:t>
            </a:fld>
            <a:endParaRPr lang="en-US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E281502E-5A56-45FE-947E-43C43227AD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18A5DADA-F8C7-455C-AC2B-074A6484EE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CEB00C-015C-4404-81FA-344C797F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368" y="0"/>
            <a:ext cx="5086015" cy="957490"/>
          </a:xfr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6443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17AF0-1775-4E8B-A080-E03D8BF48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1618" y="1662847"/>
            <a:ext cx="5901460" cy="452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105EF4-31EC-41F4-9B40-5E7F51B4D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1662847"/>
            <a:ext cx="5884382" cy="452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FE5CE19-C80E-4BC9-A359-F0FD0AC6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1854119-1965-4FBF-A29B-A31C6D5D1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E6352A8-4EEB-4581-A578-02ECE07776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D4B427-DB01-4617-B8B9-7B7187776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617" y="939115"/>
            <a:ext cx="5867305" cy="568387"/>
          </a:xfr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35F3EC1-F4E4-4B12-AC9A-27F7FE56363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13078" y="939115"/>
            <a:ext cx="5867305" cy="568387"/>
          </a:xfr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C2269B9-111A-4880-9BB0-E7D96604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399" y="-1"/>
            <a:ext cx="5805715" cy="783771"/>
          </a:xfrm>
          <a:prstGeom prst="rect">
            <a:avLst/>
          </a:prstGeom>
        </p:spPr>
        <p:txBody>
          <a:bodyPr anchor="ctr"/>
          <a:lstStyle>
            <a:lvl1pPr marL="0"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78198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17AF0-1775-4E8B-A080-E03D8BF48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1618" y="2231235"/>
            <a:ext cx="5901460" cy="3958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105EF4-31EC-41F4-9B40-5E7F51B4D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231235"/>
            <a:ext cx="5884382" cy="3958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FE5CE19-C80E-4BC9-A359-F0FD0AC6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1854119-1965-4FBF-A29B-A31C6D5D1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E6352A8-4EEB-4581-A578-02ECE07776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DD183EB-EEFD-4852-AA7B-0EB648390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7" y="769254"/>
            <a:ext cx="11768766" cy="783771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D4B427-DB01-4617-B8B9-7B7187776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617" y="1662848"/>
            <a:ext cx="5867305" cy="568387"/>
          </a:xfr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35F3EC1-F4E4-4B12-AC9A-27F7FE56363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13078" y="1662848"/>
            <a:ext cx="5867305" cy="568387"/>
          </a:xfr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169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E09E787-BE7E-4E91-8C84-900C4A934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735581-9032-4C10-A7A8-66E62273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B3B8FF-B7E4-4904-89E3-CC88D73BC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B552CD-85ED-4D23-8B7F-02D7876E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399" y="-1"/>
            <a:ext cx="5805715" cy="783771"/>
          </a:xfrm>
          <a:prstGeom prst="rect">
            <a:avLst/>
          </a:prstGeom>
        </p:spPr>
        <p:txBody>
          <a:bodyPr anchor="ctr"/>
          <a:lstStyle>
            <a:lvl1pPr marL="0"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3222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E09E787-BE7E-4E91-8C84-900C4A934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735581-9032-4C10-A7A8-66E62273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B3B8FF-B7E4-4904-89E3-CC88D73BC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FFE01F-EA03-47F3-8238-46F98E45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7" y="769254"/>
            <a:ext cx="11768766" cy="783771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1054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4FAE40-825F-403E-A6E0-3027C3075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63DF0-8D4B-48C1-83DE-4423C4ED8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060852-92C9-42B8-B1A5-113767977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083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CF78C-A881-457B-B929-5B5F9292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BA5C2-119F-4DC5-B92F-B872F2A8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8342D-CFAC-4B30-8F37-BDD60978F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92A5D2-65C4-406A-B0CE-7A00E83E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4D7881-C861-411E-8DA3-9B32C9152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F80238-8FB2-49A7-A6D2-D8BF39709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237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A9BE-24E0-4013-8480-9E2EC9DE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79F629-0AC1-415B-9D62-D7793B6BD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7B595-9E0D-4DBE-B10D-BACA16579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B62E84-8863-47D4-89CF-68A7B679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CA6F94-B02E-43FD-9BA4-C10D02BAA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386CB4-569E-4F2E-B482-07DA7E61B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68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A391FB-E611-4D3D-9B86-7C854950D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28913"/>
            <a:ext cx="2628900" cy="5558973"/>
          </a:xfrm>
          <a:prstGeom prst="rect">
            <a:avLst/>
          </a:prstGeom>
        </p:spPr>
        <p:txBody>
          <a:bodyPr vert="eaVert"/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BFD57-318E-4ABF-86B5-01A7168CF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28913"/>
            <a:ext cx="7734300" cy="55589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9CFE36-DC4D-47B5-8A46-56A7FA10B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B21E6B4-E5DA-479A-9116-616DD4E5D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D793FF6-B086-4BFA-B85E-D847824E9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17A72F-A330-462D-8ED6-AEB49A7FB527}"/>
              </a:ext>
            </a:extLst>
          </p:cNvPr>
          <p:cNvSpPr txBox="1">
            <a:spLocks/>
          </p:cNvSpPr>
          <p:nvPr userDrawn="1"/>
        </p:nvSpPr>
        <p:spPr>
          <a:xfrm>
            <a:off x="3454399" y="-1"/>
            <a:ext cx="5805715" cy="783771"/>
          </a:xfrm>
          <a:prstGeom prst="rect">
            <a:avLst/>
          </a:prstGeom>
        </p:spPr>
        <p:txBody>
          <a:bodyPr anchor="ctr"/>
          <a:lstStyle>
            <a:lvl1pPr marL="0"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4227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9B00-762E-42C3-812A-6A724D00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7" y="753292"/>
            <a:ext cx="11142183" cy="892946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99E0E-4F87-48B2-8CF4-CA32AF293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1617" y="1646238"/>
            <a:ext cx="11768766" cy="47908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8B33CA-4817-4DA5-BF72-32AAF4444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8D5EA2-3D2B-4EA6-AD13-956182C14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4F82084-CDAC-4CAA-88C4-689C4DA01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188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RC 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607D01C-35AD-47CA-AC7E-13E12955BDAC}"/>
              </a:ext>
            </a:extLst>
          </p:cNvPr>
          <p:cNvGrpSpPr/>
          <p:nvPr userDrawn="1"/>
        </p:nvGrpSpPr>
        <p:grpSpPr>
          <a:xfrm>
            <a:off x="15377" y="-58824"/>
            <a:ext cx="12176610" cy="4767028"/>
            <a:chOff x="15377" y="-58824"/>
            <a:chExt cx="12176610" cy="47670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8EBD216-CB29-4F32-9783-08E2153CF4C5}"/>
                </a:ext>
              </a:extLst>
            </p:cNvPr>
            <p:cNvGrpSpPr/>
            <p:nvPr userDrawn="1"/>
          </p:nvGrpSpPr>
          <p:grpSpPr>
            <a:xfrm>
              <a:off x="15377" y="-58824"/>
              <a:ext cx="12176610" cy="4767028"/>
              <a:chOff x="15377" y="-58824"/>
              <a:chExt cx="12176610" cy="476702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C3B3861-03A5-0948-A3F1-3F549217B80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-9131" r="17532" b="31935"/>
              <a:stretch/>
            </p:blipFill>
            <p:spPr>
              <a:xfrm>
                <a:off x="1024128" y="-43326"/>
                <a:ext cx="11167859" cy="4667939"/>
              </a:xfrm>
              <a:prstGeom prst="rect">
                <a:avLst/>
              </a:prstGeom>
            </p:spPr>
          </p:pic>
          <p:sp>
            <p:nvSpPr>
              <p:cNvPr id="22" name="Parallelogram 16">
                <a:extLst>
                  <a:ext uri="{FF2B5EF4-FFF2-40B4-BE49-F238E27FC236}">
                    <a16:creationId xmlns:a16="http://schemas.microsoft.com/office/drawing/2014/main" id="{4DE9397C-E1B3-D649-B446-E630D79493B1}"/>
                  </a:ext>
                </a:extLst>
              </p:cNvPr>
              <p:cNvSpPr/>
              <p:nvPr userDrawn="1"/>
            </p:nvSpPr>
            <p:spPr>
              <a:xfrm>
                <a:off x="15377" y="-58824"/>
                <a:ext cx="8297939" cy="4767028"/>
              </a:xfrm>
              <a:custGeom>
                <a:avLst/>
                <a:gdLst>
                  <a:gd name="connsiteX0" fmla="*/ 0 w 6650182"/>
                  <a:gd name="connsiteY0" fmla="*/ 2541319 h 2541319"/>
                  <a:gd name="connsiteX1" fmla="*/ 635330 w 6650182"/>
                  <a:gd name="connsiteY1" fmla="*/ 0 h 2541319"/>
                  <a:gd name="connsiteX2" fmla="*/ 6650182 w 6650182"/>
                  <a:gd name="connsiteY2" fmla="*/ 0 h 2541319"/>
                  <a:gd name="connsiteX3" fmla="*/ 6014852 w 6650182"/>
                  <a:gd name="connsiteY3" fmla="*/ 2541319 h 2541319"/>
                  <a:gd name="connsiteX4" fmla="*/ 0 w 6650182"/>
                  <a:gd name="connsiteY4" fmla="*/ 2541319 h 2541319"/>
                  <a:gd name="connsiteX0" fmla="*/ 0 w 7246530"/>
                  <a:gd name="connsiteY0" fmla="*/ 2541319 h 2541319"/>
                  <a:gd name="connsiteX1" fmla="*/ 635330 w 7246530"/>
                  <a:gd name="connsiteY1" fmla="*/ 0 h 2541319"/>
                  <a:gd name="connsiteX2" fmla="*/ 7246530 w 7246530"/>
                  <a:gd name="connsiteY2" fmla="*/ 139148 h 2541319"/>
                  <a:gd name="connsiteX3" fmla="*/ 6014852 w 7246530"/>
                  <a:gd name="connsiteY3" fmla="*/ 2541319 h 2541319"/>
                  <a:gd name="connsiteX4" fmla="*/ 0 w 7246530"/>
                  <a:gd name="connsiteY4" fmla="*/ 2541319 h 2541319"/>
                  <a:gd name="connsiteX0" fmla="*/ 0 w 7345921"/>
                  <a:gd name="connsiteY0" fmla="*/ 2600954 h 2600954"/>
                  <a:gd name="connsiteX1" fmla="*/ 635330 w 7345921"/>
                  <a:gd name="connsiteY1" fmla="*/ 59635 h 2600954"/>
                  <a:gd name="connsiteX2" fmla="*/ 7345921 w 7345921"/>
                  <a:gd name="connsiteY2" fmla="*/ 0 h 2600954"/>
                  <a:gd name="connsiteX3" fmla="*/ 6014852 w 7345921"/>
                  <a:gd name="connsiteY3" fmla="*/ 2600954 h 2600954"/>
                  <a:gd name="connsiteX4" fmla="*/ 0 w 7345921"/>
                  <a:gd name="connsiteY4" fmla="*/ 2600954 h 2600954"/>
                  <a:gd name="connsiteX0" fmla="*/ 0 w 7345921"/>
                  <a:gd name="connsiteY0" fmla="*/ 2600954 h 2600954"/>
                  <a:gd name="connsiteX1" fmla="*/ 635330 w 7345921"/>
                  <a:gd name="connsiteY1" fmla="*/ 59635 h 2600954"/>
                  <a:gd name="connsiteX2" fmla="*/ 7345921 w 7345921"/>
                  <a:gd name="connsiteY2" fmla="*/ 0 h 2600954"/>
                  <a:gd name="connsiteX3" fmla="*/ 5956480 w 7345921"/>
                  <a:gd name="connsiteY3" fmla="*/ 2581311 h 2600954"/>
                  <a:gd name="connsiteX4" fmla="*/ 0 w 7345921"/>
                  <a:gd name="connsiteY4" fmla="*/ 2600954 h 2600954"/>
                  <a:gd name="connsiteX0" fmla="*/ 0 w 7345921"/>
                  <a:gd name="connsiteY0" fmla="*/ 2600954 h 2600954"/>
                  <a:gd name="connsiteX1" fmla="*/ 635330 w 7345921"/>
                  <a:gd name="connsiteY1" fmla="*/ 59635 h 2600954"/>
                  <a:gd name="connsiteX2" fmla="*/ 7345921 w 7345921"/>
                  <a:gd name="connsiteY2" fmla="*/ 0 h 2600954"/>
                  <a:gd name="connsiteX3" fmla="*/ 5898108 w 7345921"/>
                  <a:gd name="connsiteY3" fmla="*/ 2600953 h 2600954"/>
                  <a:gd name="connsiteX4" fmla="*/ 0 w 7345921"/>
                  <a:gd name="connsiteY4" fmla="*/ 2600954 h 2600954"/>
                  <a:gd name="connsiteX0" fmla="*/ 0 w 7307007"/>
                  <a:gd name="connsiteY0" fmla="*/ 2541319 h 2541319"/>
                  <a:gd name="connsiteX1" fmla="*/ 635330 w 7307007"/>
                  <a:gd name="connsiteY1" fmla="*/ 0 h 2541319"/>
                  <a:gd name="connsiteX2" fmla="*/ 7307007 w 7307007"/>
                  <a:gd name="connsiteY2" fmla="*/ 58217 h 2541319"/>
                  <a:gd name="connsiteX3" fmla="*/ 5898108 w 7307007"/>
                  <a:gd name="connsiteY3" fmla="*/ 2541318 h 2541319"/>
                  <a:gd name="connsiteX4" fmla="*/ 0 w 7307007"/>
                  <a:gd name="connsiteY4" fmla="*/ 2541319 h 2541319"/>
                  <a:gd name="connsiteX0" fmla="*/ 0 w 7384836"/>
                  <a:gd name="connsiteY0" fmla="*/ 2561670 h 2561670"/>
                  <a:gd name="connsiteX1" fmla="*/ 635330 w 7384836"/>
                  <a:gd name="connsiteY1" fmla="*/ 20351 h 2561670"/>
                  <a:gd name="connsiteX2" fmla="*/ 7384836 w 7384836"/>
                  <a:gd name="connsiteY2" fmla="*/ 0 h 2561670"/>
                  <a:gd name="connsiteX3" fmla="*/ 5898108 w 7384836"/>
                  <a:gd name="connsiteY3" fmla="*/ 2561669 h 2561670"/>
                  <a:gd name="connsiteX4" fmla="*/ 0 w 7384836"/>
                  <a:gd name="connsiteY4" fmla="*/ 2561670 h 2561670"/>
                  <a:gd name="connsiteX0" fmla="*/ 0 w 7384836"/>
                  <a:gd name="connsiteY0" fmla="*/ 2561670 h 2561670"/>
                  <a:gd name="connsiteX1" fmla="*/ 12694 w 7384836"/>
                  <a:gd name="connsiteY1" fmla="*/ 39993 h 2561670"/>
                  <a:gd name="connsiteX2" fmla="*/ 7384836 w 7384836"/>
                  <a:gd name="connsiteY2" fmla="*/ 0 h 2561670"/>
                  <a:gd name="connsiteX3" fmla="*/ 5898108 w 7384836"/>
                  <a:gd name="connsiteY3" fmla="*/ 2561669 h 2561670"/>
                  <a:gd name="connsiteX4" fmla="*/ 0 w 7384836"/>
                  <a:gd name="connsiteY4" fmla="*/ 2561670 h 2561670"/>
                  <a:gd name="connsiteX0" fmla="*/ 0 w 7384836"/>
                  <a:gd name="connsiteY0" fmla="*/ 2561670 h 2572048"/>
                  <a:gd name="connsiteX1" fmla="*/ 12694 w 7384836"/>
                  <a:gd name="connsiteY1" fmla="*/ 39993 h 2572048"/>
                  <a:gd name="connsiteX2" fmla="*/ 7384836 w 7384836"/>
                  <a:gd name="connsiteY2" fmla="*/ 0 h 2572048"/>
                  <a:gd name="connsiteX3" fmla="*/ 5281573 w 7384836"/>
                  <a:gd name="connsiteY3" fmla="*/ 2572048 h 2572048"/>
                  <a:gd name="connsiteX4" fmla="*/ 0 w 7384836"/>
                  <a:gd name="connsiteY4" fmla="*/ 2561670 h 2572048"/>
                  <a:gd name="connsiteX0" fmla="*/ 0 w 7589418"/>
                  <a:gd name="connsiteY0" fmla="*/ 2521677 h 2532055"/>
                  <a:gd name="connsiteX1" fmla="*/ 12694 w 7589418"/>
                  <a:gd name="connsiteY1" fmla="*/ 0 h 2532055"/>
                  <a:gd name="connsiteX2" fmla="*/ 7589418 w 7589418"/>
                  <a:gd name="connsiteY2" fmla="*/ 32661 h 2532055"/>
                  <a:gd name="connsiteX3" fmla="*/ 5281573 w 7589418"/>
                  <a:gd name="connsiteY3" fmla="*/ 2532055 h 2532055"/>
                  <a:gd name="connsiteX4" fmla="*/ 0 w 7589418"/>
                  <a:gd name="connsiteY4" fmla="*/ 2521677 h 2532055"/>
                  <a:gd name="connsiteX0" fmla="*/ 549930 w 7576748"/>
                  <a:gd name="connsiteY0" fmla="*/ 2511298 h 2532055"/>
                  <a:gd name="connsiteX1" fmla="*/ 24 w 7576748"/>
                  <a:gd name="connsiteY1" fmla="*/ 0 h 2532055"/>
                  <a:gd name="connsiteX2" fmla="*/ 7576748 w 7576748"/>
                  <a:gd name="connsiteY2" fmla="*/ 32661 h 2532055"/>
                  <a:gd name="connsiteX3" fmla="*/ 5268903 w 7576748"/>
                  <a:gd name="connsiteY3" fmla="*/ 2532055 h 2532055"/>
                  <a:gd name="connsiteX4" fmla="*/ 549930 w 7576748"/>
                  <a:gd name="connsiteY4" fmla="*/ 2511298 h 2532055"/>
                  <a:gd name="connsiteX0" fmla="*/ 21815 w 7048633"/>
                  <a:gd name="connsiteY0" fmla="*/ 2478637 h 2499394"/>
                  <a:gd name="connsiteX1" fmla="*/ 412 w 7048633"/>
                  <a:gd name="connsiteY1" fmla="*/ 29614 h 2499394"/>
                  <a:gd name="connsiteX2" fmla="*/ 7048633 w 7048633"/>
                  <a:gd name="connsiteY2" fmla="*/ 0 h 2499394"/>
                  <a:gd name="connsiteX3" fmla="*/ 4740788 w 7048633"/>
                  <a:gd name="connsiteY3" fmla="*/ 2499394 h 2499394"/>
                  <a:gd name="connsiteX4" fmla="*/ 21815 w 7048633"/>
                  <a:gd name="connsiteY4" fmla="*/ 2478637 h 2499394"/>
                  <a:gd name="connsiteX0" fmla="*/ 38722 w 7065540"/>
                  <a:gd name="connsiteY0" fmla="*/ 2478637 h 2499394"/>
                  <a:gd name="connsiteX1" fmla="*/ 270 w 7065540"/>
                  <a:gd name="connsiteY1" fmla="*/ 39994 h 2499394"/>
                  <a:gd name="connsiteX2" fmla="*/ 7065540 w 7065540"/>
                  <a:gd name="connsiteY2" fmla="*/ 0 h 2499394"/>
                  <a:gd name="connsiteX3" fmla="*/ 4757695 w 7065540"/>
                  <a:gd name="connsiteY3" fmla="*/ 2499394 h 2499394"/>
                  <a:gd name="connsiteX4" fmla="*/ 38722 w 7065540"/>
                  <a:gd name="connsiteY4" fmla="*/ 2478637 h 2499394"/>
                  <a:gd name="connsiteX0" fmla="*/ 38722 w 7116685"/>
                  <a:gd name="connsiteY0" fmla="*/ 2447500 h 2468257"/>
                  <a:gd name="connsiteX1" fmla="*/ 270 w 7116685"/>
                  <a:gd name="connsiteY1" fmla="*/ 8857 h 2468257"/>
                  <a:gd name="connsiteX2" fmla="*/ 7116685 w 7116685"/>
                  <a:gd name="connsiteY2" fmla="*/ 0 h 2468257"/>
                  <a:gd name="connsiteX3" fmla="*/ 4757695 w 7116685"/>
                  <a:gd name="connsiteY3" fmla="*/ 2468257 h 2468257"/>
                  <a:gd name="connsiteX4" fmla="*/ 38722 w 7116685"/>
                  <a:gd name="connsiteY4" fmla="*/ 2447500 h 2468257"/>
                  <a:gd name="connsiteX0" fmla="*/ 38722 w 7116685"/>
                  <a:gd name="connsiteY0" fmla="*/ 2468258 h 2489015"/>
                  <a:gd name="connsiteX1" fmla="*/ 270 w 7116685"/>
                  <a:gd name="connsiteY1" fmla="*/ 29615 h 2489015"/>
                  <a:gd name="connsiteX2" fmla="*/ 7116685 w 7116685"/>
                  <a:gd name="connsiteY2" fmla="*/ 0 h 2489015"/>
                  <a:gd name="connsiteX3" fmla="*/ 4757695 w 7116685"/>
                  <a:gd name="connsiteY3" fmla="*/ 2489015 h 2489015"/>
                  <a:gd name="connsiteX4" fmla="*/ 38722 w 7116685"/>
                  <a:gd name="connsiteY4" fmla="*/ 2468258 h 2489015"/>
                  <a:gd name="connsiteX0" fmla="*/ 38722 w 7116685"/>
                  <a:gd name="connsiteY0" fmla="*/ 2468258 h 2489015"/>
                  <a:gd name="connsiteX1" fmla="*/ 270 w 7116685"/>
                  <a:gd name="connsiteY1" fmla="*/ 8857 h 2489015"/>
                  <a:gd name="connsiteX2" fmla="*/ 7116685 w 7116685"/>
                  <a:gd name="connsiteY2" fmla="*/ 0 h 2489015"/>
                  <a:gd name="connsiteX3" fmla="*/ 4757695 w 7116685"/>
                  <a:gd name="connsiteY3" fmla="*/ 2489015 h 2489015"/>
                  <a:gd name="connsiteX4" fmla="*/ 38722 w 7116685"/>
                  <a:gd name="connsiteY4" fmla="*/ 2468258 h 248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6685" h="2489015">
                    <a:moveTo>
                      <a:pt x="38722" y="2468258"/>
                    </a:moveTo>
                    <a:cubicBezTo>
                      <a:pt x="42953" y="1627699"/>
                      <a:pt x="-3961" y="849416"/>
                      <a:pt x="270" y="8857"/>
                    </a:cubicBezTo>
                    <a:lnTo>
                      <a:pt x="7116685" y="0"/>
                    </a:lnTo>
                    <a:lnTo>
                      <a:pt x="4757695" y="2489015"/>
                    </a:lnTo>
                    <a:lnTo>
                      <a:pt x="38722" y="24682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B52108B-409C-144F-A437-959F387427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15617" y="732997"/>
              <a:ext cx="6162261" cy="1108761"/>
            </a:xfrm>
            <a:prstGeom prst="rect">
              <a:avLst/>
            </a:prstGeom>
          </p:spPr>
        </p:pic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C04D1F-6F55-C648-88FE-129A92BAAA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899872"/>
            <a:ext cx="3205163" cy="13128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university logo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8FDF1D9-94A6-4DFA-A163-07D3E9140C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9601" y="5556304"/>
            <a:ext cx="5280759" cy="91440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NAME, 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DD76338-E2B2-420F-966D-9A718FCA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7" y="2689858"/>
            <a:ext cx="5280759" cy="284276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000" b="0" spc="200" baseline="0"/>
            </a:lvl1pPr>
          </a:lstStyle>
          <a:p>
            <a:r>
              <a:rPr lang="en-US"/>
              <a:t>Click to edit Master title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591EE2-D852-4646-8B85-C835A1AA67A9}"/>
              </a:ext>
            </a:extLst>
          </p:cNvPr>
          <p:cNvCxnSpPr/>
          <p:nvPr userDrawn="1"/>
        </p:nvCxnSpPr>
        <p:spPr>
          <a:xfrm flipV="1">
            <a:off x="5635770" y="5007664"/>
            <a:ext cx="0" cy="914400"/>
          </a:xfrm>
          <a:prstGeom prst="line">
            <a:avLst/>
          </a:prstGeom>
          <a:ln w="19050">
            <a:solidFill>
              <a:srgbClr val="092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7">
            <a:extLst>
              <a:ext uri="{FF2B5EF4-FFF2-40B4-BE49-F238E27FC236}">
                <a16:creationId xmlns:a16="http://schemas.microsoft.com/office/drawing/2014/main" id="{B34F565B-E9E8-4DA5-88FA-6013B9CF3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732" y="6582926"/>
            <a:ext cx="2154143" cy="27507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fld id="{5B4D5A4C-7BD7-4535-9D98-5BEB4967CFB7}" type="datetime4">
              <a:rPr lang="en-US" smtClean="0"/>
              <a:pPr/>
              <a:t>June 23, 2022</a:t>
            </a:fld>
            <a:endParaRPr lang="en-US"/>
          </a:p>
        </p:txBody>
      </p:sp>
      <p:sp>
        <p:nvSpPr>
          <p:cNvPr id="15" name="Footer Placeholder 18">
            <a:extLst>
              <a:ext uri="{FF2B5EF4-FFF2-40B4-BE49-F238E27FC236}">
                <a16:creationId xmlns:a16="http://schemas.microsoft.com/office/drawing/2014/main" id="{DB53A4C2-669F-4BC7-ACB5-BBA9D9D16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2655" y="6583680"/>
            <a:ext cx="6005844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pPr algn="r"/>
            <a:r>
              <a:rPr lang="en-US"/>
              <a:t>AIRC USE ONLY   |</a:t>
            </a:r>
          </a:p>
        </p:txBody>
      </p:sp>
      <p:sp>
        <p:nvSpPr>
          <p:cNvPr id="16" name="Slide Number Placeholder 19">
            <a:extLst>
              <a:ext uri="{FF2B5EF4-FFF2-40B4-BE49-F238E27FC236}">
                <a16:creationId xmlns:a16="http://schemas.microsoft.com/office/drawing/2014/main" id="{34354194-E886-4065-9442-78077993C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33" y="1004454"/>
            <a:ext cx="5728085" cy="568387"/>
          </a:xfr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2817" y="1004454"/>
            <a:ext cx="6074449" cy="568387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627BE37-F3F0-44E8-BDF5-3D495055104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94733" y="1572841"/>
            <a:ext cx="5728085" cy="4903282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F9500E3-1A33-4A6C-B2AF-2B6AAC6F9E1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22818" y="1572841"/>
            <a:ext cx="6074449" cy="4903282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39F83E1-9578-4302-9338-38CCF16EE0B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D21F3C-6A0B-4EA9-AC6A-DC84082C348B}" type="datetime4">
              <a:rPr lang="en-US" smtClean="0"/>
              <a:t>June 23, 2022</a:t>
            </a:fld>
            <a:endParaRPr lang="en-US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52D72499-C880-470E-8F89-17281F6272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7B841685-25D4-472A-8482-82C4190A344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988A9C-6DB2-44B0-85F1-9AD611B8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368" y="0"/>
            <a:ext cx="5086015" cy="957490"/>
          </a:xfr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88881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0" y="1574800"/>
            <a:ext cx="12192000" cy="1436688"/>
          </a:xfrm>
          <a:prstGeom prst="rect">
            <a:avLst/>
          </a:prstGeom>
          <a:solidFill>
            <a:srgbClr val="08275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en-US" sz="3200" b="1">
              <a:solidFill>
                <a:schemeClr val="bg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4ACC74-6DAF-4715-8C8D-62E788D19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6227" y="1574800"/>
            <a:ext cx="6439546" cy="14630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cap="small" spc="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5B458C6-203E-42FB-8116-944AD50ED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70" y="3290855"/>
            <a:ext cx="10871861" cy="1463040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59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C80A4EBB-8342-468B-95F1-B16BC865F35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3008313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  <p:sp>
        <p:nvSpPr>
          <p:cNvPr id="12" name="Date Placeholder 17">
            <a:extLst>
              <a:ext uri="{FF2B5EF4-FFF2-40B4-BE49-F238E27FC236}">
                <a16:creationId xmlns:a16="http://schemas.microsoft.com/office/drawing/2014/main" id="{49AD1F1C-214E-488A-B80F-A166FA437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732" y="6582926"/>
            <a:ext cx="2154143" cy="27507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fld id="{5B4D5A4C-7BD7-4535-9D98-5BEB4967CFB7}" type="datetime4">
              <a:rPr lang="en-US" smtClean="0"/>
              <a:pPr/>
              <a:t>June 23, 2022</a:t>
            </a:fld>
            <a:endParaRPr lang="en-US"/>
          </a:p>
        </p:txBody>
      </p:sp>
      <p:sp>
        <p:nvSpPr>
          <p:cNvPr id="13" name="Footer Placeholder 18">
            <a:extLst>
              <a:ext uri="{FF2B5EF4-FFF2-40B4-BE49-F238E27FC236}">
                <a16:creationId xmlns:a16="http://schemas.microsoft.com/office/drawing/2014/main" id="{D47E5740-0621-4E3F-A9F5-CE1C4BFB8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2655" y="6583680"/>
            <a:ext cx="6005844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pPr algn="r"/>
            <a:r>
              <a:rPr lang="en-US"/>
              <a:t>AIRC USE ONLY   |</a:t>
            </a:r>
          </a:p>
        </p:txBody>
      </p:sp>
      <p:sp>
        <p:nvSpPr>
          <p:cNvPr id="14" name="Slide Number Placeholder 19">
            <a:extLst>
              <a:ext uri="{FF2B5EF4-FFF2-40B4-BE49-F238E27FC236}">
                <a16:creationId xmlns:a16="http://schemas.microsoft.com/office/drawing/2014/main" id="{C1D724BD-13F3-4160-8B98-03B98E972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9379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8082AC0-7D42-432F-979E-DF1BAD71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8C11D70-7F0A-4459-A1AA-55027CBF2F6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4733" y="833412"/>
            <a:ext cx="11802536" cy="566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4CA0BADF-394E-483E-8C42-525EB3B3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883A-C8A1-4522-8FE9-6048C234E0E3}" type="datetime4">
              <a:rPr lang="en-US" smtClean="0"/>
              <a:t>June 23, 2022</a:t>
            </a:fld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AE9183B6-CC06-404A-8D3C-B89E4A21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803010F5-6728-470E-9732-30EBFAE6DE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2029ACD3-4298-4DAD-8F42-CBF901FEA70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697360089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A6C781A-9B06-406D-A220-A6384B573AB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4732" y="838200"/>
            <a:ext cx="11802536" cy="561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8082AC0-7D42-432F-979E-DF1BAD71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C7890B5-39FC-41B4-8402-EA4D69AB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1445-7A40-4FE6-A7A9-694F75734A99}" type="datetime4">
              <a:rPr lang="en-US" smtClean="0"/>
              <a:t>June 23, 2022</a:t>
            </a:fld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887653B-6F34-46DE-B0A9-34B0A26E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6238BB0-13BD-4FDF-B141-2F3AEC78AC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2768325670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33" y="1030290"/>
            <a:ext cx="5766408" cy="54685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1101" y="1030290"/>
            <a:ext cx="5736166" cy="54685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0C3D21-134A-46A7-B70E-0727B59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9CFA7EC9-5768-4043-8F52-F8256543452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B8CDB979-14B8-4AA0-BE1E-0829E376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D4EB-94A1-412D-93A4-14DDC791648E}" type="datetime4">
              <a:rPr lang="en-US" smtClean="0"/>
              <a:t>June 23, 2022</a:t>
            </a:fld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D9967C8-5B29-43F2-A22F-A4E56195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20093CB-103F-43CB-BB5A-F5B2D37F39E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1557891375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33" y="1030289"/>
            <a:ext cx="5766408" cy="5442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1101" y="1030289"/>
            <a:ext cx="5736166" cy="5442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D06A4E-7B8D-4EC0-9B8E-93479EBF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2676AF2C-4157-46B7-BFBA-4DC2401A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76B1-4F96-44D6-AA93-95532C11C9F9}" type="datetime4">
              <a:rPr lang="en-US" smtClean="0"/>
              <a:t>June 23, 2022</a:t>
            </a:fld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BDD7D6A-C149-44AB-8A50-3FB22C44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A26B9FCB-B7D7-4FFD-B85A-ACED0448FE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2144610271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731" y="1608828"/>
            <a:ext cx="5843212" cy="48816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4059" y="1608828"/>
            <a:ext cx="5843209" cy="48816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EEB3026-5564-4AA4-8CD9-FAD9F39C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77E6ADEE-6C57-4C65-BB70-AF2E2D7209F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35747CF6-B3F0-4E79-A1A0-8EAC1BA7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AD2-6AC7-4377-8CEB-A9A180588602}" type="datetime4">
              <a:rPr lang="en-US" smtClean="0"/>
              <a:t>June 23, 2022</a:t>
            </a:fld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C7F891A-26DD-4186-B15D-C1981A09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07BD63B8-D9D9-4B93-9C92-E147B3120B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F4F7D9A-E372-4F4F-99C6-B9198523AE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94731" y="1004454"/>
            <a:ext cx="5843211" cy="568387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B3F201-FEED-41A0-95C3-078D9F83320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54060" y="1004454"/>
            <a:ext cx="5843211" cy="568387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157188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731" y="1608828"/>
            <a:ext cx="5843212" cy="48816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4059" y="1608828"/>
            <a:ext cx="5843209" cy="48816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EEB3026-5564-4AA4-8CD9-FAD9F39C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0"/>
            <a:ext cx="8496831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35747CF6-B3F0-4E79-A1A0-8EAC1BA7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AD2-6AC7-4377-8CEB-A9A180588602}" type="datetime4">
              <a:rPr lang="en-US" smtClean="0"/>
              <a:t>June 23, 2022</a:t>
            </a:fld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C7F891A-26DD-4186-B15D-C1981A09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07BD63B8-D9D9-4B93-9C92-E147B3120B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F4F7D9A-E372-4F4F-99C6-B9198523AE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94731" y="1004454"/>
            <a:ext cx="5843211" cy="568387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B3F201-FEED-41A0-95C3-078D9F83320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54060" y="1004454"/>
            <a:ext cx="5843211" cy="568387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864617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56" y="1686198"/>
            <a:ext cx="5724161" cy="822960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6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2818" y="1686198"/>
            <a:ext cx="6070526" cy="822960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6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2B55E55-60D5-4439-8EC5-057799B9856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94733" y="2509158"/>
            <a:ext cx="5728085" cy="3966965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9D9488-7234-4E65-B66B-F6BCC97927B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22818" y="2509158"/>
            <a:ext cx="6070526" cy="3966965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AD33-27AC-4C4C-9FBA-9756F275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24" y="794062"/>
            <a:ext cx="11793120" cy="784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FA81D993-5DB7-43FF-B185-0CD10D47332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  <p:sp>
        <p:nvSpPr>
          <p:cNvPr id="12" name="Date Placeholder 22">
            <a:extLst>
              <a:ext uri="{FF2B5EF4-FFF2-40B4-BE49-F238E27FC236}">
                <a16:creationId xmlns:a16="http://schemas.microsoft.com/office/drawing/2014/main" id="{F23B0EA2-8320-4D95-87F4-D9F04EC4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732" y="6582926"/>
            <a:ext cx="2154143" cy="275074"/>
          </a:xfrm>
        </p:spPr>
        <p:txBody>
          <a:bodyPr/>
          <a:lstStyle/>
          <a:p>
            <a:fld id="{9D538AD2-6AC7-4377-8CEB-A9A180588602}" type="datetime4">
              <a:rPr lang="en-US" smtClean="0"/>
              <a:t>June 23, 2022</a:t>
            </a:fld>
            <a:endParaRPr lang="en-US"/>
          </a:p>
        </p:txBody>
      </p:sp>
      <p:sp>
        <p:nvSpPr>
          <p:cNvPr id="13" name="Slide Number Placeholder 24">
            <a:extLst>
              <a:ext uri="{FF2B5EF4-FFF2-40B4-BE49-F238E27FC236}">
                <a16:creationId xmlns:a16="http://schemas.microsoft.com/office/drawing/2014/main" id="{245D6558-75F3-47BD-B0E7-D035AD00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25">
            <a:extLst>
              <a:ext uri="{FF2B5EF4-FFF2-40B4-BE49-F238E27FC236}">
                <a16:creationId xmlns:a16="http://schemas.microsoft.com/office/drawing/2014/main" id="{36A6A165-F86A-4FA2-9E7C-E2A75129C07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652655" y="6583680"/>
            <a:ext cx="6005844" cy="274320"/>
          </a:xfrm>
        </p:spPr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3247066492"/>
      </p:ext>
    </p:extLst>
  </p:cSld>
  <p:clrMapOvr>
    <a:masterClrMapping/>
  </p:clrMapOvr>
  <p:transition spd="slow"/>
  <p:hf sldNum="0"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56" y="1686198"/>
            <a:ext cx="5724161" cy="822960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6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2818" y="1686198"/>
            <a:ext cx="6070526" cy="822960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6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2B55E55-60D5-4439-8EC5-057799B9856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94733" y="2509158"/>
            <a:ext cx="5728085" cy="3966965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9D9488-7234-4E65-B66B-F6BCC97927B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22818" y="2509158"/>
            <a:ext cx="6070526" cy="3966965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AD33-27AC-4C4C-9FBA-9756F275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24" y="794062"/>
            <a:ext cx="11793120" cy="784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22">
            <a:extLst>
              <a:ext uri="{FF2B5EF4-FFF2-40B4-BE49-F238E27FC236}">
                <a16:creationId xmlns:a16="http://schemas.microsoft.com/office/drawing/2014/main" id="{641E2085-B2F9-480F-A330-D6983AAB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732" y="6582926"/>
            <a:ext cx="2154143" cy="275074"/>
          </a:xfrm>
        </p:spPr>
        <p:txBody>
          <a:bodyPr/>
          <a:lstStyle/>
          <a:p>
            <a:fld id="{9D538AD2-6AC7-4377-8CEB-A9A180588602}" type="datetime4">
              <a:rPr lang="en-US" smtClean="0"/>
              <a:t>June 23, 2022</a:t>
            </a:fld>
            <a:endParaRPr lang="en-US"/>
          </a:p>
        </p:txBody>
      </p:sp>
      <p:sp>
        <p:nvSpPr>
          <p:cNvPr id="13" name="Slide Number Placeholder 24">
            <a:extLst>
              <a:ext uri="{FF2B5EF4-FFF2-40B4-BE49-F238E27FC236}">
                <a16:creationId xmlns:a16="http://schemas.microsoft.com/office/drawing/2014/main" id="{D73142B3-9031-4E18-B1AE-9A6C45A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25">
            <a:extLst>
              <a:ext uri="{FF2B5EF4-FFF2-40B4-BE49-F238E27FC236}">
                <a16:creationId xmlns:a16="http://schemas.microsoft.com/office/drawing/2014/main" id="{A6D672B9-8BF3-4F66-9863-62CF50EF92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652655" y="6583680"/>
            <a:ext cx="6005844" cy="274320"/>
          </a:xfrm>
        </p:spPr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518705552"/>
      </p:ext>
    </p:extLst>
  </p:cSld>
  <p:clrMapOvr>
    <a:masterClrMapping/>
  </p:clrMapOvr>
  <p:transition spd="slow"/>
  <p:hf sldNum="0"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27BF3D9-CEA9-447D-B30A-92A8F2D5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9" y="7168"/>
            <a:ext cx="8496830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1">
            <a:extLst>
              <a:ext uri="{FF2B5EF4-FFF2-40B4-BE49-F238E27FC236}">
                <a16:creationId xmlns:a16="http://schemas.microsoft.com/office/drawing/2014/main" id="{6C70793C-F672-43D1-B694-58285143B6B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779031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A37A53-C964-436A-AEB1-777E1221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8999" y="6582926"/>
            <a:ext cx="338769" cy="27507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2A98CD9-2573-4F3B-B885-DA0EEFF913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139155521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56" y="1686198"/>
            <a:ext cx="5724161" cy="822960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6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2818" y="1686198"/>
            <a:ext cx="6070526" cy="822960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600" b="1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2B55E55-60D5-4439-8EC5-057799B9856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94733" y="2509158"/>
            <a:ext cx="5728085" cy="3966965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9D9488-7234-4E65-B66B-F6BCC97927B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22818" y="2509158"/>
            <a:ext cx="6070526" cy="3966965"/>
          </a:xfrm>
        </p:spPr>
        <p:txBody>
          <a:bodyPr/>
          <a:lstStyle>
            <a:lvl1pPr>
              <a:buClr>
                <a:srgbClr val="9D1C20"/>
              </a:buClr>
              <a:defRPr/>
            </a:lvl1pPr>
            <a:lvl2pPr>
              <a:buClr>
                <a:srgbClr val="3C537D"/>
              </a:buClr>
              <a:defRPr/>
            </a:lvl2pPr>
            <a:lvl3pPr>
              <a:buClr>
                <a:srgbClr val="3C537D"/>
              </a:buClr>
              <a:defRPr/>
            </a:lvl3pPr>
            <a:lvl4pPr>
              <a:buClr>
                <a:srgbClr val="3C537D"/>
              </a:buClr>
              <a:buFont typeface="Calibri" pitchFamily="34" charset="0"/>
              <a:buChar char="―"/>
              <a:defRPr/>
            </a:lvl4pPr>
            <a:lvl5pPr>
              <a:buClr>
                <a:srgbClr val="3C537D"/>
              </a:buClr>
              <a:defRPr/>
            </a:lvl5pPr>
            <a:lvl6pPr>
              <a:buClr>
                <a:srgbClr val="3C537D"/>
              </a:buCl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F0855ED-0967-4A1F-9906-8163480D2BC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77BF8CC-F12A-4670-B762-63E3F096D070}" type="datetime4">
              <a:rPr lang="en-US" smtClean="0"/>
              <a:t>June 23, 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5D5C601-ECA5-48E5-9BD5-2CB98BE85D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075654-BD2C-44EB-8A3A-527107062A7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AD33-27AC-4C4C-9FBA-9756F275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24" y="794062"/>
            <a:ext cx="11793120" cy="8921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8561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27BF3D9-CEA9-447D-B30A-92A8F2D5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9" y="7168"/>
            <a:ext cx="8496830" cy="766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rgbClr val="08275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A4437E4E-1949-4566-88EB-F6EE5F7A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D5CF-D014-4D6E-9A2C-88556AAD7250}" type="datetime4">
              <a:rPr lang="en-US" smtClean="0"/>
              <a:t>June 23, 2022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A37A53-C964-436A-AEB1-777E1221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2A98CD9-2573-4F3B-B885-DA0EEFF913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427421732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E92F97D-43ED-458D-9F11-62260435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3159-A6FE-48D4-8BC5-F517E0BE1210}" type="datetime4">
              <a:rPr lang="en-US" smtClean="0"/>
              <a:t>June 23, 2022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1F4A015-9F95-4C8F-B207-F18FBD8F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65999ECA-EAC2-4592-980C-8D3CBC9557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1541245427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" y="769093"/>
            <a:ext cx="11727872" cy="95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i="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52994"/>
            <a:ext cx="338666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827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0827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EAE6E3-C29D-48ED-85B5-B7CAA0D3B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855652"/>
          </a:xfrm>
          <a:solidFill>
            <a:srgbClr val="08275B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210A192D-7230-4112-A63A-8B43467A8B0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CABB238-3D9A-461D-888D-E642D02518FA}" type="datetime4">
              <a:rPr lang="en-US" smtClean="0"/>
              <a:t>June 23, 2022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8FE1AF5-A685-484B-92E4-E8622E0BB9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BA98C40-E46C-4E0A-867E-24124F3C7D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D88EC423-C9C8-4460-93C8-A0BA9AD00F9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4867584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8436347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" y="769093"/>
            <a:ext cx="11727872" cy="95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i="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52994"/>
            <a:ext cx="338666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827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0827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EAE6E3-C29D-48ED-85B5-B7CAA0D3B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855652"/>
          </a:xfrm>
          <a:solidFill>
            <a:srgbClr val="08275B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210A192D-7230-4112-A63A-8B43467A8B0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CABB238-3D9A-461D-888D-E642D02518FA}" type="datetime4">
              <a:rPr lang="en-US" smtClean="0"/>
              <a:t>June 23, 2022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8FE1AF5-A685-484B-92E4-E8622E0BB9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BA98C40-E46C-4E0A-867E-24124F3C7D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AIRC USE ONLY   |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D88EC423-C9C8-4460-93C8-A0BA9AD00F9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0" y="6577787"/>
            <a:ext cx="12192000" cy="3175"/>
          </a:xfrm>
          <a:prstGeom prst="line">
            <a:avLst/>
          </a:prstGeom>
          <a:noFill/>
          <a:ln w="28575" algn="ctr">
            <a:solidFill>
              <a:srgbClr val="BD1622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4292234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nimal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34A3D7C-43C5-4B35-B1AC-CBB43EE6B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616" y="4960137"/>
            <a:ext cx="8017984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142CA13-9AC5-46D4-AC2A-6DC596FFE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369784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39B954-F8A3-4284-A0C1-F57B8F133111}"/>
              </a:ext>
            </a:extLst>
          </p:cNvPr>
          <p:cNvCxnSpPr/>
          <p:nvPr userDrawn="1"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0827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7">
            <a:extLst>
              <a:ext uri="{FF2B5EF4-FFF2-40B4-BE49-F238E27FC236}">
                <a16:creationId xmlns:a16="http://schemas.microsoft.com/office/drawing/2014/main" id="{404EB0F4-E52A-41E1-8AC8-B3D309183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732" y="6582926"/>
            <a:ext cx="2154143" cy="27507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fld id="{5B4D5A4C-7BD7-4535-9D98-5BEB4967CFB7}" type="datetime4">
              <a:rPr lang="en-US" smtClean="0"/>
              <a:pPr/>
              <a:t>June 23, 2022</a:t>
            </a:fld>
            <a:endParaRPr lang="en-US"/>
          </a:p>
        </p:txBody>
      </p:sp>
      <p:sp>
        <p:nvSpPr>
          <p:cNvPr id="9" name="Footer Placeholder 18">
            <a:extLst>
              <a:ext uri="{FF2B5EF4-FFF2-40B4-BE49-F238E27FC236}">
                <a16:creationId xmlns:a16="http://schemas.microsoft.com/office/drawing/2014/main" id="{613A6010-03E4-46CD-81F0-4D552BF15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2655" y="6583680"/>
            <a:ext cx="6005844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pPr algn="r"/>
            <a:r>
              <a:rPr lang="en-US"/>
              <a:t>AIRC USE ONLY   |</a:t>
            </a:r>
          </a:p>
        </p:txBody>
      </p: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39838ED1-0A30-4071-8E70-E2217E199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41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38401" y="0"/>
            <a:ext cx="9381892" cy="827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30932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347835-9AFD-453E-B96A-BA05768B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2123-0948-4011-820A-C0F582382F2B}" type="datetime4">
              <a:rPr lang="en-US" smtClean="0"/>
              <a:t>June 23, 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FDE9298-C174-4483-BF1E-C24C728E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586ED00-173D-4365-9F93-20840679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E95F03-76AB-4EEC-BE4C-6B82DD3F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368" y="0"/>
            <a:ext cx="5086015" cy="957490"/>
          </a:xfr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80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745" y="772383"/>
            <a:ext cx="11765638" cy="95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745" y="1726583"/>
            <a:ext cx="11765637" cy="458277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6944E71-CD7E-4F03-B557-084994703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33B595C-1C03-4FC9-9D69-E10722926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A661E2D-B080-49D2-8C7F-329699427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3F0012-65C6-4568-8400-BE2664D68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l="5373" r="11822" b="84368"/>
          <a:stretch/>
        </p:blipFill>
        <p:spPr>
          <a:xfrm>
            <a:off x="0" y="0"/>
            <a:ext cx="7273636" cy="77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2" r:id="rId4"/>
    <p:sldLayoutId id="2147483710" r:id="rId5"/>
    <p:sldLayoutId id="2147483711" r:id="rId6"/>
    <p:sldLayoutId id="2147483665" r:id="rId7"/>
    <p:sldLayoutId id="2147483675" r:id="rId8"/>
    <p:sldLayoutId id="2147483714" r:id="rId9"/>
    <p:sldLayoutId id="2147483715" r:id="rId10"/>
    <p:sldLayoutId id="2147483716" r:id="rId11"/>
    <p:sldLayoutId id="2147483669" r:id="rId12"/>
    <p:sldLayoutId id="2147483717" r:id="rId13"/>
    <p:sldLayoutId id="2147483718" r:id="rId14"/>
    <p:sldLayoutId id="2147483751" r:id="rId15"/>
    <p:sldLayoutId id="2147483752" r:id="rId16"/>
    <p:sldLayoutId id="2147483755" r:id="rId17"/>
    <p:sldLayoutId id="2147483756" r:id="rId18"/>
    <p:sldLayoutId id="2147483777" r:id="rId19"/>
    <p:sldLayoutId id="2147483778" r:id="rId20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0" i="0" kern="1200" cap="all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36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3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01CE95-5588-4BF6-83B4-DB77AF321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5374" r="55048" b="84368"/>
          <a:stretch/>
        </p:blipFill>
        <p:spPr>
          <a:xfrm>
            <a:off x="0" y="0"/>
            <a:ext cx="3476527" cy="772383"/>
          </a:xfrm>
          <a:prstGeom prst="rect">
            <a:avLst/>
          </a:prstGeom>
        </p:spPr>
      </p:pic>
      <p:sp>
        <p:nvSpPr>
          <p:cNvPr id="56" name="Date Placeholder 3">
            <a:extLst>
              <a:ext uri="{FF2B5EF4-FFF2-40B4-BE49-F238E27FC236}">
                <a16:creationId xmlns:a16="http://schemas.microsoft.com/office/drawing/2014/main" id="{58336BDD-29E0-4AFE-9C79-18D054BAC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732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861D31"/>
                </a:solidFill>
                <a:latin typeface="+mn-lt"/>
              </a:defRPr>
            </a:lvl1pPr>
          </a:lstStyle>
          <a:p>
            <a:fld id="{D1BD2BF0-5390-42EC-845C-1641B608A088}" type="datetime4">
              <a:rPr lang="en-US" smtClean="0"/>
              <a:t>June 23, 2022</a:t>
            </a:fld>
            <a:endParaRPr lang="en-US"/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CAD9A93D-AB4E-45A7-9469-4CF88C67682B}"/>
              </a:ext>
            </a:extLst>
          </p:cNvPr>
          <p:cNvSpPr txBox="1">
            <a:spLocks/>
          </p:cNvSpPr>
          <p:nvPr userDrawn="1"/>
        </p:nvSpPr>
        <p:spPr>
          <a:xfrm>
            <a:off x="11658499" y="6587714"/>
            <a:ext cx="338769" cy="27028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61D3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99C460-6015-A940-95C6-1BB8BCFAE265}" type="slidenum">
              <a:rPr lang="en-US" smtClean="0">
                <a:latin typeface="+mn-lt"/>
              </a:rPr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38CD0CB1-12A9-4FB3-9ABD-405003EA3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2655" y="6583680"/>
            <a:ext cx="600584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rgbClr val="861D31"/>
                </a:solidFill>
                <a:latin typeface="+mn-lt"/>
              </a:defRPr>
            </a:lvl1pPr>
          </a:lstStyle>
          <a:p>
            <a:r>
              <a:rPr lang="en-US"/>
              <a:t>SERC USE ONLY   |</a:t>
            </a:r>
          </a:p>
        </p:txBody>
      </p:sp>
    </p:spTree>
    <p:extLst>
      <p:ext uri="{BB962C8B-B14F-4D97-AF65-F5344CB8AC3E}">
        <p14:creationId xmlns:p14="http://schemas.microsoft.com/office/powerpoint/2010/main" val="379803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77" r:id="rId2"/>
    <p:sldLayoutId id="2147483678" r:id="rId3"/>
    <p:sldLayoutId id="2147483719" r:id="rId4"/>
    <p:sldLayoutId id="2147483686" r:id="rId5"/>
    <p:sldLayoutId id="2147483679" r:id="rId6"/>
    <p:sldLayoutId id="2147483680" r:id="rId7"/>
    <p:sldLayoutId id="2147483720" r:id="rId8"/>
    <p:sldLayoutId id="2147483721" r:id="rId9"/>
    <p:sldLayoutId id="2147483722" r:id="rId10"/>
    <p:sldLayoutId id="2147483681" r:id="rId11"/>
    <p:sldLayoutId id="2147483685" r:id="rId12"/>
    <p:sldLayoutId id="2147483682" r:id="rId13"/>
    <p:sldLayoutId id="2147483723" r:id="rId14"/>
    <p:sldLayoutId id="2147483684" r:id="rId15"/>
    <p:sldLayoutId id="2147483724" r:id="rId16"/>
    <p:sldLayoutId id="2147483750" r:id="rId17"/>
    <p:sldLayoutId id="2147483753" r:id="rId18"/>
  </p:sldLayoutIdLst>
  <p:transition spd="slow"/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―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ourier New" pitchFamily="49" charset="0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―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Wingdings" pitchFamily="2" charset="2"/>
        <a:buChar char="q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732" y="838200"/>
            <a:ext cx="11802536" cy="568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9F55D-B197-4BBA-8F57-193DD0F6E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46844" r="11875" b="84368"/>
          <a:stretch/>
        </p:blipFill>
        <p:spPr>
          <a:xfrm>
            <a:off x="0" y="0"/>
            <a:ext cx="3626067" cy="772383"/>
          </a:xfrm>
          <a:prstGeom prst="rect">
            <a:avLst/>
          </a:prstGeom>
        </p:spPr>
      </p:pic>
      <p:sp>
        <p:nvSpPr>
          <p:cNvPr id="33" name="Date Placeholder 17">
            <a:extLst>
              <a:ext uri="{FF2B5EF4-FFF2-40B4-BE49-F238E27FC236}">
                <a16:creationId xmlns:a16="http://schemas.microsoft.com/office/drawing/2014/main" id="{CF2604BA-107C-4F83-BEEE-512E4DFCD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732" y="6582926"/>
            <a:ext cx="2154143" cy="27507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fld id="{5B4D5A4C-7BD7-4535-9D98-5BEB4967CFB7}" type="datetime4">
              <a:rPr lang="en-US" smtClean="0"/>
              <a:pPr/>
              <a:t>June 23, 2022</a:t>
            </a:fld>
            <a:endParaRPr lang="en-US"/>
          </a:p>
        </p:txBody>
      </p:sp>
      <p:sp>
        <p:nvSpPr>
          <p:cNvPr id="34" name="Footer Placeholder 18">
            <a:extLst>
              <a:ext uri="{FF2B5EF4-FFF2-40B4-BE49-F238E27FC236}">
                <a16:creationId xmlns:a16="http://schemas.microsoft.com/office/drawing/2014/main" id="{778BF735-781B-45BA-8794-390FB21AE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2655" y="6583680"/>
            <a:ext cx="6005844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pPr algn="r"/>
            <a:r>
              <a:rPr lang="en-US"/>
              <a:t>AIRC USE ONLY   |</a:t>
            </a:r>
          </a:p>
        </p:txBody>
      </p:sp>
      <p:sp>
        <p:nvSpPr>
          <p:cNvPr id="35" name="Slide Number Placeholder 19">
            <a:extLst>
              <a:ext uri="{FF2B5EF4-FFF2-40B4-BE49-F238E27FC236}">
                <a16:creationId xmlns:a16="http://schemas.microsoft.com/office/drawing/2014/main" id="{D100E2CD-9C98-44CC-A275-0D2144824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499" y="6582926"/>
            <a:ext cx="338769" cy="27507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9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704" r:id="rId4"/>
    <p:sldLayoutId id="2147483691" r:id="rId5"/>
    <p:sldLayoutId id="2147483692" r:id="rId6"/>
    <p:sldLayoutId id="2147483693" r:id="rId7"/>
    <p:sldLayoutId id="2147483725" r:id="rId8"/>
    <p:sldLayoutId id="2147483730" r:id="rId9"/>
    <p:sldLayoutId id="2147483729" r:id="rId10"/>
    <p:sldLayoutId id="2147483695" r:id="rId11"/>
    <p:sldLayoutId id="2147483727" r:id="rId12"/>
    <p:sldLayoutId id="2147483697" r:id="rId13"/>
    <p:sldLayoutId id="2147483698" r:id="rId14"/>
    <p:sldLayoutId id="2147483728" r:id="rId15"/>
    <p:sldLayoutId id="2147483726" r:id="rId16"/>
    <p:sldLayoutId id="2147483749" r:id="rId17"/>
  </p:sldLayoutIdLst>
  <p:transition spd="slow"/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rgbClr val="08275B"/>
        </a:buClr>
        <a:buSzPct val="100000"/>
        <a:buFont typeface="Calibri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100000"/>
        <a:buFont typeface="Calibri" pitchFamily="34" charset="0"/>
        <a:buChar char="―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100000"/>
        <a:buFont typeface="Courier New" pitchFamily="49" charset="0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100000"/>
        <a:buFont typeface="Calibri" pitchFamily="34" charset="0"/>
        <a:buChar char="―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100000"/>
        <a:buFont typeface="Wingdings" pitchFamily="2" charset="2"/>
        <a:buChar char="q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9E5A0-E3FE-4800-A5F7-87D4275D2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617" y="899886"/>
            <a:ext cx="11768766" cy="553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5EB37-7692-406D-B571-E24768E760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5374" r="55048" b="84368"/>
          <a:stretch/>
        </p:blipFill>
        <p:spPr>
          <a:xfrm>
            <a:off x="1" y="0"/>
            <a:ext cx="3476527" cy="772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71DC5F-5A55-4260-91DF-EBF553431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46845" t="-1" r="16831" b="83537"/>
          <a:stretch/>
        </p:blipFill>
        <p:spPr>
          <a:xfrm>
            <a:off x="9001361" y="0"/>
            <a:ext cx="3190638" cy="81347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3528FEC-0F71-44E3-8C19-619A6B4EC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1617" y="658368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063A7F1-8AFB-44DA-A3D9-D8EDC727AE5D}" type="datetime4">
              <a:rPr lang="en-US" smtClean="0"/>
              <a:t>June 23, 2022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6AAC007-3A53-4F18-A557-92D9EB66A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614" y="6583680"/>
            <a:ext cx="338769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99C460-6015-A940-95C6-1BB8BCFAE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D69EBE1-8539-4189-B050-FB9B944EB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5770" y="6583680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8275B"/>
                </a:solidFill>
              </a:rPr>
              <a:t>AIRC</a:t>
            </a:r>
            <a:r>
              <a:rPr lang="en-US">
                <a:solidFill>
                  <a:srgbClr val="851429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|  </a:t>
            </a:r>
            <a:r>
              <a:rPr lang="en-US">
                <a:solidFill>
                  <a:srgbClr val="851429"/>
                </a:solidFill>
              </a:rPr>
              <a:t>SERC</a:t>
            </a:r>
            <a:endParaRPr lang="en-US">
              <a:solidFill>
                <a:srgbClr val="0827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9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5" r:id="rId2"/>
    <p:sldLayoutId id="2147483736" r:id="rId3"/>
    <p:sldLayoutId id="2147483746" r:id="rId4"/>
    <p:sldLayoutId id="2147483737" r:id="rId5"/>
    <p:sldLayoutId id="2147483747" r:id="rId6"/>
    <p:sldLayoutId id="2147483738" r:id="rId7"/>
    <p:sldLayoutId id="2147483744" r:id="rId8"/>
    <p:sldLayoutId id="2147483739" r:id="rId9"/>
    <p:sldLayoutId id="2147483740" r:id="rId10"/>
    <p:sldLayoutId id="2147483741" r:id="rId11"/>
    <p:sldLayoutId id="2147483743" r:id="rId12"/>
    <p:sldLayoutId id="214748374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732" y="838200"/>
            <a:ext cx="11802536" cy="568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9F55D-B197-4BBA-8F57-193DD0F6E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46844" r="11875" b="84368"/>
          <a:stretch/>
        </p:blipFill>
        <p:spPr>
          <a:xfrm>
            <a:off x="0" y="0"/>
            <a:ext cx="3626067" cy="772383"/>
          </a:xfrm>
          <a:prstGeom prst="rect">
            <a:avLst/>
          </a:prstGeom>
        </p:spPr>
      </p:pic>
      <p:sp>
        <p:nvSpPr>
          <p:cNvPr id="33" name="Date Placeholder 17">
            <a:extLst>
              <a:ext uri="{FF2B5EF4-FFF2-40B4-BE49-F238E27FC236}">
                <a16:creationId xmlns:a16="http://schemas.microsoft.com/office/drawing/2014/main" id="{CF2604BA-107C-4F83-BEEE-512E4DFCD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732" y="6582926"/>
            <a:ext cx="2154143" cy="27507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fld id="{5B4D5A4C-7BD7-4535-9D98-5BEB4967CFB7}" type="datetime4">
              <a:rPr lang="en-US" smtClean="0"/>
              <a:pPr/>
              <a:t>June 23, 2022</a:t>
            </a:fld>
            <a:endParaRPr lang="en-US"/>
          </a:p>
        </p:txBody>
      </p:sp>
      <p:sp>
        <p:nvSpPr>
          <p:cNvPr id="34" name="Footer Placeholder 18">
            <a:extLst>
              <a:ext uri="{FF2B5EF4-FFF2-40B4-BE49-F238E27FC236}">
                <a16:creationId xmlns:a16="http://schemas.microsoft.com/office/drawing/2014/main" id="{778BF735-781B-45BA-8794-390FB21AE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2655" y="6583680"/>
            <a:ext cx="6005844" cy="27432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8275B"/>
                </a:solidFill>
              </a:defRPr>
            </a:lvl1pPr>
          </a:lstStyle>
          <a:p>
            <a:pPr algn="r"/>
            <a:r>
              <a:rPr lang="en-US"/>
              <a:t>AIRC USE ONLY   |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6BED81-EF77-49A2-ACE8-F2FA44EDEF38}"/>
              </a:ext>
            </a:extLst>
          </p:cNvPr>
          <p:cNvSpPr txBox="1">
            <a:spLocks/>
          </p:cNvSpPr>
          <p:nvPr userDrawn="1"/>
        </p:nvSpPr>
        <p:spPr>
          <a:xfrm>
            <a:off x="11858524" y="6578189"/>
            <a:ext cx="338769" cy="27028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61D3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99C460-6015-A940-95C6-1BB8BCFAE265}" type="slidenum">
              <a:rPr lang="en-US" b="1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EE2A1B-51AB-401A-BB70-800DECB6CE62}"/>
              </a:ext>
            </a:extLst>
          </p:cNvPr>
          <p:cNvSpPr txBox="1"/>
          <p:nvPr userDrawn="1"/>
        </p:nvSpPr>
        <p:spPr>
          <a:xfrm>
            <a:off x="5447031" y="6635948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Not Cleared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235805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ransition spd="slow"/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rgbClr val="08275B"/>
        </a:buClr>
        <a:buSzPct val="100000"/>
        <a:buFont typeface="Calibri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100000"/>
        <a:buFont typeface="Calibri" pitchFamily="34" charset="0"/>
        <a:buChar char="―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100000"/>
        <a:buFont typeface="Courier New" pitchFamily="49" charset="0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100000"/>
        <a:buFont typeface="Calibri" pitchFamily="34" charset="0"/>
        <a:buChar char="―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100000"/>
        <a:buFont typeface="Wingdings" pitchFamily="2" charset="2"/>
        <a:buChar char="q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28600" algn="l" rtl="0" eaLnBrk="1" fontAlgn="base" hangingPunct="1">
        <a:spcBef>
          <a:spcPts val="600"/>
        </a:spcBef>
        <a:spcAft>
          <a:spcPct val="0"/>
        </a:spcAft>
        <a:buClr>
          <a:srgbClr val="08275B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cuarc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0F6CDC-7ECA-4CAA-B0BA-85BDCFC7D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Executive Overview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1D40AE6-879C-4AD6-AFE4-E0A951AB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6" y="4069586"/>
            <a:ext cx="6998951" cy="1463040"/>
          </a:xfrm>
        </p:spPr>
        <p:txBody>
          <a:bodyPr/>
          <a:lstStyle/>
          <a:p>
            <a:r>
              <a:rPr lang="en-US"/>
              <a:t>A unique collaborative DoD UARC</a:t>
            </a:r>
            <a:br>
              <a:rPr lang="en-US"/>
            </a:br>
            <a:r>
              <a:rPr lang="en-US"/>
              <a:t>(</a:t>
            </a:r>
            <a:r>
              <a:rPr lang="en-US" sz="2400"/>
              <a:t>University Affiliated Research Center)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54C9F-587F-43EA-A7AB-9C022FA037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9D09F8-E631-4587-AAB2-B92E3315077E}" type="datetime4">
              <a:rPr lang="en-US" smtClean="0"/>
              <a:t>June 23, 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582E5-DAB6-4735-B462-051259FFC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FABF4-F797-4973-B77B-75CDBDD2CB53}"/>
              </a:ext>
            </a:extLst>
          </p:cNvPr>
          <p:cNvSpPr txBox="1"/>
          <p:nvPr/>
        </p:nvSpPr>
        <p:spPr>
          <a:xfrm>
            <a:off x="4436805" y="1902589"/>
            <a:ext cx="2704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cap="all" spc="200">
                <a:solidFill>
                  <a:srgbClr val="851429"/>
                </a:solidFill>
                <a:latin typeface="Calibri" panose="020F0502020204030204" pitchFamily="34" charset="0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www.SERCuarc.org</a:t>
            </a:r>
            <a:r>
              <a:rPr lang="en-US" cap="all" spc="200">
                <a:solidFill>
                  <a:srgbClr val="851429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377A5-4F86-4CEB-ABBE-C87E66ECF26F}"/>
              </a:ext>
            </a:extLst>
          </p:cNvPr>
          <p:cNvSpPr txBox="1"/>
          <p:nvPr/>
        </p:nvSpPr>
        <p:spPr>
          <a:xfrm>
            <a:off x="9782628" y="3664403"/>
            <a:ext cx="2532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cap="all" spc="200">
                <a:solidFill>
                  <a:srgbClr val="0059FF"/>
                </a:solidFill>
                <a:latin typeface="Calibri" panose="020F0502020204030204" pitchFamily="34" charset="0"/>
                <a:ea typeface="+mj-ea"/>
                <a:cs typeface="+mj-cs"/>
              </a:rPr>
              <a:t>www.acqirc.org 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851E1E41-68B3-4517-9ACF-EC1078C9FB28}"/>
              </a:ext>
            </a:extLst>
          </p:cNvPr>
          <p:cNvSpPr txBox="1">
            <a:spLocks/>
          </p:cNvSpPr>
          <p:nvPr/>
        </p:nvSpPr>
        <p:spPr>
          <a:xfrm>
            <a:off x="9837272" y="6583680"/>
            <a:ext cx="1699958" cy="27432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>
                <a:solidFill>
                  <a:srgbClr val="0827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AIRC</a:t>
            </a:r>
            <a:r>
              <a:rPr lang="en-US" sz="1000">
                <a:solidFill>
                  <a:srgbClr val="8514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>
                <a:latin typeface="Calibri" panose="020F0502020204030204" pitchFamily="34" charset="0"/>
                <a:cs typeface="Calibri" panose="020F0502020204030204" pitchFamily="34" charset="0"/>
              </a:rPr>
              <a:t> |  </a:t>
            </a:r>
            <a:r>
              <a:rPr lang="en-US" sz="1000">
                <a:solidFill>
                  <a:srgbClr val="8514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SERC</a:t>
            </a:r>
            <a:endParaRPr lang="en-US" sz="1000">
              <a:solidFill>
                <a:srgbClr val="0827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A1D083C-60C6-424C-BE14-756535C6BE2A}"/>
              </a:ext>
            </a:extLst>
          </p:cNvPr>
          <p:cNvCxnSpPr>
            <a:cxnSpLocks/>
          </p:cNvCxnSpPr>
          <p:nvPr/>
        </p:nvCxnSpPr>
        <p:spPr>
          <a:xfrm>
            <a:off x="7716261" y="5795330"/>
            <a:ext cx="16981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824005" y="1140098"/>
            <a:ext cx="10200387" cy="5089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/>
            <a:r>
              <a:rPr lang="en-US" sz="2800" dirty="0"/>
              <a:t>Resilience and Assurance Methodologies:</a:t>
            </a:r>
            <a:br>
              <a:rPr lang="en-US" sz="2800" dirty="0"/>
            </a:br>
            <a:r>
              <a:rPr lang="en-US" sz="2800" dirty="0"/>
              <a:t>Full System Lifecycle</a:t>
            </a:r>
            <a:endParaRPr sz="2800" dirty="0"/>
          </a:p>
        </p:txBody>
      </p:sp>
      <p:pic>
        <p:nvPicPr>
          <p:cNvPr id="107" name="Google Shape;107;p5" descr="A close up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35199"/>
          <a:stretch/>
        </p:blipFill>
        <p:spPr>
          <a:xfrm>
            <a:off x="2110118" y="2059268"/>
            <a:ext cx="7635143" cy="23663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3C1ECD-2ED8-43DF-A934-530043E95B9C}"/>
              </a:ext>
            </a:extLst>
          </p:cNvPr>
          <p:cNvSpPr txBox="1"/>
          <p:nvPr/>
        </p:nvSpPr>
        <p:spPr>
          <a:xfrm>
            <a:off x="3418759" y="2333510"/>
            <a:ext cx="2449287" cy="300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50" b="1" dirty="0">
                <a:solidFill>
                  <a:srgbClr val="981B1E"/>
                </a:solidFill>
                <a:latin typeface="Calibri" panose="020F0502020204030204"/>
                <a:cs typeface="Arial" panose="020B0604020202020204" pitchFamily="34" charset="0"/>
              </a:rPr>
              <a:t>Effectiveness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8A738F-8F22-4656-B72C-8FB3EEA87391}"/>
              </a:ext>
            </a:extLst>
          </p:cNvPr>
          <p:cNvSpPr txBox="1"/>
          <p:nvPr/>
        </p:nvSpPr>
        <p:spPr>
          <a:xfrm>
            <a:off x="8109689" y="2354772"/>
            <a:ext cx="775973" cy="300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350" b="1" dirty="0">
                <a:solidFill>
                  <a:srgbClr val="7030A0"/>
                </a:solidFill>
                <a:latin typeface="Calibri" panose="020F0502020204030204"/>
                <a:cs typeface="Arial" panose="020B0604020202020204" pitchFamily="34" charset="0"/>
              </a:rPr>
              <a:t>Cost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01A53-D35A-4908-8839-45663B9128A1}"/>
              </a:ext>
            </a:extLst>
          </p:cNvPr>
          <p:cNvSpPr txBox="1"/>
          <p:nvPr/>
        </p:nvSpPr>
        <p:spPr>
          <a:xfrm>
            <a:off x="2527980" y="3186879"/>
            <a:ext cx="1600200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80% of decisions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D8345E41-6EA9-4D59-BCA0-6BD0EDBE8769}"/>
              </a:ext>
            </a:extLst>
          </p:cNvPr>
          <p:cNvSpPr/>
          <p:nvPr/>
        </p:nvSpPr>
        <p:spPr>
          <a:xfrm>
            <a:off x="2110118" y="4533432"/>
            <a:ext cx="7635143" cy="4021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Loss/Dependence						Risk/Vulnerability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2606288-448F-452D-B809-ABAD5B2F2650}"/>
              </a:ext>
            </a:extLst>
          </p:cNvPr>
          <p:cNvSpPr/>
          <p:nvPr/>
        </p:nvSpPr>
        <p:spPr>
          <a:xfrm>
            <a:off x="2436688" y="4906570"/>
            <a:ext cx="276349" cy="273844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4372A0-74DF-473E-A8BD-EC1E813F3CB4}"/>
              </a:ext>
            </a:extLst>
          </p:cNvPr>
          <p:cNvSpPr txBox="1"/>
          <p:nvPr/>
        </p:nvSpPr>
        <p:spPr>
          <a:xfrm>
            <a:off x="1764458" y="4946816"/>
            <a:ext cx="662792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CTT’s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2798D71-E5ED-43CF-80EE-9C0285C83C03}"/>
              </a:ext>
            </a:extLst>
          </p:cNvPr>
          <p:cNvSpPr/>
          <p:nvPr/>
        </p:nvSpPr>
        <p:spPr>
          <a:xfrm>
            <a:off x="4358924" y="4906569"/>
            <a:ext cx="276349" cy="273844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520964F-8AAC-450D-9847-65029DC1AE57}"/>
              </a:ext>
            </a:extLst>
          </p:cNvPr>
          <p:cNvSpPr/>
          <p:nvPr/>
        </p:nvSpPr>
        <p:spPr>
          <a:xfrm>
            <a:off x="6248504" y="4906569"/>
            <a:ext cx="276349" cy="273844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2FADC01-216E-4832-B041-5E2B87ED5C2E}"/>
              </a:ext>
            </a:extLst>
          </p:cNvPr>
          <p:cNvSpPr/>
          <p:nvPr/>
        </p:nvSpPr>
        <p:spPr>
          <a:xfrm>
            <a:off x="8961032" y="4906568"/>
            <a:ext cx="276349" cy="273844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B79A52-A111-4261-9602-E8A41BAEFC50}"/>
              </a:ext>
            </a:extLst>
          </p:cNvPr>
          <p:cNvCxnSpPr>
            <a:cxnSpLocks/>
          </p:cNvCxnSpPr>
          <p:nvPr/>
        </p:nvCxnSpPr>
        <p:spPr>
          <a:xfrm>
            <a:off x="2436687" y="5339968"/>
            <a:ext cx="39297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887EB18-C4C7-4CF1-BCA3-AA5F74FCD9F2}"/>
              </a:ext>
            </a:extLst>
          </p:cNvPr>
          <p:cNvSpPr txBox="1"/>
          <p:nvPr/>
        </p:nvSpPr>
        <p:spPr>
          <a:xfrm>
            <a:off x="3046288" y="5207630"/>
            <a:ext cx="960192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STPA-Sec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E61B727-4714-4962-8E95-8AF5E6E60F37}"/>
              </a:ext>
            </a:extLst>
          </p:cNvPr>
          <p:cNvCxnSpPr>
            <a:cxnSpLocks/>
          </p:cNvCxnSpPr>
          <p:nvPr/>
        </p:nvCxnSpPr>
        <p:spPr>
          <a:xfrm>
            <a:off x="2433967" y="6000854"/>
            <a:ext cx="698046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2238A49-B041-4178-A85C-C409546A5B85}"/>
              </a:ext>
            </a:extLst>
          </p:cNvPr>
          <p:cNvSpPr txBox="1"/>
          <p:nvPr/>
        </p:nvSpPr>
        <p:spPr>
          <a:xfrm>
            <a:off x="4358924" y="5922943"/>
            <a:ext cx="2831411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FOREST Meta-process model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3B830DF-3B7C-47EE-864C-57FD6E107872}"/>
              </a:ext>
            </a:extLst>
          </p:cNvPr>
          <p:cNvCxnSpPr>
            <a:cxnSpLocks/>
          </p:cNvCxnSpPr>
          <p:nvPr/>
        </p:nvCxnSpPr>
        <p:spPr>
          <a:xfrm>
            <a:off x="4658167" y="5571087"/>
            <a:ext cx="47562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6CF97A9-5BD8-401F-92C5-C1C9091CBB57}"/>
              </a:ext>
            </a:extLst>
          </p:cNvPr>
          <p:cNvSpPr txBox="1"/>
          <p:nvPr/>
        </p:nvSpPr>
        <p:spPr>
          <a:xfrm>
            <a:off x="5811257" y="5438749"/>
            <a:ext cx="3211286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Fault &amp; Attack Trees/Hazard Analysis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DA48B9-BC11-41FC-9AC5-FA318F08057C}"/>
              </a:ext>
            </a:extLst>
          </p:cNvPr>
          <p:cNvCxnSpPr>
            <a:cxnSpLocks/>
          </p:cNvCxnSpPr>
          <p:nvPr/>
        </p:nvCxnSpPr>
        <p:spPr>
          <a:xfrm>
            <a:off x="6421985" y="5344486"/>
            <a:ext cx="29924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9E20305-4353-4B0F-9A37-5F48DFDBD6AC}"/>
              </a:ext>
            </a:extLst>
          </p:cNvPr>
          <p:cNvSpPr txBox="1"/>
          <p:nvPr/>
        </p:nvSpPr>
        <p:spPr>
          <a:xfrm>
            <a:off x="7255061" y="5212143"/>
            <a:ext cx="1653026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Assurance Cases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F91308-964A-45E3-BC94-4313FE4A27CA}"/>
              </a:ext>
            </a:extLst>
          </p:cNvPr>
          <p:cNvSpPr txBox="1"/>
          <p:nvPr/>
        </p:nvSpPr>
        <p:spPr>
          <a:xfrm>
            <a:off x="7814233" y="5656830"/>
            <a:ext cx="1479334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Formal Methods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4B0131-61B6-4B0C-8AC7-57B6124D407D}"/>
              </a:ext>
            </a:extLst>
          </p:cNvPr>
          <p:cNvCxnSpPr>
            <a:cxnSpLocks/>
          </p:cNvCxnSpPr>
          <p:nvPr/>
        </p:nvCxnSpPr>
        <p:spPr>
          <a:xfrm>
            <a:off x="2436688" y="5801631"/>
            <a:ext cx="5127173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66D2BB8-2E8F-4E11-A428-BA8F7EF6FCBA}"/>
              </a:ext>
            </a:extLst>
          </p:cNvPr>
          <p:cNvSpPr txBox="1"/>
          <p:nvPr/>
        </p:nvSpPr>
        <p:spPr>
          <a:xfrm>
            <a:off x="2713037" y="5669904"/>
            <a:ext cx="2677363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350" b="1" dirty="0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CSRM/Mission Aware Meta-model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E4267A2E-ED31-41B9-9EBE-F098F44D5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9980" y="6443558"/>
            <a:ext cx="21777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5DF160-2252-4507-9087-606C83CDB7D9}" type="slidenum">
              <a:rPr lang="en-US" sz="1000"/>
              <a:pPr/>
              <a:t>10</a:t>
            </a:fld>
            <a:endParaRPr lang="en-US" sz="1000" dirty="0"/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9652383B-6CED-477D-A383-1A60910FB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1" y="6443559"/>
            <a:ext cx="2311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Secure Cyber Resilient Engineering </a:t>
            </a:r>
          </a:p>
          <a:p>
            <a:r>
              <a:rPr lang="en-US" sz="800" dirty="0"/>
              <a:t>STP&amp;E Brown Bag</a:t>
            </a:r>
          </a:p>
          <a:p>
            <a:r>
              <a:rPr lang="en-US" sz="800" dirty="0"/>
              <a:t>3.23.2022</a:t>
            </a:r>
          </a:p>
        </p:txBody>
      </p:sp>
    </p:spTree>
    <p:extLst>
      <p:ext uri="{BB962C8B-B14F-4D97-AF65-F5344CB8AC3E}">
        <p14:creationId xmlns:p14="http://schemas.microsoft.com/office/powerpoint/2010/main" val="132005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652383B-6CED-477D-A383-1A60910F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Secure Cyber Resilient Engineering </a:t>
            </a:r>
          </a:p>
          <a:p>
            <a:r>
              <a:rPr lang="en-US" sz="800" dirty="0"/>
              <a:t>STP&amp;E Brown Bag</a:t>
            </a:r>
          </a:p>
          <a:p>
            <a:r>
              <a:rPr lang="en-US" sz="800" dirty="0"/>
              <a:t>3.23.2022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267A2E-ED31-41B9-9EBE-F098F44D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5DF160-2252-4507-9087-606C83CDB7D9}" type="slidenum">
              <a:rPr lang="en-US" sz="1000"/>
              <a:pPr/>
              <a:t>11</a:t>
            </a:fld>
            <a:endParaRPr lang="en-US" sz="1000" dirty="0"/>
          </a:p>
        </p:txBody>
      </p:sp>
      <p:sp>
        <p:nvSpPr>
          <p:cNvPr id="88" name="Google Shape;88;gf97f016455_0_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buSzPts val="2000"/>
            </a:pPr>
            <a:r>
              <a:rPr lang="en-US" dirty="0"/>
              <a:t>Sentinel-based Resilience Concept</a:t>
            </a:r>
            <a:br>
              <a:rPr lang="en-US" dirty="0"/>
            </a:br>
            <a:r>
              <a:rPr lang="en-US" dirty="0"/>
              <a:t>and Meta-Model</a:t>
            </a:r>
            <a:endParaRPr dirty="0"/>
          </a:p>
        </p:txBody>
      </p:sp>
      <p:sp>
        <p:nvSpPr>
          <p:cNvPr id="89" name="Google Shape;89;gf97f016455_0_73"/>
          <p:cNvSpPr txBox="1">
            <a:spLocks noGrp="1"/>
          </p:cNvSpPr>
          <p:nvPr>
            <p:ph type="body" idx="4294967295"/>
          </p:nvPr>
        </p:nvSpPr>
        <p:spPr>
          <a:xfrm>
            <a:off x="0" y="1236663"/>
            <a:ext cx="11244263" cy="3841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>
              <a:spcBef>
                <a:spcPts val="900"/>
              </a:spcBef>
              <a:buClr>
                <a:srgbClr val="111C4E"/>
              </a:buClr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C00000"/>
                </a:solidFill>
              </a:rPr>
              <a:t>Resilience Mode</a:t>
            </a:r>
            <a:r>
              <a:rPr lang="en-US" sz="2000" b="1" dirty="0"/>
              <a:t> </a:t>
            </a:r>
            <a:r>
              <a:rPr lang="en-US" sz="2000" dirty="0"/>
              <a:t>is a distinct and separate method of operation of a component, device, or system based upon a diverse redundancy or other design pattern.</a:t>
            </a:r>
            <a:endParaRPr sz="4000" dirty="0"/>
          </a:p>
          <a:p>
            <a:pPr>
              <a:spcBef>
                <a:spcPts val="900"/>
              </a:spcBef>
              <a:buClr>
                <a:srgbClr val="111C4E"/>
              </a:buClr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C00000"/>
                </a:solidFill>
              </a:rPr>
              <a:t>Sentinel</a:t>
            </a:r>
            <a:r>
              <a:rPr lang="en-US" sz="2000" dirty="0"/>
              <a:t> is a pattern responsible for monitoring and reconfiguration of a system using available Resilience Modes. The Sentinel functions are expected to be far more secure than the system being addressed for resilience.</a:t>
            </a:r>
            <a:endParaRPr sz="4000" dirty="0"/>
          </a:p>
        </p:txBody>
      </p:sp>
      <p:pic>
        <p:nvPicPr>
          <p:cNvPr id="90" name="Google Shape;90;gf97f016455_0_73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87" y="3041320"/>
            <a:ext cx="5675813" cy="2524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8;gf97f016455_0_197" descr="Diagram&#10;&#10;Description automatically generated">
            <a:extLst>
              <a:ext uri="{FF2B5EF4-FFF2-40B4-BE49-F238E27FC236}">
                <a16:creationId xmlns:a16="http://schemas.microsoft.com/office/drawing/2014/main" id="{CFFCFD2B-63B4-00ED-1D8B-897B94EF30F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3461" y="2866659"/>
            <a:ext cx="5675813" cy="36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69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652383B-6CED-477D-A383-1A60910F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Secure Cyber Resilient Engineering </a:t>
            </a:r>
          </a:p>
          <a:p>
            <a:r>
              <a:rPr lang="en-US" sz="800" dirty="0"/>
              <a:t>STP&amp;E Brown Bag</a:t>
            </a:r>
          </a:p>
          <a:p>
            <a:r>
              <a:rPr lang="en-US" sz="800" dirty="0"/>
              <a:t>3.23.2022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267A2E-ED31-41B9-9EBE-F098F44D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5DF160-2252-4507-9087-606C83CDB7D9}" type="slidenum">
              <a:rPr lang="en-US" sz="1000"/>
              <a:pPr/>
              <a:t>12</a:t>
            </a:fld>
            <a:endParaRPr lang="en-US" sz="1000" dirty="0"/>
          </a:p>
        </p:txBody>
      </p:sp>
      <p:sp>
        <p:nvSpPr>
          <p:cNvPr id="8" name="Google Shape;88;gf97f016455_0_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buSzPts val="2000"/>
            </a:pPr>
            <a:r>
              <a:rPr lang="en-US" sz="2800" dirty="0"/>
              <a:t>“FOREST” SE Process</a:t>
            </a:r>
            <a:endParaRPr sz="2800" dirty="0"/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723" y="1380298"/>
            <a:ext cx="2780967" cy="2683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3579" y="2002064"/>
            <a:ext cx="8183404" cy="360098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87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52383B-6CED-477D-A383-1A60910F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617" y="644652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Secure Cyber Resilient Engineering </a:t>
            </a:r>
          </a:p>
          <a:p>
            <a:r>
              <a:rPr lang="en-US" sz="800" dirty="0"/>
              <a:t>STP&amp;E Brown Bag</a:t>
            </a:r>
          </a:p>
          <a:p>
            <a:r>
              <a:rPr lang="en-US" sz="800" dirty="0"/>
              <a:t>3.23.2022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267A2E-ED31-41B9-9EBE-F098F44D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5DF160-2252-4507-9087-606C83CDB7D9}" type="slidenum">
              <a:rPr lang="en-US" sz="1000"/>
              <a:pPr/>
              <a:t>13</a:t>
            </a:fld>
            <a:endParaRPr lang="en-US" sz="1000" dirty="0"/>
          </a:p>
        </p:txBody>
      </p:sp>
      <p:sp>
        <p:nvSpPr>
          <p:cNvPr id="203" name="Google Shape;203;gf97f016455_0_2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buSzPts val="4000"/>
            </a:pPr>
            <a:r>
              <a:rPr lang="en-US" sz="2400" dirty="0"/>
              <a:t>Mission Aware Meta-Model: Detail View</a:t>
            </a:r>
            <a:endParaRPr sz="2400" dirty="0"/>
          </a:p>
        </p:txBody>
      </p:sp>
      <p:pic>
        <p:nvPicPr>
          <p:cNvPr id="206" name="Google Shape;206;gf97f016455_0_204" descr="Diagram, schema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087" y="862395"/>
            <a:ext cx="7519817" cy="5721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46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F7372A-1B6F-411C-BEFC-80413C6C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26" y="207526"/>
            <a:ext cx="4578318" cy="69624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Digital Engineering Competency Framework</a:t>
            </a:r>
          </a:p>
        </p:txBody>
      </p:sp>
      <p:pic>
        <p:nvPicPr>
          <p:cNvPr id="7" name="Picture 6" descr="Diagram, venn diagram&#10;&#10;Description automatically generated">
            <a:extLst>
              <a:ext uri="{FF2B5EF4-FFF2-40B4-BE49-F238E27FC236}">
                <a16:creationId xmlns:a16="http://schemas.microsoft.com/office/drawing/2014/main" id="{0867E005-D847-4732-845C-4DCC83551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852"/>
          <a:stretch/>
        </p:blipFill>
        <p:spPr>
          <a:xfrm>
            <a:off x="373731" y="1575203"/>
            <a:ext cx="4541980" cy="4442975"/>
          </a:xfrm>
          <a:prstGeom prst="rect">
            <a:avLst/>
          </a:prstGeom>
        </p:spPr>
      </p:pic>
      <p:graphicFrame>
        <p:nvGraphicFramePr>
          <p:cNvPr id="6" name="Table 14">
            <a:extLst>
              <a:ext uri="{FF2B5EF4-FFF2-40B4-BE49-F238E27FC236}">
                <a16:creationId xmlns:a16="http://schemas.microsoft.com/office/drawing/2014/main" id="{B1E21C87-E417-4C46-B4B9-872F3867A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601210"/>
              </p:ext>
            </p:extLst>
          </p:nvPr>
        </p:nvGraphicFramePr>
        <p:xfrm>
          <a:off x="5057704" y="1305428"/>
          <a:ext cx="6213906" cy="4982524"/>
        </p:xfrm>
        <a:graphic>
          <a:graphicData uri="http://schemas.openxmlformats.org/drawingml/2006/table">
            <a:tbl>
              <a:tblPr firstRow="1" bandRow="1"/>
              <a:tblGrid>
                <a:gridCol w="2258622">
                  <a:extLst>
                    <a:ext uri="{9D8B030D-6E8A-4147-A177-3AD203B41FA5}">
                      <a16:colId xmlns:a16="http://schemas.microsoft.com/office/drawing/2014/main" val="480610496"/>
                    </a:ext>
                  </a:extLst>
                </a:gridCol>
                <a:gridCol w="3955284">
                  <a:extLst>
                    <a:ext uri="{9D8B030D-6E8A-4147-A177-3AD203B41FA5}">
                      <a16:colId xmlns:a16="http://schemas.microsoft.com/office/drawing/2014/main" val="1583957076"/>
                    </a:ext>
                  </a:extLst>
                </a:gridCol>
              </a:tblGrid>
              <a:tr h="458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700" b="0" dirty="0"/>
                        <a:t>Data Engineering</a:t>
                      </a:r>
                    </a:p>
                  </a:txBody>
                  <a:tcPr marL="113096" marR="113096" marT="56548" marB="56548">
                    <a:lnL w="12700" cmpd="sng">
                      <a:solidFill>
                        <a:srgbClr val="B4A294"/>
                      </a:solidFill>
                    </a:lnL>
                    <a:lnR w="12700" cmpd="sng">
                      <a:solidFill>
                        <a:srgbClr val="B4A294"/>
                      </a:solidFill>
                    </a:lnR>
                    <a:lnT w="12700" cmpd="sng">
                      <a:solidFill>
                        <a:srgbClr val="B4A294"/>
                      </a:solidFill>
                    </a:lnT>
                    <a:lnB w="12700" cmpd="sng">
                      <a:solidFill>
                        <a:srgbClr val="B4A29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700" b="0" dirty="0"/>
                        <a:t>Data Governance &amp; Management</a:t>
                      </a:r>
                    </a:p>
                  </a:txBody>
                  <a:tcPr marL="113096" marR="113096" marT="56548" marB="56548">
                    <a:lnL w="12700" cmpd="sng">
                      <a:solidFill>
                        <a:srgbClr val="B4A294"/>
                      </a:solidFill>
                    </a:lnL>
                    <a:lnR w="12700" cmpd="sng">
                      <a:solidFill>
                        <a:srgbClr val="B4A294"/>
                      </a:solidFill>
                    </a:lnR>
                    <a:lnT w="12700" cmpd="sng">
                      <a:solidFill>
                        <a:srgbClr val="B4A294"/>
                      </a:solidFill>
                    </a:lnT>
                    <a:lnB w="12700" cmpd="sng">
                      <a:solidFill>
                        <a:srgbClr val="B4A29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487957"/>
                  </a:ext>
                </a:extLst>
              </a:tr>
              <a:tr h="904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700" dirty="0"/>
                        <a:t>Modeling/Simulation</a:t>
                      </a:r>
                    </a:p>
                  </a:txBody>
                  <a:tcPr marL="113096" marR="113096" marT="56548" marB="56548">
                    <a:lnL w="12700" cmpd="sng">
                      <a:solidFill>
                        <a:srgbClr val="B4A294"/>
                      </a:solidFill>
                    </a:lnL>
                    <a:lnR w="12700" cmpd="sng">
                      <a:solidFill>
                        <a:srgbClr val="B4A294"/>
                      </a:solidFill>
                    </a:lnR>
                    <a:lnT w="12700" cmpd="sng">
                      <a:solidFill>
                        <a:srgbClr val="B4A294"/>
                      </a:solidFill>
                    </a:lnT>
                    <a:lnB w="12700" cmpd="sng">
                      <a:solidFill>
                        <a:srgbClr val="B4A29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700" dirty="0"/>
                        <a:t>Modeling, Simulation</a:t>
                      </a:r>
                    </a:p>
                    <a:p>
                      <a:r>
                        <a:rPr lang="en-US" sz="1700" dirty="0"/>
                        <a:t>AI/Machine Learning</a:t>
                      </a:r>
                    </a:p>
                    <a:p>
                      <a:r>
                        <a:rPr lang="en-US" sz="1700" dirty="0"/>
                        <a:t>Data Visualization &amp; Analytics</a:t>
                      </a:r>
                    </a:p>
                  </a:txBody>
                  <a:tcPr marL="113096" marR="113096" marT="56548" marB="56548">
                    <a:lnL w="12700" cmpd="sng">
                      <a:solidFill>
                        <a:srgbClr val="B4A294"/>
                      </a:solidFill>
                    </a:lnL>
                    <a:lnR w="12700" cmpd="sng">
                      <a:solidFill>
                        <a:srgbClr val="B4A294"/>
                      </a:solidFill>
                    </a:lnR>
                    <a:lnT w="12700" cmpd="sng">
                      <a:solidFill>
                        <a:srgbClr val="B4A294"/>
                      </a:solidFill>
                    </a:lnT>
                    <a:lnB w="12700" cmpd="sng">
                      <a:solidFill>
                        <a:srgbClr val="B4A29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5644"/>
                  </a:ext>
                </a:extLst>
              </a:tr>
              <a:tr h="640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700" b="0" dirty="0"/>
                        <a:t>Systems Software</a:t>
                      </a:r>
                    </a:p>
                  </a:txBody>
                  <a:tcPr marL="113096" marR="113096" marT="56548" marB="56548">
                    <a:lnL w="12700" cmpd="sng">
                      <a:solidFill>
                        <a:srgbClr val="B4A294"/>
                      </a:solidFill>
                    </a:lnL>
                    <a:lnR w="12700" cmpd="sng">
                      <a:solidFill>
                        <a:srgbClr val="B4A294"/>
                      </a:solidFill>
                    </a:lnR>
                    <a:lnT w="12700" cmpd="sng">
                      <a:solidFill>
                        <a:srgbClr val="B4A294"/>
                      </a:solidFill>
                    </a:lnT>
                    <a:lnB w="12700" cmpd="sng">
                      <a:solidFill>
                        <a:srgbClr val="B4A29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700" b="0" dirty="0"/>
                        <a:t>Software Construction</a:t>
                      </a:r>
                      <a:br>
                        <a:rPr lang="en-US" sz="1700" b="0" dirty="0"/>
                      </a:br>
                      <a:r>
                        <a:rPr lang="en-US" sz="1700" b="0" dirty="0"/>
                        <a:t>Software Engineering</a:t>
                      </a:r>
                    </a:p>
                  </a:txBody>
                  <a:tcPr marL="113096" marR="113096" marT="56548" marB="56548">
                    <a:lnL w="12700" cmpd="sng">
                      <a:solidFill>
                        <a:srgbClr val="B4A294"/>
                      </a:solidFill>
                    </a:lnL>
                    <a:lnR w="12700" cmpd="sng">
                      <a:solidFill>
                        <a:srgbClr val="B4A294"/>
                      </a:solidFill>
                    </a:lnR>
                    <a:lnT w="12700" cmpd="sng">
                      <a:solidFill>
                        <a:srgbClr val="B4A294"/>
                      </a:solidFill>
                    </a:lnT>
                    <a:lnB w="12700" cmpd="sng">
                      <a:solidFill>
                        <a:srgbClr val="B4A29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69759"/>
                  </a:ext>
                </a:extLst>
              </a:tr>
              <a:tr h="904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700" dirty="0"/>
                        <a:t>Digital Enterprise</a:t>
                      </a:r>
                    </a:p>
                  </a:txBody>
                  <a:tcPr marL="113096" marR="113096" marT="56548" marB="56548">
                    <a:lnL w="12700" cmpd="sng">
                      <a:solidFill>
                        <a:srgbClr val="B4A294"/>
                      </a:solidFill>
                    </a:lnL>
                    <a:lnR w="12700" cmpd="sng">
                      <a:solidFill>
                        <a:srgbClr val="B4A294"/>
                      </a:solidFill>
                    </a:lnR>
                    <a:lnT w="12700" cmpd="sng">
                      <a:solidFill>
                        <a:srgbClr val="B4A294"/>
                      </a:solidFill>
                    </a:lnT>
                    <a:lnB w="12700" cmpd="sng">
                      <a:solidFill>
                        <a:srgbClr val="B4A29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A29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700" dirty="0"/>
                        <a:t>Digital Environment Development, Management, Operations &amp; Support, Security</a:t>
                      </a:r>
                    </a:p>
                  </a:txBody>
                  <a:tcPr marL="113096" marR="113096" marT="56548" marB="56548">
                    <a:lnL w="12700" cmpd="sng">
                      <a:solidFill>
                        <a:srgbClr val="B4A294"/>
                      </a:solidFill>
                    </a:lnL>
                    <a:lnR w="12700" cmpd="sng">
                      <a:solidFill>
                        <a:srgbClr val="B4A294"/>
                      </a:solidFill>
                    </a:lnR>
                    <a:lnT w="12700" cmpd="sng">
                      <a:solidFill>
                        <a:srgbClr val="B4A294"/>
                      </a:solidFill>
                    </a:lnT>
                    <a:lnB w="12700" cmpd="sng">
                      <a:solidFill>
                        <a:srgbClr val="B4A29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A29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54268"/>
                  </a:ext>
                </a:extLst>
              </a:tr>
              <a:tr h="904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700" dirty="0"/>
                        <a:t>Digital Systems Engineering</a:t>
                      </a:r>
                    </a:p>
                  </a:txBody>
                  <a:tcPr marL="113096" marR="113096" marT="56548" marB="56548">
                    <a:lnL w="12700" cmpd="sng">
                      <a:solidFill>
                        <a:srgbClr val="B4A294"/>
                      </a:solidFill>
                    </a:lnL>
                    <a:lnR w="12700" cmpd="sng">
                      <a:solidFill>
                        <a:srgbClr val="B4A294"/>
                      </a:solidFill>
                    </a:lnR>
                    <a:lnT w="12700" cmpd="sng">
                      <a:solidFill>
                        <a:srgbClr val="B4A294"/>
                      </a:solidFill>
                    </a:lnT>
                    <a:lnB w="12700" cmpd="sng">
                      <a:solidFill>
                        <a:srgbClr val="B4A29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B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700" dirty="0"/>
                        <a:t>Digital Architecting, Requirements Modeling, Verification &amp; Validation, MBSE Processes</a:t>
                      </a:r>
                    </a:p>
                  </a:txBody>
                  <a:tcPr marL="113096" marR="113096" marT="56548" marB="56548">
                    <a:lnL w="12700" cmpd="sng">
                      <a:solidFill>
                        <a:srgbClr val="B4A294"/>
                      </a:solidFill>
                    </a:lnL>
                    <a:lnR w="12700" cmpd="sng">
                      <a:solidFill>
                        <a:srgbClr val="B4A294"/>
                      </a:solidFill>
                    </a:lnR>
                    <a:lnT w="12700" cmpd="sng">
                      <a:solidFill>
                        <a:srgbClr val="B4A294"/>
                      </a:solidFill>
                    </a:lnT>
                    <a:lnB w="12700" cmpd="sng">
                      <a:solidFill>
                        <a:srgbClr val="B4A29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B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300056"/>
                  </a:ext>
                </a:extLst>
              </a:tr>
              <a:tr h="1168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700" dirty="0"/>
                        <a:t>Engineering Management</a:t>
                      </a:r>
                    </a:p>
                  </a:txBody>
                  <a:tcPr marL="113096" marR="113096" marT="56548" marB="56548">
                    <a:lnL w="12700" cmpd="sng">
                      <a:solidFill>
                        <a:srgbClr val="B4A294"/>
                      </a:solidFill>
                    </a:lnL>
                    <a:lnR w="12700" cmpd="sng">
                      <a:solidFill>
                        <a:srgbClr val="B4A294"/>
                      </a:solidFill>
                    </a:lnR>
                    <a:lnT w="12700" cmpd="sng">
                      <a:solidFill>
                        <a:srgbClr val="B4A294"/>
                      </a:solidFill>
                    </a:lnT>
                    <a:lnB w="12700" cmpd="sng">
                      <a:solidFill>
                        <a:srgbClr val="B4A29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B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700" dirty="0"/>
                        <a:t>Digital Model-Based Reviews, Project &amp; Program Management, Organizational Development, Policy &amp; Guidance, Configuration Management</a:t>
                      </a:r>
                    </a:p>
                  </a:txBody>
                  <a:tcPr marL="113096" marR="113096" marT="56548" marB="56548">
                    <a:lnL w="12700" cmpd="sng">
                      <a:solidFill>
                        <a:srgbClr val="B4A294"/>
                      </a:solidFill>
                    </a:lnL>
                    <a:lnR w="12700" cmpd="sng">
                      <a:solidFill>
                        <a:srgbClr val="B4A294"/>
                      </a:solidFill>
                    </a:lnR>
                    <a:lnT w="12700" cmpd="sng">
                      <a:solidFill>
                        <a:srgbClr val="B4A294"/>
                      </a:solidFill>
                    </a:lnT>
                    <a:lnB w="12700" cmpd="sng">
                      <a:solidFill>
                        <a:srgbClr val="B4A29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B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32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27578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141287"/>
            <a:ext cx="10515600" cy="44767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SERC DE Training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1322" y="2690253"/>
            <a:ext cx="1600200" cy="9144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DAU Model Environment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1322" y="3985653"/>
            <a:ext cx="1600200" cy="9144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Study Simulations</a:t>
            </a:r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4041422" y="3604653"/>
            <a:ext cx="0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35978" y="2690253"/>
            <a:ext cx="1600200" cy="9144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Curriculum Materials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5978" y="3985653"/>
            <a:ext cx="1600200" cy="9144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Assessment Metrics</a:t>
            </a:r>
          </a:p>
        </p:txBody>
      </p:sp>
      <p:cxnSp>
        <p:nvCxnSpPr>
          <p:cNvPr id="10" name="Straight Arrow Connector 9"/>
          <p:cNvCxnSpPr>
            <a:stCxn id="5" idx="3"/>
            <a:endCxn id="8" idx="1"/>
          </p:cNvCxnSpPr>
          <p:nvPr/>
        </p:nvCxnSpPr>
        <p:spPr>
          <a:xfrm>
            <a:off x="4841522" y="3147453"/>
            <a:ext cx="79445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8" idx="1"/>
          </p:cNvCxnSpPr>
          <p:nvPr/>
        </p:nvCxnSpPr>
        <p:spPr>
          <a:xfrm flipV="1">
            <a:off x="4841522" y="3147453"/>
            <a:ext cx="794456" cy="1295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  <a:endCxn id="6" idx="3"/>
          </p:cNvCxnSpPr>
          <p:nvPr/>
        </p:nvCxnSpPr>
        <p:spPr>
          <a:xfrm flipH="1">
            <a:off x="4841522" y="4442853"/>
            <a:ext cx="79445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  <a:endCxn id="8" idx="2"/>
          </p:cNvCxnSpPr>
          <p:nvPr/>
        </p:nvCxnSpPr>
        <p:spPr>
          <a:xfrm flipV="1">
            <a:off x="6436078" y="3604653"/>
            <a:ext cx="0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95600" y="2476072"/>
            <a:ext cx="4648200" cy="256377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407628" y="5304954"/>
            <a:ext cx="1600200" cy="914400"/>
          </a:xfrm>
          <a:prstGeom prst="rect">
            <a:avLst/>
          </a:prstGeom>
          <a:ln w="571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DECF Model/ Assessments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631744" y="5304954"/>
            <a:ext cx="1600200" cy="9144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DAU ETM Model/ Assessments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183511" y="5304954"/>
            <a:ext cx="1600200" cy="9144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Course Evaluations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3578" y="5189067"/>
            <a:ext cx="5414433" cy="15276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9" name="Straight Arrow Connector 48"/>
          <p:cNvCxnSpPr>
            <a:stCxn id="45" idx="0"/>
            <a:endCxn id="9" idx="2"/>
          </p:cNvCxnSpPr>
          <p:nvPr/>
        </p:nvCxnSpPr>
        <p:spPr>
          <a:xfrm flipV="1">
            <a:off x="6431844" y="4900053"/>
            <a:ext cx="4234" cy="4049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6" idx="0"/>
            <a:endCxn id="9" idx="3"/>
          </p:cNvCxnSpPr>
          <p:nvPr/>
        </p:nvCxnSpPr>
        <p:spPr>
          <a:xfrm flipH="1" flipV="1">
            <a:off x="7236178" y="4442853"/>
            <a:ext cx="2747433" cy="8621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8458200" y="3702428"/>
            <a:ext cx="1600200" cy="914400"/>
          </a:xfrm>
          <a:prstGeom prst="rect">
            <a:avLst/>
          </a:prstGeom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Course Analysis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458200" y="2692888"/>
            <a:ext cx="1600200" cy="914400"/>
          </a:xfrm>
          <a:prstGeom prst="rect">
            <a:avLst/>
          </a:prstGeom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Curriculum Development</a:t>
            </a:r>
          </a:p>
        </p:txBody>
      </p:sp>
      <p:cxnSp>
        <p:nvCxnSpPr>
          <p:cNvPr id="57" name="Straight Arrow Connector 56"/>
          <p:cNvCxnSpPr>
            <a:stCxn id="56" idx="1"/>
            <a:endCxn id="8" idx="3"/>
          </p:cNvCxnSpPr>
          <p:nvPr/>
        </p:nvCxnSpPr>
        <p:spPr>
          <a:xfrm flipH="1" flipV="1">
            <a:off x="7236178" y="3147453"/>
            <a:ext cx="1222022" cy="263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5" idx="1"/>
            <a:endCxn id="8" idx="3"/>
          </p:cNvCxnSpPr>
          <p:nvPr/>
        </p:nvCxnSpPr>
        <p:spPr>
          <a:xfrm flipH="1" flipV="1">
            <a:off x="7236178" y="3147453"/>
            <a:ext cx="1222022" cy="10121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8305800" y="2476072"/>
            <a:ext cx="3733800" cy="2258970"/>
          </a:xfrm>
          <a:prstGeom prst="rect">
            <a:avLst/>
          </a:prstGeom>
          <a:noFill/>
          <a:ln>
            <a:solidFill>
              <a:srgbClr val="0826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rgbClr val="08265B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250311" y="2706254"/>
            <a:ext cx="1600200" cy="914400"/>
          </a:xfrm>
          <a:prstGeom prst="rect">
            <a:avLst/>
          </a:prstGeom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Faculty Mentoring/ Coaching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33400" y="2677642"/>
            <a:ext cx="1600200" cy="91440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Model-Centric</a:t>
            </a:r>
            <a:br>
              <a:rPr lang="en-US" dirty="0"/>
            </a:br>
            <a:r>
              <a:rPr lang="en-US" dirty="0"/>
              <a:t>Engineering</a:t>
            </a:r>
            <a:br>
              <a:rPr lang="en-US" dirty="0"/>
            </a:br>
            <a:r>
              <a:rPr lang="en-US" dirty="0"/>
              <a:t>Process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13644" y="3973042"/>
            <a:ext cx="1600200" cy="914400"/>
          </a:xfrm>
          <a:prstGeom prst="rect">
            <a:avLst/>
          </a:prstGeom>
          <a:ln w="57150" cmpd="sng"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Skyzer and Spacer Model Pilots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66700" y="2476072"/>
            <a:ext cx="2095500" cy="2563770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69" name="Straight Arrow Connector 68"/>
          <p:cNvCxnSpPr>
            <a:stCxn id="66" idx="3"/>
            <a:endCxn id="5" idx="1"/>
          </p:cNvCxnSpPr>
          <p:nvPr/>
        </p:nvCxnSpPr>
        <p:spPr>
          <a:xfrm>
            <a:off x="2133600" y="3134842"/>
            <a:ext cx="1107722" cy="1261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7" idx="3"/>
            <a:endCxn id="6" idx="1"/>
          </p:cNvCxnSpPr>
          <p:nvPr/>
        </p:nvCxnSpPr>
        <p:spPr>
          <a:xfrm>
            <a:off x="2113844" y="4430242"/>
            <a:ext cx="1127478" cy="1261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598202" y="1051895"/>
            <a:ext cx="1600200" cy="914400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Ontology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473200" y="919920"/>
            <a:ext cx="1850205" cy="116963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11541" y="1031349"/>
            <a:ext cx="1600200" cy="914400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 Metrics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86539" y="837729"/>
            <a:ext cx="1850205" cy="132949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" name="Elbow Connector 20"/>
          <p:cNvCxnSpPr>
            <a:stCxn id="50" idx="1"/>
            <a:endCxn id="5" idx="0"/>
          </p:cNvCxnSpPr>
          <p:nvPr/>
        </p:nvCxnSpPr>
        <p:spPr>
          <a:xfrm rot="10800000" flipV="1">
            <a:off x="4041423" y="1502475"/>
            <a:ext cx="1645117" cy="1187777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cxnSpLocks/>
            <a:stCxn id="42" idx="3"/>
            <a:endCxn id="5" idx="0"/>
          </p:cNvCxnSpPr>
          <p:nvPr/>
        </p:nvCxnSpPr>
        <p:spPr>
          <a:xfrm>
            <a:off x="3323405" y="1504735"/>
            <a:ext cx="718017" cy="1185518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56684" y="5420842"/>
            <a:ext cx="1600200" cy="914400"/>
          </a:xfrm>
          <a:prstGeom prst="rect">
            <a:avLst/>
          </a:prstGeom>
          <a:solidFill>
            <a:srgbClr val="BD162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Silverfish &amp; Pipeline Model Pilots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52500" y="5304955"/>
            <a:ext cx="3556000" cy="1230762"/>
          </a:xfrm>
          <a:prstGeom prst="rect">
            <a:avLst/>
          </a:prstGeom>
          <a:noFill/>
          <a:ln>
            <a:solidFill>
              <a:srgbClr val="BE16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dirty="0">
              <a:solidFill>
                <a:srgbClr val="BD162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75656" y="5420842"/>
            <a:ext cx="1600200" cy="914400"/>
          </a:xfrm>
          <a:prstGeom prst="rect">
            <a:avLst/>
          </a:prstGeom>
          <a:solidFill>
            <a:srgbClr val="BD162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Secure Cyber Resilient Engineering</a:t>
            </a:r>
          </a:p>
        </p:txBody>
      </p:sp>
      <p:cxnSp>
        <p:nvCxnSpPr>
          <p:cNvPr id="53" name="Straight Arrow Connector 52"/>
          <p:cNvCxnSpPr>
            <a:stCxn id="44" idx="0"/>
          </p:cNvCxnSpPr>
          <p:nvPr/>
        </p:nvCxnSpPr>
        <p:spPr>
          <a:xfrm flipH="1" flipV="1">
            <a:off x="7231944" y="4900053"/>
            <a:ext cx="975784" cy="4049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38" idx="0"/>
            <a:endCxn id="6" idx="2"/>
          </p:cNvCxnSpPr>
          <p:nvPr/>
        </p:nvCxnSpPr>
        <p:spPr>
          <a:xfrm rot="5400000" flipH="1" flipV="1">
            <a:off x="2688709" y="4068129"/>
            <a:ext cx="520789" cy="2184638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43" idx="0"/>
            <a:endCxn id="6" idx="2"/>
          </p:cNvCxnSpPr>
          <p:nvPr/>
        </p:nvCxnSpPr>
        <p:spPr>
          <a:xfrm rot="5400000" flipH="1" flipV="1">
            <a:off x="3548195" y="4927615"/>
            <a:ext cx="520789" cy="465666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A225C69-8991-42AF-AAE0-23BCBDF70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" y="6535716"/>
            <a:ext cx="2152075" cy="29873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9229E1FF-4547-AC10-CD85-ED1226B89902}"/>
              </a:ext>
            </a:extLst>
          </p:cNvPr>
          <p:cNvSpPr/>
          <p:nvPr/>
        </p:nvSpPr>
        <p:spPr>
          <a:xfrm>
            <a:off x="5640212" y="6265861"/>
            <a:ext cx="3367616" cy="36181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 Competencies</a:t>
            </a:r>
          </a:p>
        </p:txBody>
      </p:sp>
    </p:spTree>
    <p:extLst>
      <p:ext uri="{BB962C8B-B14F-4D97-AF65-F5344CB8AC3E}">
        <p14:creationId xmlns:p14="http://schemas.microsoft.com/office/powerpoint/2010/main" val="395814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9E67-83A1-49F6-A63A-B36B92F4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Revised AI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4666A-71E8-46E3-B6DB-38E93D32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E61A93DC-961F-4A95-AFFD-9D2153795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028" y="982642"/>
            <a:ext cx="8686800" cy="5738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1334A3-2009-43C9-9C69-FA3D2D43A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39" y="1211469"/>
            <a:ext cx="1939843" cy="250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4D91CA-F1DA-49E6-AFE1-B0ADB8830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53" y="4196865"/>
            <a:ext cx="3070915" cy="21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32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1AE476-2982-4AD5-B2E7-16CEEEE0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937" y="366721"/>
            <a:ext cx="10510126" cy="867800"/>
          </a:xfrm>
        </p:spPr>
        <p:txBody>
          <a:bodyPr/>
          <a:lstStyle/>
          <a:p>
            <a:r>
              <a:rPr lang="en-US" dirty="0"/>
              <a:t>Testbeds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00FB11-4CDF-438C-BB0B-303B669C6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938" y="2045064"/>
            <a:ext cx="4745064" cy="4130468"/>
          </a:xfrm>
        </p:spPr>
        <p:txBody>
          <a:bodyPr>
            <a:normAutofit/>
          </a:bodyPr>
          <a:lstStyle/>
          <a:p>
            <a:r>
              <a:rPr lang="en-US" sz="2799" dirty="0"/>
              <a:t>Evaluating time varying processes in human and machine contexts</a:t>
            </a:r>
          </a:p>
          <a:p>
            <a:r>
              <a:rPr lang="en-US" sz="2799" dirty="0"/>
              <a:t>Human cognitive &amp; emotional state determination</a:t>
            </a:r>
          </a:p>
          <a:p>
            <a:r>
              <a:rPr lang="en-US" sz="2799" dirty="0"/>
              <a:t>Dynamically allocating tasks and functions based on contextual change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B2B97-7651-4FF1-BD44-AE7ABD9AB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604" y="1622352"/>
            <a:ext cx="5426210" cy="3743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775189-D2A3-4BEE-9DD6-0EE1DFBA7AB8}"/>
              </a:ext>
            </a:extLst>
          </p:cNvPr>
          <p:cNvSpPr txBox="1"/>
          <p:nvPr/>
        </p:nvSpPr>
        <p:spPr>
          <a:xfrm>
            <a:off x="6249160" y="5365567"/>
            <a:ext cx="4866028" cy="7382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99" dirty="0" err="1"/>
              <a:t>Madni</a:t>
            </a:r>
            <a:r>
              <a:rPr lang="en-US" sz="1399" dirty="0"/>
              <a:t> and </a:t>
            </a:r>
            <a:r>
              <a:rPr lang="en-US" sz="1399" dirty="0" err="1"/>
              <a:t>Madni</a:t>
            </a:r>
            <a:r>
              <a:rPr lang="en-US" sz="1399" dirty="0"/>
              <a:t>, Architectural Framework for Exploring Adaptive Human-Machine Teaming Options in Simulated Dynamic Environments, Systems 2018, 6, 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0BA22-432E-488A-AC28-A9C9D5A651B8}"/>
              </a:ext>
            </a:extLst>
          </p:cNvPr>
          <p:cNvSpPr txBox="1"/>
          <p:nvPr/>
        </p:nvSpPr>
        <p:spPr>
          <a:xfrm>
            <a:off x="516632" y="1522116"/>
            <a:ext cx="5732529" cy="522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486" indent="-228486">
              <a:spcBef>
                <a:spcPts val="1999"/>
              </a:spcBef>
              <a:buClr>
                <a:srgbClr val="990033"/>
              </a:buClr>
              <a:buSzPct val="100000"/>
              <a:buFont typeface="Calibri" pitchFamily="34" charset="0"/>
              <a:buChar char="•"/>
              <a:defRPr/>
            </a:pPr>
            <a:r>
              <a:rPr lang="en-US" sz="2799" kern="0" dirty="0">
                <a:solidFill>
                  <a:srgbClr val="000000"/>
                </a:solidFill>
                <a:latin typeface="Calibri"/>
                <a:cs typeface="Arial"/>
              </a:rPr>
              <a:t>Capturing human behavior models</a:t>
            </a:r>
          </a:p>
        </p:txBody>
      </p:sp>
    </p:spTree>
    <p:extLst>
      <p:ext uri="{BB962C8B-B14F-4D97-AF65-F5344CB8AC3E}">
        <p14:creationId xmlns:p14="http://schemas.microsoft.com/office/powerpoint/2010/main" val="3589454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6314-352C-4C57-A62F-BF829A94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Virtual Testbed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8A58B-4EAB-4353-BA5D-953B6D33A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504" y="1610717"/>
            <a:ext cx="5486400" cy="4523607"/>
          </a:xfrm>
        </p:spPr>
        <p:txBody>
          <a:bodyPr>
            <a:normAutofit fontScale="62500" lnSpcReduction="20000"/>
          </a:bodyPr>
          <a:lstStyle/>
          <a:p>
            <a:pPr marL="284021" indent="-284021">
              <a:spcBef>
                <a:spcPts val="0"/>
              </a:spcBef>
              <a:spcAft>
                <a:spcPts val="1199"/>
              </a:spcAft>
              <a:buClr>
                <a:srgbClr val="8E0000"/>
              </a:buClr>
            </a:pPr>
            <a:r>
              <a:rPr lang="en-US" i="1" dirty="0"/>
              <a:t>Standard Vehicle: </a:t>
            </a:r>
            <a:r>
              <a:rPr lang="en-US" dirty="0"/>
              <a:t>quadcopter; software automates network communication</a:t>
            </a:r>
            <a:endParaRPr lang="en-US" i="1" dirty="0"/>
          </a:p>
          <a:p>
            <a:pPr marL="284021" indent="-284021">
              <a:spcBef>
                <a:spcPts val="0"/>
              </a:spcBef>
              <a:spcAft>
                <a:spcPts val="1199"/>
              </a:spcAft>
              <a:buClr>
                <a:srgbClr val="8E0000"/>
              </a:buClr>
            </a:pPr>
            <a:r>
              <a:rPr lang="en-US" i="1" dirty="0"/>
              <a:t>Smart dashboard</a:t>
            </a:r>
            <a:r>
              <a:rPr lang="en-US" dirty="0"/>
              <a:t>: monitoring, visualization and control of simulation</a:t>
            </a:r>
          </a:p>
          <a:p>
            <a:pPr marL="284021" indent="-284021">
              <a:spcBef>
                <a:spcPts val="0"/>
              </a:spcBef>
              <a:spcAft>
                <a:spcPts val="1199"/>
              </a:spcAft>
              <a:buClr>
                <a:srgbClr val="8E0000"/>
              </a:buClr>
            </a:pPr>
            <a:r>
              <a:rPr lang="en-US" i="1" dirty="0"/>
              <a:t>Scenario builder</a:t>
            </a:r>
            <a:r>
              <a:rPr lang="en-US" dirty="0"/>
              <a:t>: modeling, scripting, and import</a:t>
            </a:r>
          </a:p>
          <a:p>
            <a:pPr marL="284021" indent="-284021">
              <a:spcBef>
                <a:spcPts val="0"/>
              </a:spcBef>
              <a:spcAft>
                <a:spcPts val="1199"/>
              </a:spcAft>
              <a:buClr>
                <a:srgbClr val="8E0000"/>
              </a:buClr>
            </a:pPr>
            <a:r>
              <a:rPr lang="en-US" i="1" dirty="0"/>
              <a:t>Control Model</a:t>
            </a:r>
            <a:r>
              <a:rPr lang="en-US" dirty="0"/>
              <a:t>: using same commands for physical vehicle and virtual model</a:t>
            </a:r>
          </a:p>
          <a:p>
            <a:pPr marL="284021" indent="-284021">
              <a:spcBef>
                <a:spcPts val="0"/>
              </a:spcBef>
              <a:spcAft>
                <a:spcPts val="1199"/>
              </a:spcAft>
              <a:buClr>
                <a:srgbClr val="8E0000"/>
              </a:buClr>
            </a:pPr>
            <a:r>
              <a:rPr lang="en-US" i="1" dirty="0"/>
              <a:t>Digital twin</a:t>
            </a:r>
            <a:r>
              <a:rPr lang="en-US" dirty="0"/>
              <a:t>: creation and use of virtual model of system in simulation </a:t>
            </a:r>
          </a:p>
          <a:p>
            <a:pPr marL="284021" indent="-284021">
              <a:spcBef>
                <a:spcPts val="0"/>
              </a:spcBef>
              <a:spcAft>
                <a:spcPts val="1199"/>
              </a:spcAft>
              <a:buClr>
                <a:srgbClr val="8E0000"/>
              </a:buClr>
            </a:pPr>
            <a:r>
              <a:rPr lang="en-US" i="1" dirty="0"/>
              <a:t>Data collection</a:t>
            </a:r>
            <a:r>
              <a:rPr lang="en-US" dirty="0"/>
              <a:t>: from vehicle mounted sensors for post hoc analysis</a:t>
            </a:r>
          </a:p>
          <a:p>
            <a:pPr marL="284021" indent="-284021">
              <a:spcBef>
                <a:spcPts val="0"/>
              </a:spcBef>
              <a:spcAft>
                <a:spcPts val="1199"/>
              </a:spcAft>
              <a:buClr>
                <a:srgbClr val="8E0000"/>
              </a:buClr>
            </a:pPr>
            <a:r>
              <a:rPr lang="en-US" i="1" dirty="0"/>
              <a:t>Execution trace</a:t>
            </a:r>
            <a:r>
              <a:rPr lang="en-US" dirty="0"/>
              <a:t>: scenario execution audit trail display on dashboard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613F053-9DE0-4C9C-926B-6FCDA8FDBDB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15979" y="1984012"/>
            <a:ext cx="5480022" cy="3186383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9907A2-AC61-49FA-AACC-9ADE197176F6}"/>
              </a:ext>
            </a:extLst>
          </p:cNvPr>
          <p:cNvSpPr txBox="1"/>
          <p:nvPr/>
        </p:nvSpPr>
        <p:spPr>
          <a:xfrm>
            <a:off x="1042522" y="5290032"/>
            <a:ext cx="4626937" cy="799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021" indent="-284021" algn="ctr">
              <a:spcAft>
                <a:spcPts val="1199"/>
              </a:spcAft>
              <a:buClr>
                <a:srgbClr val="8E0000"/>
              </a:buClr>
            </a:pPr>
            <a:r>
              <a:rPr lang="en-US" sz="1799" i="1" dirty="0">
                <a:solidFill>
                  <a:srgbClr val="0070C0"/>
                </a:solidFill>
              </a:rPr>
              <a:t>Goal: </a:t>
            </a:r>
            <a:r>
              <a:rPr lang="en-US" sz="1799" dirty="0">
                <a:solidFill>
                  <a:srgbClr val="0070C0"/>
                </a:solidFill>
              </a:rPr>
              <a:t>optimize asset usage</a:t>
            </a:r>
            <a:endParaRPr lang="en-US" sz="1799" i="1" dirty="0">
              <a:solidFill>
                <a:srgbClr val="0070C0"/>
              </a:solidFill>
            </a:endParaRPr>
          </a:p>
          <a:p>
            <a:pPr marL="284021" indent="-284021" algn="ctr">
              <a:spcAft>
                <a:spcPts val="1199"/>
              </a:spcAft>
              <a:buClr>
                <a:srgbClr val="8E0000"/>
              </a:buClr>
            </a:pPr>
            <a:r>
              <a:rPr lang="en-US" sz="1799" i="1" dirty="0">
                <a:solidFill>
                  <a:srgbClr val="0070C0"/>
                </a:solidFill>
              </a:rPr>
              <a:t>Collected results</a:t>
            </a:r>
            <a:r>
              <a:rPr lang="en-US" sz="1799" dirty="0">
                <a:solidFill>
                  <a:srgbClr val="0070C0"/>
                </a:solidFill>
              </a:rPr>
              <a:t>: human-machine co-learning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0FBB2D-87F7-434D-BE5A-5FED3A5A79C3}"/>
              </a:ext>
            </a:extLst>
          </p:cNvPr>
          <p:cNvSpPr txBox="1"/>
          <p:nvPr/>
        </p:nvSpPr>
        <p:spPr>
          <a:xfrm>
            <a:off x="1042522" y="1470636"/>
            <a:ext cx="4626937" cy="369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021" indent="-284021" algn="ctr">
              <a:spcAft>
                <a:spcPts val="1199"/>
              </a:spcAft>
              <a:buClr>
                <a:srgbClr val="8E0000"/>
              </a:buClr>
            </a:pPr>
            <a:r>
              <a:rPr lang="en-US" sz="1799" i="1" dirty="0">
                <a:solidFill>
                  <a:srgbClr val="0070C0"/>
                </a:solidFill>
              </a:rPr>
              <a:t>Your Mission</a:t>
            </a:r>
            <a:r>
              <a:rPr lang="en-US" sz="1799" dirty="0">
                <a:solidFill>
                  <a:srgbClr val="0070C0"/>
                </a:solidFill>
              </a:rPr>
              <a:t>: protect this asset</a:t>
            </a:r>
          </a:p>
        </p:txBody>
      </p:sp>
    </p:spTree>
    <p:extLst>
      <p:ext uri="{BB962C8B-B14F-4D97-AF65-F5344CB8AC3E}">
        <p14:creationId xmlns:p14="http://schemas.microsoft.com/office/powerpoint/2010/main" val="289845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527305-DFED-452A-91BF-2AE0F62E1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074" y="1397492"/>
            <a:ext cx="4576978" cy="3297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DA1DF9-1A03-4089-9F80-954C3AFB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335" y="229345"/>
            <a:ext cx="4292717" cy="655260"/>
          </a:xfrm>
        </p:spPr>
        <p:txBody>
          <a:bodyPr>
            <a:normAutofit/>
          </a:bodyPr>
          <a:lstStyle/>
          <a:p>
            <a:r>
              <a:rPr lang="en-US" dirty="0"/>
              <a:t>Challenges for Test &amp; Evaluation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70E87-7762-4C59-8DF9-E5486328C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937" y="1273987"/>
            <a:ext cx="10510126" cy="51753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199"/>
              </a:spcBef>
            </a:pPr>
            <a:r>
              <a:rPr lang="en-US" sz="2399" dirty="0"/>
              <a:t>Testing &amp; Evaluation is a </a:t>
            </a:r>
            <a:r>
              <a:rPr lang="en-US" sz="2399" dirty="0">
                <a:solidFill>
                  <a:srgbClr val="0070C0"/>
                </a:solidFill>
              </a:rPr>
              <a:t>continuum</a:t>
            </a:r>
          </a:p>
          <a:p>
            <a:pPr lvl="1">
              <a:spcBef>
                <a:spcPts val="1199"/>
              </a:spcBef>
            </a:pPr>
            <a:r>
              <a:rPr lang="en-US" sz="1999" dirty="0"/>
              <a:t>Information accumulates over time </a:t>
            </a:r>
            <a:br>
              <a:rPr lang="en-US" sz="1999" dirty="0"/>
            </a:br>
            <a:r>
              <a:rPr lang="en-US" sz="1999" dirty="0"/>
              <a:t>across varying operating envelopes</a:t>
            </a:r>
          </a:p>
          <a:p>
            <a:pPr lvl="1">
              <a:spcBef>
                <a:spcPts val="1199"/>
              </a:spcBef>
            </a:pPr>
            <a:r>
              <a:rPr lang="en-US" sz="1999" dirty="0"/>
              <a:t>does not end until the system retires</a:t>
            </a:r>
          </a:p>
          <a:p>
            <a:pPr>
              <a:spcBef>
                <a:spcPts val="1199"/>
              </a:spcBef>
            </a:pPr>
            <a:r>
              <a:rPr lang="en-US" sz="2399" dirty="0"/>
              <a:t>All AI areas need </a:t>
            </a:r>
            <a:r>
              <a:rPr lang="en-US" sz="2399" dirty="0">
                <a:solidFill>
                  <a:srgbClr val="0070C0"/>
                </a:solidFill>
              </a:rPr>
              <a:t>testbeds</a:t>
            </a:r>
          </a:p>
          <a:p>
            <a:pPr>
              <a:spcBef>
                <a:spcPts val="1199"/>
              </a:spcBef>
            </a:pPr>
            <a:r>
              <a:rPr lang="en-US" sz="2399" dirty="0"/>
              <a:t>Operational relevance is essential</a:t>
            </a:r>
          </a:p>
          <a:p>
            <a:pPr>
              <a:spcBef>
                <a:spcPts val="1199"/>
              </a:spcBef>
            </a:pPr>
            <a:r>
              <a:rPr lang="en-US" sz="2399" dirty="0"/>
              <a:t>Data Management is foundational</a:t>
            </a:r>
          </a:p>
          <a:p>
            <a:pPr>
              <a:spcBef>
                <a:spcPts val="1199"/>
              </a:spcBef>
            </a:pPr>
            <a:r>
              <a:rPr lang="en-US" sz="2399" dirty="0"/>
              <a:t>AI systems require a </a:t>
            </a:r>
            <a:r>
              <a:rPr lang="en-US" sz="2399" dirty="0">
                <a:solidFill>
                  <a:srgbClr val="0070C0"/>
                </a:solidFill>
              </a:rPr>
              <a:t>probabilistic risk-based approach</a:t>
            </a:r>
          </a:p>
          <a:p>
            <a:pPr>
              <a:spcBef>
                <a:spcPts val="1199"/>
              </a:spcBef>
            </a:pPr>
            <a:r>
              <a:rPr lang="en-US" sz="2399" dirty="0"/>
              <a:t>Previous test metrics apply, but may have different interpretations</a:t>
            </a:r>
          </a:p>
          <a:p>
            <a:pPr lvl="1">
              <a:spcBef>
                <a:spcPts val="1199"/>
              </a:spcBef>
            </a:pPr>
            <a:r>
              <a:rPr lang="en-US" sz="1999" dirty="0"/>
              <a:t>Task &amp; mission level performance, course of action, non-functional requirements</a:t>
            </a:r>
          </a:p>
          <a:p>
            <a:pPr>
              <a:spcBef>
                <a:spcPts val="1199"/>
              </a:spcBef>
            </a:pPr>
            <a:r>
              <a:rPr lang="en-US" sz="2399" dirty="0"/>
              <a:t>An expanded definition of </a:t>
            </a:r>
            <a:r>
              <a:rPr lang="en-US" sz="2399" dirty="0">
                <a:solidFill>
                  <a:srgbClr val="0070C0"/>
                </a:solidFill>
              </a:rPr>
              <a:t>external</a:t>
            </a:r>
            <a:r>
              <a:rPr lang="en-US" sz="2399" dirty="0"/>
              <a:t> </a:t>
            </a:r>
            <a:r>
              <a:rPr lang="en-US" sz="2399" dirty="0">
                <a:solidFill>
                  <a:srgbClr val="0070C0"/>
                </a:solidFill>
              </a:rPr>
              <a:t>context</a:t>
            </a:r>
            <a:r>
              <a:rPr lang="en-US" sz="2399" dirty="0"/>
              <a:t> is necessary</a:t>
            </a:r>
          </a:p>
          <a:p>
            <a:pPr>
              <a:spcBef>
                <a:spcPts val="1199"/>
              </a:spcBef>
            </a:pPr>
            <a:r>
              <a:rPr lang="en-US" sz="2399" dirty="0"/>
              <a:t>The T&amp;E workforce and culture must evolve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A1C8A-FA00-4FBD-BD7D-362A63A1729A}"/>
              </a:ext>
            </a:extLst>
          </p:cNvPr>
          <p:cNvSpPr txBox="1"/>
          <p:nvPr/>
        </p:nvSpPr>
        <p:spPr>
          <a:xfrm>
            <a:off x="7876631" y="5998201"/>
            <a:ext cx="3954421" cy="522948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99" dirty="0">
                <a:solidFill>
                  <a:srgbClr val="1C1D1E"/>
                </a:solidFill>
                <a:latin typeface="Open Sans"/>
              </a:rPr>
              <a:t>Freeman, L. (2020), Test and Evaluation for Artificial Intelligence. INSIGHT, 23: 27-30.</a:t>
            </a:r>
            <a:endParaRPr lang="en-US" sz="1399" dirty="0"/>
          </a:p>
        </p:txBody>
      </p:sp>
    </p:spTree>
    <p:extLst>
      <p:ext uri="{BB962C8B-B14F-4D97-AF65-F5344CB8AC3E}">
        <p14:creationId xmlns:p14="http://schemas.microsoft.com/office/powerpoint/2010/main" val="363171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B8B81BEF-6022-4E63-8EFA-8B4D49FEA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545" y="881063"/>
            <a:ext cx="9716910" cy="546576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6DA05-7868-4EA8-8717-385EA785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45BC-F604-449A-AF65-CC06DAA8BE0B}" type="datetime4">
              <a:rPr lang="en-US" smtClean="0"/>
              <a:t>June 23, 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3EBE9-9A91-4E8A-911C-2EB02FA1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102239-2ADA-4EAC-9E8F-BF723F17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/>
              <a:t>Collaboration network</a:t>
            </a:r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964B0B14-F9C2-443B-8149-DD35F54659BF}"/>
              </a:ext>
            </a:extLst>
          </p:cNvPr>
          <p:cNvSpPr txBox="1">
            <a:spLocks/>
          </p:cNvSpPr>
          <p:nvPr/>
        </p:nvSpPr>
        <p:spPr>
          <a:xfrm>
            <a:off x="9837272" y="6583680"/>
            <a:ext cx="1699958" cy="27432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>
                <a:solidFill>
                  <a:srgbClr val="0827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AIRC</a:t>
            </a:r>
            <a:r>
              <a:rPr lang="en-US" sz="1000">
                <a:solidFill>
                  <a:srgbClr val="8514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>
                <a:latin typeface="Calibri" panose="020F0502020204030204" pitchFamily="34" charset="0"/>
                <a:cs typeface="Calibri" panose="020F0502020204030204" pitchFamily="34" charset="0"/>
              </a:rPr>
              <a:t> |  </a:t>
            </a:r>
            <a:r>
              <a:rPr lang="en-US" sz="1000">
                <a:solidFill>
                  <a:srgbClr val="8514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SERC</a:t>
            </a:r>
            <a:endParaRPr lang="en-US" sz="1000">
              <a:solidFill>
                <a:srgbClr val="0827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48273-78CC-46BC-8727-A3CB7315A569}"/>
              </a:ext>
            </a:extLst>
          </p:cNvPr>
          <p:cNvSpPr txBox="1"/>
          <p:nvPr/>
        </p:nvSpPr>
        <p:spPr>
          <a:xfrm>
            <a:off x="590665" y="1951672"/>
            <a:ext cx="4230277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square" rtlCol="0">
            <a:spAutoFit/>
          </a:bodyPr>
          <a:lstStyle/>
          <a:p>
            <a:r>
              <a:rPr lang="en-US" sz="1800" dirty="0"/>
              <a:t>A multi-University Affiliated Research Center, reporting to the Undersecretary of Defense for Research and Engineering.</a:t>
            </a:r>
          </a:p>
          <a:p>
            <a:endParaRPr lang="en-US" dirty="0"/>
          </a:p>
          <a:p>
            <a:r>
              <a:rPr lang="en-US" sz="1800" dirty="0"/>
              <a:t>A collaboration platform for engaging stakeholders within the extended DoD Acquisition and Engineering Enterprise, thought leaders from across the nation, and researchers across academia.</a:t>
            </a:r>
          </a:p>
        </p:txBody>
      </p:sp>
    </p:spTree>
    <p:extLst>
      <p:ext uri="{BB962C8B-B14F-4D97-AF65-F5344CB8AC3E}">
        <p14:creationId xmlns:p14="http://schemas.microsoft.com/office/powerpoint/2010/main" val="5357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0B757-6544-1E49-8DDF-B90313D9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155" y="863980"/>
            <a:ext cx="6839690" cy="867800"/>
          </a:xfrm>
        </p:spPr>
        <p:txBody>
          <a:bodyPr>
            <a:noAutofit/>
          </a:bodyPr>
          <a:lstStyle/>
          <a:p>
            <a:r>
              <a:rPr lang="en-US" sz="3198" dirty="0"/>
              <a:t>Key AI/Autonomy Research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44D1-FA9B-2C41-97F5-01A48D563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266" y="1731780"/>
            <a:ext cx="9361545" cy="5028616"/>
          </a:xfrm>
        </p:spPr>
        <p:txBody>
          <a:bodyPr>
            <a:normAutofit fontScale="92500" lnSpcReduction="10000"/>
          </a:bodyPr>
          <a:lstStyle/>
          <a:p>
            <a:r>
              <a:rPr lang="en-US" sz="2799" dirty="0">
                <a:solidFill>
                  <a:srgbClr val="C00000"/>
                </a:solidFill>
              </a:rPr>
              <a:t>AI4SE</a:t>
            </a:r>
            <a:r>
              <a:rPr lang="en-US" sz="2799" dirty="0"/>
              <a:t>: AI/ML to support the practice of SE  </a:t>
            </a:r>
          </a:p>
          <a:p>
            <a:pPr lvl="1"/>
            <a:r>
              <a:rPr lang="en-US" sz="2399" dirty="0"/>
              <a:t>Support scale in digital model construction</a:t>
            </a:r>
          </a:p>
          <a:p>
            <a:pPr lvl="1"/>
            <a:r>
              <a:rPr lang="en-US" sz="2399" dirty="0"/>
              <a:t>Create confidence in design space exploration</a:t>
            </a:r>
          </a:p>
          <a:p>
            <a:r>
              <a:rPr lang="en-US" sz="2799" dirty="0">
                <a:solidFill>
                  <a:srgbClr val="C00000"/>
                </a:solidFill>
              </a:rPr>
              <a:t>SE4AI</a:t>
            </a:r>
            <a:r>
              <a:rPr lang="en-US" sz="2799" dirty="0"/>
              <a:t>: SE approaches to systems with AI/ML</a:t>
            </a:r>
          </a:p>
          <a:p>
            <a:pPr lvl="1"/>
            <a:r>
              <a:rPr lang="en-US" sz="2399" dirty="0"/>
              <a:t>Principles of learning-based systems design</a:t>
            </a:r>
          </a:p>
          <a:p>
            <a:pPr lvl="1"/>
            <a:r>
              <a:rPr lang="en-US" sz="2399" dirty="0"/>
              <a:t>Models of life cycle evolution, Model curation methods</a:t>
            </a:r>
          </a:p>
          <a:p>
            <a:r>
              <a:rPr lang="en-US" sz="2799" dirty="0">
                <a:solidFill>
                  <a:srgbClr val="0070C0"/>
                </a:solidFill>
              </a:rPr>
              <a:t>Systems Lifecycles for AI</a:t>
            </a:r>
            <a:r>
              <a:rPr lang="en-US" sz="2799" dirty="0"/>
              <a:t>:</a:t>
            </a:r>
          </a:p>
          <a:p>
            <a:pPr lvl="1"/>
            <a:r>
              <a:rPr lang="en-US" sz="2399" dirty="0"/>
              <a:t>AI-related agility: new SE methods and tools that </a:t>
            </a:r>
            <a:br>
              <a:rPr lang="en-US" sz="2399" dirty="0"/>
            </a:br>
            <a:r>
              <a:rPr lang="en-US" sz="2399" dirty="0"/>
              <a:t>anticipate adaptation</a:t>
            </a:r>
          </a:p>
          <a:p>
            <a:pPr lvl="1"/>
            <a:r>
              <a:rPr lang="en-US" sz="2399" dirty="0"/>
              <a:t>Technical and management policies for assurance </a:t>
            </a:r>
          </a:p>
          <a:p>
            <a:r>
              <a:rPr lang="en-US" sz="2799" dirty="0">
                <a:solidFill>
                  <a:srgbClr val="0070C0"/>
                </a:solidFill>
              </a:rPr>
              <a:t>Systems Validation of AI</a:t>
            </a:r>
            <a:r>
              <a:rPr lang="en-US" sz="2799" dirty="0"/>
              <a:t>:</a:t>
            </a:r>
          </a:p>
          <a:p>
            <a:pPr lvl="1"/>
            <a:r>
              <a:rPr lang="en-US" sz="2399" dirty="0"/>
              <a:t>Early visibility for deployment, validation of post-deployment changes</a:t>
            </a:r>
          </a:p>
          <a:p>
            <a:pPr lvl="1"/>
            <a:r>
              <a:rPr lang="en-US" sz="2399" dirty="0"/>
              <a:t>System level testbeds – to study systems, not just data &amp; algorithms</a:t>
            </a:r>
          </a:p>
        </p:txBody>
      </p:sp>
      <p:pic>
        <p:nvPicPr>
          <p:cNvPr id="6" name="Picture 5" descr="SERC_Logo_horizontal.jpg">
            <a:extLst>
              <a:ext uri="{FF2B5EF4-FFF2-40B4-BE49-F238E27FC236}">
                <a16:creationId xmlns:a16="http://schemas.microsoft.com/office/drawing/2014/main" id="{135C0AD8-6219-4730-9D20-0459F9CD6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9" y="537559"/>
            <a:ext cx="2618927" cy="526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D3729-0D27-E548-F933-31AF4ED38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918" y="1731780"/>
            <a:ext cx="4238821" cy="33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72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6B1E6-9B74-44BB-9A17-501BD7E9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2123-0948-4011-820A-C0F582382F2B}" type="datetime4">
              <a:rPr lang="en-US" smtClean="0"/>
              <a:t>June 23, 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7C0B7-CA1D-4011-BA29-8423DD59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460-6015-A940-95C6-1BB8BCFAE26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06C41D-932D-4070-A3C8-9C21B8D8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Further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1EDCC-D846-450E-9C77-FEF874EB8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15" y="957490"/>
            <a:ext cx="5253008" cy="4655931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18B47DE9-7450-42A8-8A3A-ED407A818A2F}"/>
              </a:ext>
            </a:extLst>
          </p:cNvPr>
          <p:cNvSpPr txBox="1">
            <a:spLocks/>
          </p:cNvSpPr>
          <p:nvPr/>
        </p:nvSpPr>
        <p:spPr>
          <a:xfrm>
            <a:off x="453915" y="5613421"/>
            <a:ext cx="5086015" cy="95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www.sercuarc.org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DC7B25-C3F1-4F67-BEF3-6C38244B5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686" y="1145629"/>
            <a:ext cx="5874507" cy="4383712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130E284-B87B-4D9B-A4D0-56B5AB42202D}"/>
              </a:ext>
            </a:extLst>
          </p:cNvPr>
          <p:cNvSpPr txBox="1">
            <a:spLocks/>
          </p:cNvSpPr>
          <p:nvPr/>
        </p:nvSpPr>
        <p:spPr>
          <a:xfrm>
            <a:off x="6359931" y="5626190"/>
            <a:ext cx="5086015" cy="95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www.acqirc.org</a:t>
            </a:r>
          </a:p>
        </p:txBody>
      </p:sp>
    </p:spTree>
    <p:extLst>
      <p:ext uri="{BB962C8B-B14F-4D97-AF65-F5344CB8AC3E}">
        <p14:creationId xmlns:p14="http://schemas.microsoft.com/office/powerpoint/2010/main" val="243173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AA3AB-36BC-4FEB-A621-0D07F58D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SERC SE/DE Research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30C1CE15-8C67-40EF-8CC4-347B7A85DBDC}"/>
              </a:ext>
            </a:extLst>
          </p:cNvPr>
          <p:cNvSpPr/>
          <p:nvPr/>
        </p:nvSpPr>
        <p:spPr>
          <a:xfrm>
            <a:off x="2743200" y="1486912"/>
            <a:ext cx="6513815" cy="4728255"/>
          </a:xfrm>
          <a:prstGeom prst="hexagon">
            <a:avLst>
              <a:gd name="adj" fmla="val 14353"/>
              <a:gd name="vf" fmla="val 115470"/>
            </a:avLst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609" tIns="0" rIns="227609" bIns="4297680" numCol="1" spcCol="1270" anchor="t" anchorCtr="0">
            <a:noAutofit/>
          </a:bodyPr>
          <a:lstStyle/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/>
              <a:t>DE Enterprise Transformation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F0CCCC7-264B-47AE-9CFD-53210C54BCBB}"/>
              </a:ext>
            </a:extLst>
          </p:cNvPr>
          <p:cNvSpPr/>
          <p:nvPr/>
        </p:nvSpPr>
        <p:spPr>
          <a:xfrm>
            <a:off x="5134042" y="2103257"/>
            <a:ext cx="1491343" cy="509590"/>
          </a:xfrm>
          <a:custGeom>
            <a:avLst/>
            <a:gdLst>
              <a:gd name="connsiteX0" fmla="*/ 0 w 877490"/>
              <a:gd name="connsiteY0" fmla="*/ 92136 h 1838981"/>
              <a:gd name="connsiteX1" fmla="*/ 92136 w 877490"/>
              <a:gd name="connsiteY1" fmla="*/ 0 h 1838981"/>
              <a:gd name="connsiteX2" fmla="*/ 785354 w 877490"/>
              <a:gd name="connsiteY2" fmla="*/ 0 h 1838981"/>
              <a:gd name="connsiteX3" fmla="*/ 877490 w 877490"/>
              <a:gd name="connsiteY3" fmla="*/ 92136 h 1838981"/>
              <a:gd name="connsiteX4" fmla="*/ 877490 w 877490"/>
              <a:gd name="connsiteY4" fmla="*/ 1746845 h 1838981"/>
              <a:gd name="connsiteX5" fmla="*/ 785354 w 877490"/>
              <a:gd name="connsiteY5" fmla="*/ 1838981 h 1838981"/>
              <a:gd name="connsiteX6" fmla="*/ 92136 w 877490"/>
              <a:gd name="connsiteY6" fmla="*/ 1838981 h 1838981"/>
              <a:gd name="connsiteX7" fmla="*/ 0 w 877490"/>
              <a:gd name="connsiteY7" fmla="*/ 1746845 h 1838981"/>
              <a:gd name="connsiteX8" fmla="*/ 0 w 877490"/>
              <a:gd name="connsiteY8" fmla="*/ 92136 h 18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490" h="1838981">
                <a:moveTo>
                  <a:pt x="0" y="92136"/>
                </a:moveTo>
                <a:cubicBezTo>
                  <a:pt x="0" y="41251"/>
                  <a:pt x="41251" y="0"/>
                  <a:pt x="92136" y="0"/>
                </a:cubicBezTo>
                <a:lnTo>
                  <a:pt x="785354" y="0"/>
                </a:lnTo>
                <a:cubicBezTo>
                  <a:pt x="836239" y="0"/>
                  <a:pt x="877490" y="41251"/>
                  <a:pt x="877490" y="92136"/>
                </a:cubicBezTo>
                <a:lnTo>
                  <a:pt x="877490" y="1746845"/>
                </a:lnTo>
                <a:cubicBezTo>
                  <a:pt x="877490" y="1797730"/>
                  <a:pt x="836239" y="1838981"/>
                  <a:pt x="785354" y="1838981"/>
                </a:cubicBezTo>
                <a:lnTo>
                  <a:pt x="92136" y="1838981"/>
                </a:lnTo>
                <a:cubicBezTo>
                  <a:pt x="41251" y="1838981"/>
                  <a:pt x="0" y="1797730"/>
                  <a:pt x="0" y="1746845"/>
                </a:cubicBezTo>
                <a:lnTo>
                  <a:pt x="0" y="92136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946" tIns="87946" rIns="87946" bIns="8794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DE Adoption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3AAA7BC-8F84-4CBB-A7C2-D88A5937A7B7}"/>
              </a:ext>
            </a:extLst>
          </p:cNvPr>
          <p:cNvSpPr/>
          <p:nvPr/>
        </p:nvSpPr>
        <p:spPr>
          <a:xfrm>
            <a:off x="6764631" y="2103257"/>
            <a:ext cx="1669946" cy="509591"/>
          </a:xfrm>
          <a:custGeom>
            <a:avLst/>
            <a:gdLst>
              <a:gd name="connsiteX0" fmla="*/ 0 w 877490"/>
              <a:gd name="connsiteY0" fmla="*/ 92136 h 1838981"/>
              <a:gd name="connsiteX1" fmla="*/ 92136 w 877490"/>
              <a:gd name="connsiteY1" fmla="*/ 0 h 1838981"/>
              <a:gd name="connsiteX2" fmla="*/ 785354 w 877490"/>
              <a:gd name="connsiteY2" fmla="*/ 0 h 1838981"/>
              <a:gd name="connsiteX3" fmla="*/ 877490 w 877490"/>
              <a:gd name="connsiteY3" fmla="*/ 92136 h 1838981"/>
              <a:gd name="connsiteX4" fmla="*/ 877490 w 877490"/>
              <a:gd name="connsiteY4" fmla="*/ 1746845 h 1838981"/>
              <a:gd name="connsiteX5" fmla="*/ 785354 w 877490"/>
              <a:gd name="connsiteY5" fmla="*/ 1838981 h 1838981"/>
              <a:gd name="connsiteX6" fmla="*/ 92136 w 877490"/>
              <a:gd name="connsiteY6" fmla="*/ 1838981 h 1838981"/>
              <a:gd name="connsiteX7" fmla="*/ 0 w 877490"/>
              <a:gd name="connsiteY7" fmla="*/ 1746845 h 1838981"/>
              <a:gd name="connsiteX8" fmla="*/ 0 w 877490"/>
              <a:gd name="connsiteY8" fmla="*/ 92136 h 18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490" h="1838981">
                <a:moveTo>
                  <a:pt x="0" y="92136"/>
                </a:moveTo>
                <a:cubicBezTo>
                  <a:pt x="0" y="41251"/>
                  <a:pt x="41251" y="0"/>
                  <a:pt x="92136" y="0"/>
                </a:cubicBezTo>
                <a:lnTo>
                  <a:pt x="785354" y="0"/>
                </a:lnTo>
                <a:cubicBezTo>
                  <a:pt x="836239" y="0"/>
                  <a:pt x="877490" y="41251"/>
                  <a:pt x="877490" y="92136"/>
                </a:cubicBezTo>
                <a:lnTo>
                  <a:pt x="877490" y="1746845"/>
                </a:lnTo>
                <a:cubicBezTo>
                  <a:pt x="877490" y="1797730"/>
                  <a:pt x="836239" y="1838981"/>
                  <a:pt x="785354" y="1838981"/>
                </a:cubicBezTo>
                <a:lnTo>
                  <a:pt x="92136" y="1838981"/>
                </a:lnTo>
                <a:cubicBezTo>
                  <a:pt x="41251" y="1838981"/>
                  <a:pt x="0" y="1797730"/>
                  <a:pt x="0" y="1746845"/>
                </a:cubicBezTo>
                <a:lnTo>
                  <a:pt x="0" y="92136"/>
                </a:lnTo>
                <a:close/>
              </a:path>
            </a:pathLst>
          </a:custGeom>
        </p:spPr>
        <p:style>
          <a:lnRef idx="2">
            <a:schemeClr val="accent2">
              <a:hueOff val="-2823459"/>
              <a:satOff val="-10491"/>
              <a:lumOff val="1401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946" tIns="87946" rIns="87946" bIns="8794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DE Benefits &amp; Metrics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D7C34A-C7A8-4C25-9CA3-057FC70F8416}"/>
              </a:ext>
            </a:extLst>
          </p:cNvPr>
          <p:cNvSpPr/>
          <p:nvPr/>
        </p:nvSpPr>
        <p:spPr>
          <a:xfrm>
            <a:off x="3434146" y="2816046"/>
            <a:ext cx="5144208" cy="2851945"/>
          </a:xfrm>
          <a:custGeom>
            <a:avLst/>
            <a:gdLst>
              <a:gd name="connsiteX0" fmla="*/ 0 w 4533701"/>
              <a:gd name="connsiteY0" fmla="*/ 390765 h 3721575"/>
              <a:gd name="connsiteX1" fmla="*/ 390765 w 4533701"/>
              <a:gd name="connsiteY1" fmla="*/ 0 h 3721575"/>
              <a:gd name="connsiteX2" fmla="*/ 4142936 w 4533701"/>
              <a:gd name="connsiteY2" fmla="*/ 0 h 3721575"/>
              <a:gd name="connsiteX3" fmla="*/ 4533701 w 4533701"/>
              <a:gd name="connsiteY3" fmla="*/ 390765 h 3721575"/>
              <a:gd name="connsiteX4" fmla="*/ 4533701 w 4533701"/>
              <a:gd name="connsiteY4" fmla="*/ 3330810 h 3721575"/>
              <a:gd name="connsiteX5" fmla="*/ 4142936 w 4533701"/>
              <a:gd name="connsiteY5" fmla="*/ 3721575 h 3721575"/>
              <a:gd name="connsiteX6" fmla="*/ 390765 w 4533701"/>
              <a:gd name="connsiteY6" fmla="*/ 3721575 h 3721575"/>
              <a:gd name="connsiteX7" fmla="*/ 0 w 4533701"/>
              <a:gd name="connsiteY7" fmla="*/ 3330810 h 3721575"/>
              <a:gd name="connsiteX8" fmla="*/ 0 w 4533701"/>
              <a:gd name="connsiteY8" fmla="*/ 390765 h 37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3701" h="3721575">
                <a:moveTo>
                  <a:pt x="0" y="390765"/>
                </a:moveTo>
                <a:cubicBezTo>
                  <a:pt x="0" y="174951"/>
                  <a:pt x="174951" y="0"/>
                  <a:pt x="390765" y="0"/>
                </a:cubicBezTo>
                <a:lnTo>
                  <a:pt x="4142936" y="0"/>
                </a:lnTo>
                <a:cubicBezTo>
                  <a:pt x="4358750" y="0"/>
                  <a:pt x="4533701" y="174951"/>
                  <a:pt x="4533701" y="390765"/>
                </a:cubicBezTo>
                <a:lnTo>
                  <a:pt x="4533701" y="3330810"/>
                </a:lnTo>
                <a:cubicBezTo>
                  <a:pt x="4533701" y="3546624"/>
                  <a:pt x="4358750" y="3721575"/>
                  <a:pt x="4142936" y="3721575"/>
                </a:cubicBezTo>
                <a:lnTo>
                  <a:pt x="390765" y="3721575"/>
                </a:lnTo>
                <a:cubicBezTo>
                  <a:pt x="174951" y="3721575"/>
                  <a:pt x="0" y="3546624"/>
                  <a:pt x="0" y="3330810"/>
                </a:cubicBezTo>
                <a:lnTo>
                  <a:pt x="0" y="3907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8470376"/>
              <a:satOff val="-31473"/>
              <a:lumOff val="42058"/>
              <a:alphaOff val="0"/>
            </a:schemeClr>
          </a:fillRef>
          <a:effectRef idx="0">
            <a:schemeClr val="accent2">
              <a:hueOff val="-8470376"/>
              <a:satOff val="-31473"/>
              <a:lumOff val="420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701" tIns="209701" rIns="209701" bIns="2477652" numCol="1" spcCol="1270" anchor="t" anchorCtr="0">
            <a:noAutofit/>
          </a:bodyPr>
          <a:lstStyle/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>
                <a:solidFill>
                  <a:schemeClr val="tx1"/>
                </a:solidFill>
              </a:rPr>
              <a:t>Model-Centric Engineering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460C07-12F2-43DD-90B8-FCDE6EE8280F}"/>
              </a:ext>
            </a:extLst>
          </p:cNvPr>
          <p:cNvSpPr/>
          <p:nvPr/>
        </p:nvSpPr>
        <p:spPr>
          <a:xfrm>
            <a:off x="3785211" y="3451383"/>
            <a:ext cx="1610088" cy="693797"/>
          </a:xfrm>
          <a:custGeom>
            <a:avLst/>
            <a:gdLst>
              <a:gd name="connsiteX0" fmla="*/ 0 w 906740"/>
              <a:gd name="connsiteY0" fmla="*/ 72849 h 693797"/>
              <a:gd name="connsiteX1" fmla="*/ 72849 w 906740"/>
              <a:gd name="connsiteY1" fmla="*/ 0 h 693797"/>
              <a:gd name="connsiteX2" fmla="*/ 833891 w 906740"/>
              <a:gd name="connsiteY2" fmla="*/ 0 h 693797"/>
              <a:gd name="connsiteX3" fmla="*/ 906740 w 906740"/>
              <a:gd name="connsiteY3" fmla="*/ 72849 h 693797"/>
              <a:gd name="connsiteX4" fmla="*/ 906740 w 906740"/>
              <a:gd name="connsiteY4" fmla="*/ 620948 h 693797"/>
              <a:gd name="connsiteX5" fmla="*/ 833891 w 906740"/>
              <a:gd name="connsiteY5" fmla="*/ 693797 h 693797"/>
              <a:gd name="connsiteX6" fmla="*/ 72849 w 906740"/>
              <a:gd name="connsiteY6" fmla="*/ 693797 h 693797"/>
              <a:gd name="connsiteX7" fmla="*/ 0 w 906740"/>
              <a:gd name="connsiteY7" fmla="*/ 620948 h 693797"/>
              <a:gd name="connsiteX8" fmla="*/ 0 w 906740"/>
              <a:gd name="connsiteY8" fmla="*/ 72849 h 69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40" h="693797">
                <a:moveTo>
                  <a:pt x="0" y="72849"/>
                </a:moveTo>
                <a:cubicBezTo>
                  <a:pt x="0" y="32616"/>
                  <a:pt x="32616" y="0"/>
                  <a:pt x="72849" y="0"/>
                </a:cubicBezTo>
                <a:lnTo>
                  <a:pt x="833891" y="0"/>
                </a:lnTo>
                <a:cubicBezTo>
                  <a:pt x="874124" y="0"/>
                  <a:pt x="906740" y="32616"/>
                  <a:pt x="906740" y="72849"/>
                </a:cubicBezTo>
                <a:lnTo>
                  <a:pt x="906740" y="620948"/>
                </a:lnTo>
                <a:cubicBezTo>
                  <a:pt x="906740" y="661181"/>
                  <a:pt x="874124" y="693797"/>
                  <a:pt x="833891" y="693797"/>
                </a:cubicBezTo>
                <a:lnTo>
                  <a:pt x="72849" y="693797"/>
                </a:lnTo>
                <a:cubicBezTo>
                  <a:pt x="32616" y="693797"/>
                  <a:pt x="0" y="661181"/>
                  <a:pt x="0" y="620948"/>
                </a:cubicBezTo>
                <a:lnTo>
                  <a:pt x="0" y="72849"/>
                </a:lnTo>
                <a:close/>
              </a:path>
            </a:pathLst>
          </a:custGeom>
        </p:spPr>
        <p:style>
          <a:lnRef idx="2">
            <a:schemeClr val="accent2">
              <a:hueOff val="-5646917"/>
              <a:satOff val="-20982"/>
              <a:lumOff val="2803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297" tIns="82297" rIns="82297" bIns="82297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“Model-Everything” Pilots,</a:t>
            </a:r>
            <a:br>
              <a:rPr lang="en-US" sz="1600" dirty="0"/>
            </a:br>
            <a:r>
              <a:rPr lang="en-US" sz="1600" dirty="0"/>
              <a:t>Digital Workflow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BE65481-FD14-490F-8358-424F5FD95544}"/>
              </a:ext>
            </a:extLst>
          </p:cNvPr>
          <p:cNvSpPr/>
          <p:nvPr/>
        </p:nvSpPr>
        <p:spPr>
          <a:xfrm>
            <a:off x="5524656" y="3451382"/>
            <a:ext cx="1287958" cy="693797"/>
          </a:xfrm>
          <a:custGeom>
            <a:avLst/>
            <a:gdLst>
              <a:gd name="connsiteX0" fmla="*/ 0 w 906740"/>
              <a:gd name="connsiteY0" fmla="*/ 72849 h 693797"/>
              <a:gd name="connsiteX1" fmla="*/ 72849 w 906740"/>
              <a:gd name="connsiteY1" fmla="*/ 0 h 693797"/>
              <a:gd name="connsiteX2" fmla="*/ 833891 w 906740"/>
              <a:gd name="connsiteY2" fmla="*/ 0 h 693797"/>
              <a:gd name="connsiteX3" fmla="*/ 906740 w 906740"/>
              <a:gd name="connsiteY3" fmla="*/ 72849 h 693797"/>
              <a:gd name="connsiteX4" fmla="*/ 906740 w 906740"/>
              <a:gd name="connsiteY4" fmla="*/ 620948 h 693797"/>
              <a:gd name="connsiteX5" fmla="*/ 833891 w 906740"/>
              <a:gd name="connsiteY5" fmla="*/ 693797 h 693797"/>
              <a:gd name="connsiteX6" fmla="*/ 72849 w 906740"/>
              <a:gd name="connsiteY6" fmla="*/ 693797 h 693797"/>
              <a:gd name="connsiteX7" fmla="*/ 0 w 906740"/>
              <a:gd name="connsiteY7" fmla="*/ 620948 h 693797"/>
              <a:gd name="connsiteX8" fmla="*/ 0 w 906740"/>
              <a:gd name="connsiteY8" fmla="*/ 72849 h 69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40" h="693797">
                <a:moveTo>
                  <a:pt x="0" y="72849"/>
                </a:moveTo>
                <a:cubicBezTo>
                  <a:pt x="0" y="32616"/>
                  <a:pt x="32616" y="0"/>
                  <a:pt x="72849" y="0"/>
                </a:cubicBezTo>
                <a:lnTo>
                  <a:pt x="833891" y="0"/>
                </a:lnTo>
                <a:cubicBezTo>
                  <a:pt x="874124" y="0"/>
                  <a:pt x="906740" y="32616"/>
                  <a:pt x="906740" y="72849"/>
                </a:cubicBezTo>
                <a:lnTo>
                  <a:pt x="906740" y="620948"/>
                </a:lnTo>
                <a:cubicBezTo>
                  <a:pt x="906740" y="661181"/>
                  <a:pt x="874124" y="693797"/>
                  <a:pt x="833891" y="693797"/>
                </a:cubicBezTo>
                <a:lnTo>
                  <a:pt x="72849" y="693797"/>
                </a:lnTo>
                <a:cubicBezTo>
                  <a:pt x="32616" y="693797"/>
                  <a:pt x="0" y="661181"/>
                  <a:pt x="0" y="620948"/>
                </a:cubicBezTo>
                <a:lnTo>
                  <a:pt x="0" y="72849"/>
                </a:lnTo>
                <a:close/>
              </a:path>
            </a:pathLst>
          </a:custGeom>
        </p:spPr>
        <p:style>
          <a:lnRef idx="2">
            <a:schemeClr val="accent2">
              <a:hueOff val="-8470376"/>
              <a:satOff val="-31473"/>
              <a:lumOff val="420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297" tIns="82297" rIns="82297" bIns="82297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Ontologies &amp; Semantic Technologies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244310-B7FA-4BDC-97FC-01EC7D6DB333}"/>
              </a:ext>
            </a:extLst>
          </p:cNvPr>
          <p:cNvSpPr/>
          <p:nvPr/>
        </p:nvSpPr>
        <p:spPr>
          <a:xfrm>
            <a:off x="6941971" y="3455237"/>
            <a:ext cx="1287958" cy="693797"/>
          </a:xfrm>
          <a:custGeom>
            <a:avLst/>
            <a:gdLst>
              <a:gd name="connsiteX0" fmla="*/ 0 w 906740"/>
              <a:gd name="connsiteY0" fmla="*/ 72849 h 693797"/>
              <a:gd name="connsiteX1" fmla="*/ 72849 w 906740"/>
              <a:gd name="connsiteY1" fmla="*/ 0 h 693797"/>
              <a:gd name="connsiteX2" fmla="*/ 833891 w 906740"/>
              <a:gd name="connsiteY2" fmla="*/ 0 h 693797"/>
              <a:gd name="connsiteX3" fmla="*/ 906740 w 906740"/>
              <a:gd name="connsiteY3" fmla="*/ 72849 h 693797"/>
              <a:gd name="connsiteX4" fmla="*/ 906740 w 906740"/>
              <a:gd name="connsiteY4" fmla="*/ 620948 h 693797"/>
              <a:gd name="connsiteX5" fmla="*/ 833891 w 906740"/>
              <a:gd name="connsiteY5" fmla="*/ 693797 h 693797"/>
              <a:gd name="connsiteX6" fmla="*/ 72849 w 906740"/>
              <a:gd name="connsiteY6" fmla="*/ 693797 h 693797"/>
              <a:gd name="connsiteX7" fmla="*/ 0 w 906740"/>
              <a:gd name="connsiteY7" fmla="*/ 620948 h 693797"/>
              <a:gd name="connsiteX8" fmla="*/ 0 w 906740"/>
              <a:gd name="connsiteY8" fmla="*/ 72849 h 69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40" h="693797">
                <a:moveTo>
                  <a:pt x="0" y="72849"/>
                </a:moveTo>
                <a:cubicBezTo>
                  <a:pt x="0" y="32616"/>
                  <a:pt x="32616" y="0"/>
                  <a:pt x="72849" y="0"/>
                </a:cubicBezTo>
                <a:lnTo>
                  <a:pt x="833891" y="0"/>
                </a:lnTo>
                <a:cubicBezTo>
                  <a:pt x="874124" y="0"/>
                  <a:pt x="906740" y="32616"/>
                  <a:pt x="906740" y="72849"/>
                </a:cubicBezTo>
                <a:lnTo>
                  <a:pt x="906740" y="620948"/>
                </a:lnTo>
                <a:cubicBezTo>
                  <a:pt x="906740" y="661181"/>
                  <a:pt x="874124" y="693797"/>
                  <a:pt x="833891" y="693797"/>
                </a:cubicBezTo>
                <a:lnTo>
                  <a:pt x="72849" y="693797"/>
                </a:lnTo>
                <a:cubicBezTo>
                  <a:pt x="32616" y="693797"/>
                  <a:pt x="0" y="661181"/>
                  <a:pt x="0" y="620948"/>
                </a:cubicBezTo>
                <a:lnTo>
                  <a:pt x="0" y="72849"/>
                </a:lnTo>
                <a:close/>
              </a:path>
            </a:pathLst>
          </a:custGeom>
        </p:spPr>
        <p:style>
          <a:lnRef idx="2">
            <a:schemeClr val="accent2">
              <a:hueOff val="-11293835"/>
              <a:satOff val="-41965"/>
              <a:lumOff val="5607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297" tIns="82297" rIns="82297" bIns="82297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Enabling DE Environment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056EFB-08C1-45C4-B70E-E9942B2B1323}"/>
              </a:ext>
            </a:extLst>
          </p:cNvPr>
          <p:cNvSpPr/>
          <p:nvPr/>
        </p:nvSpPr>
        <p:spPr>
          <a:xfrm>
            <a:off x="4045471" y="4373006"/>
            <a:ext cx="4522955" cy="1602675"/>
          </a:xfrm>
          <a:custGeom>
            <a:avLst/>
            <a:gdLst>
              <a:gd name="connsiteX0" fmla="*/ 0 w 3246715"/>
              <a:gd name="connsiteY0" fmla="*/ 223294 h 2126614"/>
              <a:gd name="connsiteX1" fmla="*/ 223294 w 3246715"/>
              <a:gd name="connsiteY1" fmla="*/ 0 h 2126614"/>
              <a:gd name="connsiteX2" fmla="*/ 3023421 w 3246715"/>
              <a:gd name="connsiteY2" fmla="*/ 0 h 2126614"/>
              <a:gd name="connsiteX3" fmla="*/ 3246715 w 3246715"/>
              <a:gd name="connsiteY3" fmla="*/ 223294 h 2126614"/>
              <a:gd name="connsiteX4" fmla="*/ 3246715 w 3246715"/>
              <a:gd name="connsiteY4" fmla="*/ 1903320 h 2126614"/>
              <a:gd name="connsiteX5" fmla="*/ 3023421 w 3246715"/>
              <a:gd name="connsiteY5" fmla="*/ 2126614 h 2126614"/>
              <a:gd name="connsiteX6" fmla="*/ 223294 w 3246715"/>
              <a:gd name="connsiteY6" fmla="*/ 2126614 h 2126614"/>
              <a:gd name="connsiteX7" fmla="*/ 0 w 3246715"/>
              <a:gd name="connsiteY7" fmla="*/ 1903320 h 2126614"/>
              <a:gd name="connsiteX8" fmla="*/ 0 w 3246715"/>
              <a:gd name="connsiteY8" fmla="*/ 223294 h 212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6715" h="2126614">
                <a:moveTo>
                  <a:pt x="0" y="223294"/>
                </a:moveTo>
                <a:cubicBezTo>
                  <a:pt x="0" y="99972"/>
                  <a:pt x="99972" y="0"/>
                  <a:pt x="223294" y="0"/>
                </a:cubicBezTo>
                <a:lnTo>
                  <a:pt x="3023421" y="0"/>
                </a:lnTo>
                <a:cubicBezTo>
                  <a:pt x="3146743" y="0"/>
                  <a:pt x="3246715" y="99972"/>
                  <a:pt x="3246715" y="223294"/>
                </a:cubicBezTo>
                <a:lnTo>
                  <a:pt x="3246715" y="1903320"/>
                </a:lnTo>
                <a:cubicBezTo>
                  <a:pt x="3246715" y="2026642"/>
                  <a:pt x="3146743" y="2126614"/>
                  <a:pt x="3023421" y="2126614"/>
                </a:cubicBezTo>
                <a:lnTo>
                  <a:pt x="223294" y="2126614"/>
                </a:lnTo>
                <a:cubicBezTo>
                  <a:pt x="99972" y="2126614"/>
                  <a:pt x="0" y="2026642"/>
                  <a:pt x="0" y="1903320"/>
                </a:cubicBezTo>
                <a:lnTo>
                  <a:pt x="0" y="223294"/>
                </a:lnTo>
                <a:close/>
              </a:path>
            </a:pathLst>
          </a:custGeom>
          <a:solidFill>
            <a:srgbClr val="9D1C2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6940751"/>
              <a:satOff val="-62947"/>
              <a:lumOff val="84116"/>
              <a:alphaOff val="0"/>
            </a:schemeClr>
          </a:fillRef>
          <a:effectRef idx="0">
            <a:schemeClr val="accent2">
              <a:hueOff val="-16940751"/>
              <a:satOff val="-62947"/>
              <a:lumOff val="841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651" tIns="160651" rIns="160651" bIns="1265757" numCol="1" spcCol="1270" anchor="t" anchorCtr="0">
            <a:noAutofit/>
          </a:bodyPr>
          <a:lstStyle/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>
                <a:solidFill>
                  <a:schemeClr val="bg1"/>
                </a:solidFill>
              </a:rPr>
              <a:t>DE Workforce &amp; Competencies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11CCB8-195B-400C-A9E2-714223663693}"/>
              </a:ext>
            </a:extLst>
          </p:cNvPr>
          <p:cNvSpPr/>
          <p:nvPr/>
        </p:nvSpPr>
        <p:spPr>
          <a:xfrm>
            <a:off x="4288835" y="5050873"/>
            <a:ext cx="1519598" cy="651266"/>
          </a:xfrm>
          <a:custGeom>
            <a:avLst/>
            <a:gdLst>
              <a:gd name="connsiteX0" fmla="*/ 0 w 1519598"/>
              <a:gd name="connsiteY0" fmla="*/ 100482 h 956976"/>
              <a:gd name="connsiteX1" fmla="*/ 100482 w 1519598"/>
              <a:gd name="connsiteY1" fmla="*/ 0 h 956976"/>
              <a:gd name="connsiteX2" fmla="*/ 1419116 w 1519598"/>
              <a:gd name="connsiteY2" fmla="*/ 0 h 956976"/>
              <a:gd name="connsiteX3" fmla="*/ 1519598 w 1519598"/>
              <a:gd name="connsiteY3" fmla="*/ 100482 h 956976"/>
              <a:gd name="connsiteX4" fmla="*/ 1519598 w 1519598"/>
              <a:gd name="connsiteY4" fmla="*/ 856494 h 956976"/>
              <a:gd name="connsiteX5" fmla="*/ 1419116 w 1519598"/>
              <a:gd name="connsiteY5" fmla="*/ 956976 h 956976"/>
              <a:gd name="connsiteX6" fmla="*/ 100482 w 1519598"/>
              <a:gd name="connsiteY6" fmla="*/ 956976 h 956976"/>
              <a:gd name="connsiteX7" fmla="*/ 0 w 1519598"/>
              <a:gd name="connsiteY7" fmla="*/ 856494 h 956976"/>
              <a:gd name="connsiteX8" fmla="*/ 0 w 1519598"/>
              <a:gd name="connsiteY8" fmla="*/ 100482 h 95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9598" h="956976">
                <a:moveTo>
                  <a:pt x="0" y="100482"/>
                </a:moveTo>
                <a:cubicBezTo>
                  <a:pt x="0" y="44987"/>
                  <a:pt x="44987" y="0"/>
                  <a:pt x="100482" y="0"/>
                </a:cubicBezTo>
                <a:lnTo>
                  <a:pt x="1419116" y="0"/>
                </a:lnTo>
                <a:cubicBezTo>
                  <a:pt x="1474611" y="0"/>
                  <a:pt x="1519598" y="44987"/>
                  <a:pt x="1519598" y="100482"/>
                </a:cubicBezTo>
                <a:lnTo>
                  <a:pt x="1519598" y="856494"/>
                </a:lnTo>
                <a:cubicBezTo>
                  <a:pt x="1519598" y="911989"/>
                  <a:pt x="1474611" y="956976"/>
                  <a:pt x="1419116" y="956976"/>
                </a:cubicBezTo>
                <a:lnTo>
                  <a:pt x="100482" y="956976"/>
                </a:lnTo>
                <a:cubicBezTo>
                  <a:pt x="44987" y="956976"/>
                  <a:pt x="0" y="911989"/>
                  <a:pt x="0" y="856494"/>
                </a:cubicBezTo>
                <a:lnTo>
                  <a:pt x="0" y="100482"/>
                </a:lnTo>
                <a:close/>
              </a:path>
            </a:pathLst>
          </a:custGeom>
        </p:spPr>
        <p:style>
          <a:lnRef idx="2">
            <a:schemeClr val="accent2">
              <a:hueOff val="-14117292"/>
              <a:satOff val="-52456"/>
              <a:lumOff val="7009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390" tIns="90390" rIns="90390" bIns="9039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DE Competency Model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9474813-B436-41B2-87F0-4A146EC2EA9B}"/>
              </a:ext>
            </a:extLst>
          </p:cNvPr>
          <p:cNvSpPr/>
          <p:nvPr/>
        </p:nvSpPr>
        <p:spPr>
          <a:xfrm>
            <a:off x="5989491" y="5050873"/>
            <a:ext cx="2240437" cy="651266"/>
          </a:xfrm>
          <a:custGeom>
            <a:avLst/>
            <a:gdLst>
              <a:gd name="connsiteX0" fmla="*/ 0 w 1519598"/>
              <a:gd name="connsiteY0" fmla="*/ 100482 h 956976"/>
              <a:gd name="connsiteX1" fmla="*/ 100482 w 1519598"/>
              <a:gd name="connsiteY1" fmla="*/ 0 h 956976"/>
              <a:gd name="connsiteX2" fmla="*/ 1419116 w 1519598"/>
              <a:gd name="connsiteY2" fmla="*/ 0 h 956976"/>
              <a:gd name="connsiteX3" fmla="*/ 1519598 w 1519598"/>
              <a:gd name="connsiteY3" fmla="*/ 100482 h 956976"/>
              <a:gd name="connsiteX4" fmla="*/ 1519598 w 1519598"/>
              <a:gd name="connsiteY4" fmla="*/ 856494 h 956976"/>
              <a:gd name="connsiteX5" fmla="*/ 1419116 w 1519598"/>
              <a:gd name="connsiteY5" fmla="*/ 956976 h 956976"/>
              <a:gd name="connsiteX6" fmla="*/ 100482 w 1519598"/>
              <a:gd name="connsiteY6" fmla="*/ 956976 h 956976"/>
              <a:gd name="connsiteX7" fmla="*/ 0 w 1519598"/>
              <a:gd name="connsiteY7" fmla="*/ 856494 h 956976"/>
              <a:gd name="connsiteX8" fmla="*/ 0 w 1519598"/>
              <a:gd name="connsiteY8" fmla="*/ 100482 h 95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9598" h="956976">
                <a:moveTo>
                  <a:pt x="0" y="100482"/>
                </a:moveTo>
                <a:cubicBezTo>
                  <a:pt x="0" y="44987"/>
                  <a:pt x="44987" y="0"/>
                  <a:pt x="100482" y="0"/>
                </a:cubicBezTo>
                <a:lnTo>
                  <a:pt x="1419116" y="0"/>
                </a:lnTo>
                <a:cubicBezTo>
                  <a:pt x="1474611" y="0"/>
                  <a:pt x="1519598" y="44987"/>
                  <a:pt x="1519598" y="100482"/>
                </a:cubicBezTo>
                <a:lnTo>
                  <a:pt x="1519598" y="856494"/>
                </a:lnTo>
                <a:cubicBezTo>
                  <a:pt x="1519598" y="911989"/>
                  <a:pt x="1474611" y="956976"/>
                  <a:pt x="1419116" y="956976"/>
                </a:cubicBezTo>
                <a:lnTo>
                  <a:pt x="100482" y="956976"/>
                </a:lnTo>
                <a:cubicBezTo>
                  <a:pt x="44987" y="956976"/>
                  <a:pt x="0" y="911989"/>
                  <a:pt x="0" y="856494"/>
                </a:cubicBezTo>
                <a:lnTo>
                  <a:pt x="0" y="100482"/>
                </a:lnTo>
                <a:close/>
              </a:path>
            </a:pathLst>
          </a:custGeom>
        </p:spPr>
        <p:style>
          <a:lnRef idx="2">
            <a:schemeClr val="accent2">
              <a:hueOff val="-16940751"/>
              <a:satOff val="-62947"/>
              <a:lumOff val="8411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390" tIns="90390" rIns="90390" bIns="9039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Digital Literacy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Model-based Experience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E333AE2-75C1-4ADD-8652-857993A7D2BF}"/>
              </a:ext>
            </a:extLst>
          </p:cNvPr>
          <p:cNvSpPr/>
          <p:nvPr/>
        </p:nvSpPr>
        <p:spPr>
          <a:xfrm>
            <a:off x="3534438" y="2103257"/>
            <a:ext cx="1491343" cy="509590"/>
          </a:xfrm>
          <a:custGeom>
            <a:avLst/>
            <a:gdLst>
              <a:gd name="connsiteX0" fmla="*/ 0 w 877490"/>
              <a:gd name="connsiteY0" fmla="*/ 92136 h 1838981"/>
              <a:gd name="connsiteX1" fmla="*/ 92136 w 877490"/>
              <a:gd name="connsiteY1" fmla="*/ 0 h 1838981"/>
              <a:gd name="connsiteX2" fmla="*/ 785354 w 877490"/>
              <a:gd name="connsiteY2" fmla="*/ 0 h 1838981"/>
              <a:gd name="connsiteX3" fmla="*/ 877490 w 877490"/>
              <a:gd name="connsiteY3" fmla="*/ 92136 h 1838981"/>
              <a:gd name="connsiteX4" fmla="*/ 877490 w 877490"/>
              <a:gd name="connsiteY4" fmla="*/ 1746845 h 1838981"/>
              <a:gd name="connsiteX5" fmla="*/ 785354 w 877490"/>
              <a:gd name="connsiteY5" fmla="*/ 1838981 h 1838981"/>
              <a:gd name="connsiteX6" fmla="*/ 92136 w 877490"/>
              <a:gd name="connsiteY6" fmla="*/ 1838981 h 1838981"/>
              <a:gd name="connsiteX7" fmla="*/ 0 w 877490"/>
              <a:gd name="connsiteY7" fmla="*/ 1746845 h 1838981"/>
              <a:gd name="connsiteX8" fmla="*/ 0 w 877490"/>
              <a:gd name="connsiteY8" fmla="*/ 92136 h 18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490" h="1838981">
                <a:moveTo>
                  <a:pt x="0" y="92136"/>
                </a:moveTo>
                <a:cubicBezTo>
                  <a:pt x="0" y="41251"/>
                  <a:pt x="41251" y="0"/>
                  <a:pt x="92136" y="0"/>
                </a:cubicBezTo>
                <a:lnTo>
                  <a:pt x="785354" y="0"/>
                </a:lnTo>
                <a:cubicBezTo>
                  <a:pt x="836239" y="0"/>
                  <a:pt x="877490" y="41251"/>
                  <a:pt x="877490" y="92136"/>
                </a:cubicBezTo>
                <a:lnTo>
                  <a:pt x="877490" y="1746845"/>
                </a:lnTo>
                <a:cubicBezTo>
                  <a:pt x="877490" y="1797730"/>
                  <a:pt x="836239" y="1838981"/>
                  <a:pt x="785354" y="1838981"/>
                </a:cubicBezTo>
                <a:lnTo>
                  <a:pt x="92136" y="1838981"/>
                </a:lnTo>
                <a:cubicBezTo>
                  <a:pt x="41251" y="1838981"/>
                  <a:pt x="0" y="1797730"/>
                  <a:pt x="0" y="1746845"/>
                </a:cubicBezTo>
                <a:lnTo>
                  <a:pt x="0" y="92136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946" tIns="87946" rIns="87946" bIns="8794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Data &amp; Analytic Strategies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99658B-9C66-473D-88F1-18AA6913DEA5}"/>
              </a:ext>
            </a:extLst>
          </p:cNvPr>
          <p:cNvSpPr/>
          <p:nvPr/>
        </p:nvSpPr>
        <p:spPr>
          <a:xfrm>
            <a:off x="8955186" y="1824907"/>
            <a:ext cx="1848501" cy="4052264"/>
          </a:xfrm>
          <a:custGeom>
            <a:avLst/>
            <a:gdLst>
              <a:gd name="connsiteX0" fmla="*/ 0 w 4533701"/>
              <a:gd name="connsiteY0" fmla="*/ 390765 h 3721575"/>
              <a:gd name="connsiteX1" fmla="*/ 390765 w 4533701"/>
              <a:gd name="connsiteY1" fmla="*/ 0 h 3721575"/>
              <a:gd name="connsiteX2" fmla="*/ 4142936 w 4533701"/>
              <a:gd name="connsiteY2" fmla="*/ 0 h 3721575"/>
              <a:gd name="connsiteX3" fmla="*/ 4533701 w 4533701"/>
              <a:gd name="connsiteY3" fmla="*/ 390765 h 3721575"/>
              <a:gd name="connsiteX4" fmla="*/ 4533701 w 4533701"/>
              <a:gd name="connsiteY4" fmla="*/ 3330810 h 3721575"/>
              <a:gd name="connsiteX5" fmla="*/ 4142936 w 4533701"/>
              <a:gd name="connsiteY5" fmla="*/ 3721575 h 3721575"/>
              <a:gd name="connsiteX6" fmla="*/ 390765 w 4533701"/>
              <a:gd name="connsiteY6" fmla="*/ 3721575 h 3721575"/>
              <a:gd name="connsiteX7" fmla="*/ 0 w 4533701"/>
              <a:gd name="connsiteY7" fmla="*/ 3330810 h 3721575"/>
              <a:gd name="connsiteX8" fmla="*/ 0 w 4533701"/>
              <a:gd name="connsiteY8" fmla="*/ 390765 h 37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3701" h="3721575">
                <a:moveTo>
                  <a:pt x="0" y="390765"/>
                </a:moveTo>
                <a:cubicBezTo>
                  <a:pt x="0" y="174951"/>
                  <a:pt x="174951" y="0"/>
                  <a:pt x="390765" y="0"/>
                </a:cubicBezTo>
                <a:lnTo>
                  <a:pt x="4142936" y="0"/>
                </a:lnTo>
                <a:cubicBezTo>
                  <a:pt x="4358750" y="0"/>
                  <a:pt x="4533701" y="174951"/>
                  <a:pt x="4533701" y="390765"/>
                </a:cubicBezTo>
                <a:lnTo>
                  <a:pt x="4533701" y="3330810"/>
                </a:lnTo>
                <a:cubicBezTo>
                  <a:pt x="4533701" y="3546624"/>
                  <a:pt x="4358750" y="3721575"/>
                  <a:pt x="4142936" y="3721575"/>
                </a:cubicBezTo>
                <a:lnTo>
                  <a:pt x="390765" y="3721575"/>
                </a:lnTo>
                <a:cubicBezTo>
                  <a:pt x="174951" y="3721575"/>
                  <a:pt x="0" y="3546624"/>
                  <a:pt x="0" y="3330810"/>
                </a:cubicBezTo>
                <a:lnTo>
                  <a:pt x="0" y="390765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8470376"/>
              <a:satOff val="-31473"/>
              <a:lumOff val="42058"/>
              <a:alphaOff val="0"/>
            </a:schemeClr>
          </a:fillRef>
          <a:effectRef idx="0">
            <a:schemeClr val="accent2">
              <a:hueOff val="-8470376"/>
              <a:satOff val="-31473"/>
              <a:lumOff val="420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701" tIns="209701" rIns="209701" bIns="2477652" numCol="1" spcCol="1270" anchor="t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>
                <a:solidFill>
                  <a:schemeClr val="bg1"/>
                </a:solidFill>
              </a:rPr>
              <a:t>DE as the Enabler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71207B-73AE-4BCC-9324-F954716508B2}"/>
              </a:ext>
            </a:extLst>
          </p:cNvPr>
          <p:cNvSpPr/>
          <p:nvPr/>
        </p:nvSpPr>
        <p:spPr>
          <a:xfrm>
            <a:off x="9133765" y="2827409"/>
            <a:ext cx="1491343" cy="694303"/>
          </a:xfrm>
          <a:custGeom>
            <a:avLst/>
            <a:gdLst>
              <a:gd name="connsiteX0" fmla="*/ 0 w 877490"/>
              <a:gd name="connsiteY0" fmla="*/ 92136 h 1838981"/>
              <a:gd name="connsiteX1" fmla="*/ 92136 w 877490"/>
              <a:gd name="connsiteY1" fmla="*/ 0 h 1838981"/>
              <a:gd name="connsiteX2" fmla="*/ 785354 w 877490"/>
              <a:gd name="connsiteY2" fmla="*/ 0 h 1838981"/>
              <a:gd name="connsiteX3" fmla="*/ 877490 w 877490"/>
              <a:gd name="connsiteY3" fmla="*/ 92136 h 1838981"/>
              <a:gd name="connsiteX4" fmla="*/ 877490 w 877490"/>
              <a:gd name="connsiteY4" fmla="*/ 1746845 h 1838981"/>
              <a:gd name="connsiteX5" fmla="*/ 785354 w 877490"/>
              <a:gd name="connsiteY5" fmla="*/ 1838981 h 1838981"/>
              <a:gd name="connsiteX6" fmla="*/ 92136 w 877490"/>
              <a:gd name="connsiteY6" fmla="*/ 1838981 h 1838981"/>
              <a:gd name="connsiteX7" fmla="*/ 0 w 877490"/>
              <a:gd name="connsiteY7" fmla="*/ 1746845 h 1838981"/>
              <a:gd name="connsiteX8" fmla="*/ 0 w 877490"/>
              <a:gd name="connsiteY8" fmla="*/ 92136 h 18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490" h="1838981">
                <a:moveTo>
                  <a:pt x="0" y="92136"/>
                </a:moveTo>
                <a:cubicBezTo>
                  <a:pt x="0" y="41251"/>
                  <a:pt x="41251" y="0"/>
                  <a:pt x="92136" y="0"/>
                </a:cubicBezTo>
                <a:lnTo>
                  <a:pt x="785354" y="0"/>
                </a:lnTo>
                <a:cubicBezTo>
                  <a:pt x="836239" y="0"/>
                  <a:pt x="877490" y="41251"/>
                  <a:pt x="877490" y="92136"/>
                </a:cubicBezTo>
                <a:lnTo>
                  <a:pt x="877490" y="1746845"/>
                </a:lnTo>
                <a:cubicBezTo>
                  <a:pt x="877490" y="1797730"/>
                  <a:pt x="836239" y="1838981"/>
                  <a:pt x="785354" y="1838981"/>
                </a:cubicBezTo>
                <a:lnTo>
                  <a:pt x="92136" y="1838981"/>
                </a:lnTo>
                <a:cubicBezTo>
                  <a:pt x="41251" y="1838981"/>
                  <a:pt x="0" y="1797730"/>
                  <a:pt x="0" y="1746845"/>
                </a:cubicBezTo>
                <a:lnTo>
                  <a:pt x="0" y="92136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946" tIns="87946" rIns="87946" bIns="8794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Augmented Engineering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FFCC3A3-E677-4422-B642-7352D9D4B282}"/>
              </a:ext>
            </a:extLst>
          </p:cNvPr>
          <p:cNvSpPr/>
          <p:nvPr/>
        </p:nvSpPr>
        <p:spPr>
          <a:xfrm>
            <a:off x="9133765" y="3669632"/>
            <a:ext cx="1491343" cy="703775"/>
          </a:xfrm>
          <a:custGeom>
            <a:avLst/>
            <a:gdLst>
              <a:gd name="connsiteX0" fmla="*/ 0 w 877490"/>
              <a:gd name="connsiteY0" fmla="*/ 92136 h 1838981"/>
              <a:gd name="connsiteX1" fmla="*/ 92136 w 877490"/>
              <a:gd name="connsiteY1" fmla="*/ 0 h 1838981"/>
              <a:gd name="connsiteX2" fmla="*/ 785354 w 877490"/>
              <a:gd name="connsiteY2" fmla="*/ 0 h 1838981"/>
              <a:gd name="connsiteX3" fmla="*/ 877490 w 877490"/>
              <a:gd name="connsiteY3" fmla="*/ 92136 h 1838981"/>
              <a:gd name="connsiteX4" fmla="*/ 877490 w 877490"/>
              <a:gd name="connsiteY4" fmla="*/ 1746845 h 1838981"/>
              <a:gd name="connsiteX5" fmla="*/ 785354 w 877490"/>
              <a:gd name="connsiteY5" fmla="*/ 1838981 h 1838981"/>
              <a:gd name="connsiteX6" fmla="*/ 92136 w 877490"/>
              <a:gd name="connsiteY6" fmla="*/ 1838981 h 1838981"/>
              <a:gd name="connsiteX7" fmla="*/ 0 w 877490"/>
              <a:gd name="connsiteY7" fmla="*/ 1746845 h 1838981"/>
              <a:gd name="connsiteX8" fmla="*/ 0 w 877490"/>
              <a:gd name="connsiteY8" fmla="*/ 92136 h 18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490" h="1838981">
                <a:moveTo>
                  <a:pt x="0" y="92136"/>
                </a:moveTo>
                <a:cubicBezTo>
                  <a:pt x="0" y="41251"/>
                  <a:pt x="41251" y="0"/>
                  <a:pt x="92136" y="0"/>
                </a:cubicBezTo>
                <a:lnTo>
                  <a:pt x="785354" y="0"/>
                </a:lnTo>
                <a:cubicBezTo>
                  <a:pt x="836239" y="0"/>
                  <a:pt x="877490" y="41251"/>
                  <a:pt x="877490" y="92136"/>
                </a:cubicBezTo>
                <a:lnTo>
                  <a:pt x="877490" y="1746845"/>
                </a:lnTo>
                <a:cubicBezTo>
                  <a:pt x="877490" y="1797730"/>
                  <a:pt x="836239" y="1838981"/>
                  <a:pt x="785354" y="1838981"/>
                </a:cubicBezTo>
                <a:lnTo>
                  <a:pt x="92136" y="1838981"/>
                </a:lnTo>
                <a:cubicBezTo>
                  <a:pt x="41251" y="1838981"/>
                  <a:pt x="0" y="1797730"/>
                  <a:pt x="0" y="1746845"/>
                </a:cubicBezTo>
                <a:lnTo>
                  <a:pt x="0" y="92136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946" tIns="87946" rIns="87946" bIns="8794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Trust and Resilience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13A311E-6345-4CC2-AD18-CF93E3190C29}"/>
              </a:ext>
            </a:extLst>
          </p:cNvPr>
          <p:cNvSpPr/>
          <p:nvPr/>
        </p:nvSpPr>
        <p:spPr>
          <a:xfrm>
            <a:off x="9133765" y="4521327"/>
            <a:ext cx="1491343" cy="807471"/>
          </a:xfrm>
          <a:custGeom>
            <a:avLst/>
            <a:gdLst>
              <a:gd name="connsiteX0" fmla="*/ 0 w 877490"/>
              <a:gd name="connsiteY0" fmla="*/ 92136 h 1838981"/>
              <a:gd name="connsiteX1" fmla="*/ 92136 w 877490"/>
              <a:gd name="connsiteY1" fmla="*/ 0 h 1838981"/>
              <a:gd name="connsiteX2" fmla="*/ 785354 w 877490"/>
              <a:gd name="connsiteY2" fmla="*/ 0 h 1838981"/>
              <a:gd name="connsiteX3" fmla="*/ 877490 w 877490"/>
              <a:gd name="connsiteY3" fmla="*/ 92136 h 1838981"/>
              <a:gd name="connsiteX4" fmla="*/ 877490 w 877490"/>
              <a:gd name="connsiteY4" fmla="*/ 1746845 h 1838981"/>
              <a:gd name="connsiteX5" fmla="*/ 785354 w 877490"/>
              <a:gd name="connsiteY5" fmla="*/ 1838981 h 1838981"/>
              <a:gd name="connsiteX6" fmla="*/ 92136 w 877490"/>
              <a:gd name="connsiteY6" fmla="*/ 1838981 h 1838981"/>
              <a:gd name="connsiteX7" fmla="*/ 0 w 877490"/>
              <a:gd name="connsiteY7" fmla="*/ 1746845 h 1838981"/>
              <a:gd name="connsiteX8" fmla="*/ 0 w 877490"/>
              <a:gd name="connsiteY8" fmla="*/ 92136 h 18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490" h="1838981">
                <a:moveTo>
                  <a:pt x="0" y="92136"/>
                </a:moveTo>
                <a:cubicBezTo>
                  <a:pt x="0" y="41251"/>
                  <a:pt x="41251" y="0"/>
                  <a:pt x="92136" y="0"/>
                </a:cubicBezTo>
                <a:lnTo>
                  <a:pt x="785354" y="0"/>
                </a:lnTo>
                <a:cubicBezTo>
                  <a:pt x="836239" y="0"/>
                  <a:pt x="877490" y="41251"/>
                  <a:pt x="877490" y="92136"/>
                </a:cubicBezTo>
                <a:lnTo>
                  <a:pt x="877490" y="1746845"/>
                </a:lnTo>
                <a:cubicBezTo>
                  <a:pt x="877490" y="1797730"/>
                  <a:pt x="836239" y="1838981"/>
                  <a:pt x="785354" y="1838981"/>
                </a:cubicBezTo>
                <a:lnTo>
                  <a:pt x="92136" y="1838981"/>
                </a:lnTo>
                <a:cubicBezTo>
                  <a:pt x="41251" y="1838981"/>
                  <a:pt x="0" y="1797730"/>
                  <a:pt x="0" y="1746845"/>
                </a:cubicBezTo>
                <a:lnTo>
                  <a:pt x="0" y="92136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946" tIns="87946" rIns="87946" bIns="8794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Continuous Iterative Development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F66C79-51B5-BB0B-BAEE-B2AB6A406EA6}"/>
              </a:ext>
            </a:extLst>
          </p:cNvPr>
          <p:cNvSpPr/>
          <p:nvPr/>
        </p:nvSpPr>
        <p:spPr>
          <a:xfrm>
            <a:off x="1326947" y="2066707"/>
            <a:ext cx="1739445" cy="3568665"/>
          </a:xfrm>
          <a:custGeom>
            <a:avLst/>
            <a:gdLst>
              <a:gd name="connsiteX0" fmla="*/ 0 w 4533701"/>
              <a:gd name="connsiteY0" fmla="*/ 390765 h 3721575"/>
              <a:gd name="connsiteX1" fmla="*/ 390765 w 4533701"/>
              <a:gd name="connsiteY1" fmla="*/ 0 h 3721575"/>
              <a:gd name="connsiteX2" fmla="*/ 4142936 w 4533701"/>
              <a:gd name="connsiteY2" fmla="*/ 0 h 3721575"/>
              <a:gd name="connsiteX3" fmla="*/ 4533701 w 4533701"/>
              <a:gd name="connsiteY3" fmla="*/ 390765 h 3721575"/>
              <a:gd name="connsiteX4" fmla="*/ 4533701 w 4533701"/>
              <a:gd name="connsiteY4" fmla="*/ 3330810 h 3721575"/>
              <a:gd name="connsiteX5" fmla="*/ 4142936 w 4533701"/>
              <a:gd name="connsiteY5" fmla="*/ 3721575 h 3721575"/>
              <a:gd name="connsiteX6" fmla="*/ 390765 w 4533701"/>
              <a:gd name="connsiteY6" fmla="*/ 3721575 h 3721575"/>
              <a:gd name="connsiteX7" fmla="*/ 0 w 4533701"/>
              <a:gd name="connsiteY7" fmla="*/ 3330810 h 3721575"/>
              <a:gd name="connsiteX8" fmla="*/ 0 w 4533701"/>
              <a:gd name="connsiteY8" fmla="*/ 390765 h 37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3701" h="3721575">
                <a:moveTo>
                  <a:pt x="0" y="390765"/>
                </a:moveTo>
                <a:cubicBezTo>
                  <a:pt x="0" y="174951"/>
                  <a:pt x="174951" y="0"/>
                  <a:pt x="390765" y="0"/>
                </a:cubicBezTo>
                <a:lnTo>
                  <a:pt x="4142936" y="0"/>
                </a:lnTo>
                <a:cubicBezTo>
                  <a:pt x="4358750" y="0"/>
                  <a:pt x="4533701" y="174951"/>
                  <a:pt x="4533701" y="390765"/>
                </a:cubicBezTo>
                <a:lnTo>
                  <a:pt x="4533701" y="3330810"/>
                </a:lnTo>
                <a:cubicBezTo>
                  <a:pt x="4533701" y="3546624"/>
                  <a:pt x="4358750" y="3721575"/>
                  <a:pt x="4142936" y="3721575"/>
                </a:cubicBezTo>
                <a:lnTo>
                  <a:pt x="390765" y="3721575"/>
                </a:lnTo>
                <a:cubicBezTo>
                  <a:pt x="174951" y="3721575"/>
                  <a:pt x="0" y="3546624"/>
                  <a:pt x="0" y="3330810"/>
                </a:cubicBezTo>
                <a:lnTo>
                  <a:pt x="0" y="390765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8470376"/>
              <a:satOff val="-31473"/>
              <a:lumOff val="42058"/>
              <a:alphaOff val="0"/>
            </a:schemeClr>
          </a:fillRef>
          <a:effectRef idx="0">
            <a:schemeClr val="accent2">
              <a:hueOff val="-8470376"/>
              <a:satOff val="-31473"/>
              <a:lumOff val="42058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209701" tIns="274320" rIns="209701" bIns="274320" numCol="1" spcCol="1270" anchor="t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bg1"/>
                </a:solidFill>
              </a:rPr>
              <a:t>SE Modernization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38C143D-2835-F52B-73C6-414CFC749541}"/>
              </a:ext>
            </a:extLst>
          </p:cNvPr>
          <p:cNvSpPr/>
          <p:nvPr/>
        </p:nvSpPr>
        <p:spPr>
          <a:xfrm>
            <a:off x="2019827" y="2677492"/>
            <a:ext cx="935032" cy="509590"/>
          </a:xfrm>
          <a:custGeom>
            <a:avLst/>
            <a:gdLst>
              <a:gd name="connsiteX0" fmla="*/ 0 w 877490"/>
              <a:gd name="connsiteY0" fmla="*/ 92136 h 1838981"/>
              <a:gd name="connsiteX1" fmla="*/ 92136 w 877490"/>
              <a:gd name="connsiteY1" fmla="*/ 0 h 1838981"/>
              <a:gd name="connsiteX2" fmla="*/ 785354 w 877490"/>
              <a:gd name="connsiteY2" fmla="*/ 0 h 1838981"/>
              <a:gd name="connsiteX3" fmla="*/ 877490 w 877490"/>
              <a:gd name="connsiteY3" fmla="*/ 92136 h 1838981"/>
              <a:gd name="connsiteX4" fmla="*/ 877490 w 877490"/>
              <a:gd name="connsiteY4" fmla="*/ 1746845 h 1838981"/>
              <a:gd name="connsiteX5" fmla="*/ 785354 w 877490"/>
              <a:gd name="connsiteY5" fmla="*/ 1838981 h 1838981"/>
              <a:gd name="connsiteX6" fmla="*/ 92136 w 877490"/>
              <a:gd name="connsiteY6" fmla="*/ 1838981 h 1838981"/>
              <a:gd name="connsiteX7" fmla="*/ 0 w 877490"/>
              <a:gd name="connsiteY7" fmla="*/ 1746845 h 1838981"/>
              <a:gd name="connsiteX8" fmla="*/ 0 w 877490"/>
              <a:gd name="connsiteY8" fmla="*/ 92136 h 18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490" h="1838981">
                <a:moveTo>
                  <a:pt x="0" y="92136"/>
                </a:moveTo>
                <a:cubicBezTo>
                  <a:pt x="0" y="41251"/>
                  <a:pt x="41251" y="0"/>
                  <a:pt x="92136" y="0"/>
                </a:cubicBezTo>
                <a:lnTo>
                  <a:pt x="785354" y="0"/>
                </a:lnTo>
                <a:cubicBezTo>
                  <a:pt x="836239" y="0"/>
                  <a:pt x="877490" y="41251"/>
                  <a:pt x="877490" y="92136"/>
                </a:cubicBezTo>
                <a:lnTo>
                  <a:pt x="877490" y="1746845"/>
                </a:lnTo>
                <a:cubicBezTo>
                  <a:pt x="877490" y="1797730"/>
                  <a:pt x="836239" y="1838981"/>
                  <a:pt x="785354" y="1838981"/>
                </a:cubicBezTo>
                <a:lnTo>
                  <a:pt x="92136" y="1838981"/>
                </a:lnTo>
                <a:cubicBezTo>
                  <a:pt x="41251" y="1838981"/>
                  <a:pt x="0" y="1797730"/>
                  <a:pt x="0" y="1746845"/>
                </a:cubicBezTo>
                <a:lnTo>
                  <a:pt x="0" y="92136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946" tIns="87946" rIns="87946" bIns="8794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Digital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789DF3-742F-ED3D-3518-0CB56B47EABC}"/>
              </a:ext>
            </a:extLst>
          </p:cNvPr>
          <p:cNvSpPr/>
          <p:nvPr/>
        </p:nvSpPr>
        <p:spPr>
          <a:xfrm>
            <a:off x="2019826" y="3314109"/>
            <a:ext cx="935032" cy="509590"/>
          </a:xfrm>
          <a:custGeom>
            <a:avLst/>
            <a:gdLst>
              <a:gd name="connsiteX0" fmla="*/ 0 w 877490"/>
              <a:gd name="connsiteY0" fmla="*/ 92136 h 1838981"/>
              <a:gd name="connsiteX1" fmla="*/ 92136 w 877490"/>
              <a:gd name="connsiteY1" fmla="*/ 0 h 1838981"/>
              <a:gd name="connsiteX2" fmla="*/ 785354 w 877490"/>
              <a:gd name="connsiteY2" fmla="*/ 0 h 1838981"/>
              <a:gd name="connsiteX3" fmla="*/ 877490 w 877490"/>
              <a:gd name="connsiteY3" fmla="*/ 92136 h 1838981"/>
              <a:gd name="connsiteX4" fmla="*/ 877490 w 877490"/>
              <a:gd name="connsiteY4" fmla="*/ 1746845 h 1838981"/>
              <a:gd name="connsiteX5" fmla="*/ 785354 w 877490"/>
              <a:gd name="connsiteY5" fmla="*/ 1838981 h 1838981"/>
              <a:gd name="connsiteX6" fmla="*/ 92136 w 877490"/>
              <a:gd name="connsiteY6" fmla="*/ 1838981 h 1838981"/>
              <a:gd name="connsiteX7" fmla="*/ 0 w 877490"/>
              <a:gd name="connsiteY7" fmla="*/ 1746845 h 1838981"/>
              <a:gd name="connsiteX8" fmla="*/ 0 w 877490"/>
              <a:gd name="connsiteY8" fmla="*/ 92136 h 18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490" h="1838981">
                <a:moveTo>
                  <a:pt x="0" y="92136"/>
                </a:moveTo>
                <a:cubicBezTo>
                  <a:pt x="0" y="41251"/>
                  <a:pt x="41251" y="0"/>
                  <a:pt x="92136" y="0"/>
                </a:cubicBezTo>
                <a:lnTo>
                  <a:pt x="785354" y="0"/>
                </a:lnTo>
                <a:cubicBezTo>
                  <a:pt x="836239" y="0"/>
                  <a:pt x="877490" y="41251"/>
                  <a:pt x="877490" y="92136"/>
                </a:cubicBezTo>
                <a:lnTo>
                  <a:pt x="877490" y="1746845"/>
                </a:lnTo>
                <a:cubicBezTo>
                  <a:pt x="877490" y="1797730"/>
                  <a:pt x="836239" y="1838981"/>
                  <a:pt x="785354" y="1838981"/>
                </a:cubicBezTo>
                <a:lnTo>
                  <a:pt x="92136" y="1838981"/>
                </a:lnTo>
                <a:cubicBezTo>
                  <a:pt x="41251" y="1838981"/>
                  <a:pt x="0" y="1797730"/>
                  <a:pt x="0" y="1746845"/>
                </a:cubicBezTo>
                <a:lnTo>
                  <a:pt x="0" y="92136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946" tIns="87946" rIns="87946" bIns="8794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Open, Modular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D8996B-0B96-C230-2FAE-29B2DF1B1309}"/>
              </a:ext>
            </a:extLst>
          </p:cNvPr>
          <p:cNvSpPr/>
          <p:nvPr/>
        </p:nvSpPr>
        <p:spPr>
          <a:xfrm>
            <a:off x="2019825" y="3939609"/>
            <a:ext cx="935032" cy="509590"/>
          </a:xfrm>
          <a:custGeom>
            <a:avLst/>
            <a:gdLst>
              <a:gd name="connsiteX0" fmla="*/ 0 w 877490"/>
              <a:gd name="connsiteY0" fmla="*/ 92136 h 1838981"/>
              <a:gd name="connsiteX1" fmla="*/ 92136 w 877490"/>
              <a:gd name="connsiteY1" fmla="*/ 0 h 1838981"/>
              <a:gd name="connsiteX2" fmla="*/ 785354 w 877490"/>
              <a:gd name="connsiteY2" fmla="*/ 0 h 1838981"/>
              <a:gd name="connsiteX3" fmla="*/ 877490 w 877490"/>
              <a:gd name="connsiteY3" fmla="*/ 92136 h 1838981"/>
              <a:gd name="connsiteX4" fmla="*/ 877490 w 877490"/>
              <a:gd name="connsiteY4" fmla="*/ 1746845 h 1838981"/>
              <a:gd name="connsiteX5" fmla="*/ 785354 w 877490"/>
              <a:gd name="connsiteY5" fmla="*/ 1838981 h 1838981"/>
              <a:gd name="connsiteX6" fmla="*/ 92136 w 877490"/>
              <a:gd name="connsiteY6" fmla="*/ 1838981 h 1838981"/>
              <a:gd name="connsiteX7" fmla="*/ 0 w 877490"/>
              <a:gd name="connsiteY7" fmla="*/ 1746845 h 1838981"/>
              <a:gd name="connsiteX8" fmla="*/ 0 w 877490"/>
              <a:gd name="connsiteY8" fmla="*/ 92136 h 18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490" h="1838981">
                <a:moveTo>
                  <a:pt x="0" y="92136"/>
                </a:moveTo>
                <a:cubicBezTo>
                  <a:pt x="0" y="41251"/>
                  <a:pt x="41251" y="0"/>
                  <a:pt x="92136" y="0"/>
                </a:cubicBezTo>
                <a:lnTo>
                  <a:pt x="785354" y="0"/>
                </a:lnTo>
                <a:cubicBezTo>
                  <a:pt x="836239" y="0"/>
                  <a:pt x="877490" y="41251"/>
                  <a:pt x="877490" y="92136"/>
                </a:cubicBezTo>
                <a:lnTo>
                  <a:pt x="877490" y="1746845"/>
                </a:lnTo>
                <a:cubicBezTo>
                  <a:pt x="877490" y="1797730"/>
                  <a:pt x="836239" y="1838981"/>
                  <a:pt x="785354" y="1838981"/>
                </a:cubicBezTo>
                <a:lnTo>
                  <a:pt x="92136" y="1838981"/>
                </a:lnTo>
                <a:cubicBezTo>
                  <a:pt x="41251" y="1838981"/>
                  <a:pt x="0" y="1797730"/>
                  <a:pt x="0" y="1746845"/>
                </a:cubicBezTo>
                <a:lnTo>
                  <a:pt x="0" y="92136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946" tIns="87946" rIns="87946" bIns="8794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Agile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976C4F2-26C6-E192-DF5C-1C5E88EE0889}"/>
              </a:ext>
            </a:extLst>
          </p:cNvPr>
          <p:cNvSpPr/>
          <p:nvPr/>
        </p:nvSpPr>
        <p:spPr>
          <a:xfrm>
            <a:off x="2019824" y="4565108"/>
            <a:ext cx="935032" cy="636617"/>
          </a:xfrm>
          <a:custGeom>
            <a:avLst/>
            <a:gdLst>
              <a:gd name="connsiteX0" fmla="*/ 0 w 877490"/>
              <a:gd name="connsiteY0" fmla="*/ 92136 h 1838981"/>
              <a:gd name="connsiteX1" fmla="*/ 92136 w 877490"/>
              <a:gd name="connsiteY1" fmla="*/ 0 h 1838981"/>
              <a:gd name="connsiteX2" fmla="*/ 785354 w 877490"/>
              <a:gd name="connsiteY2" fmla="*/ 0 h 1838981"/>
              <a:gd name="connsiteX3" fmla="*/ 877490 w 877490"/>
              <a:gd name="connsiteY3" fmla="*/ 92136 h 1838981"/>
              <a:gd name="connsiteX4" fmla="*/ 877490 w 877490"/>
              <a:gd name="connsiteY4" fmla="*/ 1746845 h 1838981"/>
              <a:gd name="connsiteX5" fmla="*/ 785354 w 877490"/>
              <a:gd name="connsiteY5" fmla="*/ 1838981 h 1838981"/>
              <a:gd name="connsiteX6" fmla="*/ 92136 w 877490"/>
              <a:gd name="connsiteY6" fmla="*/ 1838981 h 1838981"/>
              <a:gd name="connsiteX7" fmla="*/ 0 w 877490"/>
              <a:gd name="connsiteY7" fmla="*/ 1746845 h 1838981"/>
              <a:gd name="connsiteX8" fmla="*/ 0 w 877490"/>
              <a:gd name="connsiteY8" fmla="*/ 92136 h 18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490" h="1838981">
                <a:moveTo>
                  <a:pt x="0" y="92136"/>
                </a:moveTo>
                <a:cubicBezTo>
                  <a:pt x="0" y="41251"/>
                  <a:pt x="41251" y="0"/>
                  <a:pt x="92136" y="0"/>
                </a:cubicBezTo>
                <a:lnTo>
                  <a:pt x="785354" y="0"/>
                </a:lnTo>
                <a:cubicBezTo>
                  <a:pt x="836239" y="0"/>
                  <a:pt x="877490" y="41251"/>
                  <a:pt x="877490" y="92136"/>
                </a:cubicBezTo>
                <a:lnTo>
                  <a:pt x="877490" y="1746845"/>
                </a:lnTo>
                <a:cubicBezTo>
                  <a:pt x="877490" y="1797730"/>
                  <a:pt x="836239" y="1838981"/>
                  <a:pt x="785354" y="1838981"/>
                </a:cubicBezTo>
                <a:lnTo>
                  <a:pt x="92136" y="1838981"/>
                </a:lnTo>
                <a:cubicBezTo>
                  <a:pt x="41251" y="1838981"/>
                  <a:pt x="0" y="1797730"/>
                  <a:pt x="0" y="1746845"/>
                </a:cubicBezTo>
                <a:lnTo>
                  <a:pt x="0" y="92136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946" tIns="87946" rIns="87946" bIns="8794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SoS/ Mission Driven</a:t>
            </a:r>
          </a:p>
        </p:txBody>
      </p:sp>
    </p:spTree>
    <p:extLst>
      <p:ext uri="{BB962C8B-B14F-4D97-AF65-F5344CB8AC3E}">
        <p14:creationId xmlns:p14="http://schemas.microsoft.com/office/powerpoint/2010/main" val="5516988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7205FA-1EF1-5FCF-DAE7-52F7672D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 Mod: Revised Mental Model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ABD663-934D-B90D-7FF5-B90EEF27947C}"/>
              </a:ext>
            </a:extLst>
          </p:cNvPr>
          <p:cNvGrpSpPr/>
          <p:nvPr/>
        </p:nvGrpSpPr>
        <p:grpSpPr>
          <a:xfrm>
            <a:off x="3139530" y="881215"/>
            <a:ext cx="5912939" cy="5913557"/>
            <a:chOff x="5452055" y="780376"/>
            <a:chExt cx="6072750" cy="6073385"/>
          </a:xfrm>
        </p:grpSpPr>
        <p:sp>
          <p:nvSpPr>
            <p:cNvPr id="7" name="Arrow: Circular 6">
              <a:extLst>
                <a:ext uri="{FF2B5EF4-FFF2-40B4-BE49-F238E27FC236}">
                  <a16:creationId xmlns:a16="http://schemas.microsoft.com/office/drawing/2014/main" id="{F992EADB-803F-D305-AFB6-D5A32F658E62}"/>
                </a:ext>
              </a:extLst>
            </p:cNvPr>
            <p:cNvSpPr/>
            <p:nvPr/>
          </p:nvSpPr>
          <p:spPr>
            <a:xfrm>
              <a:off x="6390750" y="1792998"/>
              <a:ext cx="4174716" cy="4132126"/>
            </a:xfrm>
            <a:prstGeom prst="circularArrow">
              <a:avLst>
                <a:gd name="adj1" fmla="val 10796"/>
                <a:gd name="adj2" fmla="val 971820"/>
                <a:gd name="adj3" fmla="val 4412980"/>
                <a:gd name="adj4" fmla="val 5216075"/>
                <a:gd name="adj5" fmla="val 9276"/>
              </a:avLst>
            </a:prstGeom>
            <a:gradFill>
              <a:gsLst>
                <a:gs pos="1000">
                  <a:srgbClr val="FFFF99"/>
                </a:gs>
                <a:gs pos="100000">
                  <a:srgbClr val="D2ED33"/>
                </a:gs>
              </a:gsLst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54926F-8970-8C84-0F89-ACAC9386572B}"/>
                </a:ext>
              </a:extLst>
            </p:cNvPr>
            <p:cNvSpPr/>
            <p:nvPr/>
          </p:nvSpPr>
          <p:spPr>
            <a:xfrm>
              <a:off x="8368306" y="1284621"/>
              <a:ext cx="1449298" cy="724475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marL="0" lvl="0" indent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1D8FAE9-B3F6-3274-7F51-42BE5EDEE955}"/>
                </a:ext>
              </a:extLst>
            </p:cNvPr>
            <p:cNvSpPr/>
            <p:nvPr/>
          </p:nvSpPr>
          <p:spPr>
            <a:xfrm>
              <a:off x="7646840" y="2792094"/>
              <a:ext cx="1449298" cy="724475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marL="0" lvl="0" indent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43DD3FA-54E8-4AC0-3F57-2EE00DDD3AC3}"/>
                </a:ext>
              </a:extLst>
            </p:cNvPr>
            <p:cNvSpPr/>
            <p:nvPr/>
          </p:nvSpPr>
          <p:spPr>
            <a:xfrm>
              <a:off x="8371734" y="4301735"/>
              <a:ext cx="1449298" cy="724475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marL="0" lvl="0" indent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0" kern="120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A799C2-E3A2-9EEA-7759-6E3DBBDDD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3653" y="2384961"/>
              <a:ext cx="2930684" cy="293068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BBB661-2A5A-E866-BA10-9862C12DA2B3}"/>
                </a:ext>
              </a:extLst>
            </p:cNvPr>
            <p:cNvSpPr txBox="1"/>
            <p:nvPr/>
          </p:nvSpPr>
          <p:spPr>
            <a:xfrm>
              <a:off x="7947828" y="3643210"/>
              <a:ext cx="1022333" cy="3780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Data</a:t>
              </a:r>
              <a:endParaRPr lang="en-US" dirty="0"/>
            </a:p>
          </p:txBody>
        </p:sp>
        <p:sp>
          <p:nvSpPr>
            <p:cNvPr id="16" name="Arrow: Circular 15">
              <a:extLst>
                <a:ext uri="{FF2B5EF4-FFF2-40B4-BE49-F238E27FC236}">
                  <a16:creationId xmlns:a16="http://schemas.microsoft.com/office/drawing/2014/main" id="{6BC06BC7-1702-9FE6-E5A9-202E529746E6}"/>
                </a:ext>
              </a:extLst>
            </p:cNvPr>
            <p:cNvSpPr/>
            <p:nvPr/>
          </p:nvSpPr>
          <p:spPr>
            <a:xfrm>
              <a:off x="5727561" y="1145517"/>
              <a:ext cx="5496448" cy="5426110"/>
            </a:xfrm>
            <a:prstGeom prst="circularArrow">
              <a:avLst>
                <a:gd name="adj1" fmla="val 10796"/>
                <a:gd name="adj2" fmla="val 798305"/>
                <a:gd name="adj3" fmla="val 4412980"/>
                <a:gd name="adj4" fmla="val 5213180"/>
                <a:gd name="adj5" fmla="val 950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9F1388-2858-1811-79AD-ABA7889FB98B}"/>
                </a:ext>
              </a:extLst>
            </p:cNvPr>
            <p:cNvSpPr txBox="1"/>
            <p:nvPr/>
          </p:nvSpPr>
          <p:spPr>
            <a:xfrm>
              <a:off x="7450459" y="1511010"/>
              <a:ext cx="19493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Digital Artifacts</a:t>
              </a:r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FE2B56E-4D2B-677C-49A4-AE09C220D049}"/>
                </a:ext>
              </a:extLst>
            </p:cNvPr>
            <p:cNvGrpSpPr/>
            <p:nvPr/>
          </p:nvGrpSpPr>
          <p:grpSpPr>
            <a:xfrm rot="16049674">
              <a:off x="5470483" y="799439"/>
              <a:ext cx="6035894" cy="6072750"/>
              <a:chOff x="4216500" y="63852"/>
              <a:chExt cx="6856952" cy="6823955"/>
            </a:xfrm>
          </p:grpSpPr>
          <p:sp>
            <p:nvSpPr>
              <p:cNvPr id="20" name="Arrow: Circular 19">
                <a:extLst>
                  <a:ext uri="{FF2B5EF4-FFF2-40B4-BE49-F238E27FC236}">
                    <a16:creationId xmlns:a16="http://schemas.microsoft.com/office/drawing/2014/main" id="{44F694CD-70A3-5E45-72FC-F500A21344D6}"/>
                  </a:ext>
                </a:extLst>
              </p:cNvPr>
              <p:cNvSpPr/>
              <p:nvPr/>
            </p:nvSpPr>
            <p:spPr>
              <a:xfrm rot="240190">
                <a:off x="4459874" y="65004"/>
                <a:ext cx="6613578" cy="6613576"/>
              </a:xfrm>
              <a:prstGeom prst="circularArrow">
                <a:avLst>
                  <a:gd name="adj1" fmla="val 6936"/>
                  <a:gd name="adj2" fmla="val 327528"/>
                  <a:gd name="adj3" fmla="val 1488989"/>
                  <a:gd name="adj4" fmla="val 15941648"/>
                  <a:gd name="adj5" fmla="val 5937"/>
                </a:avLst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</a:gra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2" name="Arrow: Circular 21">
                <a:extLst>
                  <a:ext uri="{FF2B5EF4-FFF2-40B4-BE49-F238E27FC236}">
                    <a16:creationId xmlns:a16="http://schemas.microsoft.com/office/drawing/2014/main" id="{5D8ED15F-577E-1366-5A6E-D28C1FD75A56}"/>
                  </a:ext>
                </a:extLst>
              </p:cNvPr>
              <p:cNvSpPr/>
              <p:nvPr/>
            </p:nvSpPr>
            <p:spPr>
              <a:xfrm rot="244656">
                <a:off x="4337192" y="274231"/>
                <a:ext cx="6613577" cy="6613576"/>
              </a:xfrm>
              <a:prstGeom prst="circularArrow">
                <a:avLst>
                  <a:gd name="adj1" fmla="val 7961"/>
                  <a:gd name="adj2" fmla="val 327528"/>
                  <a:gd name="adj3" fmla="val 8642086"/>
                  <a:gd name="adj4" fmla="val 1558881"/>
                  <a:gd name="adj5" fmla="val 5932"/>
                </a:avLst>
              </a:prstGeom>
              <a:gradFill>
                <a:gsLst>
                  <a:gs pos="0">
                    <a:srgbClr val="00B050"/>
                  </a:gs>
                  <a:gs pos="100000">
                    <a:srgbClr val="92D050"/>
                  </a:gs>
                </a:gsLst>
              </a:gra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4" name="Arrow: Circular 23">
                <a:extLst>
                  <a:ext uri="{FF2B5EF4-FFF2-40B4-BE49-F238E27FC236}">
                    <a16:creationId xmlns:a16="http://schemas.microsoft.com/office/drawing/2014/main" id="{8DBCDB12-0E73-6739-4DEA-EBEF3EDEF559}"/>
                  </a:ext>
                </a:extLst>
              </p:cNvPr>
              <p:cNvSpPr/>
              <p:nvPr/>
            </p:nvSpPr>
            <p:spPr>
              <a:xfrm rot="231094">
                <a:off x="4216500" y="63851"/>
                <a:ext cx="6613577" cy="6613576"/>
              </a:xfrm>
              <a:prstGeom prst="circularArrow">
                <a:avLst>
                  <a:gd name="adj1" fmla="val 7151"/>
                  <a:gd name="adj2" fmla="val 327528"/>
                  <a:gd name="adj3" fmla="val 15871284"/>
                  <a:gd name="adj4" fmla="val 8784878"/>
                  <a:gd name="adj5" fmla="val 5932"/>
                </a:avLst>
              </a:prstGeom>
              <a:gradFill>
                <a:gsLst>
                  <a:gs pos="0">
                    <a:schemeClr val="bg2">
                      <a:lumMod val="25000"/>
                    </a:schemeClr>
                  </a:gs>
                  <a:gs pos="100000">
                    <a:schemeClr val="bg2"/>
                  </a:gs>
                </a:gsLst>
              </a:gra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7900D3-E3BD-0114-494E-2B8259D3022F}"/>
                </a:ext>
              </a:extLst>
            </p:cNvPr>
            <p:cNvSpPr txBox="1"/>
            <p:nvPr/>
          </p:nvSpPr>
          <p:spPr>
            <a:xfrm rot="5400000">
              <a:off x="10216356" y="3595060"/>
              <a:ext cx="194938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</a:rPr>
                <a:t>Build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9C8B42-4F1C-F94D-37F9-314AF3C50FFF}"/>
                </a:ext>
              </a:extLst>
            </p:cNvPr>
            <p:cNvSpPr txBox="1"/>
            <p:nvPr/>
          </p:nvSpPr>
          <p:spPr>
            <a:xfrm rot="2221873">
              <a:off x="5921422" y="5784532"/>
              <a:ext cx="194938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</a:rPr>
                <a:t>Measure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FCACC0-80D2-C5EE-87EC-7AE32A2267B2}"/>
                </a:ext>
              </a:extLst>
            </p:cNvPr>
            <p:cNvSpPr txBox="1"/>
            <p:nvPr/>
          </p:nvSpPr>
          <p:spPr>
            <a:xfrm rot="19130522">
              <a:off x="5711097" y="1554014"/>
              <a:ext cx="194938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</a:rPr>
                <a:t>Learn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1EF114-204C-ACE4-4532-4C9BC68B0D8F}"/>
                </a:ext>
              </a:extLst>
            </p:cNvPr>
            <p:cNvSpPr txBox="1"/>
            <p:nvPr/>
          </p:nvSpPr>
          <p:spPr>
            <a:xfrm>
              <a:off x="7450459" y="780376"/>
              <a:ext cx="1949380" cy="4086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SE Process Models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C02642-88BD-C6A0-50D2-8FCA765DA9B0}"/>
                </a:ext>
              </a:extLst>
            </p:cNvPr>
            <p:cNvSpPr txBox="1"/>
            <p:nvPr/>
          </p:nvSpPr>
          <p:spPr>
            <a:xfrm>
              <a:off x="7913983" y="1938990"/>
              <a:ext cx="1022333" cy="3780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Views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04157F-F8CD-0AC5-E0DC-9496CA2F0626}"/>
                </a:ext>
              </a:extLst>
            </p:cNvPr>
            <p:cNvSpPr txBox="1"/>
            <p:nvPr/>
          </p:nvSpPr>
          <p:spPr>
            <a:xfrm rot="5400000">
              <a:off x="7953256" y="2617046"/>
              <a:ext cx="943787" cy="408623"/>
            </a:xfrm>
            <a:prstGeom prst="roundRect">
              <a:avLst/>
            </a:prstGeom>
            <a:solidFill>
              <a:srgbClr val="E4F45D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Models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665DA4-A155-6BAD-9CD7-6F577F88DCDA}"/>
                </a:ext>
              </a:extLst>
            </p:cNvPr>
            <p:cNvSpPr txBox="1"/>
            <p:nvPr/>
          </p:nvSpPr>
          <p:spPr>
            <a:xfrm rot="5400000">
              <a:off x="7850353" y="4814268"/>
              <a:ext cx="1207902" cy="306467"/>
            </a:xfrm>
            <a:prstGeom prst="roundRect">
              <a:avLst/>
            </a:prstGeom>
            <a:solidFill>
              <a:srgbClr val="E4F45D"/>
            </a:solidFill>
          </p:spPr>
          <p:txBody>
            <a:bodyPr wrap="square" tIns="0" bIns="0">
              <a:spAutoFit/>
            </a:bodyPr>
            <a:lstStyle/>
            <a:p>
              <a:pPr algn="ctr"/>
              <a:r>
                <a:rPr lang="en-US" sz="1800" dirty="0"/>
                <a:t>Transform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ADDBA8-B9CF-D2DE-B92E-E87CC39C5149}"/>
                </a:ext>
              </a:extLst>
            </p:cNvPr>
            <p:cNvSpPr txBox="1"/>
            <p:nvPr/>
          </p:nvSpPr>
          <p:spPr>
            <a:xfrm>
              <a:off x="7913982" y="5469638"/>
              <a:ext cx="1022333" cy="3780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Analyze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68E465-EC95-339E-7757-9BA50FAE1FDC}"/>
                </a:ext>
              </a:extLst>
            </p:cNvPr>
            <p:cNvSpPr txBox="1"/>
            <p:nvPr/>
          </p:nvSpPr>
          <p:spPr>
            <a:xfrm>
              <a:off x="7913148" y="5851911"/>
              <a:ext cx="1022333" cy="3780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Decide</a:t>
              </a:r>
              <a:endParaRPr lang="en-US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17FAF91-E0F7-5FB2-5000-E68FBEBC94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5635" y="4039046"/>
              <a:ext cx="753337" cy="16784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95381BB-CA44-F012-AD52-3F15C78BDAE3}"/>
                </a:ext>
              </a:extLst>
            </p:cNvPr>
            <p:cNvCxnSpPr>
              <a:cxnSpLocks/>
            </p:cNvCxnSpPr>
            <p:nvPr/>
          </p:nvCxnSpPr>
          <p:spPr>
            <a:xfrm>
              <a:off x="8596879" y="4191825"/>
              <a:ext cx="891582" cy="15298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71B2C82-5079-FDA0-6911-F57EED9B7B8F}"/>
              </a:ext>
            </a:extLst>
          </p:cNvPr>
          <p:cNvSpPr/>
          <p:nvPr/>
        </p:nvSpPr>
        <p:spPr>
          <a:xfrm>
            <a:off x="8927478" y="952837"/>
            <a:ext cx="2414427" cy="1943815"/>
          </a:xfrm>
          <a:prstGeom prst="wedgeRectCallout">
            <a:avLst>
              <a:gd name="adj1" fmla="val -71896"/>
              <a:gd name="adj2" fmla="val 323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VELOCITY &amp; AGILITY</a:t>
            </a:r>
            <a:endParaRPr lang="en-US" b="1" dirty="0"/>
          </a:p>
          <a:p>
            <a:r>
              <a:rPr lang="en-US" dirty="0"/>
              <a:t>Life </a:t>
            </a:r>
            <a:r>
              <a:rPr lang="en-US" b="1" u="sng" dirty="0"/>
              <a:t>Cycles</a:t>
            </a:r>
            <a:r>
              <a:rPr lang="en-US" dirty="0"/>
              <a:t> are:</a:t>
            </a:r>
          </a:p>
          <a:p>
            <a:pPr marL="339725" indent="-163513">
              <a:buFont typeface="Arial" panose="020B0604020202020204" pitchFamily="34" charset="0"/>
              <a:buChar char="•"/>
            </a:pPr>
            <a:r>
              <a:rPr lang="en-US" dirty="0"/>
              <a:t>Adaptable</a:t>
            </a:r>
          </a:p>
          <a:p>
            <a:pPr marL="339725" indent="-163513">
              <a:buFont typeface="Arial" panose="020B0604020202020204" pitchFamily="34" charset="0"/>
              <a:buChar char="•"/>
            </a:pPr>
            <a:r>
              <a:rPr lang="en-US" dirty="0"/>
              <a:t>Efficient</a:t>
            </a:r>
          </a:p>
          <a:p>
            <a:pPr marL="339725" indent="-163513">
              <a:buFont typeface="Arial" panose="020B0604020202020204" pitchFamily="34" charset="0"/>
              <a:buChar char="•"/>
            </a:pPr>
            <a:r>
              <a:rPr lang="en-US" dirty="0"/>
              <a:t>Predictable</a:t>
            </a:r>
          </a:p>
          <a:p>
            <a:pPr marL="339725" indent="-163513">
              <a:buFont typeface="Arial" panose="020B0604020202020204" pitchFamily="34" charset="0"/>
              <a:buChar char="•"/>
            </a:pPr>
            <a:r>
              <a:rPr lang="en-US" dirty="0"/>
              <a:t>Measurable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9B103060-35A5-BEED-0E84-35935CE456B3}"/>
              </a:ext>
            </a:extLst>
          </p:cNvPr>
          <p:cNvSpPr/>
          <p:nvPr/>
        </p:nvSpPr>
        <p:spPr>
          <a:xfrm>
            <a:off x="584797" y="1105692"/>
            <a:ext cx="2659482" cy="2439710"/>
          </a:xfrm>
          <a:prstGeom prst="wedgeRectCallout">
            <a:avLst>
              <a:gd name="adj1" fmla="val 136105"/>
              <a:gd name="adj2" fmla="val 611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DIGITAL &amp; </a:t>
            </a:r>
            <a:br>
              <a:rPr lang="en-US" sz="2000" b="1" dirty="0"/>
            </a:br>
            <a:r>
              <a:rPr lang="en-US" sz="2000" b="1" dirty="0"/>
              <a:t>DATA-DRIVEN</a:t>
            </a:r>
            <a:endParaRPr lang="en-US" b="1" dirty="0"/>
          </a:p>
          <a:p>
            <a:pPr marL="339725" indent="-163513">
              <a:buFont typeface="Arial" panose="020B0604020202020204" pitchFamily="34" charset="0"/>
              <a:buChar char="•"/>
            </a:pPr>
            <a:r>
              <a:rPr lang="en-US" dirty="0"/>
              <a:t>Shared &amp; Authoritative Data Model</a:t>
            </a:r>
          </a:p>
          <a:p>
            <a:pPr marL="339725" indent="-163513">
              <a:buFont typeface="Arial" panose="020B0604020202020204" pitchFamily="34" charset="0"/>
              <a:buChar char="•"/>
            </a:pPr>
            <a:r>
              <a:rPr lang="en-US" dirty="0"/>
              <a:t>Interoperable Data/ Tool Ontologies</a:t>
            </a:r>
          </a:p>
          <a:p>
            <a:pPr marL="339725" indent="-163513">
              <a:buFont typeface="Arial" panose="020B0604020202020204" pitchFamily="34" charset="0"/>
              <a:buChar char="•"/>
            </a:pPr>
            <a:r>
              <a:rPr lang="en-US" dirty="0"/>
              <a:t>Seamless &amp; Integrated Workflow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DBEAD879-0790-F5C3-F3E7-FF600417D75D}"/>
              </a:ext>
            </a:extLst>
          </p:cNvPr>
          <p:cNvSpPr/>
          <p:nvPr/>
        </p:nvSpPr>
        <p:spPr>
          <a:xfrm>
            <a:off x="411188" y="3852782"/>
            <a:ext cx="2659482" cy="2334651"/>
          </a:xfrm>
          <a:prstGeom prst="wedgeRectCallout">
            <a:avLst>
              <a:gd name="adj1" fmla="val 116789"/>
              <a:gd name="adj2" fmla="val -3597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MODEL-BASED</a:t>
            </a:r>
            <a:endParaRPr lang="en-US" b="1" dirty="0"/>
          </a:p>
          <a:p>
            <a:pPr marL="339725" indent="-163513">
              <a:buFont typeface="Arial" panose="020B0604020202020204" pitchFamily="34" charset="0"/>
              <a:buChar char="•"/>
            </a:pPr>
            <a:r>
              <a:rPr lang="en-US" dirty="0"/>
              <a:t>System Model Manages Disciplinary Models &amp; Meta-Process Models</a:t>
            </a:r>
          </a:p>
          <a:p>
            <a:pPr marL="339725" indent="-163513">
              <a:buFont typeface="Arial" panose="020B0604020202020204" pitchFamily="34" charset="0"/>
              <a:buChar char="•"/>
            </a:pPr>
            <a:r>
              <a:rPr lang="en-US" dirty="0"/>
              <a:t>Reviews &amp; Signoffs in the Models</a:t>
            </a:r>
          </a:p>
          <a:p>
            <a:pPr marL="339725" indent="-163513">
              <a:buFont typeface="Arial" panose="020B0604020202020204" pitchFamily="34" charset="0"/>
              <a:buChar char="•"/>
            </a:pPr>
            <a:r>
              <a:rPr lang="en-US" dirty="0"/>
              <a:t>Measurable</a:t>
            </a: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D4FB7FD9-9CFA-4703-049C-8E74A3DF2596}"/>
              </a:ext>
            </a:extLst>
          </p:cNvPr>
          <p:cNvSpPr/>
          <p:nvPr/>
        </p:nvSpPr>
        <p:spPr>
          <a:xfrm>
            <a:off x="8978810" y="4263901"/>
            <a:ext cx="2802002" cy="1943815"/>
          </a:xfrm>
          <a:prstGeom prst="wedgeRectCallout">
            <a:avLst>
              <a:gd name="adj1" fmla="val -115414"/>
              <a:gd name="adj2" fmla="val 911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with SE RIGOR</a:t>
            </a:r>
            <a:endParaRPr lang="en-US" b="1" dirty="0"/>
          </a:p>
          <a:p>
            <a:pPr marL="339725" indent="-163513">
              <a:buFont typeface="Arial" panose="020B0604020202020204" pitchFamily="34" charset="0"/>
              <a:buChar char="•"/>
            </a:pPr>
            <a:r>
              <a:rPr lang="en-US" dirty="0"/>
              <a:t>Reusable Reference Architectures</a:t>
            </a:r>
          </a:p>
          <a:p>
            <a:pPr marL="339725" indent="-163513">
              <a:buFont typeface="Arial" panose="020B0604020202020204" pitchFamily="34" charset="0"/>
              <a:buChar char="•"/>
            </a:pPr>
            <a:r>
              <a:rPr lang="en-US" dirty="0"/>
              <a:t>Process Meta-models</a:t>
            </a:r>
          </a:p>
          <a:p>
            <a:pPr marL="339725" indent="-163513">
              <a:buFont typeface="Arial" panose="020B0604020202020204" pitchFamily="34" charset="0"/>
              <a:buChar char="•"/>
            </a:pPr>
            <a:r>
              <a:rPr lang="en-US" dirty="0"/>
              <a:t>Consistent Data across Specialized Tools</a:t>
            </a: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751557E8-34AA-69A3-2888-56191BCF4656}"/>
              </a:ext>
            </a:extLst>
          </p:cNvPr>
          <p:cNvSpPr/>
          <p:nvPr/>
        </p:nvSpPr>
        <p:spPr>
          <a:xfrm>
            <a:off x="9311238" y="3242663"/>
            <a:ext cx="2295966" cy="605478"/>
          </a:xfrm>
          <a:prstGeom prst="wedgeRectCallout">
            <a:avLst>
              <a:gd name="adj1" fmla="val -103462"/>
              <a:gd name="adj2" fmla="val -5247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AUTOMATED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927FCC-ECE1-4A6D-867F-58D084AC3986}"/>
              </a:ext>
            </a:extLst>
          </p:cNvPr>
          <p:cNvGrpSpPr/>
          <p:nvPr/>
        </p:nvGrpSpPr>
        <p:grpSpPr>
          <a:xfrm>
            <a:off x="529881" y="1201729"/>
            <a:ext cx="11480737" cy="5316171"/>
            <a:chOff x="813417" y="895889"/>
            <a:chExt cx="11444027" cy="5299172"/>
          </a:xfrm>
        </p:grpSpPr>
        <p:sp>
          <p:nvSpPr>
            <p:cNvPr id="34" name="Content Placeholder 10">
              <a:extLst>
                <a:ext uri="{FF2B5EF4-FFF2-40B4-BE49-F238E27FC236}">
                  <a16:creationId xmlns:a16="http://schemas.microsoft.com/office/drawing/2014/main" id="{8BA72256-2A1C-41F3-87E0-778E8043F5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304001" y="895889"/>
              <a:ext cx="2953443" cy="5299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60960" rIns="0" bIns="60960" numCol="1" anchor="t" anchorCtr="0" compatLnSpc="1">
              <a:prstTxWarp prst="textNoShape">
                <a:avLst/>
              </a:prstTxWarp>
            </a:bodyPr>
            <a:lstStyle>
              <a:lvl1pPr marL="90488" indent="-90488" algn="l" rtl="0" eaLnBrk="1" fontAlgn="base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382588" indent="-182563" algn="l" rtl="0" eaLnBrk="1" fontAlgn="base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566738" indent="-182563" algn="l" rtl="0" eaLnBrk="1" fontAlgn="base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749300" indent="-182563" algn="l" rtl="0" eaLnBrk="1" fontAlgn="base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931863" indent="-182563" algn="l" rtl="0" eaLnBrk="1" fontAlgn="base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04792" indent="-304792" defTabSz="1219170">
                <a:spcBef>
                  <a:spcPts val="800"/>
                </a:spcBef>
                <a:spcAft>
                  <a:spcPts val="0"/>
                </a:spcAft>
                <a:buClr>
                  <a:srgbClr val="38422A"/>
                </a:buClr>
                <a:buFont typeface="+mj-lt"/>
                <a:buAutoNum type="arabicPeriod"/>
                <a:defRPr/>
              </a:pPr>
              <a:r>
                <a:rPr lang="en-US" sz="2133" dirty="0">
                  <a:latin typeface="Calibri" panose="020F0502020204030204"/>
                </a:rPr>
                <a:t>Richer degree of semantics, automation</a:t>
              </a:r>
            </a:p>
            <a:p>
              <a:pPr marL="304792" indent="-304792" defTabSz="1219170">
                <a:spcBef>
                  <a:spcPts val="800"/>
                </a:spcBef>
                <a:spcAft>
                  <a:spcPts val="0"/>
                </a:spcAft>
                <a:buClr>
                  <a:srgbClr val="38422A"/>
                </a:buClr>
                <a:buFont typeface="+mj-lt"/>
                <a:buAutoNum type="arabicPeriod"/>
                <a:defRPr/>
              </a:pPr>
              <a:r>
                <a:rPr lang="en-US" sz="2133" dirty="0">
                  <a:latin typeface="Calibri" panose="020F0502020204030204"/>
                </a:rPr>
                <a:t>Adopt semantic technologies &amp; tools</a:t>
              </a:r>
            </a:p>
            <a:p>
              <a:pPr marL="304792" indent="-304792" defTabSz="1219170">
                <a:spcBef>
                  <a:spcPts val="800"/>
                </a:spcBef>
                <a:spcAft>
                  <a:spcPts val="0"/>
                </a:spcAft>
                <a:buClr>
                  <a:srgbClr val="38422A"/>
                </a:buClr>
                <a:buFont typeface="+mj-lt"/>
                <a:buAutoNum type="arabicPeriod"/>
                <a:defRPr/>
              </a:pPr>
              <a:r>
                <a:rPr lang="en-US" sz="2133" dirty="0">
                  <a:latin typeface="Calibri" panose="020F0502020204030204"/>
                </a:rPr>
                <a:t>Formalize information related to domain &amp; disciplinary ontology</a:t>
              </a:r>
            </a:p>
            <a:p>
              <a:pPr marL="304792" indent="-304792" defTabSz="1219170">
                <a:spcBef>
                  <a:spcPts val="800"/>
                </a:spcBef>
                <a:spcAft>
                  <a:spcPts val="0"/>
                </a:spcAft>
                <a:buClr>
                  <a:srgbClr val="38422A"/>
                </a:buClr>
                <a:buFont typeface="+mj-lt"/>
                <a:buAutoNum type="arabicPeriod"/>
                <a:defRPr/>
              </a:pPr>
              <a:r>
                <a:rPr lang="en-US" sz="2133" dirty="0">
                  <a:latin typeface="Calibri" panose="020F0502020204030204"/>
                </a:rPr>
                <a:t>Create interoperability across domains &amp; disciplines</a:t>
              </a:r>
            </a:p>
            <a:p>
              <a:pPr marL="304792" indent="-304792" defTabSz="1219170">
                <a:spcBef>
                  <a:spcPts val="800"/>
                </a:spcBef>
                <a:spcAft>
                  <a:spcPts val="0"/>
                </a:spcAft>
                <a:buClr>
                  <a:srgbClr val="38422A"/>
                </a:buClr>
                <a:buFont typeface="+mj-lt"/>
                <a:buAutoNum type="arabicPeriod"/>
                <a:defRPr/>
              </a:pPr>
              <a:r>
                <a:rPr lang="en-US" sz="2133" dirty="0">
                  <a:latin typeface="Calibri" panose="020F0502020204030204"/>
                </a:rPr>
                <a:t>Automated reasoning to support decision making</a:t>
              </a:r>
            </a:p>
            <a:p>
              <a:pPr marL="304792" indent="-304792" defTabSz="1219170">
                <a:spcBef>
                  <a:spcPts val="800"/>
                </a:spcBef>
                <a:spcAft>
                  <a:spcPts val="0"/>
                </a:spcAft>
                <a:buClr>
                  <a:srgbClr val="38422A"/>
                </a:buClr>
                <a:buFont typeface="+mj-lt"/>
                <a:buAutoNum type="arabicPeriod"/>
                <a:defRPr/>
              </a:pPr>
              <a:r>
                <a:rPr lang="en-US" sz="2133" dirty="0">
                  <a:latin typeface="Calibri" panose="020F0502020204030204"/>
                </a:rPr>
                <a:t>Continue to do this across the product lifecycles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0BE5E8D-C489-40A9-AB98-9A9D53560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0285"/>
            <a:stretch/>
          </p:blipFill>
          <p:spPr>
            <a:xfrm>
              <a:off x="813417" y="895889"/>
              <a:ext cx="8342013" cy="5299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2B6C075-476C-4A2C-9810-1B99FB7593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4801" y="2978071"/>
              <a:ext cx="407651" cy="407651"/>
            </a:xfrm>
            <a:prstGeom prst="ellipse">
              <a:avLst/>
            </a:prstGeom>
            <a:solidFill>
              <a:srgbClr val="000000"/>
            </a:solidFill>
            <a:ln w="15875" cap="flat" cmpd="sng" algn="ctr">
              <a:solidFill>
                <a:srgbClr val="00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585" eaLnBrk="0" hangingPunct="0"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3CF52B5-2696-4544-8AC1-30C4AF3C55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8145" y="2774246"/>
              <a:ext cx="407651" cy="407651"/>
            </a:xfrm>
            <a:prstGeom prst="ellipse">
              <a:avLst/>
            </a:prstGeom>
            <a:solidFill>
              <a:srgbClr val="000000"/>
            </a:solidFill>
            <a:ln w="15875" cap="flat" cmpd="sng" algn="ctr">
              <a:solidFill>
                <a:srgbClr val="00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585" eaLnBrk="0" hangingPunct="0"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013258-D000-4DD9-AEBA-EADE26E916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8718" y="1607000"/>
              <a:ext cx="407651" cy="407651"/>
            </a:xfrm>
            <a:prstGeom prst="ellipse">
              <a:avLst/>
            </a:prstGeom>
            <a:solidFill>
              <a:srgbClr val="000000"/>
            </a:solidFill>
            <a:ln w="15875" cap="flat" cmpd="sng" algn="ctr">
              <a:solidFill>
                <a:srgbClr val="00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585" eaLnBrk="0" hangingPunct="0"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A3F184B-45F1-4F30-A1E9-891514EAE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7794" y="1545381"/>
              <a:ext cx="407651" cy="407651"/>
            </a:xfrm>
            <a:prstGeom prst="ellipse">
              <a:avLst/>
            </a:prstGeom>
            <a:solidFill>
              <a:srgbClr val="000000"/>
            </a:solidFill>
            <a:ln w="15875" cap="flat" cmpd="sng" algn="ctr">
              <a:solidFill>
                <a:srgbClr val="00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585" eaLnBrk="0" hangingPunct="0"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3CB2E71-46DB-4A6E-BAF7-3B1ABEC58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1059" y="2293273"/>
              <a:ext cx="407651" cy="407651"/>
            </a:xfrm>
            <a:prstGeom prst="ellipse">
              <a:avLst/>
            </a:prstGeom>
            <a:solidFill>
              <a:srgbClr val="000000"/>
            </a:solidFill>
            <a:ln w="15875" cap="flat" cmpd="sng" algn="ctr">
              <a:solidFill>
                <a:srgbClr val="00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585" eaLnBrk="0" hangingPunct="0"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6AEA404-F9C5-4352-8157-A4EFABF2BA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612" y="1199349"/>
              <a:ext cx="407651" cy="407651"/>
            </a:xfrm>
            <a:prstGeom prst="ellipse">
              <a:avLst/>
            </a:prstGeom>
            <a:solidFill>
              <a:srgbClr val="000000"/>
            </a:solidFill>
            <a:ln w="15875" cap="flat" cmpd="sng" algn="ctr">
              <a:solidFill>
                <a:srgbClr val="00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585" eaLnBrk="0" hangingPunct="0"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Calibri" panose="020F0502020204030204"/>
                </a:rPr>
                <a:t>6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FC62C11-54DB-0B4C-BD98-565D92BA1E5F}"/>
              </a:ext>
            </a:extLst>
          </p:cNvPr>
          <p:cNvSpPr/>
          <p:nvPr/>
        </p:nvSpPr>
        <p:spPr>
          <a:xfrm>
            <a:off x="2507137" y="6364013"/>
            <a:ext cx="564677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* https://</a:t>
            </a:r>
            <a:r>
              <a:rPr lang="en-US" sz="1200" dirty="0" err="1"/>
              <a:t>sercuarc.org</a:t>
            </a:r>
            <a:r>
              <a:rPr lang="en-US" sz="1200" dirty="0"/>
              <a:t>/</a:t>
            </a:r>
            <a:r>
              <a:rPr lang="en-US" sz="1200" dirty="0" err="1"/>
              <a:t>wp</a:t>
            </a:r>
            <a:r>
              <a:rPr lang="en-US" sz="1200" dirty="0"/>
              <a:t>-content/uploads/2020/01/ROADMAPS_2.3.pdf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413492F-DCEC-40E8-B420-ED1BA14EFCA8}"/>
              </a:ext>
            </a:extLst>
          </p:cNvPr>
          <p:cNvSpPr/>
          <p:nvPr/>
        </p:nvSpPr>
        <p:spPr bwMode="auto">
          <a:xfrm>
            <a:off x="6216346" y="340101"/>
            <a:ext cx="5364613" cy="450500"/>
          </a:xfrm>
          <a:prstGeom prst="roundRect">
            <a:avLst/>
          </a:prstGeom>
          <a:solidFill>
            <a:srgbClr val="D1EBFF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Data and Model Ontology (System)</a:t>
            </a:r>
          </a:p>
        </p:txBody>
      </p:sp>
    </p:spTree>
    <p:extLst>
      <p:ext uri="{BB962C8B-B14F-4D97-AF65-F5344CB8AC3E}">
        <p14:creationId xmlns:p14="http://schemas.microsoft.com/office/powerpoint/2010/main" val="335068133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3368" y="61859"/>
            <a:ext cx="4775988" cy="107819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Skyzer Demonstrates Modeling Methods for SET Framework Elements at Different Abstraction Levels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48723B8-B363-4028-860D-42A837D8DEAC}"/>
              </a:ext>
            </a:extLst>
          </p:cNvPr>
          <p:cNvGrpSpPr/>
          <p:nvPr/>
        </p:nvGrpSpPr>
        <p:grpSpPr>
          <a:xfrm>
            <a:off x="1136379" y="982381"/>
            <a:ext cx="8362550" cy="5553391"/>
            <a:chOff x="1220176" y="939757"/>
            <a:chExt cx="6032520" cy="400606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3106307-3CC3-437E-BDF0-AD170A358AB8}"/>
                </a:ext>
              </a:extLst>
            </p:cNvPr>
            <p:cNvGrpSpPr/>
            <p:nvPr/>
          </p:nvGrpSpPr>
          <p:grpSpPr>
            <a:xfrm>
              <a:off x="1220176" y="939757"/>
              <a:ext cx="6032520" cy="3946840"/>
              <a:chOff x="2347649" y="908538"/>
              <a:chExt cx="8910118" cy="5714999"/>
            </a:xfrm>
          </p:grpSpPr>
          <p:sp>
            <p:nvSpPr>
              <p:cNvPr id="83" name="Flowchart: Process 82">
                <a:extLst>
                  <a:ext uri="{FF2B5EF4-FFF2-40B4-BE49-F238E27FC236}">
                    <a16:creationId xmlns:a16="http://schemas.microsoft.com/office/drawing/2014/main" id="{F3A9A281-BEEC-4DA0-9641-7C981C67DD42}"/>
                  </a:ext>
                </a:extLst>
              </p:cNvPr>
              <p:cNvSpPr/>
              <p:nvPr/>
            </p:nvSpPr>
            <p:spPr>
              <a:xfrm>
                <a:off x="3938099" y="1301190"/>
                <a:ext cx="2712719" cy="609600"/>
              </a:xfrm>
              <a:prstGeom prst="flowChartProcess">
                <a:avLst/>
              </a:prstGeom>
              <a:solidFill>
                <a:srgbClr val="BA8215">
                  <a:lumMod val="20000"/>
                  <a:lumOff val="80000"/>
                </a:srgbClr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Flowchart: Process 83">
                <a:extLst>
                  <a:ext uri="{FF2B5EF4-FFF2-40B4-BE49-F238E27FC236}">
                    <a16:creationId xmlns:a16="http://schemas.microsoft.com/office/drawing/2014/main" id="{F21C8D8E-E6D3-4396-A088-2328877FB89B}"/>
                  </a:ext>
                </a:extLst>
              </p:cNvPr>
              <p:cNvSpPr/>
              <p:nvPr/>
            </p:nvSpPr>
            <p:spPr>
              <a:xfrm>
                <a:off x="4014299" y="1377390"/>
                <a:ext cx="2712719" cy="609600"/>
              </a:xfrm>
              <a:prstGeom prst="flowChartProcess">
                <a:avLst/>
              </a:prstGeom>
              <a:solidFill>
                <a:srgbClr val="BA8215">
                  <a:lumMod val="20000"/>
                  <a:lumOff val="80000"/>
                </a:srgbClr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Flowchart: Process 84">
                <a:extLst>
                  <a:ext uri="{FF2B5EF4-FFF2-40B4-BE49-F238E27FC236}">
                    <a16:creationId xmlns:a16="http://schemas.microsoft.com/office/drawing/2014/main" id="{31D0F42E-B195-4F27-8269-2B8AF33862FC}"/>
                  </a:ext>
                </a:extLst>
              </p:cNvPr>
              <p:cNvSpPr/>
              <p:nvPr/>
            </p:nvSpPr>
            <p:spPr>
              <a:xfrm>
                <a:off x="4090499" y="1453590"/>
                <a:ext cx="2712719" cy="609600"/>
              </a:xfrm>
              <a:prstGeom prst="flowChartProcess">
                <a:avLst/>
              </a:prstGeom>
              <a:solidFill>
                <a:srgbClr val="BA8215">
                  <a:lumMod val="20000"/>
                  <a:lumOff val="80000"/>
                </a:srgbClr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Flowchart: Process 97">
                <a:extLst>
                  <a:ext uri="{FF2B5EF4-FFF2-40B4-BE49-F238E27FC236}">
                    <a16:creationId xmlns:a16="http://schemas.microsoft.com/office/drawing/2014/main" id="{4680ACEC-CF6D-4B89-8281-BF99F72F10BC}"/>
                  </a:ext>
                </a:extLst>
              </p:cNvPr>
              <p:cNvSpPr/>
              <p:nvPr/>
            </p:nvSpPr>
            <p:spPr>
              <a:xfrm>
                <a:off x="4166699" y="1529790"/>
                <a:ext cx="2712719" cy="609600"/>
              </a:xfrm>
              <a:prstGeom prst="flowChartProcess">
                <a:avLst/>
              </a:prstGeom>
              <a:solidFill>
                <a:srgbClr val="BA8215">
                  <a:lumMod val="20000"/>
                  <a:lumOff val="80000"/>
                </a:srgbClr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Operational Models</a:t>
                </a:r>
              </a:p>
            </p:txBody>
          </p:sp>
          <p:sp>
            <p:nvSpPr>
              <p:cNvPr id="101" name="Flowchart: Process 100">
                <a:extLst>
                  <a:ext uri="{FF2B5EF4-FFF2-40B4-BE49-F238E27FC236}">
                    <a16:creationId xmlns:a16="http://schemas.microsoft.com/office/drawing/2014/main" id="{8F128C28-23C2-42C6-ABDC-7AEC8C20F9C8}"/>
                  </a:ext>
                </a:extLst>
              </p:cNvPr>
              <p:cNvSpPr/>
              <p:nvPr/>
            </p:nvSpPr>
            <p:spPr>
              <a:xfrm>
                <a:off x="7062298" y="1301190"/>
                <a:ext cx="2514600" cy="597946"/>
              </a:xfrm>
              <a:prstGeom prst="flowChartProcess">
                <a:avLst/>
              </a:prstGeom>
              <a:solidFill>
                <a:srgbClr val="FFFFCC"/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" name="Flowchart: Process 106">
                <a:extLst>
                  <a:ext uri="{FF2B5EF4-FFF2-40B4-BE49-F238E27FC236}">
                    <a16:creationId xmlns:a16="http://schemas.microsoft.com/office/drawing/2014/main" id="{B5FCB03F-D4B9-427B-8EBF-3AF0D1B8D867}"/>
                  </a:ext>
                </a:extLst>
              </p:cNvPr>
              <p:cNvSpPr/>
              <p:nvPr/>
            </p:nvSpPr>
            <p:spPr>
              <a:xfrm>
                <a:off x="7138498" y="1377390"/>
                <a:ext cx="2514600" cy="597946"/>
              </a:xfrm>
              <a:prstGeom prst="flowChartProcess">
                <a:avLst/>
              </a:prstGeom>
              <a:solidFill>
                <a:srgbClr val="FFFFCC"/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Flowchart: Process 107">
                <a:extLst>
                  <a:ext uri="{FF2B5EF4-FFF2-40B4-BE49-F238E27FC236}">
                    <a16:creationId xmlns:a16="http://schemas.microsoft.com/office/drawing/2014/main" id="{B85DBCAC-9890-405F-AB9C-F58498053265}"/>
                  </a:ext>
                </a:extLst>
              </p:cNvPr>
              <p:cNvSpPr/>
              <p:nvPr/>
            </p:nvSpPr>
            <p:spPr>
              <a:xfrm>
                <a:off x="7214698" y="1453590"/>
                <a:ext cx="2514600" cy="597946"/>
              </a:xfrm>
              <a:prstGeom prst="flowChartProcess">
                <a:avLst/>
              </a:prstGeom>
              <a:solidFill>
                <a:srgbClr val="FFFFCC"/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Flowchart: Process 108">
                <a:extLst>
                  <a:ext uri="{FF2B5EF4-FFF2-40B4-BE49-F238E27FC236}">
                    <a16:creationId xmlns:a16="http://schemas.microsoft.com/office/drawing/2014/main" id="{6EBAF8B0-325D-48B3-A807-D6BBE019DDDF}"/>
                  </a:ext>
                </a:extLst>
              </p:cNvPr>
              <p:cNvSpPr/>
              <p:nvPr/>
            </p:nvSpPr>
            <p:spPr>
              <a:xfrm>
                <a:off x="7290898" y="1529790"/>
                <a:ext cx="2514600" cy="597946"/>
              </a:xfrm>
              <a:prstGeom prst="flowChartProcess">
                <a:avLst/>
              </a:prstGeom>
              <a:solidFill>
                <a:srgbClr val="FFFFCC"/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Other Business Models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Personnel, support, training, etc.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10" name="Flowchart: Process 109">
                <a:extLst>
                  <a:ext uri="{FF2B5EF4-FFF2-40B4-BE49-F238E27FC236}">
                    <a16:creationId xmlns:a16="http://schemas.microsoft.com/office/drawing/2014/main" id="{2BA416B4-C3A5-4848-8295-9B7F2ACEB1A3}"/>
                  </a:ext>
                </a:extLst>
              </p:cNvPr>
              <p:cNvSpPr/>
              <p:nvPr/>
            </p:nvSpPr>
            <p:spPr>
              <a:xfrm>
                <a:off x="5309698" y="2684444"/>
                <a:ext cx="2667000" cy="559846"/>
              </a:xfrm>
              <a:prstGeom prst="flowChartProcess">
                <a:avLst/>
              </a:prstGeom>
              <a:solidFill>
                <a:srgbClr val="FFD347"/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User Capability Model</a:t>
                </a:r>
                <a:b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(aka Mission Model)</a:t>
                </a:r>
              </a:p>
            </p:txBody>
          </p:sp>
          <p:sp>
            <p:nvSpPr>
              <p:cNvPr id="111" name="Flowchart: Process 110">
                <a:extLst>
                  <a:ext uri="{FF2B5EF4-FFF2-40B4-BE49-F238E27FC236}">
                    <a16:creationId xmlns:a16="http://schemas.microsoft.com/office/drawing/2014/main" id="{211077C8-BE98-4A6E-A0CA-FB7081376C7B}"/>
                  </a:ext>
                </a:extLst>
              </p:cNvPr>
              <p:cNvSpPr/>
              <p:nvPr/>
            </p:nvSpPr>
            <p:spPr>
              <a:xfrm>
                <a:off x="5309698" y="3510990"/>
                <a:ext cx="2667000" cy="521746"/>
              </a:xfrm>
              <a:prstGeom prst="flowChartProcess">
                <a:avLst/>
              </a:prstGeom>
              <a:solidFill>
                <a:srgbClr val="B4A294">
                  <a:lumMod val="40000"/>
                  <a:lumOff val="60000"/>
                </a:srgbClr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System Model</a:t>
                </a:r>
              </a:p>
            </p:txBody>
          </p:sp>
          <p:sp>
            <p:nvSpPr>
              <p:cNvPr id="112" name="Flowchart: Process 111">
                <a:extLst>
                  <a:ext uri="{FF2B5EF4-FFF2-40B4-BE49-F238E27FC236}">
                    <a16:creationId xmlns:a16="http://schemas.microsoft.com/office/drawing/2014/main" id="{C92FD267-0FD8-46E8-945B-511304F4D0FE}"/>
                  </a:ext>
                </a:extLst>
              </p:cNvPr>
              <p:cNvSpPr/>
              <p:nvPr/>
            </p:nvSpPr>
            <p:spPr>
              <a:xfrm>
                <a:off x="3709498" y="4665644"/>
                <a:ext cx="1676400" cy="445546"/>
              </a:xfrm>
              <a:prstGeom prst="flowChartProcess">
                <a:avLst/>
              </a:prstGeom>
              <a:solidFill>
                <a:srgbClr val="08275B">
                  <a:lumMod val="20000"/>
                  <a:lumOff val="80000"/>
                </a:srgbClr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Sub-System 1 Model</a:t>
                </a:r>
              </a:p>
            </p:txBody>
          </p:sp>
          <p:sp>
            <p:nvSpPr>
              <p:cNvPr id="113" name="Flowchart: Process 112">
                <a:extLst>
                  <a:ext uri="{FF2B5EF4-FFF2-40B4-BE49-F238E27FC236}">
                    <a16:creationId xmlns:a16="http://schemas.microsoft.com/office/drawing/2014/main" id="{7376BF0E-9A5B-4F3A-AB57-1CCF5F90F967}"/>
                  </a:ext>
                </a:extLst>
              </p:cNvPr>
              <p:cNvSpPr/>
              <p:nvPr/>
            </p:nvSpPr>
            <p:spPr>
              <a:xfrm>
                <a:off x="5538298" y="4665644"/>
                <a:ext cx="1676400" cy="445546"/>
              </a:xfrm>
              <a:prstGeom prst="flowChartProcess">
                <a:avLst/>
              </a:prstGeom>
              <a:solidFill>
                <a:srgbClr val="08275B">
                  <a:lumMod val="20000"/>
                  <a:lumOff val="80000"/>
                </a:srgbClr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Sub-System 2 Model</a:t>
                </a:r>
              </a:p>
            </p:txBody>
          </p:sp>
          <p:sp>
            <p:nvSpPr>
              <p:cNvPr id="114" name="Flowchart: Process 113">
                <a:extLst>
                  <a:ext uri="{FF2B5EF4-FFF2-40B4-BE49-F238E27FC236}">
                    <a16:creationId xmlns:a16="http://schemas.microsoft.com/office/drawing/2014/main" id="{83E03678-E0FB-4439-8E93-0DA150696FBB}"/>
                  </a:ext>
                </a:extLst>
              </p:cNvPr>
              <p:cNvSpPr/>
              <p:nvPr/>
            </p:nvSpPr>
            <p:spPr>
              <a:xfrm>
                <a:off x="7671898" y="4665644"/>
                <a:ext cx="1676400" cy="445546"/>
              </a:xfrm>
              <a:prstGeom prst="flowChartProcess">
                <a:avLst/>
              </a:prstGeom>
              <a:solidFill>
                <a:srgbClr val="08275B">
                  <a:lumMod val="20000"/>
                  <a:lumOff val="80000"/>
                </a:srgbClr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Sub-System n Model</a:t>
                </a: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DC96517-A2CE-4021-BF55-7C2B381E472E}"/>
                  </a:ext>
                </a:extLst>
              </p:cNvPr>
              <p:cNvSpPr/>
              <p:nvPr/>
            </p:nvSpPr>
            <p:spPr>
              <a:xfrm>
                <a:off x="7290899" y="4894244"/>
                <a:ext cx="45719" cy="76200"/>
              </a:xfrm>
              <a:prstGeom prst="ellipse">
                <a:avLst/>
              </a:prstGeom>
              <a:solidFill>
                <a:srgbClr val="005392"/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43ACDC0B-F4D3-49F4-BBF5-8CA140600316}"/>
                  </a:ext>
                </a:extLst>
              </p:cNvPr>
              <p:cNvSpPr/>
              <p:nvPr/>
            </p:nvSpPr>
            <p:spPr>
              <a:xfrm>
                <a:off x="7443299" y="4894244"/>
                <a:ext cx="45719" cy="76200"/>
              </a:xfrm>
              <a:prstGeom prst="ellipse">
                <a:avLst/>
              </a:prstGeom>
              <a:solidFill>
                <a:srgbClr val="005392"/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C7E5359-EE43-41E8-916A-101836FECFD8}"/>
                  </a:ext>
                </a:extLst>
              </p:cNvPr>
              <p:cNvSpPr/>
              <p:nvPr/>
            </p:nvSpPr>
            <p:spPr>
              <a:xfrm>
                <a:off x="7595699" y="4894244"/>
                <a:ext cx="45719" cy="76200"/>
              </a:xfrm>
              <a:prstGeom prst="ellipse">
                <a:avLst/>
              </a:prstGeom>
              <a:solidFill>
                <a:srgbClr val="005392"/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Flowchart: Process 117">
                <a:extLst>
                  <a:ext uri="{FF2B5EF4-FFF2-40B4-BE49-F238E27FC236}">
                    <a16:creationId xmlns:a16="http://schemas.microsoft.com/office/drawing/2014/main" id="{C48C4569-A64D-4150-A8D9-60882BF33E66}"/>
                  </a:ext>
                </a:extLst>
              </p:cNvPr>
              <p:cNvSpPr/>
              <p:nvPr/>
            </p:nvSpPr>
            <p:spPr>
              <a:xfrm>
                <a:off x="2642698" y="5949390"/>
                <a:ext cx="1676400" cy="445546"/>
              </a:xfrm>
              <a:prstGeom prst="flowChartProcess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A4432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Component 1 Model</a:t>
                </a:r>
              </a:p>
            </p:txBody>
          </p:sp>
          <p:sp>
            <p:nvSpPr>
              <p:cNvPr id="119" name="Flowchart: Process 118">
                <a:extLst>
                  <a:ext uri="{FF2B5EF4-FFF2-40B4-BE49-F238E27FC236}">
                    <a16:creationId xmlns:a16="http://schemas.microsoft.com/office/drawing/2014/main" id="{0A22FCA3-80CD-4028-A50A-AD9E648209EE}"/>
                  </a:ext>
                </a:extLst>
              </p:cNvPr>
              <p:cNvSpPr/>
              <p:nvPr/>
            </p:nvSpPr>
            <p:spPr>
              <a:xfrm>
                <a:off x="4471498" y="5949390"/>
                <a:ext cx="1676400" cy="445546"/>
              </a:xfrm>
              <a:prstGeom prst="flowChartProcess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A4432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Component 2 Model</a:t>
                </a:r>
              </a:p>
            </p:txBody>
          </p:sp>
          <p:sp>
            <p:nvSpPr>
              <p:cNvPr id="120" name="Flowchart: Process 119">
                <a:extLst>
                  <a:ext uri="{FF2B5EF4-FFF2-40B4-BE49-F238E27FC236}">
                    <a16:creationId xmlns:a16="http://schemas.microsoft.com/office/drawing/2014/main" id="{C391D44E-7F92-41C1-8BE2-15E21FEE3874}"/>
                  </a:ext>
                </a:extLst>
              </p:cNvPr>
              <p:cNvSpPr/>
              <p:nvPr/>
            </p:nvSpPr>
            <p:spPr>
              <a:xfrm>
                <a:off x="6803217" y="5949390"/>
                <a:ext cx="1676400" cy="445546"/>
              </a:xfrm>
              <a:prstGeom prst="flowChartProcess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A4432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Component n Model</a:t>
                </a: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E418D7C-0B7F-4B83-94AE-2CBEC81A0B3F}"/>
                  </a:ext>
                </a:extLst>
              </p:cNvPr>
              <p:cNvSpPr/>
              <p:nvPr/>
            </p:nvSpPr>
            <p:spPr>
              <a:xfrm>
                <a:off x="6300299" y="6177990"/>
                <a:ext cx="45719" cy="76200"/>
              </a:xfrm>
              <a:prstGeom prst="ellipse">
                <a:avLst/>
              </a:prstGeom>
              <a:solidFill>
                <a:srgbClr val="005392"/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A44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708B8FF-8A30-445B-8E71-456E8AE4E0D2}"/>
                  </a:ext>
                </a:extLst>
              </p:cNvPr>
              <p:cNvSpPr/>
              <p:nvPr/>
            </p:nvSpPr>
            <p:spPr>
              <a:xfrm>
                <a:off x="6452699" y="6177990"/>
                <a:ext cx="45719" cy="76200"/>
              </a:xfrm>
              <a:prstGeom prst="ellipse">
                <a:avLst/>
              </a:prstGeom>
              <a:solidFill>
                <a:srgbClr val="005392"/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A44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558538E-261E-4AEA-B4F1-FB93E6BE2A6C}"/>
                  </a:ext>
                </a:extLst>
              </p:cNvPr>
              <p:cNvSpPr/>
              <p:nvPr/>
            </p:nvSpPr>
            <p:spPr>
              <a:xfrm>
                <a:off x="6605099" y="6177990"/>
                <a:ext cx="45719" cy="76200"/>
              </a:xfrm>
              <a:prstGeom prst="ellipse">
                <a:avLst/>
              </a:prstGeom>
              <a:solidFill>
                <a:srgbClr val="005392"/>
              </a:solidFill>
              <a:ln w="25400" cap="flat" cmpd="sng" algn="ctr">
                <a:solidFill>
                  <a:srgbClr val="00539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A44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410004D3-6C34-4ECF-9C3B-51BA7EEBF693}"/>
                  </a:ext>
                </a:extLst>
              </p:cNvPr>
              <p:cNvCxnSpPr/>
              <p:nvPr/>
            </p:nvCxnSpPr>
            <p:spPr>
              <a:xfrm flipH="1">
                <a:off x="7214698" y="2139390"/>
                <a:ext cx="1295400" cy="54505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EC8BFA20-C61F-44B3-AB55-1DFDEF49AB76}"/>
                  </a:ext>
                </a:extLst>
              </p:cNvPr>
              <p:cNvCxnSpPr/>
              <p:nvPr/>
            </p:nvCxnSpPr>
            <p:spPr>
              <a:xfrm flipH="1">
                <a:off x="6833698" y="2139390"/>
                <a:ext cx="1295400" cy="54505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FEEAC5BA-866A-443B-8AA8-DC029414192E}"/>
                  </a:ext>
                </a:extLst>
              </p:cNvPr>
              <p:cNvCxnSpPr/>
              <p:nvPr/>
            </p:nvCxnSpPr>
            <p:spPr>
              <a:xfrm flipH="1">
                <a:off x="7595698" y="2127736"/>
                <a:ext cx="1295400" cy="54505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B0B333DE-C1A3-45F5-915B-80BE0C10D040}"/>
                  </a:ext>
                </a:extLst>
              </p:cNvPr>
              <p:cNvCxnSpPr/>
              <p:nvPr/>
            </p:nvCxnSpPr>
            <p:spPr>
              <a:xfrm>
                <a:off x="5462098" y="2139390"/>
                <a:ext cx="1143000" cy="5334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F29ED38B-8FD0-4CA0-B6CD-EF5C058FBB15}"/>
                  </a:ext>
                </a:extLst>
              </p:cNvPr>
              <p:cNvCxnSpPr/>
              <p:nvPr/>
            </p:nvCxnSpPr>
            <p:spPr>
              <a:xfrm>
                <a:off x="5157298" y="2139390"/>
                <a:ext cx="1143000" cy="5334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650FC9ED-B466-464D-B328-0EB3B82BAFA2}"/>
                  </a:ext>
                </a:extLst>
              </p:cNvPr>
              <p:cNvCxnSpPr/>
              <p:nvPr/>
            </p:nvCxnSpPr>
            <p:spPr>
              <a:xfrm>
                <a:off x="4852498" y="2139390"/>
                <a:ext cx="1143000" cy="5334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2F97B47C-6DE9-4285-A9AD-9E11E94A41C6}"/>
                  </a:ext>
                </a:extLst>
              </p:cNvPr>
              <p:cNvCxnSpPr>
                <a:stCxn id="110" idx="2"/>
                <a:endCxn id="111" idx="0"/>
              </p:cNvCxnSpPr>
              <p:nvPr/>
            </p:nvCxnSpPr>
            <p:spPr>
              <a:xfrm>
                <a:off x="6643198" y="3244290"/>
                <a:ext cx="0" cy="2667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E30BE0A0-3898-478A-B511-5360FDFAC10D}"/>
                  </a:ext>
                </a:extLst>
              </p:cNvPr>
              <p:cNvCxnSpPr>
                <a:stCxn id="111" idx="2"/>
              </p:cNvCxnSpPr>
              <p:nvPr/>
            </p:nvCxnSpPr>
            <p:spPr>
              <a:xfrm flipH="1">
                <a:off x="4662000" y="4032736"/>
                <a:ext cx="1981199" cy="54505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36C56BD3-9DA3-46E3-9457-1E0D4C3C5072}"/>
                  </a:ext>
                </a:extLst>
              </p:cNvPr>
              <p:cNvCxnSpPr>
                <a:stCxn id="111" idx="2"/>
                <a:endCxn id="113" idx="0"/>
              </p:cNvCxnSpPr>
              <p:nvPr/>
            </p:nvCxnSpPr>
            <p:spPr>
              <a:xfrm flipH="1">
                <a:off x="6376498" y="4032736"/>
                <a:ext cx="266700" cy="63290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81CC110C-ACFC-4ACB-B98C-D5A8DB6E3B25}"/>
                  </a:ext>
                </a:extLst>
              </p:cNvPr>
              <p:cNvCxnSpPr>
                <a:stCxn id="111" idx="2"/>
              </p:cNvCxnSpPr>
              <p:nvPr/>
            </p:nvCxnSpPr>
            <p:spPr>
              <a:xfrm>
                <a:off x="6643198" y="4032736"/>
                <a:ext cx="1714500" cy="54505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00BD1C7A-E3A3-4897-A4D6-41EC63A297E3}"/>
                  </a:ext>
                </a:extLst>
              </p:cNvPr>
              <p:cNvCxnSpPr>
                <a:stCxn id="112" idx="2"/>
                <a:endCxn id="118" idx="0"/>
              </p:cNvCxnSpPr>
              <p:nvPr/>
            </p:nvCxnSpPr>
            <p:spPr>
              <a:xfrm flipH="1">
                <a:off x="3480898" y="5111190"/>
                <a:ext cx="1066800" cy="8382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79CADD5A-5870-42A5-AED2-9C5CE7D32922}"/>
                  </a:ext>
                </a:extLst>
              </p:cNvPr>
              <p:cNvCxnSpPr>
                <a:stCxn id="112" idx="2"/>
                <a:endCxn id="119" idx="0"/>
              </p:cNvCxnSpPr>
              <p:nvPr/>
            </p:nvCxnSpPr>
            <p:spPr>
              <a:xfrm>
                <a:off x="4547698" y="5111190"/>
                <a:ext cx="762000" cy="8382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62AF70DC-E523-42DA-A365-9A6791CB11C9}"/>
                  </a:ext>
                </a:extLst>
              </p:cNvPr>
              <p:cNvCxnSpPr>
                <a:stCxn id="112" idx="2"/>
                <a:endCxn id="120" idx="0"/>
              </p:cNvCxnSpPr>
              <p:nvPr/>
            </p:nvCxnSpPr>
            <p:spPr>
              <a:xfrm>
                <a:off x="4547699" y="5111190"/>
                <a:ext cx="3093719" cy="8382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E3CF4CC9-4B56-4FDC-9874-C5F807CEE527}"/>
                  </a:ext>
                </a:extLst>
              </p:cNvPr>
              <p:cNvCxnSpPr/>
              <p:nvPr/>
            </p:nvCxnSpPr>
            <p:spPr>
              <a:xfrm>
                <a:off x="8852998" y="3358590"/>
                <a:ext cx="24003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5A4432">
                    <a:lumMod val="75000"/>
                  </a:srgbClr>
                </a:solidFill>
                <a:prstDash val="dash"/>
              </a:ln>
              <a:effectLst/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AE98681-2DE5-45A1-8A11-CF60C4602FEE}"/>
                  </a:ext>
                </a:extLst>
              </p:cNvPr>
              <p:cNvCxnSpPr/>
              <p:nvPr/>
            </p:nvCxnSpPr>
            <p:spPr>
              <a:xfrm>
                <a:off x="5233498" y="3783516"/>
                <a:ext cx="60198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5A4432">
                    <a:lumMod val="75000"/>
                  </a:srgbClr>
                </a:solidFill>
                <a:prstDash val="dash"/>
              </a:ln>
              <a:effectLst/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C059A252-82CE-441E-97D6-A04FBDD99F74}"/>
                  </a:ext>
                </a:extLst>
              </p:cNvPr>
              <p:cNvCxnSpPr/>
              <p:nvPr/>
            </p:nvCxnSpPr>
            <p:spPr>
              <a:xfrm>
                <a:off x="8357698" y="4893348"/>
                <a:ext cx="28956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5A4432">
                    <a:lumMod val="75000"/>
                  </a:srgbClr>
                </a:solidFill>
                <a:prstDash val="dash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25EBAAB0-F68F-429E-97B4-4789EAF5B3CA}"/>
                  </a:ext>
                </a:extLst>
              </p:cNvPr>
              <p:cNvCxnSpPr/>
              <p:nvPr/>
            </p:nvCxnSpPr>
            <p:spPr>
              <a:xfrm>
                <a:off x="2607736" y="2696098"/>
                <a:ext cx="163516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5A4432">
                    <a:lumMod val="75000"/>
                  </a:srgbClr>
                </a:solidFill>
                <a:prstDash val="dash"/>
              </a:ln>
              <a:effectLst/>
            </p:spPr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C7A75E9B-6162-485A-AD8D-09EA83645790}"/>
                  </a:ext>
                </a:extLst>
              </p:cNvPr>
              <p:cNvCxnSpPr/>
              <p:nvPr/>
            </p:nvCxnSpPr>
            <p:spPr>
              <a:xfrm>
                <a:off x="2607736" y="4044390"/>
                <a:ext cx="163516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5A4432">
                    <a:lumMod val="75000"/>
                  </a:srgbClr>
                </a:solidFill>
                <a:prstDash val="dash"/>
              </a:ln>
              <a:effectLst/>
            </p:spPr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DA275F15-B83F-4B55-BBC7-687A7C01640F}"/>
                  </a:ext>
                </a:extLst>
              </p:cNvPr>
              <p:cNvCxnSpPr/>
              <p:nvPr/>
            </p:nvCxnSpPr>
            <p:spPr>
              <a:xfrm>
                <a:off x="2607736" y="5187390"/>
                <a:ext cx="102556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5A4432">
                    <a:lumMod val="75000"/>
                  </a:srgbClr>
                </a:solidFill>
                <a:prstDash val="dash"/>
              </a:ln>
              <a:effectLst/>
            </p:spPr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5EF705DD-7112-40AE-B01B-792AE5C4FFE5}"/>
                  </a:ext>
                </a:extLst>
              </p:cNvPr>
              <p:cNvCxnSpPr/>
              <p:nvPr/>
            </p:nvCxnSpPr>
            <p:spPr>
              <a:xfrm>
                <a:off x="11253298" y="1834590"/>
                <a:ext cx="0" cy="456034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D84B1528-4D0B-4ADF-BF91-248BC2CDF1B4}"/>
                  </a:ext>
                </a:extLst>
              </p:cNvPr>
              <p:cNvCxnSpPr/>
              <p:nvPr/>
            </p:nvCxnSpPr>
            <p:spPr>
              <a:xfrm flipH="1">
                <a:off x="10991689" y="3244290"/>
                <a:ext cx="25315" cy="315064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6C78DF4E-2EE2-447C-BD26-3DE312D46A49}"/>
                  </a:ext>
                </a:extLst>
              </p:cNvPr>
              <p:cNvCxnSpPr/>
              <p:nvPr/>
            </p:nvCxnSpPr>
            <p:spPr>
              <a:xfrm flipH="1">
                <a:off x="10752620" y="3771864"/>
                <a:ext cx="21961" cy="262307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778A4450-0A47-4633-8780-9D19503B1B13}"/>
                  </a:ext>
                </a:extLst>
              </p:cNvPr>
              <p:cNvCxnSpPr/>
              <p:nvPr/>
            </p:nvCxnSpPr>
            <p:spPr>
              <a:xfrm>
                <a:off x="10480540" y="4806390"/>
                <a:ext cx="0" cy="158854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5392">
                    <a:shade val="95000"/>
                    <a:satMod val="105000"/>
                  </a:srgbClr>
                </a:solidFill>
                <a:prstDash val="sysDash"/>
                <a:tailEnd type="arrow"/>
              </a:ln>
              <a:effectLst/>
            </p:spPr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1AE3C3E-E43E-4AC6-9CFB-C510E8A56E4A}"/>
                  </a:ext>
                </a:extLst>
              </p:cNvPr>
              <p:cNvSpPr txBox="1"/>
              <p:nvPr/>
            </p:nvSpPr>
            <p:spPr>
              <a:xfrm rot="16200000">
                <a:off x="10627195" y="2270819"/>
                <a:ext cx="990601" cy="270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Warfighter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8ABFF947-8BF3-4C2E-8EAD-8D0612B65368}"/>
                  </a:ext>
                </a:extLst>
              </p:cNvPr>
              <p:cNvSpPr txBox="1"/>
              <p:nvPr/>
            </p:nvSpPr>
            <p:spPr>
              <a:xfrm rot="16200000">
                <a:off x="10411956" y="3528120"/>
                <a:ext cx="914400" cy="27054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Acquirer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B41B54C6-653F-4EFD-A373-42788E0EA074}"/>
                  </a:ext>
                </a:extLst>
              </p:cNvPr>
              <p:cNvSpPr txBox="1"/>
              <p:nvPr/>
            </p:nvSpPr>
            <p:spPr>
              <a:xfrm rot="16200000">
                <a:off x="9936015" y="4442519"/>
                <a:ext cx="1371598" cy="27054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Prime Contractor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DA222AC-65E9-478D-B6AE-4CC3D63D9790}"/>
                  </a:ext>
                </a:extLst>
              </p:cNvPr>
              <p:cNvSpPr txBox="1"/>
              <p:nvPr/>
            </p:nvSpPr>
            <p:spPr>
              <a:xfrm rot="16200000">
                <a:off x="9683128" y="5477044"/>
                <a:ext cx="1283744" cy="270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Sub Contractors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A3A5347-4914-47D9-9B44-A7040AC7A675}"/>
                  </a:ext>
                </a:extLst>
              </p:cNvPr>
              <p:cNvSpPr txBox="1"/>
              <p:nvPr/>
            </p:nvSpPr>
            <p:spPr>
              <a:xfrm>
                <a:off x="9299302" y="3119234"/>
                <a:ext cx="900440" cy="43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Acquisition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Agreement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D1C615B-DE7E-4E52-90E6-469339CB9818}"/>
                  </a:ext>
                </a:extLst>
              </p:cNvPr>
              <p:cNvSpPr txBox="1"/>
              <p:nvPr/>
            </p:nvSpPr>
            <p:spPr>
              <a:xfrm>
                <a:off x="9377231" y="3565675"/>
                <a:ext cx="739891" cy="43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Main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Contract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C42B0B1-8304-4FBB-B62D-4FFA9E332087}"/>
                  </a:ext>
                </a:extLst>
              </p:cNvPr>
              <p:cNvSpPr txBox="1"/>
              <p:nvPr/>
            </p:nvSpPr>
            <p:spPr>
              <a:xfrm>
                <a:off x="9377118" y="4680304"/>
                <a:ext cx="811626" cy="43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Sub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Contracts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AF0A541-A287-4799-ABA0-77B4117A79F9}"/>
                  </a:ext>
                </a:extLst>
              </p:cNvPr>
              <p:cNvSpPr txBox="1"/>
              <p:nvPr/>
            </p:nvSpPr>
            <p:spPr>
              <a:xfrm>
                <a:off x="2749493" y="2459746"/>
                <a:ext cx="541768" cy="43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SoS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Level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1DC494E-E2B7-471C-9F8F-560A5A540DA7}"/>
                  </a:ext>
                </a:extLst>
              </p:cNvPr>
              <p:cNvSpPr txBox="1"/>
              <p:nvPr/>
            </p:nvSpPr>
            <p:spPr>
              <a:xfrm>
                <a:off x="2715733" y="3804140"/>
                <a:ext cx="674989" cy="43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System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Level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46D787DC-047E-4B51-895F-21C7666D2061}"/>
                  </a:ext>
                </a:extLst>
              </p:cNvPr>
              <p:cNvSpPr txBox="1"/>
              <p:nvPr/>
            </p:nvSpPr>
            <p:spPr>
              <a:xfrm>
                <a:off x="2515143" y="4958792"/>
                <a:ext cx="979006" cy="43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Sub-System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Level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CFCA964-BE6A-4B7E-9FA2-07FBD089A30D}"/>
                  </a:ext>
                </a:extLst>
              </p:cNvPr>
              <p:cNvSpPr txBox="1"/>
              <p:nvPr/>
            </p:nvSpPr>
            <p:spPr>
              <a:xfrm>
                <a:off x="3335620" y="4011380"/>
                <a:ext cx="1453820" cy="265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Functional Baseline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A50D32C5-BC71-4015-945F-DB12E4AE9CC6}"/>
                  </a:ext>
                </a:extLst>
              </p:cNvPr>
              <p:cNvSpPr txBox="1"/>
              <p:nvPr/>
            </p:nvSpPr>
            <p:spPr>
              <a:xfrm>
                <a:off x="3105274" y="5187517"/>
                <a:ext cx="1382086" cy="265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Allocated Baseline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9C42C0F3-A1EC-4149-A877-19CABF1AA978}"/>
                  </a:ext>
                </a:extLst>
              </p:cNvPr>
              <p:cNvSpPr txBox="1"/>
              <p:nvPr/>
            </p:nvSpPr>
            <p:spPr>
              <a:xfrm>
                <a:off x="6681298" y="3510990"/>
                <a:ext cx="1505059" cy="578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Initial System Model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Final System Model</a:t>
                </a:r>
              </a:p>
            </p:txBody>
          </p:sp>
          <p:sp>
            <p:nvSpPr>
              <p:cNvPr id="160" name="Rectangular Callout 47">
                <a:extLst>
                  <a:ext uri="{FF2B5EF4-FFF2-40B4-BE49-F238E27FC236}">
                    <a16:creationId xmlns:a16="http://schemas.microsoft.com/office/drawing/2014/main" id="{E7F055B2-E69B-4946-83F2-8C4F655026DA}"/>
                  </a:ext>
                </a:extLst>
              </p:cNvPr>
              <p:cNvSpPr/>
              <p:nvPr/>
            </p:nvSpPr>
            <p:spPr>
              <a:xfrm>
                <a:off x="9389232" y="2279240"/>
                <a:ext cx="1479924" cy="839993"/>
              </a:xfrm>
              <a:prstGeom prst="wedgeRectCallout">
                <a:avLst>
                  <a:gd name="adj1" fmla="val -149519"/>
                  <a:gd name="adj2" fmla="val 106422"/>
                </a:avLst>
              </a:prstGeom>
              <a:solidFill>
                <a:srgbClr val="5A4432">
                  <a:lumMod val="40000"/>
                  <a:lumOff val="60000"/>
                </a:srgbClr>
              </a:solidFill>
              <a:ln w="9525" cap="flat" cmpd="sng" algn="ctr">
                <a:solidFill>
                  <a:srgbClr val="08275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System Model is Authoritative Requirements Source  (e.g. Gov’t Specification)</a:t>
                </a:r>
              </a:p>
            </p:txBody>
          </p:sp>
          <p:pic>
            <p:nvPicPr>
              <p:cNvPr id="161" name="Picture 27">
                <a:extLst>
                  <a:ext uri="{FF2B5EF4-FFF2-40B4-BE49-F238E27FC236}">
                    <a16:creationId xmlns:a16="http://schemas.microsoft.com/office/drawing/2014/main" id="{1854CB38-6CC7-4901-B1AB-32989650D7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5658" y="990868"/>
                <a:ext cx="1472678" cy="1436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2" name="Picture 19" descr="C:\Users\jaime.guerrero\Downloads\SysML.png">
                <a:extLst>
                  <a:ext uri="{FF2B5EF4-FFF2-40B4-BE49-F238E27FC236}">
                    <a16:creationId xmlns:a16="http://schemas.microsoft.com/office/drawing/2014/main" id="{CD781576-FDAA-477C-8285-3328FB0F2A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6674" y="3542504"/>
                <a:ext cx="470624" cy="4902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FEEB1F4-E2AF-4E30-920F-EB106D4519C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1826370" y="1429818"/>
                <a:ext cx="1413809" cy="371249"/>
              </a:xfrm>
              <a:prstGeom prst="rect">
                <a:avLst/>
              </a:prstGeom>
              <a:solidFill>
                <a:srgbClr val="000308"/>
              </a:solidFill>
              <a:ln w="2540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Element 1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61DDCDEA-8949-40AB-A263-06A85344FD9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1826369" y="2863548"/>
                <a:ext cx="1413809" cy="371249"/>
              </a:xfrm>
              <a:prstGeom prst="rect">
                <a:avLst/>
              </a:prstGeom>
              <a:solidFill>
                <a:srgbClr val="000308"/>
              </a:solidFill>
              <a:ln w="2540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Element 2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B641BE45-BD42-4F8D-B0B7-2686817E00D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1826369" y="4297278"/>
                <a:ext cx="1413809" cy="371249"/>
              </a:xfrm>
              <a:prstGeom prst="rect">
                <a:avLst/>
              </a:prstGeom>
              <a:solidFill>
                <a:srgbClr val="000308"/>
              </a:solidFill>
              <a:ln w="2540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sng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Element 3</a:t>
                </a:r>
                <a:endParaRPr kumimoji="0" lang="en-US" b="1" i="0" u="sng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73430CA-396D-446D-8B23-3C32AEDE57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1826369" y="5731008"/>
                <a:ext cx="1413809" cy="371249"/>
              </a:xfrm>
              <a:prstGeom prst="rect">
                <a:avLst/>
              </a:prstGeom>
              <a:solidFill>
                <a:srgbClr val="000308"/>
              </a:solidFill>
              <a:ln w="2540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Element 4</a:t>
                </a:r>
              </a:p>
            </p:txBody>
          </p:sp>
          <p:sp>
            <p:nvSpPr>
              <p:cNvPr id="167" name="Rectangular Callout 73">
                <a:extLst>
                  <a:ext uri="{FF2B5EF4-FFF2-40B4-BE49-F238E27FC236}">
                    <a16:creationId xmlns:a16="http://schemas.microsoft.com/office/drawing/2014/main" id="{38438F5A-E35C-439D-B21C-56006760335B}"/>
                  </a:ext>
                </a:extLst>
              </p:cNvPr>
              <p:cNvSpPr/>
              <p:nvPr/>
            </p:nvSpPr>
            <p:spPr>
              <a:xfrm>
                <a:off x="8129099" y="5216587"/>
                <a:ext cx="1967428" cy="616630"/>
              </a:xfrm>
              <a:prstGeom prst="wedgeRectCallout">
                <a:avLst>
                  <a:gd name="adj1" fmla="val -66491"/>
                  <a:gd name="adj2" fmla="val 79487"/>
                </a:avLst>
              </a:prstGeom>
              <a:solidFill>
                <a:srgbClr val="5A4432">
                  <a:lumMod val="40000"/>
                  <a:lumOff val="60000"/>
                </a:srgbClr>
              </a:solidFill>
              <a:ln w="9525" cap="flat" cmpd="sng" algn="ctr">
                <a:solidFill>
                  <a:srgbClr val="08275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Discipline-Specific Models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(Mechanical, Electrical, SW)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4A6C026-050A-4200-BE04-567E3AE8F65C}"/>
                </a:ext>
              </a:extLst>
            </p:cNvPr>
            <p:cNvSpPr/>
            <p:nvPr/>
          </p:nvSpPr>
          <p:spPr>
            <a:xfrm>
              <a:off x="2693343" y="4801510"/>
              <a:ext cx="3986627" cy="144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rPr>
                <a:t>NAVAIR Public Release 2017-892.  Distribution Statement A – “Approved for public release; distribution is unlimited”</a:t>
              </a:r>
            </a:p>
          </p:txBody>
        </p:sp>
      </p:grp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AD88C965-DFCD-4AC3-B742-28CF77679DD4}"/>
              </a:ext>
            </a:extLst>
          </p:cNvPr>
          <p:cNvSpPr/>
          <p:nvPr/>
        </p:nvSpPr>
        <p:spPr bwMode="auto">
          <a:xfrm>
            <a:off x="9852464" y="3381144"/>
            <a:ext cx="2238937" cy="791715"/>
          </a:xfrm>
          <a:prstGeom prst="roundRect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  <a:headEnd/>
            <a:tailEnd/>
          </a:ln>
          <a:effectLst/>
        </p:spPr>
        <p:txBody>
          <a:bodyPr wrap="squar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&amp; Models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2B026E7D-C9F8-428B-8ED4-0916ECDBD4C9}"/>
              </a:ext>
            </a:extLst>
          </p:cNvPr>
          <p:cNvSpPr/>
          <p:nvPr/>
        </p:nvSpPr>
        <p:spPr bwMode="auto">
          <a:xfrm>
            <a:off x="9848997" y="1874818"/>
            <a:ext cx="2208362" cy="791715"/>
          </a:xfrm>
          <a:prstGeom prst="roundRect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  <a:headEnd/>
            <a:tailEnd/>
          </a:ln>
          <a:effectLst/>
        </p:spPr>
        <p:txBody>
          <a:bodyPr wrap="squar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Operational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&amp; Models</a:t>
            </a:r>
          </a:p>
        </p:txBody>
      </p:sp>
      <p:sp>
        <p:nvSpPr>
          <p:cNvPr id="170" name="Arrow: Up-Down 169">
            <a:extLst>
              <a:ext uri="{FF2B5EF4-FFF2-40B4-BE49-F238E27FC236}">
                <a16:creationId xmlns:a16="http://schemas.microsoft.com/office/drawing/2014/main" id="{78C5094B-DB95-4F7F-A714-FA2922FA4BA3}"/>
              </a:ext>
            </a:extLst>
          </p:cNvPr>
          <p:cNvSpPr/>
          <p:nvPr/>
        </p:nvSpPr>
        <p:spPr>
          <a:xfrm>
            <a:off x="10871472" y="2688013"/>
            <a:ext cx="128247" cy="687432"/>
          </a:xfrm>
          <a:prstGeom prst="upDownArrow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0827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1" name="Arrow: Up-Down 170">
            <a:extLst>
              <a:ext uri="{FF2B5EF4-FFF2-40B4-BE49-F238E27FC236}">
                <a16:creationId xmlns:a16="http://schemas.microsoft.com/office/drawing/2014/main" id="{D4BE9ACE-7C51-439F-8894-2DB351D333B7}"/>
              </a:ext>
            </a:extLst>
          </p:cNvPr>
          <p:cNvSpPr/>
          <p:nvPr/>
        </p:nvSpPr>
        <p:spPr>
          <a:xfrm>
            <a:off x="10871472" y="4191192"/>
            <a:ext cx="128247" cy="687432"/>
          </a:xfrm>
          <a:prstGeom prst="upDownArrow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0827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709D195D-575E-4B60-91CC-A3B790537730}"/>
              </a:ext>
            </a:extLst>
          </p:cNvPr>
          <p:cNvSpPr/>
          <p:nvPr/>
        </p:nvSpPr>
        <p:spPr bwMode="auto">
          <a:xfrm rot="16200000">
            <a:off x="-2115400" y="3447325"/>
            <a:ext cx="5501201" cy="529321"/>
          </a:xfrm>
          <a:prstGeom prst="rect">
            <a:avLst/>
          </a:prstGeom>
          <a:solidFill>
            <a:srgbClr val="BA8215">
              <a:lumMod val="20000"/>
              <a:lumOff val="80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  <a:headEnd/>
            <a:tailEnd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Tech Stack: data, models, tools, &amp; training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3C4E5218-56DC-4462-8215-46998922D88E}"/>
              </a:ext>
            </a:extLst>
          </p:cNvPr>
          <p:cNvSpPr/>
          <p:nvPr/>
        </p:nvSpPr>
        <p:spPr bwMode="auto">
          <a:xfrm>
            <a:off x="9848972" y="4896957"/>
            <a:ext cx="2238937" cy="1032438"/>
          </a:xfrm>
          <a:prstGeom prst="roundRect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  <a:headEnd/>
            <a:tailEnd/>
          </a:ln>
          <a:effectLst/>
        </p:spPr>
        <p:txBody>
          <a:bodyPr wrap="squar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Disciplinary Specific Data &amp; Models</a:t>
            </a:r>
          </a:p>
        </p:txBody>
      </p:sp>
    </p:spTree>
    <p:extLst>
      <p:ext uri="{BB962C8B-B14F-4D97-AF65-F5344CB8AC3E}">
        <p14:creationId xmlns:p14="http://schemas.microsoft.com/office/powerpoint/2010/main" val="400540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385079" y="6640844"/>
            <a:ext cx="5024733" cy="20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51"/>
              </a:lnSpc>
              <a:spcAft>
                <a:spcPts val="900"/>
              </a:spcAft>
              <a:tabLst>
                <a:tab pos="2241177" algn="ctr"/>
                <a:tab pos="4455683" algn="r"/>
                <a:tab pos="4800480" algn="r"/>
              </a:tabLst>
            </a:pPr>
            <a:r>
              <a:rPr lang="en-US" sz="1051" dirty="0">
                <a:latin typeface="Times New Roman" panose="02020603050405020304" pitchFamily="18" charset="0"/>
                <a:ea typeface="SimSun" panose="02010600030101010101" pitchFamily="2" charset="-122"/>
              </a:rPr>
              <a:t>Distribution Statement A: Approved for public release.  Distribution is unlimited.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805BEA9-7830-4732-8810-672E26EAADF8}"/>
              </a:ext>
            </a:extLst>
          </p:cNvPr>
          <p:cNvSpPr txBox="1">
            <a:spLocks/>
          </p:cNvSpPr>
          <p:nvPr/>
        </p:nvSpPr>
        <p:spPr>
          <a:xfrm>
            <a:off x="7026472" y="0"/>
            <a:ext cx="4921018" cy="942051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mericana BT" pitchFamily="18" charset="0"/>
                <a:ea typeface="ＭＳ Ｐゴシック" pitchFamily="34" charset="-128"/>
                <a:cs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mericana BT" pitchFamily="18" charset="0"/>
                <a:ea typeface="ＭＳ Ｐゴシック" pitchFamily="34" charset="-128"/>
                <a:cs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mericana BT" pitchFamily="18" charset="0"/>
                <a:ea typeface="ＭＳ Ｐゴシック" pitchFamily="34" charset="-128"/>
                <a:cs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mericana BT" pitchFamily="18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sz="2800" kern="0" dirty="0"/>
              <a:t>DEVCOM Example Reference Architecture for “Full Stack” with Tools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D50845-C29A-4259-A818-576C374523E8}"/>
              </a:ext>
            </a:extLst>
          </p:cNvPr>
          <p:cNvGrpSpPr/>
          <p:nvPr/>
        </p:nvGrpSpPr>
        <p:grpSpPr>
          <a:xfrm>
            <a:off x="916886" y="860755"/>
            <a:ext cx="10721238" cy="5620431"/>
            <a:chOff x="916886" y="860756"/>
            <a:chExt cx="7858858" cy="4119876"/>
          </a:xfrm>
        </p:grpSpPr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5057257A-68A3-4241-A914-30D15ACDD70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9236" y="1142259"/>
              <a:ext cx="1735137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71450" indent="-171450" algn="l" rtl="0" eaLnBrk="1" fontAlgn="base" hangingPunct="1">
                <a:spcBef>
                  <a:spcPts val="1500"/>
                </a:spcBef>
                <a:spcAft>
                  <a:spcPct val="0"/>
                </a:spcAft>
                <a:buClr>
                  <a:srgbClr val="A50021"/>
                </a:buClr>
                <a:buSzPct val="100000"/>
                <a:buFont typeface="Calibri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71450" algn="l" rtl="0" eaLnBrk="1" fontAlgn="base" hangingPunct="1">
                <a:spcBef>
                  <a:spcPts val="450"/>
                </a:spcBef>
                <a:spcAft>
                  <a:spcPct val="0"/>
                </a:spcAft>
                <a:buClr>
                  <a:srgbClr val="A50021"/>
                </a:buClr>
                <a:buSzPct val="100000"/>
                <a:buFont typeface="Calibri" pitchFamily="34" charset="0"/>
                <a:buChar char="―"/>
                <a:defRPr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4350" indent="-171450" algn="l" rtl="0" eaLnBrk="1" fontAlgn="base" hangingPunct="1">
                <a:spcBef>
                  <a:spcPts val="450"/>
                </a:spcBef>
                <a:spcAft>
                  <a:spcPct val="0"/>
                </a:spcAft>
                <a:buClr>
                  <a:srgbClr val="A50021"/>
                </a:buClr>
                <a:buSzPct val="100000"/>
                <a:buFont typeface="Courier New" pitchFamily="49" charset="0"/>
                <a:buChar char="o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1450" algn="l" rtl="0" eaLnBrk="1" fontAlgn="base" hangingPunct="1">
                <a:spcBef>
                  <a:spcPts val="450"/>
                </a:spcBef>
                <a:spcAft>
                  <a:spcPct val="0"/>
                </a:spcAft>
                <a:buClr>
                  <a:srgbClr val="A50021"/>
                </a:buClr>
                <a:buSzPct val="100000"/>
                <a:buFont typeface="Calibri" pitchFamily="34" charset="0"/>
                <a:buChar char="―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7250" indent="-171450" algn="l" rtl="0" eaLnBrk="1" fontAlgn="base" hangingPunct="1">
                <a:spcBef>
                  <a:spcPts val="450"/>
                </a:spcBef>
                <a:spcAft>
                  <a:spcPct val="0"/>
                </a:spcAft>
                <a:buClr>
                  <a:srgbClr val="A50021"/>
                </a:buClr>
                <a:buSzPct val="100000"/>
                <a:buFont typeface="Wingdings" pitchFamily="2" charset="2"/>
                <a:buChar char="q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0150" indent="-171450" algn="l" rtl="0" eaLnBrk="1" fontAlgn="base" hangingPunct="1">
                <a:spcBef>
                  <a:spcPts val="450"/>
                </a:spcBef>
                <a:spcAft>
                  <a:spcPct val="0"/>
                </a:spcAft>
                <a:buClr>
                  <a:srgbClr val="800000"/>
                </a:buClr>
                <a:buSzPct val="75000"/>
                <a:buFont typeface="Wingdings" pitchFamily="2" charset="2"/>
                <a:buChar char="n"/>
                <a:defRPr sz="10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43050" indent="-171450" algn="l" rtl="0" eaLnBrk="1" fontAlgn="base" hangingPunct="1">
                <a:spcBef>
                  <a:spcPts val="450"/>
                </a:spcBef>
                <a:spcAft>
                  <a:spcPct val="0"/>
                </a:spcAft>
                <a:buClr>
                  <a:srgbClr val="800000"/>
                </a:buClr>
                <a:buSzPct val="75000"/>
                <a:buFont typeface="Wingdings" pitchFamily="2" charset="2"/>
                <a:buChar char="n"/>
                <a:defRPr sz="10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950" indent="-171450" algn="l" rtl="0" eaLnBrk="1" fontAlgn="base" hangingPunct="1">
                <a:spcBef>
                  <a:spcPts val="450"/>
                </a:spcBef>
                <a:spcAft>
                  <a:spcPct val="0"/>
                </a:spcAft>
                <a:buClr>
                  <a:srgbClr val="800000"/>
                </a:buClr>
                <a:buSzPct val="75000"/>
                <a:buFont typeface="Wingdings" pitchFamily="2" charset="2"/>
                <a:buChar char="n"/>
                <a:defRPr sz="10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28850" indent="-171450" algn="l" rtl="0" eaLnBrk="1" fontAlgn="base" hangingPunct="1">
                <a:spcBef>
                  <a:spcPts val="450"/>
                </a:spcBef>
                <a:spcAft>
                  <a:spcPct val="0"/>
                </a:spcAft>
                <a:buClr>
                  <a:srgbClr val="800000"/>
                </a:buClr>
                <a:buSzPct val="75000"/>
                <a:buFont typeface="Wingdings" pitchFamily="2" charset="2"/>
                <a:buChar char="n"/>
                <a:defRPr sz="10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500"/>
                </a:spcBef>
                <a:spcAft>
                  <a:spcPct val="0"/>
                </a:spcAft>
                <a:buClr>
                  <a:srgbClr val="A50021"/>
                </a:buClr>
                <a:buSzPct val="100000"/>
                <a:buFont typeface="Calibri" pitchFamily="34" charset="0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Used </a:t>
              </a:r>
              <a:b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Tools: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9280BDF-054D-4B7E-BE62-A9BF5A9FB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685" y="860756"/>
              <a:ext cx="6672788" cy="411987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E39C52-C394-4264-B723-A126ED115C86}"/>
                </a:ext>
              </a:extLst>
            </p:cNvPr>
            <p:cNvSpPr txBox="1"/>
            <p:nvPr/>
          </p:nvSpPr>
          <p:spPr>
            <a:xfrm>
              <a:off x="6957408" y="3503482"/>
              <a:ext cx="502617" cy="16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err="1">
                  <a:solidFill>
                    <a:srgbClr val="1F497D"/>
                  </a:solidFill>
                  <a:latin typeface="Arial" charset="0"/>
                  <a:ea typeface="ＭＳ Ｐゴシック"/>
                  <a:cs typeface="Arial" charset="0"/>
                </a:rPr>
                <a:t>IoIF</a:t>
              </a:r>
              <a:endParaRPr lang="en-US" sz="900" dirty="0">
                <a:solidFill>
                  <a:srgbClr val="1F497D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94FA2A7-0177-4A26-A0EE-660874396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8487" y="3616675"/>
              <a:ext cx="73700" cy="3255"/>
            </a:xfrm>
            <a:prstGeom prst="straightConnector1">
              <a:avLst/>
            </a:prstGeom>
            <a:noFill/>
            <a:ln w="38100" cap="flat" cmpd="sng" algn="ctr">
              <a:solidFill>
                <a:srgbClr val="005392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9236CC9-4EAE-465B-9589-8FCBBB9EE042}"/>
                </a:ext>
              </a:extLst>
            </p:cNvPr>
            <p:cNvGrpSpPr/>
            <p:nvPr/>
          </p:nvGrpSpPr>
          <p:grpSpPr>
            <a:xfrm>
              <a:off x="916886" y="1326496"/>
              <a:ext cx="7858858" cy="3600006"/>
              <a:chOff x="916886" y="1326496"/>
              <a:chExt cx="7858858" cy="3600006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6642B7-F62C-4AA4-964B-35732918B017}"/>
                  </a:ext>
                </a:extLst>
              </p:cNvPr>
              <p:cNvSpPr txBox="1"/>
              <p:nvPr/>
            </p:nvSpPr>
            <p:spPr>
              <a:xfrm>
                <a:off x="7597892" y="1326496"/>
                <a:ext cx="1107879" cy="24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5392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Protegé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5392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9E5028D3-3C44-4EC0-B04D-98467C180FC8}"/>
                  </a:ext>
                </a:extLst>
              </p:cNvPr>
              <p:cNvCxnSpPr>
                <a:cxnSpLocks/>
                <a:stCxn id="40" idx="1"/>
              </p:cNvCxnSpPr>
              <p:nvPr/>
            </p:nvCxnSpPr>
            <p:spPr>
              <a:xfrm flipH="1" flipV="1">
                <a:off x="7223528" y="1378411"/>
                <a:ext cx="374365" cy="7216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5392"/>
                </a:solidFill>
                <a:prstDash val="solid"/>
                <a:tailEnd type="triangl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2623D5-C74F-401B-8A53-3036D986D6C9}"/>
                  </a:ext>
                </a:extLst>
              </p:cNvPr>
              <p:cNvSpPr txBox="1"/>
              <p:nvPr/>
            </p:nvSpPr>
            <p:spPr>
              <a:xfrm>
                <a:off x="7665496" y="2404015"/>
                <a:ext cx="1029268" cy="24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392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OpenMBEE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41F1E496-CA7E-498B-8524-25BBA4B349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60025" y="2524422"/>
                <a:ext cx="291310" cy="739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5392"/>
                </a:solidFill>
                <a:prstDash val="solid"/>
                <a:tailEnd type="triangl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1E61DC0-D257-450B-9EE6-AB507BFCCE1C}"/>
                  </a:ext>
                </a:extLst>
              </p:cNvPr>
              <p:cNvSpPr txBox="1"/>
              <p:nvPr/>
            </p:nvSpPr>
            <p:spPr>
              <a:xfrm>
                <a:off x="7485211" y="3088962"/>
                <a:ext cx="1290533" cy="428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5392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Magicdraw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392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/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392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Cameo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094CCD8-4051-4C9C-8C1A-E8FF1A56792E}"/>
                  </a:ext>
                </a:extLst>
              </p:cNvPr>
              <p:cNvSpPr txBox="1"/>
              <p:nvPr/>
            </p:nvSpPr>
            <p:spPr>
              <a:xfrm>
                <a:off x="7510371" y="4417511"/>
                <a:ext cx="1121128" cy="428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5392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Jupyter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392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 </a:t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392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392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Notebook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7F38ABB-CDDE-40FC-AA50-FB12DA43893F}"/>
                  </a:ext>
                </a:extLst>
              </p:cNvPr>
              <p:cNvSpPr txBox="1"/>
              <p:nvPr/>
            </p:nvSpPr>
            <p:spPr>
              <a:xfrm>
                <a:off x="4376256" y="4678336"/>
                <a:ext cx="1411025" cy="24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5392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ModelCenter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5392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03B507-BD5B-443C-943B-8A4B9D0ADEED}"/>
                  </a:ext>
                </a:extLst>
              </p:cNvPr>
              <p:cNvSpPr txBox="1"/>
              <p:nvPr/>
            </p:nvSpPr>
            <p:spPr>
              <a:xfrm>
                <a:off x="3287949" y="4484036"/>
                <a:ext cx="1257869" cy="24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5392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Matlab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392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/Simulink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2C7C650-FE1E-44EF-9C8F-3882FC64EBA4}"/>
                  </a:ext>
                </a:extLst>
              </p:cNvPr>
              <p:cNvSpPr txBox="1"/>
              <p:nvPr/>
            </p:nvSpPr>
            <p:spPr>
              <a:xfrm>
                <a:off x="2060383" y="4442530"/>
                <a:ext cx="943986" cy="24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392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ANSYS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6497D8-3414-478A-81AA-135AECFB9511}"/>
                  </a:ext>
                </a:extLst>
              </p:cNvPr>
              <p:cNvSpPr txBox="1"/>
              <p:nvPr/>
            </p:nvSpPr>
            <p:spPr>
              <a:xfrm>
                <a:off x="916886" y="1488217"/>
                <a:ext cx="1033617" cy="24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392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Arial" charset="0"/>
                  </a:rPr>
                  <a:t>Unity 3D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EF2212D1-B106-45C9-87FF-DE67411B8E2D}"/>
                  </a:ext>
                </a:extLst>
              </p:cNvPr>
              <p:cNvCxnSpPr>
                <a:cxnSpLocks/>
                <a:stCxn id="44" idx="1"/>
              </p:cNvCxnSpPr>
              <p:nvPr/>
            </p:nvCxnSpPr>
            <p:spPr>
              <a:xfrm flipH="1" flipV="1">
                <a:off x="6924016" y="3244963"/>
                <a:ext cx="561195" cy="5832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5392"/>
                </a:solidFill>
                <a:prstDash val="solid"/>
                <a:tailEnd type="triangl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41BA126-427A-4130-AAC3-13CB8368B5EE}"/>
                  </a:ext>
                </a:extLst>
              </p:cNvPr>
              <p:cNvCxnSpPr>
                <a:cxnSpLocks/>
                <a:stCxn id="45" idx="1"/>
              </p:cNvCxnSpPr>
              <p:nvPr/>
            </p:nvCxnSpPr>
            <p:spPr>
              <a:xfrm flipH="1">
                <a:off x="7219115" y="4631837"/>
                <a:ext cx="291257" cy="9729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5392"/>
                </a:solidFill>
                <a:prstDash val="solid"/>
                <a:tailEnd type="triangl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B6ABC273-217B-43C9-90BC-1C22D40BFA54}"/>
                  </a:ext>
                </a:extLst>
              </p:cNvPr>
              <p:cNvCxnSpPr>
                <a:cxnSpLocks/>
                <a:stCxn id="46" idx="0"/>
              </p:cNvCxnSpPr>
              <p:nvPr/>
            </p:nvCxnSpPr>
            <p:spPr>
              <a:xfrm flipH="1" flipV="1">
                <a:off x="4753502" y="4481285"/>
                <a:ext cx="328267" cy="19705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5392"/>
                </a:solidFill>
                <a:prstDash val="solid"/>
                <a:tailEnd type="triangl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4B3443D-B243-4A98-AD88-21E154E4A87C}"/>
                  </a:ext>
                </a:extLst>
              </p:cNvPr>
              <p:cNvCxnSpPr>
                <a:cxnSpLocks/>
                <a:stCxn id="47" idx="0"/>
              </p:cNvCxnSpPr>
              <p:nvPr/>
            </p:nvCxnSpPr>
            <p:spPr>
              <a:xfrm flipH="1" flipV="1">
                <a:off x="3232744" y="4376640"/>
                <a:ext cx="684140" cy="10739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5392"/>
                </a:solidFill>
                <a:prstDash val="solid"/>
                <a:tailEnd type="triangl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283BD083-F6EB-44BC-9A42-7A1B9141A199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>
                <a:off x="1433695" y="1736383"/>
                <a:ext cx="161384" cy="19161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5392"/>
                </a:solidFill>
                <a:prstDash val="solid"/>
                <a:tailEnd type="triangl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1268E0F-567F-4B21-9135-E1B9AB0F61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96308" y="4382207"/>
                <a:ext cx="259941" cy="6823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5392"/>
                </a:solidFill>
                <a:prstDash val="solid"/>
                <a:tailEnd type="triangl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B72F237-8BC2-4E65-A0CB-97CA967C50F3}"/>
                </a:ext>
              </a:extLst>
            </p:cNvPr>
            <p:cNvSpPr/>
            <p:nvPr/>
          </p:nvSpPr>
          <p:spPr>
            <a:xfrm>
              <a:off x="2742897" y="1430173"/>
              <a:ext cx="1676164" cy="44260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rgbClr val="175D4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Reference Architecture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E8C41F0-F104-4873-892C-91FCE35D55B4}"/>
                </a:ext>
              </a:extLst>
            </p:cNvPr>
            <p:cNvSpPr/>
            <p:nvPr/>
          </p:nvSpPr>
          <p:spPr>
            <a:xfrm>
              <a:off x="1689065" y="2132280"/>
              <a:ext cx="1330499" cy="459641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rgbClr val="175D4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Graphical CONOPs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530B5EE-B440-44B9-BED5-2F02EA082097}"/>
                </a:ext>
              </a:extLst>
            </p:cNvPr>
            <p:cNvSpPr/>
            <p:nvPr/>
          </p:nvSpPr>
          <p:spPr>
            <a:xfrm>
              <a:off x="4158952" y="1957430"/>
              <a:ext cx="1174087" cy="44260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rgbClr val="175D4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Mission Model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359A810-9A88-4BDA-8837-CAA1AF8F61AA}"/>
                </a:ext>
              </a:extLst>
            </p:cNvPr>
            <p:cNvSpPr/>
            <p:nvPr/>
          </p:nvSpPr>
          <p:spPr>
            <a:xfrm>
              <a:off x="3563887" y="2744573"/>
              <a:ext cx="1174087" cy="44260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rgbClr val="175D4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System Models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D53647-262E-47B2-B9E7-AECEFEE655E8}"/>
                </a:ext>
              </a:extLst>
            </p:cNvPr>
            <p:cNvSpPr/>
            <p:nvPr/>
          </p:nvSpPr>
          <p:spPr>
            <a:xfrm>
              <a:off x="3450832" y="3503570"/>
              <a:ext cx="1174087" cy="442605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rgbClr val="175D4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Analysis Models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363106D-0677-4BDB-9565-CA1BAAB5E9E1}"/>
                </a:ext>
              </a:extLst>
            </p:cNvPr>
            <p:cNvSpPr/>
            <p:nvPr/>
          </p:nvSpPr>
          <p:spPr>
            <a:xfrm>
              <a:off x="3811620" y="904279"/>
              <a:ext cx="1458234" cy="442605"/>
            </a:xfrm>
            <a:prstGeom prst="ellipse">
              <a:avLst/>
            </a:prstGeom>
            <a:solidFill>
              <a:srgbClr val="FF9BBC"/>
            </a:solidFill>
            <a:ln w="9525" cap="flat" cmpd="sng" algn="ctr">
              <a:solidFill>
                <a:srgbClr val="175D4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Digital Ontologies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89D8531-9DF6-41D7-8604-E3A503EE2952}"/>
                </a:ext>
              </a:extLst>
            </p:cNvPr>
            <p:cNvSpPr/>
            <p:nvPr/>
          </p:nvSpPr>
          <p:spPr>
            <a:xfrm>
              <a:off x="5340380" y="1550690"/>
              <a:ext cx="1174088" cy="442605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rgbClr val="175D4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Digital Signoff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90AB5BC-DD29-42B7-8F15-DA83608BB0A1}"/>
                </a:ext>
              </a:extLst>
            </p:cNvPr>
            <p:cNvSpPr/>
            <p:nvPr/>
          </p:nvSpPr>
          <p:spPr>
            <a:xfrm>
              <a:off x="5421981" y="2131295"/>
              <a:ext cx="999352" cy="442605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rgbClr val="175D4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View Editor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578985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"/>
          <p:cNvSpPr txBox="1">
            <a:spLocks noGrp="1"/>
          </p:cNvSpPr>
          <p:nvPr>
            <p:ph type="title"/>
          </p:nvPr>
        </p:nvSpPr>
        <p:spPr>
          <a:xfrm>
            <a:off x="7360003" y="1"/>
            <a:ext cx="4478514" cy="82761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“Full Stack” of Skyzer Models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Enables Acquisition Analysis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2D643B-D6AC-E04B-A52E-662226EC158C}"/>
              </a:ext>
            </a:extLst>
          </p:cNvPr>
          <p:cNvGrpSpPr/>
          <p:nvPr/>
        </p:nvGrpSpPr>
        <p:grpSpPr>
          <a:xfrm>
            <a:off x="4651218" y="3258725"/>
            <a:ext cx="6219409" cy="1114548"/>
            <a:chOff x="2484603" y="2947222"/>
            <a:chExt cx="6219409" cy="1114546"/>
          </a:xfrm>
        </p:grpSpPr>
        <p:sp>
          <p:nvSpPr>
            <p:cNvPr id="488" name="Google Shape;488;p5"/>
            <p:cNvSpPr txBox="1"/>
            <p:nvPr/>
          </p:nvSpPr>
          <p:spPr>
            <a:xfrm>
              <a:off x="3468546" y="2982949"/>
              <a:ext cx="1693832" cy="57754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algn="ctr"/>
              <a: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Instance of </a:t>
              </a:r>
              <a:b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CBT&amp;E / MBTD Model</a:t>
              </a:r>
              <a:endParaRPr sz="1400"/>
            </a:p>
          </p:txBody>
        </p:sp>
        <p:cxnSp>
          <p:nvCxnSpPr>
            <p:cNvPr id="489" name="Google Shape;489;p5"/>
            <p:cNvCxnSpPr>
              <a:stCxn id="488" idx="1"/>
              <a:endCxn id="473" idx="3"/>
            </p:cNvCxnSpPr>
            <p:nvPr/>
          </p:nvCxnSpPr>
          <p:spPr>
            <a:xfrm flipH="1">
              <a:off x="2484603" y="3271723"/>
              <a:ext cx="983943" cy="79004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493" name="Google Shape;493;p5"/>
            <p:cNvSpPr txBox="1"/>
            <p:nvPr/>
          </p:nvSpPr>
          <p:spPr>
            <a:xfrm>
              <a:off x="5376426" y="2947222"/>
              <a:ext cx="3327586" cy="64008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1425" tIns="45700" rIns="51425" bIns="45700" anchor="ctr" anchorCtr="1">
              <a:noAutofit/>
            </a:bodyPr>
            <a:lstStyle/>
            <a:p>
              <a: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Criteria focused on Capability-based Test &amp; Evaluation (CBT&amp;E) and Mission-based Test Design (MBTD)</a:t>
              </a:r>
              <a:endParaRPr sz="14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BEE7B71-E7DD-EE45-A691-028C78CDE35C}"/>
              </a:ext>
            </a:extLst>
          </p:cNvPr>
          <p:cNvGrpSpPr/>
          <p:nvPr/>
        </p:nvGrpSpPr>
        <p:grpSpPr>
          <a:xfrm>
            <a:off x="2646019" y="1857042"/>
            <a:ext cx="3300226" cy="885378"/>
            <a:chOff x="479404" y="1464794"/>
            <a:chExt cx="3300227" cy="885378"/>
          </a:xfrm>
        </p:grpSpPr>
        <p:sp>
          <p:nvSpPr>
            <p:cNvPr id="505" name="Google Shape;505;p5"/>
            <p:cNvSpPr txBox="1"/>
            <p:nvPr/>
          </p:nvSpPr>
          <p:spPr>
            <a:xfrm>
              <a:off x="479404" y="1464794"/>
              <a:ext cx="2152944" cy="57754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algn="ctr"/>
              <a:r>
                <a:rPr lang="en-US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Using and Tailoring</a:t>
              </a:r>
              <a:br>
                <a:rPr lang="en-US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Reference Models </a:t>
              </a:r>
              <a:endParaRPr sz="1200"/>
            </a:p>
          </p:txBody>
        </p:sp>
        <p:sp>
          <p:nvSpPr>
            <p:cNvPr id="508" name="Google Shape;508;p5"/>
            <p:cNvSpPr txBox="1"/>
            <p:nvPr/>
          </p:nvSpPr>
          <p:spPr>
            <a:xfrm>
              <a:off x="2582572" y="2100775"/>
              <a:ext cx="1197059" cy="24939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NAVSEM Compliant</a:t>
              </a:r>
              <a:endParaRPr sz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A2B790-E60F-5846-9048-A846FC77D40C}"/>
              </a:ext>
            </a:extLst>
          </p:cNvPr>
          <p:cNvGrpSpPr/>
          <p:nvPr/>
        </p:nvGrpSpPr>
        <p:grpSpPr>
          <a:xfrm>
            <a:off x="2737176" y="2663174"/>
            <a:ext cx="2573359" cy="3828967"/>
            <a:chOff x="570560" y="2351672"/>
            <a:chExt cx="2573359" cy="3828967"/>
          </a:xfrm>
        </p:grpSpPr>
        <p:sp>
          <p:nvSpPr>
            <p:cNvPr id="504" name="Google Shape;504;p5"/>
            <p:cNvSpPr txBox="1"/>
            <p:nvPr/>
          </p:nvSpPr>
          <p:spPr>
            <a:xfrm>
              <a:off x="2786215" y="5839360"/>
              <a:ext cx="357704" cy="341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351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140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5905CF2-1F2C-1245-827B-F0332C6169EE}"/>
                </a:ext>
              </a:extLst>
            </p:cNvPr>
            <p:cNvGrpSpPr/>
            <p:nvPr/>
          </p:nvGrpSpPr>
          <p:grpSpPr>
            <a:xfrm>
              <a:off x="570560" y="2351672"/>
              <a:ext cx="2538762" cy="3822294"/>
              <a:chOff x="570560" y="2351672"/>
              <a:chExt cx="2538762" cy="3822294"/>
            </a:xfrm>
          </p:grpSpPr>
          <p:sp>
            <p:nvSpPr>
              <p:cNvPr id="472" name="Google Shape;472;p5"/>
              <p:cNvSpPr/>
              <p:nvPr/>
            </p:nvSpPr>
            <p:spPr>
              <a:xfrm>
                <a:off x="1602151" y="2913235"/>
                <a:ext cx="961992" cy="1508511"/>
              </a:xfrm>
              <a:prstGeom prst="rect">
                <a:avLst/>
              </a:prstGeom>
              <a:noFill/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algn="ctr"/>
                <a:endParaRPr sz="135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5"/>
              <p:cNvSpPr txBox="1"/>
              <p:nvPr/>
            </p:nvSpPr>
            <p:spPr>
              <a:xfrm>
                <a:off x="1688944" y="3753243"/>
                <a:ext cx="795658" cy="617055"/>
              </a:xfrm>
              <a:prstGeom prst="rect">
                <a:avLst/>
              </a:prstGeom>
              <a:solidFill>
                <a:srgbClr val="F4B08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algn="ctr"/>
                <a: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Skyzer</a:t>
                </a:r>
                <a:b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System</a:t>
                </a:r>
                <a:b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Model</a:t>
                </a:r>
                <a:endParaRPr sz="1400"/>
              </a:p>
            </p:txBody>
          </p:sp>
          <p:sp>
            <p:nvSpPr>
              <p:cNvPr id="474" name="Google Shape;474;p5"/>
              <p:cNvSpPr txBox="1"/>
              <p:nvPr/>
            </p:nvSpPr>
            <p:spPr>
              <a:xfrm>
                <a:off x="1663181" y="2982949"/>
                <a:ext cx="847174" cy="577549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algn="ctr"/>
                <a:r>
                  <a:rPr lang="en-US" sz="135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Mission</a:t>
                </a:r>
                <a:br>
                  <a:rPr lang="en-US" sz="135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35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Model</a:t>
                </a:r>
                <a:endParaRPr sz="1400" dirty="0"/>
              </a:p>
            </p:txBody>
          </p:sp>
          <p:cxnSp>
            <p:nvCxnSpPr>
              <p:cNvPr id="475" name="Google Shape;475;p5"/>
              <p:cNvCxnSpPr/>
              <p:nvPr/>
            </p:nvCxnSpPr>
            <p:spPr>
              <a:xfrm rot="10800000">
                <a:off x="2086767" y="3498392"/>
                <a:ext cx="0" cy="27438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476" name="Google Shape;476;p5"/>
              <p:cNvSpPr txBox="1"/>
              <p:nvPr/>
            </p:nvSpPr>
            <p:spPr>
              <a:xfrm>
                <a:off x="1412756" y="4551989"/>
                <a:ext cx="1348032" cy="577549"/>
              </a:xfrm>
              <a:prstGeom prst="rect">
                <a:avLst/>
              </a:prstGeom>
              <a:solidFill>
                <a:srgbClr val="F4B08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algn="ctr"/>
                <a: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Contractor</a:t>
                </a:r>
                <a:b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RFP Response</a:t>
                </a:r>
                <a:b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Model</a:t>
                </a:r>
                <a:endParaRPr sz="1400"/>
              </a:p>
            </p:txBody>
          </p:sp>
          <p:cxnSp>
            <p:nvCxnSpPr>
              <p:cNvPr id="477" name="Google Shape;477;p5"/>
              <p:cNvCxnSpPr>
                <a:stCxn id="476" idx="0"/>
                <a:endCxn id="473" idx="2"/>
              </p:cNvCxnSpPr>
              <p:nvPr/>
            </p:nvCxnSpPr>
            <p:spPr>
              <a:xfrm rot="10800000">
                <a:off x="2086772" y="4370189"/>
                <a:ext cx="0" cy="18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483" name="Google Shape;483;p5"/>
              <p:cNvSpPr txBox="1"/>
              <p:nvPr/>
            </p:nvSpPr>
            <p:spPr>
              <a:xfrm>
                <a:off x="570560" y="3244289"/>
                <a:ext cx="930281" cy="341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algn="ctr"/>
                <a:r>
                  <a:rPr lang="en-US" sz="135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Project</a:t>
                </a:r>
                <a:br>
                  <a:rPr lang="en-US" sz="135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35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Usage</a:t>
                </a:r>
                <a:endParaRPr sz="1400" dirty="0"/>
              </a:p>
            </p:txBody>
          </p:sp>
          <p:cxnSp>
            <p:nvCxnSpPr>
              <p:cNvPr id="484" name="Google Shape;484;p5"/>
              <p:cNvCxnSpPr>
                <a:cxnSpLocks/>
                <a:stCxn id="483" idx="3"/>
                <a:endCxn id="472" idx="1"/>
              </p:cNvCxnSpPr>
              <p:nvPr/>
            </p:nvCxnSpPr>
            <p:spPr>
              <a:xfrm>
                <a:off x="1500841" y="3414929"/>
                <a:ext cx="101310" cy="25256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85" name="Google Shape;485;p5"/>
              <p:cNvSpPr txBox="1"/>
              <p:nvPr/>
            </p:nvSpPr>
            <p:spPr>
              <a:xfrm>
                <a:off x="1629245" y="2597596"/>
                <a:ext cx="854939" cy="315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algn="ctr"/>
                <a:r>
                  <a:rPr lang="en-US" sz="12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Skyzer</a:t>
                </a:r>
                <a:endParaRPr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5"/>
              <p:cNvSpPr txBox="1"/>
              <p:nvPr/>
            </p:nvSpPr>
            <p:spPr>
              <a:xfrm>
                <a:off x="630071" y="5128519"/>
                <a:ext cx="976059" cy="57754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algn="ctr"/>
                <a: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Avionics</a:t>
                </a:r>
                <a:b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Model</a:t>
                </a:r>
                <a:endParaRPr sz="1400"/>
              </a:p>
            </p:txBody>
          </p:sp>
          <p:sp>
            <p:nvSpPr>
              <p:cNvPr id="499" name="Google Shape;499;p5"/>
              <p:cNvSpPr txBox="1"/>
              <p:nvPr/>
            </p:nvSpPr>
            <p:spPr>
              <a:xfrm>
                <a:off x="985800" y="5357471"/>
                <a:ext cx="932411" cy="57754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algn="ctr"/>
                <a: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Airframe</a:t>
                </a:r>
                <a:b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Model</a:t>
                </a:r>
                <a:endParaRPr sz="1400"/>
              </a:p>
            </p:txBody>
          </p:sp>
          <p:sp>
            <p:nvSpPr>
              <p:cNvPr id="500" name="Google Shape;500;p5"/>
              <p:cNvSpPr txBox="1"/>
              <p:nvPr/>
            </p:nvSpPr>
            <p:spPr>
              <a:xfrm>
                <a:off x="1100318" y="5596417"/>
                <a:ext cx="1658910" cy="57754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algn="ctr"/>
                <a:r>
                  <a:rPr lang="en-US" sz="135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Landing-Gear</a:t>
                </a:r>
                <a:br>
                  <a:rPr lang="en-US" sz="135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35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Subsystem Model</a:t>
                </a:r>
                <a:endParaRPr sz="1400" dirty="0"/>
              </a:p>
            </p:txBody>
          </p:sp>
          <p:cxnSp>
            <p:nvCxnSpPr>
              <p:cNvPr id="501" name="Google Shape;501;p5"/>
              <p:cNvCxnSpPr>
                <a:stCxn id="476" idx="2"/>
                <a:endCxn id="498" idx="0"/>
              </p:cNvCxnSpPr>
              <p:nvPr/>
            </p:nvCxnSpPr>
            <p:spPr>
              <a:xfrm rot="10800000">
                <a:off x="1118072" y="5128638"/>
                <a:ext cx="96870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2" name="Google Shape;502;p5"/>
              <p:cNvCxnSpPr>
                <a:stCxn id="476" idx="2"/>
              </p:cNvCxnSpPr>
              <p:nvPr/>
            </p:nvCxnSpPr>
            <p:spPr>
              <a:xfrm flipH="1">
                <a:off x="1623272" y="5129538"/>
                <a:ext cx="463500" cy="20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3" name="Google Shape;503;p5"/>
              <p:cNvCxnSpPr>
                <a:stCxn id="476" idx="2"/>
                <a:endCxn id="500" idx="0"/>
              </p:cNvCxnSpPr>
              <p:nvPr/>
            </p:nvCxnSpPr>
            <p:spPr>
              <a:xfrm flipH="1">
                <a:off x="1929872" y="5129538"/>
                <a:ext cx="156900" cy="46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11" name="Google Shape;511;p5"/>
              <p:cNvSpPr txBox="1"/>
              <p:nvPr/>
            </p:nvSpPr>
            <p:spPr>
              <a:xfrm>
                <a:off x="2787713" y="5264727"/>
                <a:ext cx="321609" cy="649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r>
                  <a:rPr lang="en-US" sz="3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}</a:t>
                </a:r>
                <a:endParaRPr sz="1400"/>
              </a:p>
            </p:txBody>
          </p:sp>
          <p:sp>
            <p:nvSpPr>
              <p:cNvPr id="512" name="Google Shape;512;p5"/>
              <p:cNvSpPr txBox="1"/>
              <p:nvPr/>
            </p:nvSpPr>
            <p:spPr>
              <a:xfrm>
                <a:off x="1459045" y="2351672"/>
                <a:ext cx="1195157" cy="315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algn="ctr"/>
                <a:r>
                  <a:rPr lang="en-US" sz="12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“Full Stack”</a:t>
                </a:r>
                <a:endParaRPr sz="1400"/>
              </a:p>
            </p:txBody>
          </p:sp>
          <p:sp>
            <p:nvSpPr>
              <p:cNvPr id="514" name="Google Shape;514;p5"/>
              <p:cNvSpPr txBox="1"/>
              <p:nvPr/>
            </p:nvSpPr>
            <p:spPr>
              <a:xfrm>
                <a:off x="590703" y="3793768"/>
                <a:ext cx="870919" cy="577549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algn="ctr"/>
                <a: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L&amp;R Sys</a:t>
                </a:r>
                <a:b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35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Model</a:t>
                </a:r>
                <a:endParaRPr sz="1400"/>
              </a:p>
            </p:txBody>
          </p:sp>
          <p:cxnSp>
            <p:nvCxnSpPr>
              <p:cNvPr id="515" name="Google Shape;515;p5"/>
              <p:cNvCxnSpPr>
                <a:stCxn id="514" idx="0"/>
                <a:endCxn id="474" idx="2"/>
              </p:cNvCxnSpPr>
              <p:nvPr/>
            </p:nvCxnSpPr>
            <p:spPr>
              <a:xfrm rot="10800000" flipH="1">
                <a:off x="1026162" y="3560368"/>
                <a:ext cx="1060500" cy="2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</p:grpSp>
      <p:sp>
        <p:nvSpPr>
          <p:cNvPr id="519" name="Google Shape;519;p5"/>
          <p:cNvSpPr txBox="1"/>
          <p:nvPr/>
        </p:nvSpPr>
        <p:spPr>
          <a:xfrm>
            <a:off x="5226024" y="2902708"/>
            <a:ext cx="2525767" cy="307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algn="ctr"/>
            <a:r>
              <a:rPr lang="en-US"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Stakeholder </a:t>
            </a:r>
            <a:r>
              <a:rPr lang="en-US" sz="14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Analysis Models</a:t>
            </a:r>
            <a:endParaRPr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4062AA-26B4-0145-9169-982EE598BEA3}"/>
              </a:ext>
            </a:extLst>
          </p:cNvPr>
          <p:cNvGrpSpPr/>
          <p:nvPr/>
        </p:nvGrpSpPr>
        <p:grpSpPr>
          <a:xfrm>
            <a:off x="5396042" y="1162578"/>
            <a:ext cx="5525845" cy="1701284"/>
            <a:chOff x="3229427" y="851078"/>
            <a:chExt cx="5525845" cy="1701284"/>
          </a:xfrm>
        </p:grpSpPr>
        <p:sp>
          <p:nvSpPr>
            <p:cNvPr id="479" name="Google Shape;479;p5"/>
            <p:cNvSpPr txBox="1"/>
            <p:nvPr/>
          </p:nvSpPr>
          <p:spPr>
            <a:xfrm>
              <a:off x="3229427" y="851078"/>
              <a:ext cx="5525845" cy="34127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0" tIns="45700" rIns="0" bIns="45700" anchor="ctr" anchorCtr="1">
              <a:noAutofit/>
            </a:bodyPr>
            <a:lstStyle/>
            <a:p>
              <a:pPr algn="ctr"/>
              <a:r>
                <a:rPr lang="en-US" sz="16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Reference models characterize reusable information and process</a:t>
              </a:r>
              <a:endParaRPr sz="1400" dirty="0"/>
            </a:p>
          </p:txBody>
        </p:sp>
        <p:sp>
          <p:nvSpPr>
            <p:cNvPr id="482" name="Google Shape;482;p5"/>
            <p:cNvSpPr txBox="1"/>
            <p:nvPr/>
          </p:nvSpPr>
          <p:spPr>
            <a:xfrm>
              <a:off x="4608380" y="1306518"/>
              <a:ext cx="1188720" cy="55411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algn="ctr"/>
              <a: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Airworthiness</a:t>
              </a:r>
              <a:b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Model</a:t>
              </a:r>
              <a:endParaRPr sz="1400"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3229428" y="1273807"/>
              <a:ext cx="5466290" cy="1278555"/>
            </a:xfrm>
            <a:prstGeom prst="rect">
              <a:avLst/>
            </a:prstGeom>
            <a:noFill/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algn="ctr"/>
              <a:endParaRPr sz="135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5"/>
            <p:cNvSpPr txBox="1"/>
            <p:nvPr/>
          </p:nvSpPr>
          <p:spPr>
            <a:xfrm>
              <a:off x="5926918" y="1317957"/>
              <a:ext cx="1188720" cy="55411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algn="ctr"/>
              <a: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CBT&amp;E / MBTD Model</a:t>
              </a:r>
              <a:endParaRPr sz="1400" dirty="0"/>
            </a:p>
          </p:txBody>
        </p:sp>
        <p:sp>
          <p:nvSpPr>
            <p:cNvPr id="495" name="Google Shape;495;p5"/>
            <p:cNvSpPr txBox="1"/>
            <p:nvPr/>
          </p:nvSpPr>
          <p:spPr>
            <a:xfrm>
              <a:off x="6825214" y="2018677"/>
              <a:ext cx="799827" cy="341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More…</a:t>
              </a:r>
              <a:endParaRPr sz="1400"/>
            </a:p>
          </p:txBody>
        </p:sp>
        <p:sp>
          <p:nvSpPr>
            <p:cNvPr id="506" name="Google Shape;506;p5"/>
            <p:cNvSpPr txBox="1"/>
            <p:nvPr/>
          </p:nvSpPr>
          <p:spPr>
            <a:xfrm>
              <a:off x="3289842" y="1306518"/>
              <a:ext cx="1188720" cy="55411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1">
              <a:noAutofit/>
            </a:bodyPr>
            <a:lstStyle/>
            <a:p>
              <a:pPr algn="ctr"/>
              <a: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NAVSEM </a:t>
              </a:r>
              <a:endParaRPr sz="1400" dirty="0"/>
            </a:p>
            <a:p>
              <a:pPr algn="ctr"/>
              <a: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 Model</a:t>
              </a:r>
              <a:endParaRPr sz="1400" dirty="0"/>
            </a:p>
          </p:txBody>
        </p:sp>
        <p:sp>
          <p:nvSpPr>
            <p:cNvPr id="513" name="Google Shape;513;p5"/>
            <p:cNvSpPr txBox="1"/>
            <p:nvPr/>
          </p:nvSpPr>
          <p:spPr>
            <a:xfrm>
              <a:off x="3820328" y="1924021"/>
              <a:ext cx="1447712" cy="54317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algn="ctr"/>
              <a: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Reliability and</a:t>
              </a:r>
              <a:b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Maintainability</a:t>
              </a:r>
              <a:endParaRPr sz="1400" dirty="0"/>
            </a:p>
          </p:txBody>
        </p:sp>
        <p:sp>
          <p:nvSpPr>
            <p:cNvPr id="516" name="Google Shape;516;p5"/>
            <p:cNvSpPr txBox="1"/>
            <p:nvPr/>
          </p:nvSpPr>
          <p:spPr>
            <a:xfrm>
              <a:off x="5376426" y="1913084"/>
              <a:ext cx="1188720" cy="554110"/>
            </a:xfrm>
            <a:prstGeom prst="rect">
              <a:avLst/>
            </a:prstGeom>
            <a:solidFill>
              <a:srgbClr val="F4B081"/>
            </a:solidFill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algn="ctr"/>
              <a: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Cost</a:t>
              </a:r>
              <a:b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Model</a:t>
              </a:r>
              <a:endParaRPr sz="1400"/>
            </a:p>
          </p:txBody>
        </p:sp>
        <p:sp>
          <p:nvSpPr>
            <p:cNvPr id="520" name="Google Shape;520;p5"/>
            <p:cNvSpPr txBox="1"/>
            <p:nvPr/>
          </p:nvSpPr>
          <p:spPr>
            <a:xfrm>
              <a:off x="7225127" y="1324400"/>
              <a:ext cx="1188720" cy="55411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algn="ctr"/>
              <a: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Cyber</a:t>
              </a:r>
              <a:b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Model</a:t>
              </a:r>
              <a:endParaRPr sz="14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17F43A-CFD5-E14C-8FE8-E34886A1B1B6}"/>
              </a:ext>
            </a:extLst>
          </p:cNvPr>
          <p:cNvGrpSpPr/>
          <p:nvPr/>
        </p:nvGrpSpPr>
        <p:grpSpPr>
          <a:xfrm>
            <a:off x="4927404" y="4694664"/>
            <a:ext cx="5201398" cy="869811"/>
            <a:chOff x="3494321" y="4304896"/>
            <a:chExt cx="5201397" cy="869809"/>
          </a:xfrm>
        </p:grpSpPr>
        <p:sp>
          <p:nvSpPr>
            <p:cNvPr id="478" name="Google Shape;478;p5"/>
            <p:cNvSpPr txBox="1"/>
            <p:nvPr/>
          </p:nvSpPr>
          <p:spPr>
            <a:xfrm>
              <a:off x="3800921" y="4551989"/>
              <a:ext cx="1361458" cy="577549"/>
            </a:xfrm>
            <a:prstGeom prst="rect">
              <a:avLst/>
            </a:prstGeom>
            <a:solidFill>
              <a:srgbClr val="F4B08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algn="ctr"/>
              <a: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Instance of</a:t>
              </a:r>
              <a:b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Cost Model</a:t>
              </a:r>
              <a:endParaRPr sz="1400" dirty="0"/>
            </a:p>
          </p:txBody>
        </p:sp>
        <p:cxnSp>
          <p:nvCxnSpPr>
            <p:cNvPr id="480" name="Google Shape;480;p5"/>
            <p:cNvCxnSpPr>
              <a:cxnSpLocks/>
              <a:stCxn id="478" idx="1"/>
              <a:endCxn id="476" idx="3"/>
            </p:cNvCxnSpPr>
            <p:nvPr/>
          </p:nvCxnSpPr>
          <p:spPr>
            <a:xfrm flipH="1" flipV="1">
              <a:off x="3494321" y="4762497"/>
              <a:ext cx="306600" cy="7826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497" name="Google Shape;497;p5"/>
            <p:cNvSpPr txBox="1"/>
            <p:nvPr/>
          </p:nvSpPr>
          <p:spPr>
            <a:xfrm>
              <a:off x="5368132" y="4534625"/>
              <a:ext cx="3327586" cy="64008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1425" tIns="45700" rIns="51425" bIns="45700" anchor="ctr" anchorCtr="1">
              <a:noAutofit/>
            </a:bodyPr>
            <a:lstStyle/>
            <a:p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Cost Modeling approach based on using MBSE artifacts</a:t>
              </a:r>
              <a:endParaRPr sz="1400" dirty="0"/>
            </a:p>
          </p:txBody>
        </p:sp>
        <p:cxnSp>
          <p:nvCxnSpPr>
            <p:cNvPr id="55" name="Google Shape;517;p5">
              <a:extLst>
                <a:ext uri="{FF2B5EF4-FFF2-40B4-BE49-F238E27FC236}">
                  <a16:creationId xmlns:a16="http://schemas.microsoft.com/office/drawing/2014/main" id="{F3C591F7-CCBE-4446-BB98-43E0F175799E}"/>
                </a:ext>
              </a:extLst>
            </p:cNvPr>
            <p:cNvCxnSpPr/>
            <p:nvPr/>
          </p:nvCxnSpPr>
          <p:spPr>
            <a:xfrm rot="10800000">
              <a:off x="4315461" y="4304896"/>
              <a:ext cx="0" cy="233700"/>
            </a:xfrm>
            <a:prstGeom prst="straightConnector1">
              <a:avLst/>
            </a:prstGeom>
            <a:noFill/>
            <a:ln w="15875" cap="flat" cmpd="sng">
              <a:solidFill>
                <a:srgbClr val="0C0C0C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8528D0-F44F-6340-95D5-BE7CA1380976}"/>
              </a:ext>
            </a:extLst>
          </p:cNvPr>
          <p:cNvGrpSpPr/>
          <p:nvPr/>
        </p:nvGrpSpPr>
        <p:grpSpPr>
          <a:xfrm>
            <a:off x="4700084" y="4153247"/>
            <a:ext cx="6162249" cy="640081"/>
            <a:chOff x="2533469" y="3762502"/>
            <a:chExt cx="6162249" cy="640080"/>
          </a:xfrm>
        </p:grpSpPr>
        <p:sp>
          <p:nvSpPr>
            <p:cNvPr id="481" name="Google Shape;481;p5"/>
            <p:cNvSpPr txBox="1"/>
            <p:nvPr/>
          </p:nvSpPr>
          <p:spPr>
            <a:xfrm>
              <a:off x="3468549" y="3794227"/>
              <a:ext cx="1693831" cy="51575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algn="ctr"/>
              <a: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Instance of</a:t>
              </a:r>
              <a:b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5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Airworthiness Model</a:t>
              </a:r>
              <a:endParaRPr sz="1400"/>
            </a:p>
          </p:txBody>
        </p:sp>
        <p:sp>
          <p:nvSpPr>
            <p:cNvPr id="494" name="Google Shape;494;p5"/>
            <p:cNvSpPr txBox="1"/>
            <p:nvPr/>
          </p:nvSpPr>
          <p:spPr>
            <a:xfrm>
              <a:off x="5368132" y="3762502"/>
              <a:ext cx="3327586" cy="64008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1425" tIns="45700" rIns="51425" bIns="45700" anchor="ctr" anchorCtr="1">
              <a:noAutofit/>
            </a:bodyPr>
            <a:lstStyle/>
            <a:p>
              <a: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Criteria needed and evidence provided for getting a flight clearance</a:t>
              </a:r>
              <a:endParaRPr sz="1400" dirty="0"/>
            </a:p>
          </p:txBody>
        </p:sp>
        <p:cxnSp>
          <p:nvCxnSpPr>
            <p:cNvPr id="58" name="Google Shape;518;p5">
              <a:extLst>
                <a:ext uri="{FF2B5EF4-FFF2-40B4-BE49-F238E27FC236}">
                  <a16:creationId xmlns:a16="http://schemas.microsoft.com/office/drawing/2014/main" id="{8298F058-BF81-4941-B386-E528992AE79C}"/>
                </a:ext>
              </a:extLst>
            </p:cNvPr>
            <p:cNvCxnSpPr>
              <a:cxnSpLocks/>
              <a:stCxn id="481" idx="1"/>
            </p:cNvCxnSpPr>
            <p:nvPr/>
          </p:nvCxnSpPr>
          <p:spPr>
            <a:xfrm flipH="1">
              <a:off x="2533469" y="4052107"/>
              <a:ext cx="935080" cy="951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56" name="Google Shape;505;p5">
            <a:extLst>
              <a:ext uri="{FF2B5EF4-FFF2-40B4-BE49-F238E27FC236}">
                <a16:creationId xmlns:a16="http://schemas.microsoft.com/office/drawing/2014/main" id="{798E928D-B7C6-4C4D-A927-3C7487D80DDC}"/>
              </a:ext>
            </a:extLst>
          </p:cNvPr>
          <p:cNvSpPr txBox="1"/>
          <p:nvPr/>
        </p:nvSpPr>
        <p:spPr>
          <a:xfrm>
            <a:off x="5550561" y="6185057"/>
            <a:ext cx="5648000" cy="4916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/>
            <a:r>
              <a:rPr lang="en-US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How to model to develop Authoritative Source of Truth</a:t>
            </a:r>
            <a:endParaRPr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1EC981-67F8-7D4C-A14F-E361FE7B0175}"/>
              </a:ext>
            </a:extLst>
          </p:cNvPr>
          <p:cNvGrpSpPr/>
          <p:nvPr/>
        </p:nvGrpSpPr>
        <p:grpSpPr>
          <a:xfrm>
            <a:off x="869403" y="1160399"/>
            <a:ext cx="1711707" cy="2461136"/>
            <a:chOff x="101905" y="870299"/>
            <a:chExt cx="1283780" cy="1845852"/>
          </a:xfrm>
        </p:grpSpPr>
        <p:sp>
          <p:nvSpPr>
            <p:cNvPr id="57" name="Google Shape;482;p5">
              <a:extLst>
                <a:ext uri="{FF2B5EF4-FFF2-40B4-BE49-F238E27FC236}">
                  <a16:creationId xmlns:a16="http://schemas.microsoft.com/office/drawing/2014/main" id="{0816F3A4-9EEF-2747-BEDA-644DC7E99BA3}"/>
                </a:ext>
              </a:extLst>
            </p:cNvPr>
            <p:cNvSpPr txBox="1"/>
            <p:nvPr/>
          </p:nvSpPr>
          <p:spPr>
            <a:xfrm>
              <a:off x="202941" y="2150928"/>
              <a:ext cx="1018078" cy="49137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algn="ctr"/>
              <a: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System</a:t>
              </a:r>
              <a:b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Reference</a:t>
              </a:r>
              <a:b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Models</a:t>
              </a:r>
              <a:endParaRPr sz="1400" dirty="0"/>
            </a:p>
          </p:txBody>
        </p:sp>
        <p:sp>
          <p:nvSpPr>
            <p:cNvPr id="59" name="Google Shape;482;p5">
              <a:extLst>
                <a:ext uri="{FF2B5EF4-FFF2-40B4-BE49-F238E27FC236}">
                  <a16:creationId xmlns:a16="http://schemas.microsoft.com/office/drawing/2014/main" id="{F13A1680-7ED9-5744-945F-04ADDE22AD5E}"/>
                </a:ext>
              </a:extLst>
            </p:cNvPr>
            <p:cNvSpPr txBox="1"/>
            <p:nvPr/>
          </p:nvSpPr>
          <p:spPr>
            <a:xfrm>
              <a:off x="202941" y="1556703"/>
              <a:ext cx="1018078" cy="49137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algn="ctr"/>
              <a: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Mission</a:t>
              </a:r>
              <a:b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Reference</a:t>
              </a:r>
              <a:b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5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Models</a:t>
              </a:r>
              <a:endParaRPr sz="1400" dirty="0"/>
            </a:p>
          </p:txBody>
        </p:sp>
        <p:sp>
          <p:nvSpPr>
            <p:cNvPr id="60" name="Google Shape;486;p5">
              <a:extLst>
                <a:ext uri="{FF2B5EF4-FFF2-40B4-BE49-F238E27FC236}">
                  <a16:creationId xmlns:a16="http://schemas.microsoft.com/office/drawing/2014/main" id="{148B2186-9A08-A646-97F7-CF1F44D24C15}"/>
                </a:ext>
              </a:extLst>
            </p:cNvPr>
            <p:cNvSpPr/>
            <p:nvPr/>
          </p:nvSpPr>
          <p:spPr>
            <a:xfrm>
              <a:off x="143480" y="1468252"/>
              <a:ext cx="1172334" cy="1247899"/>
            </a:xfrm>
            <a:prstGeom prst="rect">
              <a:avLst/>
            </a:prstGeom>
            <a:noFill/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algn="ctr"/>
              <a:endParaRPr sz="135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519;p5">
              <a:extLst>
                <a:ext uri="{FF2B5EF4-FFF2-40B4-BE49-F238E27FC236}">
                  <a16:creationId xmlns:a16="http://schemas.microsoft.com/office/drawing/2014/main" id="{226FFF69-7B4E-1440-A92C-F3360CA95745}"/>
                </a:ext>
              </a:extLst>
            </p:cNvPr>
            <p:cNvSpPr txBox="1"/>
            <p:nvPr/>
          </p:nvSpPr>
          <p:spPr>
            <a:xfrm>
              <a:off x="101905" y="870299"/>
              <a:ext cx="1283780" cy="55396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1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Generalization of</a:t>
              </a:r>
              <a:br>
                <a:rPr lang="en-US" sz="14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Previous Mission/Systems</a:t>
              </a:r>
              <a:endParaRPr sz="1400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FA3A00C-131F-3F46-A98C-FC5973D0CEA0}"/>
              </a:ext>
            </a:extLst>
          </p:cNvPr>
          <p:cNvGrpSpPr/>
          <p:nvPr/>
        </p:nvGrpSpPr>
        <p:grpSpPr>
          <a:xfrm>
            <a:off x="5672718" y="5504857"/>
            <a:ext cx="5189611" cy="622523"/>
            <a:chOff x="3506104" y="5272626"/>
            <a:chExt cx="4984271" cy="73292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4C30EC2-51F9-504E-87E3-5F12BA63CE0A}"/>
                </a:ext>
              </a:extLst>
            </p:cNvPr>
            <p:cNvGrpSpPr/>
            <p:nvPr/>
          </p:nvGrpSpPr>
          <p:grpSpPr>
            <a:xfrm>
              <a:off x="3506104" y="5272626"/>
              <a:ext cx="3031878" cy="722216"/>
              <a:chOff x="3506104" y="5272626"/>
              <a:chExt cx="3031878" cy="722216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C510834-EE7E-6141-B6E3-5A2F1150F057}"/>
                  </a:ext>
                </a:extLst>
              </p:cNvPr>
              <p:cNvSpPr txBox="1"/>
              <p:nvPr/>
            </p:nvSpPr>
            <p:spPr>
              <a:xfrm>
                <a:off x="3506104" y="5407703"/>
                <a:ext cx="1315278" cy="577549"/>
              </a:xfrm>
              <a:prstGeom prst="rect">
                <a:avLst/>
              </a:prstGeom>
              <a:solidFill>
                <a:srgbClr val="F4B08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ts val="0"/>
                  </a:spcBef>
                  <a:spcAft>
                    <a:spcPts val="0"/>
                  </a:spcAft>
                  <a:defRPr sz="1013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</a:defRPr>
                </a:lvl1pPr>
              </a:lstStyle>
              <a:p>
                <a:r>
                  <a:rPr lang="en-US" sz="1351" dirty="0"/>
                  <a:t>Surrogate</a:t>
                </a:r>
                <a:br>
                  <a:rPr lang="en-US" sz="1351" dirty="0"/>
                </a:br>
                <a:r>
                  <a:rPr lang="en-US" sz="1351" dirty="0"/>
                  <a:t>Cost Equations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FEEE109-FEEF-E84B-9F52-97775F3858AC}"/>
                  </a:ext>
                </a:extLst>
              </p:cNvPr>
              <p:cNvSpPr txBox="1"/>
              <p:nvPr/>
            </p:nvSpPr>
            <p:spPr>
              <a:xfrm>
                <a:off x="5222704" y="5417293"/>
                <a:ext cx="1315278" cy="577549"/>
              </a:xfrm>
              <a:prstGeom prst="rect">
                <a:avLst/>
              </a:prstGeom>
              <a:solidFill>
                <a:srgbClr val="F4B08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ts val="0"/>
                  </a:spcBef>
                  <a:spcAft>
                    <a:spcPts val="0"/>
                  </a:spcAft>
                  <a:defRPr sz="1013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</a:defRPr>
                </a:lvl1pPr>
              </a:lstStyle>
              <a:p>
                <a:r>
                  <a:rPr lang="en-US" sz="1351" dirty="0"/>
                  <a:t>Program X</a:t>
                </a:r>
                <a:br>
                  <a:rPr lang="en-US" sz="1351" dirty="0"/>
                </a:br>
                <a:r>
                  <a:rPr lang="en-US" sz="1351" dirty="0"/>
                  <a:t>Cost Equations</a:t>
                </a: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722977D-0661-874E-B53B-4E23C99DDE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19860" y="5272626"/>
                <a:ext cx="0" cy="287084"/>
              </a:xfrm>
              <a:prstGeom prst="straightConnector1">
                <a:avLst/>
              </a:prstGeom>
              <a:ln w="15875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Diamond 68">
                <a:extLst>
                  <a:ext uri="{FF2B5EF4-FFF2-40B4-BE49-F238E27FC236}">
                    <a16:creationId xmlns:a16="http://schemas.microsoft.com/office/drawing/2014/main" id="{B3204F3B-C8C0-0240-A88B-4D31D0A632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36980" y="5523188"/>
                <a:ext cx="365760" cy="365760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33" dirty="0"/>
                  <a:t>OR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55139D0-B96D-BD4B-BAFF-69150182B20E}"/>
                </a:ext>
              </a:extLst>
            </p:cNvPr>
            <p:cNvSpPr txBox="1"/>
            <p:nvPr/>
          </p:nvSpPr>
          <p:spPr>
            <a:xfrm>
              <a:off x="6757209" y="5407701"/>
              <a:ext cx="1733166" cy="59784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1425" tIns="45700" rIns="51425" bIns="45700" anchor="ctr" anchorCtr="1">
              <a:noAutofit/>
            </a:bodyPr>
            <a:lstStyle>
              <a:defPPr>
                <a:defRPr lang="en-US"/>
              </a:defPPr>
              <a:lvl1pPr>
                <a:spcBef>
                  <a:spcPts val="0"/>
                </a:spcBef>
                <a:spcAft>
                  <a:spcPts val="0"/>
                </a:spcAft>
                <a:defRPr sz="1013">
                  <a:solidFill>
                    <a:schemeClr val="dk1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pPr algn="ctr"/>
              <a:r>
                <a:rPr lang="en-US" sz="1351" dirty="0"/>
                <a:t>Substitute</a:t>
              </a:r>
            </a:p>
            <a:p>
              <a:pPr algn="ctr"/>
              <a:r>
                <a:rPr lang="en-US" sz="1351" dirty="0"/>
                <a:t>Cost Equations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71050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62EA-DA73-4740-BF8F-33726F05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39" y="162250"/>
            <a:ext cx="4727436" cy="678600"/>
          </a:xfrm>
        </p:spPr>
        <p:txBody>
          <a:bodyPr>
            <a:noAutofit/>
          </a:bodyPr>
          <a:lstStyle/>
          <a:p>
            <a:r>
              <a:rPr lang="en-US" sz="2800" dirty="0"/>
              <a:t>Problem Statement: Engineering Resilience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F0AC7-D709-7748-8250-5D4FA16DA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675" y="1053550"/>
            <a:ext cx="11619300" cy="2891726"/>
          </a:xfrm>
        </p:spPr>
        <p:txBody>
          <a:bodyPr/>
          <a:lstStyle/>
          <a:p>
            <a:r>
              <a:rPr lang="en-US" dirty="0"/>
              <a:t>Add resilience to the engineering trade space</a:t>
            </a:r>
          </a:p>
          <a:p>
            <a:pPr lvl="1"/>
            <a:r>
              <a:rPr lang="en-US" dirty="0"/>
              <a:t>Characterize benefits and costs (including operational impacts)</a:t>
            </a:r>
          </a:p>
          <a:p>
            <a:pPr lvl="1"/>
            <a:r>
              <a:rPr lang="en-US" dirty="0"/>
              <a:t>Determine when we have enough resilience</a:t>
            </a:r>
          </a:p>
          <a:p>
            <a:r>
              <a:rPr lang="en-US" dirty="0"/>
              <a:t>Decompose high-level systems property to derive testable requirements</a:t>
            </a:r>
          </a:p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52383B-6CED-477D-A383-1A60910FB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645" y="6349580"/>
            <a:ext cx="2642861" cy="365125"/>
          </a:xfrm>
        </p:spPr>
        <p:txBody>
          <a:bodyPr/>
          <a:lstStyle>
            <a:lvl1pPr algn="l">
              <a:defRPr sz="9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Secure Cyber Resilient Engineering </a:t>
            </a:r>
          </a:p>
          <a:p>
            <a:r>
              <a:rPr lang="en-US" dirty="0"/>
              <a:t>STP&amp;E Brown Bag</a:t>
            </a:r>
          </a:p>
          <a:p>
            <a:r>
              <a:rPr lang="en-US" dirty="0"/>
              <a:t>3.23.2022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267A2E-ED31-41B9-9EBE-F098F44D5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200">
                <a:solidFill>
                  <a:srgbClr val="111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5DF160-2252-4507-9087-606C83CDB7D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83D1B0-05B5-9F4B-BE85-D7366D2F9E4B}"/>
              </a:ext>
            </a:extLst>
          </p:cNvPr>
          <p:cNvSpPr/>
          <p:nvPr/>
        </p:nvSpPr>
        <p:spPr>
          <a:xfrm>
            <a:off x="2227905" y="4032358"/>
            <a:ext cx="7489058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Challenges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i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Resilience is a dynamic property of the system and unfolds in the context of operations and missions.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i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How do we reason about systems, operational tasks, and missions so far to the left?</a:t>
            </a:r>
          </a:p>
        </p:txBody>
      </p:sp>
    </p:spTree>
    <p:extLst>
      <p:ext uri="{BB962C8B-B14F-4D97-AF65-F5344CB8AC3E}">
        <p14:creationId xmlns:p14="http://schemas.microsoft.com/office/powerpoint/2010/main" val="2141335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ntegral">
  <a:themeElements>
    <a:clrScheme name="AIRC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08275B"/>
      </a:accent1>
      <a:accent2>
        <a:srgbClr val="0059FF"/>
      </a:accent2>
      <a:accent3>
        <a:srgbClr val="BE1622"/>
      </a:accent3>
      <a:accent4>
        <a:srgbClr val="D8D8D8"/>
      </a:accent4>
      <a:accent5>
        <a:srgbClr val="84B2F6"/>
      </a:accent5>
      <a:accent6>
        <a:srgbClr val="7F7F7F"/>
      </a:accent6>
      <a:hlink>
        <a:srgbClr val="0059FF"/>
      </a:hlink>
      <a:folHlink>
        <a:srgbClr val="3C547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SERC ONLY">
  <a:themeElements>
    <a:clrScheme name="SER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D2434"/>
      </a:accent1>
      <a:accent2>
        <a:srgbClr val="B4A294"/>
      </a:accent2>
      <a:accent3>
        <a:srgbClr val="08275B"/>
      </a:accent3>
      <a:accent4>
        <a:srgbClr val="BA8215"/>
      </a:accent4>
      <a:accent5>
        <a:srgbClr val="175D49"/>
      </a:accent5>
      <a:accent6>
        <a:srgbClr val="5A4432"/>
      </a:accent6>
      <a:hlink>
        <a:srgbClr val="8D2434"/>
      </a:hlink>
      <a:folHlink>
        <a:srgbClr val="B4A294"/>
      </a:folHlink>
    </a:clrScheme>
    <a:fontScheme name="Advantage">
      <a:majorFont>
        <a:latin typeface="Americana BT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dvantage 1">
        <a:dk1>
          <a:srgbClr val="000000"/>
        </a:dk1>
        <a:lt1>
          <a:srgbClr val="FFFFFF"/>
        </a:lt1>
        <a:dk2>
          <a:srgbClr val="2B142D"/>
        </a:dk2>
        <a:lt2>
          <a:srgbClr val="C3AFCC"/>
        </a:lt2>
        <a:accent1>
          <a:srgbClr val="663366"/>
        </a:accent1>
        <a:accent2>
          <a:srgbClr val="330F42"/>
        </a:accent2>
        <a:accent3>
          <a:srgbClr val="FFFFFF"/>
        </a:accent3>
        <a:accent4>
          <a:srgbClr val="000000"/>
        </a:accent4>
        <a:accent5>
          <a:srgbClr val="B8ADB8"/>
        </a:accent5>
        <a:accent6>
          <a:srgbClr val="2D0C3B"/>
        </a:accent6>
        <a:hlink>
          <a:srgbClr val="BC5FBC"/>
        </a:hlink>
        <a:folHlink>
          <a:srgbClr val="977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IRC_ONLY">
  <a:themeElements>
    <a:clrScheme name="AIRC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08275B"/>
      </a:accent1>
      <a:accent2>
        <a:srgbClr val="0059FF"/>
      </a:accent2>
      <a:accent3>
        <a:srgbClr val="BE1622"/>
      </a:accent3>
      <a:accent4>
        <a:srgbClr val="D8D8D8"/>
      </a:accent4>
      <a:accent5>
        <a:srgbClr val="84B2F6"/>
      </a:accent5>
      <a:accent6>
        <a:srgbClr val="7F7F7F"/>
      </a:accent6>
      <a:hlink>
        <a:srgbClr val="0059FF"/>
      </a:hlink>
      <a:folHlink>
        <a:srgbClr val="3C547D"/>
      </a:folHlink>
    </a:clrScheme>
    <a:fontScheme name="Advantage">
      <a:majorFont>
        <a:latin typeface="Americana BT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dvantage 1">
        <a:dk1>
          <a:srgbClr val="000000"/>
        </a:dk1>
        <a:lt1>
          <a:srgbClr val="FFFFFF"/>
        </a:lt1>
        <a:dk2>
          <a:srgbClr val="2B142D"/>
        </a:dk2>
        <a:lt2>
          <a:srgbClr val="C3AFCC"/>
        </a:lt2>
        <a:accent1>
          <a:srgbClr val="663366"/>
        </a:accent1>
        <a:accent2>
          <a:srgbClr val="330F42"/>
        </a:accent2>
        <a:accent3>
          <a:srgbClr val="FFFFFF"/>
        </a:accent3>
        <a:accent4>
          <a:srgbClr val="000000"/>
        </a:accent4>
        <a:accent5>
          <a:srgbClr val="B8ADB8"/>
        </a:accent5>
        <a:accent6>
          <a:srgbClr val="2D0C3B"/>
        </a:accent6>
        <a:hlink>
          <a:srgbClr val="BC5FBC"/>
        </a:hlink>
        <a:folHlink>
          <a:srgbClr val="977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RC+AIRC Dichotomy">
  <a:themeElements>
    <a:clrScheme name="AIRC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08275B"/>
      </a:accent1>
      <a:accent2>
        <a:srgbClr val="0059FF"/>
      </a:accent2>
      <a:accent3>
        <a:srgbClr val="BE1622"/>
      </a:accent3>
      <a:accent4>
        <a:srgbClr val="D8D8D8"/>
      </a:accent4>
      <a:accent5>
        <a:srgbClr val="84B2F6"/>
      </a:accent5>
      <a:accent6>
        <a:srgbClr val="A5A5A5"/>
      </a:accent6>
      <a:hlink>
        <a:srgbClr val="0059FF"/>
      </a:hlink>
      <a:folHlink>
        <a:srgbClr val="3C54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AIRC_ONLY">
  <a:themeElements>
    <a:clrScheme name="AIRC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08275B"/>
      </a:accent1>
      <a:accent2>
        <a:srgbClr val="0059FF"/>
      </a:accent2>
      <a:accent3>
        <a:srgbClr val="BE1622"/>
      </a:accent3>
      <a:accent4>
        <a:srgbClr val="D8D8D8"/>
      </a:accent4>
      <a:accent5>
        <a:srgbClr val="84B2F6"/>
      </a:accent5>
      <a:accent6>
        <a:srgbClr val="7F7F7F"/>
      </a:accent6>
      <a:hlink>
        <a:srgbClr val="0059FF"/>
      </a:hlink>
      <a:folHlink>
        <a:srgbClr val="3C547D"/>
      </a:folHlink>
    </a:clrScheme>
    <a:fontScheme name="Advantage">
      <a:majorFont>
        <a:latin typeface="Americana BT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dvantage 1">
        <a:dk1>
          <a:srgbClr val="000000"/>
        </a:dk1>
        <a:lt1>
          <a:srgbClr val="FFFFFF"/>
        </a:lt1>
        <a:dk2>
          <a:srgbClr val="2B142D"/>
        </a:dk2>
        <a:lt2>
          <a:srgbClr val="C3AFCC"/>
        </a:lt2>
        <a:accent1>
          <a:srgbClr val="663366"/>
        </a:accent1>
        <a:accent2>
          <a:srgbClr val="330F42"/>
        </a:accent2>
        <a:accent3>
          <a:srgbClr val="FFFFFF"/>
        </a:accent3>
        <a:accent4>
          <a:srgbClr val="000000"/>
        </a:accent4>
        <a:accent5>
          <a:srgbClr val="B8ADB8"/>
        </a:accent5>
        <a:accent6>
          <a:srgbClr val="2D0C3B"/>
        </a:accent6>
        <a:hlink>
          <a:srgbClr val="BC5FBC"/>
        </a:hlink>
        <a:folHlink>
          <a:srgbClr val="977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1528</Words>
  <Application>Microsoft Office PowerPoint</Application>
  <PresentationFormat>Widescreen</PresentationFormat>
  <Paragraphs>329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Americana BT</vt:lpstr>
      <vt:lpstr>Arial</vt:lpstr>
      <vt:lpstr>Calibri</vt:lpstr>
      <vt:lpstr>Calibri Light</vt:lpstr>
      <vt:lpstr>Courier New</vt:lpstr>
      <vt:lpstr>Open Sans</vt:lpstr>
      <vt:lpstr>Times New Roman</vt:lpstr>
      <vt:lpstr>Tw Cen MT</vt:lpstr>
      <vt:lpstr>Wingdings</vt:lpstr>
      <vt:lpstr>Wingdings 3</vt:lpstr>
      <vt:lpstr>1_Integral</vt:lpstr>
      <vt:lpstr>SERC ONLY</vt:lpstr>
      <vt:lpstr>AIRC_ONLY</vt:lpstr>
      <vt:lpstr>SERC+AIRC Dichotomy</vt:lpstr>
      <vt:lpstr>1_AIRC_ONLY</vt:lpstr>
      <vt:lpstr>A unique collaborative DoD UARC (University Affiliated Research Center)</vt:lpstr>
      <vt:lpstr>Collaboration network</vt:lpstr>
      <vt:lpstr>SERC SE/DE Research</vt:lpstr>
      <vt:lpstr>SE Mod: Revised Mental Model</vt:lpstr>
      <vt:lpstr>PowerPoint Presentation</vt:lpstr>
      <vt:lpstr>Skyzer Demonstrates Modeling Methods for SET Framework Elements at Different Abstraction Levels</vt:lpstr>
      <vt:lpstr>PowerPoint Presentation</vt:lpstr>
      <vt:lpstr>“Full Stack” of Skyzer Models  Enables Acquisition Analysis</vt:lpstr>
      <vt:lpstr>Problem Statement: Engineering Resilience</vt:lpstr>
      <vt:lpstr>Resilience and Assurance Methodologies: Full System Lifecycle</vt:lpstr>
      <vt:lpstr>Sentinel-based Resilience Concept and Meta-Model</vt:lpstr>
      <vt:lpstr>“FOREST” SE Process</vt:lpstr>
      <vt:lpstr>Mission Aware Meta-Model: Detail View</vt:lpstr>
      <vt:lpstr>Digital Engineering Competency Framework</vt:lpstr>
      <vt:lpstr>SERC DE Training</vt:lpstr>
      <vt:lpstr>Revised AI Roadmap</vt:lpstr>
      <vt:lpstr>Testbeds</vt:lpstr>
      <vt:lpstr>Virtual Testbed project</vt:lpstr>
      <vt:lpstr>Challenges for Test &amp; Evaluation of AI</vt:lpstr>
      <vt:lpstr>Key AI/Autonomy Research Goals</vt:lpstr>
      <vt:lpstr>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2021-04-21T18:39:34Z</dcterms:created>
  <dcterms:modified xsi:type="dcterms:W3CDTF">2022-06-23T15:00:58Z</dcterms:modified>
</cp:coreProperties>
</file>