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2" r:id="rId2"/>
    <p:sldId id="265" r:id="rId3"/>
    <p:sldId id="266" r:id="rId4"/>
    <p:sldId id="267" r:id="rId5"/>
    <p:sldId id="264" r:id="rId6"/>
    <p:sldId id="268"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45"/>
    <p:restoredTop sz="96327"/>
  </p:normalViewPr>
  <p:slideViewPr>
    <p:cSldViewPr snapToGrid="0">
      <p:cViewPr varScale="1">
        <p:scale>
          <a:sx n="110" d="100"/>
          <a:sy n="110" d="100"/>
        </p:scale>
        <p:origin x="14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 Yu" userId="075a82a6-5393-4abf-8a08-95635ef1aff6" providerId="ADAL" clId="{E5B0879D-D995-4A5E-85E4-CE3A71DBA538}"/>
    <pc:docChg chg="modShowInfo">
      <pc:chgData name="Jae Yu" userId="075a82a6-5393-4abf-8a08-95635ef1aff6" providerId="ADAL" clId="{E5B0879D-D995-4A5E-85E4-CE3A71DBA538}" dt="2023-07-27T15:48:03.904" v="0" actId="2744"/>
      <pc:docMkLst>
        <pc:docMk/>
      </pc:docMkLst>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8115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6794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4123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9737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17091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980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6139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2781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28075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4584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531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97427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4000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6487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8759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7/27/2023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7807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02AC24A9-CCB6-4F8D-B8DB-C2F3692CFA5A}" type="datetimeFigureOut">
              <a:rPr lang="en-US" smtClean="0"/>
              <a:t>7/27/2023</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99478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2AC24A9-CCB6-4F8D-B8DB-C2F3692CFA5A}" type="datetimeFigureOut">
              <a:rPr lang="en-US" smtClean="0"/>
              <a:t>7/27/2023</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0639976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3" descr="Pink boxing gloves on a wooden table">
            <a:extLst>
              <a:ext uri="{FF2B5EF4-FFF2-40B4-BE49-F238E27FC236}">
                <a16:creationId xmlns:a16="http://schemas.microsoft.com/office/drawing/2014/main" id="{B91E1F65-C73F-A975-2656-97739F1BD5B7}"/>
              </a:ext>
            </a:extLst>
          </p:cNvPr>
          <p:cNvPicPr>
            <a:picLocks noChangeAspect="1"/>
          </p:cNvPicPr>
          <p:nvPr/>
        </p:nvPicPr>
        <p:blipFill rotWithShape="1">
          <a:blip r:embed="rId3" cstate="screen">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885BAEB-5359-1FC9-9355-975125DA8DB5}"/>
              </a:ext>
            </a:extLst>
          </p:cNvPr>
          <p:cNvSpPr>
            <a:spLocks noGrp="1"/>
          </p:cNvSpPr>
          <p:nvPr>
            <p:ph type="ctrTitle"/>
          </p:nvPr>
        </p:nvSpPr>
        <p:spPr>
          <a:xfrm>
            <a:off x="1751012" y="609601"/>
            <a:ext cx="8676222" cy="3200400"/>
          </a:xfrm>
        </p:spPr>
        <p:txBody>
          <a:bodyPr>
            <a:normAutofit/>
          </a:bodyPr>
          <a:lstStyle/>
          <a:p>
            <a:r>
              <a:rPr lang="en-US" dirty="0"/>
              <a:t>2023 Event Theme:</a:t>
            </a:r>
            <a:br>
              <a:rPr lang="en-US" dirty="0"/>
            </a:br>
            <a:r>
              <a:rPr lang="en-US" b="1" dirty="0"/>
              <a:t>Acquire Like You Fight</a:t>
            </a:r>
          </a:p>
        </p:txBody>
      </p:sp>
      <p:sp>
        <p:nvSpPr>
          <p:cNvPr id="3" name="Subtitle 2">
            <a:extLst>
              <a:ext uri="{FF2B5EF4-FFF2-40B4-BE49-F238E27FC236}">
                <a16:creationId xmlns:a16="http://schemas.microsoft.com/office/drawing/2014/main" id="{DF73BEE8-EF67-8010-5B55-9B2165A1C134}"/>
              </a:ext>
            </a:extLst>
          </p:cNvPr>
          <p:cNvSpPr>
            <a:spLocks noGrp="1"/>
          </p:cNvSpPr>
          <p:nvPr>
            <p:ph type="subTitle" idx="1"/>
          </p:nvPr>
        </p:nvSpPr>
        <p:spPr>
          <a:xfrm>
            <a:off x="1751012" y="3886200"/>
            <a:ext cx="8676222" cy="1905000"/>
          </a:xfrm>
        </p:spPr>
        <p:txBody>
          <a:bodyPr>
            <a:normAutofit lnSpcReduction="10000"/>
          </a:bodyPr>
          <a:lstStyle/>
          <a:p>
            <a:r>
              <a:rPr lang="en-US" dirty="0"/>
              <a:t>“You Fight like You Train” – Gen G. Patton</a:t>
            </a:r>
            <a:br>
              <a:rPr lang="en-US" dirty="0"/>
            </a:br>
            <a:r>
              <a:rPr lang="en-US" dirty="0"/>
              <a:t>Premise: in the past, train like you fight was critical. In the future, that will still be necessary yet insufficient in light of an evolutionary threat. To advance at the pace of technology relevance, we must now implement MOSA across DOD to Acquire in the way we expect the future Fight (modular, agile, across domains, and fast).</a:t>
            </a:r>
          </a:p>
        </p:txBody>
      </p:sp>
    </p:spTree>
    <p:extLst>
      <p:ext uri="{BB962C8B-B14F-4D97-AF65-F5344CB8AC3E}">
        <p14:creationId xmlns:p14="http://schemas.microsoft.com/office/powerpoint/2010/main" val="394422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0422-5A68-EBC6-F54A-7299B8EFCA03}"/>
              </a:ext>
            </a:extLst>
          </p:cNvPr>
          <p:cNvSpPr>
            <a:spLocks noGrp="1"/>
          </p:cNvSpPr>
          <p:nvPr>
            <p:ph type="title"/>
          </p:nvPr>
        </p:nvSpPr>
        <p:spPr/>
        <p:txBody>
          <a:bodyPr/>
          <a:lstStyle/>
          <a:p>
            <a:r>
              <a:rPr lang="en-US" dirty="0"/>
              <a:t>Keynote Speaker Slide</a:t>
            </a:r>
          </a:p>
        </p:txBody>
      </p:sp>
      <p:pic>
        <p:nvPicPr>
          <p:cNvPr id="5" name="Content Placeholder 4">
            <a:extLst>
              <a:ext uri="{FF2B5EF4-FFF2-40B4-BE49-F238E27FC236}">
                <a16:creationId xmlns:a16="http://schemas.microsoft.com/office/drawing/2014/main" id="{A2705E92-6EB5-A1C4-937E-2084A63D11E3}"/>
              </a:ext>
            </a:extLst>
          </p:cNvPr>
          <p:cNvPicPr>
            <a:picLocks noGrp="1" noChangeAspect="1"/>
          </p:cNvPicPr>
          <p:nvPr>
            <p:ph idx="1"/>
          </p:nvPr>
        </p:nvPicPr>
        <p:blipFill rotWithShape="1">
          <a:blip r:embed="rId2"/>
          <a:srcRect t="13714" b="14159"/>
          <a:stretch/>
        </p:blipFill>
        <p:spPr>
          <a:xfrm>
            <a:off x="0" y="940526"/>
            <a:ext cx="12192000" cy="4946468"/>
          </a:xfrm>
        </p:spPr>
      </p:pic>
    </p:spTree>
    <p:extLst>
      <p:ext uri="{BB962C8B-B14F-4D97-AF65-F5344CB8AC3E}">
        <p14:creationId xmlns:p14="http://schemas.microsoft.com/office/powerpoint/2010/main" val="320288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8653-4F64-4FA4-78C9-B59B958E02A1}"/>
              </a:ext>
            </a:extLst>
          </p:cNvPr>
          <p:cNvSpPr>
            <a:spLocks noGrp="1"/>
          </p:cNvSpPr>
          <p:nvPr>
            <p:ph type="title"/>
          </p:nvPr>
        </p:nvSpPr>
        <p:spPr>
          <a:xfrm>
            <a:off x="643192" y="609600"/>
            <a:ext cx="3643674" cy="1905000"/>
          </a:xfrm>
        </p:spPr>
        <p:txBody>
          <a:bodyPr>
            <a:normAutofit/>
          </a:bodyPr>
          <a:lstStyle/>
          <a:p>
            <a:r>
              <a:rPr lang="en-US" sz="2800" dirty="0"/>
              <a:t>Registration Via Website</a:t>
            </a:r>
          </a:p>
        </p:txBody>
      </p:sp>
      <p:sp>
        <p:nvSpPr>
          <p:cNvPr id="3" name="Content Placeholder 2">
            <a:extLst>
              <a:ext uri="{FF2B5EF4-FFF2-40B4-BE49-F238E27FC236}">
                <a16:creationId xmlns:a16="http://schemas.microsoft.com/office/drawing/2014/main" id="{4A5C9CA3-3196-0394-FB8A-9700A537D6E6}"/>
              </a:ext>
            </a:extLst>
          </p:cNvPr>
          <p:cNvSpPr>
            <a:spLocks noGrp="1"/>
          </p:cNvSpPr>
          <p:nvPr>
            <p:ph idx="1"/>
          </p:nvPr>
        </p:nvSpPr>
        <p:spPr>
          <a:xfrm>
            <a:off x="643192" y="2666999"/>
            <a:ext cx="3643674" cy="3216276"/>
          </a:xfrm>
        </p:spPr>
        <p:txBody>
          <a:bodyPr anchor="t">
            <a:normAutofit/>
          </a:bodyPr>
          <a:lstStyle/>
          <a:p>
            <a:r>
              <a:rPr lang="en-US" sz="1800" dirty="0"/>
              <a:t>Government MOSA Demos and Exhibit Space (free 10x10 for Consortia members)</a:t>
            </a:r>
          </a:p>
          <a:p>
            <a:r>
              <a:rPr lang="en-US" sz="1800" dirty="0"/>
              <a:t>Individual Registration Free</a:t>
            </a:r>
          </a:p>
          <a:p>
            <a:r>
              <a:rPr lang="en-US" sz="1800" dirty="0"/>
              <a:t>Corporate Sponsorship is OK</a:t>
            </a:r>
          </a:p>
          <a:p>
            <a:r>
              <a:rPr lang="en-US" sz="1800" dirty="0"/>
              <a:t>Innovation Challenge</a:t>
            </a:r>
          </a:p>
          <a:p>
            <a:r>
              <a:rPr lang="en-US" sz="1800" dirty="0"/>
              <a:t>Technical Paper Tracks</a:t>
            </a:r>
          </a:p>
          <a:p>
            <a:r>
              <a:rPr lang="en-US" sz="1800" dirty="0"/>
              <a:t>Working Group Tracks</a:t>
            </a:r>
          </a:p>
        </p:txBody>
      </p:sp>
      <p:pic>
        <p:nvPicPr>
          <p:cNvPr id="4" name="Picture 3" descr="A screenshot of a website&#10;&#10;Description automatically generated with medium confidence">
            <a:extLst>
              <a:ext uri="{FF2B5EF4-FFF2-40B4-BE49-F238E27FC236}">
                <a16:creationId xmlns:a16="http://schemas.microsoft.com/office/drawing/2014/main" id="{C110A220-E104-E8E8-26A4-71C779B7A819}"/>
              </a:ext>
            </a:extLst>
          </p:cNvPr>
          <p:cNvPicPr>
            <a:picLocks noChangeAspect="1"/>
          </p:cNvPicPr>
          <p:nvPr/>
        </p:nvPicPr>
        <p:blipFill>
          <a:blip r:embed="rId3"/>
          <a:stretch>
            <a:fillRect/>
          </a:stretch>
        </p:blipFill>
        <p:spPr>
          <a:xfrm>
            <a:off x="4630994" y="900034"/>
            <a:ext cx="6916633" cy="47378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5124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1F6D-FB56-EDCE-D1B9-9705A7C09319}"/>
              </a:ext>
            </a:extLst>
          </p:cNvPr>
          <p:cNvSpPr>
            <a:spLocks noGrp="1"/>
          </p:cNvSpPr>
          <p:nvPr>
            <p:ph type="title"/>
          </p:nvPr>
        </p:nvSpPr>
        <p:spPr>
          <a:xfrm>
            <a:off x="643192" y="609600"/>
            <a:ext cx="3643674" cy="1905000"/>
          </a:xfrm>
        </p:spPr>
        <p:txBody>
          <a:bodyPr>
            <a:normAutofit/>
          </a:bodyPr>
          <a:lstStyle/>
          <a:p>
            <a:r>
              <a:rPr lang="en-US" sz="2800" dirty="0"/>
              <a:t>Venue: Georgia World Congress Center, Atlanta</a:t>
            </a:r>
          </a:p>
        </p:txBody>
      </p:sp>
      <p:sp>
        <p:nvSpPr>
          <p:cNvPr id="8" name="Content Placeholder 7">
            <a:extLst>
              <a:ext uri="{FF2B5EF4-FFF2-40B4-BE49-F238E27FC236}">
                <a16:creationId xmlns:a16="http://schemas.microsoft.com/office/drawing/2014/main" id="{564BDEF9-45D1-F926-EBBD-93E151701EDE}"/>
              </a:ext>
            </a:extLst>
          </p:cNvPr>
          <p:cNvSpPr>
            <a:spLocks noGrp="1"/>
          </p:cNvSpPr>
          <p:nvPr>
            <p:ph idx="1"/>
          </p:nvPr>
        </p:nvSpPr>
        <p:spPr>
          <a:xfrm>
            <a:off x="643192" y="2666999"/>
            <a:ext cx="3643674" cy="3216276"/>
          </a:xfrm>
        </p:spPr>
        <p:txBody>
          <a:bodyPr anchor="t">
            <a:normAutofit/>
          </a:bodyPr>
          <a:lstStyle/>
          <a:p>
            <a:r>
              <a:rPr lang="en-US" sz="1800"/>
              <a:t>Main Auditorium for Keynote</a:t>
            </a:r>
          </a:p>
          <a:p>
            <a:r>
              <a:rPr lang="en-US" sz="1800"/>
              <a:t>2 floors available with breakout rooms</a:t>
            </a:r>
          </a:p>
          <a:p>
            <a:r>
              <a:rPr lang="en-US" sz="1800"/>
              <a:t>Additional Expo Floor space available</a:t>
            </a:r>
          </a:p>
          <a:p>
            <a:r>
              <a:rPr lang="en-US" sz="1800"/>
              <a:t>Reception / food and beverage provided</a:t>
            </a:r>
          </a:p>
        </p:txBody>
      </p:sp>
      <p:pic>
        <p:nvPicPr>
          <p:cNvPr id="4" name="Content Placeholder 3">
            <a:extLst>
              <a:ext uri="{FF2B5EF4-FFF2-40B4-BE49-F238E27FC236}">
                <a16:creationId xmlns:a16="http://schemas.microsoft.com/office/drawing/2014/main" id="{47BD7152-717A-971D-C0DD-3CC1511B97C0}"/>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4630994" y="1323676"/>
            <a:ext cx="6916633" cy="389060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5218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E59-8898-9196-284A-549392D7A36C}"/>
              </a:ext>
            </a:extLst>
          </p:cNvPr>
          <p:cNvSpPr>
            <a:spLocks noGrp="1"/>
          </p:cNvSpPr>
          <p:nvPr>
            <p:ph type="title"/>
          </p:nvPr>
        </p:nvSpPr>
        <p:spPr>
          <a:xfrm>
            <a:off x="531811" y="1206545"/>
            <a:ext cx="3549121" cy="1371600"/>
          </a:xfrm>
        </p:spPr>
        <p:txBody>
          <a:bodyPr>
            <a:normAutofit fontScale="90000"/>
          </a:bodyPr>
          <a:lstStyle/>
          <a:p>
            <a:pPr algn="ctr"/>
            <a:r>
              <a:rPr lang="en-US" sz="3600" dirty="0"/>
              <a:t>Catalyst: </a:t>
            </a:r>
            <a:br>
              <a:rPr lang="en-US" sz="3600" dirty="0"/>
            </a:br>
            <a:r>
              <a:rPr lang="en-US" sz="3600" dirty="0"/>
              <a:t>Army Aviation</a:t>
            </a:r>
          </a:p>
        </p:txBody>
      </p:sp>
      <p:pic>
        <p:nvPicPr>
          <p:cNvPr id="12" name="Content Placeholder 6">
            <a:extLst>
              <a:ext uri="{FF2B5EF4-FFF2-40B4-BE49-F238E27FC236}">
                <a16:creationId xmlns:a16="http://schemas.microsoft.com/office/drawing/2014/main" id="{839960C7-6A6B-E598-018B-50E35741D9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80932" y="1206545"/>
            <a:ext cx="7678299" cy="4319043"/>
          </a:xfrm>
          <a:prstGeom prst="rect">
            <a:avLst/>
          </a:prstGeom>
          <a:ln>
            <a:noFill/>
          </a:ln>
          <a:effectLst>
            <a:outerShdw blurRad="292100" dist="139700" dir="2700000" algn="tl" rotWithShape="0">
              <a:srgbClr val="333333">
                <a:alpha val="65000"/>
              </a:srgbClr>
            </a:outerShdw>
          </a:effectLst>
        </p:spPr>
      </p:pic>
      <p:sp>
        <p:nvSpPr>
          <p:cNvPr id="11" name="Text Placeholder 10">
            <a:extLst>
              <a:ext uri="{FF2B5EF4-FFF2-40B4-BE49-F238E27FC236}">
                <a16:creationId xmlns:a16="http://schemas.microsoft.com/office/drawing/2014/main" id="{44ECD3BD-575F-D185-924B-36D7965386C6}"/>
              </a:ext>
            </a:extLst>
          </p:cNvPr>
          <p:cNvSpPr>
            <a:spLocks noGrp="1"/>
          </p:cNvSpPr>
          <p:nvPr>
            <p:ph type="body" sz="half" idx="2"/>
          </p:nvPr>
        </p:nvSpPr>
        <p:spPr>
          <a:xfrm>
            <a:off x="531811" y="2578145"/>
            <a:ext cx="3549121" cy="2854234"/>
          </a:xfrm>
        </p:spPr>
        <p:txBody>
          <a:bodyPr>
            <a:normAutofit fontScale="92500" lnSpcReduction="10000"/>
          </a:bodyPr>
          <a:lstStyle/>
          <a:p>
            <a:pPr marL="285750" indent="-285750">
              <a:buFont typeface="Arial" panose="020B0604020202020204" pitchFamily="34" charset="0"/>
              <a:buChar char="•"/>
            </a:pPr>
            <a:r>
              <a:rPr lang="en-US" sz="2400" dirty="0"/>
              <a:t>History of Open Systems Demos and Program Adoption</a:t>
            </a:r>
          </a:p>
          <a:p>
            <a:pPr marL="285750" indent="-285750">
              <a:buFont typeface="Arial" panose="020B0604020202020204" pitchFamily="34" charset="0"/>
              <a:buChar char="•"/>
            </a:pPr>
            <a:r>
              <a:rPr lang="en-US" sz="2400" dirty="0"/>
              <a:t>MOSA Transformation as a PEO Enterprise Initiative</a:t>
            </a:r>
          </a:p>
          <a:p>
            <a:pPr marL="285750" indent="-285750">
              <a:buFont typeface="Arial" panose="020B0604020202020204" pitchFamily="34" charset="0"/>
              <a:buChar char="•"/>
            </a:pPr>
            <a:r>
              <a:rPr lang="en-US" sz="2400" dirty="0"/>
              <a:t>Expanding to All Domains</a:t>
            </a:r>
          </a:p>
        </p:txBody>
      </p:sp>
    </p:spTree>
    <p:extLst>
      <p:ext uri="{BB962C8B-B14F-4D97-AF65-F5344CB8AC3E}">
        <p14:creationId xmlns:p14="http://schemas.microsoft.com/office/powerpoint/2010/main" val="64059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C097-D73C-EAB1-59A5-BEDBC9E73258}"/>
              </a:ext>
            </a:extLst>
          </p:cNvPr>
          <p:cNvSpPr>
            <a:spLocks noGrp="1"/>
          </p:cNvSpPr>
          <p:nvPr>
            <p:ph type="title"/>
          </p:nvPr>
        </p:nvSpPr>
        <p:spPr>
          <a:xfrm>
            <a:off x="1141413" y="609600"/>
            <a:ext cx="9905998" cy="1105989"/>
          </a:xfrm>
        </p:spPr>
        <p:txBody>
          <a:bodyPr/>
          <a:lstStyle/>
          <a:p>
            <a:r>
              <a:rPr lang="en-US" dirty="0"/>
              <a:t>Modular Acquisition</a:t>
            </a:r>
          </a:p>
        </p:txBody>
      </p:sp>
      <p:pic>
        <p:nvPicPr>
          <p:cNvPr id="4" name="Content Placeholder 3">
            <a:extLst>
              <a:ext uri="{FF2B5EF4-FFF2-40B4-BE49-F238E27FC236}">
                <a16:creationId xmlns:a16="http://schemas.microsoft.com/office/drawing/2014/main" id="{C3635B72-D37D-335F-F7BC-B1277C29552B}"/>
              </a:ext>
            </a:extLst>
          </p:cNvPr>
          <p:cNvPicPr>
            <a:picLocks noGrp="1" noChangeAspect="1"/>
          </p:cNvPicPr>
          <p:nvPr>
            <p:ph sz="half" idx="1"/>
          </p:nvPr>
        </p:nvPicPr>
        <p:blipFill>
          <a:blip r:embed="rId2" cstate="screen">
            <a:alphaModFix/>
            <a:extLst>
              <a:ext uri="{28A0092B-C50C-407E-A947-70E740481C1C}">
                <a14:useLocalDpi xmlns:a14="http://schemas.microsoft.com/office/drawing/2010/main"/>
              </a:ext>
            </a:extLst>
          </a:blip>
          <a:stretch>
            <a:fillRect/>
          </a:stretch>
        </p:blipFill>
        <p:spPr>
          <a:xfrm>
            <a:off x="256042" y="1451943"/>
            <a:ext cx="8705078" cy="4896606"/>
          </a:xfrm>
          <a:prstGeom prst="rect">
            <a:avLst/>
          </a:prstGeom>
          <a:ln>
            <a:noFill/>
          </a:ln>
          <a:effectLst>
            <a:outerShdw blurRad="292100" dist="139700" dir="2700000" algn="tl" rotWithShape="0">
              <a:srgbClr val="333333">
                <a:alpha val="65000"/>
              </a:srgbClr>
            </a:outerShdw>
          </a:effectLst>
        </p:spPr>
      </p:pic>
      <p:sp>
        <p:nvSpPr>
          <p:cNvPr id="5" name="Content Placeholder 4">
            <a:extLst>
              <a:ext uri="{FF2B5EF4-FFF2-40B4-BE49-F238E27FC236}">
                <a16:creationId xmlns:a16="http://schemas.microsoft.com/office/drawing/2014/main" id="{E6E3A7FA-F6D7-5ECC-E1D4-2731362122D9}"/>
              </a:ext>
            </a:extLst>
          </p:cNvPr>
          <p:cNvSpPr>
            <a:spLocks noGrp="1"/>
          </p:cNvSpPr>
          <p:nvPr>
            <p:ph sz="half" idx="2"/>
          </p:nvPr>
        </p:nvSpPr>
        <p:spPr>
          <a:xfrm>
            <a:off x="9152707" y="1802675"/>
            <a:ext cx="2865121" cy="3875314"/>
          </a:xfrm>
        </p:spPr>
        <p:txBody>
          <a:bodyPr/>
          <a:lstStyle/>
          <a:p>
            <a:r>
              <a:rPr lang="en-US" dirty="0"/>
              <a:t>Sharable Models</a:t>
            </a:r>
          </a:p>
          <a:p>
            <a:r>
              <a:rPr lang="en-US" dirty="0"/>
              <a:t>Budget Flexibility</a:t>
            </a:r>
          </a:p>
          <a:p>
            <a:r>
              <a:rPr lang="en-US" dirty="0"/>
              <a:t>Component Level Specifications</a:t>
            </a:r>
          </a:p>
          <a:p>
            <a:r>
              <a:rPr lang="en-US" dirty="0"/>
              <a:t>Program Lifecycle Alignment</a:t>
            </a:r>
          </a:p>
          <a:p>
            <a:r>
              <a:rPr lang="en-US" dirty="0"/>
              <a:t>Vendor Ecosystem Involvement</a:t>
            </a:r>
          </a:p>
        </p:txBody>
      </p:sp>
    </p:spTree>
    <p:extLst>
      <p:ext uri="{BB962C8B-B14F-4D97-AF65-F5344CB8AC3E}">
        <p14:creationId xmlns:p14="http://schemas.microsoft.com/office/powerpoint/2010/main" val="199658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2BAC-F4C6-37C6-E4AB-971C754B2A8B}"/>
              </a:ext>
            </a:extLst>
          </p:cNvPr>
          <p:cNvSpPr>
            <a:spLocks noGrp="1"/>
          </p:cNvSpPr>
          <p:nvPr>
            <p:ph type="title"/>
          </p:nvPr>
        </p:nvSpPr>
        <p:spPr>
          <a:xfrm>
            <a:off x="4303643" y="609600"/>
            <a:ext cx="6743767" cy="1349829"/>
          </a:xfrm>
        </p:spPr>
        <p:txBody>
          <a:bodyPr>
            <a:normAutofit/>
          </a:bodyPr>
          <a:lstStyle/>
          <a:p>
            <a:r>
              <a:rPr lang="en-US" dirty="0"/>
              <a:t>What’s Next?</a:t>
            </a:r>
          </a:p>
        </p:txBody>
      </p:sp>
      <p:pic>
        <p:nvPicPr>
          <p:cNvPr id="5" name="Picture 4" descr="Metallic spheres connected in mesh">
            <a:extLst>
              <a:ext uri="{FF2B5EF4-FFF2-40B4-BE49-F238E27FC236}">
                <a16:creationId xmlns:a16="http://schemas.microsoft.com/office/drawing/2014/main" id="{794729C7-0AAC-D362-C53E-6F5BCC9D34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4" r="12694"/>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886A5792-6C99-C64A-DAFB-84A5C4B61587}"/>
              </a:ext>
            </a:extLst>
          </p:cNvPr>
          <p:cNvSpPr>
            <a:spLocks noGrp="1"/>
          </p:cNvSpPr>
          <p:nvPr>
            <p:ph idx="1"/>
          </p:nvPr>
        </p:nvSpPr>
        <p:spPr>
          <a:xfrm>
            <a:off x="4303643" y="1806499"/>
            <a:ext cx="7046844" cy="4276250"/>
          </a:xfrm>
        </p:spPr>
        <p:txBody>
          <a:bodyPr>
            <a:normAutofit/>
          </a:bodyPr>
          <a:lstStyle/>
          <a:p>
            <a:pPr>
              <a:lnSpc>
                <a:spcPct val="90000"/>
              </a:lnSpc>
            </a:pPr>
            <a:r>
              <a:rPr lang="en-US" sz="1800" b="1" dirty="0"/>
              <a:t>Volunteer</a:t>
            </a:r>
            <a:r>
              <a:rPr lang="en-US" sz="1800" dirty="0"/>
              <a:t> for Agenda Planning Team!  </a:t>
            </a:r>
          </a:p>
          <a:p>
            <a:pPr lvl="1">
              <a:lnSpc>
                <a:spcPct val="90000"/>
              </a:lnSpc>
            </a:pPr>
            <a:r>
              <a:rPr lang="en-US" dirty="0"/>
              <a:t>Tiger Teams to support (affect real policy changes actionable this cycle)</a:t>
            </a:r>
          </a:p>
          <a:p>
            <a:pPr lvl="1">
              <a:lnSpc>
                <a:spcPct val="90000"/>
              </a:lnSpc>
            </a:pPr>
            <a:r>
              <a:rPr lang="en-US" dirty="0"/>
              <a:t>Technical Tracks (Avionics, Communications, Computing Environments)</a:t>
            </a:r>
          </a:p>
          <a:p>
            <a:pPr>
              <a:lnSpc>
                <a:spcPct val="90000"/>
              </a:lnSpc>
            </a:pPr>
            <a:r>
              <a:rPr lang="en-US" sz="1800" b="1" dirty="0"/>
              <a:t>Plan</a:t>
            </a:r>
            <a:r>
              <a:rPr lang="en-US" sz="1800" dirty="0"/>
              <a:t> for travel to Atlanta (Tech SMEs, Sr. Leaders, PM &amp; Deputies, etc.) </a:t>
            </a:r>
            <a:r>
              <a:rPr lang="en-US" sz="1800" b="1" i="1" u="sng" dirty="0">
                <a:solidFill>
                  <a:srgbClr val="00B0F0"/>
                </a:solidFill>
              </a:rPr>
              <a:t>SEND MULTIPLE PEOPLE (parallel tracks)</a:t>
            </a:r>
          </a:p>
          <a:p>
            <a:pPr>
              <a:lnSpc>
                <a:spcPct val="90000"/>
              </a:lnSpc>
            </a:pPr>
            <a:r>
              <a:rPr lang="en-US" sz="1800" b="1" dirty="0"/>
              <a:t>Industry Voice</a:t>
            </a:r>
            <a:r>
              <a:rPr lang="en-US" sz="1800" dirty="0"/>
              <a:t>: Sr. Leader Engagement on actionable policy changes, get your industry partners / CEOs there (BD is secondary here)</a:t>
            </a:r>
          </a:p>
          <a:p>
            <a:pPr>
              <a:lnSpc>
                <a:spcPct val="90000"/>
              </a:lnSpc>
            </a:pPr>
            <a:r>
              <a:rPr lang="en-US" sz="1800" b="1" dirty="0"/>
              <a:t>Product Presence</a:t>
            </a:r>
            <a:r>
              <a:rPr lang="en-US" sz="1800" dirty="0"/>
              <a:t>: 10’x10’ Exhibit Hall Tables </a:t>
            </a:r>
            <a:r>
              <a:rPr lang="en-US" sz="1800" b="1" dirty="0"/>
              <a:t>FREE Booth*</a:t>
            </a:r>
            <a:r>
              <a:rPr lang="en-US" sz="1800" dirty="0"/>
              <a:t> for sponsoring consortia members and government organizations!</a:t>
            </a:r>
          </a:p>
        </p:txBody>
      </p:sp>
    </p:spTree>
    <p:extLst>
      <p:ext uri="{BB962C8B-B14F-4D97-AF65-F5344CB8AC3E}">
        <p14:creationId xmlns:p14="http://schemas.microsoft.com/office/powerpoint/2010/main" val="346630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Yellow question mark">
            <a:extLst>
              <a:ext uri="{FF2B5EF4-FFF2-40B4-BE49-F238E27FC236}">
                <a16:creationId xmlns:a16="http://schemas.microsoft.com/office/drawing/2014/main" id="{44A7BB52-B6AB-E494-7740-0A0BD80B728B}"/>
              </a:ext>
            </a:extLst>
          </p:cNvPr>
          <p:cNvPicPr>
            <a:picLocks noChangeAspect="1"/>
          </p:cNvPicPr>
          <p:nvPr/>
        </p:nvPicPr>
        <p:blipFill rotWithShape="1">
          <a:blip r:embed="rId3" cstate="screen">
            <a:duotone>
              <a:prstClr val="black"/>
              <a:schemeClr val="bg1">
                <a:tint val="45000"/>
                <a:satMod val="400000"/>
              </a:schemeClr>
            </a:duotone>
            <a:alphaModFix amt="25000"/>
            <a:extLst>
              <a:ext uri="{28A0092B-C50C-407E-A947-70E740481C1C}">
                <a14:useLocalDpi xmlns:a14="http://schemas.microsoft.com/office/drawing/2010/main"/>
              </a:ext>
            </a:extLst>
          </a:blip>
          <a:srcRect t="20343" b="29594"/>
          <a:stretch/>
        </p:blipFill>
        <p:spPr>
          <a:xfrm>
            <a:off x="20" y="10"/>
            <a:ext cx="12191980" cy="6857990"/>
          </a:xfrm>
          <a:prstGeom prst="rect">
            <a:avLst/>
          </a:prstGeom>
        </p:spPr>
      </p:pic>
      <p:sp>
        <p:nvSpPr>
          <p:cNvPr id="4" name="Title 3">
            <a:extLst>
              <a:ext uri="{FF2B5EF4-FFF2-40B4-BE49-F238E27FC236}">
                <a16:creationId xmlns:a16="http://schemas.microsoft.com/office/drawing/2014/main" id="{ED78E8DC-9B22-7375-94EC-AAC5BA92EDAA}"/>
              </a:ext>
            </a:extLst>
          </p:cNvPr>
          <p:cNvSpPr>
            <a:spLocks noGrp="1"/>
          </p:cNvSpPr>
          <p:nvPr>
            <p:ph type="title"/>
          </p:nvPr>
        </p:nvSpPr>
        <p:spPr>
          <a:xfrm>
            <a:off x="1751012" y="609601"/>
            <a:ext cx="8676222" cy="320040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Questions?</a:t>
            </a:r>
          </a:p>
        </p:txBody>
      </p:sp>
      <p:sp>
        <p:nvSpPr>
          <p:cNvPr id="2" name="Text Placeholder 1">
            <a:extLst>
              <a:ext uri="{FF2B5EF4-FFF2-40B4-BE49-F238E27FC236}">
                <a16:creationId xmlns:a16="http://schemas.microsoft.com/office/drawing/2014/main" id="{7042A3AA-424C-BBD8-4248-70322997ABED}"/>
              </a:ext>
            </a:extLst>
          </p:cNvPr>
          <p:cNvSpPr>
            <a:spLocks noGrp="1"/>
          </p:cNvSpPr>
          <p:nvPr>
            <p:ph type="body" idx="1"/>
          </p:nvPr>
        </p:nvSpPr>
        <p:spPr>
          <a:xfrm>
            <a:off x="1751012" y="3886200"/>
            <a:ext cx="8676222" cy="1905000"/>
          </a:xfrm>
        </p:spPr>
        <p:txBody>
          <a:bodyPr vert="horz" lIns="91440" tIns="45720" rIns="91440" bIns="45720" rtlCol="0" anchor="t">
            <a:normAutofit/>
          </a:bodyPr>
          <a:lstStyle/>
          <a:p>
            <a:pPr algn="ctr"/>
            <a:endParaRPr lang="en-US" sz="2100"/>
          </a:p>
        </p:txBody>
      </p:sp>
    </p:spTree>
    <p:extLst>
      <p:ext uri="{BB962C8B-B14F-4D97-AF65-F5344CB8AC3E}">
        <p14:creationId xmlns:p14="http://schemas.microsoft.com/office/powerpoint/2010/main" val="35563889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57352</TotalTime>
  <Words>296</Words>
  <Application>Microsoft Office PowerPoint</Application>
  <PresentationFormat>Widescreen</PresentationFormat>
  <Paragraphs>33</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Century Gothic</vt:lpstr>
      <vt:lpstr>Mesh</vt:lpstr>
      <vt:lpstr>2023 Event Theme: Acquire Like You Fight</vt:lpstr>
      <vt:lpstr>Keynote Speaker Slide</vt:lpstr>
      <vt:lpstr>Registration Via Website</vt:lpstr>
      <vt:lpstr>Venue: Georgia World Congress Center, Atlanta</vt:lpstr>
      <vt:lpstr>Catalyst:  Army Aviation</vt:lpstr>
      <vt:lpstr>Modular Acquisition</vt:lpstr>
      <vt:lpstr>What’s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MOSA Industry and Government Summit</dc:title>
  <dc:creator>John T. Stough</dc:creator>
  <cp:lastModifiedBy>Jae Yu</cp:lastModifiedBy>
  <cp:revision>21</cp:revision>
  <dcterms:created xsi:type="dcterms:W3CDTF">2023-03-16T20:54:30Z</dcterms:created>
  <dcterms:modified xsi:type="dcterms:W3CDTF">2023-07-27T15:48:13Z</dcterms:modified>
</cp:coreProperties>
</file>