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8" r:id="rId3"/>
  </p:sldMasterIdLst>
  <p:notesMasterIdLst>
    <p:notesMasterId r:id="rId7"/>
  </p:notesMasterIdLst>
  <p:handoutMasterIdLst>
    <p:handoutMasterId r:id="rId8"/>
  </p:handoutMasterIdLst>
  <p:sldIdLst>
    <p:sldId id="9129" r:id="rId4"/>
    <p:sldId id="265" r:id="rId5"/>
    <p:sldId id="271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120E"/>
    <a:srgbClr val="AB0003"/>
    <a:srgbClr val="AA1E22"/>
    <a:srgbClr val="AD4F45"/>
    <a:srgbClr val="AB0104"/>
    <a:srgbClr val="8F191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353" autoAdjust="0"/>
    <p:restoredTop sz="69505" autoAdjust="0"/>
  </p:normalViewPr>
  <p:slideViewPr>
    <p:cSldViewPr>
      <p:cViewPr varScale="1">
        <p:scale>
          <a:sx n="114" d="100"/>
          <a:sy n="114" d="100"/>
        </p:scale>
        <p:origin x="396" y="10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1690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-15274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Master" Target="slideMasters/slideMaster1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3.xml"/><Relationship Id="rId11" Type="http://schemas.openxmlformats.org/officeDocument/2006/relationships/theme" Target="theme/theme1.xml"/><Relationship Id="rId5" Type="http://schemas.openxmlformats.org/officeDocument/2006/relationships/slide" Target="slides/slide2.xml"/><Relationship Id="rId10" Type="http://schemas.openxmlformats.org/officeDocument/2006/relationships/viewProps" Target="viewProps.xml"/><Relationship Id="rId4" Type="http://schemas.openxmlformats.org/officeDocument/2006/relationships/slide" Target="slides/slide1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EF34FD4-390A-4BE2-AD0E-3085471241F1}" type="datetimeFigureOut">
              <a:rPr lang="en-US" smtClean="0"/>
              <a:t>5/10/2022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B0B395B-D9E4-4EF1-8DB5-F32B77E319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151360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147E0D1-B34A-4B7F-850B-68D01971C64C}" type="datetimeFigureOut">
              <a:rPr lang="en-US" smtClean="0"/>
              <a:pPr/>
              <a:t>5/10/2022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9005365-EA54-452E-AD43-1790D0F8DD5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7240789"/>
      </p:ext>
    </p:extLst>
  </p:cSld>
  <p:clrMap bg1="lt1" tx1="dk1" bg2="lt2" tx2="dk2" accent1="accent1" accent2="accent2" accent3="accent3" accent4="accent4" accent5="accent5" accent6="accent6" hlink="hlink" folHlink="folHlink"/>
  <p:hf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en-US"/>
          </a:p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005365-EA54-452E-AD43-1790D0F8DD5C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03021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914400" y="2130426"/>
            <a:ext cx="10363200" cy="1470025"/>
          </a:xfrm>
        </p:spPr>
        <p:txBody>
          <a:bodyPr/>
          <a:lstStyle>
            <a:lvl1pPr>
              <a:defRPr b="1">
                <a:solidFill>
                  <a:srgbClr val="AB0003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6576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D51638-D0E2-4839-B13A-24BF466AABA9}" type="datetime1">
              <a:rPr lang="en-US" smtClean="0"/>
              <a:pPr/>
              <a:t>5/10/2022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3584485"/>
      </p:ext>
    </p:extLst>
  </p:cSld>
  <p:clrMapOvr>
    <a:masterClrMapping/>
  </p:clrMapOvr>
  <p:transition spd="med"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03200" y="173748"/>
            <a:ext cx="10058400" cy="740653"/>
          </a:xfrm>
        </p:spPr>
        <p:txBody>
          <a:bodyPr/>
          <a:lstStyle>
            <a:lvl1pPr>
              <a:defRPr>
                <a:solidFill>
                  <a:srgbClr val="AB0003"/>
                </a:solidFill>
              </a:defRPr>
            </a:lvl1pPr>
          </a:lstStyle>
          <a:p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923F8-84AA-449D-9667-7BB544FECF54}" type="datetime1">
              <a:rPr lang="en-US" smtClean="0"/>
              <a:pPr/>
              <a:t>5/10/2022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4BFC3-983F-4B0A-9A55-84A85105ADC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43630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 hasCustomPrompt="1"/>
          </p:nvPr>
        </p:nvSpPr>
        <p:spPr>
          <a:xfrm>
            <a:off x="8839200" y="274639"/>
            <a:ext cx="1422400" cy="5851525"/>
          </a:xfrm>
        </p:spPr>
        <p:txBody>
          <a:bodyPr vert="eaVert"/>
          <a:lstStyle>
            <a:lvl1pPr>
              <a:defRPr>
                <a:solidFill>
                  <a:srgbClr val="AB0003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18A978-F449-47AF-B3D0-B13F162C6AF6}" type="datetime1">
              <a:rPr lang="en-US" smtClean="0"/>
              <a:pPr/>
              <a:t>5/10/2022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4BFC3-983F-4B0A-9A55-84A85105ADC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39615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03200" y="173748"/>
            <a:ext cx="10058400" cy="740653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Clr>
                <a:srgbClr val="C00000"/>
              </a:buClr>
              <a:defRPr/>
            </a:lvl1pPr>
            <a:lvl2pPr>
              <a:buClr>
                <a:srgbClr val="C00000"/>
              </a:buClr>
              <a:defRPr/>
            </a:lvl2pPr>
            <a:lvl3pPr>
              <a:buClr>
                <a:srgbClr val="C00000"/>
              </a:buClr>
              <a:defRPr/>
            </a:lvl3pPr>
            <a:lvl4pPr>
              <a:buClr>
                <a:srgbClr val="C00000"/>
              </a:buClr>
              <a:defRPr/>
            </a:lvl4pPr>
            <a:lvl5pPr>
              <a:buClr>
                <a:srgbClr val="C00000"/>
              </a:buClr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5C21B-3258-4293-8AD7-7489A94AFFD4}" type="datetime1">
              <a:rPr lang="en-US" smtClean="0"/>
              <a:pPr/>
              <a:t>5/10/2022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CD64BFC3-983F-4B0A-9A55-84A85105ADC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758123"/>
      </p:ext>
    </p:extLst>
  </p:cSld>
  <p:clrMapOvr>
    <a:masterClrMapping/>
  </p:clrMapOvr>
  <p:transition spd="med"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>
                <a:solidFill>
                  <a:srgbClr val="AB0003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19EB3F-C711-4304-A4F6-7B4841DEDE94}" type="datetime1">
              <a:rPr lang="en-US" smtClean="0"/>
              <a:pPr/>
              <a:t>5/10/2022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4BFC3-983F-4B0A-9A55-84A85105ADC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2147857"/>
      </p:ext>
    </p:extLst>
  </p:cSld>
  <p:clrMapOvr>
    <a:masterClrMapping/>
  </p:clrMapOvr>
  <p:transition spd="med"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03200" y="173748"/>
            <a:ext cx="10058400" cy="740653"/>
          </a:xfrm>
        </p:spPr>
        <p:txBody>
          <a:bodyPr/>
          <a:lstStyle>
            <a:lvl1pPr>
              <a:defRPr>
                <a:solidFill>
                  <a:srgbClr val="AB0003"/>
                </a:solidFill>
              </a:defRPr>
            </a:lvl1pPr>
          </a:lstStyle>
          <a:p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  <a:solidFill>
            <a:schemeClr val="bg1">
              <a:lumMod val="95000"/>
            </a:schemeClr>
          </a:solidFill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  <a:solidFill>
            <a:schemeClr val="bg1">
              <a:lumMod val="95000"/>
            </a:schemeClr>
          </a:solidFill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9E90E5-F405-40E0-BCD9-8001C0D52617}" type="datetime1">
              <a:rPr lang="en-US" smtClean="0"/>
              <a:pPr/>
              <a:t>5/10/2022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4BFC3-983F-4B0A-9A55-84A85105ADC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0489192"/>
      </p:ext>
    </p:extLst>
  </p:cSld>
  <p:clrMapOvr>
    <a:masterClrMapping/>
  </p:clrMapOvr>
  <p:transition spd="med"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03200" y="173748"/>
            <a:ext cx="10058400" cy="740653"/>
          </a:xfrm>
        </p:spPr>
        <p:txBody>
          <a:bodyPr/>
          <a:lstStyle>
            <a:lvl1pPr>
              <a:defRPr>
                <a:solidFill>
                  <a:srgbClr val="AB0003"/>
                </a:solidFill>
              </a:defRPr>
            </a:lvl1pPr>
          </a:lstStyle>
          <a:p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7C4A48-D25C-45A8-B8E0-BD2D3B1132C1}" type="datetime1">
              <a:rPr lang="en-US" smtClean="0"/>
              <a:pPr/>
              <a:t>5/10/2022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4BFC3-983F-4B0A-9A55-84A85105ADC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683144"/>
      </p:ext>
    </p:extLst>
  </p:cSld>
  <p:clrMapOvr>
    <a:masterClrMapping/>
  </p:clrMapOvr>
  <p:transition spd="med"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03200" y="173748"/>
            <a:ext cx="9956800" cy="740653"/>
          </a:xfrm>
        </p:spPr>
        <p:txBody>
          <a:bodyPr/>
          <a:lstStyle>
            <a:lvl1pPr>
              <a:defRPr>
                <a:solidFill>
                  <a:srgbClr val="AB0003"/>
                </a:solidFill>
              </a:defRPr>
            </a:lvl1pPr>
          </a:lstStyle>
          <a:p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7F9C2D-98A7-4A5A-AF37-9DE9D3A4D871}" type="datetime1">
              <a:rPr lang="en-US" smtClean="0"/>
              <a:pPr/>
              <a:t>5/10/2022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4BFC3-983F-4B0A-9A55-84A85105ADC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1437425"/>
      </p:ext>
    </p:extLst>
  </p:cSld>
  <p:clrMapOvr>
    <a:masterClrMapping/>
  </p:clrMapOvr>
  <p:transition spd="med"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3BAC9F-A0B1-4460-AE6A-1FEB31152C69}" type="datetime1">
              <a:rPr lang="en-US" smtClean="0"/>
              <a:pPr/>
              <a:t>5/10/2022</a:t>
            </a:fld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4BFC3-983F-4B0A-9A55-84A85105ADC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9696882"/>
      </p:ext>
    </p:extLst>
  </p:cSld>
  <p:clrMapOvr>
    <a:masterClrMapping/>
  </p:clrMapOvr>
  <p:transition spd="med"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>
                <a:solidFill>
                  <a:srgbClr val="AB0003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990600"/>
            <a:ext cx="6815667" cy="5135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C14F5-A131-4974-90AA-B086A07564D4}" type="datetime1">
              <a:rPr lang="en-US" smtClean="0"/>
              <a:pPr/>
              <a:t>5/10/2022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4BFC3-983F-4B0A-9A55-84A85105ADC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7454135"/>
      </p:ext>
    </p:extLst>
  </p:cSld>
  <p:clrMapOvr>
    <a:masterClrMapping/>
  </p:clrMapOvr>
  <p:transition spd="med"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>
                <a:solidFill>
                  <a:srgbClr val="AB0003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8D09FB-BFDE-4AEB-86B7-A3875FE04EE9}" type="datetime1">
              <a:rPr lang="en-US" smtClean="0"/>
              <a:pPr/>
              <a:t>5/10/2022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4BFC3-983F-4B0A-9A55-84A85105ADC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8977842"/>
      </p:ext>
    </p:extLst>
  </p:cSld>
  <p:clrMapOvr>
    <a:masterClrMapping/>
  </p:clrMapOvr>
  <p:transition spd="med"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A red and white sign&#10;&#10;Description automatically generated">
            <a:extLst>
              <a:ext uri="{FF2B5EF4-FFF2-40B4-BE49-F238E27FC236}">
                <a16:creationId xmlns:a16="http://schemas.microsoft.com/office/drawing/2014/main" id="{5823847C-7389-40C4-8131-2D66880DDE52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09234" y="0"/>
            <a:ext cx="1012625" cy="1219201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03200" y="173748"/>
            <a:ext cx="10160000" cy="74065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3200" y="1219201"/>
            <a:ext cx="10972800" cy="48307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     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737600" y="6400801"/>
            <a:ext cx="319378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50000"/>
                    <a:lumOff val="50000"/>
                  </a:schemeClr>
                </a:solidFill>
                <a:latin typeface="Montserrat" panose="02000505000000020004" pitchFamily="2" charset="0"/>
              </a:defRPr>
            </a:lvl1pPr>
          </a:lstStyle>
          <a:p>
            <a:fld id="{D052A4D6-DA43-469D-B534-1F70D17CCF7C}" type="datetime1">
              <a:rPr lang="en-US" smtClean="0"/>
              <a:pPr/>
              <a:t>5/10/2022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03200" y="6400801"/>
            <a:ext cx="482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CD64BFC3-983F-4B0A-9A55-84A85105ADC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24638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9" r:id="rId1"/>
    <p:sldLayoutId id="2147483682" r:id="rId2"/>
    <p:sldLayoutId id="2147483700" r:id="rId3"/>
    <p:sldLayoutId id="2147483684" r:id="rId4"/>
    <p:sldLayoutId id="2147483685" r:id="rId5"/>
    <p:sldLayoutId id="2147483686" r:id="rId6"/>
    <p:sldLayoutId id="2147483687" r:id="rId7"/>
    <p:sldLayoutId id="2147483688" r:id="rId8"/>
    <p:sldLayoutId id="2147483689" r:id="rId9"/>
    <p:sldLayoutId id="2147483690" r:id="rId10"/>
    <p:sldLayoutId id="2147483691" r:id="rId11"/>
  </p:sldLayoutIdLst>
  <p:transition spd="med">
    <p:fade/>
  </p:transition>
  <p:hf hdr="0" ftr="0"/>
  <p:txStyles>
    <p:titleStyle>
      <a:lvl1pPr algn="l" defTabSz="914400" rtl="0" eaLnBrk="1" latinLnBrk="0" hangingPunct="1">
        <a:spcBef>
          <a:spcPct val="0"/>
        </a:spcBef>
        <a:buNone/>
        <a:defRPr sz="3200" b="1" kern="1200" spc="0" baseline="0">
          <a:solidFill>
            <a:srgbClr val="AB0003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Clr>
          <a:srgbClr val="AB0003"/>
        </a:buClr>
        <a:buFont typeface="Arial" panose="020B0604020202020204" pitchFamily="34" charset="0"/>
        <a:buChar char="•"/>
        <a:defRPr sz="2800" b="1" kern="1200" spc="0">
          <a:solidFill>
            <a:schemeClr val="tx1">
              <a:lumMod val="85000"/>
              <a:lumOff val="15000"/>
            </a:schemeClr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400" kern="1200" spc="0">
          <a:solidFill>
            <a:schemeClr val="tx1">
              <a:lumMod val="85000"/>
              <a:lumOff val="15000"/>
            </a:schemeClr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800" kern="1200" spc="0">
          <a:solidFill>
            <a:schemeClr val="tx1">
              <a:lumMod val="85000"/>
              <a:lumOff val="15000"/>
            </a:schemeClr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600" kern="1200" spc="0">
          <a:solidFill>
            <a:schemeClr val="tx1">
              <a:lumMod val="85000"/>
              <a:lumOff val="15000"/>
            </a:schemeClr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1400" kern="1200" spc="0">
          <a:solidFill>
            <a:schemeClr val="tx1">
              <a:lumMod val="85000"/>
              <a:lumOff val="15000"/>
            </a:schemeClr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incose.org/docs/default-source/midwest-gateway/events/ndia_mosa_whitepaper_final_20200701.pdf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dirty="0"/>
              <a:t>NDIA SE Architecture Committee Report</a:t>
            </a:r>
            <a:br>
              <a:rPr lang="en-US" dirty="0"/>
            </a:br>
            <a:r>
              <a:rPr lang="en-US" sz="1800" dirty="0"/>
              <a:t>April 28, 2022</a:t>
            </a:r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Bob Scheurer</a:t>
            </a:r>
          </a:p>
          <a:p>
            <a:r>
              <a:rPr lang="en-US" dirty="0"/>
              <a:t>Ed Moshinsky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63892" y="6400801"/>
            <a:ext cx="3599507" cy="365125"/>
          </a:xfrm>
        </p:spPr>
        <p:txBody>
          <a:bodyPr/>
          <a:lstStyle/>
          <a:p>
            <a:pPr algn="r"/>
            <a:fld id="{E88A18B5-936C-4099-8DFC-B184A5DF98B1}" type="datetime1">
              <a:rPr lang="en-US" smtClean="0"/>
              <a:pPr algn="r"/>
              <a:t>5/10/2022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7048342"/>
      </p:ext>
    </p:extLst>
  </p:cSld>
  <p:clrMapOvr>
    <a:masterClrMapping/>
  </p:clrMapOvr>
  <p:transition spd="med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5">
            <a:extLst>
              <a:ext uri="{FF2B5EF4-FFF2-40B4-BE49-F238E27FC236}">
                <a16:creationId xmlns:a16="http://schemas.microsoft.com/office/drawing/2014/main" id="{1A754D07-A43D-445B-AD4C-C4F3F6CBEE64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571500" y="838200"/>
          <a:ext cx="11049000" cy="591312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5524500">
                  <a:extLst>
                    <a:ext uri="{9D8B030D-6E8A-4147-A177-3AD203B41FA5}">
                      <a16:colId xmlns:a16="http://schemas.microsoft.com/office/drawing/2014/main" val="3432505006"/>
                    </a:ext>
                  </a:extLst>
                </a:gridCol>
                <a:gridCol w="5524500">
                  <a:extLst>
                    <a:ext uri="{9D8B030D-6E8A-4147-A177-3AD203B41FA5}">
                      <a16:colId xmlns:a16="http://schemas.microsoft.com/office/drawing/2014/main" val="3222942509"/>
                    </a:ext>
                  </a:extLst>
                </a:gridCol>
              </a:tblGrid>
              <a:tr h="33748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solidFill>
                            <a:schemeClr val="tx1"/>
                          </a:solidFill>
                          <a:latin typeface="+mn-lt"/>
                        </a:rPr>
                        <a:t>Mission / Purpose</a:t>
                      </a:r>
                    </a:p>
                  </a:txBody>
                  <a:tcPr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88001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8D0D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solidFill>
                            <a:schemeClr val="tx1"/>
                          </a:solidFill>
                          <a:latin typeface="+mn-lt"/>
                        </a:rPr>
                        <a:t>Stakeholders / Sponsors / Collaborators</a:t>
                      </a:r>
                    </a:p>
                  </a:txBody>
                  <a:tcPr>
                    <a:lnL w="19050" cap="flat" cmpd="sng" algn="ctr">
                      <a:solidFill>
                        <a:srgbClr val="88001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8D0D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25608966"/>
                  </a:ext>
                </a:extLst>
              </a:tr>
              <a:tr h="1659275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latin typeface="+mn-lt"/>
                        </a:rPr>
                        <a:t>Mission:</a:t>
                      </a:r>
                      <a:r>
                        <a:rPr lang="en-US" sz="1400" baseline="0" dirty="0">
                          <a:solidFill>
                            <a:schemeClr val="tx1"/>
                          </a:solidFill>
                          <a:latin typeface="+mn-lt"/>
                        </a:rPr>
                        <a:t> Grow Relevance, Usefulness, and Awareness of System Architecting and Architectures in National Defense Systems and Applications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baseline="0" dirty="0">
                          <a:solidFill>
                            <a:schemeClr val="tx1"/>
                          </a:solidFill>
                          <a:latin typeface="+mn-lt"/>
                        </a:rPr>
                        <a:t>Purpose: To Facilitate Acumen and Successful Outcomes from System Architecting and Architectures</a:t>
                      </a:r>
                      <a:endParaRPr lang="en-US" sz="14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latin typeface="+mn-lt"/>
                        </a:rPr>
                        <a:t>Leadership: </a:t>
                      </a:r>
                    </a:p>
                    <a:p>
                      <a:pPr marL="742950" lvl="1" indent="-285750">
                        <a:buFont typeface="Courier New" panose="02070309020205020404" pitchFamily="49" charset="0"/>
                        <a:buChar char="o"/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latin typeface="+mn-lt"/>
                        </a:rPr>
                        <a:t>Bob Scheurer, Boeing;</a:t>
                      </a:r>
                      <a:r>
                        <a:rPr lang="en-US" sz="1400" baseline="0" dirty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</a:p>
                    <a:p>
                      <a:pPr marL="742950" lvl="1" indent="-285750">
                        <a:buFont typeface="Courier New" panose="02070309020205020404" pitchFamily="49" charset="0"/>
                        <a:buChar char="o"/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latin typeface="+mn-lt"/>
                        </a:rPr>
                        <a:t>Ed Moshinsky, OUSD</a:t>
                      </a:r>
                      <a:r>
                        <a:rPr lang="en-US" sz="1400" baseline="0" dirty="0">
                          <a:solidFill>
                            <a:schemeClr val="tx1"/>
                          </a:solidFill>
                          <a:latin typeface="+mn-lt"/>
                        </a:rPr>
                        <a:t>(R&amp;E)</a:t>
                      </a:r>
                      <a:endParaRPr lang="en-US" sz="14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88001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88001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latin typeface="+mn-lt"/>
                        </a:rPr>
                        <a:t>Stakeholders: Defense</a:t>
                      </a:r>
                      <a:r>
                        <a:rPr lang="en-US" sz="1400" baseline="0" dirty="0">
                          <a:solidFill>
                            <a:schemeClr val="tx1"/>
                          </a:solidFill>
                          <a:latin typeface="+mn-lt"/>
                        </a:rPr>
                        <a:t> Industrial Base Members, DoD, &amp; Services</a:t>
                      </a:r>
                      <a:endParaRPr lang="en-US" sz="14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Sponsor: Nadine Geier, OSD R&amp;E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Collaborators: INCOSE, AIA, DoD MOSWG;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Membership: </a:t>
                      </a:r>
                      <a:r>
                        <a:rPr lang="en-US" sz="1400" kern="1200" baseline="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110+ members </a:t>
                      </a:r>
                      <a:r>
                        <a:rPr lang="en-US" sz="140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from government/services, industry, and academia.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Business Rhythm: Bi-weekly telecons; sub-committee/ working groups/focus teams as needed.</a:t>
                      </a:r>
                    </a:p>
                  </a:txBody>
                  <a:tcPr>
                    <a:lnL w="19050" cap="flat" cmpd="sng" algn="ctr">
                      <a:solidFill>
                        <a:srgbClr val="88001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88001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65261155"/>
                  </a:ext>
                </a:extLst>
              </a:tr>
              <a:tr h="337480"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chemeClr val="tx1"/>
                          </a:solidFill>
                          <a:latin typeface="+mn-lt"/>
                        </a:rPr>
                        <a:t>Accomplishments</a:t>
                      </a:r>
                    </a:p>
                  </a:txBody>
                  <a:tcPr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88001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88001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8D0D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chemeClr val="tx1"/>
                          </a:solidFill>
                          <a:latin typeface="+mn-lt"/>
                        </a:rPr>
                        <a:t>2022 Plans / Events / Milestones</a:t>
                      </a:r>
                    </a:p>
                  </a:txBody>
                  <a:tcPr>
                    <a:lnL w="19050" cap="flat" cmpd="sng" algn="ctr">
                      <a:solidFill>
                        <a:srgbClr val="88001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88001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8D0D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47920017"/>
                  </a:ext>
                </a:extLst>
              </a:tr>
              <a:tr h="2840453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baseline="0" dirty="0">
                          <a:solidFill>
                            <a:schemeClr val="tx1"/>
                          </a:solidFill>
                          <a:latin typeface="+mn-lt"/>
                        </a:rPr>
                        <a:t>On-Going Bi-Weekly Full Committee Meetings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baseline="0" dirty="0">
                          <a:solidFill>
                            <a:schemeClr val="tx1"/>
                          </a:solidFill>
                          <a:latin typeface="+mn-lt"/>
                        </a:rPr>
                        <a:t>On-Going Bi-Weekly Sub-Committee Meetings (e.g., MOSA Metrics) and Special Meetings, as Needed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latin typeface="+mn-lt"/>
                        </a:rPr>
                        <a:t>Participating in DoD’s MOSA</a:t>
                      </a:r>
                      <a:r>
                        <a:rPr lang="en-US" sz="1400" baseline="0" dirty="0">
                          <a:solidFill>
                            <a:schemeClr val="tx1"/>
                          </a:solidFill>
                          <a:latin typeface="+mn-lt"/>
                        </a:rPr>
                        <a:t> (MOSWG) and Tiger Team(s)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40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Participated with NDIA Manufacturing Division / Supply Chain Network Committee: Ethan Plotkin, Chair, “Helping OSD Do Sustainment Better”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40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Participated in PSM’s Digital Engineering (DEWG) Working Group: Functional Completeness and Volatility Metric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40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Participated in Paul Jonas Army MOSA Metrics Working Group Activities/Surveys (They are now also participating in our NDIA SE Architecture Committee metrics work)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400" baseline="0" dirty="0">
                          <a:solidFill>
                            <a:schemeClr val="tx1"/>
                          </a:solidFill>
                          <a:latin typeface="+mn-lt"/>
                          <a:hlinkClick r:id="rId3"/>
                        </a:rPr>
                        <a:t>MOSA White Paper </a:t>
                      </a:r>
                      <a:r>
                        <a:rPr lang="en-US" sz="1400" baseline="0" dirty="0">
                          <a:solidFill>
                            <a:schemeClr val="tx1"/>
                          </a:solidFill>
                          <a:latin typeface="+mn-lt"/>
                        </a:rPr>
                        <a:t>and Supporting Briefings</a:t>
                      </a:r>
                    </a:p>
                  </a:txBody>
                  <a:tcPr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88001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latin typeface="+mn-lt"/>
                        </a:rPr>
                        <a:t>Focus on MOSA Metrics / Metrics</a:t>
                      </a:r>
                      <a:r>
                        <a:rPr lang="en-US" sz="1400" baseline="0" dirty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latin typeface="+mn-lt"/>
                        </a:rPr>
                        <a:t>Sub-Committee</a:t>
                      </a:r>
                    </a:p>
                    <a:p>
                      <a:pPr marL="742950" lvl="1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200" baseline="0" dirty="0">
                          <a:solidFill>
                            <a:schemeClr val="tx1"/>
                          </a:solidFill>
                          <a:latin typeface="+mn-lt"/>
                        </a:rPr>
                        <a:t>MOSA Metrics Guidebook Development</a:t>
                      </a:r>
                    </a:p>
                    <a:p>
                      <a:pPr marL="742950" lvl="1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200" baseline="0" dirty="0">
                          <a:solidFill>
                            <a:schemeClr val="tx1"/>
                          </a:solidFill>
                          <a:latin typeface="+mn-lt"/>
                        </a:rPr>
                        <a:t>MOSA Metrics Use Cases </a:t>
                      </a:r>
                    </a:p>
                    <a:p>
                      <a:pPr marL="742950" lvl="1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200" baseline="0" dirty="0">
                          <a:solidFill>
                            <a:schemeClr val="tx1"/>
                          </a:solidFill>
                          <a:latin typeface="+mn-lt"/>
                        </a:rPr>
                        <a:t>MOSA Metrics Candidates Superset &amp; Selection Process</a:t>
                      </a:r>
                    </a:p>
                    <a:p>
                      <a:pPr marL="742950" lvl="1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200" baseline="0" dirty="0">
                          <a:solidFill>
                            <a:schemeClr val="tx1"/>
                          </a:solidFill>
                          <a:latin typeface="+mn-lt"/>
                        </a:rPr>
                        <a:t>Individual MOSA Metrics (via PSM Method)</a:t>
                      </a:r>
                    </a:p>
                    <a:p>
                      <a:pPr marL="742950" lvl="1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200" baseline="0" dirty="0">
                          <a:solidFill>
                            <a:schemeClr val="tx1"/>
                          </a:solidFill>
                          <a:latin typeface="+mn-lt"/>
                        </a:rPr>
                        <a:t>Contracting Language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400" baseline="0" dirty="0">
                          <a:solidFill>
                            <a:schemeClr val="tx1"/>
                          </a:solidFill>
                          <a:latin typeface="+mn-lt"/>
                        </a:rPr>
                        <a:t>Joint NDIA Effort on Agile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baseline="0" dirty="0">
                          <a:solidFill>
                            <a:schemeClr val="tx1"/>
                          </a:solidFill>
                          <a:latin typeface="+mn-lt"/>
                        </a:rPr>
                        <a:t>MOSWG &amp; Tiger Teams Support: MOSA Outreach, et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baseline="0" dirty="0">
                          <a:solidFill>
                            <a:schemeClr val="tx1"/>
                          </a:solidFill>
                          <a:latin typeface="+mn-lt"/>
                        </a:rPr>
                        <a:t>Digital Engineering Working Group Support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400" baseline="0" dirty="0">
                          <a:solidFill>
                            <a:schemeClr val="tx1"/>
                          </a:solidFill>
                          <a:latin typeface="+mn-lt"/>
                        </a:rPr>
                        <a:t>Mission Engineering Working Group activity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400" baseline="0" dirty="0">
                          <a:solidFill>
                            <a:schemeClr val="tx1"/>
                          </a:solidFill>
                          <a:latin typeface="+mn-lt"/>
                        </a:rPr>
                        <a:t>Modularity &amp; Openness Partitioning and Representations in Architecture Models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baseline="0" dirty="0">
                          <a:solidFill>
                            <a:schemeClr val="tx1"/>
                          </a:solidFill>
                          <a:latin typeface="+mn-lt"/>
                        </a:rPr>
                        <a:t>Other Relevant Plans/Support Areas</a:t>
                      </a:r>
                    </a:p>
                    <a:p>
                      <a:pPr marL="742950" marR="0" lvl="1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Courier New" panose="02070309020205020404" pitchFamily="49" charset="0"/>
                        <a:buChar char="o"/>
                        <a:tabLst/>
                        <a:defRPr/>
                      </a:pPr>
                      <a:r>
                        <a:rPr lang="en-US" sz="1200" baseline="0" dirty="0">
                          <a:solidFill>
                            <a:schemeClr val="tx1"/>
                          </a:solidFill>
                          <a:latin typeface="+mn-lt"/>
                        </a:rPr>
                        <a:t>SE Modernization w/Nadine Geier, OUSD(R&amp;E) SE Director</a:t>
                      </a:r>
                    </a:p>
                    <a:p>
                      <a:pPr marL="742950" marR="0" lvl="1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Courier New" panose="02070309020205020404" pitchFamily="49" charset="0"/>
                        <a:buChar char="o"/>
                        <a:tabLst/>
                        <a:defRPr/>
                      </a:pPr>
                      <a:r>
                        <a:rPr lang="en-US" sz="1200" baseline="0" dirty="0">
                          <a:solidFill>
                            <a:schemeClr val="tx1"/>
                          </a:solidFill>
                          <a:latin typeface="+mn-lt"/>
                        </a:rPr>
                        <a:t>Reference Architectures</a:t>
                      </a:r>
                      <a:endParaRPr lang="en-US" sz="1200" baseline="0" dirty="0">
                        <a:solidFill>
                          <a:srgbClr val="FF0000"/>
                        </a:solidFill>
                        <a:latin typeface="+mn-lt"/>
                      </a:endParaRPr>
                    </a:p>
                  </a:txBody>
                  <a:tcPr>
                    <a:lnL w="19050" cap="flat" cmpd="sng" algn="ctr">
                      <a:solidFill>
                        <a:srgbClr val="88001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47213134"/>
                  </a:ext>
                </a:extLst>
              </a:tr>
              <a:tr h="28123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US" sz="14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88001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lvl="0" indent="0">
                        <a:buFont typeface="Courier New" panose="02070309020205020404" pitchFamily="49" charset="0"/>
                        <a:buNone/>
                      </a:pPr>
                      <a:endParaRPr lang="en-US" sz="1400" baseline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lnL w="19050" cap="flat" cmpd="sng" algn="ctr">
                      <a:solidFill>
                        <a:srgbClr val="88001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SE Architecture Committee</a:t>
            </a:r>
          </a:p>
        </p:txBody>
      </p:sp>
    </p:spTree>
    <p:extLst>
      <p:ext uri="{BB962C8B-B14F-4D97-AF65-F5344CB8AC3E}">
        <p14:creationId xmlns:p14="http://schemas.microsoft.com/office/powerpoint/2010/main" val="2849149413"/>
      </p:ext>
    </p:extLst>
  </p:cSld>
  <p:clrMapOvr>
    <a:masterClrMapping/>
  </p:clrMapOvr>
  <p:transition spd="med"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200" y="173748"/>
            <a:ext cx="10769600" cy="740653"/>
          </a:xfrm>
        </p:spPr>
        <p:txBody>
          <a:bodyPr>
            <a:normAutofit fontScale="90000"/>
          </a:bodyPr>
          <a:lstStyle/>
          <a:p>
            <a:r>
              <a:rPr lang="en-US" dirty="0"/>
              <a:t>Architecture Committee April 2022 Activity Status Summary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3200" y="1219201"/>
            <a:ext cx="10972800" cy="5546725"/>
          </a:xfrm>
        </p:spPr>
        <p:txBody>
          <a:bodyPr>
            <a:normAutofit fontScale="70000" lnSpcReduction="20000"/>
          </a:bodyPr>
          <a:lstStyle/>
          <a:p>
            <a:pPr>
              <a:buFont typeface="Wingdings" panose="05000000000000000000" pitchFamily="2" charset="2"/>
              <a:buChar char="ü"/>
            </a:pPr>
            <a:r>
              <a:rPr lang="en-US" dirty="0"/>
              <a:t>INCOSE IW2022 Participation (Jan 2022)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/>
              <a:t>New SE Guidebook Review (Feb 23 Meeting)</a:t>
            </a:r>
          </a:p>
          <a:p>
            <a:r>
              <a:rPr lang="en-US" dirty="0"/>
              <a:t>MOSA Metrics Use Cases ID and Guidebook Development (On-Going)</a:t>
            </a:r>
          </a:p>
          <a:p>
            <a:pPr lvl="1"/>
            <a:r>
              <a:rPr lang="en-US" dirty="0"/>
              <a:t>Intermediate support to Digital Acquisition Exemplar initiative</a:t>
            </a:r>
          </a:p>
          <a:p>
            <a:r>
              <a:rPr lang="en-US" dirty="0"/>
              <a:t>OSD Tiger Teams Participation (On-Going)</a:t>
            </a:r>
          </a:p>
          <a:p>
            <a:r>
              <a:rPr lang="en-US" dirty="0"/>
              <a:t>AIA Collaboration on Digital Engineering (On-Going)</a:t>
            </a:r>
          </a:p>
          <a:p>
            <a:r>
              <a:rPr lang="en-US" dirty="0"/>
              <a:t>Digital Engineering Metrics</a:t>
            </a:r>
          </a:p>
          <a:p>
            <a:pPr lvl="1"/>
            <a:r>
              <a:rPr lang="en-US" dirty="0"/>
              <a:t>Identifying Potential Brief on Functional Completeness and Volatility Metric</a:t>
            </a:r>
          </a:p>
          <a:p>
            <a:r>
              <a:rPr lang="en-US" dirty="0"/>
              <a:t>Mission Engineering Guide V2.0 Update</a:t>
            </a:r>
          </a:p>
          <a:p>
            <a:pPr lvl="1"/>
            <a:r>
              <a:rPr lang="en-US" dirty="0"/>
              <a:t>Review &amp; Comments Submitted, including content recommendations.</a:t>
            </a:r>
          </a:p>
          <a:p>
            <a:r>
              <a:rPr lang="en-US" dirty="0"/>
              <a:t>Joint NDIA Committee Projects</a:t>
            </a:r>
          </a:p>
          <a:p>
            <a:pPr marL="914400" lvl="1" indent="-457200">
              <a:buFont typeface="+mj-lt"/>
              <a:buAutoNum type="arabicPeriod"/>
              <a:tabLst>
                <a:tab pos="914400" algn="l"/>
              </a:tabLst>
            </a:pPr>
            <a:r>
              <a:rPr lang="en-US" sz="2100" dirty="0"/>
              <a:t>Agile Working Group (Bob Scheurer, Ed Moshinsky, et. al.)</a:t>
            </a:r>
          </a:p>
          <a:p>
            <a:pPr marL="914400" lvl="1" indent="-457200">
              <a:buFont typeface="+mj-lt"/>
              <a:buAutoNum type="arabicPeriod"/>
              <a:tabLst>
                <a:tab pos="914400" algn="l"/>
              </a:tabLst>
            </a:pPr>
            <a:r>
              <a:rPr lang="en-US" sz="2100" dirty="0"/>
              <a:t>Exemplar Digital Acquisition Thread Pilot (Robert Raygan, et. al.)</a:t>
            </a:r>
          </a:p>
          <a:p>
            <a:pPr marL="914400" lvl="1" indent="-457200">
              <a:buFont typeface="+mj-lt"/>
              <a:buAutoNum type="arabicPeriod"/>
              <a:tabLst>
                <a:tab pos="914400" algn="l"/>
              </a:tabLst>
            </a:pPr>
            <a:r>
              <a:rPr lang="en-US" sz="2100" dirty="0"/>
              <a:t>Digital Systems Engineering Working Group (John Daly, et. al.)</a:t>
            </a:r>
          </a:p>
          <a:p>
            <a:r>
              <a:rPr lang="en-US" dirty="0"/>
              <a:t>Joint INCOSE/NDIA Chapters Meeting Presentations – STL Region</a:t>
            </a:r>
          </a:p>
          <a:p>
            <a:pPr lvl="1"/>
            <a:r>
              <a:rPr lang="en-US" dirty="0"/>
              <a:t>May 3 Face-to-Face meeting of Great Rivers NDIA Chapter and Midwest Gateway INCOSE Chapter</a:t>
            </a:r>
          </a:p>
          <a:p>
            <a:pPr lvl="1"/>
            <a:r>
              <a:rPr lang="en-US" dirty="0"/>
              <a:t>Theme of Transforming and Revitalizing SE: How NDIA is supporting the DoD mission and how INCOSE is supporting advancement of SE</a:t>
            </a:r>
          </a:p>
          <a:p>
            <a:r>
              <a:rPr lang="en-US" dirty="0"/>
              <a:t>SE Modernization Support </a:t>
            </a:r>
            <a:r>
              <a:rPr lang="en-US"/>
              <a:t>(Planned)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5C21B-3258-4293-8AD7-7489A94AFFD4}" type="datetime1">
              <a:rPr lang="en-US" smtClean="0"/>
              <a:pPr/>
              <a:t>5/10/2022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4BFC3-983F-4B0A-9A55-84A85105ADC0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5887340"/>
      </p:ext>
    </p:extLst>
  </p:cSld>
  <p:clrMapOvr>
    <a:masterClrMapping/>
  </p:clrMapOvr>
  <p:transition spd="med">
    <p:fade/>
  </p:transition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sisl xmlns:xsi="http://www.w3.org/2001/XMLSchema-instance" xmlns:xsd="http://www.w3.org/2001/XMLSchema" xmlns="http://www.boldonjames.com/2008/01/sie/internal/label" sislVersion="0" policy="cde53ac1-bf5f-4aae-9cf1-07509e23a4b0" origin="userSelected">
  <element uid="dececbd6-da3b-46fe-8f00-f9d9deea2ee1" value=""/>
  <element uid="bbbf7bf4-4f4f-4189-9c5e-65015de8a6ad" value=""/>
  <element uid="bba94c65-ac3d-4f34-b2e1-8de11ef6f01c" value=""/>
  <element uid="bc2b7c01-6db1-4e7d-88d1-fc61674f86fd" value=""/>
  <element uid="92e993a3-af32-4afb-aa19-3a49cdb82c7a" value=""/>
</sisl>
</file>

<file path=customXml/item2.xml><?xml version="1.0" encoding="utf-8"?>
<WrappedLabelHistory xmlns:xsi="http://www.w3.org/2001/XMLSchema-instance" xmlns:xsd="http://www.w3.org/2001/XMLSchema" xmlns="http://www.boldonjames.com/2016/02/Classifier/internal/wrappedLabelHistory">
  <Value>PD94bWwgdmVyc2lvbj0iMS4wIiBlbmNvZGluZz0idXMtYXNjaWkiPz48bGFiZWxIaXN0b3J5IHhtbG5zOnhzaT0iaHR0cDovL3d3dy53My5vcmcvMjAwMS9YTUxTY2hlbWEtaW5zdGFuY2UiIHhtbG5zOnhzZD0iaHR0cDovL3d3dy53My5vcmcvMjAwMS9YTUxTY2hlbWEiIHhtbG5zPSJodHRwOi8vd3d3LmJvbGRvbmphbWVzLmNvbS8yMDE2LzAyL0NsYXNzaWZpZXIvaW50ZXJuYWwvbGFiZWxIaXN0b3J5Ij48aXRlbT48c2lzbCBzaXNsVmVyc2lvbj0iMCIgcG9saWN5PSJjZGU1M2FjMS1iZjVmLTRhYWUtOWNmMS0wNzUwOWUyM2E0YjAiIG9yaWdpbj0idXNlclNlbGVjdGVkIiAvPjxVc2VyTmFtZT5VU1xLVEgwMTkwNTwvVXNlck5hbWU+PERhdGVUaW1lPjQvMjAvMjAyMSA2OjMzOjE2IFBNPC9EYXRlVGltZT48TGFiZWxTdHJpbmc+VGhpcyBhcnRpZmFjdCBoYXMgbm8gY2xhc3NpZmljYXRpb24uPC9MYWJlbFN0cmluZz48L2l0ZW0+PGl0ZW0+PHNpc2wgc2lzbFZlcnNpb249IjAiIHBvbGljeT0iY2RlNTNhYzEtYmY1Zi00YWFlLTljZjEtMDc1MDllMjNhNGIwIiBvcmlnaW49InVzZXJTZWxlY3RlZCI+PGVsZW1lbnQgdWlkPSJkZWNlY2JkNi1kYTNiLTQ2ZmUtOGYwMC1mOWQ5ZGVlYTJlZTEiIHZhbHVlPSIiIHhtbG5zPSJodHRwOi8vd3d3LmJvbGRvbmphbWVzLmNvbS8yMDA4LzAxL3NpZS9pbnRlcm5hbC9sYWJlbCIgLz48ZWxlbWVudCB1aWQ9ImJiYmY3YmY0LTRmNGYtNDE4OS05YzVlLTY1MDE1ZGU4YTZhZCIgdmFsdWU9IiIgeG1sbnM9Imh0dHA6Ly93d3cuYm9sZG9uamFtZXMuY29tLzIwMDgvMDEvc2llL2ludGVybmFsL2xhYmVsIiAvPjxlbGVtZW50IHVpZD0iYmJhOTRjNjUtYWMzZC00ZjM0LWIyZTEtOGRlMTFlZjZmMDFjIiB2YWx1ZT0iIiB4bWxucz0iaHR0cDovL3d3dy5ib2xkb25qYW1lcy5jb20vMjAwOC8wMS9zaWUvaW50ZXJuYWwvbGFiZWwiIC8+PGVsZW1lbnQgdWlkPSJiYzJiN2MwMS02ZGIxLTRlN2QtODhkMS1mYzYxNjc0Zjg2ZmQiIHZhbHVlPSIiIHhtbG5zPSJodHRwOi8vd3d3LmJvbGRvbmphbWVzLmNvbS8yMDA4LzAxL3NpZS9pbnRlcm5hbC9sYWJlbCIgLz48ZWxlbWVudCB1aWQ9IjkyZTk5M2EzLWFmMzItNGFmYi1hYTE5LTNhNDljZGI4MmM3YSIgdmFsdWU9IiIgeG1sbnM9Imh0dHA6Ly93d3cuYm9sZG9uamFtZXMuY29tLzIwMDgvMDEvc2llL2ludGVybmFsL2xhYmVsIiAvPjwvc2lzbD48VXNlck5hbWU+VVNcS1RIMDE5MDU8L1VzZXJOYW1lPjxEYXRlVGltZT4xMC80LzIwMjEgMzo0NTo0MyBQTTwvRGF0ZVRpbWU+PExhYmVsU3RyaW5nPk9yaWdpbiBKdXJpc2RpY3Rpb246IFVTICB8IFVucmVzdHJpY3RlZCBDb250ZW50IHwgTm8gbWFya2luZyBhcHBsaWVkIGJ5IHRoaXMgdG9vbCB8IE90aGVyIEluZm9ybWF0aW9uIChOb3QgUmVxdWlyaW5nIGFuIEV4cG9ydCBDb250cm9sIE1hcmtpbmcpIHwgTm8gbWFya2luZyBhcHBsaWVkIGJ5IHRoZSB0b29sPC9MYWJlbFN0cmluZz48L2l0ZW0+PC9sYWJlbEhpc3Rvcnk+</Value>
</WrappedLabelHistory>
</file>

<file path=customXml/itemProps1.xml><?xml version="1.0" encoding="utf-8"?>
<ds:datastoreItem xmlns:ds="http://schemas.openxmlformats.org/officeDocument/2006/customXml" ds:itemID="{49375BB3-F841-4659-BEEE-5080C98F66A6}">
  <ds:schemaRefs>
    <ds:schemaRef ds:uri="http://www.w3.org/2001/XMLSchema"/>
    <ds:schemaRef ds:uri="http://www.boldonjames.com/2008/01/sie/internal/label"/>
  </ds:schemaRefs>
</ds:datastoreItem>
</file>

<file path=customXml/itemProps2.xml><?xml version="1.0" encoding="utf-8"?>
<ds:datastoreItem xmlns:ds="http://schemas.openxmlformats.org/officeDocument/2006/customXml" ds:itemID="{4E1F88EE-2516-426D-AD7E-6045AF4D397D}">
  <ds:schemaRefs>
    <ds:schemaRef ds:uri="http://www.w3.org/2001/XMLSchema"/>
    <ds:schemaRef ds:uri="http://www.boldonjames.com/2016/02/Classifier/internal/wrappedLabelHistory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2608</TotalTime>
  <Words>520</Words>
  <Application>Microsoft Office PowerPoint</Application>
  <PresentationFormat>Widescreen</PresentationFormat>
  <Paragraphs>62</Paragraphs>
  <Slides>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Arial</vt:lpstr>
      <vt:lpstr>Calibri</vt:lpstr>
      <vt:lpstr>Courier New</vt:lpstr>
      <vt:lpstr>Montserrat</vt:lpstr>
      <vt:lpstr>Wingdings</vt:lpstr>
      <vt:lpstr>1_Office Theme</vt:lpstr>
      <vt:lpstr>NDIA SE Architecture Committee Report April 28, 2022</vt:lpstr>
      <vt:lpstr>SE Architecture Committee</vt:lpstr>
      <vt:lpstr>Architecture Committee April 2022 Activity Status Summary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 to the Logistics Management January Division Meeting</dc:title>
  <dc:subject>rtnipcontrolcode:unrestricted|rtnipcontrolcodevm:noipvm|rtnexportcontrolcountry:usa|rtnexportcontrolcode:otherinfo|rtnexportcontrolcodevm:nousecvm</dc:subject>
  <dc:creator>Andrea Lane</dc:creator>
  <cp:lastModifiedBy>Jae Yu</cp:lastModifiedBy>
  <cp:revision>90</cp:revision>
  <dcterms:created xsi:type="dcterms:W3CDTF">2021-01-15T15:54:14Z</dcterms:created>
  <dcterms:modified xsi:type="dcterms:W3CDTF">2022-05-10T19:00:01Z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docIndexRef">
    <vt:lpwstr>55163471-e1cd-4e81-8f41-6939c96fa403</vt:lpwstr>
  </property>
  <property fmtid="{D5CDD505-2E9C-101B-9397-08002B2CF9AE}" pid="3" name="bjClsUserRVM">
    <vt:lpwstr>[]</vt:lpwstr>
  </property>
  <property fmtid="{D5CDD505-2E9C-101B-9397-08002B2CF9AE}" pid="4" name="bjSaver">
    <vt:lpwstr>K5xoA48SK7vARNRMs6ihxGK93DNhV4Go</vt:lpwstr>
  </property>
  <property fmtid="{D5CDD505-2E9C-101B-9397-08002B2CF9AE}" pid="5" name="bjLabelRefreshRequired">
    <vt:lpwstr>FileClassifier</vt:lpwstr>
  </property>
  <property fmtid="{D5CDD505-2E9C-101B-9397-08002B2CF9AE}" pid="6" name="rtxCustomDocumentProperties">
    <vt:lpwstr>rtnipcontrolcode:unrestricted|rtnipcontrolcodevm:noipvm|rtnexportcontrolcountry:usa|rtnexportcontrolcode:otherinfo|rtnexportcontrolcodevm:nousecvm|</vt:lpwstr>
  </property>
  <property fmtid="{D5CDD505-2E9C-101B-9397-08002B2CF9AE}" pid="7" name="bjDocumentLabelXML">
    <vt:lpwstr>&lt;?xml version="1.0" encoding="us-ascii"?&gt;&lt;sisl xmlns:xsi="http://www.w3.org/2001/XMLSchema-instance" xmlns:xsd="http://www.w3.org/2001/XMLSchema" sislVersion="0" policy="cde53ac1-bf5f-4aae-9cf1-07509e23a4b0" origin="userSelected" xmlns="http://www.boldonj</vt:lpwstr>
  </property>
  <property fmtid="{D5CDD505-2E9C-101B-9397-08002B2CF9AE}" pid="8" name="bjDocumentLabelXML-0">
    <vt:lpwstr>ames.com/2008/01/sie/internal/label"&gt;&lt;element uid="dececbd6-da3b-46fe-8f00-f9d9deea2ee1" value="" /&gt;&lt;element uid="bbbf7bf4-4f4f-4189-9c5e-65015de8a6ad" value="" /&gt;&lt;element uid="bba94c65-ac3d-4f34-b2e1-8de11ef6f01c" value="" /&gt;&lt;element uid="bc2b7c01-6db1-4</vt:lpwstr>
  </property>
  <property fmtid="{D5CDD505-2E9C-101B-9397-08002B2CF9AE}" pid="9" name="bjDocumentLabelXML-1">
    <vt:lpwstr>e7d-88d1-fc61674f86fd" value="" /&gt;&lt;element uid="92e993a3-af32-4afb-aa19-3a49cdb82c7a" value="" /&gt;&lt;/sisl&gt;</vt:lpwstr>
  </property>
  <property fmtid="{D5CDD505-2E9C-101B-9397-08002B2CF9AE}" pid="10" name="bjDocumentSecurityLabel">
    <vt:lpwstr>Origin Jurisdiction: US  | Unrestricted Content | No marking applied by this tool | Other Information (Not Requiring an Export Control Marking) | No marking applied by the tool</vt:lpwstr>
  </property>
  <property fmtid="{D5CDD505-2E9C-101B-9397-08002B2CF9AE}" pid="11" name="bjLabelHistoryID">
    <vt:lpwstr>{4E1F88EE-2516-426D-AD7E-6045AF4D397D}</vt:lpwstr>
  </property>
</Properties>
</file>