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4.xml" ContentType="application/vnd.openxmlformats-officedocument.theme+xml"/>
  <Override PartName="/ppt/tags/tag25.xml" ContentType="application/vnd.openxmlformats-officedocument.presentationml.tags+xml"/>
  <Override PartName="/ppt/theme/theme5.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9.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1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1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14.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15.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16.xml" ContentType="application/vnd.openxmlformats-officedocument.presentationml.notesSlide+xml"/>
  <Override PartName="/ppt/tags/tag5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3"/>
    <p:sldMasterId id="2147483683" r:id="rId4"/>
    <p:sldMasterId id="2147483696" r:id="rId5"/>
  </p:sldMasterIdLst>
  <p:notesMasterIdLst>
    <p:notesMasterId r:id="rId22"/>
  </p:notesMasterIdLst>
  <p:handoutMasterIdLst>
    <p:handoutMasterId r:id="rId23"/>
  </p:handoutMasterIdLst>
  <p:sldIdLst>
    <p:sldId id="316" r:id="rId6"/>
    <p:sldId id="318" r:id="rId7"/>
    <p:sldId id="339" r:id="rId8"/>
    <p:sldId id="359" r:id="rId9"/>
    <p:sldId id="361" r:id="rId10"/>
    <p:sldId id="362" r:id="rId11"/>
    <p:sldId id="363" r:id="rId12"/>
    <p:sldId id="360" r:id="rId13"/>
    <p:sldId id="315" r:id="rId14"/>
    <p:sldId id="308" r:id="rId15"/>
    <p:sldId id="304" r:id="rId16"/>
    <p:sldId id="305" r:id="rId17"/>
    <p:sldId id="312" r:id="rId18"/>
    <p:sldId id="313" r:id="rId19"/>
    <p:sldId id="314" r:id="rId20"/>
    <p:sldId id="307"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880015"/>
    <a:srgbClr val="E8D0D0"/>
    <a:srgbClr val="F3E5E6"/>
    <a:srgbClr val="E9CFD0"/>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26" autoAdjust="0"/>
    <p:restoredTop sz="96395" autoAdjust="0"/>
  </p:normalViewPr>
  <p:slideViewPr>
    <p:cSldViewPr>
      <p:cViewPr varScale="1">
        <p:scale>
          <a:sx n="96" d="100"/>
          <a:sy n="96" d="100"/>
        </p:scale>
        <p:origin x="1600" y="35"/>
      </p:cViewPr>
      <p:guideLst>
        <p:guide orient="horz" pos="2160"/>
        <p:guide pos="2880"/>
      </p:guideLst>
    </p:cSldViewPr>
  </p:slideViewPr>
  <p:outlineViewPr>
    <p:cViewPr>
      <p:scale>
        <a:sx n="33" d="100"/>
        <a:sy n="33" d="100"/>
      </p:scale>
      <p:origin x="0" y="16902"/>
    </p:cViewPr>
  </p:outlineViewPr>
  <p:notesTextViewPr>
    <p:cViewPr>
      <p:scale>
        <a:sx n="75" d="100"/>
        <a:sy n="75" d="100"/>
      </p:scale>
      <p:origin x="0" y="0"/>
    </p:cViewPr>
  </p:notesTextViewPr>
  <p:sorterViewPr>
    <p:cViewPr>
      <p:scale>
        <a:sx n="65" d="100"/>
        <a:sy n="6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6.xml"/><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8C6ECF06-0AAC-429C-976B-83BC92E1A6C2}" type="datetimeFigureOut">
              <a:rPr lang="en-US" smtClean="0"/>
              <a:t>7/29/2020</a:t>
            </a:fld>
            <a:endParaRPr lang="en-US"/>
          </a:p>
        </p:txBody>
      </p:sp>
      <p:sp>
        <p:nvSpPr>
          <p:cNvPr id="4" name="Footer Placeholder 3"/>
          <p:cNvSpPr>
            <a:spLocks noGrp="1"/>
          </p:cNvSpPr>
          <p:nvPr>
            <p:ph type="ftr" sz="quarter" idx="2"/>
            <p:custDataLst>
              <p:tags r:id="rId2"/>
            </p:custDataLst>
          </p:nvPr>
        </p:nvSpPr>
        <p:spPr>
          <a:xfrm>
            <a:off x="0" y="9119475"/>
            <a:ext cx="7315200" cy="481726"/>
          </a:xfrm>
          <a:prstGeom prst="rect">
            <a:avLst/>
          </a:prstGeom>
        </p:spPr>
        <p:txBody>
          <a:bodyPr vert="horz" lIns="96653" tIns="48327" rIns="96653" bIns="48327" rtlCol="0" anchor="b"/>
          <a:lstStyle>
            <a:lvl1pPr algn="l">
              <a:defRPr sz="1200"/>
            </a:lvl1pPr>
          </a:lstStyle>
          <a:p>
            <a:pPr algn="ctr"/>
            <a:r>
              <a:rPr lang="en-US" sz="800" smtClean="0">
                <a:solidFill>
                  <a:srgbClr val="000000"/>
                </a:solidFill>
                <a:latin typeface="Arial" panose="020B0604020202020204" pitchFamily="34" charset="0"/>
              </a:rPr>
              <a:t>Approved for Public Release</a:t>
            </a:r>
          </a:p>
          <a:p>
            <a:pPr algn="ctr"/>
            <a:r>
              <a:rPr lang="en-US" sz="800" smtClean="0">
                <a:solidFill>
                  <a:srgbClr val="000000"/>
                </a:solidFill>
                <a:latin typeface="Arial" panose="020B0604020202020204" pitchFamily="34" charset="0"/>
              </a:rPr>
              <a:t> </a:t>
            </a:r>
            <a:endParaRPr lang="en-US" sz="800">
              <a:solidFill>
                <a:srgbClr val="000000"/>
              </a:solidFill>
              <a:latin typeface="Arial" panose="020B0604020202020204" pitchFamily="34" charset="0"/>
            </a:endParaRPr>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F0A1D189-CCED-43A7-9105-4665F3058A96}" type="slidenum">
              <a:rPr lang="en-US" smtClean="0"/>
              <a:t>‹#›</a:t>
            </a:fld>
            <a:endParaRPr lang="en-US"/>
          </a:p>
        </p:txBody>
      </p:sp>
    </p:spTree>
    <p:extLst>
      <p:ext uri="{BB962C8B-B14F-4D97-AF65-F5344CB8AC3E}">
        <p14:creationId xmlns:p14="http://schemas.microsoft.com/office/powerpoint/2010/main" val="29092224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25.xml"/><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0147E0D1-B34A-4B7F-850B-68D01971C64C}" type="datetimeFigureOut">
              <a:rPr lang="en-US" smtClean="0"/>
              <a:pPr/>
              <a:t>7/29/2020</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custDataLst>
              <p:tags r:id="rId2"/>
            </p:custDataLst>
          </p:nvPr>
        </p:nvSpPr>
        <p:spPr>
          <a:xfrm>
            <a:off x="0" y="9119474"/>
            <a:ext cx="7315200" cy="480060"/>
          </a:xfrm>
          <a:prstGeom prst="rect">
            <a:avLst/>
          </a:prstGeom>
        </p:spPr>
        <p:txBody>
          <a:bodyPr vert="horz" lIns="96653" tIns="48327" rIns="96653" bIns="48327" rtlCol="0" anchor="b"/>
          <a:lstStyle>
            <a:lvl1pPr algn="ctr">
              <a:defRPr lang="en-US" sz="800" b="0" i="0" u="none">
                <a:solidFill>
                  <a:srgbClr val="000000"/>
                </a:solidFill>
                <a:latin typeface="Arial" panose="020B0604020202020204" pitchFamily="34" charset="0"/>
              </a:defRPr>
            </a:lvl1pPr>
          </a:lstStyle>
          <a:p>
            <a:r>
              <a:rPr lang="en-US" smtClean="0"/>
              <a:t>Approved for Public Release</a:t>
            </a:r>
          </a:p>
          <a:p>
            <a:r>
              <a:rPr lang="en-US" smtClean="0"/>
              <a:t> </a:t>
            </a: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19005365-EA54-452E-AD43-1790D0F8DD5C}" type="slidenum">
              <a:rPr lang="en-US" smtClean="0"/>
              <a:pPr/>
              <a:t>‹#›</a:t>
            </a:fld>
            <a:endParaRPr lang="en-US" dirty="0"/>
          </a:p>
        </p:txBody>
      </p:sp>
    </p:spTree>
    <p:extLst>
      <p:ext uri="{BB962C8B-B14F-4D97-AF65-F5344CB8AC3E}">
        <p14:creationId xmlns:p14="http://schemas.microsoft.com/office/powerpoint/2010/main" val="270724078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55.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57.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5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custDataLst>
              <p:tags r:id="rId1"/>
            </p:custDataLst>
          </p:nvPr>
        </p:nvSpPr>
        <p:spPr>
          <a:xfrm>
            <a:off x="0" y="9119474"/>
            <a:ext cx="7315200" cy="480060"/>
          </a:xfrm>
        </p:spPr>
        <p:txBody>
          <a:bodyPr/>
          <a:lstStyle/>
          <a:p>
            <a:r>
              <a:rPr lang="en-US" smtClean="0"/>
              <a:t>Approved for Public Release</a:t>
            </a:r>
          </a:p>
          <a:p>
            <a:r>
              <a:rPr lang="en-US" smtClean="0"/>
              <a:t> </a:t>
            </a:r>
            <a:endParaRPr lang="en-US"/>
          </a:p>
        </p:txBody>
      </p:sp>
      <p:sp>
        <p:nvSpPr>
          <p:cNvPr id="6" name="Slide Number Placeholder 5"/>
          <p:cNvSpPr>
            <a:spLocks noGrp="1"/>
          </p:cNvSpPr>
          <p:nvPr>
            <p:ph type="sldNum" sz="quarter" idx="12"/>
          </p:nvPr>
        </p:nvSpPr>
        <p:spPr/>
        <p:txBody>
          <a:bodyPr/>
          <a:lstStyle/>
          <a:p>
            <a:fld id="{19005365-EA54-452E-AD43-1790D0F8DD5C}" type="slidenum">
              <a:rPr lang="en-US" smtClean="0"/>
              <a:pPr/>
              <a:t>1</a:t>
            </a:fld>
            <a:endParaRPr lang="en-US"/>
          </a:p>
        </p:txBody>
      </p:sp>
    </p:spTree>
    <p:extLst>
      <p:ext uri="{BB962C8B-B14F-4D97-AF65-F5344CB8AC3E}">
        <p14:creationId xmlns:p14="http://schemas.microsoft.com/office/powerpoint/2010/main" val="4133916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9119474"/>
            <a:ext cx="7315200" cy="480060"/>
          </a:xfrm>
        </p:spPr>
        <p:txBody>
          <a:bodyPr/>
          <a:lstStyle/>
          <a:p>
            <a:r>
              <a:rPr lang="en-US" smtClean="0"/>
              <a:t>Approved for Public Release</a:t>
            </a:r>
          </a:p>
          <a:p>
            <a:r>
              <a:rPr lang="en-US" smtClean="0"/>
              <a:t> </a:t>
            </a:r>
            <a:endParaRPr lang="en-US" dirty="0"/>
          </a:p>
        </p:txBody>
      </p:sp>
      <p:sp>
        <p:nvSpPr>
          <p:cNvPr id="6" name="Slide Number Placeholder 5"/>
          <p:cNvSpPr>
            <a:spLocks noGrp="1"/>
          </p:cNvSpPr>
          <p:nvPr>
            <p:ph type="sldNum" sz="quarter" idx="12"/>
          </p:nvPr>
        </p:nvSpPr>
        <p:spPr/>
        <p:txBody>
          <a:bodyPr/>
          <a:lstStyle/>
          <a:p>
            <a:fld id="{19005365-EA54-452E-AD43-1790D0F8DD5C}" type="slidenum">
              <a:rPr lang="en-US" smtClean="0"/>
              <a:pPr/>
              <a:t>10</a:t>
            </a:fld>
            <a:endParaRPr lang="en-US" dirty="0"/>
          </a:p>
        </p:txBody>
      </p:sp>
    </p:spTree>
    <p:extLst>
      <p:ext uri="{BB962C8B-B14F-4D97-AF65-F5344CB8AC3E}">
        <p14:creationId xmlns:p14="http://schemas.microsoft.com/office/powerpoint/2010/main" val="3412170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9119474"/>
            <a:ext cx="7315200" cy="480060"/>
          </a:xfrm>
        </p:spPr>
        <p:txBody>
          <a:bodyPr/>
          <a:lstStyle/>
          <a:p>
            <a:r>
              <a:rPr lang="en-US" smtClean="0"/>
              <a:t>Approved for Public Release</a:t>
            </a:r>
          </a:p>
          <a:p>
            <a:r>
              <a:rPr lang="en-US" smtClean="0"/>
              <a:t> </a:t>
            </a:r>
            <a:endParaRPr lang="en-US" dirty="0"/>
          </a:p>
        </p:txBody>
      </p:sp>
      <p:sp>
        <p:nvSpPr>
          <p:cNvPr id="6" name="Slide Number Placeholder 5"/>
          <p:cNvSpPr>
            <a:spLocks noGrp="1"/>
          </p:cNvSpPr>
          <p:nvPr>
            <p:ph type="sldNum" sz="quarter" idx="12"/>
          </p:nvPr>
        </p:nvSpPr>
        <p:spPr/>
        <p:txBody>
          <a:bodyPr/>
          <a:lstStyle/>
          <a:p>
            <a:fld id="{19005365-EA54-452E-AD43-1790D0F8DD5C}" type="slidenum">
              <a:rPr lang="en-US" smtClean="0"/>
              <a:pPr/>
              <a:t>11</a:t>
            </a:fld>
            <a:endParaRPr lang="en-US" dirty="0"/>
          </a:p>
        </p:txBody>
      </p:sp>
    </p:spTree>
    <p:extLst>
      <p:ext uri="{BB962C8B-B14F-4D97-AF65-F5344CB8AC3E}">
        <p14:creationId xmlns:p14="http://schemas.microsoft.com/office/powerpoint/2010/main" val="464566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9119474"/>
            <a:ext cx="7315200" cy="480060"/>
          </a:xfrm>
        </p:spPr>
        <p:txBody>
          <a:bodyPr/>
          <a:lstStyle/>
          <a:p>
            <a:r>
              <a:rPr lang="en-US" smtClean="0"/>
              <a:t>Approved for Public Release</a:t>
            </a:r>
          </a:p>
          <a:p>
            <a:r>
              <a:rPr lang="en-US" smtClean="0"/>
              <a:t> </a:t>
            </a:r>
            <a:endParaRPr lang="en-US" dirty="0"/>
          </a:p>
        </p:txBody>
      </p:sp>
      <p:sp>
        <p:nvSpPr>
          <p:cNvPr id="6" name="Slide Number Placeholder 5"/>
          <p:cNvSpPr>
            <a:spLocks noGrp="1"/>
          </p:cNvSpPr>
          <p:nvPr>
            <p:ph type="sldNum" sz="quarter" idx="12"/>
          </p:nvPr>
        </p:nvSpPr>
        <p:spPr/>
        <p:txBody>
          <a:bodyPr/>
          <a:lstStyle/>
          <a:p>
            <a:fld id="{19005365-EA54-452E-AD43-1790D0F8DD5C}" type="slidenum">
              <a:rPr lang="en-US" smtClean="0"/>
              <a:pPr/>
              <a:t>12</a:t>
            </a:fld>
            <a:endParaRPr lang="en-US" dirty="0"/>
          </a:p>
        </p:txBody>
      </p:sp>
    </p:spTree>
    <p:extLst>
      <p:ext uri="{BB962C8B-B14F-4D97-AF65-F5344CB8AC3E}">
        <p14:creationId xmlns:p14="http://schemas.microsoft.com/office/powerpoint/2010/main" val="1857305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9119474"/>
            <a:ext cx="7315200" cy="480060"/>
          </a:xfrm>
        </p:spPr>
        <p:txBody>
          <a:bodyPr/>
          <a:lstStyle/>
          <a:p>
            <a:r>
              <a:rPr lang="en-US" smtClean="0"/>
              <a:t>Approved for Public Release</a:t>
            </a:r>
          </a:p>
          <a:p>
            <a:r>
              <a:rPr lang="en-US" smtClean="0"/>
              <a:t> </a:t>
            </a:r>
            <a:endParaRPr lang="en-US" dirty="0"/>
          </a:p>
        </p:txBody>
      </p:sp>
      <p:sp>
        <p:nvSpPr>
          <p:cNvPr id="6" name="Slide Number Placeholder 5"/>
          <p:cNvSpPr>
            <a:spLocks noGrp="1"/>
          </p:cNvSpPr>
          <p:nvPr>
            <p:ph type="sldNum" sz="quarter" idx="12"/>
          </p:nvPr>
        </p:nvSpPr>
        <p:spPr/>
        <p:txBody>
          <a:bodyPr/>
          <a:lstStyle/>
          <a:p>
            <a:fld id="{19005365-EA54-452E-AD43-1790D0F8DD5C}" type="slidenum">
              <a:rPr lang="en-US" smtClean="0"/>
              <a:pPr/>
              <a:t>13</a:t>
            </a:fld>
            <a:endParaRPr lang="en-US" dirty="0"/>
          </a:p>
        </p:txBody>
      </p:sp>
    </p:spTree>
    <p:extLst>
      <p:ext uri="{BB962C8B-B14F-4D97-AF65-F5344CB8AC3E}">
        <p14:creationId xmlns:p14="http://schemas.microsoft.com/office/powerpoint/2010/main" val="4155319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9119474"/>
            <a:ext cx="7315200" cy="480060"/>
          </a:xfrm>
        </p:spPr>
        <p:txBody>
          <a:bodyPr/>
          <a:lstStyle/>
          <a:p>
            <a:r>
              <a:rPr lang="en-US" smtClean="0"/>
              <a:t>Approved for Public Release</a:t>
            </a:r>
          </a:p>
          <a:p>
            <a:r>
              <a:rPr lang="en-US" smtClean="0"/>
              <a:t> </a:t>
            </a:r>
            <a:endParaRPr lang="en-US" dirty="0"/>
          </a:p>
        </p:txBody>
      </p:sp>
      <p:sp>
        <p:nvSpPr>
          <p:cNvPr id="6" name="Slide Number Placeholder 5"/>
          <p:cNvSpPr>
            <a:spLocks noGrp="1"/>
          </p:cNvSpPr>
          <p:nvPr>
            <p:ph type="sldNum" sz="quarter" idx="12"/>
          </p:nvPr>
        </p:nvSpPr>
        <p:spPr/>
        <p:txBody>
          <a:bodyPr/>
          <a:lstStyle/>
          <a:p>
            <a:fld id="{19005365-EA54-452E-AD43-1790D0F8DD5C}" type="slidenum">
              <a:rPr lang="en-US" smtClean="0"/>
              <a:pPr/>
              <a:t>14</a:t>
            </a:fld>
            <a:endParaRPr lang="en-US" dirty="0"/>
          </a:p>
        </p:txBody>
      </p:sp>
    </p:spTree>
    <p:extLst>
      <p:ext uri="{BB962C8B-B14F-4D97-AF65-F5344CB8AC3E}">
        <p14:creationId xmlns:p14="http://schemas.microsoft.com/office/powerpoint/2010/main" val="3838902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9119474"/>
            <a:ext cx="7315200" cy="480060"/>
          </a:xfrm>
        </p:spPr>
        <p:txBody>
          <a:bodyPr/>
          <a:lstStyle/>
          <a:p>
            <a:r>
              <a:rPr lang="en-US" smtClean="0"/>
              <a:t>Approved for Public Release</a:t>
            </a:r>
          </a:p>
          <a:p>
            <a:r>
              <a:rPr lang="en-US" smtClean="0"/>
              <a:t> </a:t>
            </a:r>
            <a:endParaRPr lang="en-US" dirty="0"/>
          </a:p>
        </p:txBody>
      </p:sp>
      <p:sp>
        <p:nvSpPr>
          <p:cNvPr id="6" name="Slide Number Placeholder 5"/>
          <p:cNvSpPr>
            <a:spLocks noGrp="1"/>
          </p:cNvSpPr>
          <p:nvPr>
            <p:ph type="sldNum" sz="quarter" idx="12"/>
          </p:nvPr>
        </p:nvSpPr>
        <p:spPr/>
        <p:txBody>
          <a:bodyPr/>
          <a:lstStyle/>
          <a:p>
            <a:fld id="{19005365-EA54-452E-AD43-1790D0F8DD5C}" type="slidenum">
              <a:rPr lang="en-US" smtClean="0"/>
              <a:pPr/>
              <a:t>15</a:t>
            </a:fld>
            <a:endParaRPr lang="en-US" dirty="0"/>
          </a:p>
        </p:txBody>
      </p:sp>
    </p:spTree>
    <p:extLst>
      <p:ext uri="{BB962C8B-B14F-4D97-AF65-F5344CB8AC3E}">
        <p14:creationId xmlns:p14="http://schemas.microsoft.com/office/powerpoint/2010/main" val="640548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9119474"/>
            <a:ext cx="7315200" cy="480060"/>
          </a:xfrm>
        </p:spPr>
        <p:txBody>
          <a:bodyPr/>
          <a:lstStyle/>
          <a:p>
            <a:r>
              <a:rPr lang="en-US" smtClean="0"/>
              <a:t>Approved for Public Release</a:t>
            </a:r>
          </a:p>
          <a:p>
            <a:r>
              <a:rPr lang="en-US" smtClean="0"/>
              <a:t> </a:t>
            </a:r>
            <a:endParaRPr lang="en-US" dirty="0"/>
          </a:p>
        </p:txBody>
      </p:sp>
      <p:sp>
        <p:nvSpPr>
          <p:cNvPr id="6" name="Slide Number Placeholder 5"/>
          <p:cNvSpPr>
            <a:spLocks noGrp="1"/>
          </p:cNvSpPr>
          <p:nvPr>
            <p:ph type="sldNum" sz="quarter" idx="12"/>
          </p:nvPr>
        </p:nvSpPr>
        <p:spPr/>
        <p:txBody>
          <a:bodyPr/>
          <a:lstStyle/>
          <a:p>
            <a:fld id="{19005365-EA54-452E-AD43-1790D0F8DD5C}" type="slidenum">
              <a:rPr lang="en-US" smtClean="0"/>
              <a:pPr/>
              <a:t>16</a:t>
            </a:fld>
            <a:endParaRPr lang="en-US" dirty="0"/>
          </a:p>
        </p:txBody>
      </p:sp>
    </p:spTree>
    <p:extLst>
      <p:ext uri="{BB962C8B-B14F-4D97-AF65-F5344CB8AC3E}">
        <p14:creationId xmlns:p14="http://schemas.microsoft.com/office/powerpoint/2010/main" val="2279230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custDataLst>
              <p:tags r:id="rId1"/>
            </p:custDataLst>
          </p:nvPr>
        </p:nvSpPr>
        <p:spPr>
          <a:xfrm>
            <a:off x="0" y="9119474"/>
            <a:ext cx="7315200" cy="480060"/>
          </a:xfrm>
        </p:spPr>
        <p:txBody>
          <a:bodyPr/>
          <a:lstStyle/>
          <a:p>
            <a:r>
              <a:rPr lang="en-US" smtClean="0"/>
              <a:t>Approved for Public Release</a:t>
            </a:r>
          </a:p>
          <a:p>
            <a:r>
              <a:rPr lang="en-US" smtClean="0"/>
              <a:t> </a:t>
            </a:r>
            <a:endParaRPr lang="en-US"/>
          </a:p>
        </p:txBody>
      </p:sp>
      <p:sp>
        <p:nvSpPr>
          <p:cNvPr id="6" name="Slide Number Placeholder 5"/>
          <p:cNvSpPr>
            <a:spLocks noGrp="1"/>
          </p:cNvSpPr>
          <p:nvPr>
            <p:ph type="sldNum" sz="quarter" idx="12"/>
          </p:nvPr>
        </p:nvSpPr>
        <p:spPr/>
        <p:txBody>
          <a:bodyPr/>
          <a:lstStyle/>
          <a:p>
            <a:fld id="{19005365-EA54-452E-AD43-1790D0F8DD5C}" type="slidenum">
              <a:rPr lang="en-US" smtClean="0"/>
              <a:pPr/>
              <a:t>2</a:t>
            </a:fld>
            <a:endParaRPr lang="en-US"/>
          </a:p>
        </p:txBody>
      </p:sp>
    </p:spTree>
    <p:extLst>
      <p:ext uri="{BB962C8B-B14F-4D97-AF65-F5344CB8AC3E}">
        <p14:creationId xmlns:p14="http://schemas.microsoft.com/office/powerpoint/2010/main" val="3821307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757238"/>
            <a:ext cx="5038725" cy="3779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10FE770A-50E5-4E71-8A2D-E230CFC6538B}" type="slidenum">
              <a:rPr lang="en-US">
                <a:solidFill>
                  <a:prstClr val="black"/>
                </a:solidFill>
                <a:latin typeface="Calibri"/>
              </a:rPr>
              <a:pPr defTabSz="966529">
                <a:defRPr/>
              </a:pPr>
              <a:t>3</a:t>
            </a:fld>
            <a:endParaRPr lang="en-US" dirty="0">
              <a:solidFill>
                <a:prstClr val="black"/>
              </a:solidFill>
              <a:latin typeface="Calibri"/>
            </a:endParaRPr>
          </a:p>
        </p:txBody>
      </p:sp>
      <p:sp>
        <p:nvSpPr>
          <p:cNvPr id="5" name="Footer Placeholder 4"/>
          <p:cNvSpPr>
            <a:spLocks noGrp="1"/>
          </p:cNvSpPr>
          <p:nvPr>
            <p:ph type="ftr" sz="quarter" idx="11"/>
            <p:custDataLst>
              <p:tags r:id="rId1"/>
            </p:custDataLst>
          </p:nvPr>
        </p:nvSpPr>
        <p:spPr>
          <a:xfrm>
            <a:off x="0" y="9119474"/>
            <a:ext cx="7315200" cy="480060"/>
          </a:xfrm>
        </p:spPr>
        <p:txBody>
          <a:bodyPr/>
          <a:lstStyle/>
          <a:p>
            <a:pPr defTabSz="966529">
              <a:defRPr/>
            </a:pPr>
            <a:r>
              <a:rPr lang="en-US" smtClean="0"/>
              <a:t>Approved for Public Release</a:t>
            </a:r>
          </a:p>
          <a:p>
            <a:pPr defTabSz="966529">
              <a:defRPr/>
            </a:pPr>
            <a:r>
              <a:rPr lang="en-US" smtClean="0"/>
              <a:t> </a:t>
            </a:r>
            <a:endParaRPr lang="en-US" dirty="0"/>
          </a:p>
        </p:txBody>
      </p:sp>
      <p:sp>
        <p:nvSpPr>
          <p:cNvPr id="6" name="Header Placeholder 5"/>
          <p:cNvSpPr>
            <a:spLocks noGrp="1"/>
          </p:cNvSpPr>
          <p:nvPr>
            <p:ph type="hdr" sz="quarter" idx="12"/>
          </p:nvPr>
        </p:nvSpPr>
        <p:spPr/>
        <p:txBody>
          <a:bodyPr/>
          <a:lstStyle/>
          <a:p>
            <a:pPr defTabSz="966529">
              <a:defRPr/>
            </a:pPr>
            <a:r>
              <a:rPr lang="en-US">
                <a:solidFill>
                  <a:prstClr val="black"/>
                </a:solidFill>
                <a:latin typeface="Calibri"/>
              </a:rPr>
              <a:t>INCOSE IW</a:t>
            </a:r>
            <a:endParaRPr lang="en-US" dirty="0">
              <a:solidFill>
                <a:prstClr val="black"/>
              </a:solidFill>
              <a:latin typeface="Calibri"/>
            </a:endParaRPr>
          </a:p>
        </p:txBody>
      </p:sp>
    </p:spTree>
    <p:extLst>
      <p:ext uri="{BB962C8B-B14F-4D97-AF65-F5344CB8AC3E}">
        <p14:creationId xmlns:p14="http://schemas.microsoft.com/office/powerpoint/2010/main" val="2713308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9119474"/>
            <a:ext cx="7315200" cy="480060"/>
          </a:xfrm>
        </p:spPr>
        <p:txBody>
          <a:bodyPr/>
          <a:lstStyle/>
          <a:p>
            <a:r>
              <a:rPr lang="en-US" smtClean="0"/>
              <a:t>Approved for Public Release</a:t>
            </a:r>
          </a:p>
          <a:p>
            <a:r>
              <a:rPr lang="en-US" smtClean="0"/>
              <a:t> </a:t>
            </a:r>
            <a:endParaRPr lang="en-US"/>
          </a:p>
        </p:txBody>
      </p:sp>
      <p:sp>
        <p:nvSpPr>
          <p:cNvPr id="6" name="Slide Number Placeholder 5"/>
          <p:cNvSpPr>
            <a:spLocks noGrp="1"/>
          </p:cNvSpPr>
          <p:nvPr>
            <p:ph type="sldNum" sz="quarter" idx="12"/>
          </p:nvPr>
        </p:nvSpPr>
        <p:spPr/>
        <p:txBody>
          <a:bodyPr/>
          <a:lstStyle/>
          <a:p>
            <a:fld id="{19005365-EA54-452E-AD43-1790D0F8DD5C}" type="slidenum">
              <a:rPr lang="en-US" smtClean="0"/>
              <a:pPr/>
              <a:t>4</a:t>
            </a:fld>
            <a:endParaRPr lang="en-US" dirty="0"/>
          </a:p>
        </p:txBody>
      </p:sp>
    </p:spTree>
    <p:extLst>
      <p:ext uri="{BB962C8B-B14F-4D97-AF65-F5344CB8AC3E}">
        <p14:creationId xmlns:p14="http://schemas.microsoft.com/office/powerpoint/2010/main" val="1166133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9119474"/>
            <a:ext cx="7315200" cy="480060"/>
          </a:xfrm>
        </p:spPr>
        <p:txBody>
          <a:bodyPr/>
          <a:lstStyle/>
          <a:p>
            <a:r>
              <a:rPr lang="en-US" smtClean="0"/>
              <a:t>Approved for Public Release</a:t>
            </a:r>
          </a:p>
          <a:p>
            <a:r>
              <a:rPr lang="en-US" smtClean="0"/>
              <a:t> </a:t>
            </a:r>
            <a:endParaRPr lang="en-US"/>
          </a:p>
        </p:txBody>
      </p:sp>
      <p:sp>
        <p:nvSpPr>
          <p:cNvPr id="6" name="Slide Number Placeholder 5"/>
          <p:cNvSpPr>
            <a:spLocks noGrp="1"/>
          </p:cNvSpPr>
          <p:nvPr>
            <p:ph type="sldNum" sz="quarter" idx="12"/>
          </p:nvPr>
        </p:nvSpPr>
        <p:spPr/>
        <p:txBody>
          <a:bodyPr/>
          <a:lstStyle/>
          <a:p>
            <a:fld id="{19005365-EA54-452E-AD43-1790D0F8DD5C}" type="slidenum">
              <a:rPr lang="en-US" smtClean="0"/>
              <a:pPr/>
              <a:t>5</a:t>
            </a:fld>
            <a:endParaRPr lang="en-US" dirty="0"/>
          </a:p>
        </p:txBody>
      </p:sp>
    </p:spTree>
    <p:extLst>
      <p:ext uri="{BB962C8B-B14F-4D97-AF65-F5344CB8AC3E}">
        <p14:creationId xmlns:p14="http://schemas.microsoft.com/office/powerpoint/2010/main" val="2219194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9119474"/>
            <a:ext cx="7315200" cy="480060"/>
          </a:xfrm>
        </p:spPr>
        <p:txBody>
          <a:bodyPr/>
          <a:lstStyle/>
          <a:p>
            <a:r>
              <a:rPr lang="en-US" smtClean="0"/>
              <a:t>Approved for Public Release</a:t>
            </a:r>
          </a:p>
          <a:p>
            <a:r>
              <a:rPr lang="en-US" smtClean="0"/>
              <a:t> </a:t>
            </a:r>
            <a:endParaRPr lang="en-US"/>
          </a:p>
        </p:txBody>
      </p:sp>
      <p:sp>
        <p:nvSpPr>
          <p:cNvPr id="6" name="Slide Number Placeholder 5"/>
          <p:cNvSpPr>
            <a:spLocks noGrp="1"/>
          </p:cNvSpPr>
          <p:nvPr>
            <p:ph type="sldNum" sz="quarter" idx="12"/>
          </p:nvPr>
        </p:nvSpPr>
        <p:spPr/>
        <p:txBody>
          <a:bodyPr/>
          <a:lstStyle/>
          <a:p>
            <a:fld id="{19005365-EA54-452E-AD43-1790D0F8DD5C}" type="slidenum">
              <a:rPr lang="en-US" smtClean="0"/>
              <a:pPr/>
              <a:t>6</a:t>
            </a:fld>
            <a:endParaRPr lang="en-US" dirty="0"/>
          </a:p>
        </p:txBody>
      </p:sp>
    </p:spTree>
    <p:extLst>
      <p:ext uri="{BB962C8B-B14F-4D97-AF65-F5344CB8AC3E}">
        <p14:creationId xmlns:p14="http://schemas.microsoft.com/office/powerpoint/2010/main" val="428887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9119474"/>
            <a:ext cx="7315200" cy="480060"/>
          </a:xfrm>
        </p:spPr>
        <p:txBody>
          <a:bodyPr/>
          <a:lstStyle/>
          <a:p>
            <a:r>
              <a:rPr lang="en-US" smtClean="0"/>
              <a:t>Approved for Public Release</a:t>
            </a:r>
          </a:p>
          <a:p>
            <a:r>
              <a:rPr lang="en-US" smtClean="0"/>
              <a:t> </a:t>
            </a:r>
            <a:endParaRPr lang="en-US"/>
          </a:p>
        </p:txBody>
      </p:sp>
      <p:sp>
        <p:nvSpPr>
          <p:cNvPr id="6" name="Slide Number Placeholder 5"/>
          <p:cNvSpPr>
            <a:spLocks noGrp="1"/>
          </p:cNvSpPr>
          <p:nvPr>
            <p:ph type="sldNum" sz="quarter" idx="12"/>
          </p:nvPr>
        </p:nvSpPr>
        <p:spPr/>
        <p:txBody>
          <a:bodyPr/>
          <a:lstStyle/>
          <a:p>
            <a:fld id="{19005365-EA54-452E-AD43-1790D0F8DD5C}" type="slidenum">
              <a:rPr lang="en-US" smtClean="0"/>
              <a:pPr/>
              <a:t>7</a:t>
            </a:fld>
            <a:endParaRPr lang="en-US" dirty="0"/>
          </a:p>
        </p:txBody>
      </p:sp>
    </p:spTree>
    <p:extLst>
      <p:ext uri="{BB962C8B-B14F-4D97-AF65-F5344CB8AC3E}">
        <p14:creationId xmlns:p14="http://schemas.microsoft.com/office/powerpoint/2010/main" val="1965259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custDataLst>
              <p:tags r:id="rId1"/>
            </p:custDataLst>
          </p:nvPr>
        </p:nvSpPr>
        <p:spPr>
          <a:xfrm>
            <a:off x="0" y="9119474"/>
            <a:ext cx="7315200" cy="48006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t>Approved for Public Release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t> </a:t>
            </a:r>
            <a:endParaRPr lang="en-US"/>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05365-EA54-452E-AD43-1790D0F8DD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8169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9119474"/>
            <a:ext cx="7315200" cy="480060"/>
          </a:xfrm>
        </p:spPr>
        <p:txBody>
          <a:bodyPr/>
          <a:lstStyle/>
          <a:p>
            <a:r>
              <a:rPr lang="en-US" smtClean="0"/>
              <a:t>Approved for Public Release</a:t>
            </a:r>
          </a:p>
          <a:p>
            <a:r>
              <a:rPr lang="en-US" smtClean="0"/>
              <a:t> </a:t>
            </a:r>
            <a:endParaRPr lang="en-US"/>
          </a:p>
        </p:txBody>
      </p:sp>
      <p:sp>
        <p:nvSpPr>
          <p:cNvPr id="6" name="Slide Number Placeholder 5"/>
          <p:cNvSpPr>
            <a:spLocks noGrp="1"/>
          </p:cNvSpPr>
          <p:nvPr>
            <p:ph type="sldNum" sz="quarter" idx="12"/>
          </p:nvPr>
        </p:nvSpPr>
        <p:spPr/>
        <p:txBody>
          <a:bodyPr/>
          <a:lstStyle/>
          <a:p>
            <a:fld id="{19005365-EA54-452E-AD43-1790D0F8DD5C}" type="slidenum">
              <a:rPr lang="en-US" smtClean="0"/>
              <a:pPr/>
              <a:t>9</a:t>
            </a:fld>
            <a:endParaRPr lang="en-US" dirty="0"/>
          </a:p>
        </p:txBody>
      </p:sp>
    </p:spTree>
    <p:extLst>
      <p:ext uri="{BB962C8B-B14F-4D97-AF65-F5344CB8AC3E}">
        <p14:creationId xmlns:p14="http://schemas.microsoft.com/office/powerpoint/2010/main" val="3135436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ags" Target="../tags/tag17.xml"/><Relationship Id="rId5" Type="http://schemas.openxmlformats.org/officeDocument/2006/relationships/image" Target="../media/image5.png"/><Relationship Id="rId4" Type="http://schemas.openxmlformats.org/officeDocument/2006/relationships/image" Target="../media/image4.gif"/></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ags" Target="../tags/tag23.xml"/><Relationship Id="rId5" Type="http://schemas.openxmlformats.org/officeDocument/2006/relationships/image" Target="../media/image5.png"/><Relationship Id="rId4" Type="http://schemas.openxmlformats.org/officeDocument/2006/relationships/image" Target="../media/image4.gif"/></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73747"/>
            <a:ext cx="6781800" cy="664453"/>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p:txBody>
          <a:bodyPr/>
          <a:lstStyle>
            <a:lvl1pPr>
              <a:buClr>
                <a:srgbClr val="C00000"/>
              </a:buClr>
              <a:defRPr sz="2400"/>
            </a:lvl1pPr>
            <a:lvl2pPr marL="457200" indent="-228600">
              <a:buClr>
                <a:srgbClr val="C00000"/>
              </a:buClr>
              <a:defRPr sz="2000"/>
            </a:lvl2pPr>
            <a:lvl3pPr marL="685800" indent="-228600">
              <a:buClr>
                <a:srgbClr val="C00000"/>
              </a:buClr>
              <a:tabLst/>
              <a:defRPr/>
            </a:lvl3pPr>
            <a:lvl4pPr marL="914400" indent="-228600">
              <a:buClr>
                <a:srgbClr val="C00000"/>
              </a:buClr>
              <a:defRPr/>
            </a:lvl4pPr>
            <a:lvl5pPr marL="1143000" indent="-228600">
              <a:buClr>
                <a:srgbClr val="C00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lgn="r"/>
            <a:r>
              <a:rPr lang="en-US" dirty="0"/>
              <a:t>05-Dec-2019</a:t>
            </a:r>
          </a:p>
        </p:txBody>
      </p:sp>
      <p:sp>
        <p:nvSpPr>
          <p:cNvPr id="5" name="Footer Placeholder 4"/>
          <p:cNvSpPr>
            <a:spLocks noGrp="1"/>
          </p:cNvSpPr>
          <p:nvPr>
            <p:ph type="ftr" sz="quarter" idx="11"/>
            <p:custDataLst>
              <p:tags r:id="rId1"/>
            </p:custDataLst>
          </p:nvPr>
        </p:nvSpPr>
        <p:spPr>
          <a:xfrm>
            <a:off x="0" y="6477000"/>
            <a:ext cx="9144000" cy="320675"/>
          </a:xfrm>
        </p:spPr>
        <p:txBody>
          <a:bodyPr/>
          <a:lstStyle>
            <a:lvl1pPr>
              <a:defRPr lang="en-US" sz="800" b="0" i="0" u="none">
                <a:solidFill>
                  <a:srgbClr val="000000"/>
                </a:solidFill>
                <a:latin typeface="Arial" panose="020B0604020202020204" pitchFamily="34" charset="0"/>
              </a:defRPr>
            </a:lvl1pPr>
          </a:lstStyle>
          <a:p>
            <a:r>
              <a:rPr lang="en-US" smtClean="0"/>
              <a:t>Approved for Public Release</a:t>
            </a:r>
          </a:p>
          <a:p>
            <a:r>
              <a:rPr lang="en-US" smtClean="0"/>
              <a:t> </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D64BFC3-983F-4B0A-9A55-84A85105ADC0}"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4596" y="177308"/>
            <a:ext cx="1115461" cy="375276"/>
          </a:xfrm>
          <a:prstGeom prst="rect">
            <a:avLst/>
          </a:prstGeom>
        </p:spPr>
      </p:pic>
    </p:spTree>
    <p:extLst>
      <p:ext uri="{BB962C8B-B14F-4D97-AF65-F5344CB8AC3E}">
        <p14:creationId xmlns:p14="http://schemas.microsoft.com/office/powerpoint/2010/main" val="32975812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BAC9F-A0B1-4460-AE6A-1FEB31152C69}" type="datetime1">
              <a:rPr lang="en-US" smtClean="0"/>
              <a:pPr/>
              <a:t>7/29/2020</a:t>
            </a:fld>
            <a:endParaRPr lang="en-US"/>
          </a:p>
        </p:txBody>
      </p:sp>
      <p:sp>
        <p:nvSpPr>
          <p:cNvPr id="3" name="Footer Placeholder 2"/>
          <p:cNvSpPr>
            <a:spLocks noGrp="1"/>
          </p:cNvSpPr>
          <p:nvPr>
            <p:ph type="ftr" sz="quarter" idx="11"/>
            <p:custDataLst>
              <p:tags r:id="rId1"/>
            </p:custDataLst>
          </p:nvPr>
        </p:nvSpPr>
        <p:spPr>
          <a:xfrm>
            <a:off x="0" y="6432552"/>
            <a:ext cx="9144000" cy="365125"/>
          </a:xfrm>
        </p:spPr>
        <p:txBody>
          <a:bodyPr/>
          <a:lstStyle>
            <a:lvl1pPr>
              <a:defRPr lang="en-US" sz="800" b="0" i="0" u="none">
                <a:solidFill>
                  <a:srgbClr val="000000"/>
                </a:solidFill>
                <a:latin typeface="Arial" panose="020B0604020202020204" pitchFamily="34" charset="0"/>
              </a:defRPr>
            </a:lvl1pPr>
          </a:lstStyle>
          <a:p>
            <a:r>
              <a:rPr lang="en-US" smtClean="0"/>
              <a:t>Approved for Public Release</a:t>
            </a:r>
          </a:p>
          <a:p>
            <a:r>
              <a:rPr lang="en-US" smtClean="0"/>
              <a:t> </a:t>
            </a:r>
            <a:endParaRPr lang="en-US"/>
          </a:p>
        </p:txBody>
      </p:sp>
      <p:sp>
        <p:nvSpPr>
          <p:cNvPr id="4" name="Slide Number Placeholder 3"/>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165156121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3575050" y="990600"/>
            <a:ext cx="5111750" cy="513556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D9C14F5-A131-4974-90AA-B086A07564D4}" type="datetime1">
              <a:rPr lang="en-US" smtClean="0"/>
              <a:pPr/>
              <a:t>7/29/2020</a:t>
            </a:fld>
            <a:endParaRPr lang="en-US"/>
          </a:p>
        </p:txBody>
      </p:sp>
      <p:sp>
        <p:nvSpPr>
          <p:cNvPr id="6" name="Footer Placeholder 5"/>
          <p:cNvSpPr>
            <a:spLocks noGrp="1"/>
          </p:cNvSpPr>
          <p:nvPr>
            <p:ph type="ftr" sz="quarter" idx="11"/>
            <p:custDataLst>
              <p:tags r:id="rId1"/>
            </p:custDataLst>
          </p:nvPr>
        </p:nvSpPr>
        <p:spPr>
          <a:xfrm>
            <a:off x="0" y="6432552"/>
            <a:ext cx="9144000" cy="365125"/>
          </a:xfrm>
        </p:spPr>
        <p:txBody>
          <a:bodyPr/>
          <a:lstStyle>
            <a:lvl1pPr>
              <a:defRPr lang="en-US" sz="800" b="0" i="0" u="none">
                <a:solidFill>
                  <a:srgbClr val="000000"/>
                </a:solidFill>
                <a:latin typeface="Arial" panose="020B0604020202020204" pitchFamily="34" charset="0"/>
              </a:defRPr>
            </a:lvl1pPr>
          </a:lstStyle>
          <a:p>
            <a:r>
              <a:rPr lang="en-US" smtClean="0"/>
              <a:t>Approved for Public Release</a:t>
            </a:r>
          </a:p>
          <a:p>
            <a:r>
              <a:rPr lang="en-US" smtClean="0"/>
              <a:t> </a:t>
            </a:r>
            <a:endParaRPr lang="en-US"/>
          </a:p>
        </p:txBody>
      </p:sp>
      <p:sp>
        <p:nvSpPr>
          <p:cNvPr id="7" name="Slide Number Placeholder 6"/>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162029468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15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F8D09FB-BFDE-4AEB-86B7-A3875FE04EE9}" type="datetime1">
              <a:rPr lang="en-US" smtClean="0"/>
              <a:pPr/>
              <a:t>7/29/2020</a:t>
            </a:fld>
            <a:endParaRPr lang="en-US"/>
          </a:p>
        </p:txBody>
      </p:sp>
      <p:sp>
        <p:nvSpPr>
          <p:cNvPr id="6" name="Footer Placeholder 5"/>
          <p:cNvSpPr>
            <a:spLocks noGrp="1"/>
          </p:cNvSpPr>
          <p:nvPr>
            <p:ph type="ftr" sz="quarter" idx="11"/>
            <p:custDataLst>
              <p:tags r:id="rId1"/>
            </p:custDataLst>
          </p:nvPr>
        </p:nvSpPr>
        <p:spPr>
          <a:xfrm>
            <a:off x="0" y="6432552"/>
            <a:ext cx="9144000" cy="365125"/>
          </a:xfrm>
        </p:spPr>
        <p:txBody>
          <a:bodyPr/>
          <a:lstStyle>
            <a:lvl1pPr>
              <a:defRPr lang="en-US" sz="800" b="0" i="0" u="none">
                <a:solidFill>
                  <a:srgbClr val="000000"/>
                </a:solidFill>
                <a:latin typeface="Arial" panose="020B0604020202020204" pitchFamily="34" charset="0"/>
              </a:defRPr>
            </a:lvl1pPr>
          </a:lstStyle>
          <a:p>
            <a:r>
              <a:rPr lang="en-US" smtClean="0"/>
              <a:t>Approved for Public Release</a:t>
            </a:r>
          </a:p>
          <a:p>
            <a:r>
              <a:rPr lang="en-US" smtClean="0"/>
              <a:t> </a:t>
            </a:r>
            <a:endParaRPr lang="en-US"/>
          </a:p>
        </p:txBody>
      </p:sp>
      <p:sp>
        <p:nvSpPr>
          <p:cNvPr id="7" name="Slide Number Placeholder 6"/>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277715565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173749"/>
            <a:ext cx="7543800" cy="740653"/>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923F8-84AA-449D-9667-7BB544FECF54}" type="datetime1">
              <a:rPr lang="en-US" smtClean="0"/>
              <a:pPr/>
              <a:t>7/29/2020</a:t>
            </a:fld>
            <a:endParaRPr lang="en-US"/>
          </a:p>
        </p:txBody>
      </p:sp>
      <p:sp>
        <p:nvSpPr>
          <p:cNvPr id="5" name="Footer Placeholder 4"/>
          <p:cNvSpPr>
            <a:spLocks noGrp="1"/>
          </p:cNvSpPr>
          <p:nvPr>
            <p:ph type="ftr" sz="quarter" idx="11"/>
            <p:custDataLst>
              <p:tags r:id="rId1"/>
            </p:custDataLst>
          </p:nvPr>
        </p:nvSpPr>
        <p:spPr>
          <a:xfrm>
            <a:off x="0" y="6432552"/>
            <a:ext cx="9144000" cy="365125"/>
          </a:xfrm>
        </p:spPr>
        <p:txBody>
          <a:bodyPr/>
          <a:lstStyle>
            <a:lvl1pPr>
              <a:defRPr lang="en-US" sz="800" b="0" i="0" u="none">
                <a:solidFill>
                  <a:srgbClr val="000000"/>
                </a:solidFill>
                <a:latin typeface="Arial" panose="020B0604020202020204" pitchFamily="34" charset="0"/>
              </a:defRPr>
            </a:lvl1pPr>
          </a:lstStyle>
          <a:p>
            <a:r>
              <a:rPr lang="en-US" smtClean="0"/>
              <a:t>Approved for Public Release</a:t>
            </a:r>
          </a:p>
          <a:p>
            <a:r>
              <a:rPr lang="en-US" smtClean="0"/>
              <a:t> </a:t>
            </a:r>
            <a:endParaRPr lang="en-US"/>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581722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40"/>
            <a:ext cx="10668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18A978-F449-47AF-B3D0-B13F162C6AF6}" type="datetime1">
              <a:rPr lang="en-US" smtClean="0"/>
              <a:pPr/>
              <a:t>7/29/2020</a:t>
            </a:fld>
            <a:endParaRPr lang="en-US"/>
          </a:p>
        </p:txBody>
      </p:sp>
      <p:sp>
        <p:nvSpPr>
          <p:cNvPr id="5" name="Footer Placeholder 4"/>
          <p:cNvSpPr>
            <a:spLocks noGrp="1"/>
          </p:cNvSpPr>
          <p:nvPr>
            <p:ph type="ftr" sz="quarter" idx="11"/>
            <p:custDataLst>
              <p:tags r:id="rId1"/>
            </p:custDataLst>
          </p:nvPr>
        </p:nvSpPr>
        <p:spPr>
          <a:xfrm>
            <a:off x="0" y="6432552"/>
            <a:ext cx="9144000" cy="365125"/>
          </a:xfrm>
        </p:spPr>
        <p:txBody>
          <a:bodyPr/>
          <a:lstStyle>
            <a:lvl1pPr>
              <a:defRPr lang="en-US" sz="800" b="0" i="0" u="none">
                <a:solidFill>
                  <a:srgbClr val="000000"/>
                </a:solidFill>
                <a:latin typeface="Arial" panose="020B0604020202020204" pitchFamily="34" charset="0"/>
              </a:defRPr>
            </a:lvl1pPr>
          </a:lstStyle>
          <a:p>
            <a:r>
              <a:rPr lang="en-US" smtClean="0"/>
              <a:t>Approved for Public Release</a:t>
            </a:r>
          </a:p>
          <a:p>
            <a:r>
              <a:rPr lang="en-US" smtClean="0"/>
              <a:t> </a:t>
            </a:r>
            <a:endParaRPr lang="en-US"/>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173237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Slide">
    <p:spTree>
      <p:nvGrpSpPr>
        <p:cNvPr id="1" name=""/>
        <p:cNvGrpSpPr/>
        <p:nvPr/>
      </p:nvGrpSpPr>
      <p:grpSpPr>
        <a:xfrm>
          <a:off x="0" y="0"/>
          <a:ext cx="0" cy="0"/>
          <a:chOff x="0" y="0"/>
          <a:chExt cx="0" cy="0"/>
        </a:xfrm>
      </p:grpSpPr>
      <p:pic>
        <p:nvPicPr>
          <p:cNvPr id="10" name="Picture 9" descr="A picture containing outdoor, large, man, parked&#10;&#10;Description automatically generated">
            <a:extLst>
              <a:ext uri="{FF2B5EF4-FFF2-40B4-BE49-F238E27FC236}">
                <a16:creationId xmlns:a16="http://schemas.microsoft.com/office/drawing/2014/main" id="{607C3AE6-AF93-904C-AEB0-B9FE8A4D285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54642" y="1512669"/>
            <a:ext cx="8110959" cy="1285171"/>
          </a:xfrm>
        </p:spPr>
        <p:txBody>
          <a:bodyPr anchor="ctr">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254642" y="3212639"/>
            <a:ext cx="4572000" cy="1655762"/>
          </a:xfrm>
        </p:spPr>
        <p:txBody>
          <a:bodyPr/>
          <a:lstStyle>
            <a:lvl1pPr marL="0" indent="0" algn="l">
              <a:buNone/>
              <a:defRPr sz="2400">
                <a:solidFill>
                  <a:schemeClr val="bg2">
                    <a:lumMod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custDataLst>
              <p:tags r:id="rId1"/>
            </p:custDataLst>
          </p:nvPr>
        </p:nvSpPr>
        <p:spPr>
          <a:xfrm>
            <a:off x="0" y="6482889"/>
            <a:ext cx="9144000" cy="365125"/>
          </a:xfrm>
        </p:spPr>
        <p:txBody>
          <a:bodyPr/>
          <a:lstStyle>
            <a:lvl1pPr>
              <a:defRPr lang="en-US" sz="800" b="0" i="0" u="none">
                <a:solidFill>
                  <a:srgbClr val="000000"/>
                </a:solidFill>
                <a:latin typeface="Arial" panose="020B0604020202020204" pitchFamily="34" charset="0"/>
              </a:defRPr>
            </a:lvl1pPr>
          </a:lstStyle>
          <a:p>
            <a:r>
              <a:rPr lang="en-US" smtClean="0"/>
              <a:t>Approved for Public Release</a:t>
            </a:r>
          </a:p>
          <a:p>
            <a:r>
              <a:rPr lang="en-US" smtClean="0"/>
              <a:t> </a:t>
            </a:r>
            <a:endParaRPr lang="en-US"/>
          </a:p>
        </p:txBody>
      </p:sp>
      <p:sp>
        <p:nvSpPr>
          <p:cNvPr id="6" name="Slide Number Placeholder 5"/>
          <p:cNvSpPr>
            <a:spLocks noGrp="1"/>
          </p:cNvSpPr>
          <p:nvPr>
            <p:ph type="sldNum" sz="quarter" idx="12"/>
          </p:nvPr>
        </p:nvSpPr>
        <p:spPr/>
        <p:txBody>
          <a:bodyPr/>
          <a:lstStyle/>
          <a:p>
            <a:fld id="{32798ED9-3D55-4757-98C1-7DAA64905B1A}" type="slidenum">
              <a:rPr lang="en-US" smtClean="0"/>
              <a:t>‹#›</a:t>
            </a:fld>
            <a:endParaRPr lang="en-US"/>
          </a:p>
        </p:txBody>
      </p:sp>
      <p:pic>
        <p:nvPicPr>
          <p:cNvPr id="8" name="Picture 7">
            <a:extLst>
              <a:ext uri="{FF2B5EF4-FFF2-40B4-BE49-F238E27FC236}">
                <a16:creationId xmlns:a16="http://schemas.microsoft.com/office/drawing/2014/main" id="{D03625E9-DB60-4E46-A61F-DAA323EBB11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52400" y="82554"/>
            <a:ext cx="731520" cy="731520"/>
          </a:xfrm>
          <a:prstGeom prst="rect">
            <a:avLst/>
          </a:prstGeom>
        </p:spPr>
      </p:pic>
      <p:pic>
        <p:nvPicPr>
          <p:cNvPr id="9" name="Picture 8">
            <a:extLst>
              <a:ext uri="{FF2B5EF4-FFF2-40B4-BE49-F238E27FC236}">
                <a16:creationId xmlns:a16="http://schemas.microsoft.com/office/drawing/2014/main" id="{2E913603-B50B-C849-A664-701CB4A32D7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279765" y="82554"/>
            <a:ext cx="731520" cy="731520"/>
          </a:xfrm>
          <a:prstGeom prst="rect">
            <a:avLst/>
          </a:prstGeom>
        </p:spPr>
      </p:pic>
      <p:sp>
        <p:nvSpPr>
          <p:cNvPr id="11" name="Date Placeholder 3"/>
          <p:cNvSpPr>
            <a:spLocks noGrp="1"/>
          </p:cNvSpPr>
          <p:nvPr>
            <p:ph type="dt" sz="half" idx="2"/>
          </p:nvPr>
        </p:nvSpPr>
        <p:spPr>
          <a:xfrm>
            <a:off x="0" y="6300327"/>
            <a:ext cx="1933575" cy="547687"/>
          </a:xfrm>
          <a:prstGeom prst="rect">
            <a:avLst/>
          </a:prstGeom>
        </p:spPr>
        <p:txBody>
          <a:bodyPr vert="horz" lIns="91440" tIns="45720" rIns="91440" bIns="45720" rtlCol="0" anchor="b"/>
          <a:lstStyle>
            <a:lvl1pPr algn="l">
              <a:defRPr sz="1050">
                <a:solidFill>
                  <a:schemeClr val="bg1"/>
                </a:solidFill>
              </a:defRPr>
            </a:lvl1pPr>
          </a:lstStyle>
          <a:p>
            <a:r>
              <a:rPr lang="en-US" sz="900" dirty="0">
                <a:solidFill>
                  <a:schemeClr val="bg1">
                    <a:lumMod val="75000"/>
                  </a:schemeClr>
                </a:solidFill>
              </a:rPr>
              <a:t>6th Annual Defense Research and Development Summit</a:t>
            </a:r>
          </a:p>
          <a:p>
            <a:r>
              <a:rPr lang="en-US" sz="900" dirty="0"/>
              <a:t>02/06/2020</a:t>
            </a:r>
            <a:endParaRPr lang="en-US" dirty="0"/>
          </a:p>
        </p:txBody>
      </p:sp>
    </p:spTree>
    <p:extLst>
      <p:ext uri="{BB962C8B-B14F-4D97-AF65-F5344CB8AC3E}">
        <p14:creationId xmlns:p14="http://schemas.microsoft.com/office/powerpoint/2010/main" val="3386284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custDataLst>
              <p:tags r:id="rId1"/>
            </p:custDataLst>
          </p:nvPr>
        </p:nvSpPr>
        <p:spPr>
          <a:xfrm>
            <a:off x="0" y="6482889"/>
            <a:ext cx="9144000" cy="365125"/>
          </a:xfrm>
        </p:spPr>
        <p:txBody>
          <a:bodyPr/>
          <a:lstStyle>
            <a:lvl1pPr>
              <a:defRPr lang="en-US" sz="800" b="0" i="0" u="none">
                <a:solidFill>
                  <a:srgbClr val="000000"/>
                </a:solidFill>
                <a:latin typeface="Arial" panose="020B0604020202020204" pitchFamily="34" charset="0"/>
              </a:defRPr>
            </a:lvl1pPr>
          </a:lstStyle>
          <a:p>
            <a:r>
              <a:rPr lang="en-US" smtClean="0"/>
              <a:t>Approved for Public Release</a:t>
            </a:r>
          </a:p>
          <a:p>
            <a:r>
              <a:rPr lang="en-US" smtClean="0"/>
              <a:t> </a:t>
            </a:r>
            <a:endParaRPr lang="en-US"/>
          </a:p>
        </p:txBody>
      </p:sp>
      <p:sp>
        <p:nvSpPr>
          <p:cNvPr id="6" name="Slide Number Placeholder 5"/>
          <p:cNvSpPr>
            <a:spLocks noGrp="1"/>
          </p:cNvSpPr>
          <p:nvPr>
            <p:ph type="sldNum" sz="quarter" idx="12"/>
          </p:nvPr>
        </p:nvSpPr>
        <p:spPr/>
        <p:txBody>
          <a:bodyPr/>
          <a:lstStyle/>
          <a:p>
            <a:fld id="{32798ED9-3D55-4757-98C1-7DAA64905B1A}" type="slidenum">
              <a:rPr lang="en-US" smtClean="0"/>
              <a:t>‹#›</a:t>
            </a:fld>
            <a:endParaRPr lang="en-US"/>
          </a:p>
        </p:txBody>
      </p:sp>
      <p:sp>
        <p:nvSpPr>
          <p:cNvPr id="8" name="Date Placeholder 3"/>
          <p:cNvSpPr>
            <a:spLocks noGrp="1"/>
          </p:cNvSpPr>
          <p:nvPr>
            <p:ph type="dt" sz="half" idx="2"/>
          </p:nvPr>
        </p:nvSpPr>
        <p:spPr>
          <a:xfrm>
            <a:off x="0" y="6300327"/>
            <a:ext cx="1933575" cy="547687"/>
          </a:xfrm>
          <a:prstGeom prst="rect">
            <a:avLst/>
          </a:prstGeom>
        </p:spPr>
        <p:txBody>
          <a:bodyPr vert="horz" lIns="91440" tIns="45720" rIns="91440" bIns="45720" rtlCol="0" anchor="b"/>
          <a:lstStyle>
            <a:lvl1pPr algn="l">
              <a:defRPr sz="1050">
                <a:solidFill>
                  <a:schemeClr val="bg1"/>
                </a:solidFill>
              </a:defRPr>
            </a:lvl1pPr>
          </a:lstStyle>
          <a:p>
            <a:r>
              <a:rPr lang="en-US" sz="900" dirty="0">
                <a:solidFill>
                  <a:schemeClr val="bg1">
                    <a:lumMod val="75000"/>
                  </a:schemeClr>
                </a:solidFill>
              </a:rPr>
              <a:t>6th Annual Defense Research and Development Summit</a:t>
            </a:r>
          </a:p>
          <a:p>
            <a:r>
              <a:rPr lang="en-US" sz="900" dirty="0"/>
              <a:t>02/06/2020</a:t>
            </a:r>
            <a:endParaRPr lang="en-US" dirty="0"/>
          </a:p>
        </p:txBody>
      </p:sp>
    </p:spTree>
    <p:extLst>
      <p:ext uri="{BB962C8B-B14F-4D97-AF65-F5344CB8AC3E}">
        <p14:creationId xmlns:p14="http://schemas.microsoft.com/office/powerpoint/2010/main" val="662313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tx2">
                    <a:lumMod val="60000"/>
                    <a:lumOff val="4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custDataLst>
              <p:tags r:id="rId1"/>
            </p:custDataLst>
          </p:nvPr>
        </p:nvSpPr>
        <p:spPr>
          <a:xfrm>
            <a:off x="0" y="6482889"/>
            <a:ext cx="9144000" cy="365125"/>
          </a:xfrm>
        </p:spPr>
        <p:txBody>
          <a:bodyPr/>
          <a:lstStyle>
            <a:lvl1pPr>
              <a:defRPr lang="en-US" sz="800" b="0" i="0" u="none">
                <a:solidFill>
                  <a:srgbClr val="000000"/>
                </a:solidFill>
                <a:latin typeface="Arial" panose="020B0604020202020204" pitchFamily="34" charset="0"/>
              </a:defRPr>
            </a:lvl1pPr>
          </a:lstStyle>
          <a:p>
            <a:r>
              <a:rPr lang="en-US" smtClean="0"/>
              <a:t>Approved for Public Release</a:t>
            </a:r>
          </a:p>
          <a:p>
            <a:r>
              <a:rPr lang="en-US" smtClean="0"/>
              <a:t> </a:t>
            </a:r>
            <a:endParaRPr lang="en-US"/>
          </a:p>
        </p:txBody>
      </p:sp>
      <p:sp>
        <p:nvSpPr>
          <p:cNvPr id="6" name="Slide Number Placeholder 5"/>
          <p:cNvSpPr>
            <a:spLocks noGrp="1"/>
          </p:cNvSpPr>
          <p:nvPr>
            <p:ph type="sldNum" sz="quarter" idx="12"/>
          </p:nvPr>
        </p:nvSpPr>
        <p:spPr/>
        <p:txBody>
          <a:bodyPr/>
          <a:lstStyle/>
          <a:p>
            <a:fld id="{32798ED9-3D55-4757-98C1-7DAA64905B1A}" type="slidenum">
              <a:rPr lang="en-US" smtClean="0"/>
              <a:t>‹#›</a:t>
            </a:fld>
            <a:endParaRPr lang="en-US"/>
          </a:p>
        </p:txBody>
      </p:sp>
      <p:sp>
        <p:nvSpPr>
          <p:cNvPr id="8" name="Date Placeholder 3"/>
          <p:cNvSpPr>
            <a:spLocks noGrp="1"/>
          </p:cNvSpPr>
          <p:nvPr>
            <p:ph type="dt" sz="half" idx="2"/>
          </p:nvPr>
        </p:nvSpPr>
        <p:spPr>
          <a:xfrm>
            <a:off x="0" y="6300327"/>
            <a:ext cx="1933575" cy="547687"/>
          </a:xfrm>
          <a:prstGeom prst="rect">
            <a:avLst/>
          </a:prstGeom>
        </p:spPr>
        <p:txBody>
          <a:bodyPr vert="horz" lIns="91440" tIns="45720" rIns="91440" bIns="45720" rtlCol="0" anchor="b"/>
          <a:lstStyle>
            <a:lvl1pPr algn="l">
              <a:defRPr sz="1050">
                <a:solidFill>
                  <a:schemeClr val="bg1"/>
                </a:solidFill>
              </a:defRPr>
            </a:lvl1pPr>
          </a:lstStyle>
          <a:p>
            <a:r>
              <a:rPr lang="en-US" sz="900" dirty="0">
                <a:solidFill>
                  <a:schemeClr val="bg1">
                    <a:lumMod val="75000"/>
                  </a:schemeClr>
                </a:solidFill>
              </a:rPr>
              <a:t>6th Annual Defense Research and Development Summit</a:t>
            </a:r>
          </a:p>
          <a:p>
            <a:r>
              <a:rPr lang="en-US" sz="900" dirty="0"/>
              <a:t>02/06/2020</a:t>
            </a:r>
            <a:endParaRPr lang="en-US" dirty="0"/>
          </a:p>
        </p:txBody>
      </p:sp>
    </p:spTree>
    <p:extLst>
      <p:ext uri="{BB962C8B-B14F-4D97-AF65-F5344CB8AC3E}">
        <p14:creationId xmlns:p14="http://schemas.microsoft.com/office/powerpoint/2010/main" val="466624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1328" y="1270039"/>
            <a:ext cx="3886200" cy="4748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0" y="1270040"/>
            <a:ext cx="3886200" cy="47487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custDataLst>
              <p:tags r:id="rId1"/>
            </p:custDataLst>
          </p:nvPr>
        </p:nvSpPr>
        <p:spPr>
          <a:xfrm>
            <a:off x="0" y="6482889"/>
            <a:ext cx="9144000" cy="365125"/>
          </a:xfrm>
        </p:spPr>
        <p:txBody>
          <a:bodyPr/>
          <a:lstStyle>
            <a:lvl1pPr>
              <a:defRPr lang="en-US" sz="800" b="0" i="0" u="none">
                <a:solidFill>
                  <a:srgbClr val="000000"/>
                </a:solidFill>
                <a:latin typeface="Arial" panose="020B0604020202020204" pitchFamily="34" charset="0"/>
              </a:defRPr>
            </a:lvl1pPr>
          </a:lstStyle>
          <a:p>
            <a:r>
              <a:rPr lang="en-US" smtClean="0"/>
              <a:t>Approved for Public Release</a:t>
            </a:r>
          </a:p>
          <a:p>
            <a:r>
              <a:rPr lang="en-US" smtClean="0"/>
              <a:t> </a:t>
            </a:r>
            <a:endParaRPr lang="en-US"/>
          </a:p>
        </p:txBody>
      </p:sp>
      <p:sp>
        <p:nvSpPr>
          <p:cNvPr id="7" name="Slide Number Placeholder 6"/>
          <p:cNvSpPr>
            <a:spLocks noGrp="1"/>
          </p:cNvSpPr>
          <p:nvPr>
            <p:ph type="sldNum" sz="quarter" idx="12"/>
          </p:nvPr>
        </p:nvSpPr>
        <p:spPr/>
        <p:txBody>
          <a:bodyPr/>
          <a:lstStyle/>
          <a:p>
            <a:fld id="{32798ED9-3D55-4757-98C1-7DAA64905B1A}" type="slidenum">
              <a:rPr lang="en-US" smtClean="0"/>
              <a:t>‹#›</a:t>
            </a:fld>
            <a:endParaRPr lang="en-US"/>
          </a:p>
        </p:txBody>
      </p:sp>
      <p:sp>
        <p:nvSpPr>
          <p:cNvPr id="9" name="Date Placeholder 3"/>
          <p:cNvSpPr>
            <a:spLocks noGrp="1"/>
          </p:cNvSpPr>
          <p:nvPr>
            <p:ph type="dt" sz="half" idx="13"/>
          </p:nvPr>
        </p:nvSpPr>
        <p:spPr>
          <a:xfrm>
            <a:off x="0" y="6300327"/>
            <a:ext cx="1933575" cy="547687"/>
          </a:xfrm>
          <a:prstGeom prst="rect">
            <a:avLst/>
          </a:prstGeom>
        </p:spPr>
        <p:txBody>
          <a:bodyPr vert="horz" lIns="91440" tIns="45720" rIns="91440" bIns="45720" rtlCol="0" anchor="b"/>
          <a:lstStyle>
            <a:lvl1pPr algn="l">
              <a:defRPr sz="1050">
                <a:solidFill>
                  <a:schemeClr val="bg1"/>
                </a:solidFill>
              </a:defRPr>
            </a:lvl1pPr>
          </a:lstStyle>
          <a:p>
            <a:r>
              <a:rPr lang="en-US" sz="900" dirty="0">
                <a:solidFill>
                  <a:schemeClr val="bg1">
                    <a:lumMod val="75000"/>
                  </a:schemeClr>
                </a:solidFill>
              </a:rPr>
              <a:t>6th Annual Defense Research and Development Summit</a:t>
            </a:r>
          </a:p>
          <a:p>
            <a:r>
              <a:rPr lang="en-US" sz="900" dirty="0"/>
              <a:t>02/06/2020</a:t>
            </a:r>
            <a:endParaRPr lang="en-US" dirty="0"/>
          </a:p>
        </p:txBody>
      </p:sp>
    </p:spTree>
    <p:extLst>
      <p:ext uri="{BB962C8B-B14F-4D97-AF65-F5344CB8AC3E}">
        <p14:creationId xmlns:p14="http://schemas.microsoft.com/office/powerpoint/2010/main" val="429273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79854" y="78868"/>
            <a:ext cx="7218986" cy="742399"/>
          </a:xfrm>
        </p:spPr>
        <p:txBody>
          <a:bodyPr/>
          <a:lstStyle/>
          <a:p>
            <a:r>
              <a:rPr lang="en-US"/>
              <a:t>Click to edit Master title style</a:t>
            </a:r>
            <a:endParaRPr lang="en-US" dirty="0"/>
          </a:p>
        </p:txBody>
      </p:sp>
      <p:sp>
        <p:nvSpPr>
          <p:cNvPr id="3" name="Text Placeholder 2"/>
          <p:cNvSpPr>
            <a:spLocks noGrp="1"/>
          </p:cNvSpPr>
          <p:nvPr>
            <p:ph type="body" idx="1"/>
          </p:nvPr>
        </p:nvSpPr>
        <p:spPr>
          <a:xfrm>
            <a:off x="490946" y="1177122"/>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90946" y="2093119"/>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49" y="11858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49" y="2098062"/>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custDataLst>
              <p:tags r:id="rId1"/>
            </p:custDataLst>
          </p:nvPr>
        </p:nvSpPr>
        <p:spPr>
          <a:xfrm>
            <a:off x="0" y="6482889"/>
            <a:ext cx="9144000" cy="365125"/>
          </a:xfrm>
        </p:spPr>
        <p:txBody>
          <a:bodyPr/>
          <a:lstStyle>
            <a:lvl1pPr>
              <a:defRPr lang="en-US" sz="800" b="0" i="0" u="none">
                <a:solidFill>
                  <a:srgbClr val="000000"/>
                </a:solidFill>
                <a:latin typeface="Arial" panose="020B0604020202020204" pitchFamily="34" charset="0"/>
              </a:defRPr>
            </a:lvl1pPr>
          </a:lstStyle>
          <a:p>
            <a:r>
              <a:rPr lang="en-US" smtClean="0"/>
              <a:t>Approved for Public Release</a:t>
            </a:r>
          </a:p>
          <a:p>
            <a:r>
              <a:rPr lang="en-US" smtClean="0"/>
              <a:t> </a:t>
            </a:r>
            <a:endParaRPr lang="en-US"/>
          </a:p>
        </p:txBody>
      </p:sp>
      <p:sp>
        <p:nvSpPr>
          <p:cNvPr id="9" name="Slide Number Placeholder 8"/>
          <p:cNvSpPr>
            <a:spLocks noGrp="1"/>
          </p:cNvSpPr>
          <p:nvPr>
            <p:ph type="sldNum" sz="quarter" idx="12"/>
          </p:nvPr>
        </p:nvSpPr>
        <p:spPr/>
        <p:txBody>
          <a:bodyPr/>
          <a:lstStyle/>
          <a:p>
            <a:fld id="{32798ED9-3D55-4757-98C1-7DAA64905B1A}" type="slidenum">
              <a:rPr lang="en-US" smtClean="0"/>
              <a:t>‹#›</a:t>
            </a:fld>
            <a:endParaRPr lang="en-US"/>
          </a:p>
        </p:txBody>
      </p:sp>
      <p:sp>
        <p:nvSpPr>
          <p:cNvPr id="11" name="Date Placeholder 3"/>
          <p:cNvSpPr>
            <a:spLocks noGrp="1"/>
          </p:cNvSpPr>
          <p:nvPr>
            <p:ph type="dt" sz="half" idx="13"/>
          </p:nvPr>
        </p:nvSpPr>
        <p:spPr>
          <a:xfrm>
            <a:off x="0" y="6300327"/>
            <a:ext cx="1933575" cy="547687"/>
          </a:xfrm>
          <a:prstGeom prst="rect">
            <a:avLst/>
          </a:prstGeom>
        </p:spPr>
        <p:txBody>
          <a:bodyPr vert="horz" lIns="91440" tIns="45720" rIns="91440" bIns="45720" rtlCol="0" anchor="b"/>
          <a:lstStyle>
            <a:lvl1pPr algn="l">
              <a:defRPr sz="1050">
                <a:solidFill>
                  <a:schemeClr val="bg1"/>
                </a:solidFill>
              </a:defRPr>
            </a:lvl1pPr>
          </a:lstStyle>
          <a:p>
            <a:r>
              <a:rPr lang="en-US" sz="900" dirty="0">
                <a:solidFill>
                  <a:schemeClr val="bg1">
                    <a:lumMod val="75000"/>
                  </a:schemeClr>
                </a:solidFill>
              </a:rPr>
              <a:t>6th Annual Defense Research and Development Summit</a:t>
            </a:r>
          </a:p>
          <a:p>
            <a:r>
              <a:rPr lang="en-US" sz="900" dirty="0"/>
              <a:t>02/06/2020</a:t>
            </a:r>
            <a:endParaRPr lang="en-US" dirty="0"/>
          </a:p>
        </p:txBody>
      </p:sp>
    </p:spTree>
    <p:extLst>
      <p:ext uri="{BB962C8B-B14F-4D97-AF65-F5344CB8AC3E}">
        <p14:creationId xmlns:p14="http://schemas.microsoft.com/office/powerpoint/2010/main" val="1092474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7"/>
            <a:ext cx="7772400" cy="1470025"/>
          </a:xfrm>
        </p:spPr>
        <p:txBody>
          <a:bodyPr/>
          <a:lstStyle>
            <a:lvl1pPr>
              <a:defRPr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6576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9D51638-D0E2-4839-B13A-24BF466AABA9}" type="datetime1">
              <a:rPr lang="en-US" smtClean="0"/>
              <a:pPr/>
              <a:t>7/29/2020</a:t>
            </a:fld>
            <a:endParaRPr lang="en-US"/>
          </a:p>
        </p:txBody>
      </p:sp>
      <p:sp>
        <p:nvSpPr>
          <p:cNvPr id="5" name="Footer Placeholder 4"/>
          <p:cNvSpPr>
            <a:spLocks noGrp="1"/>
          </p:cNvSpPr>
          <p:nvPr>
            <p:ph type="ftr" sz="quarter" idx="11"/>
            <p:custDataLst>
              <p:tags r:id="rId1"/>
            </p:custDataLst>
          </p:nvPr>
        </p:nvSpPr>
        <p:spPr>
          <a:xfrm>
            <a:off x="0" y="6477000"/>
            <a:ext cx="9144000" cy="320675"/>
          </a:xfrm>
        </p:spPr>
        <p:txBody>
          <a:bodyPr/>
          <a:lstStyle>
            <a:lvl1pPr>
              <a:defRPr lang="en-US" sz="800" b="0" i="0" u="none">
                <a:solidFill>
                  <a:srgbClr val="000000"/>
                </a:solidFill>
                <a:latin typeface="Arial" panose="020B0604020202020204" pitchFamily="34" charset="0"/>
              </a:defRPr>
            </a:lvl1pPr>
          </a:lstStyle>
          <a:p>
            <a:r>
              <a:rPr lang="en-US" smtClean="0"/>
              <a:t>Approved for Public Release</a:t>
            </a:r>
          </a:p>
          <a:p>
            <a:r>
              <a:rPr lang="en-US" smtClean="0"/>
              <a:t> </a:t>
            </a:r>
            <a:endParaRPr lang="en-US"/>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dirty="0"/>
          </a:p>
        </p:txBody>
      </p:sp>
    </p:spTree>
    <p:extLst>
      <p:ext uri="{BB962C8B-B14F-4D97-AF65-F5344CB8AC3E}">
        <p14:creationId xmlns:p14="http://schemas.microsoft.com/office/powerpoint/2010/main" val="1601046751"/>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custDataLst>
              <p:tags r:id="rId1"/>
            </p:custDataLst>
          </p:nvPr>
        </p:nvSpPr>
        <p:spPr>
          <a:xfrm>
            <a:off x="0" y="6482889"/>
            <a:ext cx="9144000" cy="365125"/>
          </a:xfrm>
        </p:spPr>
        <p:txBody>
          <a:bodyPr/>
          <a:lstStyle>
            <a:lvl1pPr>
              <a:defRPr lang="en-US" sz="800" b="0" i="0" u="none">
                <a:solidFill>
                  <a:srgbClr val="000000"/>
                </a:solidFill>
                <a:latin typeface="Arial" panose="020B0604020202020204" pitchFamily="34" charset="0"/>
              </a:defRPr>
            </a:lvl1pPr>
          </a:lstStyle>
          <a:p>
            <a:r>
              <a:rPr lang="en-US" smtClean="0"/>
              <a:t>Approved for Public Release</a:t>
            </a:r>
          </a:p>
          <a:p>
            <a:r>
              <a:rPr lang="en-US" smtClean="0"/>
              <a:t> </a:t>
            </a:r>
            <a:endParaRPr lang="en-US"/>
          </a:p>
        </p:txBody>
      </p:sp>
      <p:sp>
        <p:nvSpPr>
          <p:cNvPr id="5" name="Slide Number Placeholder 4"/>
          <p:cNvSpPr>
            <a:spLocks noGrp="1"/>
          </p:cNvSpPr>
          <p:nvPr>
            <p:ph type="sldNum" sz="quarter" idx="12"/>
          </p:nvPr>
        </p:nvSpPr>
        <p:spPr/>
        <p:txBody>
          <a:bodyPr/>
          <a:lstStyle/>
          <a:p>
            <a:fld id="{32798ED9-3D55-4757-98C1-7DAA64905B1A}" type="slidenum">
              <a:rPr lang="en-US" smtClean="0"/>
              <a:t>‹#›</a:t>
            </a:fld>
            <a:endParaRPr lang="en-US"/>
          </a:p>
        </p:txBody>
      </p:sp>
      <p:sp>
        <p:nvSpPr>
          <p:cNvPr id="7" name="Date Placeholder 3"/>
          <p:cNvSpPr>
            <a:spLocks noGrp="1"/>
          </p:cNvSpPr>
          <p:nvPr>
            <p:ph type="dt" sz="half" idx="2"/>
          </p:nvPr>
        </p:nvSpPr>
        <p:spPr>
          <a:xfrm>
            <a:off x="0" y="6300327"/>
            <a:ext cx="1933575" cy="547687"/>
          </a:xfrm>
          <a:prstGeom prst="rect">
            <a:avLst/>
          </a:prstGeom>
        </p:spPr>
        <p:txBody>
          <a:bodyPr vert="horz" lIns="91440" tIns="45720" rIns="91440" bIns="45720" rtlCol="0" anchor="b"/>
          <a:lstStyle>
            <a:lvl1pPr algn="l">
              <a:defRPr sz="1050">
                <a:solidFill>
                  <a:schemeClr val="bg1"/>
                </a:solidFill>
              </a:defRPr>
            </a:lvl1pPr>
          </a:lstStyle>
          <a:p>
            <a:r>
              <a:rPr lang="en-US" sz="900" dirty="0">
                <a:solidFill>
                  <a:schemeClr val="bg1">
                    <a:lumMod val="75000"/>
                  </a:schemeClr>
                </a:solidFill>
              </a:rPr>
              <a:t>6th Annual Defense Research and Development Summit</a:t>
            </a:r>
          </a:p>
          <a:p>
            <a:r>
              <a:rPr lang="en-US" sz="900" dirty="0"/>
              <a:t>02/06/2020</a:t>
            </a:r>
            <a:endParaRPr lang="en-US" dirty="0"/>
          </a:p>
        </p:txBody>
      </p:sp>
    </p:spTree>
    <p:extLst>
      <p:ext uri="{BB962C8B-B14F-4D97-AF65-F5344CB8AC3E}">
        <p14:creationId xmlns:p14="http://schemas.microsoft.com/office/powerpoint/2010/main" val="3008240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9" name="Picture 8" descr="A picture containing outdoor, large, man, parked&#10;&#10;Description automatically generated">
            <a:extLst>
              <a:ext uri="{FF2B5EF4-FFF2-40B4-BE49-F238E27FC236}">
                <a16:creationId xmlns:a16="http://schemas.microsoft.com/office/drawing/2014/main" id="{607C3AE6-AF93-904C-AEB0-B9FE8A4D285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Footer Placeholder 3"/>
          <p:cNvSpPr>
            <a:spLocks noGrp="1"/>
          </p:cNvSpPr>
          <p:nvPr>
            <p:ph type="ftr" sz="quarter" idx="11"/>
            <p:custDataLst>
              <p:tags r:id="rId1"/>
            </p:custDataLst>
          </p:nvPr>
        </p:nvSpPr>
        <p:spPr>
          <a:xfrm>
            <a:off x="0" y="6482889"/>
            <a:ext cx="9144000" cy="365125"/>
          </a:xfrm>
        </p:spPr>
        <p:txBody>
          <a:bodyPr/>
          <a:lstStyle>
            <a:lvl1pPr>
              <a:defRPr lang="en-US" sz="800" b="0" i="0" u="none">
                <a:solidFill>
                  <a:srgbClr val="000000"/>
                </a:solidFill>
                <a:latin typeface="Arial" panose="020B0604020202020204" pitchFamily="34" charset="0"/>
              </a:defRPr>
            </a:lvl1pPr>
          </a:lstStyle>
          <a:p>
            <a:r>
              <a:rPr lang="en-US" smtClean="0"/>
              <a:t>Approved for Public Release</a:t>
            </a:r>
          </a:p>
          <a:p>
            <a:r>
              <a:rPr lang="en-US" smtClean="0"/>
              <a:t> </a:t>
            </a:r>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2798ED9-3D55-4757-98C1-7DAA64905B1A}" type="slidenum">
              <a:rPr lang="en-US" smtClean="0"/>
              <a:pPr/>
              <a:t>‹#›</a:t>
            </a:fld>
            <a:endParaRPr lang="en-US" dirty="0"/>
          </a:p>
        </p:txBody>
      </p:sp>
      <p:pic>
        <p:nvPicPr>
          <p:cNvPr id="7" name="Picture 6">
            <a:extLst>
              <a:ext uri="{FF2B5EF4-FFF2-40B4-BE49-F238E27FC236}">
                <a16:creationId xmlns:a16="http://schemas.microsoft.com/office/drawing/2014/main" id="{D03625E9-DB60-4E46-A61F-DAA323EBB11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52400" y="82554"/>
            <a:ext cx="731520" cy="731520"/>
          </a:xfrm>
          <a:prstGeom prst="rect">
            <a:avLst/>
          </a:prstGeom>
        </p:spPr>
      </p:pic>
      <p:pic>
        <p:nvPicPr>
          <p:cNvPr id="8" name="Picture 7">
            <a:extLst>
              <a:ext uri="{FF2B5EF4-FFF2-40B4-BE49-F238E27FC236}">
                <a16:creationId xmlns:a16="http://schemas.microsoft.com/office/drawing/2014/main" id="{2E913603-B50B-C849-A664-701CB4A32D7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279765" y="82554"/>
            <a:ext cx="731520" cy="731520"/>
          </a:xfrm>
          <a:prstGeom prst="rect">
            <a:avLst/>
          </a:prstGeom>
        </p:spPr>
      </p:pic>
      <p:sp>
        <p:nvSpPr>
          <p:cNvPr id="11" name="Date Placeholder 3"/>
          <p:cNvSpPr>
            <a:spLocks noGrp="1"/>
          </p:cNvSpPr>
          <p:nvPr>
            <p:ph type="dt" sz="half" idx="2"/>
          </p:nvPr>
        </p:nvSpPr>
        <p:spPr>
          <a:xfrm>
            <a:off x="0" y="6300327"/>
            <a:ext cx="1933575" cy="547687"/>
          </a:xfrm>
          <a:prstGeom prst="rect">
            <a:avLst/>
          </a:prstGeom>
        </p:spPr>
        <p:txBody>
          <a:bodyPr vert="horz" lIns="91440" tIns="45720" rIns="91440" bIns="45720" rtlCol="0" anchor="b"/>
          <a:lstStyle>
            <a:lvl1pPr algn="l">
              <a:defRPr sz="1050">
                <a:solidFill>
                  <a:schemeClr val="bg1"/>
                </a:solidFill>
              </a:defRPr>
            </a:lvl1pPr>
          </a:lstStyle>
          <a:p>
            <a:r>
              <a:rPr lang="en-US" sz="900" dirty="0">
                <a:solidFill>
                  <a:schemeClr val="bg1">
                    <a:lumMod val="75000"/>
                  </a:schemeClr>
                </a:solidFill>
              </a:rPr>
              <a:t>6th Annual Defense Research and Development Summit</a:t>
            </a:r>
          </a:p>
          <a:p>
            <a:r>
              <a:rPr lang="en-US" sz="900" dirty="0"/>
              <a:t>02/06/2020</a:t>
            </a:r>
            <a:endParaRPr lang="en-US" dirty="0"/>
          </a:p>
        </p:txBody>
      </p:sp>
    </p:spTree>
    <p:extLst>
      <p:ext uri="{BB962C8B-B14F-4D97-AF65-F5344CB8AC3E}">
        <p14:creationId xmlns:p14="http://schemas.microsoft.com/office/powerpoint/2010/main" val="1738553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custDataLst>
              <p:tags r:id="rId1"/>
            </p:custDataLst>
          </p:nvPr>
        </p:nvSpPr>
        <p:spPr>
          <a:xfrm>
            <a:off x="0" y="6482889"/>
            <a:ext cx="9144000" cy="365125"/>
          </a:xfrm>
        </p:spPr>
        <p:txBody>
          <a:bodyPr/>
          <a:lstStyle>
            <a:lvl1pPr>
              <a:defRPr lang="en-US" sz="800" b="0" i="0" u="none">
                <a:solidFill>
                  <a:srgbClr val="000000"/>
                </a:solidFill>
                <a:latin typeface="Arial" panose="020B0604020202020204" pitchFamily="34" charset="0"/>
              </a:defRPr>
            </a:lvl1pPr>
          </a:lstStyle>
          <a:p>
            <a:r>
              <a:rPr lang="en-US" smtClean="0"/>
              <a:t>Approved for Public Release</a:t>
            </a:r>
          </a:p>
          <a:p>
            <a:r>
              <a:rPr lang="en-US" smtClean="0"/>
              <a:t> </a:t>
            </a:r>
            <a:endParaRPr lang="en-US"/>
          </a:p>
        </p:txBody>
      </p:sp>
      <p:sp>
        <p:nvSpPr>
          <p:cNvPr id="4" name="Slide Number Placeholder 3"/>
          <p:cNvSpPr>
            <a:spLocks noGrp="1"/>
          </p:cNvSpPr>
          <p:nvPr>
            <p:ph type="sldNum" sz="quarter" idx="12"/>
          </p:nvPr>
        </p:nvSpPr>
        <p:spPr/>
        <p:txBody>
          <a:bodyPr/>
          <a:lstStyle/>
          <a:p>
            <a:fld id="{32798ED9-3D55-4757-98C1-7DAA64905B1A}" type="slidenum">
              <a:rPr lang="en-US" smtClean="0"/>
              <a:t>‹#›</a:t>
            </a:fld>
            <a:endParaRPr lang="en-US"/>
          </a:p>
        </p:txBody>
      </p:sp>
      <p:sp>
        <p:nvSpPr>
          <p:cNvPr id="6" name="Date Placeholder 3"/>
          <p:cNvSpPr>
            <a:spLocks noGrp="1"/>
          </p:cNvSpPr>
          <p:nvPr>
            <p:ph type="dt" sz="half" idx="2"/>
          </p:nvPr>
        </p:nvSpPr>
        <p:spPr>
          <a:xfrm>
            <a:off x="0" y="6300327"/>
            <a:ext cx="1933575" cy="547687"/>
          </a:xfrm>
          <a:prstGeom prst="rect">
            <a:avLst/>
          </a:prstGeom>
        </p:spPr>
        <p:txBody>
          <a:bodyPr vert="horz" lIns="91440" tIns="45720" rIns="91440" bIns="45720" rtlCol="0" anchor="b"/>
          <a:lstStyle>
            <a:lvl1pPr algn="l">
              <a:defRPr sz="1050">
                <a:solidFill>
                  <a:schemeClr val="bg1"/>
                </a:solidFill>
              </a:defRPr>
            </a:lvl1pPr>
          </a:lstStyle>
          <a:p>
            <a:r>
              <a:rPr lang="en-US" sz="900" dirty="0">
                <a:solidFill>
                  <a:schemeClr val="bg1">
                    <a:lumMod val="75000"/>
                  </a:schemeClr>
                </a:solidFill>
              </a:rPr>
              <a:t>6th Annual Defense Research and Development Summit</a:t>
            </a:r>
          </a:p>
          <a:p>
            <a:r>
              <a:rPr lang="en-US" sz="900" dirty="0"/>
              <a:t>02/06/2020</a:t>
            </a:r>
            <a:endParaRPr lang="en-US" dirty="0"/>
          </a:p>
        </p:txBody>
      </p:sp>
    </p:spTree>
    <p:extLst>
      <p:ext uri="{BB962C8B-B14F-4D97-AF65-F5344CB8AC3E}">
        <p14:creationId xmlns:p14="http://schemas.microsoft.com/office/powerpoint/2010/main" val="788476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F79CD8-E785-467A-942A-CB3076955172}"/>
              </a:ext>
            </a:extLst>
          </p:cNvPr>
          <p:cNvSpPr>
            <a:spLocks noGrp="1"/>
          </p:cNvSpPr>
          <p:nvPr>
            <p:ph idx="1"/>
          </p:nvPr>
        </p:nvSpPr>
        <p:spPr>
          <a:xfrm>
            <a:off x="299434" y="901521"/>
            <a:ext cx="8586988" cy="5791380"/>
          </a:xfrm>
        </p:spPr>
        <p:txBody>
          <a:bodyPr/>
          <a:lstStyle>
            <a:lvl1pPr>
              <a:defRPr b="1"/>
            </a:lvl1pPr>
            <a:lvl2pPr>
              <a:defRPr b="1"/>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5EF4D9B-55C2-47F7-BA17-EE38A28A70D3}"/>
              </a:ext>
            </a:extLst>
          </p:cNvPr>
          <p:cNvSpPr>
            <a:spLocks noGrp="1" noChangeArrowheads="1"/>
          </p:cNvSpPr>
          <p:nvPr>
            <p:ph type="title"/>
          </p:nvPr>
        </p:nvSpPr>
        <p:spPr bwMode="auto">
          <a:xfrm>
            <a:off x="1" y="165100"/>
            <a:ext cx="9144000" cy="51593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a:defRPr b="1"/>
            </a:lvl1pPr>
          </a:lstStyle>
          <a:p>
            <a:pPr lvl="0"/>
            <a:r>
              <a:rPr lang="en-US"/>
              <a:t>Click to edit Master title style</a:t>
            </a:r>
            <a:endParaRPr lang="en-US" dirty="0"/>
          </a:p>
        </p:txBody>
      </p:sp>
    </p:spTree>
    <p:extLst>
      <p:ext uri="{BB962C8B-B14F-4D97-AF65-F5344CB8AC3E}">
        <p14:creationId xmlns:p14="http://schemas.microsoft.com/office/powerpoint/2010/main" val="163678349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7"/>
            <a:ext cx="7772400" cy="1470025"/>
          </a:xfrm>
        </p:spPr>
        <p:txBody>
          <a:bodyPr/>
          <a:lstStyle>
            <a:lvl1pPr>
              <a:defRPr b="1"/>
            </a:lvl1pPr>
          </a:lstStyle>
          <a:p>
            <a:r>
              <a:rPr lang="en-US" dirty="0"/>
              <a:t>CLICK TO EDIT MASTER TITLE STYLE</a:t>
            </a:r>
          </a:p>
        </p:txBody>
      </p:sp>
      <p:sp>
        <p:nvSpPr>
          <p:cNvPr id="3" name="Subtitle 2"/>
          <p:cNvSpPr>
            <a:spLocks noGrp="1"/>
          </p:cNvSpPr>
          <p:nvPr>
            <p:ph type="subTitle" idx="1"/>
          </p:nvPr>
        </p:nvSpPr>
        <p:spPr>
          <a:xfrm>
            <a:off x="1371600" y="36576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9D51638-D0E2-4839-B13A-24BF466AABA9}" type="datetime1">
              <a:rPr lang="en-US" smtClean="0"/>
              <a:pPr/>
              <a:t>7/29/2020</a:t>
            </a:fld>
            <a:endParaRPr lang="en-US"/>
          </a:p>
        </p:txBody>
      </p:sp>
      <p:sp>
        <p:nvSpPr>
          <p:cNvPr id="5" name="Footer Placeholder 4"/>
          <p:cNvSpPr>
            <a:spLocks noGrp="1"/>
          </p:cNvSpPr>
          <p:nvPr>
            <p:ph type="ftr" sz="quarter" idx="11"/>
            <p:custDataLst>
              <p:tags r:id="rId1"/>
            </p:custDataLst>
          </p:nvPr>
        </p:nvSpPr>
        <p:spPr>
          <a:xfrm>
            <a:off x="0" y="6432552"/>
            <a:ext cx="9144000" cy="365125"/>
          </a:xfrm>
        </p:spPr>
        <p:txBody>
          <a:bodyPr/>
          <a:lstStyle>
            <a:lvl1pPr>
              <a:defRPr lang="en-US" sz="800" b="0" i="0" u="none">
                <a:solidFill>
                  <a:srgbClr val="000000"/>
                </a:solidFill>
                <a:latin typeface="Arial" panose="020B0604020202020204" pitchFamily="34" charset="0"/>
              </a:defRPr>
            </a:lvl1pPr>
          </a:lstStyle>
          <a:p>
            <a:r>
              <a:rPr lang="en-US" smtClean="0"/>
              <a:t>Approved for Public Release</a:t>
            </a:r>
          </a:p>
          <a:p>
            <a:r>
              <a:rPr lang="en-US" smtClean="0"/>
              <a:t> </a:t>
            </a:r>
            <a:endParaRPr lang="en-US"/>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dirty="0"/>
          </a:p>
        </p:txBody>
      </p:sp>
    </p:spTree>
    <p:extLst>
      <p:ext uri="{BB962C8B-B14F-4D97-AF65-F5344CB8AC3E}">
        <p14:creationId xmlns:p14="http://schemas.microsoft.com/office/powerpoint/2010/main" val="97460394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173749"/>
            <a:ext cx="7543800" cy="740653"/>
          </a:xfrm>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325C21B-3258-4293-8AD7-7489A94AFFD4}" type="datetime1">
              <a:rPr lang="en-US" smtClean="0"/>
              <a:pPr/>
              <a:t>7/29/2020</a:t>
            </a:fld>
            <a:endParaRPr lang="en-US"/>
          </a:p>
        </p:txBody>
      </p:sp>
      <p:sp>
        <p:nvSpPr>
          <p:cNvPr id="5" name="Footer Placeholder 4"/>
          <p:cNvSpPr>
            <a:spLocks noGrp="1"/>
          </p:cNvSpPr>
          <p:nvPr>
            <p:ph type="ftr" sz="quarter" idx="11"/>
            <p:custDataLst>
              <p:tags r:id="rId1"/>
            </p:custDataLst>
          </p:nvPr>
        </p:nvSpPr>
        <p:spPr>
          <a:xfrm>
            <a:off x="0" y="6432552"/>
            <a:ext cx="9144000" cy="365125"/>
          </a:xfrm>
        </p:spPr>
        <p:txBody>
          <a:bodyPr/>
          <a:lstStyle>
            <a:lvl1pPr>
              <a:defRPr lang="en-US" sz="800" b="0" i="0" u="none">
                <a:solidFill>
                  <a:srgbClr val="000000"/>
                </a:solidFill>
                <a:latin typeface="Arial" panose="020B0604020202020204" pitchFamily="34" charset="0"/>
              </a:defRPr>
            </a:lvl1pPr>
          </a:lstStyle>
          <a:p>
            <a:r>
              <a:rPr lang="en-US" smtClean="0"/>
              <a:t>Approved for Public Release</a:t>
            </a:r>
          </a:p>
          <a:p>
            <a:r>
              <a:rPr lang="en-US" smtClean="0"/>
              <a:t> </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D64BFC3-983F-4B0A-9A55-84A85105ADC0}" type="slidenum">
              <a:rPr lang="en-US" smtClean="0"/>
              <a:pPr/>
              <a:t>‹#›</a:t>
            </a:fld>
            <a:endParaRPr lang="en-US"/>
          </a:p>
        </p:txBody>
      </p:sp>
    </p:spTree>
    <p:extLst>
      <p:ext uri="{BB962C8B-B14F-4D97-AF65-F5344CB8AC3E}">
        <p14:creationId xmlns:p14="http://schemas.microsoft.com/office/powerpoint/2010/main" val="3542468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E19EB3F-C711-4304-A4F6-7B4841DEDE94}" type="datetime1">
              <a:rPr lang="en-US" smtClean="0"/>
              <a:pPr/>
              <a:t>7/29/2020</a:t>
            </a:fld>
            <a:endParaRPr lang="en-US"/>
          </a:p>
        </p:txBody>
      </p:sp>
      <p:sp>
        <p:nvSpPr>
          <p:cNvPr id="5" name="Footer Placeholder 4"/>
          <p:cNvSpPr>
            <a:spLocks noGrp="1"/>
          </p:cNvSpPr>
          <p:nvPr>
            <p:ph type="ftr" sz="quarter" idx="11"/>
            <p:custDataLst>
              <p:tags r:id="rId1"/>
            </p:custDataLst>
          </p:nvPr>
        </p:nvSpPr>
        <p:spPr>
          <a:xfrm>
            <a:off x="0" y="6432552"/>
            <a:ext cx="9144000" cy="365125"/>
          </a:xfrm>
        </p:spPr>
        <p:txBody>
          <a:bodyPr/>
          <a:lstStyle>
            <a:lvl1pPr>
              <a:defRPr lang="en-US" sz="800" b="0" i="0" u="none">
                <a:solidFill>
                  <a:srgbClr val="000000"/>
                </a:solidFill>
                <a:latin typeface="Arial" panose="020B0604020202020204" pitchFamily="34" charset="0"/>
              </a:defRPr>
            </a:lvl1pPr>
          </a:lstStyle>
          <a:p>
            <a:r>
              <a:rPr lang="en-US" smtClean="0"/>
              <a:t>Approved for Public Release</a:t>
            </a:r>
          </a:p>
          <a:p>
            <a:r>
              <a:rPr lang="en-US" smtClean="0"/>
              <a:t> </a:t>
            </a:r>
            <a:endParaRPr lang="en-US"/>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103372851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173749"/>
            <a:ext cx="7543800" cy="740653"/>
          </a:xfrm>
        </p:spPr>
        <p:txBody>
          <a:bodyPr/>
          <a:lstStyle/>
          <a:p>
            <a:r>
              <a:rPr lang="en-US" dirty="0"/>
              <a:t>CLICK TO EDIT MASTER TITLE STYLE</a:t>
            </a:r>
          </a:p>
        </p:txBody>
      </p:sp>
      <p:sp>
        <p:nvSpPr>
          <p:cNvPr id="3" name="Content Placeholder 2"/>
          <p:cNvSpPr>
            <a:spLocks noGrp="1"/>
          </p:cNvSpPr>
          <p:nvPr>
            <p:ph sz="half" idx="1"/>
          </p:nvPr>
        </p:nvSpPr>
        <p:spPr>
          <a:xfrm>
            <a:off x="457200" y="1600202"/>
            <a:ext cx="4038600" cy="4525963"/>
          </a:xfrm>
          <a:solidFill>
            <a:schemeClr val="bg1">
              <a:lumMod val="95000"/>
            </a:schemeClr>
          </a:solidFill>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a:solidFill>
            <a:schemeClr val="bg1">
              <a:lumMod val="95000"/>
            </a:schemeClr>
          </a:solidFill>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9E90E5-F405-40E0-BCD9-8001C0D52617}" type="datetime1">
              <a:rPr lang="en-US" smtClean="0"/>
              <a:pPr/>
              <a:t>7/29/2020</a:t>
            </a:fld>
            <a:endParaRPr lang="en-US"/>
          </a:p>
        </p:txBody>
      </p:sp>
      <p:sp>
        <p:nvSpPr>
          <p:cNvPr id="6" name="Footer Placeholder 5"/>
          <p:cNvSpPr>
            <a:spLocks noGrp="1"/>
          </p:cNvSpPr>
          <p:nvPr>
            <p:ph type="ftr" sz="quarter" idx="11"/>
            <p:custDataLst>
              <p:tags r:id="rId1"/>
            </p:custDataLst>
          </p:nvPr>
        </p:nvSpPr>
        <p:spPr>
          <a:xfrm>
            <a:off x="0" y="6432552"/>
            <a:ext cx="9144000" cy="365125"/>
          </a:xfrm>
        </p:spPr>
        <p:txBody>
          <a:bodyPr/>
          <a:lstStyle>
            <a:lvl1pPr>
              <a:defRPr lang="en-US" sz="800" b="0" i="0" u="none">
                <a:solidFill>
                  <a:srgbClr val="000000"/>
                </a:solidFill>
                <a:latin typeface="Arial" panose="020B0604020202020204" pitchFamily="34" charset="0"/>
              </a:defRPr>
            </a:lvl1pPr>
          </a:lstStyle>
          <a:p>
            <a:r>
              <a:rPr lang="en-US" smtClean="0"/>
              <a:t>Approved for Public Release</a:t>
            </a:r>
          </a:p>
          <a:p>
            <a:r>
              <a:rPr lang="en-US" smtClean="0"/>
              <a:t> </a:t>
            </a:r>
            <a:endParaRPr lang="en-US"/>
          </a:p>
        </p:txBody>
      </p:sp>
      <p:sp>
        <p:nvSpPr>
          <p:cNvPr id="7" name="Slide Number Placeholder 6"/>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140189886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173749"/>
            <a:ext cx="7543800" cy="740653"/>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7C4A48-D25C-45A8-B8E0-BD2D3B1132C1}" type="datetime1">
              <a:rPr lang="en-US" smtClean="0"/>
              <a:pPr/>
              <a:t>7/29/2020</a:t>
            </a:fld>
            <a:endParaRPr lang="en-US"/>
          </a:p>
        </p:txBody>
      </p:sp>
      <p:sp>
        <p:nvSpPr>
          <p:cNvPr id="8" name="Footer Placeholder 7"/>
          <p:cNvSpPr>
            <a:spLocks noGrp="1"/>
          </p:cNvSpPr>
          <p:nvPr>
            <p:ph type="ftr" sz="quarter" idx="11"/>
            <p:custDataLst>
              <p:tags r:id="rId1"/>
            </p:custDataLst>
          </p:nvPr>
        </p:nvSpPr>
        <p:spPr>
          <a:xfrm>
            <a:off x="0" y="6432552"/>
            <a:ext cx="9144000" cy="365125"/>
          </a:xfrm>
        </p:spPr>
        <p:txBody>
          <a:bodyPr/>
          <a:lstStyle>
            <a:lvl1pPr>
              <a:defRPr lang="en-US" sz="800" b="0" i="0" u="none">
                <a:solidFill>
                  <a:srgbClr val="000000"/>
                </a:solidFill>
                <a:latin typeface="Arial" panose="020B0604020202020204" pitchFamily="34" charset="0"/>
              </a:defRPr>
            </a:lvl1pPr>
          </a:lstStyle>
          <a:p>
            <a:r>
              <a:rPr lang="en-US" smtClean="0"/>
              <a:t>Approved for Public Release</a:t>
            </a:r>
          </a:p>
          <a:p>
            <a:r>
              <a:rPr lang="en-US" smtClean="0"/>
              <a:t> </a:t>
            </a:r>
            <a:endParaRPr lang="en-US"/>
          </a:p>
        </p:txBody>
      </p:sp>
      <p:sp>
        <p:nvSpPr>
          <p:cNvPr id="9" name="Slide Number Placeholder 8"/>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148852009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173749"/>
            <a:ext cx="7467600" cy="740653"/>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B7F9C2D-98A7-4A5A-AF37-9DE9D3A4D871}" type="datetime1">
              <a:rPr lang="en-US" smtClean="0"/>
              <a:pPr/>
              <a:t>7/29/2020</a:t>
            </a:fld>
            <a:endParaRPr lang="en-US"/>
          </a:p>
        </p:txBody>
      </p:sp>
      <p:sp>
        <p:nvSpPr>
          <p:cNvPr id="4" name="Footer Placeholder 3"/>
          <p:cNvSpPr>
            <a:spLocks noGrp="1"/>
          </p:cNvSpPr>
          <p:nvPr>
            <p:ph type="ftr" sz="quarter" idx="11"/>
            <p:custDataLst>
              <p:tags r:id="rId1"/>
            </p:custDataLst>
          </p:nvPr>
        </p:nvSpPr>
        <p:spPr>
          <a:xfrm>
            <a:off x="0" y="6432552"/>
            <a:ext cx="9144000" cy="365125"/>
          </a:xfrm>
        </p:spPr>
        <p:txBody>
          <a:bodyPr/>
          <a:lstStyle>
            <a:lvl1pPr>
              <a:defRPr lang="en-US" sz="800" b="0" i="0" u="none">
                <a:solidFill>
                  <a:srgbClr val="000000"/>
                </a:solidFill>
                <a:latin typeface="Arial" panose="020B0604020202020204" pitchFamily="34" charset="0"/>
              </a:defRPr>
            </a:lvl1pPr>
          </a:lstStyle>
          <a:p>
            <a:r>
              <a:rPr lang="en-US" smtClean="0"/>
              <a:t>Approved for Public Release</a:t>
            </a:r>
          </a:p>
          <a:p>
            <a:r>
              <a:rPr lang="en-US" smtClean="0"/>
              <a:t> </a:t>
            </a:r>
            <a:endParaRPr lang="en-US"/>
          </a:p>
        </p:txBody>
      </p:sp>
      <p:sp>
        <p:nvSpPr>
          <p:cNvPr id="5" name="Slide Number Placeholder 4"/>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294211873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ags" Target="../tags/tag4.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4.gi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3.png"/><Relationship Id="rId5" Type="http://schemas.openxmlformats.org/officeDocument/2006/relationships/slideLayout" Target="../slideLayouts/slideLayout19.xml"/><Relationship Id="rId10" Type="http://schemas.openxmlformats.org/officeDocument/2006/relationships/tags" Target="../tags/tag16.xml"/><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73747"/>
            <a:ext cx="6324600" cy="5882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990600"/>
            <a:ext cx="7924800" cy="5410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Fifth level</a:t>
            </a:r>
          </a:p>
        </p:txBody>
      </p:sp>
      <p:sp>
        <p:nvSpPr>
          <p:cNvPr id="4" name="Date Placeholder 3"/>
          <p:cNvSpPr>
            <a:spLocks noGrp="1"/>
          </p:cNvSpPr>
          <p:nvPr>
            <p:ph type="dt" sz="half" idx="2"/>
          </p:nvPr>
        </p:nvSpPr>
        <p:spPr>
          <a:xfrm>
            <a:off x="6553200" y="6477000"/>
            <a:ext cx="2133600" cy="288925"/>
          </a:xfrm>
          <a:prstGeom prst="rect">
            <a:avLst/>
          </a:prstGeom>
        </p:spPr>
        <p:txBody>
          <a:bodyPr vert="horz" lIns="91440" tIns="45720" rIns="91440" bIns="45720" rtlCol="0" anchor="ctr"/>
          <a:lstStyle>
            <a:lvl1pPr algn="l">
              <a:defRPr sz="1200">
                <a:solidFill>
                  <a:schemeClr val="tx1"/>
                </a:solidFill>
                <a:latin typeface="Montserrat" panose="02000505000000020004" pitchFamily="2" charset="0"/>
              </a:defRPr>
            </a:lvl1pPr>
          </a:lstStyle>
          <a:p>
            <a:pPr algn="r"/>
            <a:r>
              <a:rPr lang="en-US" dirty="0"/>
              <a:t>05-Dec-2019</a:t>
            </a:r>
          </a:p>
        </p:txBody>
      </p:sp>
      <p:sp>
        <p:nvSpPr>
          <p:cNvPr id="5" name="Footer Placeholder 4"/>
          <p:cNvSpPr>
            <a:spLocks noGrp="1"/>
          </p:cNvSpPr>
          <p:nvPr>
            <p:ph type="ftr" sz="quarter" idx="3"/>
            <p:custDataLst>
              <p:tags r:id="rId5"/>
            </p:custDataLst>
          </p:nvPr>
        </p:nvSpPr>
        <p:spPr>
          <a:xfrm>
            <a:off x="0" y="6477000"/>
            <a:ext cx="9144000" cy="320675"/>
          </a:xfrm>
          <a:prstGeom prst="rect">
            <a:avLst/>
          </a:prstGeom>
        </p:spPr>
        <p:txBody>
          <a:bodyPr vert="horz" lIns="91440" tIns="45720" rIns="91440" bIns="45720" rtlCol="0" anchor="ctr"/>
          <a:lstStyle>
            <a:lvl1pPr algn="ctr">
              <a:defRPr lang="en-US" sz="800" b="0" i="0" u="none">
                <a:solidFill>
                  <a:srgbClr val="000000"/>
                </a:solidFill>
                <a:latin typeface="Arial" panose="020B0604020202020204" pitchFamily="34" charset="0"/>
              </a:defRPr>
            </a:lvl1pPr>
          </a:lstStyle>
          <a:p>
            <a:r>
              <a:rPr lang="en-US" smtClean="0"/>
              <a:t>Approved for Public Release</a:t>
            </a:r>
          </a:p>
          <a:p>
            <a:r>
              <a:rPr lang="en-US" smtClean="0"/>
              <a:t> </a:t>
            </a:r>
            <a:endParaRPr lang="en-US"/>
          </a:p>
        </p:txBody>
      </p:sp>
      <p:sp>
        <p:nvSpPr>
          <p:cNvPr id="6" name="Slide Number Placeholder 5"/>
          <p:cNvSpPr>
            <a:spLocks noGrp="1"/>
          </p:cNvSpPr>
          <p:nvPr>
            <p:ph type="sldNum" sz="quarter" idx="4"/>
          </p:nvPr>
        </p:nvSpPr>
        <p:spPr>
          <a:xfrm>
            <a:off x="152400" y="6477000"/>
            <a:ext cx="2133600" cy="288925"/>
          </a:xfrm>
          <a:prstGeom prst="rect">
            <a:avLst/>
          </a:prstGeom>
        </p:spPr>
        <p:txBody>
          <a:bodyPr vert="horz" lIns="91440" tIns="45720" rIns="91440" bIns="45720" rtlCol="0" anchor="ctr"/>
          <a:lstStyle>
            <a:lvl1pPr algn="l">
              <a:defRPr sz="1200" b="1">
                <a:solidFill>
                  <a:schemeClr val="bg1"/>
                </a:solidFill>
                <a:latin typeface="Arial" panose="020B0604020202020204" pitchFamily="34" charset="0"/>
                <a:cs typeface="Arial" panose="020B0604020202020204" pitchFamily="34" charset="0"/>
              </a:defRPr>
            </a:lvl1pPr>
          </a:lstStyle>
          <a:p>
            <a:fld id="{CD64BFC3-983F-4B0A-9A55-84A85105ADC0}" type="slidenum">
              <a:rPr lang="en-US" smtClean="0"/>
              <a:pPr/>
              <a:t>‹#›</a:t>
            </a:fld>
            <a:endParaRPr lang="en-US" dirty="0"/>
          </a:p>
        </p:txBody>
      </p:sp>
      <p:pic>
        <p:nvPicPr>
          <p:cNvPr id="8" name="Picture 7">
            <a:extLst>
              <a:ext uri="{FF2B5EF4-FFF2-40B4-BE49-F238E27FC236}">
                <a16:creationId xmlns:a16="http://schemas.microsoft.com/office/drawing/2014/main" id="{714063C7-FB52-4C92-B069-7C548CEFD24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754596" y="177308"/>
            <a:ext cx="1115461" cy="375276"/>
          </a:xfrm>
          <a:prstGeom prst="rect">
            <a:avLst/>
          </a:prstGeom>
        </p:spPr>
      </p:pic>
    </p:spTree>
    <p:extLst>
      <p:ext uri="{BB962C8B-B14F-4D97-AF65-F5344CB8AC3E}">
        <p14:creationId xmlns:p14="http://schemas.microsoft.com/office/powerpoint/2010/main" val="2662463802"/>
      </p:ext>
    </p:extLst>
  </p:cSld>
  <p:clrMap bg1="lt1" tx1="dk1" bg2="lt2" tx2="dk2" accent1="accent1" accent2="accent2" accent3="accent3" accent4="accent4" accent5="accent5" accent6="accent6" hlink="hlink" folHlink="folHlink"/>
  <p:sldLayoutIdLst>
    <p:sldLayoutId id="2147483682" r:id="rId1"/>
    <p:sldLayoutId id="2147483695" r:id="rId2"/>
    <p:sldLayoutId id="2147483715" r:id="rId3"/>
  </p:sldLayoutIdLst>
  <p:transition spd="med">
    <p:fade/>
  </p:transition>
  <p:hf hdr="0" dt="0"/>
  <p:txStyles>
    <p:titleStyle>
      <a:lvl1pPr algn="l" defTabSz="914400" rtl="0" eaLnBrk="1" latinLnBrk="0" hangingPunct="1">
        <a:spcBef>
          <a:spcPct val="0"/>
        </a:spcBef>
        <a:buNone/>
        <a:defRPr sz="2800" b="1" kern="1200" spc="-150">
          <a:solidFill>
            <a:srgbClr val="880015"/>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Clr>
          <a:srgbClr val="C00000"/>
        </a:buClr>
        <a:buFont typeface="Arial" panose="020B0604020202020204" pitchFamily="34" charset="0"/>
        <a:buNone/>
        <a:defRPr sz="2400" b="1" kern="1200" spc="0">
          <a:solidFill>
            <a:srgbClr val="880015"/>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000" kern="1200" spc="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spcBef>
          <a:spcPct val="20000"/>
        </a:spcBef>
        <a:buFont typeface="Arial" panose="020B0604020202020204" pitchFamily="34" charset="0"/>
        <a:buChar char="–"/>
        <a:defRPr sz="1600" kern="1200" spc="0">
          <a:solidFill>
            <a:schemeClr val="tx1"/>
          </a:solidFill>
          <a:latin typeface="Arial" panose="020B0604020202020204" pitchFamily="34" charset="0"/>
          <a:ea typeface="+mn-ea"/>
          <a:cs typeface="Arial" panose="020B0604020202020204" pitchFamily="34" charset="0"/>
        </a:defRPr>
      </a:lvl4pPr>
      <a:lvl5pPr marL="1143000" indent="-228600" algn="l" defTabSz="914400" rtl="0" eaLnBrk="1" latinLnBrk="0" hangingPunct="1">
        <a:spcBef>
          <a:spcPct val="20000"/>
        </a:spcBef>
        <a:buFont typeface="Arial" panose="020B0604020202020204" pitchFamily="34" charset="0"/>
        <a:buChar char="»"/>
        <a:defRPr sz="1400" kern="1200" spc="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arallelogram 9"/>
          <p:cNvSpPr/>
          <p:nvPr/>
        </p:nvSpPr>
        <p:spPr>
          <a:xfrm>
            <a:off x="76200" y="6324600"/>
            <a:ext cx="609600" cy="533400"/>
          </a:xfrm>
          <a:prstGeom prst="parallelogram">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Placeholder 1"/>
          <p:cNvSpPr>
            <a:spLocks noGrp="1"/>
          </p:cNvSpPr>
          <p:nvPr>
            <p:ph type="title"/>
          </p:nvPr>
        </p:nvSpPr>
        <p:spPr>
          <a:xfrm>
            <a:off x="152400" y="173749"/>
            <a:ext cx="7543800" cy="7406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 y="1219202"/>
            <a:ext cx="8229600" cy="4830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Fifth level</a:t>
            </a:r>
          </a:p>
        </p:txBody>
      </p:sp>
      <p:sp>
        <p:nvSpPr>
          <p:cNvPr id="4" name="Date Placeholder 3"/>
          <p:cNvSpPr>
            <a:spLocks noGrp="1"/>
          </p:cNvSpPr>
          <p:nvPr>
            <p:ph type="dt" sz="half" idx="2"/>
          </p:nvPr>
        </p:nvSpPr>
        <p:spPr>
          <a:xfrm>
            <a:off x="6553200" y="6400802"/>
            <a:ext cx="2133600" cy="365125"/>
          </a:xfrm>
          <a:prstGeom prst="rect">
            <a:avLst/>
          </a:prstGeom>
        </p:spPr>
        <p:txBody>
          <a:bodyPr vert="horz" lIns="91440" tIns="45720" rIns="91440" bIns="45720" rtlCol="0" anchor="ctr"/>
          <a:lstStyle>
            <a:lvl1pPr algn="l">
              <a:defRPr sz="900">
                <a:solidFill>
                  <a:schemeClr val="tx1">
                    <a:tint val="75000"/>
                  </a:schemeClr>
                </a:solidFill>
                <a:latin typeface="Montserrat" panose="02000505000000020004" pitchFamily="2" charset="0"/>
              </a:defRPr>
            </a:lvl1pPr>
          </a:lstStyle>
          <a:p>
            <a:fld id="{D052A4D6-DA43-469D-B534-1F70D17CCF7C}" type="datetime1">
              <a:rPr lang="en-US" smtClean="0"/>
              <a:pPr/>
              <a:t>7/29/2020</a:t>
            </a:fld>
            <a:endParaRPr lang="en-US"/>
          </a:p>
        </p:txBody>
      </p:sp>
      <p:sp>
        <p:nvSpPr>
          <p:cNvPr id="5" name="Footer Placeholder 4"/>
          <p:cNvSpPr>
            <a:spLocks noGrp="1"/>
          </p:cNvSpPr>
          <p:nvPr>
            <p:ph type="ftr" sz="quarter" idx="3"/>
            <p:custDataLst>
              <p:tags r:id="rId13"/>
            </p:custDataLst>
          </p:nvPr>
        </p:nvSpPr>
        <p:spPr>
          <a:xfrm>
            <a:off x="0" y="6432552"/>
            <a:ext cx="9144000" cy="365125"/>
          </a:xfrm>
          <a:prstGeom prst="rect">
            <a:avLst/>
          </a:prstGeom>
        </p:spPr>
        <p:txBody>
          <a:bodyPr vert="horz" lIns="91440" tIns="45720" rIns="91440" bIns="45720" rtlCol="0" anchor="ctr"/>
          <a:lstStyle>
            <a:lvl1pPr algn="ctr">
              <a:defRPr lang="en-US" sz="800" b="0" i="0" u="none">
                <a:solidFill>
                  <a:srgbClr val="000000"/>
                </a:solidFill>
                <a:latin typeface="Arial" panose="020B0604020202020204" pitchFamily="34" charset="0"/>
              </a:defRPr>
            </a:lvl1pPr>
          </a:lstStyle>
          <a:p>
            <a:r>
              <a:rPr lang="en-US" smtClean="0"/>
              <a:t>Approved for Public Release</a:t>
            </a:r>
          </a:p>
          <a:p>
            <a:r>
              <a:rPr lang="en-US" smtClean="0"/>
              <a:t> </a:t>
            </a:r>
            <a:endParaRPr lang="en-US"/>
          </a:p>
        </p:txBody>
      </p:sp>
      <p:sp>
        <p:nvSpPr>
          <p:cNvPr id="6" name="Slide Number Placeholder 5"/>
          <p:cNvSpPr>
            <a:spLocks noGrp="1"/>
          </p:cNvSpPr>
          <p:nvPr>
            <p:ph type="sldNum" sz="quarter" idx="4"/>
          </p:nvPr>
        </p:nvSpPr>
        <p:spPr>
          <a:xfrm>
            <a:off x="152400" y="6400802"/>
            <a:ext cx="2133600" cy="365125"/>
          </a:xfrm>
          <a:prstGeom prst="rect">
            <a:avLst/>
          </a:prstGeom>
        </p:spPr>
        <p:txBody>
          <a:bodyPr vert="horz" lIns="91440" tIns="45720" rIns="91440" bIns="45720" rtlCol="0" anchor="ctr"/>
          <a:lstStyle>
            <a:lvl1pPr algn="l">
              <a:defRPr sz="900" b="1">
                <a:solidFill>
                  <a:schemeClr val="bg1"/>
                </a:solidFill>
                <a:latin typeface="Arial" panose="020B0604020202020204" pitchFamily="34" charset="0"/>
                <a:cs typeface="Arial" panose="020B0604020202020204" pitchFamily="34" charset="0"/>
              </a:defRPr>
            </a:lvl1pPr>
          </a:lstStyle>
          <a:p>
            <a:fld id="{CD64BFC3-983F-4B0A-9A55-84A85105ADC0}" type="slidenum">
              <a:rPr lang="en-US" smtClean="0"/>
              <a:pPr/>
              <a:t>‹#›</a:t>
            </a:fld>
            <a:endParaRPr lang="en-US" dirty="0"/>
          </a:p>
        </p:txBody>
      </p:sp>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72400" y="320471"/>
            <a:ext cx="1143000" cy="377278"/>
          </a:xfrm>
          <a:prstGeom prst="rect">
            <a:avLst/>
          </a:prstGeom>
        </p:spPr>
      </p:pic>
    </p:spTree>
    <p:extLst>
      <p:ext uri="{BB962C8B-B14F-4D97-AF65-F5344CB8AC3E}">
        <p14:creationId xmlns:p14="http://schemas.microsoft.com/office/powerpoint/2010/main" val="205763299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med">
    <p:fade/>
  </p:transition>
  <p:hf hdr="0"/>
  <p:txStyles>
    <p:titleStyle>
      <a:lvl1pPr algn="l" defTabSz="685800" rtl="0" eaLnBrk="1" latinLnBrk="0" hangingPunct="1">
        <a:spcBef>
          <a:spcPct val="0"/>
        </a:spcBef>
        <a:buNone/>
        <a:defRPr sz="2400" b="1" kern="1200" spc="-113">
          <a:solidFill>
            <a:srgbClr val="C00000"/>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Clr>
          <a:srgbClr val="C00000"/>
        </a:buClr>
        <a:buFont typeface="Arial" panose="020B0604020202020204" pitchFamily="34" charset="0"/>
        <a:buChar char="•"/>
        <a:defRPr sz="2100" b="1" kern="1200" spc="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350" kern="1200" spc="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200" kern="1200" spc="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050" kern="1200" spc="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5891" y="82553"/>
            <a:ext cx="7303874" cy="7315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16842" y="1107567"/>
            <a:ext cx="8186002" cy="489926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0" y="6300327"/>
            <a:ext cx="1933575" cy="547687"/>
          </a:xfrm>
          <a:prstGeom prst="rect">
            <a:avLst/>
          </a:prstGeom>
        </p:spPr>
        <p:txBody>
          <a:bodyPr vert="horz" lIns="91440" tIns="45720" rIns="91440" bIns="45720" rtlCol="0" anchor="b"/>
          <a:lstStyle>
            <a:lvl1pPr algn="l">
              <a:defRPr sz="1050">
                <a:solidFill>
                  <a:schemeClr val="bg1"/>
                </a:solidFill>
              </a:defRPr>
            </a:lvl1pPr>
          </a:lstStyle>
          <a:p>
            <a:r>
              <a:rPr lang="en-US" sz="900" dirty="0">
                <a:solidFill>
                  <a:schemeClr val="bg1">
                    <a:lumMod val="75000"/>
                  </a:schemeClr>
                </a:solidFill>
              </a:rPr>
              <a:t>6th Annual Defense Research and Development Summit</a:t>
            </a:r>
          </a:p>
          <a:p>
            <a:r>
              <a:rPr lang="en-US" sz="900" dirty="0"/>
              <a:t>02/06/2020</a:t>
            </a:r>
            <a:endParaRPr lang="en-US" dirty="0"/>
          </a:p>
        </p:txBody>
      </p:sp>
      <p:sp>
        <p:nvSpPr>
          <p:cNvPr id="5" name="Footer Placeholder 4"/>
          <p:cNvSpPr>
            <a:spLocks noGrp="1"/>
          </p:cNvSpPr>
          <p:nvPr>
            <p:ph type="ftr" sz="quarter" idx="3"/>
            <p:custDataLst>
              <p:tags r:id="rId10"/>
            </p:custDataLst>
          </p:nvPr>
        </p:nvSpPr>
        <p:spPr>
          <a:xfrm>
            <a:off x="0" y="6482889"/>
            <a:ext cx="9144000" cy="365125"/>
          </a:xfrm>
          <a:prstGeom prst="rect">
            <a:avLst/>
          </a:prstGeom>
        </p:spPr>
        <p:txBody>
          <a:bodyPr vert="horz" lIns="91440" tIns="45720" rIns="91440" bIns="45720" rtlCol="0" anchor="b"/>
          <a:lstStyle>
            <a:lvl1pPr algn="ctr">
              <a:defRPr lang="en-US" sz="800" b="0" i="0" u="none">
                <a:solidFill>
                  <a:srgbClr val="000000"/>
                </a:solidFill>
                <a:latin typeface="Arial" panose="020B0604020202020204" pitchFamily="34" charset="0"/>
              </a:defRPr>
            </a:lvl1pPr>
          </a:lstStyle>
          <a:p>
            <a:r>
              <a:rPr lang="en-US" smtClean="0"/>
              <a:t>Approved for Public Release</a:t>
            </a:r>
          </a:p>
          <a:p>
            <a:r>
              <a:rPr lang="en-US" smtClean="0"/>
              <a:t> </a:t>
            </a:r>
            <a:endParaRPr lang="en-US"/>
          </a:p>
        </p:txBody>
      </p:sp>
      <p:sp>
        <p:nvSpPr>
          <p:cNvPr id="6" name="Slide Number Placeholder 5"/>
          <p:cNvSpPr>
            <a:spLocks noGrp="1"/>
          </p:cNvSpPr>
          <p:nvPr>
            <p:ph type="sldNum" sz="quarter" idx="4"/>
          </p:nvPr>
        </p:nvSpPr>
        <p:spPr>
          <a:xfrm>
            <a:off x="7086600" y="6629400"/>
            <a:ext cx="2057400" cy="218613"/>
          </a:xfrm>
          <a:prstGeom prst="rect">
            <a:avLst/>
          </a:prstGeom>
        </p:spPr>
        <p:txBody>
          <a:bodyPr vert="horz" lIns="91440" tIns="45720" rIns="91440" bIns="45720" rtlCol="0" anchor="ctr"/>
          <a:lstStyle>
            <a:lvl1pPr algn="r">
              <a:defRPr sz="1200">
                <a:solidFill>
                  <a:schemeClr val="bg1"/>
                </a:solidFill>
              </a:defRPr>
            </a:lvl1pPr>
          </a:lstStyle>
          <a:p>
            <a:fld id="{32798ED9-3D55-4757-98C1-7DAA64905B1A}" type="slidenum">
              <a:rPr lang="en-US" smtClean="0"/>
              <a:pPr/>
              <a:t>‹#›</a:t>
            </a:fld>
            <a:endParaRPr lang="en-US" dirty="0"/>
          </a:p>
        </p:txBody>
      </p:sp>
      <p:pic>
        <p:nvPicPr>
          <p:cNvPr id="7" name="Picture 6">
            <a:extLst>
              <a:ext uri="{FF2B5EF4-FFF2-40B4-BE49-F238E27FC236}">
                <a16:creationId xmlns:a16="http://schemas.microsoft.com/office/drawing/2014/main" id="{D03625E9-DB60-4E46-A61F-DAA323EBB116}"/>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152400" y="82554"/>
            <a:ext cx="731520" cy="731520"/>
          </a:xfrm>
          <a:prstGeom prst="rect">
            <a:avLst/>
          </a:prstGeom>
        </p:spPr>
      </p:pic>
      <p:pic>
        <p:nvPicPr>
          <p:cNvPr id="8" name="Picture 7">
            <a:extLst>
              <a:ext uri="{FF2B5EF4-FFF2-40B4-BE49-F238E27FC236}">
                <a16:creationId xmlns:a16="http://schemas.microsoft.com/office/drawing/2014/main" id="{2E913603-B50B-C849-A664-701CB4A32D7C}"/>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8279765" y="82554"/>
            <a:ext cx="731520" cy="731520"/>
          </a:xfrm>
          <a:prstGeom prst="rect">
            <a:avLst/>
          </a:prstGeom>
        </p:spPr>
      </p:pic>
    </p:spTree>
    <p:extLst>
      <p:ext uri="{BB962C8B-B14F-4D97-AF65-F5344CB8AC3E}">
        <p14:creationId xmlns:p14="http://schemas.microsoft.com/office/powerpoint/2010/main" val="35714875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p:txStyles>
    <p:titleStyle>
      <a:lvl1pPr marL="0" algn="l" defTabSz="914400" rtl="0" eaLnBrk="1" latinLnBrk="0" hangingPunct="1">
        <a:lnSpc>
          <a:spcPct val="90000"/>
        </a:lnSpc>
        <a:spcBef>
          <a:spcPct val="0"/>
        </a:spcBef>
        <a:buNone/>
        <a:defRPr lang="en-US" sz="3200" b="1" i="0" kern="1200" dirty="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mn-lt"/>
          <a:ea typeface="+mn-ea"/>
          <a:cs typeface="+mn-cs"/>
        </a:defRPr>
      </a:lvl1pPr>
      <a:lvl2pPr marL="800100" indent="-342900" algn="l" defTabSz="914400" rtl="0" eaLnBrk="1" latinLnBrk="0" hangingPunct="1">
        <a:lnSpc>
          <a:spcPct val="90000"/>
        </a:lnSpc>
        <a:spcBef>
          <a:spcPts val="500"/>
        </a:spcBef>
        <a:buFont typeface="Calibri" panose="020F0502020204030204" pitchFamily="34" charset="0"/>
        <a:buChar char="-"/>
        <a:defRPr sz="2400" kern="1200">
          <a:solidFill>
            <a:schemeClr val="tx2">
              <a:lumMod val="75000"/>
            </a:schemeClr>
          </a:solidFill>
          <a:latin typeface="+mn-lt"/>
          <a:ea typeface="+mn-ea"/>
          <a:cs typeface="+mn-cs"/>
        </a:defRPr>
      </a:lvl2pPr>
      <a:lvl3pPr marL="1257300" indent="-342900" algn="l" defTabSz="914400" rtl="0" eaLnBrk="1" latinLnBrk="0" hangingPunct="1">
        <a:lnSpc>
          <a:spcPct val="90000"/>
        </a:lnSpc>
        <a:spcBef>
          <a:spcPts val="500"/>
        </a:spcBef>
        <a:buFont typeface="Calibri" panose="020F0502020204030204" pitchFamily="34" charset="0"/>
        <a:buChar char="-"/>
        <a:defRPr sz="2000" kern="1200">
          <a:solidFill>
            <a:schemeClr val="tx2">
              <a:lumMod val="75000"/>
            </a:schemeClr>
          </a:solidFill>
          <a:latin typeface="+mn-lt"/>
          <a:ea typeface="+mn-ea"/>
          <a:cs typeface="+mn-cs"/>
        </a:defRPr>
      </a:lvl3pPr>
      <a:lvl4pPr marL="1657350" indent="-285750" algn="l" defTabSz="914400" rtl="0" eaLnBrk="1" latinLnBrk="0" hangingPunct="1">
        <a:lnSpc>
          <a:spcPct val="90000"/>
        </a:lnSpc>
        <a:spcBef>
          <a:spcPts val="500"/>
        </a:spcBef>
        <a:buFont typeface="Calibri" panose="020F0502020204030204" pitchFamily="34" charset="0"/>
        <a:buChar char="-"/>
        <a:defRPr sz="1800" kern="1200">
          <a:solidFill>
            <a:schemeClr val="tx2">
              <a:lumMod val="75000"/>
            </a:schemeClr>
          </a:solidFill>
          <a:latin typeface="+mn-lt"/>
          <a:ea typeface="+mn-ea"/>
          <a:cs typeface="+mn-cs"/>
        </a:defRPr>
      </a:lvl4pPr>
      <a:lvl5pPr marL="2114550" indent="-285750" algn="l" defTabSz="914400" rtl="0" eaLnBrk="1" latinLnBrk="0" hangingPunct="1">
        <a:lnSpc>
          <a:spcPct val="90000"/>
        </a:lnSpc>
        <a:spcBef>
          <a:spcPts val="500"/>
        </a:spcBef>
        <a:buFont typeface="Calibri" panose="020F0502020204030204" pitchFamily="34" charset="0"/>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hyperlink" Target="mailto:Cory.Ocker@Raytheon.com" TargetMode="External"/><Relationship Id="rId4" Type="http://schemas.openxmlformats.org/officeDocument/2006/relationships/hyperlink" Target="mailto:Holly.Dunlap@Raytheon.com"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5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5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8" Type="http://schemas.openxmlformats.org/officeDocument/2006/relationships/hyperlink" Target="http://www.ieeesystemssecuritysymposium.org/" TargetMode="External"/><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ags" Target="../tags/tag3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3.emf"/><Relationship Id="rId2" Type="http://schemas.openxmlformats.org/officeDocument/2006/relationships/slideLayout" Target="../slideLayouts/slideLayout1.xml"/><Relationship Id="rId1" Type="http://schemas.openxmlformats.org/officeDocument/2006/relationships/tags" Target="../tags/tag33.xml"/><Relationship Id="rId6" Type="http://schemas.openxmlformats.org/officeDocument/2006/relationships/hyperlink" Target="https://at.dod.mil/" TargetMode="External"/><Relationship Id="rId5" Type="http://schemas.openxmlformats.org/officeDocument/2006/relationships/image" Target="../media/image12.emf"/><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5.xml"/><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39.xml"/><Relationship Id="rId5" Type="http://schemas.openxmlformats.org/officeDocument/2006/relationships/image" Target="../media/image14.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600201"/>
            <a:ext cx="5829300" cy="1543049"/>
          </a:xfrm>
        </p:spPr>
        <p:txBody>
          <a:bodyPr>
            <a:normAutofit fontScale="90000"/>
          </a:bodyPr>
          <a:lstStyle/>
          <a:p>
            <a:pPr algn="ctr"/>
            <a:r>
              <a:rPr lang="en-US" dirty="0" smtClean="0"/>
              <a:t/>
            </a:r>
            <a:br>
              <a:rPr lang="en-US" dirty="0" smtClean="0"/>
            </a:br>
            <a:r>
              <a:rPr lang="en-US" dirty="0" smtClean="0"/>
              <a:t>NDIA System Security Engineering Committee</a:t>
            </a:r>
            <a:r>
              <a:rPr lang="en-US" sz="1650" dirty="0"/>
              <a:t/>
            </a:r>
            <a:br>
              <a:rPr lang="en-US" sz="1650" dirty="0"/>
            </a:br>
            <a:r>
              <a:rPr lang="en-US" sz="1650" dirty="0"/>
              <a:t/>
            </a:r>
            <a:br>
              <a:rPr lang="en-US" sz="1650" dirty="0"/>
            </a:br>
            <a:r>
              <a:rPr lang="en-US" sz="1650" dirty="0" smtClean="0"/>
              <a:t>July </a:t>
            </a:r>
            <a:r>
              <a:rPr lang="en-US" sz="1650" dirty="0" smtClean="0"/>
              <a:t>2020</a:t>
            </a:r>
            <a:endParaRPr lang="en-US" sz="1650" dirty="0"/>
          </a:p>
        </p:txBody>
      </p:sp>
      <p:sp>
        <p:nvSpPr>
          <p:cNvPr id="6" name="Subtitle 5"/>
          <p:cNvSpPr>
            <a:spLocks noGrp="1"/>
          </p:cNvSpPr>
          <p:nvPr>
            <p:ph type="subTitle" idx="1"/>
          </p:nvPr>
        </p:nvSpPr>
        <p:spPr>
          <a:xfrm>
            <a:off x="2171700" y="3600450"/>
            <a:ext cx="4800600" cy="1828800"/>
          </a:xfrm>
        </p:spPr>
        <p:txBody>
          <a:bodyPr>
            <a:normAutofit fontScale="92500" lnSpcReduction="10000"/>
          </a:bodyPr>
          <a:lstStyle/>
          <a:p>
            <a:r>
              <a:rPr lang="en-US" sz="1200" dirty="0"/>
              <a:t>Holly Dunlap</a:t>
            </a:r>
          </a:p>
          <a:p>
            <a:r>
              <a:rPr lang="en-US" sz="1200" dirty="0"/>
              <a:t>Raytheon</a:t>
            </a:r>
          </a:p>
          <a:p>
            <a:r>
              <a:rPr lang="en-US" sz="1200" dirty="0"/>
              <a:t>NDIA SSE Committee Chair</a:t>
            </a:r>
          </a:p>
          <a:p>
            <a:r>
              <a:rPr lang="en-US" sz="1200" dirty="0">
                <a:hlinkClick r:id="rId4"/>
              </a:rPr>
              <a:t>Holly.Dunlap@Raytheon.com</a:t>
            </a:r>
            <a:endParaRPr lang="en-US" sz="1200" dirty="0"/>
          </a:p>
          <a:p>
            <a:endParaRPr lang="en-US" sz="1500" dirty="0"/>
          </a:p>
          <a:p>
            <a:r>
              <a:rPr lang="en-US" sz="1200" dirty="0"/>
              <a:t>Cory </a:t>
            </a:r>
            <a:r>
              <a:rPr lang="en-US" sz="1200" dirty="0" err="1"/>
              <a:t>Ocker</a:t>
            </a:r>
            <a:endParaRPr lang="en-US" sz="1200" dirty="0"/>
          </a:p>
          <a:p>
            <a:r>
              <a:rPr lang="en-US" sz="1200" dirty="0"/>
              <a:t>Raytheon</a:t>
            </a:r>
          </a:p>
          <a:p>
            <a:r>
              <a:rPr lang="en-US" sz="1200" dirty="0"/>
              <a:t>NDIA SSE Committee Co-Chair</a:t>
            </a:r>
          </a:p>
          <a:p>
            <a:r>
              <a:rPr lang="en-US" sz="1200" dirty="0">
                <a:hlinkClick r:id="rId5"/>
              </a:rPr>
              <a:t>Cory.Ocker@Raytheon.com</a:t>
            </a:r>
            <a:endParaRPr lang="en-US" sz="1200" dirty="0"/>
          </a:p>
        </p:txBody>
      </p:sp>
      <p:sp>
        <p:nvSpPr>
          <p:cNvPr id="4" name="Date Placeholder 3"/>
          <p:cNvSpPr>
            <a:spLocks noGrp="1"/>
          </p:cNvSpPr>
          <p:nvPr>
            <p:ph type="dt" sz="half" idx="10"/>
          </p:nvPr>
        </p:nvSpPr>
        <p:spPr/>
        <p:txBody>
          <a:bodyPr/>
          <a:lstStyle/>
          <a:p>
            <a:fld id="{E88A18B5-936C-4099-8DFC-B184A5DF98B1}" type="datetime1">
              <a:rPr lang="en-US" smtClean="0"/>
              <a:pPr/>
              <a:t>7/29/2020</a:t>
            </a:fld>
            <a:endParaRPr lang="en-US"/>
          </a:p>
        </p:txBody>
      </p:sp>
      <p:sp>
        <p:nvSpPr>
          <p:cNvPr id="5" name="Slide Number Placeholder 4"/>
          <p:cNvSpPr>
            <a:spLocks noGrp="1"/>
          </p:cNvSpPr>
          <p:nvPr>
            <p:ph type="sldNum" sz="quarter" idx="12"/>
          </p:nvPr>
        </p:nvSpPr>
        <p:spPr/>
        <p:txBody>
          <a:bodyPr/>
          <a:lstStyle/>
          <a:p>
            <a:fld id="{CD64BFC3-983F-4B0A-9A55-84A85105ADC0}" type="slidenum">
              <a:rPr lang="en-US" smtClean="0"/>
              <a:pPr/>
              <a:t>1</a:t>
            </a:fld>
            <a:endParaRPr lang="en-US" dirty="0"/>
          </a:p>
        </p:txBody>
      </p:sp>
      <p:sp>
        <p:nvSpPr>
          <p:cNvPr id="3" name="Footer Placeholder 2"/>
          <p:cNvSpPr>
            <a:spLocks noGrp="1"/>
          </p:cNvSpPr>
          <p:nvPr>
            <p:ph type="ftr" sz="quarter" idx="11"/>
            <p:custDataLst>
              <p:tags r:id="rId1"/>
            </p:custDataLst>
          </p:nvPr>
        </p:nvSpPr>
        <p:spPr>
          <a:xfrm>
            <a:off x="0" y="6477000"/>
            <a:ext cx="9144000" cy="320675"/>
          </a:xfrm>
        </p:spPr>
        <p:txBody>
          <a:bodyPr/>
          <a:lstStyle/>
          <a:p>
            <a:r>
              <a:rPr lang="en-US" smtClean="0"/>
              <a:t>Approved for Public Release</a:t>
            </a:r>
          </a:p>
          <a:p>
            <a:r>
              <a:rPr lang="en-US" smtClean="0"/>
              <a:t> </a:t>
            </a:r>
            <a:endParaRPr lang="en-US"/>
          </a:p>
        </p:txBody>
      </p:sp>
    </p:spTree>
    <p:extLst>
      <p:ext uri="{BB962C8B-B14F-4D97-AF65-F5344CB8AC3E}">
        <p14:creationId xmlns:p14="http://schemas.microsoft.com/office/powerpoint/2010/main" val="2483649816"/>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9633F-0753-4F19-9C9A-FFCDA52E9CC1}"/>
              </a:ext>
            </a:extLst>
          </p:cNvPr>
          <p:cNvSpPr>
            <a:spLocks noGrp="1"/>
          </p:cNvSpPr>
          <p:nvPr>
            <p:ph type="title"/>
          </p:nvPr>
        </p:nvSpPr>
        <p:spPr/>
        <p:txBody>
          <a:bodyPr>
            <a:normAutofit/>
          </a:bodyPr>
          <a:lstStyle/>
          <a:p>
            <a:r>
              <a:rPr lang="en-US" dirty="0"/>
              <a:t>2020 Plans / Events / Milestones</a:t>
            </a:r>
          </a:p>
        </p:txBody>
      </p:sp>
      <p:sp>
        <p:nvSpPr>
          <p:cNvPr id="3" name="Content Placeholder 2">
            <a:extLst>
              <a:ext uri="{FF2B5EF4-FFF2-40B4-BE49-F238E27FC236}">
                <a16:creationId xmlns:a16="http://schemas.microsoft.com/office/drawing/2014/main" id="{3BFEBB61-7E49-4307-99B6-CAD520F85063}"/>
              </a:ext>
            </a:extLst>
          </p:cNvPr>
          <p:cNvSpPr>
            <a:spLocks noGrp="1"/>
          </p:cNvSpPr>
          <p:nvPr>
            <p:ph idx="1"/>
          </p:nvPr>
        </p:nvSpPr>
        <p:spPr>
          <a:xfrm>
            <a:off x="228600" y="990600"/>
            <a:ext cx="8686800" cy="5410200"/>
          </a:xfrm>
        </p:spPr>
        <p:txBody>
          <a:bodyPr>
            <a:normAutofit/>
          </a:bodyPr>
          <a:lstStyle/>
          <a:p>
            <a:r>
              <a:rPr lang="en-US" sz="1600" dirty="0"/>
              <a:t>Primary Focus: IEEE NDIA INCOSE System Security Symposium, 6-9 April 2020</a:t>
            </a:r>
          </a:p>
          <a:p>
            <a:r>
              <a:rPr lang="en-US" sz="1600" dirty="0"/>
              <a:t>Collaboration/engagement with NNSA, JFAC, Services, OSD</a:t>
            </a:r>
          </a:p>
          <a:p>
            <a:r>
              <a:rPr lang="en-US" sz="1600" dirty="0" smtClean="0"/>
              <a:t>Support </a:t>
            </a:r>
            <a:r>
              <a:rPr lang="en-US" sz="1600" dirty="0"/>
              <a:t>OSD Standardization Efforts – Data Item Descriptions, Work Breakdown Structure, </a:t>
            </a:r>
            <a:r>
              <a:rPr lang="en-US" sz="1600" dirty="0" err="1"/>
              <a:t>etc</a:t>
            </a:r>
            <a:endParaRPr lang="en-US" sz="1600" dirty="0"/>
          </a:p>
          <a:p>
            <a:r>
              <a:rPr lang="en-US" sz="1600" dirty="0"/>
              <a:t>Help establish a Software Assurance Committee in conjunction with JFAC</a:t>
            </a:r>
          </a:p>
          <a:p>
            <a:r>
              <a:rPr lang="en-US" sz="1600" dirty="0"/>
              <a:t>SCRM Community of Interest awareness and participation</a:t>
            </a:r>
          </a:p>
          <a:p>
            <a:r>
              <a:rPr lang="en-US" sz="1600" dirty="0"/>
              <a:t>Provide recommendations based on recent NDIA Survey on SCRM</a:t>
            </a:r>
          </a:p>
          <a:p>
            <a:r>
              <a:rPr lang="en-US" sz="1600" dirty="0"/>
              <a:t>Air Force policy review to minimize compliance activities</a:t>
            </a:r>
          </a:p>
          <a:p>
            <a:r>
              <a:rPr lang="en-US" sz="1600" dirty="0"/>
              <a:t>Advocate for a program perspective on CDI – implementation and impacts</a:t>
            </a:r>
          </a:p>
          <a:p>
            <a:r>
              <a:rPr lang="en-US" sz="1600" dirty="0"/>
              <a:t>Standards review, comment, and analyze as appropriate:</a:t>
            </a:r>
          </a:p>
          <a:p>
            <a:pPr lvl="1"/>
            <a:r>
              <a:rPr lang="en-US" sz="1400" dirty="0"/>
              <a:t>NIST 800-53 Rev 5 Security and Privacy Controls for Federal Information Systems and Organizations</a:t>
            </a:r>
          </a:p>
          <a:p>
            <a:pPr lvl="1"/>
            <a:r>
              <a:rPr lang="en-US" sz="1400" dirty="0"/>
              <a:t>SAE G32 Cyber Physical Systems</a:t>
            </a:r>
          </a:p>
          <a:p>
            <a:pPr lvl="1"/>
            <a:r>
              <a:rPr lang="en-US" sz="1400" dirty="0"/>
              <a:t>Cybersecurity Maturity Model </a:t>
            </a:r>
            <a:r>
              <a:rPr lang="en-US" sz="1400" dirty="0" smtClean="0"/>
              <a:t>Certification</a:t>
            </a:r>
          </a:p>
          <a:p>
            <a:pPr lvl="1"/>
            <a:r>
              <a:rPr lang="en-US" sz="1400" dirty="0" smtClean="0"/>
              <a:t>NIST Special </a:t>
            </a:r>
            <a:r>
              <a:rPr lang="en-US" sz="1400" dirty="0"/>
              <a:t>Publication 800-161 - Supply Chain Risk Management Practices for Federal Information Systems and Organizations</a:t>
            </a:r>
            <a:endParaRPr lang="en-US" sz="1400" dirty="0" smtClean="0"/>
          </a:p>
          <a:p>
            <a:pPr lvl="1"/>
            <a:r>
              <a:rPr lang="en-US" sz="1400" dirty="0"/>
              <a:t>NISTIR 8276 - Key Practices in Cyber Supply Chain Risk Management</a:t>
            </a:r>
          </a:p>
          <a:p>
            <a:pPr lvl="1"/>
            <a:r>
              <a:rPr lang="en-US" sz="1400" dirty="0" err="1"/>
              <a:t>DoDI</a:t>
            </a:r>
            <a:r>
              <a:rPr lang="en-US" sz="1400" dirty="0"/>
              <a:t> &amp; </a:t>
            </a:r>
            <a:r>
              <a:rPr lang="en-US" sz="1400" dirty="0" err="1"/>
              <a:t>DoDM</a:t>
            </a:r>
            <a:r>
              <a:rPr lang="en-US" sz="1400" dirty="0"/>
              <a:t> 8140 Cyberspace Workforce Management</a:t>
            </a:r>
          </a:p>
          <a:p>
            <a:r>
              <a:rPr lang="en-US" sz="1600" dirty="0"/>
              <a:t>Review and consider SSE related impacts of 5000.02 update</a:t>
            </a:r>
          </a:p>
          <a:p>
            <a:endParaRPr lang="en-US" sz="1600" dirty="0"/>
          </a:p>
          <a:p>
            <a:endParaRPr lang="en-US" sz="2000" dirty="0"/>
          </a:p>
        </p:txBody>
      </p:sp>
      <p:sp>
        <p:nvSpPr>
          <p:cNvPr id="4" name="Slide Number Placeholder 3">
            <a:extLst>
              <a:ext uri="{FF2B5EF4-FFF2-40B4-BE49-F238E27FC236}">
                <a16:creationId xmlns:a16="http://schemas.microsoft.com/office/drawing/2014/main" id="{5DD81E57-CF5C-443A-AFB6-FB86DC7050BD}"/>
              </a:ext>
            </a:extLst>
          </p:cNvPr>
          <p:cNvSpPr>
            <a:spLocks noGrp="1"/>
          </p:cNvSpPr>
          <p:nvPr>
            <p:ph type="sldNum" sz="quarter" idx="12"/>
          </p:nvPr>
        </p:nvSpPr>
        <p:spPr/>
        <p:txBody>
          <a:bodyPr/>
          <a:lstStyle/>
          <a:p>
            <a:fld id="{CD64BFC3-983F-4B0A-9A55-84A85105ADC0}" type="slidenum">
              <a:rPr lang="en-US" smtClean="0"/>
              <a:pPr/>
              <a:t>10</a:t>
            </a:fld>
            <a:endParaRPr lang="en-US" dirty="0"/>
          </a:p>
        </p:txBody>
      </p:sp>
      <p:sp>
        <p:nvSpPr>
          <p:cNvPr id="5" name="Date Placeholder 3">
            <a:extLst>
              <a:ext uri="{FF2B5EF4-FFF2-40B4-BE49-F238E27FC236}">
                <a16:creationId xmlns:a16="http://schemas.microsoft.com/office/drawing/2014/main" id="{E367AFE1-EE75-4B31-87E8-7CF37CE59F0D}"/>
              </a:ext>
            </a:extLst>
          </p:cNvPr>
          <p:cNvSpPr>
            <a:spLocks noGrp="1"/>
          </p:cNvSpPr>
          <p:nvPr>
            <p:ph type="dt" sz="half" idx="10"/>
          </p:nvPr>
        </p:nvSpPr>
        <p:spPr>
          <a:xfrm>
            <a:off x="6553200" y="6477000"/>
            <a:ext cx="2133600" cy="288925"/>
          </a:xfrm>
        </p:spPr>
        <p:txBody>
          <a:bodyPr/>
          <a:lstStyle/>
          <a:p>
            <a:pPr algn="r"/>
            <a:r>
              <a:rPr lang="en-US" dirty="0"/>
              <a:t>05-Dec-2019</a:t>
            </a:r>
          </a:p>
        </p:txBody>
      </p:sp>
      <p:sp>
        <p:nvSpPr>
          <p:cNvPr id="6" name="Footer Placeholder 4">
            <a:extLst>
              <a:ext uri="{FF2B5EF4-FFF2-40B4-BE49-F238E27FC236}">
                <a16:creationId xmlns:a16="http://schemas.microsoft.com/office/drawing/2014/main" id="{16B9FDD2-7DFC-498C-ACF9-5EC6A1330A74}"/>
              </a:ext>
            </a:extLst>
          </p:cNvPr>
          <p:cNvSpPr>
            <a:spLocks noGrp="1"/>
          </p:cNvSpPr>
          <p:nvPr>
            <p:ph type="ftr" sz="quarter" idx="11"/>
            <p:custDataLst>
              <p:tags r:id="rId1"/>
            </p:custDataLst>
          </p:nvPr>
        </p:nvSpPr>
        <p:spPr>
          <a:xfrm>
            <a:off x="0" y="6477000"/>
            <a:ext cx="9144000" cy="320675"/>
          </a:xfrm>
        </p:spPr>
        <p:txBody>
          <a:bodyPr/>
          <a:lstStyle/>
          <a:p>
            <a:r>
              <a:rPr lang="en-US" smtClean="0"/>
              <a:t>Approved for Public Release</a:t>
            </a:r>
          </a:p>
          <a:p>
            <a:r>
              <a:rPr lang="en-US" smtClean="0"/>
              <a:t> </a:t>
            </a:r>
            <a:endParaRPr lang="en-US" dirty="0"/>
          </a:p>
        </p:txBody>
      </p:sp>
    </p:spTree>
    <p:extLst>
      <p:ext uri="{BB962C8B-B14F-4D97-AF65-F5344CB8AC3E}">
        <p14:creationId xmlns:p14="http://schemas.microsoft.com/office/powerpoint/2010/main" val="295941750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Security Engineering Committee</a:t>
            </a:r>
            <a:endParaRPr lang="en-US" dirty="0"/>
          </a:p>
        </p:txBody>
      </p:sp>
      <p:graphicFrame>
        <p:nvGraphicFramePr>
          <p:cNvPr id="5" name="Table 5">
            <a:extLst>
              <a:ext uri="{FF2B5EF4-FFF2-40B4-BE49-F238E27FC236}">
                <a16:creationId xmlns:a16="http://schemas.microsoft.com/office/drawing/2014/main" id="{1A754D07-A43D-445B-AD4C-C4F3F6CBEE64}"/>
              </a:ext>
            </a:extLst>
          </p:cNvPr>
          <p:cNvGraphicFramePr>
            <a:graphicFrameLocks noGrp="1"/>
          </p:cNvGraphicFramePr>
          <p:nvPr>
            <p:ph idx="1"/>
            <p:extLst>
              <p:ext uri="{D42A27DB-BD31-4B8C-83A1-F6EECF244321}">
                <p14:modId xmlns:p14="http://schemas.microsoft.com/office/powerpoint/2010/main" val="2528570264"/>
              </p:ext>
            </p:extLst>
          </p:nvPr>
        </p:nvGraphicFramePr>
        <p:xfrm>
          <a:off x="304800" y="924560"/>
          <a:ext cx="8534400" cy="5445760"/>
        </p:xfrm>
        <a:graphic>
          <a:graphicData uri="http://schemas.openxmlformats.org/drawingml/2006/table">
            <a:tbl>
              <a:tblPr firstRow="1" bandRow="1">
                <a:tableStyleId>{21E4AEA4-8DFA-4A89-87EB-49C32662AFE0}</a:tableStyleId>
              </a:tblPr>
              <a:tblGrid>
                <a:gridCol w="4267200">
                  <a:extLst>
                    <a:ext uri="{9D8B030D-6E8A-4147-A177-3AD203B41FA5}">
                      <a16:colId xmlns:a16="http://schemas.microsoft.com/office/drawing/2014/main" val="3432505006"/>
                    </a:ext>
                  </a:extLst>
                </a:gridCol>
                <a:gridCol w="4267200">
                  <a:extLst>
                    <a:ext uri="{9D8B030D-6E8A-4147-A177-3AD203B41FA5}">
                      <a16:colId xmlns:a16="http://schemas.microsoft.com/office/drawing/2014/main" val="3222942509"/>
                    </a:ext>
                  </a:extLst>
                </a:gridCol>
              </a:tblGrid>
              <a:tr h="294640">
                <a:tc>
                  <a:txBody>
                    <a:bodyPr/>
                    <a:lstStyle/>
                    <a:p>
                      <a:pPr algn="ctr"/>
                      <a:r>
                        <a:rPr lang="en-US" sz="1800" dirty="0">
                          <a:solidFill>
                            <a:schemeClr val="tx1"/>
                          </a:solidFill>
                          <a:latin typeface="+mn-lt"/>
                        </a:rPr>
                        <a:t>Mission / Purpose</a:t>
                      </a:r>
                    </a:p>
                  </a:txBody>
                  <a:tcPr>
                    <a:lnL w="19050" cap="flat" cmpd="sng" algn="ctr">
                      <a:noFill/>
                      <a:prstDash val="solid"/>
                      <a:round/>
                      <a:headEnd type="none" w="med" len="med"/>
                      <a:tailEnd type="none" w="med" len="med"/>
                    </a:lnL>
                    <a:lnR w="19050" cap="flat" cmpd="sng" algn="ctr">
                      <a:solidFill>
                        <a:srgbClr val="880015"/>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pPr algn="ctr"/>
                      <a:r>
                        <a:rPr lang="en-US" sz="1800" dirty="0">
                          <a:solidFill>
                            <a:schemeClr val="tx1"/>
                          </a:solidFill>
                          <a:latin typeface="+mn-lt"/>
                        </a:rPr>
                        <a:t>Stakeholders / Sponsors / Collaborators</a:t>
                      </a:r>
                    </a:p>
                  </a:txBody>
                  <a:tcPr>
                    <a:lnL w="19050" cap="flat" cmpd="sng" algn="ctr">
                      <a:solidFill>
                        <a:srgbClr val="880015"/>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8D0D0"/>
                    </a:solidFill>
                  </a:tcPr>
                </a:tc>
                <a:extLst>
                  <a:ext uri="{0D108BD9-81ED-4DB2-BD59-A6C34878D82A}">
                    <a16:rowId xmlns:a16="http://schemas.microsoft.com/office/drawing/2014/main" val="3625608966"/>
                  </a:ext>
                </a:extLst>
              </a:tr>
              <a:tr h="1691640">
                <a:tc>
                  <a:txBody>
                    <a:bodyPr/>
                    <a:lstStyle/>
                    <a:p>
                      <a:r>
                        <a:rPr lang="en-US" sz="1600" dirty="0" smtClean="0">
                          <a:solidFill>
                            <a:schemeClr val="tx1"/>
                          </a:solidFill>
                          <a:latin typeface="+mn-lt"/>
                        </a:rPr>
                        <a:t>To promote System Security Engineering integration into the Systems Engineering and Mission Assurance processes in the Department of Defense (DoD) acquisition of weapon systems. </a:t>
                      </a:r>
                      <a:endParaRPr lang="en-US" sz="1600" dirty="0">
                        <a:solidFill>
                          <a:schemeClr val="tx1"/>
                        </a:solidFill>
                        <a:latin typeface="+mn-lt"/>
                      </a:endParaRPr>
                    </a:p>
                    <a:p>
                      <a:r>
                        <a:rPr lang="en-US" sz="1600" dirty="0" smtClean="0">
                          <a:solidFill>
                            <a:schemeClr val="tx1"/>
                          </a:solidFill>
                          <a:latin typeface="+mn-lt"/>
                        </a:rPr>
                        <a:t>Chair</a:t>
                      </a:r>
                      <a:r>
                        <a:rPr lang="en-US" sz="1600" baseline="0" dirty="0" smtClean="0">
                          <a:solidFill>
                            <a:schemeClr val="tx1"/>
                          </a:solidFill>
                          <a:latin typeface="+mn-lt"/>
                        </a:rPr>
                        <a:t>: Holly Dunlap</a:t>
                      </a:r>
                    </a:p>
                    <a:p>
                      <a:r>
                        <a:rPr lang="en-US" sz="1600" baseline="0" dirty="0" smtClean="0">
                          <a:solidFill>
                            <a:schemeClr val="tx1"/>
                          </a:solidFill>
                          <a:latin typeface="+mn-lt"/>
                        </a:rPr>
                        <a:t>Co-Chair: Cory Ocker</a:t>
                      </a:r>
                    </a:p>
                  </a:txBody>
                  <a:tcPr>
                    <a:lnL w="19050" cap="flat" cmpd="sng" algn="ctr">
                      <a:noFill/>
                      <a:prstDash val="solid"/>
                      <a:round/>
                      <a:headEnd type="none" w="med" len="med"/>
                      <a:tailEnd type="none" w="med" len="med"/>
                    </a:lnL>
                    <a:lnR w="19050" cap="flat" cmpd="sng" algn="ctr">
                      <a:solidFill>
                        <a:srgbClr val="880015"/>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88001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aseline="0" dirty="0" smtClean="0">
                          <a:solidFill>
                            <a:schemeClr val="tx1"/>
                          </a:solidFill>
                          <a:latin typeface="+mn-lt"/>
                        </a:rPr>
                        <a:t>Stakeholder: OSD (R&amp;E)</a:t>
                      </a:r>
                      <a:endParaRPr lang="en-US" sz="1600" dirty="0" smtClean="0">
                        <a:solidFill>
                          <a:schemeClr val="tx1"/>
                        </a:solidFill>
                        <a:latin typeface="+mn-lt"/>
                      </a:endParaRPr>
                    </a:p>
                    <a:p>
                      <a:r>
                        <a:rPr lang="en-US" sz="1600" dirty="0" smtClean="0">
                          <a:solidFill>
                            <a:schemeClr val="tx1"/>
                          </a:solidFill>
                          <a:latin typeface="+mn-lt"/>
                        </a:rPr>
                        <a:t>Government Liaison: Melinda Reed</a:t>
                      </a:r>
                    </a:p>
                    <a:p>
                      <a:r>
                        <a:rPr lang="en-US" sz="1600" dirty="0" smtClean="0">
                          <a:solidFill>
                            <a:schemeClr val="tx1"/>
                          </a:solidFill>
                          <a:latin typeface="+mn-lt"/>
                        </a:rPr>
                        <a:t>Collaborating organizations:</a:t>
                      </a:r>
                      <a:r>
                        <a:rPr lang="en-US" sz="1600" baseline="0" dirty="0" smtClean="0">
                          <a:solidFill>
                            <a:schemeClr val="tx1"/>
                          </a:solidFill>
                          <a:latin typeface="+mn-lt"/>
                        </a:rPr>
                        <a:t> AF CROWS, NAVAIR 4.0, JFAC, NNSA, SAE, INCOSE, IEEE</a:t>
                      </a:r>
                      <a:endParaRPr lang="en-US" sz="1600" dirty="0">
                        <a:solidFill>
                          <a:schemeClr val="tx1"/>
                        </a:solidFill>
                        <a:latin typeface="+mn-lt"/>
                      </a:endParaRPr>
                    </a:p>
                  </a:txBody>
                  <a:tcPr>
                    <a:lnL w="19050" cap="flat" cmpd="sng" algn="ctr">
                      <a:solidFill>
                        <a:srgbClr val="880015"/>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88001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5261155"/>
                  </a:ext>
                </a:extLst>
              </a:tr>
              <a:tr h="370840">
                <a:tc>
                  <a:txBody>
                    <a:bodyPr/>
                    <a:lstStyle/>
                    <a:p>
                      <a:pPr algn="ctr"/>
                      <a:r>
                        <a:rPr lang="en-US" sz="1800" b="1" dirty="0">
                          <a:solidFill>
                            <a:schemeClr val="tx1"/>
                          </a:solidFill>
                          <a:latin typeface="+mn-lt"/>
                        </a:rPr>
                        <a:t>2019 Accomplishments</a:t>
                      </a:r>
                    </a:p>
                  </a:txBody>
                  <a:tcPr>
                    <a:lnL w="19050" cap="flat" cmpd="sng" algn="ctr">
                      <a:noFill/>
                      <a:prstDash val="solid"/>
                      <a:round/>
                      <a:headEnd type="none" w="med" len="med"/>
                      <a:tailEnd type="none" w="med" len="med"/>
                    </a:lnL>
                    <a:lnR w="19050" cap="flat" cmpd="sng" algn="ctr">
                      <a:solidFill>
                        <a:srgbClr val="880015"/>
                      </a:solidFill>
                      <a:prstDash val="solid"/>
                      <a:round/>
                      <a:headEnd type="none" w="med" len="med"/>
                      <a:tailEnd type="none" w="med" len="med"/>
                    </a:lnR>
                    <a:lnT w="19050" cap="flat" cmpd="sng" algn="ctr">
                      <a:solidFill>
                        <a:srgbClr val="88001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pPr algn="ctr"/>
                      <a:r>
                        <a:rPr lang="en-US" sz="1800" b="1" dirty="0">
                          <a:solidFill>
                            <a:schemeClr val="tx1"/>
                          </a:solidFill>
                          <a:latin typeface="+mn-lt"/>
                        </a:rPr>
                        <a:t>2020 Plans / Events / Milestones</a:t>
                      </a:r>
                    </a:p>
                  </a:txBody>
                  <a:tcPr>
                    <a:lnL w="19050" cap="flat" cmpd="sng" algn="ctr">
                      <a:solidFill>
                        <a:srgbClr val="880015"/>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88001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8D0D0"/>
                    </a:solidFill>
                  </a:tcPr>
                </a:tc>
                <a:extLst>
                  <a:ext uri="{0D108BD9-81ED-4DB2-BD59-A6C34878D82A}">
                    <a16:rowId xmlns:a16="http://schemas.microsoft.com/office/drawing/2014/main" val="947920017"/>
                  </a:ext>
                </a:extLst>
              </a:tr>
              <a:tr h="2753360">
                <a:tc>
                  <a:txBody>
                    <a:bodyPr/>
                    <a:lstStyle/>
                    <a:p>
                      <a:r>
                        <a:rPr lang="en-US" sz="1600" dirty="0" smtClean="0">
                          <a:solidFill>
                            <a:schemeClr val="tx1"/>
                          </a:solidFill>
                          <a:latin typeface="+mn-lt"/>
                        </a:rPr>
                        <a:t>Accomplishments (see chart 4):</a:t>
                      </a:r>
                    </a:p>
                    <a:p>
                      <a:pPr marL="285750" indent="-285750">
                        <a:buFont typeface="Arial" panose="020B0604020202020204" pitchFamily="34" charset="0"/>
                        <a:buChar char="•"/>
                      </a:pPr>
                      <a:r>
                        <a:rPr lang="en-US" sz="1600" dirty="0" smtClean="0">
                          <a:solidFill>
                            <a:schemeClr val="tx1"/>
                          </a:solidFill>
                          <a:latin typeface="+mn-lt"/>
                        </a:rPr>
                        <a:t>Projects &amp; Initiatives</a:t>
                      </a:r>
                    </a:p>
                    <a:p>
                      <a:pPr marL="285750" indent="-285750">
                        <a:buFont typeface="Arial" panose="020B0604020202020204" pitchFamily="34" charset="0"/>
                        <a:buChar char="•"/>
                      </a:pPr>
                      <a:r>
                        <a:rPr lang="en-US" sz="1600" dirty="0" smtClean="0">
                          <a:solidFill>
                            <a:schemeClr val="tx1"/>
                          </a:solidFill>
                          <a:latin typeface="+mn-lt"/>
                        </a:rPr>
                        <a:t>Information Exchange</a:t>
                      </a:r>
                    </a:p>
                    <a:p>
                      <a:pPr marL="285750" indent="-285750">
                        <a:buFont typeface="Arial" panose="020B0604020202020204" pitchFamily="34" charset="0"/>
                        <a:buChar char="•"/>
                      </a:pPr>
                      <a:r>
                        <a:rPr lang="en-US" sz="1600" dirty="0" smtClean="0">
                          <a:solidFill>
                            <a:schemeClr val="tx1"/>
                          </a:solidFill>
                          <a:latin typeface="+mn-lt"/>
                        </a:rPr>
                        <a:t>Committee Chair Representation</a:t>
                      </a:r>
                    </a:p>
                    <a:p>
                      <a:r>
                        <a:rPr lang="en-US" sz="1600" dirty="0" smtClean="0">
                          <a:solidFill>
                            <a:schemeClr val="tx1"/>
                          </a:solidFill>
                          <a:latin typeface="+mn-lt"/>
                        </a:rPr>
                        <a:t>Events:</a:t>
                      </a:r>
                    </a:p>
                    <a:p>
                      <a:pPr marL="285750" indent="-285750">
                        <a:buFont typeface="Arial" panose="020B0604020202020204" pitchFamily="34" charset="0"/>
                        <a:buChar char="•"/>
                      </a:pPr>
                      <a:r>
                        <a:rPr lang="en-US" sz="1600" dirty="0" smtClean="0">
                          <a:solidFill>
                            <a:schemeClr val="tx1"/>
                          </a:solidFill>
                          <a:latin typeface="+mn-lt"/>
                        </a:rPr>
                        <a:t>20+ SSE</a:t>
                      </a:r>
                      <a:r>
                        <a:rPr lang="en-US" sz="1600" baseline="0" dirty="0" smtClean="0">
                          <a:solidFill>
                            <a:schemeClr val="tx1"/>
                          </a:solidFill>
                          <a:latin typeface="+mn-lt"/>
                        </a:rPr>
                        <a:t> Track Briefings at </a:t>
                      </a:r>
                      <a:r>
                        <a:rPr lang="en-US" sz="1600" dirty="0" smtClean="0">
                          <a:solidFill>
                            <a:schemeClr val="tx1"/>
                          </a:solidFill>
                          <a:latin typeface="+mn-lt"/>
                        </a:rPr>
                        <a:t>NDIA Systems &amp; Mission Engineering Annual Conference</a:t>
                      </a:r>
                    </a:p>
                    <a:p>
                      <a:r>
                        <a:rPr lang="en-US" sz="1600" dirty="0" smtClean="0">
                          <a:solidFill>
                            <a:schemeClr val="tx1"/>
                          </a:solidFill>
                          <a:latin typeface="+mn-lt"/>
                        </a:rPr>
                        <a:t>Publications</a:t>
                      </a:r>
                      <a:r>
                        <a:rPr lang="en-US" sz="1600" baseline="0" dirty="0" smtClean="0">
                          <a:solidFill>
                            <a:schemeClr val="tx1"/>
                          </a:solidFill>
                          <a:latin typeface="+mn-lt"/>
                        </a:rPr>
                        <a:t> reviewed:</a:t>
                      </a:r>
                    </a:p>
                    <a:p>
                      <a:pPr marL="285750" indent="-285750">
                        <a:buFont typeface="Arial" panose="020B0604020202020204" pitchFamily="34" charset="0"/>
                        <a:buChar char="•"/>
                      </a:pPr>
                      <a:r>
                        <a:rPr lang="en-US" sz="1600" baseline="0" dirty="0" smtClean="0">
                          <a:solidFill>
                            <a:schemeClr val="tx1"/>
                          </a:solidFill>
                          <a:latin typeface="+mn-lt"/>
                        </a:rPr>
                        <a:t>4 standards/guidebooks/policies reviewed and commented on</a:t>
                      </a:r>
                    </a:p>
                  </a:txBody>
                  <a:tcPr>
                    <a:lnL w="19050" cap="flat" cmpd="sng" algn="ctr">
                      <a:noFill/>
                      <a:prstDash val="solid"/>
                      <a:round/>
                      <a:headEnd type="none" w="med" len="med"/>
                      <a:tailEnd type="none" w="med" len="med"/>
                    </a:lnL>
                    <a:lnR w="19050" cap="flat" cmpd="sng" algn="ctr">
                      <a:solidFill>
                        <a:srgbClr val="880015"/>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tx1"/>
                          </a:solidFill>
                          <a:latin typeface="+mn-lt"/>
                        </a:rPr>
                        <a:t>Planned Activities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Collaboration with OSD, Services, JFAC, NNSA</a:t>
                      </a:r>
                      <a:endParaRPr lang="en-US" sz="1600" dirty="0" smtClean="0">
                        <a:solidFill>
                          <a:schemeClr val="tx1"/>
                        </a:solidFill>
                        <a:latin typeface="+mn-lt"/>
                      </a:endParaRPr>
                    </a:p>
                    <a:p>
                      <a:pPr marL="285750" indent="-285750">
                        <a:buFont typeface="Arial" panose="020B0604020202020204" pitchFamily="34" charset="0"/>
                        <a:buChar char="•"/>
                      </a:pPr>
                      <a:r>
                        <a:rPr lang="en-US" sz="1600" dirty="0" smtClean="0">
                          <a:solidFill>
                            <a:schemeClr val="tx1"/>
                          </a:solidFill>
                          <a:latin typeface="+mn-lt"/>
                        </a:rPr>
                        <a:t>SCRM Community of Interest </a:t>
                      </a:r>
                    </a:p>
                    <a:p>
                      <a:pPr marL="285750" indent="-285750">
                        <a:buFont typeface="Arial" panose="020B0604020202020204" pitchFamily="34" charset="0"/>
                        <a:buChar char="•"/>
                      </a:pPr>
                      <a:r>
                        <a:rPr lang="en-US" sz="1600" dirty="0" smtClean="0">
                          <a:solidFill>
                            <a:schemeClr val="tx1"/>
                          </a:solidFill>
                          <a:latin typeface="+mn-lt"/>
                        </a:rPr>
                        <a:t>AF Policy Review to minimize compliance activities</a:t>
                      </a:r>
                      <a:endParaRPr lang="en-US" sz="1600" dirty="0">
                        <a:solidFill>
                          <a:schemeClr val="tx1"/>
                        </a:solidFill>
                        <a:latin typeface="+mn-lt"/>
                      </a:endParaRPr>
                    </a:p>
                    <a:p>
                      <a:r>
                        <a:rPr lang="en-US" sz="1600" dirty="0" smtClean="0">
                          <a:solidFill>
                            <a:schemeClr val="tx1"/>
                          </a:solidFill>
                          <a:latin typeface="+mn-lt"/>
                        </a:rPr>
                        <a:t>Planned Events</a:t>
                      </a:r>
                    </a:p>
                    <a:p>
                      <a:pPr marL="285750" indent="-285750">
                        <a:buFont typeface="Arial" panose="020B0604020202020204" pitchFamily="34" charset="0"/>
                        <a:buChar char="•"/>
                      </a:pPr>
                      <a:r>
                        <a:rPr lang="en-US" sz="1600" dirty="0" smtClean="0">
                          <a:solidFill>
                            <a:schemeClr val="tx1"/>
                          </a:solidFill>
                          <a:latin typeface="+mn-lt"/>
                        </a:rPr>
                        <a:t>IEEE, NDIA, INCOSE System Security Symposium April 2020 </a:t>
                      </a:r>
                      <a:endParaRPr lang="en-US" sz="1600" dirty="0">
                        <a:solidFill>
                          <a:schemeClr val="tx1"/>
                        </a:solidFill>
                        <a:latin typeface="+mn-lt"/>
                      </a:endParaRPr>
                    </a:p>
                    <a:p>
                      <a:r>
                        <a:rPr lang="en-US" sz="1600" dirty="0" smtClean="0">
                          <a:solidFill>
                            <a:schemeClr val="tx1"/>
                          </a:solidFill>
                          <a:latin typeface="+mn-lt"/>
                        </a:rPr>
                        <a:t>Planned Publications</a:t>
                      </a:r>
                    </a:p>
                    <a:p>
                      <a:pPr marL="285750" indent="-285750">
                        <a:buFont typeface="Arial" panose="020B0604020202020204" pitchFamily="34" charset="0"/>
                        <a:buChar char="•"/>
                      </a:pPr>
                      <a:r>
                        <a:rPr lang="en-US" sz="1600" dirty="0" smtClean="0">
                          <a:solidFill>
                            <a:schemeClr val="tx1"/>
                          </a:solidFill>
                          <a:latin typeface="+mn-lt"/>
                        </a:rPr>
                        <a:t>Standardization</a:t>
                      </a:r>
                      <a:r>
                        <a:rPr lang="en-US" sz="1600" baseline="0" dirty="0" smtClean="0">
                          <a:solidFill>
                            <a:schemeClr val="tx1"/>
                          </a:solidFill>
                          <a:latin typeface="+mn-lt"/>
                        </a:rPr>
                        <a:t> – DIDs, WBS</a:t>
                      </a:r>
                    </a:p>
                    <a:p>
                      <a:pPr marL="285750" indent="-285750">
                        <a:buFont typeface="Arial" panose="020B0604020202020204" pitchFamily="34" charset="0"/>
                        <a:buChar char="•"/>
                      </a:pPr>
                      <a:r>
                        <a:rPr lang="en-US" sz="1600" baseline="0" dirty="0" smtClean="0">
                          <a:solidFill>
                            <a:schemeClr val="tx1"/>
                          </a:solidFill>
                          <a:latin typeface="+mn-lt"/>
                        </a:rPr>
                        <a:t>5000.02 Review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OSD Org</a:t>
                      </a:r>
                      <a:r>
                        <a:rPr lang="en-US" sz="1600" baseline="0" dirty="0" smtClean="0"/>
                        <a:t> </a:t>
                      </a:r>
                      <a:r>
                        <a:rPr lang="en-US" sz="1600" dirty="0" smtClean="0"/>
                        <a:t>Chart with SSE Swim Lanes</a:t>
                      </a:r>
                    </a:p>
                  </a:txBody>
                  <a:tcPr>
                    <a:lnL w="19050" cap="flat" cmpd="sng" algn="ctr">
                      <a:solidFill>
                        <a:srgbClr val="880015"/>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7213134"/>
                  </a:ext>
                </a:extLst>
              </a:tr>
            </a:tbl>
          </a:graphicData>
        </a:graphic>
      </p:graphicFrame>
      <p:sp>
        <p:nvSpPr>
          <p:cNvPr id="16" name="Date Placeholder 3">
            <a:extLst>
              <a:ext uri="{FF2B5EF4-FFF2-40B4-BE49-F238E27FC236}">
                <a16:creationId xmlns:a16="http://schemas.microsoft.com/office/drawing/2014/main" id="{759783BB-5FD0-4C49-AEB1-7295734C4944}"/>
              </a:ext>
            </a:extLst>
          </p:cNvPr>
          <p:cNvSpPr>
            <a:spLocks noGrp="1"/>
          </p:cNvSpPr>
          <p:nvPr>
            <p:ph type="dt" sz="half" idx="10"/>
          </p:nvPr>
        </p:nvSpPr>
        <p:spPr>
          <a:xfrm>
            <a:off x="6553200" y="6477000"/>
            <a:ext cx="2133600" cy="288925"/>
          </a:xfrm>
        </p:spPr>
        <p:txBody>
          <a:bodyPr/>
          <a:lstStyle/>
          <a:p>
            <a:pPr algn="r"/>
            <a:r>
              <a:rPr lang="en-US" dirty="0"/>
              <a:t>05-Dec-2019</a:t>
            </a:r>
          </a:p>
        </p:txBody>
      </p:sp>
      <p:sp>
        <p:nvSpPr>
          <p:cNvPr id="17" name="Footer Placeholder 4">
            <a:extLst>
              <a:ext uri="{FF2B5EF4-FFF2-40B4-BE49-F238E27FC236}">
                <a16:creationId xmlns:a16="http://schemas.microsoft.com/office/drawing/2014/main" id="{B1EB0852-B774-44B8-BE34-62AA1958C081}"/>
              </a:ext>
            </a:extLst>
          </p:cNvPr>
          <p:cNvSpPr>
            <a:spLocks noGrp="1"/>
          </p:cNvSpPr>
          <p:nvPr>
            <p:ph type="ftr" sz="quarter" idx="11"/>
            <p:custDataLst>
              <p:tags r:id="rId1"/>
            </p:custDataLst>
          </p:nvPr>
        </p:nvSpPr>
        <p:spPr>
          <a:xfrm>
            <a:off x="0" y="6477000"/>
            <a:ext cx="9144000" cy="320675"/>
          </a:xfrm>
        </p:spPr>
        <p:txBody>
          <a:bodyPr/>
          <a:lstStyle/>
          <a:p>
            <a:r>
              <a:rPr lang="en-US" smtClean="0"/>
              <a:t>Approved for Public Release</a:t>
            </a:r>
          </a:p>
          <a:p>
            <a:r>
              <a:rPr lang="en-US" smtClean="0"/>
              <a:t> </a:t>
            </a:r>
            <a:endParaRPr lang="en-US" dirty="0"/>
          </a:p>
        </p:txBody>
      </p:sp>
    </p:spTree>
    <p:extLst>
      <p:ext uri="{BB962C8B-B14F-4D97-AF65-F5344CB8AC3E}">
        <p14:creationId xmlns:p14="http://schemas.microsoft.com/office/powerpoint/2010/main" val="104302710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22D33-D934-492F-A05C-834A1DFB6106}"/>
              </a:ext>
            </a:extLst>
          </p:cNvPr>
          <p:cNvSpPr>
            <a:spLocks noGrp="1"/>
          </p:cNvSpPr>
          <p:nvPr>
            <p:ph type="title"/>
          </p:nvPr>
        </p:nvSpPr>
        <p:spPr/>
        <p:txBody>
          <a:bodyPr/>
          <a:lstStyle/>
          <a:p>
            <a:r>
              <a:rPr lang="en-US" dirty="0"/>
              <a:t>Mission / Purpose</a:t>
            </a:r>
          </a:p>
        </p:txBody>
      </p:sp>
      <p:sp>
        <p:nvSpPr>
          <p:cNvPr id="4" name="Slide Number Placeholder 3">
            <a:extLst>
              <a:ext uri="{FF2B5EF4-FFF2-40B4-BE49-F238E27FC236}">
                <a16:creationId xmlns:a16="http://schemas.microsoft.com/office/drawing/2014/main" id="{EE0D9D95-CB93-49DB-B427-F1AAD84327BE}"/>
              </a:ext>
            </a:extLst>
          </p:cNvPr>
          <p:cNvSpPr>
            <a:spLocks noGrp="1"/>
          </p:cNvSpPr>
          <p:nvPr>
            <p:ph type="sldNum" sz="quarter" idx="12"/>
          </p:nvPr>
        </p:nvSpPr>
        <p:spPr/>
        <p:txBody>
          <a:bodyPr/>
          <a:lstStyle/>
          <a:p>
            <a:fld id="{CD64BFC3-983F-4B0A-9A55-84A85105ADC0}" type="slidenum">
              <a:rPr lang="en-US" smtClean="0"/>
              <a:pPr/>
              <a:t>12</a:t>
            </a:fld>
            <a:endParaRPr lang="en-US" dirty="0"/>
          </a:p>
        </p:txBody>
      </p:sp>
      <p:sp>
        <p:nvSpPr>
          <p:cNvPr id="5" name="Date Placeholder 3">
            <a:extLst>
              <a:ext uri="{FF2B5EF4-FFF2-40B4-BE49-F238E27FC236}">
                <a16:creationId xmlns:a16="http://schemas.microsoft.com/office/drawing/2014/main" id="{60C9A473-191C-48E7-A3B2-7EB9D45955ED}"/>
              </a:ext>
            </a:extLst>
          </p:cNvPr>
          <p:cNvSpPr>
            <a:spLocks noGrp="1"/>
          </p:cNvSpPr>
          <p:nvPr>
            <p:ph type="dt" sz="half" idx="10"/>
          </p:nvPr>
        </p:nvSpPr>
        <p:spPr>
          <a:xfrm>
            <a:off x="6553200" y="6477000"/>
            <a:ext cx="2133600" cy="288925"/>
          </a:xfrm>
        </p:spPr>
        <p:txBody>
          <a:bodyPr/>
          <a:lstStyle/>
          <a:p>
            <a:pPr algn="r"/>
            <a:r>
              <a:rPr lang="en-US" dirty="0"/>
              <a:t>05-Dec-2019</a:t>
            </a:r>
          </a:p>
        </p:txBody>
      </p:sp>
      <p:sp>
        <p:nvSpPr>
          <p:cNvPr id="6" name="Footer Placeholder 4">
            <a:extLst>
              <a:ext uri="{FF2B5EF4-FFF2-40B4-BE49-F238E27FC236}">
                <a16:creationId xmlns:a16="http://schemas.microsoft.com/office/drawing/2014/main" id="{E43947A0-B75E-440A-99E3-29CD6BE98713}"/>
              </a:ext>
            </a:extLst>
          </p:cNvPr>
          <p:cNvSpPr>
            <a:spLocks noGrp="1"/>
          </p:cNvSpPr>
          <p:nvPr>
            <p:ph type="ftr" sz="quarter" idx="11"/>
            <p:custDataLst>
              <p:tags r:id="rId1"/>
            </p:custDataLst>
          </p:nvPr>
        </p:nvSpPr>
        <p:spPr>
          <a:xfrm>
            <a:off x="0" y="6477000"/>
            <a:ext cx="9144000" cy="320675"/>
          </a:xfrm>
        </p:spPr>
        <p:txBody>
          <a:bodyPr/>
          <a:lstStyle/>
          <a:p>
            <a:r>
              <a:rPr lang="en-US" smtClean="0"/>
              <a:t>Approved for Public Release</a:t>
            </a:r>
          </a:p>
          <a:p>
            <a:r>
              <a:rPr lang="en-US" smtClean="0"/>
              <a:t> </a:t>
            </a:r>
            <a:endParaRPr lang="en-US" dirty="0"/>
          </a:p>
        </p:txBody>
      </p:sp>
      <p:sp>
        <p:nvSpPr>
          <p:cNvPr id="7" name="Content Placeholder 6"/>
          <p:cNvSpPr>
            <a:spLocks noGrp="1"/>
          </p:cNvSpPr>
          <p:nvPr>
            <p:ph idx="1"/>
          </p:nvPr>
        </p:nvSpPr>
        <p:spPr/>
        <p:txBody>
          <a:bodyPr/>
          <a:lstStyle/>
          <a:p>
            <a:pPr lvl="0">
              <a:lnSpc>
                <a:spcPct val="120000"/>
              </a:lnSpc>
              <a:spcAft>
                <a:spcPts val="600"/>
              </a:spcAft>
            </a:pPr>
            <a:r>
              <a:rPr lang="en-US" sz="2000" i="1" dirty="0">
                <a:solidFill>
                  <a:prstClr val="black"/>
                </a:solidFill>
              </a:rPr>
              <a:t>To promote System Security Engineering integration into the Systems Engineering and Mission Assurance processes in the Department of Defense (DoD) acquisition of weapon systems.  To foster the development of System Security Engineering methods, tools, techniques, and processes required for the role of System Security Engineers. To provide a forum for the open exchange of ideas and concepts between government, industry, FFRDC and academia. To develop a new understanding of System Security Engineering and the critical role it plays to ensure system survivability in a cyber contested environment. </a:t>
            </a:r>
          </a:p>
          <a:p>
            <a:endParaRPr lang="en-US" dirty="0"/>
          </a:p>
        </p:txBody>
      </p:sp>
    </p:spTree>
    <p:extLst>
      <p:ext uri="{BB962C8B-B14F-4D97-AF65-F5344CB8AC3E}">
        <p14:creationId xmlns:p14="http://schemas.microsoft.com/office/powerpoint/2010/main" val="320450677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pPr lvl="0">
              <a:lnSpc>
                <a:spcPct val="120000"/>
              </a:lnSpc>
              <a:spcAft>
                <a:spcPts val="600"/>
              </a:spcAft>
            </a:pPr>
            <a:r>
              <a:rPr lang="en-US" sz="2000" i="1" dirty="0">
                <a:solidFill>
                  <a:prstClr val="black"/>
                </a:solidFill>
              </a:rPr>
              <a:t>The System Security Engineering (SSE) Committee seeks to:</a:t>
            </a:r>
          </a:p>
          <a:p>
            <a:pPr marL="342900" lvl="0" indent="-342900">
              <a:lnSpc>
                <a:spcPct val="120000"/>
              </a:lnSpc>
              <a:spcAft>
                <a:spcPts val="600"/>
              </a:spcAft>
              <a:buFont typeface="Arial" panose="020B0604020202020204" pitchFamily="34" charset="0"/>
              <a:buChar char="•"/>
            </a:pPr>
            <a:r>
              <a:rPr lang="en-US" sz="2000" i="1" dirty="0">
                <a:solidFill>
                  <a:prstClr val="black"/>
                </a:solidFill>
              </a:rPr>
              <a:t>Advance SSE technical and business practices within the aerospace and defense industry.</a:t>
            </a:r>
          </a:p>
          <a:p>
            <a:pPr marL="342900" lvl="0" indent="-342900">
              <a:lnSpc>
                <a:spcPct val="120000"/>
              </a:lnSpc>
              <a:spcAft>
                <a:spcPts val="600"/>
              </a:spcAft>
              <a:buFont typeface="Arial" panose="020B0604020202020204" pitchFamily="34" charset="0"/>
              <a:buChar char="•"/>
            </a:pPr>
            <a:r>
              <a:rPr lang="en-US" sz="2000" i="1" dirty="0">
                <a:solidFill>
                  <a:prstClr val="black"/>
                </a:solidFill>
              </a:rPr>
              <a:t>Focuses on improving delivered system security performance including survivability, resiliency, and affordability.</a:t>
            </a:r>
          </a:p>
          <a:p>
            <a:pPr marL="342900" lvl="0" indent="-342900">
              <a:lnSpc>
                <a:spcPct val="120000"/>
              </a:lnSpc>
              <a:spcAft>
                <a:spcPts val="600"/>
              </a:spcAft>
              <a:buFont typeface="Arial" panose="020B0604020202020204" pitchFamily="34" charset="0"/>
              <a:buChar char="•"/>
            </a:pPr>
            <a:r>
              <a:rPr lang="en-US" sz="2000" i="1" dirty="0">
                <a:solidFill>
                  <a:prstClr val="black"/>
                </a:solidFill>
              </a:rPr>
              <a:t>Promote and emphasize excellence in systems security engineering throughout the program life cycle and across engineering and non-engineering disciplines required for a holistic approach to system security and program protection.</a:t>
            </a:r>
          </a:p>
          <a:p>
            <a:endParaRPr lang="en-US" dirty="0"/>
          </a:p>
        </p:txBody>
      </p:sp>
      <p:sp>
        <p:nvSpPr>
          <p:cNvPr id="4" name="Slide Number Placeholder 3"/>
          <p:cNvSpPr>
            <a:spLocks noGrp="1"/>
          </p:cNvSpPr>
          <p:nvPr>
            <p:ph type="sldNum" sz="quarter" idx="12"/>
          </p:nvPr>
        </p:nvSpPr>
        <p:spPr/>
        <p:txBody>
          <a:bodyPr/>
          <a:lstStyle/>
          <a:p>
            <a:fld id="{CD64BFC3-983F-4B0A-9A55-84A85105ADC0}" type="slidenum">
              <a:rPr lang="en-US" smtClean="0"/>
              <a:pPr/>
              <a:t>13</a:t>
            </a:fld>
            <a:endParaRPr lang="en-US" dirty="0"/>
          </a:p>
        </p:txBody>
      </p:sp>
      <p:sp>
        <p:nvSpPr>
          <p:cNvPr id="5" name="Footer Placeholder 4"/>
          <p:cNvSpPr>
            <a:spLocks noGrp="1"/>
          </p:cNvSpPr>
          <p:nvPr>
            <p:ph type="ftr" sz="quarter" idx="11"/>
            <p:custDataLst>
              <p:tags r:id="rId1"/>
            </p:custDataLst>
          </p:nvPr>
        </p:nvSpPr>
        <p:spPr>
          <a:xfrm>
            <a:off x="0" y="6477000"/>
            <a:ext cx="9144000" cy="320675"/>
          </a:xfrm>
        </p:spPr>
        <p:txBody>
          <a:bodyPr/>
          <a:lstStyle/>
          <a:p>
            <a:r>
              <a:rPr lang="en-US" smtClean="0"/>
              <a:t>Approved for Public Release</a:t>
            </a:r>
          </a:p>
          <a:p>
            <a:r>
              <a:rPr lang="en-US" smtClean="0"/>
              <a:t> </a:t>
            </a:r>
            <a:endParaRPr lang="en-US"/>
          </a:p>
        </p:txBody>
      </p:sp>
    </p:spTree>
    <p:extLst>
      <p:ext uri="{BB962C8B-B14F-4D97-AF65-F5344CB8AC3E}">
        <p14:creationId xmlns:p14="http://schemas.microsoft.com/office/powerpoint/2010/main" val="168188075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marL="342900" lvl="0" indent="-342900">
              <a:lnSpc>
                <a:spcPct val="120000"/>
              </a:lnSpc>
              <a:spcAft>
                <a:spcPts val="600"/>
              </a:spcAft>
              <a:buFont typeface="Arial" panose="020B0604020202020204" pitchFamily="34" charset="0"/>
              <a:buChar char="•"/>
            </a:pPr>
            <a:r>
              <a:rPr lang="en-US" sz="2000" i="1" dirty="0">
                <a:solidFill>
                  <a:prstClr val="black"/>
                </a:solidFill>
              </a:rPr>
              <a:t>Lead projects in areas that challenge the role and responsibility unique to System Security Engineering.</a:t>
            </a:r>
          </a:p>
          <a:p>
            <a:pPr marL="742950" lvl="1" indent="-285750">
              <a:lnSpc>
                <a:spcPct val="120000"/>
              </a:lnSpc>
              <a:spcAft>
                <a:spcPts val="600"/>
              </a:spcAft>
            </a:pPr>
            <a:r>
              <a:rPr lang="en-US" sz="1600" i="1" dirty="0">
                <a:solidFill>
                  <a:prstClr val="black"/>
                </a:solidFill>
              </a:rPr>
              <a:t>Projects may include but are not limited to providing a system security engineering industry perspective on draft or current System Security Engineering relevant government policies, government instructions, industry standards, industry best practices, customer requirements, risk management, etc.</a:t>
            </a:r>
          </a:p>
          <a:p>
            <a:pPr marL="342900" lvl="0" indent="-342900">
              <a:lnSpc>
                <a:spcPct val="120000"/>
              </a:lnSpc>
              <a:spcAft>
                <a:spcPts val="600"/>
              </a:spcAft>
              <a:buFont typeface="Arial" panose="020B0604020202020204" pitchFamily="34" charset="0"/>
              <a:buChar char="•"/>
            </a:pPr>
            <a:r>
              <a:rPr lang="en-US" sz="2000" i="1" dirty="0">
                <a:solidFill>
                  <a:prstClr val="black"/>
                </a:solidFill>
              </a:rPr>
              <a:t>Support security specialty projects and initiatives by providing a system security engineering perspective that directly effects and interfaces with system security engineering.</a:t>
            </a:r>
          </a:p>
          <a:p>
            <a:pPr marL="342900" lvl="0" indent="-342900">
              <a:lnSpc>
                <a:spcPct val="120000"/>
              </a:lnSpc>
              <a:spcAft>
                <a:spcPts val="600"/>
              </a:spcAft>
              <a:buFont typeface="Arial" panose="020B0604020202020204" pitchFamily="34" charset="0"/>
              <a:buChar char="•"/>
            </a:pPr>
            <a:r>
              <a:rPr lang="en-US" sz="2000" i="1" dirty="0">
                <a:solidFill>
                  <a:prstClr val="black"/>
                </a:solidFill>
              </a:rPr>
              <a:t>Encourage and promote the advancement, education, and skill development of the role of system security engineering.</a:t>
            </a:r>
          </a:p>
          <a:p>
            <a:endParaRPr lang="en-US" dirty="0"/>
          </a:p>
        </p:txBody>
      </p:sp>
      <p:sp>
        <p:nvSpPr>
          <p:cNvPr id="4" name="Slide Number Placeholder 3"/>
          <p:cNvSpPr>
            <a:spLocks noGrp="1"/>
          </p:cNvSpPr>
          <p:nvPr>
            <p:ph type="sldNum" sz="quarter" idx="12"/>
          </p:nvPr>
        </p:nvSpPr>
        <p:spPr/>
        <p:txBody>
          <a:bodyPr/>
          <a:lstStyle/>
          <a:p>
            <a:fld id="{CD64BFC3-983F-4B0A-9A55-84A85105ADC0}" type="slidenum">
              <a:rPr lang="en-US" smtClean="0"/>
              <a:pPr/>
              <a:t>14</a:t>
            </a:fld>
            <a:endParaRPr lang="en-US" dirty="0"/>
          </a:p>
        </p:txBody>
      </p:sp>
      <p:sp>
        <p:nvSpPr>
          <p:cNvPr id="5" name="Footer Placeholder 4"/>
          <p:cNvSpPr>
            <a:spLocks noGrp="1"/>
          </p:cNvSpPr>
          <p:nvPr>
            <p:ph type="ftr" sz="quarter" idx="11"/>
            <p:custDataLst>
              <p:tags r:id="rId1"/>
            </p:custDataLst>
          </p:nvPr>
        </p:nvSpPr>
        <p:spPr>
          <a:xfrm>
            <a:off x="0" y="6477000"/>
            <a:ext cx="9144000" cy="320675"/>
          </a:xfrm>
        </p:spPr>
        <p:txBody>
          <a:bodyPr/>
          <a:lstStyle/>
          <a:p>
            <a:r>
              <a:rPr lang="en-US" smtClean="0"/>
              <a:t>Approved for Public Release</a:t>
            </a:r>
          </a:p>
          <a:p>
            <a:r>
              <a:rPr lang="en-US" smtClean="0"/>
              <a:t> </a:t>
            </a:r>
            <a:endParaRPr lang="en-US"/>
          </a:p>
        </p:txBody>
      </p:sp>
    </p:spTree>
    <p:extLst>
      <p:ext uri="{BB962C8B-B14F-4D97-AF65-F5344CB8AC3E}">
        <p14:creationId xmlns:p14="http://schemas.microsoft.com/office/powerpoint/2010/main" val="417105420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operate?</a:t>
            </a:r>
            <a:endParaRPr lang="en-US" dirty="0"/>
          </a:p>
        </p:txBody>
      </p:sp>
      <p:sp>
        <p:nvSpPr>
          <p:cNvPr id="3" name="Content Placeholder 2"/>
          <p:cNvSpPr>
            <a:spLocks noGrp="1"/>
          </p:cNvSpPr>
          <p:nvPr>
            <p:ph idx="1"/>
          </p:nvPr>
        </p:nvSpPr>
        <p:spPr/>
        <p:txBody>
          <a:bodyPr>
            <a:normAutofit lnSpcReduction="10000"/>
          </a:bodyPr>
          <a:lstStyle/>
          <a:p>
            <a:pPr lvl="0"/>
            <a:r>
              <a:rPr lang="en-US" sz="1300" b="0" dirty="0">
                <a:solidFill>
                  <a:prstClr val="black"/>
                </a:solidFill>
              </a:rPr>
              <a:t>NDIA Systems Engineering Division (SED) Planning meeting in December.</a:t>
            </a:r>
          </a:p>
          <a:p>
            <a:pPr marL="400050" lvl="1" indent="0">
              <a:buNone/>
            </a:pPr>
            <a:r>
              <a:rPr lang="en-US" sz="1300" dirty="0">
                <a:solidFill>
                  <a:prstClr val="black"/>
                </a:solidFill>
              </a:rPr>
              <a:t>Attended by OSD &amp; Services Executive Leaders &amp; NDIA SED Committee Chairs</a:t>
            </a:r>
          </a:p>
          <a:p>
            <a:pPr marL="400050" lvl="1" indent="0">
              <a:buNone/>
            </a:pPr>
            <a:r>
              <a:rPr lang="en-US" sz="1300" dirty="0">
                <a:solidFill>
                  <a:prstClr val="black"/>
                </a:solidFill>
              </a:rPr>
              <a:t>	OSD &amp; Services communicate their plans and priority needs for the next year.</a:t>
            </a:r>
          </a:p>
          <a:p>
            <a:pPr lvl="0"/>
            <a:endParaRPr lang="en-US" sz="1300" b="0" dirty="0">
              <a:solidFill>
                <a:prstClr val="black"/>
              </a:solidFill>
            </a:endParaRPr>
          </a:p>
          <a:p>
            <a:pPr lvl="0"/>
            <a:r>
              <a:rPr lang="en-US" sz="1300" b="0" dirty="0">
                <a:solidFill>
                  <a:prstClr val="black"/>
                </a:solidFill>
              </a:rPr>
              <a:t>Committee Chairs work with their committee to draft a list of priority challenges &amp; candidate projects.  </a:t>
            </a:r>
          </a:p>
          <a:p>
            <a:pPr lvl="0"/>
            <a:endParaRPr lang="en-US" sz="1300" b="0" dirty="0">
              <a:solidFill>
                <a:prstClr val="black"/>
              </a:solidFill>
            </a:endParaRPr>
          </a:p>
          <a:p>
            <a:pPr lvl="0"/>
            <a:r>
              <a:rPr lang="en-US" sz="1300" b="0" dirty="0">
                <a:solidFill>
                  <a:prstClr val="black"/>
                </a:solidFill>
              </a:rPr>
              <a:t>1st meeting of the year, present both the Government SSE challenges and Industry SSE challenges.  </a:t>
            </a:r>
          </a:p>
          <a:p>
            <a:pPr lvl="0"/>
            <a:endParaRPr lang="en-US" sz="1300" b="0" dirty="0">
              <a:solidFill>
                <a:prstClr val="black"/>
              </a:solidFill>
            </a:endParaRPr>
          </a:p>
          <a:p>
            <a:pPr lvl="0"/>
            <a:r>
              <a:rPr lang="en-US" sz="1300" b="0" dirty="0">
                <a:solidFill>
                  <a:prstClr val="black"/>
                </a:solidFill>
              </a:rPr>
              <a:t>The Committee then reviews and proposes projects to address the challenges / needs. </a:t>
            </a:r>
          </a:p>
          <a:p>
            <a:pPr lvl="0"/>
            <a:endParaRPr lang="en-US" sz="1300" b="0" dirty="0">
              <a:solidFill>
                <a:prstClr val="black"/>
              </a:solidFill>
            </a:endParaRPr>
          </a:p>
          <a:p>
            <a:pPr lvl="0"/>
            <a:r>
              <a:rPr lang="en-US" sz="1300" b="0" dirty="0">
                <a:solidFill>
                  <a:prstClr val="black"/>
                </a:solidFill>
              </a:rPr>
              <a:t>This process establishes the plan for the year.  However as opportunities and needs are presented throughout the year, the committee has the opportunity to consider updating the plan. </a:t>
            </a:r>
          </a:p>
          <a:p>
            <a:pPr lvl="0"/>
            <a:endParaRPr lang="en-US" sz="1300" b="0" dirty="0">
              <a:solidFill>
                <a:prstClr val="black"/>
              </a:solidFill>
            </a:endParaRPr>
          </a:p>
          <a:p>
            <a:pPr lvl="0"/>
            <a:r>
              <a:rPr lang="en-US" sz="1300" b="0" dirty="0">
                <a:solidFill>
                  <a:prstClr val="black"/>
                </a:solidFill>
              </a:rPr>
              <a:t>The SSE Committee typically meets the afternoon of the NDIA Systems Engineering Divisional meetings which are posted on the NDIA Systems Engineering website.  We also send out an e-mail to NDIA SSE Committee members so please let us know if you’d like to be added to the committee email list.</a:t>
            </a:r>
          </a:p>
          <a:p>
            <a:pPr lvl="0"/>
            <a:endParaRPr lang="en-US" sz="1300" b="0" dirty="0">
              <a:solidFill>
                <a:prstClr val="black"/>
              </a:solidFill>
            </a:endParaRPr>
          </a:p>
          <a:p>
            <a:pPr lvl="0"/>
            <a:r>
              <a:rPr lang="en-US" sz="1300" dirty="0">
                <a:solidFill>
                  <a:prstClr val="black"/>
                </a:solidFill>
              </a:rPr>
              <a:t>We welcome and encourage participation at all skill levels. </a:t>
            </a:r>
          </a:p>
          <a:p>
            <a:pPr lvl="0"/>
            <a:endParaRPr lang="en-US" sz="1300" dirty="0">
              <a:solidFill>
                <a:prstClr val="black"/>
              </a:solidFill>
            </a:endParaRPr>
          </a:p>
          <a:p>
            <a:pPr lvl="0"/>
            <a:r>
              <a:rPr lang="en-US" sz="1300" dirty="0">
                <a:solidFill>
                  <a:prstClr val="black"/>
                </a:solidFill>
              </a:rPr>
              <a:t>Welcome and highly encourage committee members to lead projects and foster collaboration with other security specialty committees and working groups. </a:t>
            </a:r>
          </a:p>
          <a:p>
            <a:pPr lvl="0"/>
            <a:endParaRPr lang="en-US" sz="1300" dirty="0">
              <a:solidFill>
                <a:prstClr val="black"/>
              </a:solidFill>
            </a:endParaRPr>
          </a:p>
          <a:p>
            <a:pPr lvl="0"/>
            <a:r>
              <a:rPr lang="en-US" sz="1300" dirty="0">
                <a:solidFill>
                  <a:prstClr val="black"/>
                </a:solidFill>
              </a:rPr>
              <a:t>*** The number of projects, workshops, collaborations etc. along with the depth, quality, and level of rigor is dependent on the committee members commitment.  </a:t>
            </a:r>
          </a:p>
          <a:p>
            <a:endParaRPr lang="en-US" dirty="0"/>
          </a:p>
        </p:txBody>
      </p:sp>
      <p:sp>
        <p:nvSpPr>
          <p:cNvPr id="4" name="Slide Number Placeholder 3"/>
          <p:cNvSpPr>
            <a:spLocks noGrp="1"/>
          </p:cNvSpPr>
          <p:nvPr>
            <p:ph type="sldNum" sz="quarter" idx="12"/>
          </p:nvPr>
        </p:nvSpPr>
        <p:spPr/>
        <p:txBody>
          <a:bodyPr/>
          <a:lstStyle/>
          <a:p>
            <a:fld id="{CD64BFC3-983F-4B0A-9A55-84A85105ADC0}" type="slidenum">
              <a:rPr lang="en-US" smtClean="0"/>
              <a:pPr/>
              <a:t>15</a:t>
            </a:fld>
            <a:endParaRPr lang="en-US" dirty="0"/>
          </a:p>
        </p:txBody>
      </p:sp>
      <p:sp>
        <p:nvSpPr>
          <p:cNvPr id="5" name="Footer Placeholder 4"/>
          <p:cNvSpPr>
            <a:spLocks noGrp="1"/>
          </p:cNvSpPr>
          <p:nvPr>
            <p:ph type="ftr" sz="quarter" idx="11"/>
            <p:custDataLst>
              <p:tags r:id="rId1"/>
            </p:custDataLst>
          </p:nvPr>
        </p:nvSpPr>
        <p:spPr>
          <a:xfrm>
            <a:off x="0" y="6477000"/>
            <a:ext cx="9144000" cy="320675"/>
          </a:xfrm>
        </p:spPr>
        <p:txBody>
          <a:bodyPr/>
          <a:lstStyle/>
          <a:p>
            <a:r>
              <a:rPr lang="en-US" smtClean="0"/>
              <a:t>Approved for Public Release</a:t>
            </a:r>
          </a:p>
          <a:p>
            <a:r>
              <a:rPr lang="en-US" smtClean="0"/>
              <a:t> </a:t>
            </a:r>
            <a:endParaRPr lang="en-US"/>
          </a:p>
        </p:txBody>
      </p:sp>
    </p:spTree>
    <p:extLst>
      <p:ext uri="{BB962C8B-B14F-4D97-AF65-F5344CB8AC3E}">
        <p14:creationId xmlns:p14="http://schemas.microsoft.com/office/powerpoint/2010/main" val="58542303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6035C-A177-45E1-80D8-B95DA97D434D}"/>
              </a:ext>
            </a:extLst>
          </p:cNvPr>
          <p:cNvSpPr>
            <a:spLocks noGrp="1"/>
          </p:cNvSpPr>
          <p:nvPr>
            <p:ph type="title"/>
          </p:nvPr>
        </p:nvSpPr>
        <p:spPr/>
        <p:txBody>
          <a:bodyPr>
            <a:normAutofit/>
          </a:bodyPr>
          <a:lstStyle/>
          <a:p>
            <a:r>
              <a:rPr lang="en-US" dirty="0"/>
              <a:t>2019 Accomplishments</a:t>
            </a:r>
          </a:p>
        </p:txBody>
      </p:sp>
      <p:sp>
        <p:nvSpPr>
          <p:cNvPr id="4" name="Slide Number Placeholder 3">
            <a:extLst>
              <a:ext uri="{FF2B5EF4-FFF2-40B4-BE49-F238E27FC236}">
                <a16:creationId xmlns:a16="http://schemas.microsoft.com/office/drawing/2014/main" id="{B40D0C93-229B-48C3-8016-07DB9456E9CE}"/>
              </a:ext>
            </a:extLst>
          </p:cNvPr>
          <p:cNvSpPr>
            <a:spLocks noGrp="1"/>
          </p:cNvSpPr>
          <p:nvPr>
            <p:ph type="sldNum" sz="quarter" idx="12"/>
          </p:nvPr>
        </p:nvSpPr>
        <p:spPr/>
        <p:txBody>
          <a:bodyPr/>
          <a:lstStyle/>
          <a:p>
            <a:fld id="{CD64BFC3-983F-4B0A-9A55-84A85105ADC0}" type="slidenum">
              <a:rPr lang="en-US" smtClean="0"/>
              <a:pPr/>
              <a:t>16</a:t>
            </a:fld>
            <a:endParaRPr lang="en-US" dirty="0"/>
          </a:p>
        </p:txBody>
      </p:sp>
      <p:sp>
        <p:nvSpPr>
          <p:cNvPr id="5" name="Date Placeholder 3">
            <a:extLst>
              <a:ext uri="{FF2B5EF4-FFF2-40B4-BE49-F238E27FC236}">
                <a16:creationId xmlns:a16="http://schemas.microsoft.com/office/drawing/2014/main" id="{54F43CE0-95E2-45C0-B2FA-E31ACD71A95A}"/>
              </a:ext>
            </a:extLst>
          </p:cNvPr>
          <p:cNvSpPr>
            <a:spLocks noGrp="1"/>
          </p:cNvSpPr>
          <p:nvPr>
            <p:ph type="dt" sz="half" idx="10"/>
          </p:nvPr>
        </p:nvSpPr>
        <p:spPr>
          <a:xfrm>
            <a:off x="6553200" y="6477000"/>
            <a:ext cx="2133600" cy="288925"/>
          </a:xfrm>
        </p:spPr>
        <p:txBody>
          <a:bodyPr/>
          <a:lstStyle/>
          <a:p>
            <a:pPr algn="r"/>
            <a:r>
              <a:rPr lang="en-US" dirty="0"/>
              <a:t>05-Dec-2019</a:t>
            </a:r>
          </a:p>
        </p:txBody>
      </p:sp>
      <p:sp>
        <p:nvSpPr>
          <p:cNvPr id="6" name="Footer Placeholder 4">
            <a:extLst>
              <a:ext uri="{FF2B5EF4-FFF2-40B4-BE49-F238E27FC236}">
                <a16:creationId xmlns:a16="http://schemas.microsoft.com/office/drawing/2014/main" id="{EBC8BE6E-8166-42C5-9F85-CDAC61B9EDF4}"/>
              </a:ext>
            </a:extLst>
          </p:cNvPr>
          <p:cNvSpPr>
            <a:spLocks noGrp="1"/>
          </p:cNvSpPr>
          <p:nvPr>
            <p:ph type="ftr" sz="quarter" idx="11"/>
            <p:custDataLst>
              <p:tags r:id="rId1"/>
            </p:custDataLst>
          </p:nvPr>
        </p:nvSpPr>
        <p:spPr>
          <a:xfrm>
            <a:off x="0" y="6477000"/>
            <a:ext cx="9144000" cy="320675"/>
          </a:xfrm>
        </p:spPr>
        <p:txBody>
          <a:bodyPr/>
          <a:lstStyle/>
          <a:p>
            <a:r>
              <a:rPr lang="en-US" smtClean="0"/>
              <a:t>Approved for Public Release</a:t>
            </a:r>
          </a:p>
          <a:p>
            <a:r>
              <a:rPr lang="en-US" smtClean="0"/>
              <a:t> </a:t>
            </a:r>
            <a:endParaRPr lang="en-US" dirty="0"/>
          </a:p>
        </p:txBody>
      </p:sp>
      <p:graphicFrame>
        <p:nvGraphicFramePr>
          <p:cNvPr id="7" name="Content Placeholder 3">
            <a:extLst>
              <a:ext uri="{FF2B5EF4-FFF2-40B4-BE49-F238E27FC236}">
                <a16:creationId xmlns:a16="http://schemas.microsoft.com/office/drawing/2014/main" id="{F649CCB3-546C-4DAE-AF5B-735F0DDA60D5}"/>
              </a:ext>
            </a:extLst>
          </p:cNvPr>
          <p:cNvGraphicFramePr>
            <a:graphicFrameLocks/>
          </p:cNvGraphicFramePr>
          <p:nvPr>
            <p:extLst>
              <p:ext uri="{D42A27DB-BD31-4B8C-83A1-F6EECF244321}">
                <p14:modId xmlns:p14="http://schemas.microsoft.com/office/powerpoint/2010/main" val="360400679"/>
              </p:ext>
            </p:extLst>
          </p:nvPr>
        </p:nvGraphicFramePr>
        <p:xfrm>
          <a:off x="304800" y="838200"/>
          <a:ext cx="8534400" cy="524764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923702498"/>
                    </a:ext>
                  </a:extLst>
                </a:gridCol>
                <a:gridCol w="7315200">
                  <a:extLst>
                    <a:ext uri="{9D8B030D-6E8A-4147-A177-3AD203B41FA5}">
                      <a16:colId xmlns:a16="http://schemas.microsoft.com/office/drawing/2014/main" val="2947119223"/>
                    </a:ext>
                  </a:extLst>
                </a:gridCol>
              </a:tblGrid>
              <a:tr h="370840">
                <a:tc>
                  <a:txBody>
                    <a:bodyPr/>
                    <a:lstStyle/>
                    <a:p>
                      <a:r>
                        <a:rPr lang="en-US" sz="1600" b="1" dirty="0">
                          <a:solidFill>
                            <a:schemeClr val="bg1"/>
                          </a:solidFill>
                        </a:rPr>
                        <a:t>Activity</a:t>
                      </a:r>
                    </a:p>
                  </a:txBody>
                  <a:tcPr>
                    <a:solidFill>
                      <a:srgbClr val="93353C"/>
                    </a:solidFill>
                  </a:tcPr>
                </a:tc>
                <a:tc>
                  <a:txBody>
                    <a:bodyPr/>
                    <a:lstStyle/>
                    <a:p>
                      <a:r>
                        <a:rPr lang="en-US" sz="1600" b="1" dirty="0">
                          <a:solidFill>
                            <a:schemeClr val="bg1"/>
                          </a:solidFill>
                        </a:rPr>
                        <a:t>Title</a:t>
                      </a:r>
                    </a:p>
                  </a:txBody>
                  <a:tcPr>
                    <a:solidFill>
                      <a:srgbClr val="93353C"/>
                    </a:solidFill>
                  </a:tcPr>
                </a:tc>
                <a:extLst>
                  <a:ext uri="{0D108BD9-81ED-4DB2-BD59-A6C34878D82A}">
                    <a16:rowId xmlns:a16="http://schemas.microsoft.com/office/drawing/2014/main" val="3321621376"/>
                  </a:ext>
                </a:extLst>
              </a:tr>
              <a:tr h="1842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Projects &amp; Initiatives</a:t>
                      </a:r>
                    </a:p>
                    <a:p>
                      <a:endParaRPr lang="en-US" sz="1600" b="1" dirty="0"/>
                    </a:p>
                  </a:txBody>
                  <a:tcPr anchor="ctr">
                    <a:solidFill>
                      <a:srgbClr val="F6E6E7"/>
                    </a:solidFill>
                  </a:tcPr>
                </a:tc>
                <a:tc>
                  <a:txBody>
                    <a:bodyPr/>
                    <a:lstStyle/>
                    <a:p>
                      <a:pPr marL="234950" indent="-234950" algn="l" defTabSz="914400" rtl="0" eaLnBrk="1" latinLnBrk="0" hangingPunct="1">
                        <a:spcBef>
                          <a:spcPts val="600"/>
                        </a:spcBef>
                        <a:buFont typeface="Arial" panose="020B0604020202020204" pitchFamily="34" charset="0"/>
                        <a:buChar char="•"/>
                      </a:pPr>
                      <a:r>
                        <a:rPr lang="en-US" sz="1400" kern="1200" dirty="0">
                          <a:solidFill>
                            <a:schemeClr val="tx1"/>
                          </a:solidFill>
                          <a:latin typeface="+mn-lt"/>
                          <a:ea typeface="+mn-ea"/>
                          <a:cs typeface="+mn-cs"/>
                        </a:rPr>
                        <a:t>USAF Weapon System Program Protection and System Security Engineering Process Guidebook</a:t>
                      </a:r>
                    </a:p>
                    <a:p>
                      <a:pPr marL="234950" indent="-234950" algn="l" defTabSz="914400" rtl="0" eaLnBrk="1" latinLnBrk="0" hangingPunct="1">
                        <a:spcBef>
                          <a:spcPts val="600"/>
                        </a:spcBef>
                        <a:buFont typeface="Arial" panose="020B0604020202020204" pitchFamily="34" charset="0"/>
                        <a:buChar char="•"/>
                      </a:pPr>
                      <a:r>
                        <a:rPr lang="en-US" sz="1400" kern="1200" dirty="0">
                          <a:solidFill>
                            <a:schemeClr val="tx1"/>
                          </a:solidFill>
                          <a:latin typeface="+mn-lt"/>
                          <a:ea typeface="+mn-ea"/>
                          <a:cs typeface="+mn-cs"/>
                        </a:rPr>
                        <a:t>NDIA Critical Program Information (CPI) Assessment and Identification Guide (CAIG)</a:t>
                      </a:r>
                    </a:p>
                    <a:p>
                      <a:pPr marL="234950" indent="-234950" algn="l" defTabSz="914400" rtl="0" eaLnBrk="1" latinLnBrk="0" hangingPunct="1">
                        <a:spcBef>
                          <a:spcPts val="600"/>
                        </a:spcBef>
                        <a:buFont typeface="Arial" panose="020B0604020202020204" pitchFamily="34" charset="0"/>
                        <a:buChar char="•"/>
                      </a:pPr>
                      <a:r>
                        <a:rPr lang="en-US" sz="1400" kern="1200" dirty="0">
                          <a:solidFill>
                            <a:schemeClr val="tx1"/>
                          </a:solidFill>
                          <a:latin typeface="+mn-lt"/>
                          <a:ea typeface="+mn-ea"/>
                          <a:cs typeface="+mn-cs"/>
                        </a:rPr>
                        <a:t>DoD DRAFT Software Acquisition Pathway Policy Guidance</a:t>
                      </a:r>
                    </a:p>
                    <a:p>
                      <a:pPr marL="234950" marR="0" lvl="0" indent="-2349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kern="1200" dirty="0">
                          <a:solidFill>
                            <a:schemeClr val="tx1"/>
                          </a:solidFill>
                          <a:latin typeface="+mn-lt"/>
                          <a:ea typeface="+mn-ea"/>
                          <a:cs typeface="+mn-cs"/>
                        </a:rPr>
                        <a:t>Cyber Secure &amp; Resilient Approaches for Feature Based Variation Management</a:t>
                      </a:r>
                    </a:p>
                    <a:p>
                      <a:pPr marL="234950" indent="-234950" algn="l" defTabSz="914400" rtl="0" eaLnBrk="1" latinLnBrk="0" hangingPunct="1">
                        <a:spcBef>
                          <a:spcPts val="600"/>
                        </a:spcBef>
                        <a:buFont typeface="Arial" panose="020B0604020202020204" pitchFamily="34" charset="0"/>
                        <a:buChar char="•"/>
                      </a:pPr>
                      <a:r>
                        <a:rPr lang="en-US" sz="1400" kern="1200" dirty="0">
                          <a:solidFill>
                            <a:schemeClr val="tx1"/>
                          </a:solidFill>
                          <a:latin typeface="+mn-lt"/>
                          <a:ea typeface="+mn-ea"/>
                          <a:cs typeface="+mn-cs"/>
                        </a:rPr>
                        <a:t>IEEE, NDIA, INCOSE System Security Symposium April 2020 </a:t>
                      </a:r>
                    </a:p>
                    <a:p>
                      <a:pPr marL="234950" indent="-234950" algn="l" defTabSz="914400" rtl="0" eaLnBrk="1" latinLnBrk="0" hangingPunct="1">
                        <a:spcBef>
                          <a:spcPts val="600"/>
                        </a:spcBef>
                        <a:buFont typeface="Arial" panose="020B0604020202020204" pitchFamily="34" charset="0"/>
                        <a:buChar char="•"/>
                      </a:pPr>
                      <a:r>
                        <a:rPr lang="en-US" sz="1400" kern="1200" dirty="0">
                          <a:solidFill>
                            <a:schemeClr val="tx1"/>
                          </a:solidFill>
                          <a:latin typeface="+mn-lt"/>
                          <a:ea typeface="+mn-ea"/>
                          <a:cs typeface="+mn-cs"/>
                        </a:rPr>
                        <a:t>NDIA Systems &amp; Mission Engineering Annual October Conference</a:t>
                      </a:r>
                    </a:p>
                    <a:p>
                      <a:pPr marL="234950" indent="-234950" algn="l" defTabSz="914400" rtl="0" eaLnBrk="1" latinLnBrk="0" hangingPunct="1">
                        <a:spcBef>
                          <a:spcPts val="600"/>
                        </a:spcBef>
                        <a:buFont typeface="Arial" panose="020B0604020202020204" pitchFamily="34" charset="0"/>
                        <a:buChar char="•"/>
                      </a:pPr>
                      <a:r>
                        <a:rPr lang="en-US" sz="1400" kern="1200" dirty="0">
                          <a:solidFill>
                            <a:schemeClr val="tx1"/>
                          </a:solidFill>
                          <a:latin typeface="+mn-lt"/>
                          <a:ea typeface="+mn-ea"/>
                          <a:cs typeface="+mn-cs"/>
                        </a:rPr>
                        <a:t>NIST SP 800-160 Developing a Cyber Resilient Systems Vol </a:t>
                      </a:r>
                      <a:r>
                        <a:rPr lang="en-US" sz="1400" kern="1200" dirty="0" smtClean="0">
                          <a:solidFill>
                            <a:schemeClr val="tx1"/>
                          </a:solidFill>
                          <a:latin typeface="+mn-lt"/>
                          <a:ea typeface="+mn-ea"/>
                          <a:cs typeface="+mn-cs"/>
                        </a:rPr>
                        <a:t>2: A </a:t>
                      </a:r>
                      <a:r>
                        <a:rPr lang="en-US" sz="1400" kern="1200" dirty="0">
                          <a:solidFill>
                            <a:schemeClr val="tx1"/>
                          </a:solidFill>
                          <a:latin typeface="+mn-lt"/>
                          <a:ea typeface="+mn-ea"/>
                          <a:cs typeface="+mn-cs"/>
                        </a:rPr>
                        <a:t>Systems Security Engineering Approach</a:t>
                      </a:r>
                    </a:p>
                  </a:txBody>
                  <a:tcPr anchor="ctr">
                    <a:solidFill>
                      <a:srgbClr val="F6E6E7"/>
                    </a:solidFill>
                  </a:tcPr>
                </a:tc>
                <a:extLst>
                  <a:ext uri="{0D108BD9-81ED-4DB2-BD59-A6C34878D82A}">
                    <a16:rowId xmlns:a16="http://schemas.microsoft.com/office/drawing/2014/main" val="39800952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Information Exchange</a:t>
                      </a:r>
                    </a:p>
                    <a:p>
                      <a:endParaRPr lang="en-US" sz="1600" b="1" dirty="0"/>
                    </a:p>
                  </a:txBody>
                  <a:tcPr anchor="ctr">
                    <a:noFill/>
                  </a:tcPr>
                </a:tc>
                <a:tc>
                  <a:txBody>
                    <a:bodyPr/>
                    <a:lstStyle/>
                    <a:p>
                      <a:pPr marL="234950" marR="0" lvl="0" indent="-2349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kern="1200" dirty="0">
                          <a:solidFill>
                            <a:schemeClr val="tx1"/>
                          </a:solidFill>
                          <a:latin typeface="+mn-lt"/>
                          <a:ea typeface="+mn-ea"/>
                          <a:cs typeface="+mn-cs"/>
                        </a:rPr>
                        <a:t>DASD(R&amp;E) Sponsored SEI </a:t>
                      </a:r>
                      <a:r>
                        <a:rPr lang="en-US" sz="1400" kern="1200" dirty="0" err="1">
                          <a:solidFill>
                            <a:schemeClr val="tx1"/>
                          </a:solidFill>
                          <a:latin typeface="+mn-lt"/>
                          <a:ea typeface="+mn-ea"/>
                          <a:cs typeface="+mn-cs"/>
                        </a:rPr>
                        <a:t>SwA</a:t>
                      </a:r>
                      <a:r>
                        <a:rPr lang="en-US" sz="1400" kern="1200" dirty="0">
                          <a:solidFill>
                            <a:schemeClr val="tx1"/>
                          </a:solidFill>
                          <a:latin typeface="+mn-lt"/>
                          <a:ea typeface="+mn-ea"/>
                          <a:cs typeface="+mn-cs"/>
                        </a:rPr>
                        <a:t> Products, PM &amp;</a:t>
                      </a:r>
                      <a:r>
                        <a:rPr lang="en-US" sz="1400" kern="1200" baseline="0" dirty="0">
                          <a:solidFill>
                            <a:schemeClr val="tx1"/>
                          </a:solidFill>
                          <a:latin typeface="+mn-lt"/>
                          <a:ea typeface="+mn-ea"/>
                          <a:cs typeface="+mn-cs"/>
                        </a:rPr>
                        <a:t> Designer Guide</a:t>
                      </a:r>
                      <a:endParaRPr lang="en-US" sz="1400" kern="1200" dirty="0">
                        <a:solidFill>
                          <a:schemeClr val="tx1"/>
                        </a:solidFill>
                        <a:latin typeface="+mn-lt"/>
                        <a:ea typeface="+mn-ea"/>
                        <a:cs typeface="+mn-cs"/>
                      </a:endParaRPr>
                    </a:p>
                    <a:p>
                      <a:pPr marL="234950" marR="0" lvl="0" indent="-2349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kern="1200" dirty="0">
                          <a:solidFill>
                            <a:schemeClr val="tx1"/>
                          </a:solidFill>
                          <a:latin typeface="+mn-lt"/>
                          <a:ea typeface="+mn-ea"/>
                          <a:cs typeface="+mn-cs"/>
                        </a:rPr>
                        <a:t>DoD Cyber Workforce Management</a:t>
                      </a:r>
                    </a:p>
                    <a:p>
                      <a:pPr marL="234950" marR="0" lvl="0" indent="-2349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kern="1200" dirty="0">
                          <a:solidFill>
                            <a:schemeClr val="tx1"/>
                          </a:solidFill>
                          <a:latin typeface="+mn-lt"/>
                          <a:ea typeface="+mn-ea"/>
                          <a:cs typeface="+mn-cs"/>
                        </a:rPr>
                        <a:t>SAE G32 Cyber Physical Systems </a:t>
                      </a:r>
                    </a:p>
                    <a:p>
                      <a:pPr marL="234950" marR="0" lvl="0" indent="-2349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kern="1200" dirty="0">
                          <a:solidFill>
                            <a:schemeClr val="tx1"/>
                          </a:solidFill>
                          <a:latin typeface="+mn-lt"/>
                          <a:ea typeface="+mn-ea"/>
                          <a:cs typeface="+mn-cs"/>
                        </a:rPr>
                        <a:t>ASD(R&amp;E) Cybersecurity Challenges – Protecting DoD Unclassified Information</a:t>
                      </a:r>
                    </a:p>
                    <a:p>
                      <a:pPr marL="234950" marR="0" lvl="0" indent="-2349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kern="1200" dirty="0">
                          <a:solidFill>
                            <a:schemeClr val="tx1"/>
                          </a:solidFill>
                          <a:latin typeface="+mn-lt"/>
                          <a:ea typeface="+mn-ea"/>
                          <a:cs typeface="+mn-cs"/>
                        </a:rPr>
                        <a:t>NAVAIR </a:t>
                      </a:r>
                      <a:r>
                        <a:rPr lang="en-US" sz="1400" kern="1200" dirty="0" err="1">
                          <a:solidFill>
                            <a:schemeClr val="tx1"/>
                          </a:solidFill>
                          <a:latin typeface="+mn-lt"/>
                          <a:ea typeface="+mn-ea"/>
                          <a:cs typeface="+mn-cs"/>
                        </a:rPr>
                        <a:t>CyberSafe</a:t>
                      </a:r>
                      <a:endParaRPr lang="en-US" sz="1400" kern="1200" dirty="0">
                        <a:solidFill>
                          <a:schemeClr val="tx1"/>
                        </a:solidFill>
                        <a:latin typeface="+mn-lt"/>
                        <a:ea typeface="+mn-ea"/>
                        <a:cs typeface="+mn-cs"/>
                      </a:endParaRPr>
                    </a:p>
                    <a:p>
                      <a:pPr marL="234950" marR="0" lvl="0" indent="-2349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kern="1200" dirty="0">
                          <a:solidFill>
                            <a:schemeClr val="tx1"/>
                          </a:solidFill>
                          <a:latin typeface="+mn-lt"/>
                          <a:ea typeface="+mn-ea"/>
                          <a:cs typeface="+mn-cs"/>
                        </a:rPr>
                        <a:t>AF CROWS Program Protection and System Security Engineering Tools</a:t>
                      </a:r>
                    </a:p>
                    <a:p>
                      <a:pPr marL="234950" marR="0" lvl="0" indent="-2349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kern="1200" dirty="0">
                          <a:solidFill>
                            <a:schemeClr val="tx1"/>
                          </a:solidFill>
                          <a:latin typeface="+mn-lt"/>
                          <a:ea typeface="+mn-ea"/>
                          <a:cs typeface="+mn-cs"/>
                        </a:rPr>
                        <a:t>ASD(R&amp;E) CRWS Workshop Series</a:t>
                      </a:r>
                    </a:p>
                  </a:txBody>
                  <a:tcPr anchor="ctr">
                    <a:noFill/>
                  </a:tcPr>
                </a:tc>
                <a:extLst>
                  <a:ext uri="{0D108BD9-81ED-4DB2-BD59-A6C34878D82A}">
                    <a16:rowId xmlns:a16="http://schemas.microsoft.com/office/drawing/2014/main" val="31061957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Committee Chair Rep.</a:t>
                      </a:r>
                    </a:p>
                  </a:txBody>
                  <a:tcPr anchor="ctr">
                    <a:solidFill>
                      <a:srgbClr val="F6E6E7"/>
                    </a:solidFill>
                  </a:tcPr>
                </a:tc>
                <a:tc>
                  <a:txBody>
                    <a:bodyPr/>
                    <a:lstStyle/>
                    <a:p>
                      <a:pPr marL="234950" indent="-234950">
                        <a:buFont typeface="Arial" panose="020B0604020202020204" pitchFamily="34" charset="0"/>
                        <a:buChar char="•"/>
                      </a:pPr>
                      <a:r>
                        <a:rPr lang="en-US" sz="1400" dirty="0"/>
                        <a:t>SecNav Cybersecurity Advisory Panel Meeting</a:t>
                      </a:r>
                    </a:p>
                    <a:p>
                      <a:pPr marL="234950" indent="-234950">
                        <a:buFont typeface="Arial" panose="020B0604020202020204" pitchFamily="34" charset="0"/>
                        <a:buChar char="•"/>
                      </a:pPr>
                      <a:r>
                        <a:rPr lang="en-US" sz="1400" dirty="0"/>
                        <a:t>Collaboration</a:t>
                      </a:r>
                      <a:r>
                        <a:rPr lang="en-US" sz="1400" baseline="0" dirty="0"/>
                        <a:t> on Quality in the Space &amp; Defense Industries Forum, March 2019</a:t>
                      </a:r>
                      <a:endParaRPr lang="en-US" sz="1400" dirty="0"/>
                    </a:p>
                  </a:txBody>
                  <a:tcPr anchor="ctr">
                    <a:solidFill>
                      <a:srgbClr val="F6E6E7"/>
                    </a:solidFill>
                  </a:tcPr>
                </a:tc>
                <a:extLst>
                  <a:ext uri="{0D108BD9-81ED-4DB2-BD59-A6C34878D82A}">
                    <a16:rowId xmlns:a16="http://schemas.microsoft.com/office/drawing/2014/main" val="3066927955"/>
                  </a:ext>
                </a:extLst>
              </a:tr>
            </a:tbl>
          </a:graphicData>
        </a:graphic>
      </p:graphicFrame>
    </p:spTree>
    <p:extLst>
      <p:ext uri="{BB962C8B-B14F-4D97-AF65-F5344CB8AC3E}">
        <p14:creationId xmlns:p14="http://schemas.microsoft.com/office/powerpoint/2010/main" val="327054799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SSE Committee Feb – </a:t>
            </a:r>
            <a:r>
              <a:rPr lang="en-US" dirty="0" smtClean="0"/>
              <a:t>July </a:t>
            </a:r>
            <a:r>
              <a:rPr lang="en-US" dirty="0" smtClean="0"/>
              <a:t>Summary</a:t>
            </a:r>
            <a:endParaRPr lang="en-US" dirty="0"/>
          </a:p>
        </p:txBody>
      </p:sp>
      <p:sp>
        <p:nvSpPr>
          <p:cNvPr id="3" name="Content Placeholder 2"/>
          <p:cNvSpPr>
            <a:spLocks noGrp="1"/>
          </p:cNvSpPr>
          <p:nvPr>
            <p:ph idx="1"/>
          </p:nvPr>
        </p:nvSpPr>
        <p:spPr>
          <a:xfrm>
            <a:off x="152400" y="1219200"/>
            <a:ext cx="8763000" cy="4191000"/>
          </a:xfrm>
        </p:spPr>
        <p:txBody>
          <a:bodyPr>
            <a:normAutofit/>
          </a:bodyPr>
          <a:lstStyle/>
          <a:p>
            <a:pPr>
              <a:spcBef>
                <a:spcPts val="450"/>
              </a:spcBef>
            </a:pPr>
            <a:r>
              <a:rPr lang="en-US" sz="2000" dirty="0" smtClean="0"/>
              <a:t>Accomplishments:</a:t>
            </a:r>
          </a:p>
          <a:p>
            <a:pPr>
              <a:spcBef>
                <a:spcPts val="450"/>
              </a:spcBef>
            </a:pPr>
            <a:endParaRPr lang="en-US" sz="2000" dirty="0" smtClean="0"/>
          </a:p>
          <a:p>
            <a:pPr lvl="1">
              <a:spcBef>
                <a:spcPts val="450"/>
              </a:spcBef>
            </a:pPr>
            <a:r>
              <a:rPr lang="en-US" sz="1600" dirty="0" smtClean="0"/>
              <a:t>IEEE </a:t>
            </a:r>
            <a:r>
              <a:rPr lang="en-US" sz="1600" dirty="0"/>
              <a:t>NDIA INCOSE System Security Symposium, 6-9 April </a:t>
            </a:r>
            <a:r>
              <a:rPr lang="en-US" sz="1600" dirty="0" smtClean="0"/>
              <a:t>2020</a:t>
            </a:r>
          </a:p>
          <a:p>
            <a:pPr lvl="2">
              <a:spcBef>
                <a:spcPts val="450"/>
              </a:spcBef>
            </a:pPr>
            <a:r>
              <a:rPr lang="en-US" sz="1400" dirty="0" smtClean="0"/>
              <a:t>Transitioned to Virtual On-Demand Presentations</a:t>
            </a:r>
            <a:endParaRPr lang="en-US" sz="1400" dirty="0"/>
          </a:p>
          <a:p>
            <a:pPr lvl="1">
              <a:spcBef>
                <a:spcPts val="450"/>
              </a:spcBef>
            </a:pPr>
            <a:endParaRPr lang="en-US" sz="1600" dirty="0"/>
          </a:p>
          <a:p>
            <a:pPr lvl="1">
              <a:spcBef>
                <a:spcPts val="450"/>
              </a:spcBef>
            </a:pPr>
            <a:r>
              <a:rPr lang="en-US" sz="1600" dirty="0"/>
              <a:t>AF Weapon System Program Protection / System Security Engineering Guidebook </a:t>
            </a:r>
          </a:p>
          <a:p>
            <a:pPr lvl="1">
              <a:spcBef>
                <a:spcPts val="450"/>
              </a:spcBef>
            </a:pPr>
            <a:endParaRPr lang="en-US" sz="1600" dirty="0" smtClean="0"/>
          </a:p>
          <a:p>
            <a:pPr lvl="1">
              <a:spcBef>
                <a:spcPts val="450"/>
              </a:spcBef>
            </a:pPr>
            <a:r>
              <a:rPr lang="en-US" sz="1600" dirty="0" smtClean="0"/>
              <a:t>INCOSE </a:t>
            </a:r>
            <a:r>
              <a:rPr lang="en-US" sz="1600" dirty="0"/>
              <a:t>Fuse System Security Charter &amp; Collaboration</a:t>
            </a:r>
          </a:p>
          <a:p>
            <a:pPr lvl="1">
              <a:spcBef>
                <a:spcPts val="450"/>
              </a:spcBef>
            </a:pPr>
            <a:endParaRPr lang="en-US" sz="1600" dirty="0" smtClean="0"/>
          </a:p>
          <a:p>
            <a:pPr lvl="1">
              <a:spcBef>
                <a:spcPts val="450"/>
              </a:spcBef>
            </a:pPr>
            <a:r>
              <a:rPr lang="en-US" sz="1600" dirty="0" smtClean="0"/>
              <a:t>NIST </a:t>
            </a:r>
            <a:r>
              <a:rPr lang="en-US" sz="1600" dirty="0"/>
              <a:t>800-53 </a:t>
            </a:r>
            <a:r>
              <a:rPr lang="en-US" sz="1600" dirty="0" smtClean="0"/>
              <a:t>Review &amp; Comment</a:t>
            </a:r>
            <a:endParaRPr lang="en-US" sz="1600" dirty="0"/>
          </a:p>
          <a:p>
            <a:pPr>
              <a:spcBef>
                <a:spcPts val="450"/>
              </a:spcBef>
            </a:pPr>
            <a:endParaRPr lang="en-US" sz="1500" dirty="0">
              <a:solidFill>
                <a:srgbClr val="00B050"/>
              </a:solidFill>
            </a:endParaRPr>
          </a:p>
          <a:p>
            <a:pPr>
              <a:spcBef>
                <a:spcPts val="450"/>
              </a:spcBef>
            </a:pPr>
            <a:endParaRPr lang="en-US" sz="1500" dirty="0">
              <a:solidFill>
                <a:srgbClr val="00B050"/>
              </a:solidFill>
            </a:endParaRPr>
          </a:p>
          <a:p>
            <a:pPr marL="342900" lvl="1" indent="0">
              <a:spcBef>
                <a:spcPts val="450"/>
              </a:spcBef>
              <a:buNone/>
            </a:pPr>
            <a:endParaRPr lang="en-US" sz="1200" dirty="0"/>
          </a:p>
        </p:txBody>
      </p:sp>
      <p:sp>
        <p:nvSpPr>
          <p:cNvPr id="4" name="Date Placeholder 3"/>
          <p:cNvSpPr>
            <a:spLocks noGrp="1"/>
          </p:cNvSpPr>
          <p:nvPr>
            <p:ph type="dt" sz="half" idx="10"/>
          </p:nvPr>
        </p:nvSpPr>
        <p:spPr/>
        <p:txBody>
          <a:bodyPr/>
          <a:lstStyle/>
          <a:p>
            <a:fld id="{A325C21B-3258-4293-8AD7-7489A94AFFD4}" type="datetime1">
              <a:rPr lang="en-US" smtClean="0"/>
              <a:pPr/>
              <a:t>7/29/2020</a:t>
            </a:fld>
            <a:endParaRPr lang="en-US"/>
          </a:p>
        </p:txBody>
      </p:sp>
      <p:sp>
        <p:nvSpPr>
          <p:cNvPr id="5" name="Slide Number Placeholder 4"/>
          <p:cNvSpPr>
            <a:spLocks noGrp="1"/>
          </p:cNvSpPr>
          <p:nvPr>
            <p:ph type="sldNum" sz="quarter" idx="12"/>
          </p:nvPr>
        </p:nvSpPr>
        <p:spPr/>
        <p:txBody>
          <a:bodyPr/>
          <a:lstStyle/>
          <a:p>
            <a:fld id="{CD64BFC3-983F-4B0A-9A55-84A85105ADC0}" type="slidenum">
              <a:rPr lang="en-US" smtClean="0"/>
              <a:pPr/>
              <a:t>2</a:t>
            </a:fld>
            <a:endParaRPr lang="en-US"/>
          </a:p>
        </p:txBody>
      </p:sp>
      <p:sp>
        <p:nvSpPr>
          <p:cNvPr id="6" name="Footer Placeholder 5"/>
          <p:cNvSpPr>
            <a:spLocks noGrp="1"/>
          </p:cNvSpPr>
          <p:nvPr>
            <p:ph type="ftr" sz="quarter" idx="11"/>
            <p:custDataLst>
              <p:tags r:id="rId1"/>
            </p:custDataLst>
          </p:nvPr>
        </p:nvSpPr>
        <p:spPr>
          <a:xfrm>
            <a:off x="0" y="6477000"/>
            <a:ext cx="9144000" cy="320675"/>
          </a:xfrm>
        </p:spPr>
        <p:txBody>
          <a:bodyPr/>
          <a:lstStyle/>
          <a:p>
            <a:r>
              <a:rPr lang="en-US" smtClean="0"/>
              <a:t>Approved for Public Release</a:t>
            </a:r>
          </a:p>
          <a:p>
            <a:r>
              <a:rPr lang="en-US" smtClean="0"/>
              <a:t> </a:t>
            </a:r>
            <a:endParaRPr lang="en-US"/>
          </a:p>
        </p:txBody>
      </p:sp>
    </p:spTree>
    <p:extLst>
      <p:ext uri="{BB962C8B-B14F-4D97-AF65-F5344CB8AC3E}">
        <p14:creationId xmlns:p14="http://schemas.microsoft.com/office/powerpoint/2010/main" val="211799773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p:cNvSpPr>
            <a:spLocks noGrp="1"/>
          </p:cNvSpPr>
          <p:nvPr>
            <p:ph type="title"/>
          </p:nvPr>
        </p:nvSpPr>
        <p:spPr>
          <a:xfrm>
            <a:off x="1200151" y="441354"/>
            <a:ext cx="6743699" cy="673184"/>
          </a:xfrm>
        </p:spPr>
        <p:txBody>
          <a:bodyPr anchor="ctr">
            <a:noAutofit/>
          </a:bodyPr>
          <a:lstStyle/>
          <a:p>
            <a:pPr algn="ctr">
              <a:spcBef>
                <a:spcPts val="0"/>
              </a:spcBef>
            </a:pPr>
            <a:r>
              <a:rPr lang="en-US" sz="2100" dirty="0">
                <a:solidFill>
                  <a:srgbClr val="002060"/>
                </a:solidFill>
                <a:ea typeface="Calibri"/>
                <a:cs typeface="Times New Roman"/>
              </a:rPr>
              <a:t>IEEE NDIA INCOSE </a:t>
            </a:r>
            <a:br>
              <a:rPr lang="en-US" sz="2100" dirty="0">
                <a:solidFill>
                  <a:srgbClr val="002060"/>
                </a:solidFill>
                <a:ea typeface="Calibri"/>
                <a:cs typeface="Times New Roman"/>
              </a:rPr>
            </a:br>
            <a:r>
              <a:rPr lang="en-US" dirty="0">
                <a:solidFill>
                  <a:srgbClr val="002060"/>
                </a:solidFill>
                <a:ea typeface="Calibri"/>
                <a:cs typeface="Times New Roman"/>
              </a:rPr>
              <a:t>System Security Symposium </a:t>
            </a:r>
            <a:br>
              <a:rPr lang="en-US" dirty="0">
                <a:solidFill>
                  <a:srgbClr val="002060"/>
                </a:solidFill>
                <a:ea typeface="Calibri"/>
                <a:cs typeface="Times New Roman"/>
              </a:rPr>
            </a:br>
            <a:r>
              <a:rPr lang="en-US" sz="1500" dirty="0">
                <a:solidFill>
                  <a:srgbClr val="002060"/>
                </a:solidFill>
              </a:rPr>
              <a:t>April 6-9, 2020</a:t>
            </a:r>
            <a:endParaRPr lang="en-US" sz="2100" dirty="0">
              <a:solidFill>
                <a:srgbClr val="002060"/>
              </a:solidFill>
              <a:ea typeface="Calibri"/>
              <a:cs typeface="Times New Roman"/>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1792" y="152400"/>
            <a:ext cx="1614488" cy="120339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369" y="1403492"/>
            <a:ext cx="3652268" cy="3550970"/>
          </a:xfrm>
          <a:prstGeom prst="rect">
            <a:avLst/>
          </a:prstGeom>
        </p:spPr>
      </p:pic>
      <p:sp>
        <p:nvSpPr>
          <p:cNvPr id="5" name="Rectangle 4"/>
          <p:cNvSpPr/>
          <p:nvPr/>
        </p:nvSpPr>
        <p:spPr>
          <a:xfrm>
            <a:off x="0" y="6248400"/>
            <a:ext cx="97155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p:cNvPicPr>
            <a:picLocks noChangeAspect="1"/>
          </p:cNvPicPr>
          <p:nvPr/>
        </p:nvPicPr>
        <p:blipFill rotWithShape="1">
          <a:blip r:embed="rId6"/>
          <a:srcRect b="70168"/>
          <a:stretch/>
        </p:blipFill>
        <p:spPr>
          <a:xfrm>
            <a:off x="3687926" y="1556367"/>
            <a:ext cx="5069463" cy="1069077"/>
          </a:xfrm>
          <a:prstGeom prst="rect">
            <a:avLst/>
          </a:prstGeom>
        </p:spPr>
      </p:pic>
      <p:pic>
        <p:nvPicPr>
          <p:cNvPr id="9" name="Picture 8"/>
          <p:cNvPicPr>
            <a:picLocks noChangeAspect="1"/>
          </p:cNvPicPr>
          <p:nvPr/>
        </p:nvPicPr>
        <p:blipFill>
          <a:blip r:embed="rId7"/>
          <a:stretch>
            <a:fillRect/>
          </a:stretch>
        </p:blipFill>
        <p:spPr>
          <a:xfrm>
            <a:off x="3683451" y="2631300"/>
            <a:ext cx="5073938" cy="1771650"/>
          </a:xfrm>
          <a:prstGeom prst="rect">
            <a:avLst/>
          </a:prstGeom>
          <a:effectLst>
            <a:softEdge rad="152400"/>
          </a:effectLst>
        </p:spPr>
      </p:pic>
      <p:sp>
        <p:nvSpPr>
          <p:cNvPr id="10" name="Rectangle 9"/>
          <p:cNvSpPr/>
          <p:nvPr/>
        </p:nvSpPr>
        <p:spPr>
          <a:xfrm>
            <a:off x="4465682" y="4228916"/>
            <a:ext cx="3679662" cy="300082"/>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sng" strike="noStrike" kern="1200" cap="none" spc="0" normalizeH="0" baseline="0" noProof="0" dirty="0">
                <a:ln>
                  <a:noFill/>
                </a:ln>
                <a:solidFill>
                  <a:srgbClr val="1F497D">
                    <a:lumMod val="75000"/>
                  </a:srgbClr>
                </a:solidFill>
                <a:effectLst/>
                <a:uLnTx/>
                <a:uFillTx/>
                <a:latin typeface="Calibri" panose="020F0502020204030204" pitchFamily="34" charset="0"/>
                <a:ea typeface="Calibri" panose="020F0502020204030204" pitchFamily="34" charset="0"/>
                <a:cs typeface="Calibri" panose="020F0502020204030204" pitchFamily="34" charset="0"/>
                <a:hlinkClick r:id="rId8"/>
              </a:rPr>
              <a:t>http://www.ieeesystemssecuritysymposium.org</a:t>
            </a:r>
            <a:r>
              <a:rPr kumimoji="0" lang="en-US" sz="1350" b="1" i="0" u="sng" strike="noStrike" kern="1200" cap="none" spc="0" normalizeH="0" baseline="0" noProof="0" dirty="0">
                <a:ln>
                  <a:noFill/>
                </a:ln>
                <a:solidFill>
                  <a:srgbClr val="1F497D">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135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sp>
        <p:nvSpPr>
          <p:cNvPr id="3" name="Footer Placeholder 2"/>
          <p:cNvSpPr>
            <a:spLocks noGrp="1"/>
          </p:cNvSpPr>
          <p:nvPr>
            <p:ph type="ftr" sz="quarter" idx="11"/>
            <p:custDataLst>
              <p:tags r:id="rId1"/>
            </p:custDataLst>
          </p:nvPr>
        </p:nvSpPr>
        <p:spPr>
          <a:xfrm>
            <a:off x="0" y="6432552"/>
            <a:ext cx="9144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t>Approved for Public Release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t> </a:t>
            </a:r>
            <a:endParaRPr lang="en-US"/>
          </a:p>
        </p:txBody>
      </p:sp>
      <p:sp>
        <p:nvSpPr>
          <p:cNvPr id="8" name="Rectangle 7"/>
          <p:cNvSpPr/>
          <p:nvPr/>
        </p:nvSpPr>
        <p:spPr>
          <a:xfrm>
            <a:off x="504134" y="4863405"/>
            <a:ext cx="8153597" cy="1384995"/>
          </a:xfrm>
          <a:prstGeom prst="rect">
            <a:avLst/>
          </a:prstGeom>
          <a:solidFill>
            <a:schemeClr val="bg2"/>
          </a:solidFill>
        </p:spPr>
        <p:txBody>
          <a:bodyPr wrap="square">
            <a:spAutoFit/>
          </a:bodyPr>
          <a:lstStyle/>
          <a:p>
            <a:r>
              <a:rPr lang="en-US" sz="1400" b="1" dirty="0"/>
              <a:t>IEEE/NDIA/INCOSE Systems Security Symposium 2020 will now be held as a virtual on-demand </a:t>
            </a:r>
            <a:r>
              <a:rPr lang="en-US" sz="1400" dirty="0"/>
              <a:t>conference of recorded paper presentations to be held July 1 – August 1, 2020. Plenary session speakers and panels as well as track session panels will be rescheduled for 2021</a:t>
            </a:r>
            <a:r>
              <a:rPr lang="en-US" sz="1400" dirty="0" smtClean="0"/>
              <a:t>. </a:t>
            </a:r>
            <a:r>
              <a:rPr lang="en-US" sz="1400" dirty="0"/>
              <a:t>We will be offering a virtual presentation option for all of our SSS 2020 authors. The papers of all approved authors will be sent to IEEE with intent to publish in the IEEE XPLORE Library, and the presentations of all who present virtually will be available on the conference website. All authors and attendees will receive a 50% discount on all conference registration fees. </a:t>
            </a:r>
          </a:p>
        </p:txBody>
      </p:sp>
      <p:cxnSp>
        <p:nvCxnSpPr>
          <p:cNvPr id="12" name="Straight Connector 11"/>
          <p:cNvCxnSpPr/>
          <p:nvPr/>
        </p:nvCxnSpPr>
        <p:spPr>
          <a:xfrm>
            <a:off x="3781206" y="1126685"/>
            <a:ext cx="159945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19400" y="1265030"/>
            <a:ext cx="4267200" cy="307777"/>
          </a:xfrm>
          <a:prstGeom prst="rect">
            <a:avLst/>
          </a:prstGeom>
          <a:noFill/>
        </p:spPr>
        <p:txBody>
          <a:bodyPr wrap="square" rtlCol="0">
            <a:spAutoFit/>
          </a:bodyPr>
          <a:lstStyle/>
          <a:p>
            <a:r>
              <a:rPr lang="en-US" sz="1400" b="1" dirty="0" smtClean="0">
                <a:solidFill>
                  <a:srgbClr val="00B050"/>
                </a:solidFill>
              </a:rPr>
              <a:t>Virtual On-Demand Presentations July 1 – August 1</a:t>
            </a:r>
            <a:r>
              <a:rPr lang="en-US" sz="1400" b="1" baseline="30000" dirty="0" smtClean="0">
                <a:solidFill>
                  <a:srgbClr val="00B050"/>
                </a:solidFill>
              </a:rPr>
              <a:t>st</a:t>
            </a:r>
            <a:r>
              <a:rPr lang="en-US" sz="1400" b="1" dirty="0" smtClean="0">
                <a:solidFill>
                  <a:srgbClr val="00B050"/>
                </a:solidFill>
              </a:rPr>
              <a:t>.  </a:t>
            </a:r>
            <a:endParaRPr lang="en-US" sz="1400" b="1" dirty="0">
              <a:solidFill>
                <a:srgbClr val="00B050"/>
              </a:solidFill>
            </a:endParaRPr>
          </a:p>
        </p:txBody>
      </p:sp>
    </p:spTree>
    <p:extLst>
      <p:ext uri="{BB962C8B-B14F-4D97-AF65-F5344CB8AC3E}">
        <p14:creationId xmlns:p14="http://schemas.microsoft.com/office/powerpoint/2010/main" val="3630925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stretch>
            <a:fillRect/>
          </a:stretch>
        </p:blipFill>
        <p:spPr>
          <a:xfrm>
            <a:off x="6477000" y="596576"/>
            <a:ext cx="2404102" cy="2375224"/>
          </a:xfrm>
          <a:prstGeom prst="rect">
            <a:avLst/>
          </a:prstGeom>
        </p:spPr>
      </p:pic>
      <p:sp>
        <p:nvSpPr>
          <p:cNvPr id="14" name="Title 13"/>
          <p:cNvSpPr>
            <a:spLocks noGrp="1"/>
          </p:cNvSpPr>
          <p:nvPr>
            <p:ph type="title"/>
          </p:nvPr>
        </p:nvSpPr>
        <p:spPr/>
        <p:txBody>
          <a:bodyPr>
            <a:noAutofit/>
          </a:bodyPr>
          <a:lstStyle/>
          <a:p>
            <a:r>
              <a:rPr lang="en-US" sz="2000" dirty="0" smtClean="0"/>
              <a:t>AF Weapon System Program Protection / System Security Engineering Guidebook </a:t>
            </a:r>
            <a:endParaRPr lang="en-US" sz="2000" dirty="0"/>
          </a:p>
        </p:txBody>
      </p:sp>
      <p:sp>
        <p:nvSpPr>
          <p:cNvPr id="2" name="Footer Placeholder 1"/>
          <p:cNvSpPr>
            <a:spLocks noGrp="1"/>
          </p:cNvSpPr>
          <p:nvPr>
            <p:ph type="ftr" sz="quarter" idx="11"/>
            <p:custDataLst>
              <p:tags r:id="rId1"/>
            </p:custDataLst>
          </p:nvPr>
        </p:nvSpPr>
        <p:spPr>
          <a:xfrm>
            <a:off x="0" y="6477000"/>
            <a:ext cx="9144000" cy="320675"/>
          </a:xfrm>
        </p:spPr>
        <p:txBody>
          <a:bodyPr/>
          <a:lstStyle/>
          <a:p>
            <a:r>
              <a:rPr lang="en-US" smtClean="0"/>
              <a:t>Approved for Public Release</a:t>
            </a:r>
          </a:p>
          <a:p>
            <a:r>
              <a:rPr lang="en-US" smtClean="0"/>
              <a:t> </a:t>
            </a:r>
            <a:endParaRPr lang="en-US" dirty="0"/>
          </a:p>
        </p:txBody>
      </p:sp>
      <p:sp>
        <p:nvSpPr>
          <p:cNvPr id="3" name="Slide Number Placeholder 2"/>
          <p:cNvSpPr>
            <a:spLocks noGrp="1"/>
          </p:cNvSpPr>
          <p:nvPr>
            <p:ph type="sldNum" sz="quarter" idx="12"/>
          </p:nvPr>
        </p:nvSpPr>
        <p:spPr/>
        <p:txBody>
          <a:bodyPr/>
          <a:lstStyle/>
          <a:p>
            <a:fld id="{55B26D86-4BDE-7B49-8A0E-7E1C9F6C907D}" type="slidenum">
              <a:rPr lang="en-US" smtClean="0"/>
              <a:t>4</a:t>
            </a:fld>
            <a:endParaRPr lang="en-US"/>
          </a:p>
        </p:txBody>
      </p:sp>
      <p:pic>
        <p:nvPicPr>
          <p:cNvPr id="10" name="Picture 9"/>
          <p:cNvPicPr>
            <a:picLocks noChangeAspect="1"/>
          </p:cNvPicPr>
          <p:nvPr/>
        </p:nvPicPr>
        <p:blipFill>
          <a:blip r:embed="rId5"/>
          <a:stretch>
            <a:fillRect/>
          </a:stretch>
        </p:blipFill>
        <p:spPr>
          <a:xfrm>
            <a:off x="6690102" y="3429000"/>
            <a:ext cx="2341448" cy="2951824"/>
          </a:xfrm>
          <a:prstGeom prst="rect">
            <a:avLst/>
          </a:prstGeom>
        </p:spPr>
      </p:pic>
      <p:sp>
        <p:nvSpPr>
          <p:cNvPr id="13" name="Rectangle 12"/>
          <p:cNvSpPr/>
          <p:nvPr/>
        </p:nvSpPr>
        <p:spPr>
          <a:xfrm>
            <a:off x="824753" y="5277776"/>
            <a:ext cx="2985247" cy="1061829"/>
          </a:xfrm>
          <a:prstGeom prst="rect">
            <a:avLst/>
          </a:prstGeom>
        </p:spPr>
        <p:txBody>
          <a:bodyPr wrap="square">
            <a:spAutoFit/>
          </a:bodyPr>
          <a:lstStyle/>
          <a:p>
            <a:r>
              <a:rPr lang="en-US" sz="1050" dirty="0" smtClean="0">
                <a:latin typeface="Calibri" panose="020F0502020204030204" pitchFamily="34" charset="0"/>
                <a:ea typeface="Calibri" panose="020F0502020204030204" pitchFamily="34" charset="0"/>
              </a:rPr>
              <a:t>The document is available within the anti-tamper (AT) </a:t>
            </a:r>
            <a:r>
              <a:rPr lang="en-US" sz="1050" dirty="0">
                <a:latin typeface="Calibri" panose="020F0502020204030204" pitchFamily="34" charset="0"/>
                <a:ea typeface="Calibri" panose="020F0502020204030204" pitchFamily="34" charset="0"/>
              </a:rPr>
              <a:t>homepage link: ( The documents are located under “resources” tab under “policy” folder.  Then click “Air Force” and our documents are located there).</a:t>
            </a:r>
          </a:p>
          <a:p>
            <a:r>
              <a:rPr lang="en-US" sz="1050" u="sng" dirty="0">
                <a:solidFill>
                  <a:srgbClr val="0563C1"/>
                </a:solidFill>
                <a:latin typeface="Calibri" panose="020F0502020204030204" pitchFamily="34" charset="0"/>
                <a:ea typeface="Calibri" panose="020F0502020204030204" pitchFamily="34" charset="0"/>
                <a:hlinkClick r:id="rId6"/>
              </a:rPr>
              <a:t>https://at.dod.mil/</a:t>
            </a:r>
            <a:endParaRPr lang="en-US" sz="1050" dirty="0">
              <a:latin typeface="Calibri" panose="020F0502020204030204" pitchFamily="34" charset="0"/>
              <a:ea typeface="Calibri" panose="020F0502020204030204" pitchFamily="34" charset="0"/>
            </a:endParaRPr>
          </a:p>
        </p:txBody>
      </p:sp>
      <p:sp>
        <p:nvSpPr>
          <p:cNvPr id="16" name="Content Placeholder 14"/>
          <p:cNvSpPr txBox="1">
            <a:spLocks/>
          </p:cNvSpPr>
          <p:nvPr/>
        </p:nvSpPr>
        <p:spPr>
          <a:xfrm>
            <a:off x="838200" y="1143000"/>
            <a:ext cx="5851902" cy="4038600"/>
          </a:xfrm>
          <a:prstGeom prst="rect">
            <a:avLst/>
          </a:prstGeom>
          <a:ln>
            <a:solidFill>
              <a:schemeClr val="tx1"/>
            </a:solidFill>
          </a:ln>
        </p:spPr>
        <p:txBody>
          <a:bodyPr vert="horz" lIns="91440" tIns="45720" rIns="91440" bIns="45720" rtlCol="0">
            <a:noAutofit/>
          </a:bodyPr>
          <a:lstStyle>
            <a:lvl1pPr marL="0" indent="0" algn="l" defTabSz="914400" rtl="0" eaLnBrk="1" latinLnBrk="0" hangingPunct="1">
              <a:spcBef>
                <a:spcPct val="20000"/>
              </a:spcBef>
              <a:buClr>
                <a:srgbClr val="C00000"/>
              </a:buClr>
              <a:buFont typeface="Arial" panose="020B0604020202020204" pitchFamily="34" charset="0"/>
              <a:buNone/>
              <a:defRPr sz="2400" b="1" kern="1200" spc="0">
                <a:solidFill>
                  <a:srgbClr val="880015"/>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Clr>
                <a:srgbClr val="C00000"/>
              </a:buClr>
              <a:buFont typeface="Arial" panose="020B0604020202020204" pitchFamily="34" charset="0"/>
              <a:buChar char="–"/>
              <a:defRPr sz="2000" kern="1200" spc="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Clr>
                <a:srgbClr val="C00000"/>
              </a:buClr>
              <a:buFont typeface="Arial" panose="020B0604020202020204" pitchFamily="34" charset="0"/>
              <a:buChar char="•"/>
              <a:tabLst/>
              <a:defRPr sz="1800" kern="1200" spc="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spcBef>
                <a:spcPct val="20000"/>
              </a:spcBef>
              <a:buClr>
                <a:srgbClr val="C00000"/>
              </a:buClr>
              <a:buFont typeface="Arial" panose="020B0604020202020204" pitchFamily="34" charset="0"/>
              <a:buChar char="–"/>
              <a:defRPr sz="1600" kern="1200" spc="0">
                <a:solidFill>
                  <a:schemeClr val="tx1"/>
                </a:solidFill>
                <a:latin typeface="Arial" panose="020B0604020202020204" pitchFamily="34" charset="0"/>
                <a:ea typeface="+mn-ea"/>
                <a:cs typeface="Arial" panose="020B0604020202020204" pitchFamily="34" charset="0"/>
              </a:defRPr>
            </a:lvl4pPr>
            <a:lvl5pPr marL="1143000" indent="-228600" algn="l" defTabSz="914400" rtl="0" eaLnBrk="1" latinLnBrk="0" hangingPunct="1">
              <a:spcBef>
                <a:spcPct val="20000"/>
              </a:spcBef>
              <a:buClr>
                <a:srgbClr val="C00000"/>
              </a:buClr>
              <a:buFont typeface="Arial" panose="020B0604020202020204" pitchFamily="34" charset="0"/>
              <a:buChar char="»"/>
              <a:defRPr sz="1400" kern="1200" spc="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US" sz="1400" b="0" dirty="0" smtClean="0"/>
              <a:t>Multi-year collaboration with the AF Cyber Resiliency Office of Weapon Systems</a:t>
            </a:r>
          </a:p>
          <a:p>
            <a:pPr marL="285750" indent="-285750">
              <a:spcAft>
                <a:spcPts val="600"/>
              </a:spcAft>
              <a:buFont typeface="Arial" panose="020B0604020202020204" pitchFamily="34" charset="0"/>
              <a:buChar char="•"/>
            </a:pPr>
            <a:r>
              <a:rPr lang="en-US" sz="1400" b="0" dirty="0" smtClean="0"/>
              <a:t>Currently the most comprehensive SSE / PP Guidebook</a:t>
            </a:r>
          </a:p>
          <a:p>
            <a:pPr marL="285750" indent="-285750">
              <a:spcAft>
                <a:spcPts val="600"/>
              </a:spcAft>
              <a:buFont typeface="Arial" panose="020B0604020202020204" pitchFamily="34" charset="0"/>
              <a:buChar char="•"/>
            </a:pPr>
            <a:r>
              <a:rPr lang="en-US" sz="1400" b="0" dirty="0" smtClean="0"/>
              <a:t>The guide includes:</a:t>
            </a:r>
          </a:p>
          <a:p>
            <a:pPr marL="742950" lvl="1" indent="-285750">
              <a:buFont typeface="Arial" panose="020B0604020202020204" pitchFamily="34" charset="0"/>
              <a:buChar char="•"/>
            </a:pPr>
            <a:r>
              <a:rPr lang="en-US" sz="1000" dirty="0" smtClean="0"/>
              <a:t>USAF Weapon System PP / SSE Process</a:t>
            </a:r>
          </a:p>
          <a:p>
            <a:pPr marL="742950" lvl="1" indent="-285750">
              <a:buFont typeface="Arial" panose="020B0604020202020204" pitchFamily="34" charset="0"/>
              <a:buChar char="•"/>
            </a:pPr>
            <a:r>
              <a:rPr lang="en-US" sz="1000" dirty="0" smtClean="0"/>
              <a:t>USAF Process Guide for Critical Program Information and Critical Component Identification</a:t>
            </a:r>
          </a:p>
          <a:p>
            <a:pPr marL="742950" lvl="1" indent="-285750">
              <a:buFont typeface="Arial" panose="020B0604020202020204" pitchFamily="34" charset="0"/>
              <a:buChar char="•"/>
            </a:pPr>
            <a:r>
              <a:rPr lang="en-US" sz="1000" dirty="0" smtClean="0"/>
              <a:t>USAF SSE Acquisition Guidebook</a:t>
            </a:r>
          </a:p>
          <a:p>
            <a:pPr marL="742950" lvl="1" indent="-285750">
              <a:buFont typeface="Arial" panose="020B0604020202020204" pitchFamily="34" charset="0"/>
              <a:buChar char="•"/>
            </a:pPr>
            <a:r>
              <a:rPr lang="en-US" sz="1000" dirty="0" smtClean="0"/>
              <a:t>Examples </a:t>
            </a:r>
          </a:p>
          <a:p>
            <a:pPr marL="742950" lvl="1" indent="-285750">
              <a:buFont typeface="Arial" panose="020B0604020202020204" pitchFamily="34" charset="0"/>
              <a:buChar char="•"/>
            </a:pPr>
            <a:r>
              <a:rPr lang="en-US" sz="1000" dirty="0" smtClean="0"/>
              <a:t>Templates</a:t>
            </a:r>
          </a:p>
          <a:p>
            <a:pPr marL="742950" lvl="1" indent="-285750">
              <a:buFont typeface="Arial" panose="020B0604020202020204" pitchFamily="34" charset="0"/>
              <a:buChar char="•"/>
            </a:pPr>
            <a:r>
              <a:rPr lang="en-US" sz="1000" dirty="0" smtClean="0"/>
              <a:t>Tools</a:t>
            </a:r>
          </a:p>
          <a:p>
            <a:pPr lvl="1" indent="0">
              <a:buNone/>
            </a:pPr>
            <a:endParaRPr lang="en-US" sz="1000" dirty="0" smtClean="0"/>
          </a:p>
          <a:p>
            <a:pPr marL="285750" indent="-285750">
              <a:spcAft>
                <a:spcPts val="600"/>
              </a:spcAft>
              <a:buFont typeface="Arial" panose="020B0604020202020204" pitchFamily="34" charset="0"/>
              <a:buChar char="•"/>
            </a:pPr>
            <a:r>
              <a:rPr lang="en-US" sz="1400" b="0" dirty="0"/>
              <a:t>Highly recommend using this guide as the preferred reference and encourage the community to continue to improve and mature.  </a:t>
            </a:r>
          </a:p>
          <a:p>
            <a:pPr marL="285750" indent="-285750">
              <a:spcAft>
                <a:spcPts val="600"/>
              </a:spcAft>
              <a:buFont typeface="Arial" panose="020B0604020202020204" pitchFamily="34" charset="0"/>
              <a:buChar char="•"/>
            </a:pPr>
            <a:r>
              <a:rPr lang="en-US" sz="1400" b="0" dirty="0"/>
              <a:t>The AF CROWS continues to be open to feedback.  </a:t>
            </a:r>
          </a:p>
          <a:p>
            <a:pPr marL="285750" indent="-285750">
              <a:buFont typeface="Arial" panose="020B0604020202020204" pitchFamily="34" charset="0"/>
              <a:buChar char="•"/>
            </a:pPr>
            <a:endParaRPr lang="en-US" sz="1400" dirty="0" smtClean="0"/>
          </a:p>
          <a:p>
            <a:pPr marL="742950" lvl="1" indent="-285750">
              <a:buFont typeface="Arial" panose="020B0604020202020204" pitchFamily="34" charset="0"/>
              <a:buChar char="•"/>
            </a:pPr>
            <a:endParaRPr lang="en-US" sz="1000" dirty="0" smtClean="0"/>
          </a:p>
        </p:txBody>
      </p:sp>
      <p:sp>
        <p:nvSpPr>
          <p:cNvPr id="17" name="Rectangle 16"/>
          <p:cNvSpPr/>
          <p:nvPr/>
        </p:nvSpPr>
        <p:spPr>
          <a:xfrm>
            <a:off x="6667690" y="2971800"/>
            <a:ext cx="2341448" cy="400110"/>
          </a:xfrm>
          <a:prstGeom prst="rect">
            <a:avLst/>
          </a:prstGeom>
        </p:spPr>
        <p:txBody>
          <a:bodyPr wrap="square">
            <a:spAutoFit/>
          </a:bodyPr>
          <a:lstStyle/>
          <a:p>
            <a:r>
              <a:rPr lang="en-US" sz="1000" dirty="0"/>
              <a:t>The USAF SSE Acquisition Guidebook was the primary focus for the SSE Committee</a:t>
            </a:r>
          </a:p>
        </p:txBody>
      </p:sp>
      <p:pic>
        <p:nvPicPr>
          <p:cNvPr id="5" name="Picture 4"/>
          <p:cNvPicPr>
            <a:picLocks noChangeAspect="1"/>
          </p:cNvPicPr>
          <p:nvPr/>
        </p:nvPicPr>
        <p:blipFill>
          <a:blip r:embed="rId7"/>
          <a:stretch>
            <a:fillRect/>
          </a:stretch>
        </p:blipFill>
        <p:spPr>
          <a:xfrm>
            <a:off x="3850341" y="4948711"/>
            <a:ext cx="2855259" cy="1550701"/>
          </a:xfrm>
          <a:prstGeom prst="rect">
            <a:avLst/>
          </a:prstGeom>
        </p:spPr>
      </p:pic>
    </p:spTree>
    <p:extLst>
      <p:ext uri="{BB962C8B-B14F-4D97-AF65-F5344CB8AC3E}">
        <p14:creationId xmlns:p14="http://schemas.microsoft.com/office/powerpoint/2010/main" val="222917603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 </a:t>
            </a:r>
            <a:r>
              <a:rPr lang="en-US" dirty="0" err="1"/>
              <a:t>FuSE</a:t>
            </a:r>
            <a:r>
              <a:rPr lang="en-US" dirty="0"/>
              <a:t> System Security Charter </a:t>
            </a:r>
            <a:r>
              <a:rPr lang="en-US" dirty="0" smtClean="0"/>
              <a:t>v200725</a:t>
            </a:r>
            <a:endParaRPr lang="en-US" dirty="0"/>
          </a:p>
        </p:txBody>
      </p:sp>
      <p:sp>
        <p:nvSpPr>
          <p:cNvPr id="4" name="Footer Placeholder 3"/>
          <p:cNvSpPr>
            <a:spLocks noGrp="1"/>
          </p:cNvSpPr>
          <p:nvPr>
            <p:ph type="ftr" sz="quarter" idx="11"/>
            <p:custDataLst>
              <p:tags r:id="rId1"/>
            </p:custDataLst>
          </p:nvPr>
        </p:nvSpPr>
        <p:spPr>
          <a:xfrm>
            <a:off x="0" y="6477000"/>
            <a:ext cx="9144000" cy="320675"/>
          </a:xfrm>
        </p:spPr>
        <p:txBody>
          <a:bodyPr/>
          <a:lstStyle/>
          <a:p>
            <a:r>
              <a:rPr lang="en-US" smtClean="0"/>
              <a:t>Approved for Public Release</a:t>
            </a:r>
          </a:p>
          <a:p>
            <a:r>
              <a:rPr lang="en-US" smtClean="0"/>
              <a:t> </a:t>
            </a:r>
            <a:endParaRPr lang="en-US"/>
          </a:p>
        </p:txBody>
      </p:sp>
      <p:sp>
        <p:nvSpPr>
          <p:cNvPr id="5" name="Slide Number Placeholder 4"/>
          <p:cNvSpPr>
            <a:spLocks noGrp="1"/>
          </p:cNvSpPr>
          <p:nvPr>
            <p:ph type="sldNum" sz="quarter" idx="12"/>
          </p:nvPr>
        </p:nvSpPr>
        <p:spPr/>
        <p:txBody>
          <a:bodyPr/>
          <a:lstStyle/>
          <a:p>
            <a:fld id="{CD64BFC3-983F-4B0A-9A55-84A85105ADC0}" type="slidenum">
              <a:rPr lang="en-US" smtClean="0"/>
              <a:pPr/>
              <a:t>5</a:t>
            </a:fld>
            <a:endParaRPr lang="en-US" dirty="0"/>
          </a:p>
        </p:txBody>
      </p:sp>
      <p:pic>
        <p:nvPicPr>
          <p:cNvPr id="8" name="Picture 7">
            <a:extLst>
              <a:ext uri="{FF2B5EF4-FFF2-40B4-BE49-F238E27FC236}">
                <a16:creationId xmlns:a16="http://schemas.microsoft.com/office/drawing/2014/main" id="{D5309AC4-090E-1044-9F64-65644635C9B2}"/>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29500" y="566545"/>
            <a:ext cx="1714500" cy="619510"/>
          </a:xfrm>
          <a:prstGeom prst="rect">
            <a:avLst/>
          </a:prstGeom>
        </p:spPr>
      </p:pic>
      <p:pic>
        <p:nvPicPr>
          <p:cNvPr id="24" name="Picture 23"/>
          <p:cNvPicPr>
            <a:picLocks noChangeAspect="1"/>
          </p:cNvPicPr>
          <p:nvPr/>
        </p:nvPicPr>
        <p:blipFill>
          <a:blip r:embed="rId5"/>
          <a:stretch>
            <a:fillRect/>
          </a:stretch>
        </p:blipFill>
        <p:spPr>
          <a:xfrm>
            <a:off x="76199" y="1177220"/>
            <a:ext cx="8970539" cy="4690180"/>
          </a:xfrm>
          <a:prstGeom prst="rect">
            <a:avLst/>
          </a:prstGeom>
        </p:spPr>
      </p:pic>
    </p:spTree>
    <p:extLst>
      <p:ext uri="{BB962C8B-B14F-4D97-AF65-F5344CB8AC3E}">
        <p14:creationId xmlns:p14="http://schemas.microsoft.com/office/powerpoint/2010/main" val="426417065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Foundation Topics By Close of Workshop #7</a:t>
            </a:r>
          </a:p>
        </p:txBody>
      </p:sp>
      <p:sp>
        <p:nvSpPr>
          <p:cNvPr id="7" name="Content Placeholder 6"/>
          <p:cNvSpPr>
            <a:spLocks noGrp="1"/>
          </p:cNvSpPr>
          <p:nvPr>
            <p:ph idx="1"/>
          </p:nvPr>
        </p:nvSpPr>
        <p:spPr/>
        <p:txBody>
          <a:bodyPr>
            <a:normAutofit fontScale="92500" lnSpcReduction="20000"/>
          </a:bodyPr>
          <a:lstStyle/>
          <a:p>
            <a:pPr marL="457200" lvl="0" indent="-457200">
              <a:buFont typeface="+mj-lt"/>
              <a:buAutoNum type="arabicPeriod"/>
            </a:pPr>
            <a:r>
              <a:rPr lang="en-US" dirty="0"/>
              <a:t>Security expertise, competencies, and roles in the SE team. </a:t>
            </a:r>
          </a:p>
          <a:p>
            <a:pPr marL="457200" lvl="0" indent="-457200">
              <a:buFont typeface="+mj-lt"/>
              <a:buAutoNum type="arabicPeriod"/>
            </a:pPr>
            <a:r>
              <a:rPr lang="en-US" dirty="0"/>
              <a:t>Trusted security modeling.</a:t>
            </a:r>
          </a:p>
          <a:p>
            <a:pPr marL="457200" lvl="0" indent="-457200">
              <a:buFont typeface="+mj-lt"/>
              <a:buAutoNum type="arabicPeriod"/>
            </a:pPr>
            <a:r>
              <a:rPr lang="en-US" dirty="0"/>
              <a:t>Agile security (</a:t>
            </a:r>
            <a:r>
              <a:rPr lang="en-US" dirty="0" err="1"/>
              <a:t>composable</a:t>
            </a:r>
            <a:r>
              <a:rPr lang="en-US" dirty="0"/>
              <a:t> and resilient).</a:t>
            </a:r>
          </a:p>
          <a:p>
            <a:pPr marL="457200" lvl="0" indent="-457200">
              <a:buFont typeface="+mj-lt"/>
              <a:buAutoNum type="arabicPeriod"/>
            </a:pPr>
            <a:r>
              <a:rPr lang="en-US" dirty="0"/>
              <a:t>Capability-based engineering approach to security.</a:t>
            </a:r>
          </a:p>
          <a:p>
            <a:pPr marL="457200" lvl="0" indent="-457200">
              <a:buFont typeface="+mj-lt"/>
              <a:buAutoNum type="arabicPeriod"/>
            </a:pPr>
            <a:r>
              <a:rPr lang="en-US" dirty="0"/>
              <a:t>Security orchestration (for cyber-relevant threat response).</a:t>
            </a:r>
          </a:p>
          <a:p>
            <a:pPr marL="457200" lvl="0" indent="-457200">
              <a:buFont typeface="+mj-lt"/>
              <a:buAutoNum type="arabicPeriod"/>
            </a:pPr>
            <a:r>
              <a:rPr lang="en-US" dirty="0"/>
              <a:t>Techno-social contract (design, management, and operation mechanisms).</a:t>
            </a:r>
          </a:p>
          <a:p>
            <a:pPr marL="457200" lvl="0" indent="-457200">
              <a:buFont typeface="+mj-lt"/>
              <a:buAutoNum type="arabicPeriod"/>
            </a:pPr>
            <a:r>
              <a:rPr lang="en-US" dirty="0"/>
              <a:t>Product line security architecture.</a:t>
            </a:r>
          </a:p>
          <a:p>
            <a:pPr marL="457200" lvl="0" indent="-457200">
              <a:buFont typeface="+mj-lt"/>
              <a:buAutoNum type="arabicPeriod"/>
            </a:pPr>
            <a:r>
              <a:rPr lang="en-US" dirty="0"/>
              <a:t>Loss driven engineering.</a:t>
            </a:r>
          </a:p>
          <a:p>
            <a:pPr marL="457200" lvl="0" indent="-457200">
              <a:buFont typeface="+mj-lt"/>
              <a:buAutoNum type="arabicPeriod"/>
            </a:pPr>
            <a:r>
              <a:rPr lang="en-US" dirty="0"/>
              <a:t>Critical Systems Thinking for stakeholder alignment (includes harmonious security and social contract among those involved, and maybe policy inertia and ethical decision making).</a:t>
            </a:r>
          </a:p>
          <a:p>
            <a:pPr marL="457200" lvl="0" indent="-457200">
              <a:buFont typeface="+mj-lt"/>
              <a:buAutoNum type="arabicPeriod"/>
            </a:pPr>
            <a:r>
              <a:rPr lang="en-US" dirty="0"/>
              <a:t>Security as a functional requirement.</a:t>
            </a:r>
          </a:p>
          <a:p>
            <a:pPr marL="457200" lvl="0" indent="-457200">
              <a:buFont typeface="+mj-lt"/>
              <a:buAutoNum type="arabicPeriod"/>
            </a:pPr>
            <a:r>
              <a:rPr lang="en-US" dirty="0"/>
              <a:t>Education and competency development.</a:t>
            </a:r>
          </a:p>
          <a:p>
            <a:pPr marL="457200" lvl="0" indent="-457200">
              <a:buFont typeface="+mj-lt"/>
              <a:buAutoNum type="arabicPeriod"/>
            </a:pPr>
            <a:endParaRPr lang="en-US" dirty="0"/>
          </a:p>
          <a:p>
            <a:pPr marL="228600" lvl="0" indent="-228600">
              <a:buFont typeface="Arial" panose="020B0604020202020204" pitchFamily="34" charset="0"/>
              <a:buChar char="•"/>
            </a:pPr>
            <a:endParaRPr lang="en-US" dirty="0"/>
          </a:p>
          <a:p>
            <a:endParaRPr lang="en-US" dirty="0"/>
          </a:p>
          <a:p>
            <a:endParaRPr lang="en-US" dirty="0"/>
          </a:p>
        </p:txBody>
      </p:sp>
      <p:sp>
        <p:nvSpPr>
          <p:cNvPr id="4" name="Footer Placeholder 3"/>
          <p:cNvSpPr>
            <a:spLocks noGrp="1"/>
          </p:cNvSpPr>
          <p:nvPr>
            <p:ph type="ftr" sz="quarter" idx="11"/>
            <p:custDataLst>
              <p:tags r:id="rId1"/>
            </p:custDataLst>
          </p:nvPr>
        </p:nvSpPr>
        <p:spPr>
          <a:xfrm>
            <a:off x="0" y="6477000"/>
            <a:ext cx="9144000" cy="320675"/>
          </a:xfrm>
        </p:spPr>
        <p:txBody>
          <a:bodyPr/>
          <a:lstStyle/>
          <a:p>
            <a:r>
              <a:rPr lang="en-US" smtClean="0"/>
              <a:t>Approved for Public Release</a:t>
            </a:r>
          </a:p>
          <a:p>
            <a:r>
              <a:rPr lang="en-US" smtClean="0"/>
              <a:t> </a:t>
            </a:r>
            <a:endParaRPr lang="en-US"/>
          </a:p>
        </p:txBody>
      </p:sp>
      <p:sp>
        <p:nvSpPr>
          <p:cNvPr id="5" name="Slide Number Placeholder 4"/>
          <p:cNvSpPr>
            <a:spLocks noGrp="1"/>
          </p:cNvSpPr>
          <p:nvPr>
            <p:ph type="sldNum" sz="quarter" idx="12"/>
          </p:nvPr>
        </p:nvSpPr>
        <p:spPr/>
        <p:txBody>
          <a:bodyPr/>
          <a:lstStyle/>
          <a:p>
            <a:fld id="{CD64BFC3-983F-4B0A-9A55-84A85105ADC0}" type="slidenum">
              <a:rPr lang="en-US" smtClean="0"/>
              <a:pPr/>
              <a:t>6</a:t>
            </a:fld>
            <a:endParaRPr lang="en-US" dirty="0"/>
          </a:p>
        </p:txBody>
      </p:sp>
      <p:pic>
        <p:nvPicPr>
          <p:cNvPr id="8" name="Picture 7">
            <a:extLst>
              <a:ext uri="{FF2B5EF4-FFF2-40B4-BE49-F238E27FC236}">
                <a16:creationId xmlns:a16="http://schemas.microsoft.com/office/drawing/2014/main" id="{D5309AC4-090E-1044-9F64-65644635C9B2}"/>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29500" y="566545"/>
            <a:ext cx="1714500" cy="619510"/>
          </a:xfrm>
          <a:prstGeom prst="rect">
            <a:avLst/>
          </a:prstGeom>
        </p:spPr>
      </p:pic>
    </p:spTree>
    <p:extLst>
      <p:ext uri="{BB962C8B-B14F-4D97-AF65-F5344CB8AC3E}">
        <p14:creationId xmlns:p14="http://schemas.microsoft.com/office/powerpoint/2010/main" val="156623629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Activity Web</a:t>
            </a:r>
            <a:endParaRPr lang="en-US" dirty="0"/>
          </a:p>
        </p:txBody>
      </p:sp>
      <p:sp>
        <p:nvSpPr>
          <p:cNvPr id="4" name="Footer Placeholder 3"/>
          <p:cNvSpPr>
            <a:spLocks noGrp="1"/>
          </p:cNvSpPr>
          <p:nvPr>
            <p:ph type="ftr" sz="quarter" idx="11"/>
            <p:custDataLst>
              <p:tags r:id="rId1"/>
            </p:custDataLst>
          </p:nvPr>
        </p:nvSpPr>
        <p:spPr>
          <a:xfrm>
            <a:off x="0" y="6477000"/>
            <a:ext cx="9144000" cy="320675"/>
          </a:xfrm>
        </p:spPr>
        <p:txBody>
          <a:bodyPr/>
          <a:lstStyle/>
          <a:p>
            <a:r>
              <a:rPr lang="en-US" smtClean="0"/>
              <a:t>Approved for Public Release</a:t>
            </a:r>
          </a:p>
          <a:p>
            <a:r>
              <a:rPr lang="en-US" smtClean="0"/>
              <a:t> </a:t>
            </a:r>
            <a:endParaRPr lang="en-US"/>
          </a:p>
        </p:txBody>
      </p:sp>
      <p:sp>
        <p:nvSpPr>
          <p:cNvPr id="5" name="Slide Number Placeholder 4"/>
          <p:cNvSpPr>
            <a:spLocks noGrp="1"/>
          </p:cNvSpPr>
          <p:nvPr>
            <p:ph type="sldNum" sz="quarter" idx="12"/>
          </p:nvPr>
        </p:nvSpPr>
        <p:spPr/>
        <p:txBody>
          <a:bodyPr/>
          <a:lstStyle/>
          <a:p>
            <a:fld id="{CD64BFC3-983F-4B0A-9A55-84A85105ADC0}" type="slidenum">
              <a:rPr lang="en-US" smtClean="0"/>
              <a:pPr/>
              <a:t>7</a:t>
            </a:fld>
            <a:endParaRPr lang="en-US" dirty="0"/>
          </a:p>
        </p:txBody>
      </p:sp>
      <p:pic>
        <p:nvPicPr>
          <p:cNvPr id="57" name="Picture 56"/>
          <p:cNvPicPr>
            <a:picLocks noChangeAspect="1"/>
          </p:cNvPicPr>
          <p:nvPr/>
        </p:nvPicPr>
        <p:blipFill>
          <a:blip r:embed="rId4"/>
          <a:stretch>
            <a:fillRect/>
          </a:stretch>
        </p:blipFill>
        <p:spPr>
          <a:xfrm>
            <a:off x="392771" y="2815788"/>
            <a:ext cx="7074829" cy="3674833"/>
          </a:xfrm>
          <a:prstGeom prst="rect">
            <a:avLst/>
          </a:prstGeom>
        </p:spPr>
      </p:pic>
      <p:sp>
        <p:nvSpPr>
          <p:cNvPr id="58" name="TextBox 57">
            <a:extLst>
              <a:ext uri="{FF2B5EF4-FFF2-40B4-BE49-F238E27FC236}">
                <a16:creationId xmlns:a16="http://schemas.microsoft.com/office/drawing/2014/main" id="{1157EFF8-0CD8-4034-A401-5B0237081EAF}"/>
              </a:ext>
            </a:extLst>
          </p:cNvPr>
          <p:cNvSpPr txBox="1"/>
          <p:nvPr/>
        </p:nvSpPr>
        <p:spPr>
          <a:xfrm>
            <a:off x="3991243" y="914400"/>
            <a:ext cx="4648200" cy="1975926"/>
          </a:xfrm>
          <a:prstGeom prst="rect">
            <a:avLst/>
          </a:prstGeom>
          <a:noFill/>
        </p:spPr>
        <p:txBody>
          <a:bodyPr wrap="square" rtlCol="0">
            <a:spAutoFit/>
          </a:bodyPr>
          <a:lstStyle/>
          <a:p>
            <a:pPr>
              <a:lnSpc>
                <a:spcPct val="85000"/>
              </a:lnSpc>
            </a:pPr>
            <a:r>
              <a:rPr lang="en-US" sz="1200" b="1" dirty="0"/>
              <a:t>Topics to Goals</a:t>
            </a:r>
          </a:p>
          <a:p>
            <a:pPr marL="231775" indent="-231775">
              <a:lnSpc>
                <a:spcPct val="85000"/>
              </a:lnSpc>
              <a:buFont typeface="+mj-lt"/>
              <a:buAutoNum type="arabicPeriod"/>
            </a:pPr>
            <a:r>
              <a:rPr lang="en-US" sz="1200" b="1" dirty="0"/>
              <a:t>Security expertise, competencies, and roles in the SE team, 1-2-4-7</a:t>
            </a:r>
          </a:p>
          <a:p>
            <a:pPr marL="231775" indent="-231775">
              <a:lnSpc>
                <a:spcPct val="85000"/>
              </a:lnSpc>
              <a:buFont typeface="+mj-lt"/>
              <a:buAutoNum type="arabicPeriod"/>
            </a:pPr>
            <a:r>
              <a:rPr lang="en-US" sz="1200" b="1" dirty="0"/>
              <a:t>Trusted security modeling, 4</a:t>
            </a:r>
          </a:p>
          <a:p>
            <a:pPr marL="231775" indent="-231775">
              <a:lnSpc>
                <a:spcPct val="85000"/>
              </a:lnSpc>
              <a:buFont typeface="+mj-lt"/>
              <a:buAutoNum type="arabicPeriod"/>
            </a:pPr>
            <a:r>
              <a:rPr lang="en-US" sz="1200" b="1" dirty="0"/>
              <a:t>Agile security, </a:t>
            </a:r>
            <a:r>
              <a:rPr lang="en-US" sz="1200" b="1" dirty="0" err="1"/>
              <a:t>composable</a:t>
            </a:r>
            <a:r>
              <a:rPr lang="en-US" sz="1200" b="1" dirty="0"/>
              <a:t> and resilient, 2-4</a:t>
            </a:r>
          </a:p>
          <a:p>
            <a:pPr marL="231775" indent="-231775">
              <a:lnSpc>
                <a:spcPct val="85000"/>
              </a:lnSpc>
              <a:buFont typeface="+mj-lt"/>
              <a:buAutoNum type="arabicPeriod"/>
            </a:pPr>
            <a:r>
              <a:rPr lang="en-US" sz="1200" b="1" dirty="0"/>
              <a:t>Capability-based engineering, 6-7</a:t>
            </a:r>
          </a:p>
          <a:p>
            <a:pPr marL="231775" indent="-231775">
              <a:lnSpc>
                <a:spcPct val="85000"/>
              </a:lnSpc>
              <a:buFont typeface="+mj-lt"/>
              <a:buAutoNum type="arabicPeriod"/>
            </a:pPr>
            <a:r>
              <a:rPr lang="en-US" sz="1200" b="1" dirty="0"/>
              <a:t>Security orchestration, 2-4-5</a:t>
            </a:r>
          </a:p>
          <a:p>
            <a:pPr marL="231775" indent="-231775">
              <a:lnSpc>
                <a:spcPct val="85000"/>
              </a:lnSpc>
              <a:buFont typeface="+mj-lt"/>
              <a:buAutoNum type="arabicPeriod"/>
            </a:pPr>
            <a:r>
              <a:rPr lang="en-US" sz="1200" b="1" dirty="0" err="1">
                <a:solidFill>
                  <a:schemeClr val="tx2">
                    <a:lumMod val="50000"/>
                  </a:schemeClr>
                </a:solidFill>
              </a:rPr>
              <a:t>Techni</a:t>
            </a:r>
            <a:r>
              <a:rPr lang="en-US" sz="1200" b="1" dirty="0">
                <a:solidFill>
                  <a:schemeClr val="tx2">
                    <a:lumMod val="50000"/>
                  </a:schemeClr>
                </a:solidFill>
              </a:rPr>
              <a:t>-social contracts, 3-4-5</a:t>
            </a:r>
          </a:p>
          <a:p>
            <a:pPr marL="231775" indent="-231775">
              <a:lnSpc>
                <a:spcPct val="85000"/>
              </a:lnSpc>
              <a:buFont typeface="+mj-lt"/>
              <a:buAutoNum type="arabicPeriod"/>
            </a:pPr>
            <a:r>
              <a:rPr lang="en-US" sz="1200" b="1" dirty="0"/>
              <a:t>Product-line security architecture, 2-4-5-6</a:t>
            </a:r>
          </a:p>
          <a:p>
            <a:pPr marL="231775" indent="-231775">
              <a:lnSpc>
                <a:spcPct val="85000"/>
              </a:lnSpc>
              <a:buFont typeface="+mj-lt"/>
              <a:buAutoNum type="arabicPeriod"/>
            </a:pPr>
            <a:r>
              <a:rPr lang="en-US" sz="1200" b="1" dirty="0">
                <a:solidFill>
                  <a:schemeClr val="tx2">
                    <a:lumMod val="50000"/>
                  </a:schemeClr>
                </a:solidFill>
              </a:rPr>
              <a:t>Loss driven engineering, 6-7</a:t>
            </a:r>
          </a:p>
          <a:p>
            <a:pPr marL="231775" indent="-231775">
              <a:lnSpc>
                <a:spcPct val="85000"/>
              </a:lnSpc>
              <a:buFont typeface="+mj-lt"/>
              <a:buAutoNum type="arabicPeriod"/>
            </a:pPr>
            <a:r>
              <a:rPr lang="en-US" sz="1200" b="1" dirty="0">
                <a:solidFill>
                  <a:schemeClr val="tx2">
                    <a:lumMod val="50000"/>
                  </a:schemeClr>
                </a:solidFill>
              </a:rPr>
              <a:t>Critical systems thinking for stakeholder alignment, 6-7</a:t>
            </a:r>
          </a:p>
          <a:p>
            <a:pPr marL="231775" indent="-231775">
              <a:lnSpc>
                <a:spcPct val="85000"/>
              </a:lnSpc>
              <a:buFont typeface="+mj-lt"/>
              <a:buAutoNum type="arabicPeriod"/>
            </a:pPr>
            <a:r>
              <a:rPr lang="en-US" sz="1200" b="1" dirty="0">
                <a:solidFill>
                  <a:schemeClr val="tx2">
                    <a:lumMod val="50000"/>
                  </a:schemeClr>
                </a:solidFill>
              </a:rPr>
              <a:t>Security as a functional requirement, 6</a:t>
            </a:r>
          </a:p>
          <a:p>
            <a:pPr marL="231775" indent="-231775">
              <a:lnSpc>
                <a:spcPct val="85000"/>
              </a:lnSpc>
              <a:buFont typeface="+mj-lt"/>
              <a:buAutoNum type="arabicPeriod"/>
            </a:pPr>
            <a:r>
              <a:rPr lang="en-US" sz="1200" b="1" dirty="0">
                <a:solidFill>
                  <a:schemeClr val="tx2">
                    <a:lumMod val="50000"/>
                  </a:schemeClr>
                </a:solidFill>
              </a:rPr>
              <a:t>Education and competency development, 1</a:t>
            </a:r>
            <a:endParaRPr lang="en-US" sz="1200" dirty="0"/>
          </a:p>
        </p:txBody>
      </p:sp>
      <p:sp>
        <p:nvSpPr>
          <p:cNvPr id="59" name="TextBox 58">
            <a:extLst>
              <a:ext uri="{FF2B5EF4-FFF2-40B4-BE49-F238E27FC236}">
                <a16:creationId xmlns:a16="http://schemas.microsoft.com/office/drawing/2014/main" id="{155780B2-6A4A-495E-BFA4-5FEDE6BCB89A}"/>
              </a:ext>
            </a:extLst>
          </p:cNvPr>
          <p:cNvSpPr txBox="1"/>
          <p:nvPr/>
        </p:nvSpPr>
        <p:spPr>
          <a:xfrm>
            <a:off x="381000" y="1008780"/>
            <a:ext cx="3217472" cy="1349472"/>
          </a:xfrm>
          <a:prstGeom prst="rect">
            <a:avLst/>
          </a:prstGeom>
          <a:noFill/>
        </p:spPr>
        <p:txBody>
          <a:bodyPr wrap="square" rtlCol="0">
            <a:spAutoFit/>
          </a:bodyPr>
          <a:lstStyle/>
          <a:p>
            <a:pPr>
              <a:lnSpc>
                <a:spcPct val="85000"/>
              </a:lnSpc>
            </a:pPr>
            <a:r>
              <a:rPr lang="en-US" sz="1200" b="1" dirty="0"/>
              <a:t>Goals</a:t>
            </a:r>
          </a:p>
          <a:p>
            <a:pPr marL="231775" indent="-231775">
              <a:lnSpc>
                <a:spcPct val="85000"/>
              </a:lnSpc>
              <a:buFont typeface="+mj-lt"/>
              <a:buAutoNum type="arabicPeriod"/>
            </a:pPr>
            <a:r>
              <a:rPr lang="en-US" sz="1200" b="1" dirty="0"/>
              <a:t>Embedded Expertise &amp; Roles</a:t>
            </a:r>
          </a:p>
          <a:p>
            <a:pPr marL="231775" indent="-231775">
              <a:lnSpc>
                <a:spcPct val="85000"/>
              </a:lnSpc>
              <a:buFont typeface="+mj-lt"/>
              <a:buAutoNum type="arabicPeriod"/>
            </a:pPr>
            <a:r>
              <a:rPr lang="en-US" sz="1200" b="1" dirty="0"/>
              <a:t>Reconfigurable, Augmentable, Composable</a:t>
            </a:r>
          </a:p>
          <a:p>
            <a:pPr marL="231775" indent="-231775">
              <a:lnSpc>
                <a:spcPct val="85000"/>
              </a:lnSpc>
              <a:buFont typeface="+mj-lt"/>
              <a:buAutoNum type="arabicPeriod"/>
            </a:pPr>
            <a:r>
              <a:rPr lang="en-US" sz="1200" b="1" dirty="0"/>
              <a:t>Anomalous Behavior Monitoring</a:t>
            </a:r>
          </a:p>
          <a:p>
            <a:pPr marL="231775" indent="-231775">
              <a:lnSpc>
                <a:spcPct val="85000"/>
              </a:lnSpc>
              <a:buFont typeface="+mj-lt"/>
              <a:buAutoNum type="arabicPeriod"/>
            </a:pPr>
            <a:r>
              <a:rPr lang="en-US" sz="1200" b="1" dirty="0"/>
              <a:t>Modeled Variations &amp; Contingencies</a:t>
            </a:r>
          </a:p>
          <a:p>
            <a:pPr marL="231775" indent="-231775">
              <a:lnSpc>
                <a:spcPct val="85000"/>
              </a:lnSpc>
              <a:buFont typeface="+mj-lt"/>
              <a:buAutoNum type="arabicPeriod"/>
            </a:pPr>
            <a:r>
              <a:rPr lang="en-US" sz="1200" b="1" dirty="0">
                <a:solidFill>
                  <a:schemeClr val="tx2">
                    <a:lumMod val="50000"/>
                  </a:schemeClr>
                </a:solidFill>
              </a:rPr>
              <a:t>Self-Protecting Components</a:t>
            </a:r>
          </a:p>
          <a:p>
            <a:pPr marL="231775" indent="-231775">
              <a:lnSpc>
                <a:spcPct val="85000"/>
              </a:lnSpc>
              <a:buFont typeface="+mj-lt"/>
              <a:buAutoNum type="arabicPeriod"/>
            </a:pPr>
            <a:r>
              <a:rPr lang="en-US" sz="1200" b="1" dirty="0"/>
              <a:t>Security is Functional Requirement</a:t>
            </a:r>
          </a:p>
          <a:p>
            <a:pPr marL="231775" indent="-231775">
              <a:lnSpc>
                <a:spcPct val="85000"/>
              </a:lnSpc>
              <a:buFont typeface="+mj-lt"/>
              <a:buAutoNum type="arabicPeriod"/>
            </a:pPr>
            <a:r>
              <a:rPr lang="en-US" sz="1200" b="1" dirty="0">
                <a:solidFill>
                  <a:schemeClr val="tx2">
                    <a:lumMod val="50000"/>
                  </a:schemeClr>
                </a:solidFill>
              </a:rPr>
              <a:t>Shared Vision &amp; Respect</a:t>
            </a:r>
            <a:endParaRPr lang="en-US" sz="1200" dirty="0"/>
          </a:p>
        </p:txBody>
      </p:sp>
      <p:pic>
        <p:nvPicPr>
          <p:cNvPr id="60" name="Picture 59">
            <a:extLst>
              <a:ext uri="{FF2B5EF4-FFF2-40B4-BE49-F238E27FC236}">
                <a16:creationId xmlns:a16="http://schemas.microsoft.com/office/drawing/2014/main" id="{D5309AC4-090E-1044-9F64-65644635C9B2}"/>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29500" y="566545"/>
            <a:ext cx="1714500" cy="619510"/>
          </a:xfrm>
          <a:prstGeom prst="rect">
            <a:avLst/>
          </a:prstGeom>
        </p:spPr>
      </p:pic>
    </p:spTree>
    <p:extLst>
      <p:ext uri="{BB962C8B-B14F-4D97-AF65-F5344CB8AC3E}">
        <p14:creationId xmlns:p14="http://schemas.microsoft.com/office/powerpoint/2010/main" val="57001574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D06F7F-61DE-4E4C-8178-2092E7B7390C}"/>
              </a:ext>
            </a:extLst>
          </p:cNvPr>
          <p:cNvSpPr>
            <a:spLocks noGrp="1"/>
          </p:cNvSpPr>
          <p:nvPr>
            <p:ph type="title"/>
          </p:nvPr>
        </p:nvSpPr>
        <p:spPr/>
        <p:txBody>
          <a:bodyPr/>
          <a:lstStyle/>
          <a:p>
            <a:r>
              <a:rPr lang="en-US" dirty="0" smtClean="0"/>
              <a:t>NIST SP 800-53 Revision 5</a:t>
            </a:r>
            <a:endParaRPr lang="en-US" dirty="0"/>
          </a:p>
        </p:txBody>
      </p:sp>
      <p:sp>
        <p:nvSpPr>
          <p:cNvPr id="2" name="Content Placeholder 1">
            <a:extLst>
              <a:ext uri="{FF2B5EF4-FFF2-40B4-BE49-F238E27FC236}">
                <a16:creationId xmlns:a16="http://schemas.microsoft.com/office/drawing/2014/main" id="{D3567944-799F-43FD-BB6E-B8057E179118}"/>
              </a:ext>
            </a:extLst>
          </p:cNvPr>
          <p:cNvSpPr>
            <a:spLocks noGrp="1"/>
          </p:cNvSpPr>
          <p:nvPr>
            <p:ph idx="1"/>
          </p:nvPr>
        </p:nvSpPr>
        <p:spPr>
          <a:xfrm>
            <a:off x="508000" y="2006296"/>
            <a:ext cx="2133600" cy="5169735"/>
          </a:xfrm>
        </p:spPr>
        <p:txBody>
          <a:bodyPr>
            <a:noAutofit/>
          </a:bodyPr>
          <a:lstStyle/>
          <a:p>
            <a:pPr marL="285750" indent="-285750">
              <a:spcBef>
                <a:spcPts val="600"/>
              </a:spcBef>
              <a:spcAft>
                <a:spcPts val="600"/>
              </a:spcAft>
              <a:buFontTx/>
              <a:buChar char="-"/>
            </a:pPr>
            <a:r>
              <a:rPr lang="en-US" sz="1400" b="0" dirty="0" smtClean="0">
                <a:solidFill>
                  <a:schemeClr val="tx1"/>
                </a:solidFill>
              </a:rPr>
              <a:t>Call </a:t>
            </a:r>
            <a:r>
              <a:rPr lang="en-US" sz="1400" b="0" dirty="0">
                <a:solidFill>
                  <a:schemeClr val="tx1"/>
                </a:solidFill>
              </a:rPr>
              <a:t>for comments went out on 22 </a:t>
            </a:r>
            <a:r>
              <a:rPr lang="en-US" sz="1400" b="0" dirty="0" smtClean="0">
                <a:solidFill>
                  <a:schemeClr val="tx1"/>
                </a:solidFill>
              </a:rPr>
              <a:t>April</a:t>
            </a:r>
          </a:p>
          <a:p>
            <a:pPr marL="285750" indent="-285750">
              <a:spcBef>
                <a:spcPts val="600"/>
              </a:spcBef>
              <a:spcAft>
                <a:spcPts val="600"/>
              </a:spcAft>
              <a:buFontTx/>
              <a:buChar char="-"/>
            </a:pPr>
            <a:endParaRPr lang="en-US" sz="1400" b="0" dirty="0" smtClean="0">
              <a:solidFill>
                <a:schemeClr val="tx1"/>
              </a:solidFill>
            </a:endParaRPr>
          </a:p>
          <a:p>
            <a:pPr marL="285750" indent="-285750">
              <a:spcBef>
                <a:spcPts val="600"/>
              </a:spcBef>
              <a:spcAft>
                <a:spcPts val="600"/>
              </a:spcAft>
              <a:buFontTx/>
              <a:buChar char="-"/>
            </a:pPr>
            <a:r>
              <a:rPr lang="en-US" sz="1400" b="0" dirty="0" smtClean="0">
                <a:solidFill>
                  <a:schemeClr val="tx1"/>
                </a:solidFill>
              </a:rPr>
              <a:t>CRMs </a:t>
            </a:r>
            <a:r>
              <a:rPr lang="en-US" sz="1400" b="0" dirty="0">
                <a:solidFill>
                  <a:schemeClr val="tx1"/>
                </a:solidFill>
              </a:rPr>
              <a:t>submitted and </a:t>
            </a:r>
            <a:r>
              <a:rPr lang="en-US" sz="1400" b="0" dirty="0" smtClean="0">
                <a:solidFill>
                  <a:schemeClr val="tx1"/>
                </a:solidFill>
              </a:rPr>
              <a:t>collated</a:t>
            </a:r>
            <a:endParaRPr lang="en-US" sz="1400" dirty="0"/>
          </a:p>
          <a:p>
            <a:pPr marL="285750" indent="-285750">
              <a:spcBef>
                <a:spcPts val="600"/>
              </a:spcBef>
              <a:spcAft>
                <a:spcPts val="600"/>
              </a:spcAft>
              <a:buFontTx/>
              <a:buChar char="-"/>
            </a:pPr>
            <a:endParaRPr lang="en-US" sz="1400" b="0" dirty="0" smtClean="0">
              <a:solidFill>
                <a:schemeClr val="tx1"/>
              </a:solidFill>
            </a:endParaRPr>
          </a:p>
          <a:p>
            <a:pPr marL="285750" indent="-285750">
              <a:spcBef>
                <a:spcPts val="600"/>
              </a:spcBef>
              <a:spcAft>
                <a:spcPts val="600"/>
              </a:spcAft>
              <a:buFontTx/>
              <a:buChar char="-"/>
            </a:pPr>
            <a:r>
              <a:rPr lang="en-US" sz="1400" b="0" dirty="0" smtClean="0">
                <a:solidFill>
                  <a:schemeClr val="tx1"/>
                </a:solidFill>
              </a:rPr>
              <a:t>Committee meeting to review comments and select top concerns held on 19 May</a:t>
            </a:r>
          </a:p>
        </p:txBody>
      </p:sp>
      <p:sp>
        <p:nvSpPr>
          <p:cNvPr id="5" name="BJPseudoFooter"/>
          <p:cNvSpPr txBox="1"/>
          <p:nvPr>
            <p:custDataLst>
              <p:tags r:id="rId1"/>
            </p:custDataLst>
          </p:nvPr>
        </p:nvSpPr>
        <p:spPr>
          <a:xfrm>
            <a:off x="127000" y="6506746"/>
            <a:ext cx="8890000" cy="338554"/>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Approved for Public Release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a:t>
            </a:r>
            <a:endPar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custDataLst>
              <p:tags r:id="rId2"/>
            </p:custDataLst>
          </p:nvPr>
        </p:nvSpPr>
        <p:spPr>
          <a:xfrm>
            <a:off x="0" y="6477000"/>
            <a:ext cx="9144000" cy="320675"/>
          </a:xfrm>
        </p:spPr>
        <p:txBody>
          <a:bodyPr/>
          <a:lstStyle/>
          <a:p>
            <a:r>
              <a:rPr lang="en-US" smtClean="0"/>
              <a:t>Approved for Public Release</a:t>
            </a:r>
          </a:p>
          <a:p>
            <a:r>
              <a:rPr lang="en-US" smtClean="0"/>
              <a:t> </a:t>
            </a: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943432897"/>
              </p:ext>
            </p:extLst>
          </p:nvPr>
        </p:nvGraphicFramePr>
        <p:xfrm>
          <a:off x="2895600" y="1442339"/>
          <a:ext cx="5937250" cy="4450080"/>
        </p:xfrm>
        <a:graphic>
          <a:graphicData uri="http://schemas.openxmlformats.org/drawingml/2006/table">
            <a:tbl>
              <a:tblPr firstRow="1" firstCol="1" bandRow="1"/>
              <a:tblGrid>
                <a:gridCol w="1311275">
                  <a:extLst>
                    <a:ext uri="{9D8B030D-6E8A-4147-A177-3AD203B41FA5}">
                      <a16:colId xmlns:a16="http://schemas.microsoft.com/office/drawing/2014/main" val="4180507799"/>
                    </a:ext>
                  </a:extLst>
                </a:gridCol>
                <a:gridCol w="2286000">
                  <a:extLst>
                    <a:ext uri="{9D8B030D-6E8A-4147-A177-3AD203B41FA5}">
                      <a16:colId xmlns:a16="http://schemas.microsoft.com/office/drawing/2014/main" val="554987493"/>
                    </a:ext>
                  </a:extLst>
                </a:gridCol>
                <a:gridCol w="2339975">
                  <a:extLst>
                    <a:ext uri="{9D8B030D-6E8A-4147-A177-3AD203B41FA5}">
                      <a16:colId xmlns:a16="http://schemas.microsoft.com/office/drawing/2014/main" val="2540020123"/>
                    </a:ext>
                  </a:extLst>
                </a:gridCol>
              </a:tblGrid>
              <a:tr h="0">
                <a:tc>
                  <a:txBody>
                    <a:bodyPr/>
                    <a:lstStyle/>
                    <a:p>
                      <a:pPr marL="0" marR="0" algn="ctr">
                        <a:spcBef>
                          <a:spcPts val="600"/>
                        </a:spcBef>
                        <a:spcAft>
                          <a:spcPts val="600"/>
                        </a:spcAft>
                      </a:pPr>
                      <a:r>
                        <a:rPr lang="en-US" sz="1200">
                          <a:effectLst/>
                          <a:latin typeface="Georgia" panose="02040502050405020303" pitchFamily="18" charset="0"/>
                          <a:ea typeface="Times New Roman" panose="02020603050405020304" pitchFamily="18" charset="0"/>
                          <a:cs typeface="Times New Roman" panose="02020603050405020304" pitchFamily="18" charset="0"/>
                        </a:rPr>
                        <a:t>Topic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Georgia" panose="02040502050405020303" pitchFamily="18" charset="0"/>
                          <a:ea typeface="Times New Roman" panose="02020603050405020304" pitchFamily="18" charset="0"/>
                          <a:cs typeface="Times New Roman" panose="02020603050405020304" pitchFamily="18" charset="0"/>
                        </a:rPr>
                        <a:t>Concern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200">
                          <a:effectLst/>
                          <a:latin typeface="Georgia" panose="02040502050405020303" pitchFamily="18" charset="0"/>
                          <a:ea typeface="Times New Roman" panose="02020603050405020304" pitchFamily="18" charset="0"/>
                          <a:cs typeface="Times New Roman" panose="02020603050405020304" pitchFamily="18" charset="0"/>
                        </a:rPr>
                        <a:t>Recommendation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4561828"/>
                  </a:ext>
                </a:extLst>
              </a:tr>
              <a:tr h="0">
                <a:tc>
                  <a:txBody>
                    <a:bodyPr/>
                    <a:lstStyle/>
                    <a:p>
                      <a:pPr marL="0" marR="0" algn="ctr">
                        <a:spcBef>
                          <a:spcPts val="600"/>
                        </a:spcBef>
                        <a:spcAft>
                          <a:spcPts val="600"/>
                        </a:spcAft>
                      </a:pPr>
                      <a:r>
                        <a:rPr lang="en-US" sz="1100">
                          <a:effectLst/>
                          <a:latin typeface="Georgia" panose="02040502050405020303" pitchFamily="18" charset="0"/>
                          <a:ea typeface="Times New Roman" panose="02020603050405020304" pitchFamily="18" charset="0"/>
                          <a:cs typeface="Times New Roman" panose="02020603050405020304" pitchFamily="18" charset="0"/>
                        </a:rPr>
                        <a:t>Security and Privacy Engineering Principles</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000" dirty="0">
                          <a:effectLst/>
                          <a:latin typeface="Georgia" panose="02040502050405020303" pitchFamily="18" charset="0"/>
                          <a:ea typeface="Times New Roman" panose="02020603050405020304" pitchFamily="18" charset="0"/>
                          <a:cs typeface="Times New Roman" panose="02020603050405020304" pitchFamily="18" charset="0"/>
                        </a:rPr>
                        <a:t>If the current level of detail in the SA-8 controls is placed on contract, the USG will be directing “how” to design verses allowing contractors to use these principles and identify strengths within their system designs. If a checklist / compliance approach is used, this control will be extremely difficult to evaluate. </a:t>
                      </a:r>
                      <a:endParaRPr lang="en-US"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000">
                          <a:effectLst/>
                          <a:latin typeface="Georgia" panose="02040502050405020303" pitchFamily="18" charset="0"/>
                          <a:ea typeface="Times New Roman" panose="02020603050405020304" pitchFamily="18" charset="0"/>
                          <a:cs typeface="Times New Roman" panose="02020603050405020304" pitchFamily="18" charset="0"/>
                        </a:rPr>
                        <a:t>Provide clarifying statement at the SA-8 control level addressing concern </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9832075"/>
                  </a:ext>
                </a:extLst>
              </a:tr>
              <a:tr h="0">
                <a:tc>
                  <a:txBody>
                    <a:bodyPr/>
                    <a:lstStyle/>
                    <a:p>
                      <a:pPr marL="0" marR="0" algn="ctr">
                        <a:spcBef>
                          <a:spcPts val="600"/>
                        </a:spcBef>
                        <a:spcAft>
                          <a:spcPts val="600"/>
                        </a:spcAft>
                      </a:pPr>
                      <a:r>
                        <a:rPr lang="en-US" sz="1100">
                          <a:effectLst/>
                          <a:latin typeface="Georgia" panose="02040502050405020303" pitchFamily="18" charset="0"/>
                          <a:ea typeface="Times New Roman" panose="02020603050405020304" pitchFamily="18" charset="0"/>
                          <a:cs typeface="Times New Roman" panose="02020603050405020304" pitchFamily="18" charset="0"/>
                        </a:rPr>
                        <a:t>Integration of other Special Publications</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000">
                          <a:effectLst/>
                          <a:latin typeface="Georgia" panose="02040502050405020303" pitchFamily="18" charset="0"/>
                          <a:ea typeface="Times New Roman" panose="02020603050405020304" pitchFamily="18" charset="0"/>
                          <a:cs typeface="Times New Roman" panose="02020603050405020304" pitchFamily="18" charset="0"/>
                        </a:rPr>
                        <a:t>While some references to other SPs are included 800-161, 800-160, etc, there is not clear direction on the interconnection between the policies</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000">
                          <a:effectLst/>
                          <a:latin typeface="Georgia" panose="02040502050405020303" pitchFamily="18" charset="0"/>
                          <a:ea typeface="Times New Roman" panose="02020603050405020304" pitchFamily="18" charset="0"/>
                          <a:cs typeface="Times New Roman" panose="02020603050405020304" pitchFamily="18" charset="0"/>
                        </a:rPr>
                        <a:t>Add front matter discussing how the Special Publications are interconnected. When referencing another SP from a control, reference the specific section within that SP that applies. Not the entire document. </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811473"/>
                  </a:ext>
                </a:extLst>
              </a:tr>
              <a:tr h="0">
                <a:tc>
                  <a:txBody>
                    <a:bodyPr/>
                    <a:lstStyle/>
                    <a:p>
                      <a:pPr marL="0" marR="0" algn="ctr">
                        <a:spcBef>
                          <a:spcPts val="600"/>
                        </a:spcBef>
                        <a:spcAft>
                          <a:spcPts val="600"/>
                        </a:spcAft>
                      </a:pPr>
                      <a:r>
                        <a:rPr lang="en-US" sz="1100">
                          <a:effectLst/>
                          <a:latin typeface="Georgia" panose="02040502050405020303" pitchFamily="18" charset="0"/>
                          <a:ea typeface="Times New Roman" panose="02020603050405020304" pitchFamily="18" charset="0"/>
                          <a:cs typeface="Times New Roman" panose="02020603050405020304" pitchFamily="18" charset="0"/>
                        </a:rPr>
                        <a:t>Cyber Resilience / System Survivability</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000">
                          <a:effectLst/>
                          <a:latin typeface="Georgia" panose="02040502050405020303" pitchFamily="18" charset="0"/>
                          <a:ea typeface="Times New Roman" panose="02020603050405020304" pitchFamily="18" charset="0"/>
                          <a:cs typeface="Times New Roman" panose="02020603050405020304" pitchFamily="18" charset="0"/>
                        </a:rPr>
                        <a:t>Cyber resilience and System Survivability were introduced in the updated front matter, but seem like a hanging chad.</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000">
                          <a:effectLst/>
                          <a:latin typeface="Georgia" panose="02040502050405020303" pitchFamily="18" charset="0"/>
                          <a:ea typeface="Times New Roman" panose="02020603050405020304" pitchFamily="18" charset="0"/>
                          <a:cs typeface="Times New Roman" panose="02020603050405020304" pitchFamily="18" charset="0"/>
                        </a:rPr>
                        <a:t>Highlight controls that support resiliency and survivability and add additional details in the supplemental guidance. </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914375"/>
                  </a:ext>
                </a:extLst>
              </a:tr>
              <a:tr h="0">
                <a:tc>
                  <a:txBody>
                    <a:bodyPr/>
                    <a:lstStyle/>
                    <a:p>
                      <a:pPr marL="0" marR="0" algn="ctr">
                        <a:spcBef>
                          <a:spcPts val="600"/>
                        </a:spcBef>
                        <a:spcAft>
                          <a:spcPts val="600"/>
                        </a:spcAft>
                      </a:pPr>
                      <a:r>
                        <a:rPr lang="en-US" sz="1100">
                          <a:effectLst/>
                          <a:latin typeface="Georgia" panose="02040502050405020303" pitchFamily="18" charset="0"/>
                          <a:ea typeface="Times New Roman" panose="02020603050405020304" pitchFamily="18" charset="0"/>
                          <a:cs typeface="Times New Roman" panose="02020603050405020304" pitchFamily="18" charset="0"/>
                        </a:rPr>
                        <a:t>SCRM Tracing</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000">
                          <a:effectLst/>
                          <a:latin typeface="Georgia" panose="02040502050405020303" pitchFamily="18" charset="0"/>
                          <a:ea typeface="Times New Roman" panose="02020603050405020304" pitchFamily="18" charset="0"/>
                          <a:cs typeface="Times New Roman" panose="02020603050405020304" pitchFamily="18" charset="0"/>
                        </a:rPr>
                        <a:t>Need to understand what controls in other families are related to the SCRM controls</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000">
                          <a:effectLst/>
                          <a:latin typeface="Georgia" panose="02040502050405020303" pitchFamily="18" charset="0"/>
                          <a:ea typeface="Times New Roman" panose="02020603050405020304" pitchFamily="18" charset="0"/>
                          <a:cs typeface="Times New Roman" panose="02020603050405020304" pitchFamily="18" charset="0"/>
                        </a:rPr>
                        <a:t>Add trace of SCRM controls to controls in other families that support SCRM</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1041700"/>
                  </a:ext>
                </a:extLst>
              </a:tr>
              <a:tr h="0">
                <a:tc>
                  <a:txBody>
                    <a:bodyPr/>
                    <a:lstStyle/>
                    <a:p>
                      <a:pPr marL="0" marR="0" algn="ctr">
                        <a:spcBef>
                          <a:spcPts val="600"/>
                        </a:spcBef>
                        <a:spcAft>
                          <a:spcPts val="600"/>
                        </a:spcAft>
                      </a:pPr>
                      <a:r>
                        <a:rPr lang="en-US" sz="1100">
                          <a:effectLst/>
                          <a:latin typeface="Georgia" panose="02040502050405020303" pitchFamily="18" charset="0"/>
                          <a:ea typeface="Times New Roman" panose="02020603050405020304" pitchFamily="18" charset="0"/>
                          <a:cs typeface="Times New Roman" panose="02020603050405020304" pitchFamily="18" charset="0"/>
                        </a:rPr>
                        <a:t>Clarify definition of “domains”</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000">
                          <a:effectLst/>
                          <a:latin typeface="Georgia" panose="02040502050405020303" pitchFamily="18" charset="0"/>
                          <a:ea typeface="Times New Roman" panose="02020603050405020304" pitchFamily="18" charset="0"/>
                          <a:cs typeface="Times New Roman" panose="02020603050405020304" pitchFamily="18" charset="0"/>
                        </a:rPr>
                        <a:t>The terms “cross-domain” and “different security domains” are used throughout the document. </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000">
                          <a:effectLst/>
                          <a:latin typeface="Georgia" panose="02040502050405020303" pitchFamily="18" charset="0"/>
                          <a:ea typeface="Times New Roman" panose="02020603050405020304" pitchFamily="18" charset="0"/>
                          <a:cs typeface="Times New Roman" panose="02020603050405020304" pitchFamily="18" charset="0"/>
                        </a:rPr>
                        <a:t>Need to clarify the differences between the two terms to prevent confusion. </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1834998"/>
                  </a:ext>
                </a:extLst>
              </a:tr>
              <a:tr h="0">
                <a:tc>
                  <a:txBody>
                    <a:bodyPr/>
                    <a:lstStyle/>
                    <a:p>
                      <a:pPr marL="0" marR="0" algn="ctr">
                        <a:spcBef>
                          <a:spcPts val="600"/>
                        </a:spcBef>
                        <a:spcAft>
                          <a:spcPts val="600"/>
                        </a:spcAft>
                      </a:pPr>
                      <a:r>
                        <a:rPr lang="en-US" sz="1100">
                          <a:effectLst/>
                          <a:latin typeface="Georgia" panose="02040502050405020303" pitchFamily="18" charset="0"/>
                          <a:ea typeface="Times New Roman" panose="02020603050405020304" pitchFamily="18" charset="0"/>
                          <a:cs typeface="Times New Roman" panose="02020603050405020304" pitchFamily="18" charset="0"/>
                        </a:rPr>
                        <a:t>Anti-Tamper</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000">
                          <a:effectLst/>
                          <a:latin typeface="Georgia" panose="02040502050405020303" pitchFamily="18" charset="0"/>
                          <a:ea typeface="Times New Roman" panose="02020603050405020304" pitchFamily="18" charset="0"/>
                          <a:cs typeface="Times New Roman" panose="02020603050405020304" pitchFamily="18" charset="0"/>
                        </a:rPr>
                        <a:t>Need to clarify differences between Tamper and Anti-Tamper, which has additional connotations</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000" dirty="0">
                          <a:effectLst/>
                          <a:latin typeface="Georgia" panose="02040502050405020303" pitchFamily="18" charset="0"/>
                          <a:ea typeface="Times New Roman" panose="02020603050405020304" pitchFamily="18" charset="0"/>
                          <a:cs typeface="Times New Roman" panose="02020603050405020304" pitchFamily="18" charset="0"/>
                        </a:rPr>
                        <a:t>Update definitions. Reference other USG publically available policies and offices that specialize in Anti-Tamper</a:t>
                      </a:r>
                      <a:endParaRPr lang="en-US"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6388244"/>
                  </a:ext>
                </a:extLst>
              </a:tr>
            </a:tbl>
          </a:graphicData>
        </a:graphic>
      </p:graphicFrame>
      <p:sp>
        <p:nvSpPr>
          <p:cNvPr id="9" name="Content Placeholder 1">
            <a:extLst>
              <a:ext uri="{FF2B5EF4-FFF2-40B4-BE49-F238E27FC236}">
                <a16:creationId xmlns:a16="http://schemas.microsoft.com/office/drawing/2014/main" id="{D3567944-799F-43FD-BB6E-B8057E179118}"/>
              </a:ext>
            </a:extLst>
          </p:cNvPr>
          <p:cNvSpPr txBox="1">
            <a:spLocks/>
          </p:cNvSpPr>
          <p:nvPr/>
        </p:nvSpPr>
        <p:spPr>
          <a:xfrm>
            <a:off x="3625850" y="1066800"/>
            <a:ext cx="4953000" cy="629235"/>
          </a:xfrm>
          <a:prstGeom prst="rect">
            <a:avLst/>
          </a:prstGeom>
        </p:spPr>
        <p:txBody>
          <a:bodyPr vert="horz" lIns="91440" tIns="45720" rIns="91440" bIns="45720" rtlCol="0">
            <a:noAutofit/>
          </a:bodyPr>
          <a:lstStyle>
            <a:lvl1pPr marL="0" indent="0" algn="l" defTabSz="914400" rtl="0" eaLnBrk="1" latinLnBrk="0" hangingPunct="1">
              <a:spcBef>
                <a:spcPct val="20000"/>
              </a:spcBef>
              <a:buClr>
                <a:srgbClr val="C00000"/>
              </a:buClr>
              <a:buFont typeface="Arial" panose="020B0604020202020204" pitchFamily="34" charset="0"/>
              <a:buNone/>
              <a:defRPr sz="2400" b="1" kern="1200" spc="0">
                <a:solidFill>
                  <a:srgbClr val="880015"/>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Clr>
                <a:srgbClr val="C00000"/>
              </a:buClr>
              <a:buFont typeface="Arial" panose="020B0604020202020204" pitchFamily="34" charset="0"/>
              <a:buChar char="–"/>
              <a:defRPr sz="2000" kern="1200" spc="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Clr>
                <a:srgbClr val="C00000"/>
              </a:buClr>
              <a:buFont typeface="Arial" panose="020B0604020202020204" pitchFamily="34" charset="0"/>
              <a:buChar char="•"/>
              <a:tabLst/>
              <a:defRPr sz="1800" kern="1200" spc="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spcBef>
                <a:spcPct val="20000"/>
              </a:spcBef>
              <a:buClr>
                <a:srgbClr val="C00000"/>
              </a:buClr>
              <a:buFont typeface="Arial" panose="020B0604020202020204" pitchFamily="34" charset="0"/>
              <a:buChar char="–"/>
              <a:defRPr sz="1600" kern="1200" spc="0">
                <a:solidFill>
                  <a:schemeClr val="tx1"/>
                </a:solidFill>
                <a:latin typeface="Arial" panose="020B0604020202020204" pitchFamily="34" charset="0"/>
                <a:ea typeface="+mn-ea"/>
                <a:cs typeface="Arial" panose="020B0604020202020204" pitchFamily="34" charset="0"/>
              </a:defRPr>
            </a:lvl4pPr>
            <a:lvl5pPr marL="1143000" indent="-228600" algn="l" defTabSz="914400" rtl="0" eaLnBrk="1" latinLnBrk="0" hangingPunct="1">
              <a:spcBef>
                <a:spcPct val="20000"/>
              </a:spcBef>
              <a:buClr>
                <a:srgbClr val="C00000"/>
              </a:buClr>
              <a:buFont typeface="Arial" panose="020B0604020202020204" pitchFamily="34" charset="0"/>
              <a:buChar char="»"/>
              <a:defRPr sz="1400" kern="1200" spc="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spcAft>
                <a:spcPts val="600"/>
              </a:spcAft>
            </a:pPr>
            <a:r>
              <a:rPr lang="en-US" sz="1200" dirty="0"/>
              <a:t>Table 1: Top Industry Concerns – NIST SP 800-53 Revision 5</a:t>
            </a:r>
          </a:p>
          <a:p>
            <a:pPr>
              <a:spcBef>
                <a:spcPts val="600"/>
              </a:spcBef>
              <a:spcAft>
                <a:spcPts val="600"/>
              </a:spcAft>
            </a:pPr>
            <a:endParaRPr lang="en-US" sz="1400" b="0" dirty="0" smtClean="0">
              <a:solidFill>
                <a:schemeClr val="tx1"/>
              </a:solidFill>
            </a:endParaRPr>
          </a:p>
        </p:txBody>
      </p:sp>
    </p:spTree>
    <p:extLst>
      <p:ext uri="{BB962C8B-B14F-4D97-AF65-F5344CB8AC3E}">
        <p14:creationId xmlns:p14="http://schemas.microsoft.com/office/powerpoint/2010/main" val="99146746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A325C21B-3258-4293-8AD7-7489A94AFFD4}" type="datetime1">
              <a:rPr lang="en-US" smtClean="0"/>
              <a:pPr/>
              <a:t>7/29/2020</a:t>
            </a:fld>
            <a:endParaRPr lang="en-US"/>
          </a:p>
        </p:txBody>
      </p:sp>
      <p:sp>
        <p:nvSpPr>
          <p:cNvPr id="5" name="Footer Placeholder 4"/>
          <p:cNvSpPr>
            <a:spLocks noGrp="1"/>
          </p:cNvSpPr>
          <p:nvPr>
            <p:ph type="ftr" sz="quarter" idx="11"/>
            <p:custDataLst>
              <p:tags r:id="rId1"/>
            </p:custDataLst>
          </p:nvPr>
        </p:nvSpPr>
        <p:spPr>
          <a:xfrm>
            <a:off x="0" y="6432552"/>
            <a:ext cx="9144000" cy="365125"/>
          </a:xfrm>
        </p:spPr>
        <p:txBody>
          <a:bodyPr/>
          <a:lstStyle/>
          <a:p>
            <a:r>
              <a:rPr lang="en-US" smtClean="0"/>
              <a:t>Approved for Public Release</a:t>
            </a:r>
          </a:p>
          <a:p>
            <a:r>
              <a:rPr lang="en-US" smtClean="0"/>
              <a:t> </a:t>
            </a:r>
            <a:endParaRPr lang="en-US"/>
          </a:p>
        </p:txBody>
      </p:sp>
      <p:sp>
        <p:nvSpPr>
          <p:cNvPr id="6" name="Slide Number Placeholder 5"/>
          <p:cNvSpPr>
            <a:spLocks noGrp="1"/>
          </p:cNvSpPr>
          <p:nvPr>
            <p:ph type="sldNum" sz="quarter" idx="12"/>
          </p:nvPr>
        </p:nvSpPr>
        <p:spPr/>
        <p:txBody>
          <a:bodyPr/>
          <a:lstStyle/>
          <a:p>
            <a:fld id="{CD64BFC3-983F-4B0A-9A55-84A85105ADC0}" type="slidenum">
              <a:rPr lang="en-US" smtClean="0"/>
              <a:pPr/>
              <a:t>9</a:t>
            </a:fld>
            <a:endParaRPr lang="en-US"/>
          </a:p>
        </p:txBody>
      </p:sp>
    </p:spTree>
    <p:extLst>
      <p:ext uri="{BB962C8B-B14F-4D97-AF65-F5344CB8AC3E}">
        <p14:creationId xmlns:p14="http://schemas.microsoft.com/office/powerpoint/2010/main" val="3460285838"/>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pproved for Public Release&#10; "/>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dXNlclNlbGVjdGVkIiAvPjxVc2VyTmFtZT5VU1wxMTIzMTQ3PC9Vc2VyTmFtZT48RGF0ZVRpbWU+MTIvMy8yMDE5IDE6MTk6NTcgUE08L0RhdGVUaW1lPjxMYWJlbFN0cmluZz5UaGlzIGFydGlmYWN0IGhhcyBubyBjbGFzc2lmaWNhdGlvbi48L0xhYmVsU3RyaW5nPjwvaXRlbT48aXRlbT48c2lzbCBzaXNsVmVyc2lvbj0iMCIgcG9saWN5PSJjZGU1M2FjMS1iZjVmLTRhYWUtOWNmMS0wNzUwOWUyM2E0YjAiIG9yaWdpbj0idXNlclNlbGVjdGVkIj48ZWxlbWVudCB1aWQ9IjBlZTQzMTZlLWY2ZGUtNGIzNi05MTMzLTM2OWIyOTU1MDJhYSIgdmFsdWU9IiIgeG1sbnM9Imh0dHA6Ly93d3cuYm9sZG9uamFtZXMuY29tLzIwMDgvMDEvc2llL2ludGVybmFsL2xhYmVsIiAvPjxlbGVtZW50IHVpZD0iYWFmYzlhOTUtZWU1ZC00ODdjLTljNGUtNjdhNTM4MGYyOTkxIiB2YWx1ZT0iIiB4bWxucz0iaHR0cDovL3d3dy5ib2xkb25qYW1lcy5jb20vMjAwOC8wMS9zaWUvaW50ZXJuYWwvbGFiZWwiIC8+PGVsZW1lbnQgdWlkPSJiYmE5NGM2NS1hYzNkLTRmMzQtYjJlMS04ZGUxMWVmNmYwMWMiIHZhbHVlPSIiIHhtbG5zPSJodHRwOi8vd3d3LmJvbGRvbmphbWVzLmNvbS8yMDA4LzAxL3NpZS9pbnRlcm5hbC9sYWJlbCIgLz48ZWxlbWVudCB1aWQ9ImJjMmI3YzAxLTZkYjEtNGU3ZC04OGQxLWZjNjE2NzRmODZmZCIgdmFsdWU9IiIgeG1sbnM9Imh0dHA6Ly93d3cuYm9sZG9uamFtZXMuY29tLzIwMDgvMDEvc2llL2ludGVybmFsL2xhYmVsIiAvPjxlbGVtZW50IHVpZD0iOTJlOTkzYTMtYWYzMi00YWZiLWFhMTktM2E0OWNkYjgyYzdhIiB2YWx1ZT0iIiB4bWxucz0iaHR0cDovL3d3dy5ib2xkb25qYW1lcy5jb20vMjAwOC8wMS9zaWUvaW50ZXJuYWwvbGFiZWwiIC8+PC9zaXNsPjxVc2VyTmFtZT5VU1wxMTIzMTQ3PC9Vc2VyTmFtZT48RGF0ZVRpbWU+Mi8xMi8yMDIwIDEyOjU0OjI1IEFNPC9EYXRlVGltZT48TGFiZWxTdHJpbmc+T3JpZ2luIEp1cmlzZGljdGlvbjogVVMgIHwgQXBwcm92ZWQgZm9yIFB1YmxpYyBSZWxlYXNlIHwgUGVyIEN1cnJlbnQgUmF5dGhlb24gUG9saWN5IChSUC1PR0MtMDM1KSB8IE90aGVyIEluZm9ybWF0aW9uIChOb3QgUmVxdWlyaW5nIGFuIEV4cG9ydCBDb250cm9sIE1hcmtpbmcpIHwgTm8gbWFya2luZyBhcHBsaWVkIGJ5IHRoZSB0b29sPC9MYWJlbFN0cmluZz48L2l0ZW0+PC9sYWJlbEhpc3Rvcnk+</Value>
</WrappedLabelHistory>
</file>

<file path=customXml/item2.xml><?xml version="1.0" encoding="utf-8"?>
<sisl xmlns:xsi="http://www.w3.org/2001/XMLSchema-instance" xmlns:xsd="http://www.w3.org/2001/XMLSchema" xmlns="http://www.boldonjames.com/2008/01/sie/internal/label" sislVersion="0" policy="cde53ac1-bf5f-4aae-9cf1-07509e23a4b0" origin="userSelected">
  <element uid="0ee4316e-f6de-4b36-9133-369b295502aa" value=""/>
  <element uid="aafc9a95-ee5d-487c-9c4e-67a5380f2991" value=""/>
  <element uid="bba94c65-ac3d-4f34-b2e1-8de11ef6f01c" value=""/>
  <element uid="bc2b7c01-6db1-4e7d-88d1-fc61674f86fd" value=""/>
  <element uid="92e993a3-af32-4afb-aa19-3a49cdb82c7a" value=""/>
</sisl>
</file>

<file path=customXml/itemProps1.xml><?xml version="1.0" encoding="utf-8"?>
<ds:datastoreItem xmlns:ds="http://schemas.openxmlformats.org/officeDocument/2006/customXml" ds:itemID="{F9699212-04BC-4DB8-AB5B-2CF1B5F60AED}">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C9A69B8A-8783-4A1C-A713-4B863EC2C4DB}">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NDIA_2016_Simple2</Template>
  <TotalTime>19137</TotalTime>
  <Words>2088</Words>
  <Application>Microsoft Office PowerPoint</Application>
  <PresentationFormat>On-screen Show (4:3)</PresentationFormat>
  <Paragraphs>310</Paragraphs>
  <Slides>16</Slides>
  <Notes>16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Georgia</vt:lpstr>
      <vt:lpstr>Montserrat</vt:lpstr>
      <vt:lpstr>Times New Roman</vt:lpstr>
      <vt:lpstr>1_Office Theme</vt:lpstr>
      <vt:lpstr>2_Office Theme</vt:lpstr>
      <vt:lpstr>Office Theme</vt:lpstr>
      <vt:lpstr> NDIA System Security Engineering Committee  July 2020</vt:lpstr>
      <vt:lpstr>SSE Committee Feb – July Summary</vt:lpstr>
      <vt:lpstr>IEEE NDIA INCOSE  System Security Symposium  April 6-9, 2020</vt:lpstr>
      <vt:lpstr>AF Weapon System Program Protection / System Security Engineering Guidebook </vt:lpstr>
      <vt:lpstr> FuSE System Security Charter v200725</vt:lpstr>
      <vt:lpstr>Foundation Topics By Close of Workshop #7</vt:lpstr>
      <vt:lpstr>Activity Web</vt:lpstr>
      <vt:lpstr>NIST SP 800-53 Revision 5</vt:lpstr>
      <vt:lpstr>Backup</vt:lpstr>
      <vt:lpstr>2020 Plans / Events / Milestones</vt:lpstr>
      <vt:lpstr>System Security Engineering Committee</vt:lpstr>
      <vt:lpstr>Mission / Purpose</vt:lpstr>
      <vt:lpstr>Goals</vt:lpstr>
      <vt:lpstr>Objectives</vt:lpstr>
      <vt:lpstr>How do we operate?</vt:lpstr>
      <vt:lpstr>2019 Accomplishments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Chapters</dc:title>
  <dc:subject>[rtnipcontrolcode:public|rtnipcontrolcodevm:rpogc035|rtnexportcontrolcountry:usa|rtnexportcontrolcode:otherinfo|rtnexportcontrolcodevm:nousecvm|]</dc:subject>
  <dc:creator>tswetnam</dc:creator>
  <cp:lastModifiedBy>Cory Ocker</cp:lastModifiedBy>
  <cp:revision>289</cp:revision>
  <cp:lastPrinted>2020-02-19T20:13:51Z</cp:lastPrinted>
  <dcterms:created xsi:type="dcterms:W3CDTF">2016-06-14T12:06:42Z</dcterms:created>
  <dcterms:modified xsi:type="dcterms:W3CDTF">2020-07-29T20:01:29Z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04e70c30-6132-411f-bc48-4578b6b3276a</vt:lpwstr>
  </property>
  <property fmtid="{D5CDD505-2E9C-101B-9397-08002B2CF9AE}" pid="3" name="bjSaver">
    <vt:lpwstr>tHCzTqPvXFV4E0tyG1Taf6vO1IUzI9Og</vt:lpwstr>
  </property>
  <property fmtid="{D5CDD505-2E9C-101B-9397-08002B2CF9AE}" pid="4" name="rtnipcontrolcode">
    <vt:lpwstr>public</vt:lpwstr>
  </property>
  <property fmtid="{D5CDD505-2E9C-101B-9397-08002B2CF9AE}" pid="5" name="rtnipcontrolcodevm">
    <vt:lpwstr>rpogc035</vt:lpwstr>
  </property>
  <property fmtid="{D5CDD505-2E9C-101B-9397-08002B2CF9AE}" pid="6" name="rtnexportcontrolcountry">
    <vt:lpwstr>usa</vt:lpwstr>
  </property>
  <property fmtid="{D5CDD505-2E9C-101B-9397-08002B2CF9AE}" pid="7" name="rtnexportcontrolcode">
    <vt:lpwstr>otherinfo</vt:lpwstr>
  </property>
  <property fmtid="{D5CDD505-2E9C-101B-9397-08002B2CF9AE}" pid="8" name="rtnexportcontrolcodevm">
    <vt:lpwstr>nousecvm</vt:lpwstr>
  </property>
  <property fmtid="{D5CDD505-2E9C-101B-9397-08002B2CF9AE}" pid="9" name="bjSlideMasterFooterText">
    <vt:lpwstr>Approved for Public Release 
 </vt:lpwstr>
  </property>
  <property fmtid="{D5CDD505-2E9C-101B-9397-08002B2CF9AE}" pid="10" name="bjDocumentLabelXML">
    <vt:lpwstr>&lt;?xml version="1.0" encoding="us-ascii"?&gt;&lt;sisl xmlns:xsi="http://www.w3.org/2001/XMLSchema-instance" xmlns:xsd="http://www.w3.org/2001/XMLSchema" sislVersion="0" policy="cde53ac1-bf5f-4aae-9cf1-07509e23a4b0" origin="userSelected" xmlns="http://www.boldonj</vt:lpwstr>
  </property>
  <property fmtid="{D5CDD505-2E9C-101B-9397-08002B2CF9AE}" pid="11" name="bjDocumentLabelXML-0">
    <vt:lpwstr>ames.com/2008/01/sie/internal/label"&gt;&lt;element uid="0ee4316e-f6de-4b36-9133-369b295502aa" value="" /&gt;&lt;element uid="aafc9a95-ee5d-487c-9c4e-67a5380f2991" value="" /&gt;&lt;element uid="bba94c65-ac3d-4f34-b2e1-8de11ef6f01c" value="" /&gt;&lt;element uid="bc2b7c01-6db1-4</vt:lpwstr>
  </property>
  <property fmtid="{D5CDD505-2E9C-101B-9397-08002B2CF9AE}" pid="12" name="bjDocumentLabelXML-1">
    <vt:lpwstr>e7d-88d1-fc61674f86fd" value="" /&gt;&lt;element uid="92e993a3-af32-4afb-aa19-3a49cdb82c7a" value="" /&gt;&lt;/sisl&gt;</vt:lpwstr>
  </property>
  <property fmtid="{D5CDD505-2E9C-101B-9397-08002B2CF9AE}" pid="13" name="bjLabelHistoryID">
    <vt:lpwstr>{F9699212-04BC-4DB8-AB5B-2CF1B5F60AED}</vt:lpwstr>
  </property>
  <property fmtid="{D5CDD505-2E9C-101B-9397-08002B2CF9AE}" pid="14" name="bjDocumentSecurityLabel">
    <vt:lpwstr>Origin Jurisdiction: US  | Approved for Public Release | RIS &amp; RMD (Legacy Raytheon Markings) | Other Information (Not Requiring an Export Control Marking) | No marking applied by the tool</vt:lpwstr>
  </property>
</Properties>
</file>