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es, Lori [USA]" initials="HL[" lastIdx="1" clrIdx="0">
    <p:extLst>
      <p:ext uri="{19B8F6BF-5375-455C-9EA6-DF929625EA0E}">
        <p15:presenceInfo xmlns:p15="http://schemas.microsoft.com/office/powerpoint/2012/main" userId="S-1-5-21-1314303383-2379350573-4036118543-5702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530031-3CCC-4F0A-8760-03ADD0D890DD}" v="2" dt="2020-07-30T06:28:40.3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32" autoAdjust="0"/>
    <p:restoredTop sz="69505" autoAdjust="0"/>
  </p:normalViewPr>
  <p:slideViewPr>
    <p:cSldViewPr>
      <p:cViewPr varScale="1">
        <p:scale>
          <a:sx n="164" d="100"/>
          <a:sy n="164" d="100"/>
        </p:scale>
        <p:origin x="1968" y="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4" d="100"/>
          <a:sy n="74" d="100"/>
        </p:scale>
        <p:origin x="2971" y="8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Risser" userId="88804c5c-9de2-4568-805a-4e1db30db07b" providerId="ADAL" clId="{EC530031-3CCC-4F0A-8760-03ADD0D890DD}"/>
    <pc:docChg chg="custSel modSld">
      <pc:chgData name="Matthew Risser" userId="88804c5c-9de2-4568-805a-4e1db30db07b" providerId="ADAL" clId="{EC530031-3CCC-4F0A-8760-03ADD0D890DD}" dt="2020-07-30T06:52:40.005" v="707" actId="20577"/>
      <pc:docMkLst>
        <pc:docMk/>
      </pc:docMkLst>
      <pc:sldChg chg="modSp mod">
        <pc:chgData name="Matthew Risser" userId="88804c5c-9de2-4568-805a-4e1db30db07b" providerId="ADAL" clId="{EC530031-3CCC-4F0A-8760-03ADD0D890DD}" dt="2020-07-29T16:02:39.147" v="170" actId="20577"/>
        <pc:sldMkLst>
          <pc:docMk/>
          <pc:sldMk cId="2185104431" sldId="256"/>
        </pc:sldMkLst>
        <pc:spChg chg="mod">
          <ac:chgData name="Matthew Risser" userId="88804c5c-9de2-4568-805a-4e1db30db07b" providerId="ADAL" clId="{EC530031-3CCC-4F0A-8760-03ADD0D890DD}" dt="2020-07-29T07:17:31.832" v="4" actId="20577"/>
          <ac:spMkLst>
            <pc:docMk/>
            <pc:sldMk cId="2185104431" sldId="256"/>
            <ac:spMk id="2" creationId="{00000000-0000-0000-0000-000000000000}"/>
          </ac:spMkLst>
        </pc:spChg>
        <pc:spChg chg="mod">
          <ac:chgData name="Matthew Risser" userId="88804c5c-9de2-4568-805a-4e1db30db07b" providerId="ADAL" clId="{EC530031-3CCC-4F0A-8760-03ADD0D890DD}" dt="2020-07-29T16:02:39.147" v="170" actId="20577"/>
          <ac:spMkLst>
            <pc:docMk/>
            <pc:sldMk cId="2185104431" sldId="256"/>
            <ac:spMk id="7" creationId="{00000000-0000-0000-0000-000000000000}"/>
          </ac:spMkLst>
        </pc:spChg>
      </pc:sldChg>
      <pc:sldChg chg="addSp delSp modSp mod">
        <pc:chgData name="Matthew Risser" userId="88804c5c-9de2-4568-805a-4e1db30db07b" providerId="ADAL" clId="{EC530031-3CCC-4F0A-8760-03ADD0D890DD}" dt="2020-07-30T06:51:28.409" v="617" actId="14734"/>
        <pc:sldMkLst>
          <pc:docMk/>
          <pc:sldMk cId="3446657894" sldId="257"/>
        </pc:sldMkLst>
        <pc:spChg chg="mod">
          <ac:chgData name="Matthew Risser" userId="88804c5c-9de2-4568-805a-4e1db30db07b" providerId="ADAL" clId="{EC530031-3CCC-4F0A-8760-03ADD0D890DD}" dt="2020-07-30T06:28:40.364" v="221"/>
          <ac:spMkLst>
            <pc:docMk/>
            <pc:sldMk cId="3446657894" sldId="257"/>
            <ac:spMk id="2" creationId="{00000000-0000-0000-0000-000000000000}"/>
          </ac:spMkLst>
        </pc:spChg>
        <pc:spChg chg="add del mod">
          <ac:chgData name="Matthew Risser" userId="88804c5c-9de2-4568-805a-4e1db30db07b" providerId="ADAL" clId="{EC530031-3CCC-4F0A-8760-03ADD0D890DD}" dt="2020-07-30T06:28:40.364" v="221"/>
          <ac:spMkLst>
            <pc:docMk/>
            <pc:sldMk cId="3446657894" sldId="257"/>
            <ac:spMk id="3" creationId="{87B83919-6970-4A2B-8294-21F2E04F893C}"/>
          </ac:spMkLst>
        </pc:spChg>
        <pc:spChg chg="add del mod">
          <ac:chgData name="Matthew Risser" userId="88804c5c-9de2-4568-805a-4e1db30db07b" providerId="ADAL" clId="{EC530031-3CCC-4F0A-8760-03ADD0D890DD}" dt="2020-07-30T06:28:40.364" v="221"/>
          <ac:spMkLst>
            <pc:docMk/>
            <pc:sldMk cId="3446657894" sldId="257"/>
            <ac:spMk id="4" creationId="{1878F553-502F-47BF-8843-EEDC9F3A86FE}"/>
          </ac:spMkLst>
        </pc:spChg>
        <pc:spChg chg="mod">
          <ac:chgData name="Matthew Risser" userId="88804c5c-9de2-4568-805a-4e1db30db07b" providerId="ADAL" clId="{EC530031-3CCC-4F0A-8760-03ADD0D890DD}" dt="2020-07-30T06:28:40.364" v="221"/>
          <ac:spMkLst>
            <pc:docMk/>
            <pc:sldMk cId="3446657894" sldId="257"/>
            <ac:spMk id="5" creationId="{00000000-0000-0000-0000-000000000000}"/>
          </ac:spMkLst>
        </pc:spChg>
        <pc:spChg chg="mod">
          <ac:chgData name="Matthew Risser" userId="88804c5c-9de2-4568-805a-4e1db30db07b" providerId="ADAL" clId="{EC530031-3CCC-4F0A-8760-03ADD0D890DD}" dt="2020-07-30T06:28:40.364" v="221"/>
          <ac:spMkLst>
            <pc:docMk/>
            <pc:sldMk cId="3446657894" sldId="257"/>
            <ac:spMk id="7" creationId="{00000000-0000-0000-0000-000000000000}"/>
          </ac:spMkLst>
        </pc:spChg>
        <pc:spChg chg="add del mod">
          <ac:chgData name="Matthew Risser" userId="88804c5c-9de2-4568-805a-4e1db30db07b" providerId="ADAL" clId="{EC530031-3CCC-4F0A-8760-03ADD0D890DD}" dt="2020-07-30T06:28:40.364" v="221"/>
          <ac:spMkLst>
            <pc:docMk/>
            <pc:sldMk cId="3446657894" sldId="257"/>
            <ac:spMk id="8" creationId="{487D385F-72DC-4E52-8C4E-DC656FFD5713}"/>
          </ac:spMkLst>
        </pc:spChg>
        <pc:spChg chg="add del mod">
          <ac:chgData name="Matthew Risser" userId="88804c5c-9de2-4568-805a-4e1db30db07b" providerId="ADAL" clId="{EC530031-3CCC-4F0A-8760-03ADD0D890DD}" dt="2020-07-30T06:28:40.364" v="221"/>
          <ac:spMkLst>
            <pc:docMk/>
            <pc:sldMk cId="3446657894" sldId="257"/>
            <ac:spMk id="9" creationId="{268F9DC4-BA9F-4706-AA00-77599D0D38AB}"/>
          </ac:spMkLst>
        </pc:spChg>
        <pc:graphicFrameChg chg="modGraphic">
          <ac:chgData name="Matthew Risser" userId="88804c5c-9de2-4568-805a-4e1db30db07b" providerId="ADAL" clId="{EC530031-3CCC-4F0A-8760-03ADD0D890DD}" dt="2020-07-30T06:51:28.409" v="617" actId="14734"/>
          <ac:graphicFrameMkLst>
            <pc:docMk/>
            <pc:sldMk cId="3446657894" sldId="257"/>
            <ac:graphicFrameMk id="6" creationId="{00000000-0000-0000-0000-000000000000}"/>
          </ac:graphicFrameMkLst>
        </pc:graphicFrameChg>
      </pc:sldChg>
      <pc:sldChg chg="modSp mod">
        <pc:chgData name="Matthew Risser" userId="88804c5c-9de2-4568-805a-4e1db30db07b" providerId="ADAL" clId="{EC530031-3CCC-4F0A-8760-03ADD0D890DD}" dt="2020-07-30T06:52:40.005" v="707" actId="20577"/>
        <pc:sldMkLst>
          <pc:docMk/>
          <pc:sldMk cId="3347194067" sldId="258"/>
        </pc:sldMkLst>
        <pc:spChg chg="mod">
          <ac:chgData name="Matthew Risser" userId="88804c5c-9de2-4568-805a-4e1db30db07b" providerId="ADAL" clId="{EC530031-3CCC-4F0A-8760-03ADD0D890DD}" dt="2020-07-30T06:50:13.896" v="551" actId="20577"/>
          <ac:spMkLst>
            <pc:docMk/>
            <pc:sldMk cId="3347194067" sldId="258"/>
            <ac:spMk id="9" creationId="{00000000-0000-0000-0000-000000000000}"/>
          </ac:spMkLst>
        </pc:spChg>
        <pc:spChg chg="mod">
          <ac:chgData name="Matthew Risser" userId="88804c5c-9de2-4568-805a-4e1db30db07b" providerId="ADAL" clId="{EC530031-3CCC-4F0A-8760-03ADD0D890DD}" dt="2020-07-30T06:52:40.005" v="707" actId="20577"/>
          <ac:spMkLst>
            <pc:docMk/>
            <pc:sldMk cId="3347194067" sldId="258"/>
            <ac:spMk id="10" creationId="{00000000-0000-0000-0000-000000000000}"/>
          </ac:spMkLst>
        </pc:spChg>
        <pc:spChg chg="mod">
          <ac:chgData name="Matthew Risser" userId="88804c5c-9de2-4568-805a-4e1db30db07b" providerId="ADAL" clId="{EC530031-3CCC-4F0A-8760-03ADD0D890DD}" dt="2020-07-29T16:03:16.763" v="186" actId="20577"/>
          <ac:spMkLst>
            <pc:docMk/>
            <pc:sldMk cId="3347194067" sldId="258"/>
            <ac:spMk id="14" creationId="{5127BC61-7121-4BB1-951A-AAA2846596FE}"/>
          </ac:spMkLst>
        </pc:spChg>
      </pc:sldChg>
      <pc:sldChg chg="modSp mod">
        <pc:chgData name="Matthew Risser" userId="88804c5c-9de2-4568-805a-4e1db30db07b" providerId="ADAL" clId="{EC530031-3CCC-4F0A-8760-03ADD0D890DD}" dt="2020-07-29T16:03:09.309" v="181" actId="20577"/>
        <pc:sldMkLst>
          <pc:docMk/>
          <pc:sldMk cId="4087817905" sldId="259"/>
        </pc:sldMkLst>
        <pc:spChg chg="mod">
          <ac:chgData name="Matthew Risser" userId="88804c5c-9de2-4568-805a-4e1db30db07b" providerId="ADAL" clId="{EC530031-3CCC-4F0A-8760-03ADD0D890DD}" dt="2020-07-29T16:03:09.309" v="181" actId="20577"/>
          <ac:spMkLst>
            <pc:docMk/>
            <pc:sldMk cId="4087817905" sldId="259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05365-EA54-452E-AD43-1790D0F8DD5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622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Materials/Substances Declaration in the Aerospace and Defense Industry</a:t>
            </a:r>
          </a:p>
          <a:p>
            <a:pPr>
              <a:buSzPts val="2100"/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IAEG</a:t>
            </a:r>
            <a:r>
              <a:rPr lang="en-GB" sz="1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(International Aerospace Environmental Group</a:t>
            </a:r>
            <a:r>
              <a:rPr lang="en-GB" sz="1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®) </a:t>
            </a:r>
          </a:p>
          <a:p>
            <a:pPr marL="115557">
              <a:buSzPts val="2200"/>
              <a:buFont typeface="Wingdings 2" panose="05020102010507070707" pitchFamily="18" charset="2"/>
              <a:buChar char=""/>
            </a:pPr>
            <a:r>
              <a:rPr lang="en-US" sz="1400" dirty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Non-profit corporation comprised of a large group of global AD companies</a:t>
            </a:r>
          </a:p>
          <a:p>
            <a:pPr marL="115557">
              <a:buSzPts val="2200"/>
              <a:buFont typeface="Wingdings 2" panose="05020102010507070707" pitchFamily="18" charset="2"/>
              <a:buChar char=""/>
            </a:pPr>
            <a:r>
              <a:rPr lang="en-US" sz="1400" dirty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Developing a materials and substances declaration process based on IPC-1754 structure to standardize and improve efficiency of data management</a:t>
            </a:r>
          </a:p>
          <a:p>
            <a:pPr marL="115557">
              <a:buSzPts val="2200"/>
              <a:buFont typeface="Wingdings 2" panose="05020102010507070707" pitchFamily="18" charset="2"/>
              <a:buChar char=""/>
            </a:pPr>
            <a:r>
              <a:rPr lang="en-US" sz="1400" dirty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Chemicals in delivered </a:t>
            </a:r>
            <a:r>
              <a:rPr lang="en-GB" sz="1400" dirty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Aerospace and Defence (</a:t>
            </a:r>
            <a:r>
              <a:rPr lang="en-US" sz="1400" dirty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AD) products and required for product processes (e.g., maintenance)</a:t>
            </a:r>
            <a:endParaRPr lang="en-GB" sz="1400" dirty="0">
              <a:solidFill>
                <a:srgbClr val="2626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557">
              <a:buSzPts val="2200"/>
              <a:buFont typeface="Wingdings 2" panose="05020102010507070707" pitchFamily="18" charset="2"/>
              <a:buChar char=""/>
            </a:pPr>
            <a:r>
              <a:rPr lang="en-US" sz="1400" dirty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Goal: obtain information from entire supply chain</a:t>
            </a:r>
          </a:p>
          <a:p>
            <a:pPr>
              <a:buSzPts val="21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IPC-1754 (Materials and Substances Declaration for Aerospace and Defense and Other Industries) p</a:t>
            </a:r>
            <a:r>
              <a:rPr lang="en-US" sz="1400" dirty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rovides data elements and electronic data exchange structure</a:t>
            </a:r>
          </a:p>
          <a:p>
            <a:pPr>
              <a:buSzPts val="21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Defense contractors will use 1754 data to </a:t>
            </a:r>
          </a:p>
          <a:p>
            <a:pPr marL="115557">
              <a:buSzPts val="2200"/>
              <a:buFont typeface="Wingdings 2" panose="05020102010507070707" pitchFamily="18" charset="2"/>
              <a:buChar char=""/>
            </a:pPr>
            <a:r>
              <a:rPr lang="en-US" sz="1400" dirty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own compliance and risks</a:t>
            </a:r>
          </a:p>
          <a:p>
            <a:pPr marL="115557">
              <a:buSzPts val="2200"/>
              <a:buFont typeface="Wingdings 2" panose="05020102010507070707" pitchFamily="18" charset="2"/>
              <a:buChar char=""/>
            </a:pPr>
            <a:r>
              <a:rPr lang="en-US" sz="1400" dirty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to acquisition customers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05365-EA54-452E-AD43-1790D0F8DD5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557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05365-EA54-452E-AD43-1790D0F8DD5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10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1638-D0E2-4839-B13A-24BF466AABA9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923F8-84AA-449D-9667-7BB544FECF54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A978-F449-47AF-B3D0-B13F162C6AF6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C21B-3258-4293-8AD7-7489A94AFFD4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90E5-F405-40E0-BCD9-8001C0D52617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4A48-D25C-45A8-B8E0-BD2D3B1132C1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9C2D-98A7-4A5A-AF37-9DE9D3A4D871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AC9F-A0B1-4460-AE6A-1FEB31152C69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4F5-A131-4974-90AA-B086A07564D4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09FB-BFDE-4AEB-86B7-A3875FE04EE9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325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04800"/>
            <a:ext cx="1238396" cy="50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950" y="1143000"/>
            <a:ext cx="8420100" cy="2971800"/>
          </a:xfrm>
        </p:spPr>
        <p:txBody>
          <a:bodyPr>
            <a:noAutofit/>
          </a:bodyPr>
          <a:lstStyle/>
          <a:p>
            <a:pPr algn="ctr">
              <a:lnSpc>
                <a:spcPts val="6000"/>
              </a:lnSpc>
              <a:spcBef>
                <a:spcPts val="0"/>
              </a:spcBef>
            </a:pPr>
            <a:r>
              <a:rPr lang="en-US" dirty="0"/>
              <a:t>July 2020</a:t>
            </a:r>
            <a:br>
              <a:rPr lang="en-US" dirty="0"/>
            </a:br>
            <a:r>
              <a:rPr lang="en-US" dirty="0"/>
              <a:t>NDIA Systems Engineering Division Meeting</a:t>
            </a:r>
            <a:br>
              <a:rPr lang="en-US" dirty="0"/>
            </a:br>
            <a:r>
              <a:rPr lang="en-US" dirty="0"/>
              <a:t>HSI Committee Report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680918" y="6324600"/>
            <a:ext cx="2133600" cy="365125"/>
          </a:xfrm>
        </p:spPr>
        <p:txBody>
          <a:bodyPr/>
          <a:lstStyle/>
          <a:p>
            <a:pPr algn="ctr"/>
            <a:r>
              <a:rPr lang="en-US" dirty="0"/>
              <a:t>As of: July 2020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HSI Status Update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69411"/>
              </p:ext>
            </p:extLst>
          </p:nvPr>
        </p:nvGraphicFramePr>
        <p:xfrm>
          <a:off x="152400" y="838200"/>
          <a:ext cx="8839200" cy="51414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23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2020 Tasks </a:t>
                      </a:r>
                    </a:p>
                  </a:txBody>
                  <a:tcPr marL="102523" marR="102523" marT="51261" marB="51261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Status</a:t>
                      </a:r>
                    </a:p>
                  </a:txBody>
                  <a:tcPr marL="102523" marR="102523" marT="51261" marB="51261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Accomplishments (deliverables, etc.)</a:t>
                      </a:r>
                    </a:p>
                  </a:txBody>
                  <a:tcPr marL="102523" marR="102523" marT="51261" marB="51261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Rebuild core HSI committee and re-establish OSD POCs</a:t>
                      </a:r>
                    </a:p>
                    <a:p>
                      <a:endParaRPr lang="en-US" sz="14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In progress</a:t>
                      </a:r>
                    </a:p>
                  </a:txBody>
                  <a:tcPr marL="102523" marR="102523" marT="51261" marB="51261"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Identifying core committee members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Met with Andy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Monje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and OSD HSI rep to discuss NDIA HSI way-forward</a:t>
                      </a: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36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Support annual conference planning</a:t>
                      </a: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Completed</a:t>
                      </a:r>
                    </a:p>
                  </a:txBody>
                  <a:tcPr marL="102523" marR="102523" marT="51261" marB="51261"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Participate in planning calls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Identified presentations for HSI track</a:t>
                      </a: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362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Collaborate with other NDIA HSI efforts (Divisions, workshops, tracks) </a:t>
                      </a: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In progress</a:t>
                      </a: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Coordinated with NDIA HQ to identify other divisions with HSI themes/tracks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Held meeting with OSD and Human Systems Division</a:t>
                      </a: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2294999886"/>
                  </a:ext>
                </a:extLst>
              </a:tr>
              <a:tr h="45377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Support DoD Joint HSI Working Group Capability Gap initiatives</a:t>
                      </a: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In progress</a:t>
                      </a: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Established OSD and Joint HSI Working Group POC to collaborate on NDIA outreach activities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Met with HSI Lead from SAF/AQRE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Participated in OSD-led meeting with industry HSI professional associations, NDIA SE, NDIA HSD, and SAE G-45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Participated in JHSIWG meeting</a:t>
                      </a: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2173017322"/>
                  </a:ext>
                </a:extLst>
              </a:tr>
              <a:tr h="45377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Support use case development for new 5000.02T, AAF, and HSI policy</a:t>
                      </a: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Initiated</a:t>
                      </a: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Held meeting with OSD HSI rep to outline NDIA HSI committee activities in support of  new acquisition policy</a:t>
                      </a: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93502525"/>
                  </a:ext>
                </a:extLst>
              </a:tr>
              <a:tr h="453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Support development of industry standards and best practices</a:t>
                      </a: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 progress</a:t>
                      </a: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Coordination and planning initiated with SAE G-45 HSI Committee</a:t>
                      </a: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1644278227"/>
                  </a:ext>
                </a:extLst>
              </a:tr>
            </a:tbl>
          </a:graphicData>
        </a:graphic>
      </p:graphicFrame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781800" y="6319128"/>
            <a:ext cx="2133600" cy="365125"/>
          </a:xfrm>
        </p:spPr>
        <p:txBody>
          <a:bodyPr/>
          <a:lstStyle/>
          <a:p>
            <a:pPr algn="ctr"/>
            <a:r>
              <a:rPr lang="en-US" dirty="0"/>
              <a:t>As of: July 2020</a:t>
            </a:r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56FA-CED2-4052-837C-F274C6384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HSI Committee Meeting 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2BD27-7F61-4E04-94A2-9C2F27024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64" y="914400"/>
            <a:ext cx="8229600" cy="5404728"/>
          </a:xfrm>
        </p:spPr>
        <p:txBody>
          <a:bodyPr>
            <a:normAutofit/>
          </a:bodyPr>
          <a:lstStyle/>
          <a:p>
            <a:pPr lvl="0"/>
            <a:r>
              <a:rPr lang="en-US" sz="1800" dirty="0"/>
              <a:t>Date:  TBD</a:t>
            </a:r>
          </a:p>
          <a:p>
            <a:pPr lvl="0"/>
            <a:r>
              <a:rPr lang="en-US" sz="1800" dirty="0"/>
              <a:t>Time: </a:t>
            </a:r>
          </a:p>
          <a:p>
            <a:pPr lvl="0"/>
            <a:r>
              <a:rPr lang="en-US" sz="1800" dirty="0"/>
              <a:t>Location:</a:t>
            </a:r>
          </a:p>
          <a:p>
            <a:r>
              <a:rPr lang="en-US" sz="1800" dirty="0"/>
              <a:t>Call-in Number:  </a:t>
            </a:r>
          </a:p>
          <a:p>
            <a:r>
              <a:rPr lang="en-US" sz="1800" dirty="0"/>
              <a:t>Web Link: </a:t>
            </a:r>
            <a:endParaRPr lang="en-US" sz="1600" dirty="0">
              <a:latin typeface="Arial Rounded MT Bold" panose="020F0704030504030204" pitchFamily="34" charset="0"/>
            </a:endParaRPr>
          </a:p>
          <a:p>
            <a:r>
              <a:rPr lang="en-US" sz="1800" dirty="0"/>
              <a:t>Meeting Agenda:  </a:t>
            </a:r>
          </a:p>
          <a:p>
            <a:pPr marL="0" indent="0">
              <a:buNone/>
            </a:pPr>
            <a:endParaRPr lang="en-US" sz="2100" dirty="0">
              <a:latin typeface="Arial Rounded MT Bold" panose="020F07040305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463AF4-A97A-4352-A32D-D655DE837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  <a:fld id="{CD64BFC3-983F-4B0A-9A55-84A85105ADC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781800" y="6319128"/>
            <a:ext cx="2133600" cy="365125"/>
          </a:xfrm>
        </p:spPr>
        <p:txBody>
          <a:bodyPr/>
          <a:lstStyle/>
          <a:p>
            <a:pPr algn="ctr"/>
            <a:r>
              <a:rPr lang="en-US" dirty="0"/>
              <a:t>As of: July 2020</a:t>
            </a:r>
          </a:p>
        </p:txBody>
      </p:sp>
    </p:spTree>
    <p:extLst>
      <p:ext uri="{BB962C8B-B14F-4D97-AF65-F5344CB8AC3E}">
        <p14:creationId xmlns:p14="http://schemas.microsoft.com/office/powerpoint/2010/main" val="4087817905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9684"/>
            <a:ext cx="7543800" cy="778580"/>
          </a:xfrm>
        </p:spPr>
        <p:txBody>
          <a:bodyPr/>
          <a:lstStyle/>
          <a:p>
            <a:r>
              <a:rPr lang="en-US" dirty="0"/>
              <a:t>HSI Committee - 2020 Task Plan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  <a:fld id="{CD64BFC3-983F-4B0A-9A55-84A85105ADC0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52400" y="778691"/>
            <a:ext cx="8752888" cy="5400979"/>
            <a:chOff x="311132" y="659468"/>
            <a:chExt cx="8881023" cy="5960064"/>
          </a:xfrm>
        </p:grpSpPr>
        <p:cxnSp>
          <p:nvCxnSpPr>
            <p:cNvPr id="7" name="Straight Connector 6"/>
            <p:cNvCxnSpPr>
              <a:cxnSpLocks/>
            </p:cNvCxnSpPr>
            <p:nvPr/>
          </p:nvCxnSpPr>
          <p:spPr>
            <a:xfrm flipH="1">
              <a:off x="4652590" y="727233"/>
              <a:ext cx="12268" cy="589229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311132" y="727233"/>
              <a:ext cx="4275714" cy="2784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266" tIns="45633" rIns="91266" bIns="45633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195790" indent="-195790">
                <a:spcAft>
                  <a:spcPts val="0"/>
                </a:spcAft>
              </a:pPr>
              <a:r>
                <a:rPr lang="en-US" sz="1600" b="1" dirty="0"/>
                <a:t>2020 Tasks:</a:t>
              </a:r>
            </a:p>
            <a:p>
              <a:pPr marL="228600" indent="-228600">
                <a:spcAft>
                  <a:spcPts val="0"/>
                </a:spcAft>
                <a:buAutoNum type="arabicPeriod"/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Rebuild core HSI committee and re-establish OSD POCs</a:t>
              </a:r>
            </a:p>
            <a:p>
              <a:pPr marL="228600" indent="-228600">
                <a:spcAft>
                  <a:spcPts val="0"/>
                </a:spcAft>
                <a:buFontTx/>
                <a:buAutoNum type="arabicPeriod"/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Support annual conference planning</a:t>
              </a:r>
            </a:p>
            <a:p>
              <a:pPr marL="228600" indent="-228600">
                <a:spcAft>
                  <a:spcPts val="0"/>
                </a:spcAft>
                <a:buFontTx/>
                <a:buAutoNum type="arabicPeriod"/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Collaborate with other NDIA HSI efforts</a:t>
              </a:r>
            </a:p>
            <a:p>
              <a:pPr marL="228600" indent="-228600">
                <a:spcAft>
                  <a:spcPts val="0"/>
                </a:spcAft>
                <a:buFontTx/>
                <a:buAutoNum type="arabicPeriod"/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Support Joint HSI Working Group Capability Gap initiatives</a:t>
              </a:r>
            </a:p>
            <a:p>
              <a:pPr marL="228600" indent="-228600">
                <a:spcAft>
                  <a:spcPts val="0"/>
                </a:spcAft>
                <a:buFontTx/>
                <a:buAutoNum type="arabicPeriod"/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Support use case development for new 5000.02T, AAF, and HSI policy</a:t>
              </a:r>
            </a:p>
            <a:p>
              <a:pPr marL="228600" indent="-228600">
                <a:spcAft>
                  <a:spcPts val="0"/>
                </a:spcAft>
                <a:buFontTx/>
                <a:buAutoNum type="arabicPeriod"/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Support development of industry standards and best practices</a:t>
              </a:r>
            </a:p>
            <a:p>
              <a:pPr>
                <a:spcAft>
                  <a:spcPts val="0"/>
                </a:spcAft>
              </a:pPr>
              <a:endParaRPr lang="en-US" sz="1100" dirty="0"/>
            </a:p>
            <a:p>
              <a:pPr>
                <a:spcAft>
                  <a:spcPts val="0"/>
                </a:spcAft>
              </a:pPr>
              <a:endParaRPr lang="en-US" sz="1100" dirty="0"/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4749252" y="659468"/>
              <a:ext cx="4442903" cy="1392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266" tIns="45633" rIns="91266" bIns="45633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194010" indent="-194010">
                <a:spcAft>
                  <a:spcPts val="0"/>
                </a:spcAft>
                <a:tabLst>
                  <a:tab pos="512613" algn="l"/>
                </a:tabLst>
              </a:pPr>
              <a:r>
                <a:rPr lang="en-US" sz="1600" b="1" dirty="0"/>
                <a:t>Deliverables / Products:</a:t>
              </a:r>
            </a:p>
            <a:p>
              <a:pPr marL="228600" lvl="0" indent="-228600">
                <a:buAutoNum type="arabicPeriod"/>
              </a:pPr>
              <a:r>
                <a:rPr lang="en-US" sz="1200" dirty="0"/>
                <a:t>SAE industry standards and best practices</a:t>
              </a:r>
            </a:p>
            <a:p>
              <a:pPr marL="228600" lvl="0" indent="-228600">
                <a:buAutoNum type="arabicPeriod"/>
              </a:pPr>
              <a:r>
                <a:rPr lang="en-US" sz="1200" dirty="0"/>
                <a:t>Collaboration environment and SOPs for NDIA HSI activities</a:t>
              </a:r>
            </a:p>
            <a:p>
              <a:pPr marL="228600" lvl="0" indent="-228600">
                <a:buAutoNum type="arabicPeriod"/>
              </a:pPr>
              <a:r>
                <a:rPr lang="en-US" sz="1200" dirty="0"/>
                <a:t>Use cases aligned with AAF and new DoD HSI policy to support HSI BOK</a:t>
              </a: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33991" y="3680652"/>
              <a:ext cx="4318599" cy="2428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266" tIns="45633" rIns="91266" bIns="45633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194010" indent="-194010">
                <a:spcAft>
                  <a:spcPts val="0"/>
                </a:spcAft>
                <a:defRPr/>
              </a:pPr>
              <a:r>
                <a:rPr lang="en-US" sz="1600" b="1" dirty="0"/>
                <a:t>Schedule / Resources:</a:t>
              </a:r>
            </a:p>
            <a:p>
              <a:pPr marL="228600" indent="-228600">
                <a:spcAft>
                  <a:spcPts val="0"/>
                </a:spcAft>
                <a:buAutoNum type="arabicPeriod"/>
              </a:pPr>
              <a:r>
                <a:rPr lang="en-US" sz="1100" dirty="0"/>
                <a:t>DoD HFE TAG #74, 4-8 May (canceled)</a:t>
              </a:r>
            </a:p>
            <a:p>
              <a:pPr marL="685800" lvl="1" indent="-228600">
                <a:spcAft>
                  <a:spcPts val="0"/>
                </a:spcAft>
                <a:buFontTx/>
                <a:buAutoNum type="arabicPeriod"/>
              </a:pPr>
              <a:r>
                <a:rPr lang="en-US" sz="1100" dirty="0"/>
                <a:t>SAE G-45 coordination</a:t>
              </a:r>
            </a:p>
            <a:p>
              <a:pPr marL="685800" lvl="1" indent="-228600">
                <a:spcAft>
                  <a:spcPts val="0"/>
                </a:spcAft>
                <a:buFontTx/>
                <a:buAutoNum type="arabicPeriod"/>
              </a:pPr>
              <a:r>
                <a:rPr lang="en-US" sz="1100" dirty="0"/>
                <a:t>Joint HSI Working Group coordination </a:t>
              </a:r>
            </a:p>
            <a:p>
              <a:pPr marL="228600" indent="-228600">
                <a:spcAft>
                  <a:spcPts val="0"/>
                </a:spcAft>
                <a:buFontTx/>
                <a:buAutoNum type="arabicPeriod"/>
              </a:pPr>
              <a:r>
                <a:rPr lang="en-US" sz="1100" dirty="0"/>
                <a:t>HSI Training Event Confirmed for DoD HFE TAG Conference (4 May 2020) on Detailed Overview of Human Systems Integration Standard Practice (canceled)</a:t>
              </a:r>
            </a:p>
            <a:p>
              <a:pPr marL="228600" indent="-228600">
                <a:spcAft>
                  <a:spcPts val="0"/>
                </a:spcAft>
                <a:buFontTx/>
                <a:buAutoNum type="arabicPeriod"/>
              </a:pPr>
              <a:r>
                <a:rPr lang="en-US" sz="1100" dirty="0"/>
                <a:t>Planning Quarterly meetings with OSD and industry HSI professional associations</a:t>
              </a:r>
            </a:p>
            <a:p>
              <a:pPr marL="228600" indent="-228600">
                <a:spcAft>
                  <a:spcPts val="0"/>
                </a:spcAft>
                <a:buFontTx/>
                <a:buAutoNum type="arabicPeriod"/>
              </a:pPr>
              <a:r>
                <a:rPr lang="en-US" sz="1100" dirty="0"/>
                <a:t>NDIA Annual SE meeting 19-22 Oct  </a:t>
              </a:r>
            </a:p>
            <a:p>
              <a:pPr marL="228600" indent="-228600">
                <a:spcAft>
                  <a:spcPts val="0"/>
                </a:spcAft>
                <a:buFontTx/>
                <a:buAutoNum type="arabicPeriod"/>
              </a:pPr>
              <a:endParaRPr lang="en-US" sz="1100" dirty="0"/>
            </a:p>
            <a:p>
              <a:pPr marL="685800" lvl="1" indent="-228600">
                <a:spcAft>
                  <a:spcPts val="0"/>
                </a:spcAft>
                <a:buAutoNum type="arabicPeriod"/>
              </a:pPr>
              <a:endParaRPr lang="en-US" sz="1100" dirty="0"/>
            </a:p>
          </p:txBody>
        </p:sp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4749252" y="3670308"/>
              <a:ext cx="4287717" cy="9338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266" tIns="45633" rIns="91266" bIns="45633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marL="194010" indent="-194010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dirty="0"/>
                <a:t>Concerns:</a:t>
              </a:r>
              <a:endParaRPr lang="en-US" sz="224" b="1" dirty="0"/>
            </a:p>
            <a:p>
              <a:pPr marL="228600" lvl="1" indent="-228600">
                <a:spcBef>
                  <a:spcPts val="0"/>
                </a:spcBef>
                <a:spcAft>
                  <a:spcPts val="0"/>
                </a:spcAft>
                <a:buAutoNum type="arabicPeriod"/>
              </a:pPr>
              <a:r>
                <a:rPr lang="en-US" sz="1100" dirty="0"/>
                <a:t>Alignment and sponsorship within OSD org structure</a:t>
              </a:r>
            </a:p>
            <a:p>
              <a:pPr marL="228600" lvl="1" indent="-228600">
                <a:spcBef>
                  <a:spcPts val="0"/>
                </a:spcBef>
                <a:spcAft>
                  <a:spcPts val="0"/>
                </a:spcAft>
                <a:buAutoNum type="arabicPeriod"/>
              </a:pPr>
              <a:r>
                <a:rPr lang="en-US" sz="1100" dirty="0"/>
                <a:t>Changes to new DoD 5000.02 and impact of AAF on HSI policy</a:t>
              </a:r>
              <a:endParaRPr lang="en-US" sz="1200" dirty="0"/>
            </a:p>
          </p:txBody>
        </p:sp>
      </p:grpSp>
      <p:cxnSp>
        <p:nvCxnSpPr>
          <p:cNvPr id="13" name="Straight Connector 12"/>
          <p:cNvCxnSpPr/>
          <p:nvPr/>
        </p:nvCxnSpPr>
        <p:spPr>
          <a:xfrm>
            <a:off x="298252" y="3429000"/>
            <a:ext cx="870008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5127BC61-7121-4BB1-951A-AAA284659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71688" y="6343191"/>
            <a:ext cx="2133600" cy="365125"/>
          </a:xfrm>
        </p:spPr>
        <p:txBody>
          <a:bodyPr/>
          <a:lstStyle/>
          <a:p>
            <a:pPr algn="ctr"/>
            <a:r>
              <a:rPr lang="en-US" dirty="0"/>
              <a:t>As of: July 2020</a:t>
            </a:r>
          </a:p>
        </p:txBody>
      </p:sp>
    </p:spTree>
    <p:extLst>
      <p:ext uri="{BB962C8B-B14F-4D97-AF65-F5344CB8AC3E}">
        <p14:creationId xmlns:p14="http://schemas.microsoft.com/office/powerpoint/2010/main" val="334719406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17172</TotalTime>
  <Words>548</Words>
  <Application>Microsoft Office PowerPoint</Application>
  <PresentationFormat>On-screen Show (4:3)</PresentationFormat>
  <Paragraphs>79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Rounded MT Bold</vt:lpstr>
      <vt:lpstr>Calibri</vt:lpstr>
      <vt:lpstr>Montserrat</vt:lpstr>
      <vt:lpstr>Wingdings 2</vt:lpstr>
      <vt:lpstr>1_Office Theme</vt:lpstr>
      <vt:lpstr>July 2020 NDIA Systems Engineering Division Meeting HSI Committee Report</vt:lpstr>
      <vt:lpstr>HSI Status Update</vt:lpstr>
      <vt:lpstr>HSI Committee Meeting Information </vt:lpstr>
      <vt:lpstr>HSI Committee - 2020 Task Plan</vt:lpstr>
    </vt:vector>
  </TitlesOfParts>
  <Company>SAF-AQRE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ESOH Committee Status</dc:title>
  <dc:subject>NDIA SED Mtg - Feb 2019</dc:subject>
  <dc:creator>Sherman Forbes</dc:creator>
  <cp:lastModifiedBy>Matthew Risser</cp:lastModifiedBy>
  <cp:revision>244</cp:revision>
  <cp:lastPrinted>2018-06-13T12:43:49Z</cp:lastPrinted>
  <dcterms:created xsi:type="dcterms:W3CDTF">2016-06-14T12:06:42Z</dcterms:created>
  <dcterms:modified xsi:type="dcterms:W3CDTF">2020-07-30T06:52:47Z</dcterms:modified>
</cp:coreProperties>
</file>