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0" r:id="rId1"/>
  </p:sldMasterIdLst>
  <p:notesMasterIdLst>
    <p:notesMasterId r:id="rId9"/>
  </p:notesMasterIdLst>
  <p:sldIdLst>
    <p:sldId id="256" r:id="rId2"/>
    <p:sldId id="1159" r:id="rId3"/>
    <p:sldId id="1155" r:id="rId4"/>
    <p:sldId id="1161" r:id="rId5"/>
    <p:sldId id="1163" r:id="rId6"/>
    <p:sldId id="1164" r:id="rId7"/>
    <p:sldId id="1165" r:id="rId8"/>
  </p:sldIdLst>
  <p:sldSz cx="9144000" cy="6858000" type="screen4x3"/>
  <p:notesSz cx="6881813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  <p15:guide id="3" pos="5616" userDrawn="1">
          <p15:clr>
            <a:srgbClr val="A4A3A4"/>
          </p15:clr>
        </p15:guide>
        <p15:guide id="4" pos="144" userDrawn="1">
          <p15:clr>
            <a:srgbClr val="A4A3A4"/>
          </p15:clr>
        </p15:guide>
        <p15:guide id="5" orient="horz" pos="612" userDrawn="1">
          <p15:clr>
            <a:srgbClr val="A4A3A4"/>
          </p15:clr>
        </p15:guide>
        <p15:guide id="6" orient="horz" pos="39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 userDrawn="1">
          <p15:clr>
            <a:srgbClr val="A4A3A4"/>
          </p15:clr>
        </p15:guide>
        <p15:guide id="2" pos="216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Hales, Lori [USA]" initials="HL[" lastIdx="1" clrIdx="0">
    <p:extLst>
      <p:ext uri="{19B8F6BF-5375-455C-9EA6-DF929625EA0E}">
        <p15:presenceInfo xmlns:p15="http://schemas.microsoft.com/office/powerpoint/2012/main" userId="S-1-5-21-1314303383-2379350573-4036118543-570273" providerId="AD"/>
      </p:ext>
    </p:extLst>
  </p:cmAuthor>
  <p:cmAuthor id="2" name="Gill, Karen [USA]" initials="GK[" lastIdx="4" clrIdx="1">
    <p:extLst>
      <p:ext uri="{19B8F6BF-5375-455C-9EA6-DF929625EA0E}">
        <p15:presenceInfo xmlns:p15="http://schemas.microsoft.com/office/powerpoint/2012/main" userId="S-1-5-21-1314303383-2379350573-4036118543-80489" providerId="AD"/>
      </p:ext>
    </p:extLst>
  </p:cmAuthor>
  <p:cmAuthor id="3" name="Karen Gill" initials="KTG" lastIdx="1" clrIdx="2">
    <p:extLst>
      <p:ext uri="{19B8F6BF-5375-455C-9EA6-DF929625EA0E}">
        <p15:presenceInfo xmlns:p15="http://schemas.microsoft.com/office/powerpoint/2012/main" userId="Karen Gill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B000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132" autoAdjust="0"/>
    <p:restoredTop sz="95220" autoAdjust="0"/>
  </p:normalViewPr>
  <p:slideViewPr>
    <p:cSldViewPr>
      <p:cViewPr>
        <p:scale>
          <a:sx n="60" d="100"/>
          <a:sy n="60" d="100"/>
        </p:scale>
        <p:origin x="1018" y="34"/>
      </p:cViewPr>
      <p:guideLst>
        <p:guide orient="horz" pos="2160"/>
        <p:guide pos="2880"/>
        <p:guide pos="5616"/>
        <p:guide pos="144"/>
        <p:guide orient="horz" pos="612"/>
        <p:guide orient="horz" pos="3960"/>
      </p:guideLst>
    </p:cSldViewPr>
  </p:slideViewPr>
  <p:outlineViewPr>
    <p:cViewPr>
      <p:scale>
        <a:sx n="33" d="100"/>
        <a:sy n="33" d="100"/>
      </p:scale>
      <p:origin x="0" y="1690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00" d="100"/>
        <a:sy n="100" d="100"/>
      </p:scale>
      <p:origin x="0" y="-1286"/>
    </p:cViewPr>
  </p:sorterViewPr>
  <p:notesViewPr>
    <p:cSldViewPr showGuides="1">
      <p:cViewPr varScale="1">
        <p:scale>
          <a:sx n="74" d="100"/>
          <a:sy n="74" d="100"/>
        </p:scale>
        <p:origin x="2971" y="82"/>
      </p:cViewPr>
      <p:guideLst>
        <p:guide orient="horz" pos="2928"/>
        <p:guide pos="2168"/>
      </p:guideLst>
    </p:cSldViewPr>
  </p:notesViewPr>
  <p:gridSpacing cx="57150" cy="5715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98103" y="0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algn="r">
              <a:defRPr sz="1200"/>
            </a:lvl1pPr>
          </a:lstStyle>
          <a:p>
            <a:fld id="{0147E0D1-B34A-4B7F-850B-68D01971C64C}" type="datetimeFigureOut">
              <a:rPr lang="en-US" smtClean="0"/>
              <a:pPr/>
              <a:t>2020-07-29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176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446" tIns="46223" rIns="92446" bIns="46223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8182" y="4415790"/>
            <a:ext cx="5505450" cy="4183380"/>
          </a:xfrm>
          <a:prstGeom prst="rect">
            <a:avLst/>
          </a:prstGeom>
        </p:spPr>
        <p:txBody>
          <a:bodyPr vert="horz" lIns="92446" tIns="46223" rIns="92446" bIns="46223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29967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98103" y="8829967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 anchor="b"/>
          <a:lstStyle>
            <a:lvl1pPr algn="r">
              <a:defRPr sz="1200"/>
            </a:lvl1pPr>
          </a:lstStyle>
          <a:p>
            <a:fld id="{19005365-EA54-452E-AD43-1790D0F8DD5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72407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005365-EA54-452E-AD43-1790D0F8DD5C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36226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005365-EA54-452E-AD43-1790D0F8DD5C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182914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738780-1603-4116-9D23-B7B956AFFA98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481377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9BDC20-5CCA-C743-9E97-F7860815DA01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17952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 b="1">
                <a:solidFill>
                  <a:srgbClr val="AB0003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6576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en-US" dirty="0"/>
              <a:t>As of: 12 Feb 2020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4BFC3-983F-4B0A-9A55-84A85105ADC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3584485"/>
      </p:ext>
    </p:extLst>
  </p:cSld>
  <p:clrMapOvr>
    <a:masterClrMapping/>
  </p:clrMapOvr>
  <p:transition spd="med"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52400" y="173747"/>
            <a:ext cx="7543800" cy="740653"/>
          </a:xfrm>
        </p:spPr>
        <p:txBody>
          <a:bodyPr/>
          <a:lstStyle>
            <a:lvl1pPr>
              <a:defRPr>
                <a:solidFill>
                  <a:srgbClr val="AB0003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As of: 12 Feb 2020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4BFC3-983F-4B0A-9A55-84A85105ADC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43630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 hasCustomPrompt="1"/>
          </p:nvPr>
        </p:nvSpPr>
        <p:spPr>
          <a:xfrm>
            <a:off x="6629400" y="274638"/>
            <a:ext cx="1066800" cy="5851525"/>
          </a:xfrm>
        </p:spPr>
        <p:txBody>
          <a:bodyPr vert="eaVert"/>
          <a:lstStyle>
            <a:lvl1pPr>
              <a:defRPr>
                <a:solidFill>
                  <a:srgbClr val="AB0003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As of: 12 Feb 2020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4BFC3-983F-4B0A-9A55-84A85105ADC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39615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52400" y="173747"/>
            <a:ext cx="7543800" cy="740653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231775" indent="-231775">
              <a:buClr>
                <a:srgbClr val="C00000"/>
              </a:buClr>
              <a:defRPr sz="2000"/>
            </a:lvl1pPr>
            <a:lvl2pPr marL="461963" indent="-234950">
              <a:buClr>
                <a:srgbClr val="C00000"/>
              </a:buClr>
              <a:defRPr sz="2000"/>
            </a:lvl2pPr>
            <a:lvl3pPr marL="682625" indent="-231775">
              <a:buClr>
                <a:srgbClr val="C00000"/>
              </a:buClr>
              <a:defRPr sz="2000"/>
            </a:lvl3pPr>
            <a:lvl4pPr marL="914400" indent="-228600">
              <a:buClr>
                <a:srgbClr val="C00000"/>
              </a:buClr>
              <a:defRPr sz="2000"/>
            </a:lvl4pPr>
            <a:lvl5pPr marL="1146175" indent="-228600">
              <a:buClr>
                <a:srgbClr val="C00000"/>
              </a:buClr>
              <a:defRPr sz="20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r>
              <a:rPr lang="en-US" dirty="0"/>
              <a:t>As of: 12 Feb 2020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D64BFC3-983F-4B0A-9A55-84A85105ADC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758123"/>
      </p:ext>
    </p:extLst>
  </p:cSld>
  <p:clrMapOvr>
    <a:masterClrMapping/>
  </p:clrMapOvr>
  <p:transition spd="med"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solidFill>
                  <a:srgbClr val="AB0003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As of: 12 Feb 2020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4BFC3-983F-4B0A-9A55-84A85105ADC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2147857"/>
      </p:ext>
    </p:extLst>
  </p:cSld>
  <p:clrMapOvr>
    <a:masterClrMapping/>
  </p:clrMapOvr>
  <p:transition spd="med"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52400" y="173747"/>
            <a:ext cx="7543800" cy="740653"/>
          </a:xfrm>
        </p:spPr>
        <p:txBody>
          <a:bodyPr/>
          <a:lstStyle>
            <a:lvl1pPr>
              <a:defRPr>
                <a:solidFill>
                  <a:srgbClr val="AB0003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solidFill>
            <a:schemeClr val="bg1">
              <a:lumMod val="95000"/>
            </a:schemeClr>
          </a:solidFill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solidFill>
            <a:schemeClr val="bg1">
              <a:lumMod val="95000"/>
            </a:schemeClr>
          </a:solidFill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As of: 12 Feb 2020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4BFC3-983F-4B0A-9A55-84A85105ADC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0489192"/>
      </p:ext>
    </p:extLst>
  </p:cSld>
  <p:clrMapOvr>
    <a:masterClrMapping/>
  </p:clrMapOvr>
  <p:transition spd="med"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52400" y="173747"/>
            <a:ext cx="7543800" cy="740653"/>
          </a:xfrm>
        </p:spPr>
        <p:txBody>
          <a:bodyPr/>
          <a:lstStyle>
            <a:lvl1pPr>
              <a:defRPr>
                <a:solidFill>
                  <a:srgbClr val="AB0003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As of: 12 Feb 2020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4BFC3-983F-4B0A-9A55-84A85105ADC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683144"/>
      </p:ext>
    </p:extLst>
  </p:cSld>
  <p:clrMapOvr>
    <a:masterClrMapping/>
  </p:clrMapOvr>
  <p:transition spd="med"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52400" y="173747"/>
            <a:ext cx="7467600" cy="740653"/>
          </a:xfrm>
        </p:spPr>
        <p:txBody>
          <a:bodyPr/>
          <a:lstStyle>
            <a:lvl1pPr>
              <a:defRPr>
                <a:solidFill>
                  <a:srgbClr val="AB0003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As of: 12 Feb 2020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4BFC3-983F-4B0A-9A55-84A85105ADC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1437425"/>
      </p:ext>
    </p:extLst>
  </p:cSld>
  <p:clrMapOvr>
    <a:masterClrMapping/>
  </p:clrMapOvr>
  <p:transition spd="med"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As of: 12 Feb 2020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4BFC3-983F-4B0A-9A55-84A85105ADC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9696882"/>
      </p:ext>
    </p:extLst>
  </p:cSld>
  <p:clrMapOvr>
    <a:masterClrMapping/>
  </p:clrMapOvr>
  <p:transition spd="med"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>
                <a:solidFill>
                  <a:srgbClr val="AB0003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990600"/>
            <a:ext cx="5111750" cy="5135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As of: 12 Feb 2020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4BFC3-983F-4B0A-9A55-84A85105ADC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7454135"/>
      </p:ext>
    </p:extLst>
  </p:cSld>
  <p:clrMapOvr>
    <a:masterClrMapping/>
  </p:clrMapOvr>
  <p:transition spd="med"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solidFill>
                  <a:srgbClr val="AB0003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As of: 12 Feb 2020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4BFC3-983F-4B0A-9A55-84A85105ADC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8977842"/>
      </p:ext>
    </p:extLst>
  </p:cSld>
  <p:clrMapOvr>
    <a:masterClrMapping/>
  </p:clrMapOvr>
  <p:transition spd="med"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arallelogram 9"/>
          <p:cNvSpPr/>
          <p:nvPr/>
        </p:nvSpPr>
        <p:spPr>
          <a:xfrm>
            <a:off x="76200" y="6324600"/>
            <a:ext cx="609600" cy="533400"/>
          </a:xfrm>
          <a:prstGeom prst="parallelogram">
            <a:avLst/>
          </a:prstGeom>
          <a:solidFill>
            <a:srgbClr val="AB000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52400" y="173747"/>
            <a:ext cx="7543800" cy="74065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400" y="1219200"/>
            <a:ext cx="8229600" cy="48307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     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53200" y="640080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Montserrat" panose="02000505000000020004" pitchFamily="2" charset="0"/>
              </a:defRPr>
            </a:lvl1pPr>
          </a:lstStyle>
          <a:p>
            <a:pPr algn="r"/>
            <a:r>
              <a:rPr lang="en-US" dirty="0"/>
              <a:t>As of: 12 Feb 2020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4325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Montserrat" panose="02000505000000020004" pitchFamily="2" charset="0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2400" y="640080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CD64BFC3-983F-4B0A-9A55-84A85105ADC0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72400" y="304800"/>
            <a:ext cx="1238396" cy="5095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24638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  <p:sldLayoutId id="2147483682" r:id="rId2"/>
    <p:sldLayoutId id="2147483683" r:id="rId3"/>
    <p:sldLayoutId id="2147483684" r:id="rId4"/>
    <p:sldLayoutId id="2147483685" r:id="rId5"/>
    <p:sldLayoutId id="2147483686" r:id="rId6"/>
    <p:sldLayoutId id="2147483687" r:id="rId7"/>
    <p:sldLayoutId id="2147483688" r:id="rId8"/>
    <p:sldLayoutId id="2147483689" r:id="rId9"/>
    <p:sldLayoutId id="2147483690" r:id="rId10"/>
    <p:sldLayoutId id="2147483691" r:id="rId11"/>
  </p:sldLayoutIdLst>
  <p:transition spd="med">
    <p:fade/>
  </p:transition>
  <p:hf hdr="0" ftr="0"/>
  <p:txStyles>
    <p:titleStyle>
      <a:lvl1pPr algn="l" defTabSz="914400" rtl="0" eaLnBrk="1" latinLnBrk="0" hangingPunct="1">
        <a:spcBef>
          <a:spcPct val="0"/>
        </a:spcBef>
        <a:buNone/>
        <a:defRPr sz="3200" b="1" kern="1200" spc="-150">
          <a:solidFill>
            <a:srgbClr val="AB0003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31775" indent="-231775" algn="l" defTabSz="914400" rtl="0" eaLnBrk="1" latinLnBrk="0" hangingPunct="1">
        <a:spcBef>
          <a:spcPts val="0"/>
        </a:spcBef>
        <a:buClr>
          <a:srgbClr val="AB0003"/>
        </a:buClr>
        <a:buFont typeface="Arial" panose="020B0604020202020204" pitchFamily="34" charset="0"/>
        <a:buChar char="•"/>
        <a:defRPr sz="2000" b="1" kern="1200" spc="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461963" indent="-234950" algn="l" defTabSz="914400" rtl="0" eaLnBrk="1" latinLnBrk="0" hangingPunct="1">
        <a:spcBef>
          <a:spcPts val="0"/>
        </a:spcBef>
        <a:buFont typeface="Arial" panose="020B0604020202020204" pitchFamily="34" charset="0"/>
        <a:buChar char="–"/>
        <a:defRPr sz="2000" kern="1200" spc="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682625" indent="-228600" algn="l" defTabSz="914400" rtl="0" eaLnBrk="1" latinLnBrk="0" hangingPunct="1">
        <a:spcBef>
          <a:spcPts val="0"/>
        </a:spcBef>
        <a:buFont typeface="Arial" panose="020B0604020202020204" pitchFamily="34" charset="0"/>
        <a:buChar char="•"/>
        <a:defRPr sz="2000" kern="1200" spc="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914400" indent="-228600" algn="l" defTabSz="914400" rtl="0" eaLnBrk="1" latinLnBrk="0" hangingPunct="1">
        <a:spcBef>
          <a:spcPts val="0"/>
        </a:spcBef>
        <a:buFont typeface="Arial" panose="020B0604020202020204" pitchFamily="34" charset="0"/>
        <a:buChar char="–"/>
        <a:defRPr sz="2000" kern="1200" spc="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1141413" indent="-228600" algn="l" defTabSz="914400" rtl="0" eaLnBrk="1" latinLnBrk="0" hangingPunct="1">
        <a:spcBef>
          <a:spcPts val="0"/>
        </a:spcBef>
        <a:buFont typeface="Arial" panose="020B0604020202020204" pitchFamily="34" charset="0"/>
        <a:buChar char="»"/>
        <a:defRPr sz="2000" kern="1200" spc="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971549"/>
            <a:ext cx="8686800" cy="3438307"/>
          </a:xfrm>
        </p:spPr>
        <p:txBody>
          <a:bodyPr>
            <a:noAutofit/>
          </a:bodyPr>
          <a:lstStyle/>
          <a:p>
            <a:pPr algn="ctr">
              <a:lnSpc>
                <a:spcPts val="6000"/>
              </a:lnSpc>
              <a:spcBef>
                <a:spcPts val="0"/>
              </a:spcBef>
            </a:pPr>
            <a:r>
              <a:rPr lang="en-US" dirty="0"/>
              <a:t>30 July 2020</a:t>
            </a:r>
            <a:br>
              <a:rPr lang="en-US" dirty="0"/>
            </a:br>
            <a:r>
              <a:rPr lang="en-US" dirty="0"/>
              <a:t>NDIA Systems Engineering Division Meeting</a:t>
            </a:r>
            <a:br>
              <a:rPr lang="en-US" dirty="0"/>
            </a:br>
            <a:r>
              <a:rPr lang="en-US" dirty="0"/>
              <a:t>Environment, Safety, and Occupational Health (ESOH) Committee Report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4BFC3-983F-4B0A-9A55-84A85105ADC0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60AF93DF-2E37-4A16-B0E1-762C80880C7D}"/>
              </a:ext>
            </a:extLst>
          </p:cNvPr>
          <p:cNvSpPr/>
          <p:nvPr/>
        </p:nvSpPr>
        <p:spPr>
          <a:xfrm>
            <a:off x="228600" y="4743450"/>
            <a:ext cx="8686800" cy="12618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35200" indent="-2235200">
              <a:spcAft>
                <a:spcPts val="600"/>
              </a:spcAft>
            </a:pPr>
            <a:r>
              <a:rPr lang="en-US" sz="2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Industry Chairs:</a:t>
            </a:r>
            <a:r>
              <a:rPr lang="en-US" sz="22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Mr. Tim Sheehan, Raytheon Corporation </a:t>
            </a:r>
            <a:endParaRPr lang="en-US" sz="2200" b="1" dirty="0" smtClean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235200" indent="-2235200">
              <a:spcAft>
                <a:spcPts val="600"/>
              </a:spcAft>
            </a:pPr>
            <a:r>
              <a:rPr lang="en-US" sz="2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2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Mr</a:t>
            </a:r>
            <a:r>
              <a:rPr lang="en-US" sz="2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David Schulte, SAIC</a:t>
            </a:r>
          </a:p>
          <a:p>
            <a:pPr marL="3657600" indent="-3657600"/>
            <a:r>
              <a:rPr lang="en-US" sz="2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Government Liaison: Mr. Sherman Forbes, SAF/AQRE</a:t>
            </a:r>
          </a:p>
        </p:txBody>
      </p:sp>
      <p:sp>
        <p:nvSpPr>
          <p:cNvPr id="6" name="Date Placeholder 3">
            <a:extLst>
              <a:ext uri="{FF2B5EF4-FFF2-40B4-BE49-F238E27FC236}">
                <a16:creationId xmlns:a16="http://schemas.microsoft.com/office/drawing/2014/main" id="{C0C262F3-B9D6-4FF6-8A47-C08815EE0B6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553200" y="6400800"/>
            <a:ext cx="2133600" cy="365125"/>
          </a:xfrm>
        </p:spPr>
        <p:txBody>
          <a:bodyPr/>
          <a:lstStyle/>
          <a:p>
            <a:pPr algn="r"/>
            <a:r>
              <a:rPr lang="en-US" dirty="0"/>
              <a:t>As of: 30 July 2020</a:t>
            </a:r>
          </a:p>
        </p:txBody>
      </p:sp>
    </p:spTree>
    <p:extLst>
      <p:ext uri="{BB962C8B-B14F-4D97-AF65-F5344CB8AC3E}">
        <p14:creationId xmlns:p14="http://schemas.microsoft.com/office/powerpoint/2010/main" val="21851044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8D3E6C-1F36-4458-9150-00154D089C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8600" y="230897"/>
            <a:ext cx="7467600" cy="740653"/>
          </a:xfrm>
        </p:spPr>
        <p:txBody>
          <a:bodyPr/>
          <a:lstStyle/>
          <a:p>
            <a:r>
              <a:rPr lang="en-US" dirty="0"/>
              <a:t>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DE23AE-C856-42B1-A0C5-117590FFEB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8600" y="971550"/>
            <a:ext cx="8686800" cy="5314950"/>
          </a:xfrm>
        </p:spPr>
        <p:txBody>
          <a:bodyPr>
            <a:noAutofit/>
          </a:bodyPr>
          <a:lstStyle/>
          <a:p>
            <a:pPr>
              <a:spcAft>
                <a:spcPts val="1600"/>
              </a:spcAft>
            </a:pPr>
            <a:r>
              <a:rPr lang="en-US" sz="2400" dirty="0"/>
              <a:t>NDIA ESOH Committee </a:t>
            </a:r>
            <a:r>
              <a:rPr lang="en-US" sz="2400" dirty="0" smtClean="0"/>
              <a:t>Status Update</a:t>
            </a:r>
            <a:endParaRPr lang="en-US" sz="2400" dirty="0"/>
          </a:p>
          <a:p>
            <a:pPr>
              <a:spcAft>
                <a:spcPts val="1600"/>
              </a:spcAft>
            </a:pPr>
            <a:r>
              <a:rPr lang="en-US" sz="2400" dirty="0"/>
              <a:t>NDIA ESOH Committee Meeting, </a:t>
            </a:r>
            <a:r>
              <a:rPr lang="en-US" sz="2400" dirty="0" smtClean="0"/>
              <a:t>17 June 17 2020</a:t>
            </a:r>
            <a:endParaRPr lang="en-US" sz="2400" dirty="0"/>
          </a:p>
          <a:p>
            <a:pPr lvl="1">
              <a:spcAft>
                <a:spcPts val="1600"/>
              </a:spcAft>
            </a:pPr>
            <a:r>
              <a:rPr lang="en-US" sz="2400" b="1" dirty="0"/>
              <a:t>"</a:t>
            </a:r>
            <a:r>
              <a:rPr lang="en-US" sz="2400" b="1" dirty="0" smtClean="0"/>
              <a:t>Digital </a:t>
            </a:r>
            <a:r>
              <a:rPr lang="en-US" sz="2400" b="1" dirty="0" err="1" smtClean="0"/>
              <a:t>NEPA</a:t>
            </a:r>
            <a:r>
              <a:rPr lang="en-US" sz="2400" b="1" dirty="0" smtClean="0"/>
              <a:t>" Presentation by Mr. Brian </a:t>
            </a:r>
            <a:r>
              <a:rPr lang="en-US" sz="2400" b="1" dirty="0" err="1" smtClean="0"/>
              <a:t>Boose</a:t>
            </a:r>
            <a:r>
              <a:rPr lang="en-US" sz="2400" b="1" dirty="0" smtClean="0"/>
              <a:t> &amp; Ms. </a:t>
            </a:r>
            <a:r>
              <a:rPr lang="en-US" sz="2400" b="1" dirty="0"/>
              <a:t>Jennifer Warf, AECOM (Architecture, Engineering, Construction, Operations, and Management) Company </a:t>
            </a:r>
            <a:endParaRPr lang="en-US" sz="2400" b="1" dirty="0" smtClean="0"/>
          </a:p>
          <a:p>
            <a:pPr lvl="1">
              <a:spcAft>
                <a:spcPts val="1600"/>
              </a:spcAft>
            </a:pPr>
            <a:r>
              <a:rPr lang="en-US" sz="2400" b="1" dirty="0" smtClean="0"/>
              <a:t>Attendance Report</a:t>
            </a:r>
            <a:endParaRPr lang="en-US" sz="2400" b="1" dirty="0"/>
          </a:p>
          <a:p>
            <a:pPr>
              <a:spcAft>
                <a:spcPts val="1600"/>
              </a:spcAft>
            </a:pPr>
            <a:r>
              <a:rPr lang="en-US" sz="2400" dirty="0" smtClean="0"/>
              <a:t>Status report on the Aerospace </a:t>
            </a:r>
            <a:r>
              <a:rPr lang="en-US" sz="2400" dirty="0"/>
              <a:t>Industries </a:t>
            </a:r>
            <a:r>
              <a:rPr lang="en-US" sz="2400" dirty="0" smtClean="0"/>
              <a:t>Association (</a:t>
            </a:r>
            <a:r>
              <a:rPr lang="en-US" sz="2400" dirty="0" err="1" smtClean="0"/>
              <a:t>AIA</a:t>
            </a:r>
            <a:r>
              <a:rPr lang="en-US" sz="2400" dirty="0" smtClean="0"/>
              <a:t>) Revisions to the Current National Aerospace Standards (NAS): </a:t>
            </a:r>
          </a:p>
          <a:p>
            <a:pPr lvl="1">
              <a:spcAft>
                <a:spcPts val="1600"/>
              </a:spcAft>
            </a:pPr>
            <a:r>
              <a:rPr lang="en-US" sz="2400" b="1" dirty="0" smtClean="0"/>
              <a:t>NAS 411</a:t>
            </a:r>
            <a:r>
              <a:rPr lang="en-US" sz="2400" b="1" dirty="0"/>
              <a:t>, </a:t>
            </a:r>
            <a:r>
              <a:rPr lang="en-US" sz="2400" b="1" dirty="0" smtClean="0"/>
              <a:t>"Hazardous </a:t>
            </a:r>
            <a:r>
              <a:rPr lang="en-US" sz="2400" b="1" dirty="0"/>
              <a:t>Materials Management </a:t>
            </a:r>
            <a:r>
              <a:rPr lang="en-US" sz="2400" b="1" dirty="0" smtClean="0"/>
              <a:t>Program" </a:t>
            </a:r>
            <a:endParaRPr lang="en-US" sz="2400" b="1" dirty="0"/>
          </a:p>
          <a:p>
            <a:pPr lvl="1">
              <a:spcAft>
                <a:spcPts val="1600"/>
              </a:spcAft>
            </a:pPr>
            <a:r>
              <a:rPr lang="en-US" sz="2400" b="1" dirty="0" smtClean="0"/>
              <a:t>NAS 411-1, </a:t>
            </a:r>
            <a:r>
              <a:rPr lang="en-US" sz="2400" b="1" dirty="0"/>
              <a:t>"</a:t>
            </a:r>
            <a:r>
              <a:rPr lang="en-US" sz="2400" b="1" dirty="0" smtClean="0"/>
              <a:t>Hazardous </a:t>
            </a:r>
            <a:r>
              <a:rPr lang="en-US" sz="2400" b="1" dirty="0"/>
              <a:t>Materials Target </a:t>
            </a:r>
            <a:r>
              <a:rPr lang="en-US" sz="2400" b="1" dirty="0" smtClean="0"/>
              <a:t>List</a:t>
            </a:r>
            <a:r>
              <a:rPr lang="en-US" sz="2400" b="1" dirty="0"/>
              <a:t>"</a:t>
            </a:r>
          </a:p>
          <a:p>
            <a:pPr marL="0" indent="0">
              <a:spcAft>
                <a:spcPts val="1600"/>
              </a:spcAft>
              <a:buNone/>
            </a:pPr>
            <a:endParaRPr lang="en-US" sz="2400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40E80CD-3856-461D-A959-C634BF75DF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r>
              <a:rPr lang="en-US" dirty="0"/>
              <a:t>As of: 30 July 2020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D2A6E1C-64F6-4D97-8348-D110168EE7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4BFC3-983F-4B0A-9A55-84A85105ADC0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07611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599" y="173747"/>
            <a:ext cx="7483351" cy="757278"/>
          </a:xfrm>
        </p:spPr>
        <p:txBody>
          <a:bodyPr>
            <a:normAutofit/>
          </a:bodyPr>
          <a:lstStyle/>
          <a:p>
            <a:r>
              <a:rPr lang="en-US" sz="2800" dirty="0"/>
              <a:t>NDIA ESOH Committee </a:t>
            </a:r>
            <a:r>
              <a:rPr lang="en-US" dirty="0"/>
              <a:t>Status</a:t>
            </a:r>
            <a:r>
              <a:rPr lang="en-US" sz="2800" dirty="0"/>
              <a:t> Update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4BFC3-983F-4B0A-9A55-84A85105ADC0}" type="slidenum">
              <a:rPr lang="en-US" smtClean="0"/>
              <a:pPr/>
              <a:t>3</a:t>
            </a:fld>
            <a:endParaRPr lang="en-US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23937451"/>
              </p:ext>
            </p:extLst>
          </p:nvPr>
        </p:nvGraphicFramePr>
        <p:xfrm>
          <a:off x="228600" y="957609"/>
          <a:ext cx="8686800" cy="536946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8726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7076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343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753027">
                <a:tc>
                  <a:txBody>
                    <a:bodyPr/>
                    <a:lstStyle/>
                    <a:p>
                      <a:r>
                        <a:rPr lang="en-US" sz="16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2020 Tasks </a:t>
                      </a:r>
                    </a:p>
                  </a:txBody>
                  <a:tcPr marL="102523" marR="102523" marT="51261" marB="51261" anchor="ctr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Status</a:t>
                      </a:r>
                    </a:p>
                  </a:txBody>
                  <a:tcPr marL="102523" marR="102523" marT="51261" marB="51261" anchor="ctr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Accomplishments (deliverables, etc.)</a:t>
                      </a:r>
                    </a:p>
                  </a:txBody>
                  <a:tcPr marL="102523" marR="102523" marT="51261" marB="51261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32273">
                <a:tc>
                  <a:txBody>
                    <a:bodyPr/>
                    <a:lstStyle/>
                    <a:p>
                      <a:pPr marL="114300" indent="-114300">
                        <a:spcAft>
                          <a:spcPts val="600"/>
                        </a:spcAft>
                        <a:buFont typeface="+mj-lt"/>
                        <a:buAutoNum type="arabicPeriod"/>
                      </a:pPr>
                      <a:r>
                        <a:rPr lang="en-US" sz="10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Further demonstrations of NAS411-1 </a:t>
                      </a:r>
                      <a:r>
                        <a:rPr lang="en-US" sz="1000" b="1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SysML</a:t>
                      </a:r>
                      <a:r>
                        <a:rPr lang="en-US" sz="10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0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HAZMAT</a:t>
                      </a:r>
                      <a:r>
                        <a:rPr lang="en-US" sz="1000" b="1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Module</a:t>
                      </a:r>
                      <a:r>
                        <a:rPr lang="en-US" sz="10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0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for MBSE</a:t>
                      </a:r>
                    </a:p>
                    <a:p>
                      <a:pPr marL="114300" indent="0">
                        <a:spcAft>
                          <a:spcPts val="600"/>
                        </a:spcAft>
                        <a:buFontTx/>
                        <a:buNone/>
                      </a:pPr>
                      <a:r>
                        <a:rPr lang="en-US" sz="1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Background: Developed Hazardous Materials (HAZMAT)/National Aerospace Standard (NAS) 411-1 </a:t>
                      </a:r>
                      <a:r>
                        <a:rPr lang="en-US" sz="10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SysML</a:t>
                      </a:r>
                      <a:r>
                        <a:rPr lang="en-US" sz="1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Module </a:t>
                      </a:r>
                      <a:r>
                        <a:rPr lang="en-US" sz="1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for </a:t>
                      </a:r>
                      <a:r>
                        <a:rPr lang="en-US" sz="10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MBSE</a:t>
                      </a:r>
                      <a:r>
                        <a:rPr lang="en-US" sz="1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tools.</a:t>
                      </a:r>
                      <a:endParaRPr lang="en-US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2523" marR="102523" marT="51261" marB="5126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 Progress</a:t>
                      </a:r>
                    </a:p>
                  </a:txBody>
                  <a:tcPr marL="102523" marR="102523" marT="51261" marB="51261" anchor="ctr"/>
                </a:tc>
                <a:tc>
                  <a:txBody>
                    <a:bodyPr/>
                    <a:lstStyle/>
                    <a:p>
                      <a:pPr marL="171450" marR="99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000" b="0" i="0" u="none" strike="noStrike" baseline="0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</a:rPr>
                        <a:t>The U.S. Air Force sponsored “NAS411-1 Digital HAZMAT </a:t>
                      </a:r>
                      <a:r>
                        <a:rPr lang="en-US" sz="1000" b="0" i="0" u="none" strike="noStrike" baseline="0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</a:rPr>
                        <a:t>Module” </a:t>
                      </a:r>
                      <a:r>
                        <a:rPr lang="en-US" sz="1000" b="0" i="0" u="none" strike="noStrike" baseline="0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</a:rPr>
                        <a:t>was updated to incorporate improvements suggested by Boeing’s engineers and to update the Hazardous Materials Target List (HTML)  entries to correlate with the upcoming revision to NAS 411-1 “HTML.” NAS411 REV 4  and NAS411-1 REV 2 are set to be published in the fall of 2020.</a:t>
                      </a:r>
                      <a:endParaRPr lang="en-US" sz="1000" b="0" kern="1200" baseline="0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102523" marR="102523" marT="51261" marB="51261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31422">
                <a:tc>
                  <a:txBody>
                    <a:bodyPr/>
                    <a:lstStyle/>
                    <a:p>
                      <a:pPr marL="115888" marR="0" lvl="0" indent="-115888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 startAt="2"/>
                        <a:tabLst/>
                        <a:defRPr/>
                      </a:pPr>
                      <a:r>
                        <a:rPr lang="en-US" sz="10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Obtain Aerospace</a:t>
                      </a:r>
                      <a:r>
                        <a:rPr lang="en-US" sz="1000" b="1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Industries Association (AIA)</a:t>
                      </a:r>
                      <a:r>
                        <a:rPr lang="en-US" sz="10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approval to provide HAZMAT Library with National</a:t>
                      </a:r>
                      <a:r>
                        <a:rPr lang="en-US" sz="1000" b="1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Aerospace Standard</a:t>
                      </a:r>
                      <a:r>
                        <a:rPr lang="en-US" sz="10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(NAS) 411-1, Hazardous Material Target List (HTML)</a:t>
                      </a:r>
                    </a:p>
                    <a:p>
                      <a:pPr marL="115888" indent="-115888">
                        <a:spcAft>
                          <a:spcPts val="0"/>
                        </a:spcAft>
                        <a:buFont typeface="+mj-lt"/>
                        <a:buAutoNum type="arabicPeriod" startAt="2"/>
                      </a:pPr>
                      <a:endParaRPr lang="en-US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2523" marR="102523" marT="51261" marB="5126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 Progress</a:t>
                      </a:r>
                    </a:p>
                  </a:txBody>
                  <a:tcPr marL="102523" marR="102523" marT="51261" marB="51261" anchor="ctr"/>
                </a:tc>
                <a:tc>
                  <a:txBody>
                    <a:bodyPr/>
                    <a:lstStyle/>
                    <a:p>
                      <a:pPr marL="171450" indent="-171450">
                        <a:spcAft>
                          <a:spcPts val="3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000" b="0" i="0" u="none" strike="noStrike" baseline="0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</a:rPr>
                        <a:t>Continued engagement with AIA and Mr. Sheehan to finalize AIA’s adoption of the “NAS411-1 Digital </a:t>
                      </a:r>
                      <a:r>
                        <a:rPr lang="en-US" sz="1000" b="0" i="0" u="none" strike="noStrike" baseline="0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</a:rPr>
                        <a:t>HAZMAT Module </a:t>
                      </a:r>
                      <a:r>
                        <a:rPr lang="en-US" sz="1000" b="0" i="0" u="none" strike="noStrike" baseline="0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</a:rPr>
                        <a:t>to be made available as part of NAS411-1 purchase.</a:t>
                      </a:r>
                    </a:p>
                    <a:p>
                      <a:pPr marL="171450" indent="-171450">
                        <a:spcAft>
                          <a:spcPts val="3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000" b="0" i="0" u="none" strike="noStrike" baseline="0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</a:rPr>
                        <a:t>Completed AIA and DoD review and comment adjudication of NAS411 Rev 4 and </a:t>
                      </a:r>
                      <a:r>
                        <a:rPr lang="en-US" sz="1000" b="0" i="0" u="none" strike="noStrike" baseline="0" dirty="0" err="1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</a:rPr>
                        <a:t>NAS411</a:t>
                      </a:r>
                      <a:r>
                        <a:rPr lang="en-US" sz="1000" b="0" i="0" u="none" strike="noStrike" baseline="0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</a:rPr>
                        <a:t>-1 </a:t>
                      </a:r>
                      <a:r>
                        <a:rPr lang="en-US" sz="1000" b="0" i="0" u="none" strike="noStrike" baseline="0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</a:rPr>
                        <a:t>Rev 2.</a:t>
                      </a:r>
                    </a:p>
                    <a:p>
                      <a:pPr marL="171450" indent="-171450">
                        <a:spcAft>
                          <a:spcPts val="3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000" b="0" i="0" u="none" strike="noStrike" baseline="0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</a:rPr>
                        <a:t>The AIA NAS411 Working Group is on track to publish the updates in fall 2020.</a:t>
                      </a:r>
                      <a:endParaRPr lang="en-US" sz="1000" b="0" kern="1200" baseline="0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102523" marR="102523" marT="51261" marB="51261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608109">
                <a:tc>
                  <a:txBody>
                    <a:bodyPr/>
                    <a:lstStyle/>
                    <a:p>
                      <a:pPr marL="112713" marR="0" lvl="0" indent="-112713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 startAt="3"/>
                        <a:tabLst/>
                        <a:defRPr/>
                      </a:pPr>
                      <a:r>
                        <a:rPr lang="en-US" sz="1000" b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Work with DoD Acquisition ESOH IPT on adding Systems</a:t>
                      </a:r>
                      <a:r>
                        <a:rPr lang="en-US" sz="1000" b="1" kern="120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Engineering </a:t>
                      </a:r>
                      <a:r>
                        <a:rPr lang="en-US" sz="1000" b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and ESOH risk and requirements management to new DoD 5000 series policy documents</a:t>
                      </a:r>
                    </a:p>
                    <a:p>
                      <a:pPr marL="0" indent="0">
                        <a:buFont typeface="+mj-lt"/>
                        <a:buNone/>
                      </a:pPr>
                      <a:endParaRPr lang="en-US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2523" marR="102523" marT="51261" marB="5126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 Progress</a:t>
                      </a:r>
                    </a:p>
                  </a:txBody>
                  <a:tcPr marL="102523" marR="102523" marT="51261" marB="51261" anchor="ctr"/>
                </a:tc>
                <a:tc>
                  <a:txBody>
                    <a:bodyPr/>
                    <a:lstStyle/>
                    <a:p>
                      <a:pPr marL="171450" marR="38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000" b="0" i="0" u="none" strike="noStrike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rPr>
                        <a:t>Ongoing activity in collaboration with ODUSD (Sustainment) review and comment process to try to ensure ESOH risk and requirements management are in the DoD 5000 series instructions.</a:t>
                      </a:r>
                    </a:p>
                    <a:p>
                      <a:pPr marL="403225" lvl="0" indent="-236538">
                        <a:buFont typeface="Courier New" panose="02070309020205020404" pitchFamily="49" charset="0"/>
                        <a:buChar char="o"/>
                      </a:pPr>
                      <a:r>
                        <a:rPr lang="en-US" sz="1000" b="0" i="0" u="none" strike="noStrike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rPr>
                        <a:t>DoDD 5000.01, Defense Acquisition System (DAS)</a:t>
                      </a:r>
                    </a:p>
                    <a:p>
                      <a:pPr marL="403225" lvl="0" indent="-236538">
                        <a:buFont typeface="Courier New" panose="02070309020205020404" pitchFamily="49" charset="0"/>
                        <a:buChar char="o"/>
                      </a:pPr>
                      <a:r>
                        <a:rPr lang="en-US" sz="1000" b="0" i="0" u="none" strike="noStrike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rPr>
                        <a:t>DoDI 5000.02, Operation of the Adaptive Acquisition </a:t>
                      </a:r>
                      <a:r>
                        <a:rPr lang="en-US" sz="1000" b="0" i="0" u="none" strike="noStrike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rPr>
                        <a:t>Framework</a:t>
                      </a:r>
                      <a:endParaRPr lang="en-US" sz="1000" b="0" i="0" u="none" strike="noStrike" baseline="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</a:endParaRPr>
                    </a:p>
                    <a:p>
                      <a:pPr marL="403225" lvl="0" indent="-236538">
                        <a:buFont typeface="Courier New" panose="02070309020205020404" pitchFamily="49" charset="0"/>
                        <a:buChar char="o"/>
                      </a:pPr>
                      <a:r>
                        <a:rPr lang="en-US" sz="1000" b="0" i="0" u="none" strike="noStrike" baseline="0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rPr>
                        <a:t>DoDI</a:t>
                      </a:r>
                      <a:r>
                        <a:rPr lang="en-US" sz="1000" b="0" i="0" u="none" strike="noStrike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rPr>
                        <a:t> </a:t>
                      </a:r>
                      <a:r>
                        <a:rPr lang="en-US" sz="1000" b="0" i="0" u="none" strike="noStrike" baseline="0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rPr>
                        <a:t>5000.02T</a:t>
                      </a:r>
                      <a:r>
                        <a:rPr lang="en-US" sz="1000" b="0" i="0" u="none" strike="noStrike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rPr>
                        <a:t>, Operation </a:t>
                      </a:r>
                      <a:r>
                        <a:rPr lang="en-US" sz="1000" b="0" i="0" u="none" strike="noStrike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rPr>
                        <a:t>of the Defense Acquisition Framework, Transitional</a:t>
                      </a:r>
                    </a:p>
                    <a:p>
                      <a:pPr marL="403225" marR="5980" lvl="0" indent="-236538">
                        <a:buFont typeface="Courier New" panose="02070309020205020404" pitchFamily="49" charset="0"/>
                        <a:buChar char="o"/>
                      </a:pPr>
                      <a:r>
                        <a:rPr lang="en-US" sz="1000" b="0" i="0" u="none" strike="noStrike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rPr>
                        <a:t>6 AAF "Pathway" </a:t>
                      </a:r>
                      <a:r>
                        <a:rPr lang="en-US" sz="1000" b="0" i="0" u="none" strike="noStrike" baseline="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rPr>
                        <a:t>DoDI</a:t>
                      </a:r>
                      <a:r>
                        <a:rPr lang="en-US" sz="1000" b="0" i="0" u="none" strike="noStrike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rPr>
                        <a:t> </a:t>
                      </a:r>
                      <a:r>
                        <a:rPr lang="en-US" sz="1000" b="0" i="0" u="none" strike="noStrike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rPr>
                        <a:t>5000 documents</a:t>
                      </a:r>
                      <a:endParaRPr lang="en-US" sz="1800" b="0" i="0" u="none" strike="noStrike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403225" marR="5980" lvl="0" indent="-236538" algn="l" defTabSz="914400" rtl="0" eaLnBrk="1" latinLnBrk="0" hangingPunct="1">
                        <a:buFont typeface="Courier New" panose="02070309020205020404" pitchFamily="49" charset="0"/>
                        <a:buChar char="o"/>
                      </a:pPr>
                      <a:r>
                        <a:rPr lang="pt-BR" sz="1000" b="0" i="0" u="none" strike="noStrike" kern="12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16 Functional </a:t>
                      </a:r>
                      <a:r>
                        <a:rPr lang="pt-BR" sz="1000" b="0" i="0" u="none" strike="noStrike" kern="12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DoDI 5000 </a:t>
                      </a:r>
                      <a:r>
                        <a:rPr lang="pt-BR" sz="1000" b="0" i="0" u="none" strike="noStrike" kern="12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documents</a:t>
                      </a:r>
                      <a:r>
                        <a:rPr lang="pt-BR" sz="1000" b="0" i="0" u="none" strike="noStrike" kern="1200" baseline="0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 (new one on Additive Manufacturing)</a:t>
                      </a:r>
                      <a:endParaRPr lang="en-US" sz="1000" b="0" i="0" u="none" strike="noStrike" kern="1200" baseline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102523" marR="102523" marT="51261" marB="51261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04060">
                <a:tc>
                  <a:txBody>
                    <a:bodyPr/>
                    <a:lstStyle/>
                    <a:p>
                      <a:pPr marL="115888" indent="-115888">
                        <a:buFont typeface="+mj-lt"/>
                        <a:buAutoNum type="arabicPeriod" startAt="4"/>
                      </a:pPr>
                      <a:r>
                        <a:rPr lang="en-US" sz="1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0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Increase NDIA Industry involvement in the ESOH Committee</a:t>
                      </a:r>
                      <a:endParaRPr lang="en-US" sz="10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2523" marR="102523" marT="51261" marB="5126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 Progress</a:t>
                      </a:r>
                    </a:p>
                  </a:txBody>
                  <a:tcPr marL="102523" marR="102523" marT="51261" marB="51261" anchor="ctr"/>
                </a:tc>
                <a:tc>
                  <a:txBody>
                    <a:bodyPr/>
                    <a:lstStyle/>
                    <a:p>
                      <a:pPr marL="115888" marR="0" lvl="0" indent="-115888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000" b="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Added second Industry co chair, Mr. Tim Sheehan of Raytheon</a:t>
                      </a:r>
                    </a:p>
                    <a:p>
                      <a:pPr marL="115888" marR="0" lvl="0" indent="-115888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000" b="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Reaching out to increase industry ESOH functionals participation through the NDIA SED industry </a:t>
                      </a:r>
                      <a:r>
                        <a:rPr lang="en-US" sz="1000" b="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participants</a:t>
                      </a:r>
                    </a:p>
                    <a:p>
                      <a:pPr marL="115888" marR="0" lvl="0" indent="-115888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000" b="0" baseline="0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Considering adding additional industry co-chairs</a:t>
                      </a:r>
                      <a:endParaRPr lang="en-US" sz="1000" b="0" baseline="0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2523" marR="102523" marT="51261" marB="51261"/>
                </a:tc>
                <a:extLst>
                  <a:ext uri="{0D108BD9-81ED-4DB2-BD59-A6C34878D82A}">
                    <a16:rowId xmlns:a16="http://schemas.microsoft.com/office/drawing/2014/main" val="2173017322"/>
                  </a:ext>
                </a:extLst>
              </a:tr>
            </a:tbl>
          </a:graphicData>
        </a:graphic>
      </p:graphicFrame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C0C262F3-B9D6-4FF6-8A47-C08815EE0B6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553200" y="6400800"/>
            <a:ext cx="2133600" cy="365125"/>
          </a:xfrm>
        </p:spPr>
        <p:txBody>
          <a:bodyPr/>
          <a:lstStyle/>
          <a:p>
            <a:pPr algn="r"/>
            <a:r>
              <a:rPr lang="en-US" dirty="0"/>
              <a:t>As of: 30 July 2020</a:t>
            </a:r>
          </a:p>
        </p:txBody>
      </p:sp>
    </p:spTree>
    <p:extLst>
      <p:ext uri="{BB962C8B-B14F-4D97-AF65-F5344CB8AC3E}">
        <p14:creationId xmlns:p14="http://schemas.microsoft.com/office/powerpoint/2010/main" val="26892921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CEA23A-540C-4E5F-91C2-CF1F041F99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8600" y="173747"/>
            <a:ext cx="7467600" cy="797803"/>
          </a:xfrm>
        </p:spPr>
        <p:txBody>
          <a:bodyPr>
            <a:normAutofit/>
          </a:bodyPr>
          <a:lstStyle/>
          <a:p>
            <a:r>
              <a:rPr lang="en-US" sz="2400" dirty="0" smtClean="0"/>
              <a:t>17 June 2020 </a:t>
            </a:r>
            <a:r>
              <a:rPr lang="en-US" sz="2400" dirty="0" err="1" smtClean="0"/>
              <a:t>ESOH</a:t>
            </a:r>
            <a:r>
              <a:rPr lang="en-US" sz="2400" dirty="0" smtClean="0"/>
              <a:t> Committee Focus: “Digital </a:t>
            </a:r>
            <a:r>
              <a:rPr lang="en-US" sz="2400" dirty="0"/>
              <a:t>NEPA”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2B5DB9-57F9-4F3F-AB67-76A1C1CE6C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8600" y="971550"/>
            <a:ext cx="8686800" cy="5314950"/>
          </a:xfrm>
        </p:spPr>
        <p:txBody>
          <a:bodyPr>
            <a:noAutofit/>
          </a:bodyPr>
          <a:lstStyle/>
          <a:p>
            <a:pPr>
              <a:spcAft>
                <a:spcPts val="600"/>
              </a:spcAft>
            </a:pPr>
            <a:r>
              <a:rPr lang="en-US" sz="1600" dirty="0"/>
              <a:t>Mr. Brian Boose &amp; Ms. Jennifer Warf </a:t>
            </a:r>
            <a:r>
              <a:rPr lang="en-US" sz="1600" dirty="0" smtClean="0"/>
              <a:t>, Architecture</a:t>
            </a:r>
            <a:r>
              <a:rPr lang="en-US" sz="1600" dirty="0"/>
              <a:t>, Engineering, Construction, Operations, and </a:t>
            </a:r>
            <a:r>
              <a:rPr lang="en-US" sz="1600" dirty="0" smtClean="0"/>
              <a:t>Management (AECOM) Company presentation on </a:t>
            </a:r>
            <a:r>
              <a:rPr lang="en-US" sz="1600" dirty="0"/>
              <a:t>AECOM </a:t>
            </a:r>
            <a:r>
              <a:rPr lang="en-US" sz="1600" dirty="0" smtClean="0"/>
              <a:t>"Digital </a:t>
            </a:r>
            <a:r>
              <a:rPr lang="en-US" sz="1600" dirty="0" err="1" smtClean="0"/>
              <a:t>NEPA</a:t>
            </a:r>
            <a:r>
              <a:rPr lang="en-US" sz="1600" dirty="0" smtClean="0"/>
              <a:t>" analyses, digital documentation of environmental analyses, and virtual agency and public </a:t>
            </a:r>
            <a:r>
              <a:rPr lang="en-US" sz="1600" dirty="0"/>
              <a:t>hearings and comment </a:t>
            </a:r>
            <a:r>
              <a:rPr lang="en-US" sz="1600" dirty="0" smtClean="0"/>
              <a:t>submittal</a:t>
            </a:r>
            <a:endParaRPr lang="en-US" sz="1600" dirty="0"/>
          </a:p>
          <a:p>
            <a:pPr>
              <a:spcAft>
                <a:spcPts val="600"/>
              </a:spcAft>
            </a:pPr>
            <a:r>
              <a:rPr lang="en-US" sz="1600" dirty="0" smtClean="0"/>
              <a:t>Problem: </a:t>
            </a:r>
            <a:r>
              <a:rPr lang="en-US" sz="1600" dirty="0" err="1" smtClean="0"/>
              <a:t>NEPA</a:t>
            </a:r>
            <a:r>
              <a:rPr lang="en-US" sz="1600" dirty="0" smtClean="0"/>
              <a:t> environmental analyses process </a:t>
            </a:r>
            <a:r>
              <a:rPr lang="en-US" sz="1600" dirty="0"/>
              <a:t>typically takes too long, costs too much, and produces long, cumbersome </a:t>
            </a:r>
            <a:r>
              <a:rPr lang="en-US" sz="1600" dirty="0" smtClean="0"/>
              <a:t>documents with more focus on assessing damage than on mitigating or preventing damage to the environment</a:t>
            </a:r>
            <a:endParaRPr lang="en-US" sz="1600" dirty="0"/>
          </a:p>
          <a:p>
            <a:pPr>
              <a:spcAft>
                <a:spcPts val="600"/>
              </a:spcAft>
            </a:pPr>
            <a:r>
              <a:rPr lang="en-US" sz="1600" dirty="0" smtClean="0"/>
              <a:t>Solution: </a:t>
            </a:r>
            <a:r>
              <a:rPr lang="en-US" sz="1600" dirty="0" smtClean="0"/>
              <a:t>"Digital </a:t>
            </a:r>
            <a:r>
              <a:rPr lang="en-US" sz="1600" dirty="0" err="1" smtClean="0"/>
              <a:t>NEPA</a:t>
            </a:r>
            <a:r>
              <a:rPr lang="en-US" sz="1600" dirty="0"/>
              <a:t>"</a:t>
            </a:r>
            <a:endParaRPr lang="en-US" sz="1600" dirty="0"/>
          </a:p>
          <a:p>
            <a:pPr>
              <a:spcAft>
                <a:spcPts val="600"/>
              </a:spcAft>
            </a:pPr>
            <a:r>
              <a:rPr lang="en-US" sz="1600" dirty="0"/>
              <a:t>"</a:t>
            </a:r>
            <a:r>
              <a:rPr lang="en-US" sz="1600" dirty="0" smtClean="0"/>
              <a:t>Digital </a:t>
            </a:r>
            <a:r>
              <a:rPr lang="en-US" sz="1600" dirty="0" err="1" smtClean="0"/>
              <a:t>NEPA</a:t>
            </a:r>
            <a:r>
              <a:rPr lang="en-US" sz="1600" dirty="0" smtClean="0"/>
              <a:t>" </a:t>
            </a:r>
            <a:r>
              <a:rPr lang="en-US" sz="1600" dirty="0"/>
              <a:t>integrates state-of-the-art analytical, visualization, and information conveyance tools to modernize </a:t>
            </a:r>
            <a:r>
              <a:rPr lang="en-US" sz="1600" dirty="0" err="1" smtClean="0"/>
              <a:t>NEPA</a:t>
            </a:r>
            <a:endParaRPr lang="en-US" sz="1600" dirty="0"/>
          </a:p>
          <a:p>
            <a:pPr lvl="1">
              <a:spcAft>
                <a:spcPts val="600"/>
              </a:spcAft>
            </a:pPr>
            <a:r>
              <a:rPr lang="en-US" sz="1600" b="1" dirty="0" smtClean="0"/>
              <a:t>Web-based documentation</a:t>
            </a:r>
          </a:p>
          <a:p>
            <a:pPr lvl="1">
              <a:spcAft>
                <a:spcPts val="600"/>
              </a:spcAft>
            </a:pPr>
            <a:r>
              <a:rPr lang="en-US" sz="1600" b="1" dirty="0" smtClean="0"/>
              <a:t>Drone data-gathering</a:t>
            </a:r>
          </a:p>
          <a:p>
            <a:pPr lvl="1">
              <a:spcAft>
                <a:spcPts val="600"/>
              </a:spcAft>
            </a:pPr>
            <a:r>
              <a:rPr lang="en-US" sz="1600" b="1" dirty="0" smtClean="0"/>
              <a:t>Advanced data analytics</a:t>
            </a:r>
          </a:p>
          <a:p>
            <a:pPr lvl="1">
              <a:spcAft>
                <a:spcPts val="600"/>
              </a:spcAft>
            </a:pPr>
            <a:r>
              <a:rPr lang="en-US" sz="1600" b="1" dirty="0" smtClean="0"/>
              <a:t>3D </a:t>
            </a:r>
            <a:r>
              <a:rPr lang="en-US" sz="1600" b="1" dirty="0"/>
              <a:t>imagery to </a:t>
            </a:r>
            <a:r>
              <a:rPr lang="en-US" sz="1600" b="1" dirty="0" smtClean="0"/>
              <a:t>clearly </a:t>
            </a:r>
            <a:r>
              <a:rPr lang="en-US" sz="1600" b="1" dirty="0"/>
              <a:t>showing decision-makers and the </a:t>
            </a:r>
            <a:r>
              <a:rPr lang="en-US" sz="1600" b="1" dirty="0" smtClean="0"/>
              <a:t>public </a:t>
            </a:r>
            <a:r>
              <a:rPr lang="en-US" sz="1600" b="1" dirty="0"/>
              <a:t>environmental conditions, </a:t>
            </a:r>
            <a:r>
              <a:rPr lang="en-US" sz="1600" b="1" dirty="0" smtClean="0"/>
              <a:t>alternative actions, potential </a:t>
            </a:r>
            <a:r>
              <a:rPr lang="en-US" sz="1600" b="1" dirty="0"/>
              <a:t>effects, and available </a:t>
            </a:r>
            <a:r>
              <a:rPr lang="en-US" sz="1600" b="1" dirty="0" smtClean="0"/>
              <a:t>mitigations</a:t>
            </a:r>
          </a:p>
          <a:p>
            <a:pPr>
              <a:spcAft>
                <a:spcPts val="600"/>
              </a:spcAft>
            </a:pPr>
            <a:r>
              <a:rPr lang="en-US" sz="1600" dirty="0" smtClean="0"/>
              <a:t>Digital </a:t>
            </a:r>
            <a:r>
              <a:rPr lang="en-US" sz="1600" dirty="0" err="1"/>
              <a:t>NEPA</a:t>
            </a:r>
            <a:r>
              <a:rPr lang="en-US" sz="1600" dirty="0"/>
              <a:t> </a:t>
            </a:r>
            <a:r>
              <a:rPr lang="en-US" sz="1600" dirty="0" smtClean="0"/>
              <a:t>Tools have potential ability </a:t>
            </a:r>
            <a:r>
              <a:rPr lang="en-US" sz="1600" dirty="0"/>
              <a:t>to link </a:t>
            </a:r>
            <a:r>
              <a:rPr lang="en-US" sz="1600" dirty="0" smtClean="0"/>
              <a:t>to Digital Engineering Environment</a:t>
            </a:r>
          </a:p>
          <a:p>
            <a:pPr lvl="1">
              <a:spcAft>
                <a:spcPts val="600"/>
              </a:spcAft>
            </a:pPr>
            <a:r>
              <a:rPr lang="en-US" sz="1600" b="1" dirty="0" smtClean="0"/>
              <a:t>Integrate </a:t>
            </a:r>
            <a:r>
              <a:rPr lang="en-US" sz="1600" b="1" dirty="0" err="1" smtClean="0"/>
              <a:t>NEPA</a:t>
            </a:r>
            <a:r>
              <a:rPr lang="en-US" sz="1600" b="1" dirty="0" smtClean="0"/>
              <a:t> analyses into Systems Engineering process</a:t>
            </a:r>
          </a:p>
          <a:p>
            <a:pPr lvl="1">
              <a:spcAft>
                <a:spcPts val="600"/>
              </a:spcAft>
            </a:pPr>
            <a:r>
              <a:rPr lang="en-US" sz="1600" b="1" dirty="0" smtClean="0"/>
              <a:t>Evaluate potential modifications to system design to evaluate and mitigate potential environmental impacts </a:t>
            </a:r>
            <a:endParaRPr lang="en-US" sz="1600" b="1" dirty="0"/>
          </a:p>
          <a:p>
            <a:pPr lvl="1">
              <a:spcAft>
                <a:spcPts val="600"/>
              </a:spcAft>
            </a:pPr>
            <a:endParaRPr lang="en-US" sz="1600" dirty="0"/>
          </a:p>
          <a:p>
            <a:pPr lvl="1">
              <a:spcAft>
                <a:spcPts val="600"/>
              </a:spcAft>
            </a:pPr>
            <a:endParaRPr lang="en-US" sz="1600" dirty="0"/>
          </a:p>
          <a:p>
            <a:pPr lvl="1">
              <a:spcAft>
                <a:spcPts val="600"/>
              </a:spcAft>
            </a:pPr>
            <a:endParaRPr lang="en-US" sz="1600" dirty="0"/>
          </a:p>
          <a:p>
            <a:pPr>
              <a:spcAft>
                <a:spcPts val="600"/>
              </a:spcAft>
            </a:pPr>
            <a:endParaRPr lang="en-US" sz="1600" dirty="0"/>
          </a:p>
          <a:p>
            <a:pPr>
              <a:spcAft>
                <a:spcPts val="600"/>
              </a:spcAft>
            </a:pPr>
            <a:endParaRPr lang="en-US" sz="1600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0C262F3-B9D6-4FF6-8A47-C08815EE0B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r>
              <a:rPr lang="en-US" dirty="0"/>
              <a:t>As of: 30 July 2020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B766A5D-9CB1-4BD8-B553-C10BD5047C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4BFC3-983F-4B0A-9A55-84A85105ADC0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58548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7DDFBE-7CB3-4947-8707-02B3970B24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8600" y="230897"/>
            <a:ext cx="7467600" cy="740653"/>
          </a:xfrm>
        </p:spPr>
        <p:txBody>
          <a:bodyPr>
            <a:noAutofit/>
          </a:bodyPr>
          <a:lstStyle/>
          <a:p>
            <a:r>
              <a:rPr lang="en-US" sz="2400" dirty="0" smtClean="0"/>
              <a:t>17 June 2020 NDIA </a:t>
            </a:r>
            <a:r>
              <a:rPr lang="en-US" sz="2400" dirty="0"/>
              <a:t>ESOH Committee Meeting </a:t>
            </a:r>
            <a:r>
              <a:rPr lang="en-US" sz="2400" dirty="0" smtClean="0"/>
              <a:t>Attendance</a:t>
            </a:r>
            <a:endParaRPr lang="en-US" sz="2400" dirty="0"/>
          </a:p>
        </p:txBody>
      </p:sp>
      <p:graphicFrame>
        <p:nvGraphicFramePr>
          <p:cNvPr id="7" name="Table 7">
            <a:extLst>
              <a:ext uri="{FF2B5EF4-FFF2-40B4-BE49-F238E27FC236}">
                <a16:creationId xmlns:a16="http://schemas.microsoft.com/office/drawing/2014/main" id="{C7040B78-D73E-4709-9012-6A55E7FADDA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68024720"/>
              </p:ext>
            </p:extLst>
          </p:nvPr>
        </p:nvGraphicFramePr>
        <p:xfrm>
          <a:off x="228600" y="1200149"/>
          <a:ext cx="8686801" cy="462915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94582">
                  <a:extLst>
                    <a:ext uri="{9D8B030D-6E8A-4147-A177-3AD203B41FA5}">
                      <a16:colId xmlns:a16="http://schemas.microsoft.com/office/drawing/2014/main" val="690132831"/>
                    </a:ext>
                  </a:extLst>
                </a:gridCol>
                <a:gridCol w="577118">
                  <a:extLst>
                    <a:ext uri="{9D8B030D-6E8A-4147-A177-3AD203B41FA5}">
                      <a16:colId xmlns:a16="http://schemas.microsoft.com/office/drawing/2014/main" val="4258429560"/>
                    </a:ext>
                  </a:extLst>
                </a:gridCol>
                <a:gridCol w="784975">
                  <a:extLst>
                    <a:ext uri="{9D8B030D-6E8A-4147-A177-3AD203B41FA5}">
                      <a16:colId xmlns:a16="http://schemas.microsoft.com/office/drawing/2014/main" val="3396315113"/>
                    </a:ext>
                  </a:extLst>
                </a:gridCol>
                <a:gridCol w="913103">
                  <a:extLst>
                    <a:ext uri="{9D8B030D-6E8A-4147-A177-3AD203B41FA5}">
                      <a16:colId xmlns:a16="http://schemas.microsoft.com/office/drawing/2014/main" val="2547675913"/>
                    </a:ext>
                  </a:extLst>
                </a:gridCol>
                <a:gridCol w="996939">
                  <a:extLst>
                    <a:ext uri="{9D8B030D-6E8A-4147-A177-3AD203B41FA5}">
                      <a16:colId xmlns:a16="http://schemas.microsoft.com/office/drawing/2014/main" val="623386584"/>
                    </a:ext>
                  </a:extLst>
                </a:gridCol>
                <a:gridCol w="955021">
                  <a:extLst>
                    <a:ext uri="{9D8B030D-6E8A-4147-A177-3AD203B41FA5}">
                      <a16:colId xmlns:a16="http://schemas.microsoft.com/office/drawing/2014/main" val="936526204"/>
                    </a:ext>
                  </a:extLst>
                </a:gridCol>
                <a:gridCol w="955021">
                  <a:extLst>
                    <a:ext uri="{9D8B030D-6E8A-4147-A177-3AD203B41FA5}">
                      <a16:colId xmlns:a16="http://schemas.microsoft.com/office/drawing/2014/main" val="2505048307"/>
                    </a:ext>
                  </a:extLst>
                </a:gridCol>
                <a:gridCol w="955021">
                  <a:extLst>
                    <a:ext uri="{9D8B030D-6E8A-4147-A177-3AD203B41FA5}">
                      <a16:colId xmlns:a16="http://schemas.microsoft.com/office/drawing/2014/main" val="3906450804"/>
                    </a:ext>
                  </a:extLst>
                </a:gridCol>
                <a:gridCol w="955021">
                  <a:extLst>
                    <a:ext uri="{9D8B030D-6E8A-4147-A177-3AD203B41FA5}">
                      <a16:colId xmlns:a16="http://schemas.microsoft.com/office/drawing/2014/main" val="3168647426"/>
                    </a:ext>
                  </a:extLst>
                </a:gridCol>
              </a:tblGrid>
              <a:tr h="908717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Name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All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AF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Navy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Army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USMC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OSD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DCMA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Industry Reps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408794612"/>
                  </a:ext>
                </a:extLst>
              </a:tr>
              <a:tr h="1595434">
                <a:tc>
                  <a:txBody>
                    <a:bodyPr/>
                    <a:lstStyle/>
                    <a:p>
                      <a:pPr algn="l" fontAlgn="ctr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Number of attendees per organization: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775361903"/>
                  </a:ext>
                </a:extLst>
              </a:tr>
              <a:tr h="1062500">
                <a:tc>
                  <a:txBody>
                    <a:bodyPr/>
                    <a:lstStyle/>
                    <a:p>
                      <a:pPr algn="l" fontAlgn="ctr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 # attendees: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97777391"/>
                  </a:ext>
                </a:extLst>
              </a:tr>
              <a:tr h="1062500">
                <a:tc>
                  <a:txBody>
                    <a:bodyPr/>
                    <a:lstStyle/>
                    <a:p>
                      <a:pPr algn="l" fontAlgn="ctr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% by organization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22%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70834439"/>
                  </a:ext>
                </a:extLst>
              </a:tr>
            </a:tbl>
          </a:graphicData>
        </a:graphic>
      </p:graphicFrame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64D5D9E-F233-4DE9-9B86-EACB0775FA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r>
              <a:rPr lang="en-US" dirty="0"/>
              <a:t>As of: 30 July 2020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81D6004-45F5-4B68-B5CE-EACF56AF01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4BFC3-983F-4B0A-9A55-84A85105ADC0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92716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41439"/>
            <a:ext cx="8401050" cy="730111"/>
          </a:xfrm>
        </p:spPr>
        <p:txBody>
          <a:bodyPr/>
          <a:lstStyle/>
          <a:p>
            <a:r>
              <a:rPr lang="en-US" dirty="0" err="1" smtClean="0"/>
              <a:t>AIA</a:t>
            </a:r>
            <a:r>
              <a:rPr lang="en-US" dirty="0" smtClean="0"/>
              <a:t> Revisions to NAS 411 &amp;  NAS 411-1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971550"/>
            <a:ext cx="8686800" cy="5314950"/>
          </a:xfrm>
        </p:spPr>
        <p:txBody>
          <a:bodyPr>
            <a:noAutofit/>
          </a:bodyPr>
          <a:lstStyle/>
          <a:p>
            <a:pPr marL="257175" indent="-257175"/>
            <a:r>
              <a:rPr lang="en-US" sz="1700" dirty="0" smtClean="0"/>
              <a:t>NAS 411 and </a:t>
            </a:r>
            <a:r>
              <a:rPr lang="en-US" sz="1700" dirty="0" smtClean="0"/>
              <a:t>NAS 411-1 </a:t>
            </a:r>
            <a:r>
              <a:rPr lang="en-US" sz="1700" dirty="0"/>
              <a:t>are used on defense acquisition contracts to </a:t>
            </a:r>
            <a:r>
              <a:rPr lang="en-US" sz="1700" dirty="0" smtClean="0"/>
              <a:t>identify and assess hazardous </a:t>
            </a:r>
            <a:r>
              <a:rPr lang="en-US" sz="1700" dirty="0"/>
              <a:t>material (</a:t>
            </a:r>
            <a:r>
              <a:rPr lang="en-US" sz="1700" dirty="0" smtClean="0"/>
              <a:t>HAZMAT) or substances risks </a:t>
            </a:r>
            <a:r>
              <a:rPr lang="en-US" sz="1700" dirty="0"/>
              <a:t>associated with military </a:t>
            </a:r>
            <a:r>
              <a:rPr lang="en-US" sz="1700" dirty="0" smtClean="0"/>
              <a:t>hardware - joint industry and DoD effort</a:t>
            </a:r>
            <a:endParaRPr lang="en-US" sz="1700" dirty="0"/>
          </a:p>
          <a:p>
            <a:pPr lvl="1"/>
            <a:r>
              <a:rPr lang="en-US" sz="1700" b="1" dirty="0" smtClean="0"/>
              <a:t>NAS 411 </a:t>
            </a:r>
            <a:r>
              <a:rPr lang="en-US" sz="1700" b="1" dirty="0"/>
              <a:t>(Hazardous Materials Management Program) – requires risk management, restrictions and reporting of hardware-related HAZMAT</a:t>
            </a:r>
          </a:p>
          <a:p>
            <a:pPr lvl="1"/>
            <a:r>
              <a:rPr lang="en-US" sz="1700" b="1" dirty="0" smtClean="0"/>
              <a:t>NAS 411-1 </a:t>
            </a:r>
            <a:r>
              <a:rPr lang="en-US" sz="1700" b="1" dirty="0"/>
              <a:t>(Hazardous Material Target List) – is a </a:t>
            </a:r>
            <a:r>
              <a:rPr lang="en-US" sz="1700" b="1" dirty="0" smtClean="0"/>
              <a:t>list developed by industry and DoD of </a:t>
            </a:r>
            <a:r>
              <a:rPr lang="en-US" sz="1700" b="1" dirty="0"/>
              <a:t>specific HAZMAT subject to restrictions and reporting </a:t>
            </a:r>
            <a:r>
              <a:rPr lang="en-US" sz="1700" b="1" dirty="0" smtClean="0"/>
              <a:t>requirements and of concern to defense industry and DoD [not all HAZMAT] </a:t>
            </a:r>
            <a:endParaRPr lang="en-US" sz="1700" b="1" dirty="0"/>
          </a:p>
          <a:p>
            <a:pPr marL="257175" indent="-257175"/>
            <a:r>
              <a:rPr lang="en-US" sz="1700" dirty="0"/>
              <a:t>Strong AIA &amp; US DoD team collaboration to revise/improve the two standards</a:t>
            </a:r>
          </a:p>
          <a:p>
            <a:pPr lvl="1"/>
            <a:r>
              <a:rPr lang="en-US" sz="1700" b="1" dirty="0" smtClean="0"/>
              <a:t>NAS 411 </a:t>
            </a:r>
            <a:r>
              <a:rPr lang="en-US" sz="1700" b="1" dirty="0"/>
              <a:t>revision </a:t>
            </a:r>
            <a:r>
              <a:rPr lang="en-US" sz="1700" b="1" dirty="0" smtClean="0"/>
              <a:t>4</a:t>
            </a:r>
          </a:p>
          <a:p>
            <a:pPr lvl="1"/>
            <a:r>
              <a:rPr lang="en-US" sz="1700" b="1" dirty="0" smtClean="0"/>
              <a:t>NAS </a:t>
            </a:r>
            <a:r>
              <a:rPr lang="en-US" sz="1700" b="1" dirty="0"/>
              <a:t>411-1 Revision 2</a:t>
            </a:r>
          </a:p>
          <a:p>
            <a:pPr marL="257175" indent="-257175"/>
            <a:r>
              <a:rPr lang="en-US" sz="1700" dirty="0"/>
              <a:t>Updates include:</a:t>
            </a:r>
          </a:p>
          <a:p>
            <a:pPr lvl="1"/>
            <a:r>
              <a:rPr lang="en-US" sz="1700" b="1" dirty="0" smtClean="0"/>
              <a:t>Updating the </a:t>
            </a:r>
            <a:r>
              <a:rPr lang="en-US" sz="1700" b="1" dirty="0"/>
              <a:t>agreed list of chemicals subject to restrictions and reporting</a:t>
            </a:r>
          </a:p>
          <a:p>
            <a:pPr lvl="1"/>
            <a:r>
              <a:rPr lang="en-US" sz="1700" b="1" dirty="0"/>
              <a:t>Increased data alignment with aerospace industry chemical reporting practices promoting the use of data sourced from the aerospace supply </a:t>
            </a:r>
            <a:r>
              <a:rPr lang="en-US" sz="1700" b="1" dirty="0" smtClean="0"/>
              <a:t>chain</a:t>
            </a:r>
          </a:p>
          <a:p>
            <a:pPr marL="465138" indent="-227013">
              <a:buFont typeface="Arial" panose="020B0604020202020204" pitchFamily="34" charset="0"/>
              <a:buChar char="–"/>
            </a:pPr>
            <a:r>
              <a:rPr lang="en-US" sz="1700" b="1" dirty="0" smtClean="0"/>
              <a:t>Industry </a:t>
            </a:r>
            <a:r>
              <a:rPr lang="en-US" sz="1700" b="1" dirty="0"/>
              <a:t>HAZMAT data elements mapped into Logistics Product </a:t>
            </a:r>
            <a:r>
              <a:rPr lang="en-US" sz="1700" b="1" dirty="0" smtClean="0"/>
              <a:t>Data (</a:t>
            </a:r>
            <a:r>
              <a:rPr lang="en-US" sz="1700" b="1" dirty="0" err="1" smtClean="0"/>
              <a:t>LPD</a:t>
            </a:r>
            <a:r>
              <a:rPr lang="en-US" sz="1700" b="1" dirty="0" smtClean="0"/>
              <a:t>) </a:t>
            </a:r>
            <a:r>
              <a:rPr lang="en-US" sz="1700" b="1" dirty="0" smtClean="0"/>
              <a:t>elements for more standardized reporting/record keeping</a:t>
            </a:r>
            <a:endParaRPr lang="en-US" sz="1700" b="1" dirty="0"/>
          </a:p>
          <a:p>
            <a:pPr lvl="1"/>
            <a:r>
              <a:rPr lang="en-US" sz="1700" b="1" dirty="0"/>
              <a:t>Increased use of electronic data, for improved data management and increased opportunities for data reuse </a:t>
            </a:r>
          </a:p>
          <a:p>
            <a:pPr lvl="1"/>
            <a:r>
              <a:rPr lang="en-US" sz="1700" b="1" dirty="0"/>
              <a:t>Clarifications of terms, improved process </a:t>
            </a:r>
            <a:r>
              <a:rPr lang="en-US" sz="1700" b="1" dirty="0" smtClean="0"/>
              <a:t>descriptions, improved </a:t>
            </a:r>
            <a:r>
              <a:rPr lang="en-US" sz="1700" b="1" dirty="0"/>
              <a:t>structure, </a:t>
            </a:r>
            <a:r>
              <a:rPr lang="en-US" sz="1700" b="1" dirty="0" smtClean="0"/>
              <a:t>and revised definitions</a:t>
            </a:r>
            <a:endParaRPr lang="en-US" sz="1700" b="1" dirty="0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79C764F4-425F-4177-8B95-96A7A717F6E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553200" y="6400800"/>
            <a:ext cx="2133600" cy="365125"/>
          </a:xfrm>
        </p:spPr>
        <p:txBody>
          <a:bodyPr/>
          <a:lstStyle/>
          <a:p>
            <a:pPr algn="r"/>
            <a:r>
              <a:rPr lang="en-US" dirty="0"/>
              <a:t>As of: 30 July 2020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52400" y="6400800"/>
            <a:ext cx="2133600" cy="365125"/>
          </a:xfrm>
        </p:spPr>
        <p:txBody>
          <a:bodyPr/>
          <a:lstStyle/>
          <a:p>
            <a:fld id="{B9364669-1079-D446-97C8-DBD3571CA247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12976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Acquisition HAZMAT Data Flow “Vision”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364669-1079-D446-97C8-DBD3571CA247}" type="slidenum">
              <a:rPr lang="en-US" smtClean="0"/>
              <a:t>7</a:t>
            </a:fld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228600" y="5266432"/>
            <a:ext cx="8686800" cy="1077218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/>
              <a:t>HAZMAT data element alignment though the defense supply chain</a:t>
            </a:r>
          </a:p>
        </p:txBody>
      </p:sp>
      <p:grpSp>
        <p:nvGrpSpPr>
          <p:cNvPr id="3" name="Group 2"/>
          <p:cNvGrpSpPr/>
          <p:nvPr/>
        </p:nvGrpSpPr>
        <p:grpSpPr>
          <a:xfrm>
            <a:off x="228600" y="971550"/>
            <a:ext cx="8686800" cy="4057650"/>
            <a:chOff x="389063" y="1742602"/>
            <a:chExt cx="10804454" cy="3483413"/>
          </a:xfrm>
        </p:grpSpPr>
        <p:sp>
          <p:nvSpPr>
            <p:cNvPr id="7" name="Right Arrow 3"/>
            <p:cNvSpPr/>
            <p:nvPr/>
          </p:nvSpPr>
          <p:spPr>
            <a:xfrm>
              <a:off x="1313793" y="1742602"/>
              <a:ext cx="7176699" cy="3434351"/>
            </a:xfrm>
            <a:custGeom>
              <a:avLst/>
              <a:gdLst>
                <a:gd name="connsiteX0" fmla="*/ 0 w 4581833"/>
                <a:gd name="connsiteY0" fmla="*/ 356420 h 1425678"/>
                <a:gd name="connsiteX1" fmla="*/ 3868994 w 4581833"/>
                <a:gd name="connsiteY1" fmla="*/ 356420 h 1425678"/>
                <a:gd name="connsiteX2" fmla="*/ 3868994 w 4581833"/>
                <a:gd name="connsiteY2" fmla="*/ 0 h 1425678"/>
                <a:gd name="connsiteX3" fmla="*/ 4581833 w 4581833"/>
                <a:gd name="connsiteY3" fmla="*/ 712839 h 1425678"/>
                <a:gd name="connsiteX4" fmla="*/ 3868994 w 4581833"/>
                <a:gd name="connsiteY4" fmla="*/ 1425678 h 1425678"/>
                <a:gd name="connsiteX5" fmla="*/ 3868994 w 4581833"/>
                <a:gd name="connsiteY5" fmla="*/ 1069259 h 1425678"/>
                <a:gd name="connsiteX6" fmla="*/ 0 w 4581833"/>
                <a:gd name="connsiteY6" fmla="*/ 1069259 h 1425678"/>
                <a:gd name="connsiteX7" fmla="*/ 0 w 4581833"/>
                <a:gd name="connsiteY7" fmla="*/ 356420 h 1425678"/>
                <a:gd name="connsiteX0" fmla="*/ 0 w 4581833"/>
                <a:gd name="connsiteY0" fmla="*/ 0 h 1993490"/>
                <a:gd name="connsiteX1" fmla="*/ 3868994 w 4581833"/>
                <a:gd name="connsiteY1" fmla="*/ 924232 h 1993490"/>
                <a:gd name="connsiteX2" fmla="*/ 3868994 w 4581833"/>
                <a:gd name="connsiteY2" fmla="*/ 567812 h 1993490"/>
                <a:gd name="connsiteX3" fmla="*/ 4581833 w 4581833"/>
                <a:gd name="connsiteY3" fmla="*/ 1280651 h 1993490"/>
                <a:gd name="connsiteX4" fmla="*/ 3868994 w 4581833"/>
                <a:gd name="connsiteY4" fmla="*/ 1993490 h 1993490"/>
                <a:gd name="connsiteX5" fmla="*/ 3868994 w 4581833"/>
                <a:gd name="connsiteY5" fmla="*/ 1637071 h 1993490"/>
                <a:gd name="connsiteX6" fmla="*/ 0 w 4581833"/>
                <a:gd name="connsiteY6" fmla="*/ 1637071 h 1993490"/>
                <a:gd name="connsiteX7" fmla="*/ 0 w 4581833"/>
                <a:gd name="connsiteY7" fmla="*/ 0 h 1993490"/>
                <a:gd name="connsiteX0" fmla="*/ 19665 w 4601498"/>
                <a:gd name="connsiteY0" fmla="*/ 0 h 2541639"/>
                <a:gd name="connsiteX1" fmla="*/ 3888659 w 4601498"/>
                <a:gd name="connsiteY1" fmla="*/ 924232 h 2541639"/>
                <a:gd name="connsiteX2" fmla="*/ 3888659 w 4601498"/>
                <a:gd name="connsiteY2" fmla="*/ 567812 h 2541639"/>
                <a:gd name="connsiteX3" fmla="*/ 4601498 w 4601498"/>
                <a:gd name="connsiteY3" fmla="*/ 1280651 h 2541639"/>
                <a:gd name="connsiteX4" fmla="*/ 3888659 w 4601498"/>
                <a:gd name="connsiteY4" fmla="*/ 1993490 h 2541639"/>
                <a:gd name="connsiteX5" fmla="*/ 3888659 w 4601498"/>
                <a:gd name="connsiteY5" fmla="*/ 1637071 h 2541639"/>
                <a:gd name="connsiteX6" fmla="*/ 0 w 4601498"/>
                <a:gd name="connsiteY6" fmla="*/ 2541639 h 2541639"/>
                <a:gd name="connsiteX7" fmla="*/ 19665 w 4601498"/>
                <a:gd name="connsiteY7" fmla="*/ 0 h 25416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601498" h="2541639">
                  <a:moveTo>
                    <a:pt x="19665" y="0"/>
                  </a:moveTo>
                  <a:lnTo>
                    <a:pt x="3888659" y="924232"/>
                  </a:lnTo>
                  <a:lnTo>
                    <a:pt x="3888659" y="567812"/>
                  </a:lnTo>
                  <a:lnTo>
                    <a:pt x="4601498" y="1280651"/>
                  </a:lnTo>
                  <a:lnTo>
                    <a:pt x="3888659" y="1993490"/>
                  </a:lnTo>
                  <a:lnTo>
                    <a:pt x="3888659" y="1637071"/>
                  </a:lnTo>
                  <a:lnTo>
                    <a:pt x="0" y="2541639"/>
                  </a:lnTo>
                  <a:lnTo>
                    <a:pt x="19665" y="0"/>
                  </a:lnTo>
                  <a:close/>
                </a:path>
              </a:pathLst>
            </a:custGeom>
            <a:solidFill>
              <a:srgbClr val="0070C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 dirty="0"/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389063" y="3167390"/>
              <a:ext cx="3489762" cy="435963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700" b="1" dirty="0"/>
                <a:t>Supply chain</a:t>
              </a:r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4337612" y="3167390"/>
              <a:ext cx="3692647" cy="435963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700" b="1" dirty="0"/>
                <a:t>Defense industry</a:t>
              </a: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8489045" y="3167390"/>
              <a:ext cx="2704472" cy="435963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700" b="1" dirty="0"/>
                <a:t>Military</a:t>
              </a: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1214284" y="2230126"/>
              <a:ext cx="3013204" cy="502018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b="1" dirty="0"/>
                <a:t>Data “flow”</a:t>
              </a: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2023947" y="3955995"/>
              <a:ext cx="3347340" cy="435963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700" b="1" dirty="0"/>
                <a:t>Declaration data</a:t>
              </a:r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6004536" y="4512620"/>
              <a:ext cx="2757948" cy="713395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b="1" dirty="0"/>
                <a:t>Logistics data</a:t>
              </a:r>
            </a:p>
            <a:p>
              <a:pPr algn="ctr"/>
              <a:r>
                <a:rPr lang="en-US" sz="2400" b="1" dirty="0"/>
                <a:t>System safety</a:t>
              </a:r>
            </a:p>
          </p:txBody>
        </p:sp>
      </p:grpSp>
      <p:sp>
        <p:nvSpPr>
          <p:cNvPr id="15" name="Date Placeholder 3">
            <a:extLst>
              <a:ext uri="{FF2B5EF4-FFF2-40B4-BE49-F238E27FC236}">
                <a16:creationId xmlns:a16="http://schemas.microsoft.com/office/drawing/2014/main" id="{B031403B-B8FA-495A-AC21-04EB662A8A2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553200" y="6400800"/>
            <a:ext cx="2133600" cy="365125"/>
          </a:xfrm>
        </p:spPr>
        <p:txBody>
          <a:bodyPr/>
          <a:lstStyle/>
          <a:p>
            <a:pPr algn="r"/>
            <a:r>
              <a:rPr lang="en-US" dirty="0"/>
              <a:t>As of: 30 July 2020</a:t>
            </a:r>
          </a:p>
        </p:txBody>
      </p:sp>
    </p:spTree>
    <p:extLst>
      <p:ext uri="{BB962C8B-B14F-4D97-AF65-F5344CB8AC3E}">
        <p14:creationId xmlns:p14="http://schemas.microsoft.com/office/powerpoint/2010/main" val="27200486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1868</TotalTime>
  <Words>1005</Words>
  <Application>Microsoft Office PowerPoint</Application>
  <PresentationFormat>On-screen Show (4:3)</PresentationFormat>
  <Paragraphs>130</Paragraphs>
  <Slides>7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Courier New</vt:lpstr>
      <vt:lpstr>Montserrat</vt:lpstr>
      <vt:lpstr>1_Office Theme</vt:lpstr>
      <vt:lpstr>30 July 2020 NDIA Systems Engineering Division Meeting Environment, Safety, and Occupational Health (ESOH) Committee Report</vt:lpstr>
      <vt:lpstr>Agenda</vt:lpstr>
      <vt:lpstr>NDIA ESOH Committee Status Update</vt:lpstr>
      <vt:lpstr>17 June 2020 ESOH Committee Focus: “Digital NEPA”</vt:lpstr>
      <vt:lpstr>17 June 2020 NDIA ESOH Committee Meeting Attendance</vt:lpstr>
      <vt:lpstr>AIA Revisions to NAS 411 &amp;  NAS 411-1</vt:lpstr>
      <vt:lpstr>Acquisition HAZMAT Data Flow “Vision”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12 February 2020 NDIA Systems Engineering Division Meeting Environment, Safety, and Occupational Health (ESOH) Committee Report</dc:title>
  <dc:creator>Karen Gill</dc:creator>
  <cp:lastModifiedBy>FORBES, SHERMAN G NH-04 (NON-MAIL ENABLED)</cp:lastModifiedBy>
  <cp:revision>228</cp:revision>
  <cp:lastPrinted>2020-07-29T13:34:00Z</cp:lastPrinted>
  <dcterms:created xsi:type="dcterms:W3CDTF">2020-01-29T19:05:08Z</dcterms:created>
  <dcterms:modified xsi:type="dcterms:W3CDTF">2020-07-29T13:55:27Z</dcterms:modified>
</cp:coreProperties>
</file>