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86" r:id="rId2"/>
    <p:sldMasterId id="2147483798" r:id="rId3"/>
  </p:sldMasterIdLst>
  <p:notesMasterIdLst>
    <p:notesMasterId r:id="rId8"/>
  </p:notesMasterIdLst>
  <p:sldIdLst>
    <p:sldId id="259" r:id="rId4"/>
    <p:sldId id="258" r:id="rId5"/>
    <p:sldId id="257" r:id="rId6"/>
    <p:sldId id="25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2120"/>
    <a:srgbClr val="980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D9E48-5900-4818-8678-1465E7FAC4E4}" v="14" dt="2020-07-29T01:02:02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 Griffin" userId="27e477d9-ccca-47f4-98e0-d3110f8055d7" providerId="ADAL" clId="{E58D9E48-5900-4818-8678-1465E7FAC4E4}"/>
    <pc:docChg chg="undo custSel addSld delSld modSld">
      <pc:chgData name="Pat Griffin" userId="27e477d9-ccca-47f4-98e0-d3110f8055d7" providerId="ADAL" clId="{E58D9E48-5900-4818-8678-1465E7FAC4E4}" dt="2020-07-29T01:05:53.198" v="396" actId="20577"/>
      <pc:docMkLst>
        <pc:docMk/>
      </pc:docMkLst>
      <pc:sldChg chg="addSp delSp modSp mod">
        <pc:chgData name="Pat Griffin" userId="27e477d9-ccca-47f4-98e0-d3110f8055d7" providerId="ADAL" clId="{E58D9E48-5900-4818-8678-1465E7FAC4E4}" dt="2020-07-29T00:59:48.281" v="327" actId="20577"/>
        <pc:sldMkLst>
          <pc:docMk/>
          <pc:sldMk cId="3082938480" sldId="256"/>
        </pc:sldMkLst>
        <pc:graphicFrameChg chg="add del mod modGraphic">
          <ac:chgData name="Pat Griffin" userId="27e477d9-ccca-47f4-98e0-d3110f8055d7" providerId="ADAL" clId="{E58D9E48-5900-4818-8678-1465E7FAC4E4}" dt="2020-07-29T00:49:30.105" v="129" actId="3680"/>
          <ac:graphicFrameMkLst>
            <pc:docMk/>
            <pc:sldMk cId="3082938480" sldId="256"/>
            <ac:graphicFrameMk id="2" creationId="{AAD99DF1-E97E-4048-AFBA-5A3CF084A22F}"/>
          </ac:graphicFrameMkLst>
        </pc:graphicFrameChg>
        <pc:graphicFrameChg chg="add mod modGraphic">
          <ac:chgData name="Pat Griffin" userId="27e477d9-ccca-47f4-98e0-d3110f8055d7" providerId="ADAL" clId="{E58D9E48-5900-4818-8678-1465E7FAC4E4}" dt="2020-07-29T00:59:16.383" v="296" actId="20577"/>
          <ac:graphicFrameMkLst>
            <pc:docMk/>
            <pc:sldMk cId="3082938480" sldId="256"/>
            <ac:graphicFrameMk id="3" creationId="{F617640B-CFD0-467F-AA40-D1C91136E673}"/>
          </ac:graphicFrameMkLst>
        </pc:graphicFrameChg>
        <pc:graphicFrameChg chg="mod modGraphic">
          <ac:chgData name="Pat Griffin" userId="27e477d9-ccca-47f4-98e0-d3110f8055d7" providerId="ADAL" clId="{E58D9E48-5900-4818-8678-1465E7FAC4E4}" dt="2020-07-29T00:59:48.281" v="327" actId="20577"/>
          <ac:graphicFrameMkLst>
            <pc:docMk/>
            <pc:sldMk cId="3082938480" sldId="256"/>
            <ac:graphicFrameMk id="6" creationId="{00000000-0000-0000-0000-000000000000}"/>
          </ac:graphicFrameMkLst>
        </pc:graphicFrameChg>
      </pc:sldChg>
      <pc:sldChg chg="modSp mod">
        <pc:chgData name="Pat Griffin" userId="27e477d9-ccca-47f4-98e0-d3110f8055d7" providerId="ADAL" clId="{E58D9E48-5900-4818-8678-1465E7FAC4E4}" dt="2020-07-29T01:05:53.198" v="396" actId="20577"/>
        <pc:sldMkLst>
          <pc:docMk/>
          <pc:sldMk cId="382531131" sldId="257"/>
        </pc:sldMkLst>
        <pc:spChg chg="mod">
          <ac:chgData name="Pat Griffin" userId="27e477d9-ccca-47f4-98e0-d3110f8055d7" providerId="ADAL" clId="{E58D9E48-5900-4818-8678-1465E7FAC4E4}" dt="2020-07-29T01:05:53.198" v="396" actId="20577"/>
          <ac:spMkLst>
            <pc:docMk/>
            <pc:sldMk cId="382531131" sldId="257"/>
            <ac:spMk id="2053" creationId="{00000000-0000-0000-0000-000000000000}"/>
          </ac:spMkLst>
        </pc:spChg>
        <pc:spChg chg="mod">
          <ac:chgData name="Pat Griffin" userId="27e477d9-ccca-47f4-98e0-d3110f8055d7" providerId="ADAL" clId="{E58D9E48-5900-4818-8678-1465E7FAC4E4}" dt="2020-07-29T00:44:35.443" v="100" actId="6549"/>
          <ac:spMkLst>
            <pc:docMk/>
            <pc:sldMk cId="382531131" sldId="257"/>
            <ac:spMk id="2054" creationId="{00000000-0000-0000-0000-000000000000}"/>
          </ac:spMkLst>
        </pc:spChg>
        <pc:spChg chg="mod">
          <ac:chgData name="Pat Griffin" userId="27e477d9-ccca-47f4-98e0-d3110f8055d7" providerId="ADAL" clId="{E58D9E48-5900-4818-8678-1465E7FAC4E4}" dt="2020-07-29T01:00:52.398" v="329" actId="21"/>
          <ac:spMkLst>
            <pc:docMk/>
            <pc:sldMk cId="382531131" sldId="257"/>
            <ac:spMk id="2056" creationId="{00000000-0000-0000-0000-000000000000}"/>
          </ac:spMkLst>
        </pc:spChg>
        <pc:spChg chg="mod">
          <ac:chgData name="Pat Griffin" userId="27e477d9-ccca-47f4-98e0-d3110f8055d7" providerId="ADAL" clId="{E58D9E48-5900-4818-8678-1465E7FAC4E4}" dt="2020-07-29T01:02:43.146" v="389" actId="20577"/>
          <ac:spMkLst>
            <pc:docMk/>
            <pc:sldMk cId="382531131" sldId="257"/>
            <ac:spMk id="3079" creationId="{00000000-0000-0000-0000-000000000000}"/>
          </ac:spMkLst>
        </pc:spChg>
      </pc:sldChg>
      <pc:sldChg chg="modSp mod">
        <pc:chgData name="Pat Griffin" userId="27e477d9-ccca-47f4-98e0-d3110f8055d7" providerId="ADAL" clId="{E58D9E48-5900-4818-8678-1465E7FAC4E4}" dt="2020-07-29T00:41:21.421" v="19" actId="20577"/>
        <pc:sldMkLst>
          <pc:docMk/>
          <pc:sldMk cId="173455087" sldId="258"/>
        </pc:sldMkLst>
        <pc:spChg chg="mod">
          <ac:chgData name="Pat Griffin" userId="27e477d9-ccca-47f4-98e0-d3110f8055d7" providerId="ADAL" clId="{E58D9E48-5900-4818-8678-1465E7FAC4E4}" dt="2020-07-29T00:41:21.421" v="19" actId="20577"/>
          <ac:spMkLst>
            <pc:docMk/>
            <pc:sldMk cId="173455087" sldId="258"/>
            <ac:spMk id="4110" creationId="{00000000-0000-0000-0000-000000000000}"/>
          </ac:spMkLst>
        </pc:spChg>
        <pc:spChg chg="mod">
          <ac:chgData name="Pat Griffin" userId="27e477d9-ccca-47f4-98e0-d3110f8055d7" providerId="ADAL" clId="{E58D9E48-5900-4818-8678-1465E7FAC4E4}" dt="2020-07-29T00:40:43.337" v="9" actId="20577"/>
          <ac:spMkLst>
            <pc:docMk/>
            <pc:sldMk cId="173455087" sldId="258"/>
            <ac:spMk id="4150" creationId="{00000000-0000-0000-0000-000000000000}"/>
          </ac:spMkLst>
        </pc:spChg>
      </pc:sldChg>
      <pc:sldChg chg="modSp mod">
        <pc:chgData name="Pat Griffin" userId="27e477d9-ccca-47f4-98e0-d3110f8055d7" providerId="ADAL" clId="{E58D9E48-5900-4818-8678-1465E7FAC4E4}" dt="2020-07-29T00:40:14.527" v="3" actId="20577"/>
        <pc:sldMkLst>
          <pc:docMk/>
          <pc:sldMk cId="4250945821" sldId="259"/>
        </pc:sldMkLst>
        <pc:spChg chg="mod">
          <ac:chgData name="Pat Griffin" userId="27e477d9-ccca-47f4-98e0-d3110f8055d7" providerId="ADAL" clId="{E58D9E48-5900-4818-8678-1465E7FAC4E4}" dt="2020-07-29T00:40:14.527" v="3" actId="20577"/>
          <ac:spMkLst>
            <pc:docMk/>
            <pc:sldMk cId="4250945821" sldId="259"/>
            <ac:spMk id="2" creationId="{00000000-0000-0000-0000-000000000000}"/>
          </ac:spMkLst>
        </pc:spChg>
      </pc:sldChg>
      <pc:sldChg chg="modSp add del mod">
        <pc:chgData name="Pat Griffin" userId="27e477d9-ccca-47f4-98e0-d3110f8055d7" providerId="ADAL" clId="{E58D9E48-5900-4818-8678-1465E7FAC4E4}" dt="2020-07-29T00:59:58.872" v="328" actId="2696"/>
        <pc:sldMkLst>
          <pc:docMk/>
          <pc:sldMk cId="1908788565" sldId="260"/>
        </pc:sldMkLst>
        <pc:graphicFrameChg chg="modGraphic">
          <ac:chgData name="Pat Griffin" userId="27e477d9-ccca-47f4-98e0-d3110f8055d7" providerId="ADAL" clId="{E58D9E48-5900-4818-8678-1465E7FAC4E4}" dt="2020-07-29T00:52:59.839" v="142" actId="14734"/>
          <ac:graphicFrameMkLst>
            <pc:docMk/>
            <pc:sldMk cId="1908788565" sldId="260"/>
            <ac:graphicFrameMk id="6" creationId="{00000000-0000-0000-0000-00000000000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30A7CE-0697-4A9F-B9C9-408492EFC9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6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024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30A7CE-0697-4A9F-B9C9-408492EFC90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11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106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4008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67400" y="640080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24826-A382-41A0-8E44-DBB03298C6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block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3008313" cy="673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buNone/>
              <a:defRPr sz="1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57200" y="1524001"/>
            <a:ext cx="3048000" cy="4572000"/>
          </a:xfrm>
        </p:spPr>
        <p:txBody>
          <a:bodyPr/>
          <a:lstStyle>
            <a:lvl1pPr>
              <a:buNone/>
              <a:defRPr sz="1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B1E07-F3E6-4305-B4CA-614F5D05AB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D2DE0-DBF4-428B-BA10-D829E376BB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1DAB0-18CF-4343-90CE-F2B02B14EB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422C1-DE8D-487D-A1B0-957AF1256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42032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0543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1156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631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5621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422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rm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DB6C2-2185-4106-9A18-4429BBE046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6047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3128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6481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93987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12405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6D049D-AAB4-43D2-9621-2E45E4B43D4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945D2-2946-4064-A2DE-AADE8C8FEA4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188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A5E7DA-4EAA-4086-B8E8-63898D634C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817A3-F6E4-4E13-85AD-19AEBB4419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56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9C07D0-06C5-4414-A630-3279BCA9A08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90420-9A48-48C4-8AD8-EC3D984E617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2270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D04ADB-A89C-4A06-83A4-216C2AA5003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5A5F1-E5BC-4486-AEBE-ACEC03A2314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7397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6E0C48-8C5F-4780-AF3D-3420108DFE4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A7789-6949-477D-B396-18883CB29EB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8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AE3B4-92B7-4C97-BA75-81F67FE9A4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47F1C3-CD8A-48FA-B24D-346C903A54C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7085C-D94E-4839-BA0F-986719659C1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0898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F142E-4BA8-471A-A6A2-DBB96C41A0D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B7B38-D2A3-4885-8A13-AE5C6E7BF24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013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AB9086-57C9-42B6-B3D7-CA02DA43B2E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F9EC1-E48D-4B02-AAF0-E2B7FFBD63C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182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DEC92B-B25F-415B-AD7C-844FE9099D2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A0F42-3CEA-4FC4-89A1-D977DE9E6F3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437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C4D57B-3053-40F0-B1B9-E9106AEBD7F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295AD-D9CE-469C-852B-2BFF028F15D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290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60B861-DCF1-420C-899B-7FB11696120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3E098-6BD3-4147-82B6-2F8BF53F1F1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34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rm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 sz="1800"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  <a:latin typeface="Arial Black" pitchFamily="34" charset="0"/>
              </a:defRPr>
            </a:lvl1pPr>
            <a:lvl2pPr algn="l">
              <a:defRPr sz="2400">
                <a:solidFill>
                  <a:schemeClr val="tx1"/>
                </a:solidFill>
                <a:latin typeface="Arial Black" pitchFamily="34" charset="0"/>
              </a:defRPr>
            </a:lvl2pPr>
            <a:lvl3pPr algn="l">
              <a:defRPr sz="2000">
                <a:solidFill>
                  <a:schemeClr val="tx1"/>
                </a:solidFill>
                <a:latin typeface="Arial Black" pitchFamily="34" charset="0"/>
              </a:defRPr>
            </a:lvl3pPr>
            <a:lvl4pPr algn="l">
              <a:defRPr sz="1800">
                <a:solidFill>
                  <a:schemeClr val="tx1"/>
                </a:solidFill>
                <a:latin typeface="Arial Black" pitchFamily="34" charset="0"/>
              </a:defRPr>
            </a:lvl4pPr>
            <a:lvl5pPr algn="l">
              <a:defRPr sz="18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76482-5EF4-4849-8B61-747BB1D85F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rm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0CCE8-81B7-467B-BFC4-1749AF6454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0A665-1A20-4AA6-BE17-7E3842F56C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74BA0-88D7-41C6-9B95-5D02B13F3A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2133600" cy="673100"/>
          </a:xfrm>
        </p:spPr>
        <p:txBody>
          <a:bodyPr anchor="b">
            <a:normAutofit/>
          </a:bodyPr>
          <a:lstStyle>
            <a:lvl1pPr algn="l">
              <a:defRPr sz="1600" b="1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304800"/>
            <a:ext cx="6172200" cy="5821363"/>
          </a:xfrm>
        </p:spPr>
        <p:txBody>
          <a:bodyPr/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  <a:lvl2pPr>
              <a:defRPr sz="2800">
                <a:solidFill>
                  <a:schemeClr val="bg1"/>
                </a:solidFill>
                <a:latin typeface="Arial Black" pitchFamily="34" charset="0"/>
              </a:defRPr>
            </a:lvl2pPr>
            <a:lvl3pPr>
              <a:defRPr sz="2400">
                <a:solidFill>
                  <a:schemeClr val="bg1"/>
                </a:solidFill>
                <a:latin typeface="Arial Black" pitchFamily="34" charset="0"/>
              </a:defRPr>
            </a:lvl3pPr>
            <a:lvl4pPr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524000"/>
            <a:ext cx="2133600" cy="46021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EDD1E-4664-4958-92FE-9B4AD5A89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800600"/>
            <a:ext cx="6553200" cy="566738"/>
          </a:xfrm>
        </p:spPr>
        <p:txBody>
          <a:bodyPr anchor="b"/>
          <a:lstStyle>
            <a:lvl1pPr algn="l">
              <a:defRPr sz="2000" b="1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612775"/>
            <a:ext cx="6553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98002E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5367338"/>
            <a:ext cx="6553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98002E"/>
                </a:solidFill>
                <a:latin typeface="Arial Blac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99B15-EF26-47D3-BC81-3C77682273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2133600" y="274638"/>
            <a:ext cx="68580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October 2007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0ACED31-1B68-407E-9A1F-556FC4CD57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9" name="Picture 7" descr="top_tab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bottom_tab.png"/>
          <p:cNvPicPr>
            <a:picLocks noChangeAspect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272213"/>
            <a:ext cx="9144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NDIA_OFFICIAL_logo_2008.png"/>
          <p:cNvPicPr>
            <a:picLocks noChangeAspect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04800" y="85725"/>
            <a:ext cx="13716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affiliate_logos_2009.png"/>
          <p:cNvPicPr>
            <a:picLocks noChangeAspect="1"/>
          </p:cNvPicPr>
          <p:nvPr userDrawn="1"/>
        </p:nvPicPr>
        <p:blipFill>
          <a:blip r:embed="rId19" cstate="print"/>
          <a:stretch>
            <a:fillRect/>
          </a:stretch>
        </p:blipFill>
        <p:spPr>
          <a:xfrm>
            <a:off x="6705600" y="4876800"/>
            <a:ext cx="2649682" cy="3429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98002E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464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780742E7-C6D5-4E9B-B140-FAA0C9877BD2}" type="slidenum"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pPr/>
              <a:t>‹#›</a:t>
            </a:fld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385950-1CC2-44B5-A1D8-A3A2F6564077}" type="slidenum"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pPr/>
              <a:t>‹#›</a:t>
            </a:fld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 userDrawn="1"/>
        </p:nvGraphicFramePr>
        <p:xfrm>
          <a:off x="228600" y="152400"/>
          <a:ext cx="11890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hoto Editor Photo" r:id="rId14" imgW="1838095" imgH="733333" progId="MSPhotoEd.3">
                  <p:embed/>
                </p:oleObj>
              </mc:Choice>
              <mc:Fallback>
                <p:oleObj name="Photo Editor Photo" r:id="rId14" imgW="1838095" imgH="733333" progId="MSPhotoEd.3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2400"/>
                        <a:ext cx="1189038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4953000" y="228600"/>
            <a:ext cx="3886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NDIA SED Automatic Test Committee</a:t>
            </a:r>
            <a:r>
              <a:rPr lang="en-US" altLang="en-US" sz="1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55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68E11FD-5684-444A-956E-10112E4095CC}" type="slidenum">
              <a:rPr lang="en-US" altLang="en-US">
                <a:solidFill>
                  <a:srgbClr val="000000"/>
                </a:solidFill>
              </a:rPr>
              <a:pPr/>
              <a:t>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600200"/>
          </a:xfrm>
        </p:spPr>
        <p:txBody>
          <a:bodyPr/>
          <a:lstStyle/>
          <a:p>
            <a:r>
              <a:rPr lang="en-US" altLang="en-US" b="1" dirty="0">
                <a:cs typeface="Times New Roman" pitchFamily="18" charset="0"/>
              </a:rPr>
              <a:t>Automatic Test Committee</a:t>
            </a:r>
            <a:br>
              <a:rPr lang="en-US" altLang="en-US" b="1" dirty="0">
                <a:cs typeface="Times New Roman" pitchFamily="18" charset="0"/>
              </a:rPr>
            </a:br>
            <a:r>
              <a:rPr lang="en-US" altLang="en-US" b="1" dirty="0">
                <a:cs typeface="Times New Roman" pitchFamily="18" charset="0"/>
              </a:rPr>
              <a:t>Chair’s Report</a:t>
            </a:r>
            <a:r>
              <a:rPr lang="en-US" altLang="en-US" dirty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 dirty="0"/>
              <a:t>Patricia Griffin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648200" y="5334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586740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 July 2020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57289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678-315-5688</a:t>
            </a:r>
          </a:p>
          <a:p>
            <a:r>
              <a:rPr lang="en-US" dirty="0"/>
              <a:t>407-462-7898</a:t>
            </a:r>
          </a:p>
          <a:p>
            <a:r>
              <a:rPr lang="en-US" dirty="0"/>
              <a:t>Pat.Griffin@ClearCom.com</a:t>
            </a:r>
          </a:p>
        </p:txBody>
      </p:sp>
    </p:spTree>
    <p:extLst>
      <p:ext uri="{BB962C8B-B14F-4D97-AF65-F5344CB8AC3E}">
        <p14:creationId xmlns:p14="http://schemas.microsoft.com/office/powerpoint/2010/main" val="425094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226254" y="366122"/>
            <a:ext cx="8917746" cy="6673850"/>
            <a:chOff x="296104" y="171450"/>
            <a:chExt cx="8917746" cy="6673850"/>
          </a:xfrm>
        </p:grpSpPr>
        <p:sp>
          <p:nvSpPr>
            <p:cNvPr id="4175" name="Rectangle 79"/>
            <p:cNvSpPr>
              <a:spLocks noChangeArrowheads="1"/>
            </p:cNvSpPr>
            <p:nvPr/>
          </p:nvSpPr>
          <p:spPr bwMode="auto">
            <a:xfrm>
              <a:off x="7951788" y="6646863"/>
              <a:ext cx="1262062" cy="1984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98" name="Line 2"/>
            <p:cNvSpPr>
              <a:spLocks noChangeShapeType="1"/>
            </p:cNvSpPr>
            <p:nvPr/>
          </p:nvSpPr>
          <p:spPr bwMode="auto">
            <a:xfrm>
              <a:off x="7458904" y="4598298"/>
              <a:ext cx="889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1586742" y="4312272"/>
              <a:ext cx="1222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1593092" y="5169522"/>
              <a:ext cx="1222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>
              <a:off x="1580392" y="5991847"/>
              <a:ext cx="1222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4610135" y="2340598"/>
              <a:ext cx="794" cy="684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6847716" y="2999409"/>
              <a:ext cx="1322249" cy="7508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300867" y="4825034"/>
              <a:ext cx="1223962" cy="69373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307217" y="5677522"/>
              <a:ext cx="1223962" cy="62706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77242" y="4818684"/>
              <a:ext cx="1223962" cy="69373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833438" y="171450"/>
              <a:ext cx="7629525" cy="8899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600" b="1" i="1" dirty="0">
                  <a:solidFill>
                    <a:srgbClr val="114FFB"/>
                  </a:solidFill>
                </a:rPr>
                <a:t>National Defense Industrial Association - Systems Engineering Division</a:t>
              </a:r>
              <a:endParaRPr lang="en-US" sz="2400" b="1" i="1" dirty="0">
                <a:solidFill>
                  <a:srgbClr val="114FFB"/>
                </a:solidFill>
              </a:endParaRPr>
            </a:p>
            <a:p>
              <a:pPr algn="ctr" eaLnBrk="0" hangingPunct="0"/>
              <a:r>
                <a:rPr lang="en-US" sz="2400" b="1" i="1" dirty="0">
                  <a:solidFill>
                    <a:srgbClr val="114FFB"/>
                  </a:solidFill>
                </a:rPr>
                <a:t>AUTOMATIC TEST COMMITTEE</a:t>
              </a:r>
            </a:p>
            <a:p>
              <a:pPr algn="ctr" eaLnBrk="0" hangingPunct="0"/>
              <a:r>
                <a:rPr lang="en-US" sz="1200" b="1" dirty="0">
                  <a:solidFill>
                    <a:srgbClr val="FC0128"/>
                  </a:solidFill>
                </a:rPr>
                <a:t>2020 Steering Committee  </a:t>
              </a:r>
              <a:r>
                <a:rPr lang="en-US" sz="900" b="1" dirty="0">
                  <a:solidFill>
                    <a:srgbClr val="00AE00"/>
                  </a:solidFill>
                </a:rPr>
                <a:t>(July 30)</a:t>
              </a: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3753679" y="1119809"/>
              <a:ext cx="1676400" cy="12059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3753679" y="1167282"/>
              <a:ext cx="1690688" cy="121315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400" b="1" i="1" dirty="0">
                  <a:solidFill>
                    <a:srgbClr val="500093"/>
                  </a:solidFill>
                  <a:latin typeface="Arial Narrow" pitchFamily="34" charset="0"/>
                </a:rPr>
                <a:t>Joe Elm</a:t>
              </a:r>
              <a:endParaRPr lang="en-US" sz="1400" b="1" i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i="1" dirty="0">
                  <a:solidFill>
                    <a:srgbClr val="618FFD"/>
                  </a:solidFill>
                  <a:latin typeface="Arial Narrow" pitchFamily="34" charset="0"/>
                </a:rPr>
                <a:t>Consultant</a:t>
              </a:r>
            </a:p>
            <a:p>
              <a:pPr algn="ctr" eaLnBrk="0" hangingPunct="0">
                <a:spcAft>
                  <a:spcPct val="15000"/>
                </a:spcAft>
              </a:pPr>
              <a:r>
                <a:rPr lang="en-US" sz="1000" b="1" i="1" dirty="0">
                  <a:solidFill>
                    <a:srgbClr val="00AE00"/>
                  </a:solidFill>
                  <a:latin typeface="Arial Narrow" pitchFamily="34" charset="0"/>
                </a:rPr>
                <a:t>SED Chair</a:t>
              </a:r>
            </a:p>
            <a:p>
              <a:pPr algn="ctr" eaLnBrk="0" hangingPunct="0">
                <a:spcBef>
                  <a:spcPct val="25000"/>
                </a:spcBef>
              </a:pPr>
              <a:r>
                <a:rPr lang="en-US" sz="1400" b="1" dirty="0">
                  <a:solidFill>
                    <a:srgbClr val="500093"/>
                  </a:solidFill>
                  <a:latin typeface="Arial Narrow" pitchFamily="34" charset="0"/>
                </a:rPr>
                <a:t>Patricia Griffin, PhD</a:t>
              </a:r>
              <a:endParaRPr lang="en-US" sz="14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Clear-Com</a:t>
              </a:r>
              <a:endParaRPr lang="en-US" sz="1000" b="1" dirty="0">
                <a:solidFill>
                  <a:srgbClr val="00AE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ATC Chair</a:t>
              </a: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1876424" y="4864722"/>
              <a:ext cx="992260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Bill Ross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Eagle Systems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DoD/OSD (AMB)</a:t>
              </a: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1761367" y="5666409"/>
              <a:ext cx="1223962" cy="6365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1664529" y="5710859"/>
              <a:ext cx="1444431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Christer Ljungdahl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NI</a:t>
              </a:r>
              <a:r>
                <a:rPr lang="en-US" sz="1000" b="1" dirty="0">
                  <a:solidFill>
                    <a:srgbClr val="618FFD"/>
                  </a:solidFill>
                  <a:latin typeface="Arial Narrow" pitchFamily="34" charset="0"/>
                </a:rPr>
                <a:t> 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Commercial</a:t>
              </a: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1761367" y="3947147"/>
              <a:ext cx="1223962" cy="75088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1843268" y="4015409"/>
              <a:ext cx="1118897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Rick Freeman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Lockheed Martin</a:t>
              </a:r>
              <a:endParaRPr lang="en-US" sz="1000" b="1" dirty="0">
                <a:solidFill>
                  <a:srgbClr val="618FFD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Navy &amp; USMC (Air)</a:t>
              </a: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296104" y="3950322"/>
              <a:ext cx="1223963" cy="75088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9" name="Rectangle 23"/>
            <p:cNvSpPr>
              <a:spLocks noChangeArrowheads="1"/>
            </p:cNvSpPr>
            <p:nvPr/>
          </p:nvSpPr>
          <p:spPr bwMode="auto">
            <a:xfrm>
              <a:off x="299279" y="4021166"/>
              <a:ext cx="1208088" cy="55143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000" b="1" dirty="0">
                  <a:solidFill>
                    <a:srgbClr val="500093"/>
                  </a:solidFill>
                  <a:latin typeface="Arial Narrow" pitchFamily="34" charset="0"/>
                </a:rPr>
                <a:t>TBD 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TBD</a:t>
              </a:r>
              <a:endParaRPr lang="en-US" sz="1000" b="1" dirty="0">
                <a:solidFill>
                  <a:srgbClr val="618FFD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Air Force</a:t>
              </a: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3998154" y="2993059"/>
              <a:ext cx="1223963" cy="7508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3982792" y="2991472"/>
              <a:ext cx="1207063" cy="7360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Mike Dewey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Marvin Test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ATC  Vice-Chair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Project Management</a:t>
              </a: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1037467" y="2989884"/>
              <a:ext cx="1223962" cy="7508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2" name="Rectangle 36"/>
            <p:cNvSpPr>
              <a:spLocks noChangeArrowheads="1"/>
            </p:cNvSpPr>
            <p:nvPr/>
          </p:nvSpPr>
          <p:spPr bwMode="auto">
            <a:xfrm>
              <a:off x="1101081" y="2997822"/>
              <a:ext cx="1125309" cy="7360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Howard Savage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SCI</a:t>
              </a:r>
              <a:r>
                <a:rPr lang="en-US" sz="1000" b="1" dirty="0">
                  <a:solidFill>
                    <a:srgbClr val="618FFD"/>
                  </a:solidFill>
                  <a:latin typeface="Arial Narrow" pitchFamily="34" charset="0"/>
                </a:rPr>
                <a:t> </a:t>
              </a:r>
              <a:endParaRPr lang="en-US" sz="1000" b="1" dirty="0">
                <a:solidFill>
                  <a:srgbClr val="00AE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ATC  Vice-Chair 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Liaison</a:t>
              </a:r>
            </a:p>
          </p:txBody>
        </p:sp>
        <p:sp>
          <p:nvSpPr>
            <p:cNvPr id="4133" name="Rectangle 37"/>
            <p:cNvSpPr>
              <a:spLocks noChangeArrowheads="1"/>
            </p:cNvSpPr>
            <p:nvPr/>
          </p:nvSpPr>
          <p:spPr bwMode="auto">
            <a:xfrm>
              <a:off x="6830254" y="3215309"/>
              <a:ext cx="1379468" cy="41293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FC0128"/>
                  </a:solidFill>
                  <a:latin typeface="Arial Narrow" pitchFamily="34" charset="0"/>
                </a:rPr>
                <a:t>Members-at-Large</a:t>
              </a:r>
            </a:p>
            <a:p>
              <a:pPr algn="ctr" eaLnBrk="0" hangingPunct="0"/>
              <a:r>
                <a:rPr lang="en-US" sz="900" b="1" dirty="0">
                  <a:solidFill>
                    <a:srgbClr val="00AE00"/>
                  </a:solidFill>
                  <a:latin typeface="Arial Narrow" pitchFamily="34" charset="0"/>
                </a:rPr>
                <a:t>(Nominations)</a:t>
              </a:r>
            </a:p>
          </p:txBody>
        </p:sp>
        <p:sp>
          <p:nvSpPr>
            <p:cNvPr id="4134" name="Rectangle 38"/>
            <p:cNvSpPr>
              <a:spLocks noChangeArrowheads="1"/>
            </p:cNvSpPr>
            <p:nvPr/>
          </p:nvSpPr>
          <p:spPr bwMode="auto">
            <a:xfrm>
              <a:off x="6211957" y="5866848"/>
              <a:ext cx="1223963" cy="37941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5" name="Rectangle 39"/>
            <p:cNvSpPr>
              <a:spLocks noChangeArrowheads="1"/>
            </p:cNvSpPr>
            <p:nvPr/>
          </p:nvSpPr>
          <p:spPr bwMode="auto">
            <a:xfrm>
              <a:off x="7589079" y="3877573"/>
              <a:ext cx="1223963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7" name="Rectangle 41"/>
            <p:cNvSpPr>
              <a:spLocks noChangeArrowheads="1"/>
            </p:cNvSpPr>
            <p:nvPr/>
          </p:nvSpPr>
          <p:spPr bwMode="auto">
            <a:xfrm>
              <a:off x="6248056" y="5384732"/>
              <a:ext cx="1158875" cy="2128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38" name="Rectangle 42"/>
            <p:cNvSpPr>
              <a:spLocks noChangeArrowheads="1"/>
            </p:cNvSpPr>
            <p:nvPr/>
          </p:nvSpPr>
          <p:spPr bwMode="auto">
            <a:xfrm>
              <a:off x="7606956" y="5394257"/>
              <a:ext cx="1223962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9" name="Rectangle 43"/>
            <p:cNvSpPr>
              <a:spLocks noChangeArrowheads="1"/>
            </p:cNvSpPr>
            <p:nvPr/>
          </p:nvSpPr>
          <p:spPr bwMode="auto">
            <a:xfrm>
              <a:off x="7562506" y="5379969"/>
              <a:ext cx="133032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TBD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TBD</a:t>
              </a:r>
            </a:p>
          </p:txBody>
        </p:sp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6192079" y="4895436"/>
              <a:ext cx="1223963" cy="3984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1" name="Rectangle 45"/>
            <p:cNvSpPr>
              <a:spLocks noChangeArrowheads="1"/>
            </p:cNvSpPr>
            <p:nvPr/>
          </p:nvSpPr>
          <p:spPr bwMode="auto">
            <a:xfrm>
              <a:off x="6214304" y="4881149"/>
              <a:ext cx="117792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Les Orlidge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Former ATC Chair</a:t>
              </a:r>
              <a:endParaRPr lang="en-US" sz="1000" b="1" dirty="0">
                <a:solidFill>
                  <a:srgbClr val="500093"/>
                </a:solidFill>
                <a:latin typeface="Arial Narrow" pitchFamily="34" charset="0"/>
              </a:endParaRPr>
            </a:p>
          </p:txBody>
        </p:sp>
        <p:sp>
          <p:nvSpPr>
            <p:cNvPr id="4142" name="Rectangle 46"/>
            <p:cNvSpPr>
              <a:spLocks noChangeArrowheads="1"/>
            </p:cNvSpPr>
            <p:nvPr/>
          </p:nvSpPr>
          <p:spPr bwMode="auto">
            <a:xfrm>
              <a:off x="7603367" y="4879561"/>
              <a:ext cx="1223962" cy="4191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3" name="Rectangle 47"/>
            <p:cNvSpPr>
              <a:spLocks noChangeArrowheads="1"/>
            </p:cNvSpPr>
            <p:nvPr/>
          </p:nvSpPr>
          <p:spPr bwMode="auto">
            <a:xfrm>
              <a:off x="7604954" y="4898612"/>
              <a:ext cx="125412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Dave Staley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BAE Systems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6163504" y="4388748"/>
              <a:ext cx="1238250" cy="39846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6104965" y="4431518"/>
              <a:ext cx="1292027" cy="38215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>
                <a:lnSpc>
                  <a:spcPct val="75000"/>
                </a:lnSpc>
              </a:pPr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Mike Seavey</a:t>
              </a:r>
              <a:endParaRPr lang="en-US" sz="1200" b="1" dirty="0">
                <a:solidFill>
                  <a:srgbClr val="0000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Northrop Grumman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7598604" y="4401448"/>
              <a:ext cx="1223963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7" name="Rectangle 51"/>
            <p:cNvSpPr>
              <a:spLocks noChangeArrowheads="1"/>
            </p:cNvSpPr>
            <p:nvPr/>
          </p:nvSpPr>
          <p:spPr bwMode="auto">
            <a:xfrm>
              <a:off x="7649404" y="4382398"/>
              <a:ext cx="1158875" cy="42386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Brian Miller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Teradyne</a:t>
              </a:r>
            </a:p>
          </p:txBody>
        </p:sp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6158742" y="3853760"/>
              <a:ext cx="1271587" cy="2128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7613720" y="5865261"/>
              <a:ext cx="1223962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Dave Carey, PhD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Hiller</a:t>
              </a:r>
            </a:p>
          </p:txBody>
        </p:sp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5822192" y="2185022"/>
              <a:ext cx="1695450" cy="72707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auto">
            <a:xfrm>
              <a:off x="3877504" y="1815132"/>
              <a:ext cx="1466021" cy="3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5" name="Line 59"/>
            <p:cNvSpPr>
              <a:spLocks noChangeShapeType="1"/>
            </p:cNvSpPr>
            <p:nvPr/>
          </p:nvSpPr>
          <p:spPr bwMode="auto">
            <a:xfrm flipH="1">
              <a:off x="1647067" y="3761409"/>
              <a:ext cx="0" cy="22161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6" name="Line 60"/>
            <p:cNvSpPr>
              <a:spLocks noChangeShapeType="1"/>
            </p:cNvSpPr>
            <p:nvPr/>
          </p:nvSpPr>
          <p:spPr bwMode="auto">
            <a:xfrm flipH="1">
              <a:off x="7509152" y="3740772"/>
              <a:ext cx="8352" cy="24202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7" name="Line 61"/>
            <p:cNvSpPr>
              <a:spLocks noChangeShapeType="1"/>
            </p:cNvSpPr>
            <p:nvPr/>
          </p:nvSpPr>
          <p:spPr bwMode="auto">
            <a:xfrm>
              <a:off x="7474779" y="4055373"/>
              <a:ext cx="698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8" name="Line 62"/>
            <p:cNvSpPr>
              <a:spLocks noChangeShapeType="1"/>
            </p:cNvSpPr>
            <p:nvPr/>
          </p:nvSpPr>
          <p:spPr bwMode="auto">
            <a:xfrm>
              <a:off x="7481129" y="5095461"/>
              <a:ext cx="635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9" name="Line 63"/>
            <p:cNvSpPr>
              <a:spLocks noChangeShapeType="1"/>
            </p:cNvSpPr>
            <p:nvPr/>
          </p:nvSpPr>
          <p:spPr bwMode="auto">
            <a:xfrm>
              <a:off x="7491068" y="5576819"/>
              <a:ext cx="571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0" name="Line 64"/>
            <p:cNvSpPr>
              <a:spLocks noChangeShapeType="1"/>
            </p:cNvSpPr>
            <p:nvPr/>
          </p:nvSpPr>
          <p:spPr bwMode="auto">
            <a:xfrm>
              <a:off x="7507357" y="6039886"/>
              <a:ext cx="571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4" name="Line 68"/>
            <p:cNvSpPr>
              <a:spLocks noChangeShapeType="1"/>
            </p:cNvSpPr>
            <p:nvPr/>
          </p:nvSpPr>
          <p:spPr bwMode="auto">
            <a:xfrm flipH="1">
              <a:off x="1658179" y="2577134"/>
              <a:ext cx="4162425" cy="95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5" name="Line 69"/>
            <p:cNvSpPr>
              <a:spLocks noChangeShapeType="1"/>
            </p:cNvSpPr>
            <p:nvPr/>
          </p:nvSpPr>
          <p:spPr bwMode="auto">
            <a:xfrm>
              <a:off x="1655004" y="2577134"/>
              <a:ext cx="9525" cy="39211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6" name="Line 70"/>
            <p:cNvSpPr>
              <a:spLocks noChangeShapeType="1"/>
            </p:cNvSpPr>
            <p:nvPr/>
          </p:nvSpPr>
          <p:spPr bwMode="auto">
            <a:xfrm>
              <a:off x="5465004" y="2593009"/>
              <a:ext cx="0" cy="7826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8" name="Line 72"/>
            <p:cNvSpPr>
              <a:spLocks noChangeShapeType="1"/>
            </p:cNvSpPr>
            <p:nvPr/>
          </p:nvSpPr>
          <p:spPr bwMode="auto">
            <a:xfrm flipH="1" flipV="1">
              <a:off x="5444367" y="3389934"/>
              <a:ext cx="13938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329442" y="4864722"/>
              <a:ext cx="1208087" cy="5975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Scott Brown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Boeing</a:t>
              </a:r>
              <a:r>
                <a:rPr lang="en-US" sz="1100" b="1" dirty="0">
                  <a:solidFill>
                    <a:srgbClr val="618FFD"/>
                  </a:solidFill>
                  <a:latin typeface="Arial Narrow" pitchFamily="34" charset="0"/>
                </a:rPr>
                <a:t> </a:t>
              </a:r>
              <a:endParaRPr lang="en-US" sz="1000" b="1" dirty="0">
                <a:solidFill>
                  <a:srgbClr val="0000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Army</a:t>
              </a:r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300867" y="5712447"/>
              <a:ext cx="1208087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Lou Salzano</a:t>
              </a:r>
              <a:endParaRPr lang="en-US" sz="1400" b="1" dirty="0">
                <a:solidFill>
                  <a:srgbClr val="0000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Astronics</a:t>
              </a:r>
              <a:endParaRPr lang="en-US" sz="1000" b="1" dirty="0">
                <a:solidFill>
                  <a:srgbClr val="618FFD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USMC (Ground)</a:t>
              </a:r>
            </a:p>
          </p:txBody>
        </p:sp>
        <p:sp>
          <p:nvSpPr>
            <p:cNvPr id="4172" name="Rectangle 76"/>
            <p:cNvSpPr>
              <a:spLocks noChangeArrowheads="1"/>
            </p:cNvSpPr>
            <p:nvPr/>
          </p:nvSpPr>
          <p:spPr bwMode="auto">
            <a:xfrm>
              <a:off x="5815842" y="2340597"/>
              <a:ext cx="1706562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Jennifer Johnson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NDIA SED Division</a:t>
              </a:r>
            </a:p>
          </p:txBody>
        </p:sp>
        <p:sp>
          <p:nvSpPr>
            <p:cNvPr id="4173" name="Rectangle 77"/>
            <p:cNvSpPr>
              <a:spLocks noChangeArrowheads="1"/>
            </p:cNvSpPr>
            <p:nvPr/>
          </p:nvSpPr>
          <p:spPr bwMode="auto">
            <a:xfrm>
              <a:off x="6237357" y="5855736"/>
              <a:ext cx="115887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John Stratton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 err="1">
                  <a:solidFill>
                    <a:srgbClr val="114FFB"/>
                  </a:solidFill>
                  <a:latin typeface="Arial Narrow" pitchFamily="34" charset="0"/>
                </a:rPr>
                <a:t>Keysight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74" name="Rectangle 78"/>
            <p:cNvSpPr>
              <a:spLocks noChangeArrowheads="1"/>
            </p:cNvSpPr>
            <p:nvPr/>
          </p:nvSpPr>
          <p:spPr bwMode="auto">
            <a:xfrm>
              <a:off x="7625592" y="3867326"/>
              <a:ext cx="115887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Phil Niosi</a:t>
              </a:r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 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DRS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81" name="Rectangle 85"/>
            <p:cNvSpPr>
              <a:spLocks noChangeArrowheads="1"/>
            </p:cNvSpPr>
            <p:nvPr/>
          </p:nvSpPr>
          <p:spPr bwMode="auto">
            <a:xfrm>
              <a:off x="3529842" y="4075735"/>
              <a:ext cx="2128837" cy="58571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200" b="1" dirty="0">
                  <a:solidFill>
                    <a:srgbClr val="8901F3"/>
                  </a:solidFill>
                  <a:latin typeface="Arial Narrow" pitchFamily="34" charset="0"/>
                </a:rPr>
                <a:t>Project Leads</a:t>
              </a:r>
            </a:p>
          </p:txBody>
        </p:sp>
        <p:sp>
          <p:nvSpPr>
            <p:cNvPr id="4186" name="Rectangle 90"/>
            <p:cNvSpPr>
              <a:spLocks noChangeArrowheads="1"/>
            </p:cNvSpPr>
            <p:nvPr/>
          </p:nvSpPr>
          <p:spPr bwMode="auto">
            <a:xfrm>
              <a:off x="834888" y="1252331"/>
              <a:ext cx="2166730" cy="107342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000" b="1" u="sng" dirty="0">
                  <a:solidFill>
                    <a:srgbClr val="0000FF"/>
                  </a:solidFill>
                </a:rPr>
                <a:t>Gov’t Participation Committee</a:t>
              </a:r>
            </a:p>
            <a:p>
              <a:pPr eaLnBrk="0" hangingPunct="0">
                <a:spcAft>
                  <a:spcPts val="300"/>
                </a:spcAft>
              </a:pPr>
              <a:r>
                <a:rPr lang="en-US" sz="1000" b="1" dirty="0">
                  <a:solidFill>
                    <a:srgbClr val="0000FF"/>
                  </a:solidFill>
                </a:rPr>
                <a:t>(DoD ATS Management Board)</a:t>
              </a:r>
              <a:r>
                <a:rPr lang="en-US" sz="1000" b="1" u="sng" dirty="0">
                  <a:solidFill>
                    <a:srgbClr val="0000FF"/>
                  </a:solidFill>
                </a:rPr>
                <a:t>: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CAPT Robert Burgess –  US Navy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Jimmy Bailey–  USAF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Thomas </a:t>
              </a:r>
              <a:r>
                <a:rPr lang="en-US" sz="900" b="1" dirty="0" err="1">
                  <a:solidFill>
                    <a:srgbClr val="C00000"/>
                  </a:solidFill>
                </a:rPr>
                <a:t>Lettis</a:t>
              </a:r>
              <a:r>
                <a:rPr lang="en-US" sz="900" b="1" dirty="0">
                  <a:solidFill>
                    <a:srgbClr val="C00000"/>
                  </a:solidFill>
                </a:rPr>
                <a:t>– US Army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Tony Reinhart – USMC Gnd</a:t>
              </a:r>
            </a:p>
          </p:txBody>
        </p:sp>
        <p:sp>
          <p:nvSpPr>
            <p:cNvPr id="4187" name="Line 91"/>
            <p:cNvSpPr>
              <a:spLocks noChangeShapeType="1"/>
            </p:cNvSpPr>
            <p:nvPr/>
          </p:nvSpPr>
          <p:spPr bwMode="auto">
            <a:xfrm flipV="1">
              <a:off x="3031436" y="1815133"/>
              <a:ext cx="693668" cy="37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88" name="Line 92"/>
            <p:cNvSpPr>
              <a:spLocks noChangeShapeType="1"/>
            </p:cNvSpPr>
            <p:nvPr/>
          </p:nvSpPr>
          <p:spPr bwMode="auto">
            <a:xfrm>
              <a:off x="4601404" y="3743947"/>
              <a:ext cx="0" cy="3286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54"/>
            <p:cNvSpPr>
              <a:spLocks noChangeArrowheads="1"/>
            </p:cNvSpPr>
            <p:nvPr/>
          </p:nvSpPr>
          <p:spPr bwMode="auto">
            <a:xfrm>
              <a:off x="6184073" y="3882853"/>
              <a:ext cx="1217681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Wade Lowdermilk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RADX Technologies</a:t>
              </a:r>
            </a:p>
          </p:txBody>
        </p:sp>
      </p:grp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6124575" y="5581785"/>
            <a:ext cx="1217681" cy="3794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500093"/>
                </a:solidFill>
                <a:latin typeface="Arial Narrow" pitchFamily="34" charset="0"/>
              </a:rPr>
              <a:t>Mike Frey</a:t>
            </a:r>
          </a:p>
          <a:p>
            <a:pPr algn="ctr"/>
            <a:r>
              <a:rPr lang="en-US" sz="1000" b="1" dirty="0">
                <a:solidFill>
                  <a:srgbClr val="114FFB"/>
                </a:solidFill>
                <a:latin typeface="Arial Narrow" pitchFamily="34" charset="0"/>
              </a:rPr>
              <a:t>Marvin Test</a:t>
            </a:r>
          </a:p>
        </p:txBody>
      </p:sp>
    </p:spTree>
    <p:extLst>
      <p:ext uri="{BB962C8B-B14F-4D97-AF65-F5344CB8AC3E}">
        <p14:creationId xmlns:p14="http://schemas.microsoft.com/office/powerpoint/2010/main" val="173455087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Automatic Test Committee - 2020 Task Plan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1925" y="3997352"/>
            <a:ext cx="828014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1958199" y="3787296"/>
            <a:ext cx="5227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91862" y="1173496"/>
            <a:ext cx="4031500" cy="236880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 lIns="91266" tIns="45633" rIns="91266" bIns="45633">
            <a:spAutoFit/>
          </a:bodyPr>
          <a:lstStyle/>
          <a:p>
            <a:pPr marL="195790" indent="-195790"/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Proposed 2020 Tasks:</a:t>
            </a:r>
          </a:p>
          <a:p>
            <a:pPr marL="195790" indent="-195790"/>
            <a:endParaRPr lang="en-US" sz="1794" b="1" dirty="0">
              <a:solidFill>
                <a:schemeClr val="bg1">
                  <a:lumMod val="10000"/>
                </a:schemeClr>
              </a:solidFill>
            </a:endParaRPr>
          </a:p>
          <a:p>
            <a:pPr marL="174625" indent="-174625">
              <a:buFont typeface="Arial" charset="0"/>
              <a:buChar char="•"/>
            </a:pPr>
            <a:r>
              <a:rPr lang="en-US" sz="1600" b="1" dirty="0"/>
              <a:t>Government/Industry Liaison Reports</a:t>
            </a:r>
          </a:p>
          <a:p>
            <a:pPr marL="631825" lvl="1" indent="-174625">
              <a:buFont typeface="Arial" charset="0"/>
              <a:buChar char="•"/>
            </a:pPr>
            <a:r>
              <a:rPr lang="en-US" sz="1600" dirty="0"/>
              <a:t>Investigated online NDIA options</a:t>
            </a:r>
          </a:p>
          <a:p>
            <a:pPr marL="174625" indent="-174625">
              <a:buFont typeface="Arial" charset="0"/>
              <a:buChar char="•"/>
            </a:pPr>
            <a:r>
              <a:rPr lang="en-US" sz="1600" b="1" dirty="0"/>
              <a:t>John Slattery Award nominations</a:t>
            </a:r>
          </a:p>
          <a:p>
            <a:pPr marL="631825" lvl="1" indent="-174625">
              <a:buFont typeface="Arial" charset="0"/>
              <a:buChar char="•"/>
            </a:pPr>
            <a:r>
              <a:rPr lang="en-US" sz="1600" dirty="0"/>
              <a:t>Deferred till 2021</a:t>
            </a:r>
          </a:p>
          <a:p>
            <a:pPr marL="174625" indent="-174625">
              <a:buFont typeface="Arial" charset="0"/>
              <a:buChar char="•"/>
            </a:pPr>
            <a:r>
              <a:rPr lang="en-US" sz="1600" b="1" dirty="0"/>
              <a:t>ATC projects:</a:t>
            </a:r>
          </a:p>
          <a:p>
            <a:pPr marL="631825" lvl="1" indent="-174625">
              <a:buFont typeface="Arial" charset="0"/>
              <a:buChar char="•"/>
            </a:pPr>
            <a:r>
              <a:rPr lang="en-US" sz="1600" dirty="0"/>
              <a:t>Awaiting next project</a:t>
            </a:r>
          </a:p>
          <a:p>
            <a:pPr marL="631825" lvl="1" indent="-174625">
              <a:buFont typeface="Arial" charset="0"/>
              <a:buChar char="•"/>
            </a:pPr>
            <a:r>
              <a:rPr lang="en-US" sz="1600" dirty="0"/>
              <a:t>Cyber Security discussions</a:t>
            </a:r>
          </a:p>
        </p:txBody>
      </p:sp>
      <p:sp>
        <p:nvSpPr>
          <p:cNvPr id="2054" name="TextBox 8"/>
          <p:cNvSpPr txBox="1">
            <a:spLocks noChangeArrowheads="1"/>
          </p:cNvSpPr>
          <p:nvPr/>
        </p:nvSpPr>
        <p:spPr bwMode="auto">
          <a:xfrm>
            <a:off x="4567527" y="1154369"/>
            <a:ext cx="4424074" cy="270825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 lIns="91266" tIns="45633" rIns="91266" bIns="45633">
            <a:spAutoFit/>
          </a:bodyPr>
          <a:lstStyle/>
          <a:p>
            <a:pPr marL="194010" indent="-194010">
              <a:tabLst>
                <a:tab pos="512613" algn="l"/>
              </a:tabLst>
            </a:pPr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Deliverables / Products: </a:t>
            </a:r>
          </a:p>
          <a:p>
            <a:pPr marL="194010" indent="-194010">
              <a:tabLst>
                <a:tab pos="512613" algn="l"/>
              </a:tabLst>
            </a:pPr>
            <a:r>
              <a:rPr lang="en-US" sz="800" b="1" dirty="0">
                <a:solidFill>
                  <a:schemeClr val="bg1">
                    <a:lumMod val="10000"/>
                  </a:schemeClr>
                </a:solidFill>
              </a:rPr>
              <a:t>      </a:t>
            </a:r>
          </a:p>
          <a:p>
            <a:pPr marL="173038" indent="-173038">
              <a:buFontTx/>
              <a:buChar char="•"/>
              <a:tabLst>
                <a:tab pos="457200" algn="l"/>
              </a:tabLst>
            </a:pPr>
            <a:r>
              <a:rPr lang="en-US" sz="1600" b="1" dirty="0"/>
              <a:t>Semi-annual Reports posted on Web-site</a:t>
            </a:r>
            <a:r>
              <a:rPr lang="en-US" sz="1400" b="1" dirty="0"/>
              <a:t>:</a:t>
            </a:r>
          </a:p>
          <a:p>
            <a:pPr marL="342900" lvl="1" indent="-166688">
              <a:buFontTx/>
              <a:buChar char="•"/>
              <a:tabLst>
                <a:tab pos="457200" algn="l"/>
              </a:tabLst>
            </a:pPr>
            <a:r>
              <a:rPr lang="en-US" sz="1400" dirty="0"/>
              <a:t>US Army ATS Liaison Report</a:t>
            </a:r>
          </a:p>
          <a:p>
            <a:pPr marL="342900" lvl="1" indent="-166688">
              <a:buFontTx/>
              <a:buChar char="•"/>
              <a:tabLst>
                <a:tab pos="457200" algn="l"/>
              </a:tabLst>
            </a:pPr>
            <a:r>
              <a:rPr lang="en-US" sz="1400" dirty="0"/>
              <a:t>USAF ATS Liaison Report</a:t>
            </a:r>
          </a:p>
          <a:p>
            <a:pPr marL="342900" lvl="1" indent="-166688">
              <a:buFontTx/>
              <a:buChar char="•"/>
              <a:tabLst>
                <a:tab pos="457200" algn="l"/>
              </a:tabLst>
            </a:pPr>
            <a:r>
              <a:rPr lang="en-US" sz="1400" dirty="0"/>
              <a:t>US Navy/USMC-Air ATS Liaison Report</a:t>
            </a:r>
          </a:p>
          <a:p>
            <a:pPr marL="342900" lvl="1" indent="-166688">
              <a:buFontTx/>
              <a:buChar char="•"/>
              <a:tabLst>
                <a:tab pos="457200" algn="l"/>
              </a:tabLst>
            </a:pPr>
            <a:r>
              <a:rPr lang="en-US" sz="1400" dirty="0"/>
              <a:t>USMC-Ground ATS Liaison Report</a:t>
            </a:r>
          </a:p>
          <a:p>
            <a:pPr marL="342900" lvl="1" indent="-166688">
              <a:buFontTx/>
              <a:buChar char="•"/>
              <a:tabLst>
                <a:tab pos="457200" algn="l"/>
              </a:tabLst>
            </a:pPr>
            <a:r>
              <a:rPr lang="en-US" sz="1400" dirty="0"/>
              <a:t>DoD AMB Liaison Report</a:t>
            </a:r>
          </a:p>
          <a:p>
            <a:pPr marL="342900" lvl="1" indent="-166688">
              <a:buFontTx/>
              <a:buChar char="•"/>
              <a:tabLst>
                <a:tab pos="457200" algn="l"/>
              </a:tabLst>
            </a:pPr>
            <a:r>
              <a:rPr lang="en-US" sz="1400" dirty="0"/>
              <a:t>Commercial ATS Liaison Report </a:t>
            </a:r>
          </a:p>
          <a:p>
            <a:pPr marL="342900" lvl="1" indent="-166688">
              <a:buFontTx/>
              <a:buChar char="•"/>
              <a:tabLst>
                <a:tab pos="457200" algn="l"/>
              </a:tabLst>
            </a:pPr>
            <a:r>
              <a:rPr lang="en-US" sz="1400" dirty="0"/>
              <a:t>ATC Project Updates</a:t>
            </a:r>
          </a:p>
          <a:p>
            <a:pPr>
              <a:tabLst>
                <a:tab pos="457200" algn="l"/>
              </a:tabLst>
            </a:pPr>
            <a:endParaRPr lang="en-US" sz="1400" b="1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1600" dirty="0"/>
              <a:t>Navy-led Survey completed in June</a:t>
            </a:r>
            <a:endParaRPr lang="en-US" sz="16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079" name="TextBox 9"/>
          <p:cNvSpPr txBox="1">
            <a:spLocks noChangeArrowheads="1"/>
          </p:cNvSpPr>
          <p:nvPr/>
        </p:nvSpPr>
        <p:spPr bwMode="auto">
          <a:xfrm>
            <a:off x="318900" y="4001572"/>
            <a:ext cx="4253099" cy="247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266" tIns="45633" rIns="91266" bIns="45633">
            <a:spAutoFit/>
          </a:bodyPr>
          <a:lstStyle/>
          <a:p>
            <a:pPr marL="194010" indent="-194010">
              <a:defRPr/>
            </a:pPr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Schedule / Resources</a:t>
            </a:r>
          </a:p>
          <a:p>
            <a:pPr marL="173038" indent="-173038">
              <a:spcAft>
                <a:spcPts val="300"/>
              </a:spcAft>
            </a:pPr>
            <a:endParaRPr lang="en-US" sz="800" b="1" dirty="0">
              <a:latin typeface="+mj-lt"/>
            </a:endParaRPr>
          </a:p>
          <a:p>
            <a:pPr marL="173038" indent="-173038">
              <a:spcAft>
                <a:spcPts val="30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Status/Review at regular ATC meetings:</a:t>
            </a:r>
          </a:p>
          <a:p>
            <a:pPr marL="173038" indent="-17303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Large turnout Aug 2019 -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</a:p>
          <a:p>
            <a:pPr marL="173038" indent="-17303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March 2020 meeting CANX</a:t>
            </a:r>
          </a:p>
          <a:p>
            <a:pPr marL="173038" indent="-17303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August meeting normally held adjacent AUTOTESTCON in National Harbor, MD is CANX for 2020</a:t>
            </a:r>
          </a:p>
          <a:p>
            <a:pPr marL="173038" indent="-17303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Every other month with SED (DC area or virtual)</a:t>
            </a:r>
          </a:p>
          <a:p>
            <a:pPr marL="173038" indent="-17303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Steering Committee to hold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Vmtng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6" name="TextBox 10"/>
          <p:cNvSpPr txBox="1">
            <a:spLocks noChangeArrowheads="1"/>
          </p:cNvSpPr>
          <p:nvPr/>
        </p:nvSpPr>
        <p:spPr bwMode="auto">
          <a:xfrm>
            <a:off x="4643719" y="4021516"/>
            <a:ext cx="4424074" cy="2246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266" tIns="45633" rIns="91266" bIns="45633">
            <a:spAutoFit/>
          </a:bodyPr>
          <a:lstStyle/>
          <a:p>
            <a:pPr marL="194010" indent="-194010"/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Issues / Concerns:</a:t>
            </a:r>
          </a:p>
          <a:p>
            <a:pPr>
              <a:spcBef>
                <a:spcPts val="12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Uncertain Budget/resources:</a:t>
            </a:r>
          </a:p>
          <a:p>
            <a:pPr marL="342900" lvl="1" indent="-166688">
              <a:buFontTx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CV-19 affecting all travel, budgets and introduced uncertainty</a:t>
            </a:r>
          </a:p>
          <a:p>
            <a:pPr marL="342900" lvl="1" indent="-166688">
              <a:buFontTx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Several committee member changes</a:t>
            </a:r>
          </a:p>
          <a:p>
            <a:pPr marL="342900" lvl="1" indent="-166688">
              <a:buFontTx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Result of inquiry to military members was to cancel meetings till further notice</a:t>
            </a:r>
          </a:p>
          <a:p>
            <a:pPr marL="194010" indent="-194010"/>
            <a:endParaRPr lang="en-US" sz="1600" b="1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531131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Automatic Test Committee – 2020 Status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723884"/>
              </p:ext>
            </p:extLst>
          </p:nvPr>
        </p:nvGraphicFramePr>
        <p:xfrm>
          <a:off x="609600" y="858005"/>
          <a:ext cx="7772400" cy="37887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3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7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48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2020 Tasks Planned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Accomplishments (deliverables, etc.)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- Comments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67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5A2120"/>
                          </a:solidFill>
                        </a:rPr>
                        <a:t>ATS Future Needs Survey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5A2120"/>
                          </a:solidFill>
                          <a:effectLst/>
                          <a:latin typeface="+mj-lt"/>
                        </a:rPr>
                        <a:t>Complete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sz="1400" b="1" kern="1200" baseline="0" dirty="0">
                          <a:solidFill>
                            <a:srgbClr val="5A2120"/>
                          </a:solidFill>
                          <a:latin typeface="+mn-lt"/>
                          <a:ea typeface="+mn-ea"/>
                          <a:cs typeface="+mn-cs"/>
                        </a:rPr>
                        <a:t>-Navy Survey on ATS future needs and direction conducted in June</a:t>
                      </a:r>
                      <a:endParaRPr lang="en-US" sz="1400" b="1" kern="12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0734"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endParaRPr lang="en-US" sz="1400" b="1" dirty="0">
                        <a:solidFill>
                          <a:srgbClr val="5A212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5A2120"/>
                          </a:solidFill>
                        </a:rPr>
                        <a:t>New tasks assigned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5A212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5A2120"/>
                          </a:solidFill>
                          <a:effectLst/>
                          <a:latin typeface="+mj-lt"/>
                        </a:rPr>
                        <a:t>Awaiting new task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sz="1400" b="1" kern="1200" baseline="0" dirty="0">
                          <a:solidFill>
                            <a:srgbClr val="5A2120"/>
                          </a:solidFill>
                          <a:latin typeface="+mn-lt"/>
                          <a:ea typeface="+mn-ea"/>
                          <a:cs typeface="+mn-cs"/>
                        </a:rPr>
                        <a:t>-Invited military speakers declining </a:t>
                      </a:r>
                    </a:p>
                    <a:p>
                      <a:r>
                        <a:rPr lang="en-US" sz="1400" b="1" kern="1200" baseline="0" dirty="0">
                          <a:solidFill>
                            <a:srgbClr val="5A2120"/>
                          </a:solidFill>
                          <a:latin typeface="+mn-lt"/>
                          <a:ea typeface="+mn-ea"/>
                          <a:cs typeface="+mn-cs"/>
                        </a:rPr>
                        <a:t>-LXI security white paper posted to website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6186"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endParaRPr lang="en-US" sz="1400" b="1" dirty="0">
                        <a:solidFill>
                          <a:srgbClr val="5A212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400" b="1" kern="1200" dirty="0">
                          <a:solidFill>
                            <a:srgbClr val="5A212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Chair challenged the Steering Committee to identify tasks that would</a:t>
                      </a:r>
                      <a:r>
                        <a:rPr lang="en-US" sz="1400" b="1" kern="1200" baseline="0" dirty="0">
                          <a:solidFill>
                            <a:srgbClr val="5A212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be beneficial </a:t>
                      </a:r>
                      <a:endParaRPr lang="en-US" sz="1400" b="1" kern="1200" dirty="0">
                        <a:solidFill>
                          <a:srgbClr val="5A2120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5A212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5A212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Awaiting input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400" b="1" dirty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400" b="1" dirty="0">
                          <a:solidFill>
                            <a:srgbClr val="5A2120"/>
                          </a:solidFill>
                        </a:rPr>
                        <a:t>-Chair</a:t>
                      </a:r>
                      <a:r>
                        <a:rPr lang="en-US" sz="1400" b="1" baseline="0" dirty="0">
                          <a:solidFill>
                            <a:srgbClr val="5A2120"/>
                          </a:solidFill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5A2120"/>
                          </a:solidFill>
                        </a:rPr>
                        <a:t>will add as topic to next virtual meeting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400" b="1" dirty="0">
                          <a:solidFill>
                            <a:srgbClr val="5A2120"/>
                          </a:solidFill>
                        </a:rPr>
                        <a:t>-Schedule V meeting Aug/Sept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617640B-CFD0-467F-AA40-D1C91136E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490853"/>
              </p:ext>
            </p:extLst>
          </p:nvPr>
        </p:nvGraphicFramePr>
        <p:xfrm>
          <a:off x="607541" y="4648200"/>
          <a:ext cx="7772400" cy="7203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3473">
                  <a:extLst>
                    <a:ext uri="{9D8B030D-6E8A-4147-A177-3AD203B41FA5}">
                      <a16:colId xmlns:a16="http://schemas.microsoft.com/office/drawing/2014/main" val="3688055279"/>
                    </a:ext>
                  </a:extLst>
                </a:gridCol>
                <a:gridCol w="1081170">
                  <a:extLst>
                    <a:ext uri="{9D8B030D-6E8A-4147-A177-3AD203B41FA5}">
                      <a16:colId xmlns:a16="http://schemas.microsoft.com/office/drawing/2014/main" val="1815268627"/>
                    </a:ext>
                  </a:extLst>
                </a:gridCol>
                <a:gridCol w="4217757">
                  <a:extLst>
                    <a:ext uri="{9D8B030D-6E8A-4147-A177-3AD203B41FA5}">
                      <a16:colId xmlns:a16="http://schemas.microsoft.com/office/drawing/2014/main" val="2507460220"/>
                    </a:ext>
                  </a:extLst>
                </a:gridCol>
              </a:tblGrid>
              <a:tr h="720364">
                <a:tc>
                  <a:txBody>
                    <a:bodyPr/>
                    <a:lstStyle/>
                    <a:p>
                      <a:pPr marL="0" indent="0">
                        <a:buFont typeface="Arial" charset="0"/>
                        <a:buNone/>
                      </a:pPr>
                      <a:endParaRPr lang="en-US" sz="1400" b="1" dirty="0">
                        <a:solidFill>
                          <a:srgbClr val="5A212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400" b="1" dirty="0">
                          <a:solidFill>
                            <a:srgbClr val="5A2120"/>
                          </a:solidFill>
                          <a:latin typeface="+mj-lt"/>
                          <a:cs typeface="Arial" panose="020B0604020202020204" pitchFamily="34" charset="0"/>
                        </a:rPr>
                        <a:t>John Slattery Nominations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5A212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5A2120"/>
                          </a:solidFill>
                          <a:effectLst/>
                          <a:latin typeface="+mj-lt"/>
                        </a:rPr>
                        <a:t>Deferred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400" b="1" dirty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400" b="1" dirty="0">
                          <a:solidFill>
                            <a:srgbClr val="5A2120"/>
                          </a:solidFill>
                        </a:rPr>
                        <a:t>-No nominations</a:t>
                      </a:r>
                      <a:r>
                        <a:rPr lang="en-US" sz="1400" b="1" baseline="0" dirty="0">
                          <a:solidFill>
                            <a:srgbClr val="5A2120"/>
                          </a:solidFill>
                        </a:rPr>
                        <a:t> being drafted in 2020</a:t>
                      </a:r>
                      <a:endParaRPr lang="en-US" sz="1400" b="1" dirty="0">
                        <a:solidFill>
                          <a:srgbClr val="5A2120"/>
                        </a:solidFill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8170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93848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NDIA_Eagle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NDIA_Eagle_Theme</Template>
  <TotalTime>33054</TotalTime>
  <Words>448</Words>
  <Application>Microsoft Office PowerPoint</Application>
  <PresentationFormat>On-screen Show (4:3)</PresentationFormat>
  <Paragraphs>136</Paragraphs>
  <Slides>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Times New Roman</vt:lpstr>
      <vt:lpstr>NDIA_Eagle_Theme</vt:lpstr>
      <vt:lpstr>Default Design</vt:lpstr>
      <vt:lpstr>1_Default Design</vt:lpstr>
      <vt:lpstr>Photo Editor Photo</vt:lpstr>
      <vt:lpstr>Automatic Test Committee Chair’s Report </vt:lpstr>
      <vt:lpstr>PowerPoint Presentation</vt:lpstr>
      <vt:lpstr>Automatic Test Committee - 2020 Task Plan</vt:lpstr>
      <vt:lpstr>Automatic Test Committee – 2020 Status</vt:lpstr>
    </vt:vector>
  </TitlesOfParts>
  <Company>NDIA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prokuski</dc:creator>
  <cp:lastModifiedBy>Pat Griffin</cp:lastModifiedBy>
  <cp:revision>542</cp:revision>
  <dcterms:created xsi:type="dcterms:W3CDTF">2007-06-27T12:25:30Z</dcterms:created>
  <dcterms:modified xsi:type="dcterms:W3CDTF">2020-07-29T01:06:08Z</dcterms:modified>
</cp:coreProperties>
</file>