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3"/>
  </p:notesMasterIdLst>
  <p:handoutMasterIdLst>
    <p:handoutMasterId r:id="rId4"/>
  </p:handoutMasterIdLst>
  <p:sldIdLst>
    <p:sldId id="304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0015"/>
    <a:srgbClr val="E8D0D0"/>
    <a:srgbClr val="F3E5E6"/>
    <a:srgbClr val="E9CFD0"/>
    <a:srgbClr val="0000CC"/>
    <a:srgbClr val="D0D8E8"/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26" autoAdjust="0"/>
    <p:restoredTop sz="93537" autoAdjust="0"/>
  </p:normalViewPr>
  <p:slideViewPr>
    <p:cSldViewPr>
      <p:cViewPr varScale="1">
        <p:scale>
          <a:sx n="109" d="100"/>
          <a:sy n="109" d="100"/>
        </p:scale>
        <p:origin x="185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9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5" d="100"/>
        <a:sy n="6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B0397A15-ACB2-43A6-B041-ED0A9CCA98E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7B995942-BC58-4CAE-B6BD-1EDE3EFE3E2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DB8A5C-646B-4708-968E-B1D4F22E2DB0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3A6E58BE-747F-4389-A479-9B8E6D7CC9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67A5245D-8C80-4C90-8D26-EB2EB552D47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649BF-989E-46EF-A9F6-9A8F2C1DA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757939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47E0D1-B34A-4B7F-850B-68D01971C64C}" type="datetimeFigureOut">
              <a:rPr lang="en-US" smtClean="0"/>
              <a:pPr/>
              <a:t>7/27/2020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005365-EA54-452E-AD43-1790D0F8DD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240789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173747"/>
            <a:ext cx="6781800" cy="664453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C00000"/>
              </a:buClr>
              <a:defRPr sz="2400"/>
            </a:lvl1pPr>
            <a:lvl2pPr marL="457200" indent="-228600">
              <a:buClr>
                <a:srgbClr val="C00000"/>
              </a:buClr>
              <a:defRPr sz="2000"/>
            </a:lvl2pPr>
            <a:lvl3pPr marL="685800" indent="-228600">
              <a:buClr>
                <a:srgbClr val="C00000"/>
              </a:buClr>
              <a:tabLst/>
              <a:defRPr/>
            </a:lvl3pPr>
            <a:lvl4pPr marL="914400" indent="-228600">
              <a:buClr>
                <a:srgbClr val="C00000"/>
              </a:buClr>
              <a:defRPr/>
            </a:lvl4pPr>
            <a:lvl5pPr marL="1143000" indent="-228600"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en-US" dirty="0" smtClean="0"/>
              <a:t>17-June-2020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SE Division Planning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4596" y="177308"/>
            <a:ext cx="1115461" cy="375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58123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7593" y="5791537"/>
            <a:ext cx="1988814" cy="1015663"/>
          </a:xfrm>
          <a:prstGeom prst="rect">
            <a:avLst/>
          </a:prstGeom>
        </p:spPr>
        <p:txBody>
          <a:bodyPr vert="horz" wrap="none" lIns="91440" tIns="45720" rIns="91440" bIns="45720" rtlCol="0" anchor="b" anchorCtr="1">
            <a:spAutoFit/>
          </a:bodyPr>
          <a:lstStyle>
            <a:lvl1pPr algn="ctr">
              <a:defRPr sz="1200">
                <a:solidFill>
                  <a:schemeClr val="tx1"/>
                </a:solidFill>
                <a:latin typeface="Montserrat" panose="02000505000000020004" pitchFamily="2" charset="0"/>
              </a:defRPr>
            </a:lvl1pPr>
          </a:lstStyle>
          <a:p>
            <a:r>
              <a:rPr lang="en-US" dirty="0"/>
              <a:t>SE Division Planning Meeting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173747"/>
            <a:ext cx="6324600" cy="5882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990600"/>
            <a:ext cx="7924800" cy="541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     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477000"/>
            <a:ext cx="2133600" cy="2889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Montserrat" panose="02000505000000020004" pitchFamily="2" charset="0"/>
              </a:defRPr>
            </a:lvl1pPr>
          </a:lstStyle>
          <a:p>
            <a:pPr algn="r"/>
            <a:r>
              <a:rPr lang="en-US" dirty="0" smtClean="0"/>
              <a:t>17-June-2020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477000"/>
            <a:ext cx="2133600" cy="2889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714063C7-FB52-4C92-B069-7C548CEFD24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4596" y="177308"/>
            <a:ext cx="1115461" cy="375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46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</p:sldLayoutIdLst>
  <p:transition spd="med">
    <p:fade/>
  </p:transition>
  <p:hf hdr="0" ftr="0" dt="0"/>
  <p:txStyles>
    <p:titleStyle>
      <a:lvl1pPr algn="l" defTabSz="914400" rtl="0" eaLnBrk="1" latinLnBrk="0" hangingPunct="1">
        <a:spcBef>
          <a:spcPct val="0"/>
        </a:spcBef>
        <a:buNone/>
        <a:defRPr sz="2800" b="1" kern="1200" spc="-150">
          <a:solidFill>
            <a:srgbClr val="88001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sz="2400" b="1" kern="1200" spc="0">
          <a:solidFill>
            <a:srgbClr val="880015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457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85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14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cose.org/docs/default-source/midwest-gateway/events/ndia_mosa_whitepaper_final_20200701.pdf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="" xmlns:a16="http://schemas.microsoft.com/office/drawing/2014/main" id="{1A754D07-A43D-445B-AD4C-C4F3F6CBEE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9241799"/>
              </p:ext>
            </p:extLst>
          </p:nvPr>
        </p:nvGraphicFramePr>
        <p:xfrm>
          <a:off x="457200" y="838199"/>
          <a:ext cx="8305800" cy="596267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152900">
                  <a:extLst>
                    <a:ext uri="{9D8B030D-6E8A-4147-A177-3AD203B41FA5}">
                      <a16:colId xmlns="" xmlns:a16="http://schemas.microsoft.com/office/drawing/2014/main" val="3432505006"/>
                    </a:ext>
                  </a:extLst>
                </a:gridCol>
                <a:gridCol w="4152900">
                  <a:extLst>
                    <a:ext uri="{9D8B030D-6E8A-4147-A177-3AD203B41FA5}">
                      <a16:colId xmlns="" xmlns:a16="http://schemas.microsoft.com/office/drawing/2014/main" val="3222942509"/>
                    </a:ext>
                  </a:extLst>
                </a:gridCol>
              </a:tblGrid>
              <a:tr h="375297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</a:rPr>
                        <a:t>Mission / Purpose</a:t>
                      </a: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800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</a:rPr>
                        <a:t>Stakeholders / Sponsors / Collaborators</a:t>
                      </a:r>
                    </a:p>
                  </a:txBody>
                  <a:tcPr>
                    <a:lnL w="19050" cap="flat" cmpd="sng" algn="ctr">
                      <a:solidFill>
                        <a:srgbClr val="8800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D0D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25608966"/>
                  </a:ext>
                </a:extLst>
              </a:tr>
              <a:tr h="2095407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</a:rPr>
                        <a:t>Mission: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+mn-lt"/>
                        </a:rPr>
                        <a:t> Grow Relevance, Usefulness, and Awareness of 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System Architecting and 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+mn-lt"/>
                        </a:rPr>
                        <a:t>Architectures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+mn-lt"/>
                        </a:rPr>
                        <a:t>Purpose: To Facilitate Successful Acumen and Outcomes from System Architecting and Architectures</a:t>
                      </a:r>
                      <a:endParaRPr lang="en-US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</a:rPr>
                        <a:t>Leadership: Bob Scheurer, Boeing</a:t>
                      </a:r>
                    </a:p>
                    <a:p>
                      <a:pPr lvl="2"/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</a:rPr>
                        <a:t>Ed Moshinsky, Lockheed Martin</a:t>
                      </a:r>
                    </a:p>
                    <a:p>
                      <a:endParaRPr lang="en-US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800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800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</a:rPr>
                        <a:t>Stakeholders: Defense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+mn-lt"/>
                        </a:rPr>
                        <a:t> Industrial Base Members, DoD, &amp; Services</a:t>
                      </a:r>
                      <a:endParaRPr lang="en-US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Sponsor: </a:t>
                      </a:r>
                      <a:r>
                        <a:rPr lang="en-US" sz="1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Nadine Geier, </a:t>
                      </a:r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OSD R&amp;E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Collaborators: INCOSE and AIA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Membership: 67 (TBR) members from government, industry, and academia.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Business Rhythm: Bi-weekly telecons; sub-committee/ working groups as required.</a:t>
                      </a:r>
                    </a:p>
                  </a:txBody>
                  <a:tcPr>
                    <a:lnL w="19050" cap="flat" cmpd="sng" algn="ctr">
                      <a:solidFill>
                        <a:srgbClr val="8800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800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465261155"/>
                  </a:ext>
                </a:extLst>
              </a:tr>
              <a:tr h="375297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+mn-lt"/>
                        </a:rPr>
                        <a:t>2020 Accomplishments to Date</a:t>
                      </a: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800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800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+mn-lt"/>
                        </a:rPr>
                        <a:t>2020 Plans / Events / Milestones</a:t>
                      </a:r>
                    </a:p>
                  </a:txBody>
                  <a:tcPr>
                    <a:lnL w="19050" cap="flat" cmpd="sng" algn="ctr">
                      <a:solidFill>
                        <a:srgbClr val="8800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800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D0D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47920017"/>
                  </a:ext>
                </a:extLst>
              </a:tr>
              <a:tr h="284600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Released 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+mn-lt"/>
                          <a:hlinkClick r:id="rId2"/>
                        </a:rPr>
                        <a:t>MOSA 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+mn-lt"/>
                          <a:hlinkClick r:id="rId2"/>
                        </a:rPr>
                        <a:t>White Paper 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July 1, 2020</a:t>
                      </a:r>
                      <a:endParaRPr lang="en-US" sz="160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Holding 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+mn-lt"/>
                        </a:rPr>
                        <a:t>Bi-Weekly SE Architecture Committee Meetings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+mn-lt"/>
                        </a:rPr>
                        <a:t>Conducting Special Sub-Committee Meetings, as 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Needed (e.g., MOSA Metrics)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Guest Presenters at Committee Meetings (Primers for technical work activities)</a:t>
                      </a:r>
                      <a:endParaRPr lang="en-US" sz="160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+mn-lt"/>
                        </a:rPr>
                        <a:t>Supporting 2020 Systems &amp; Mission Engineering Conference 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Planning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+mn-lt"/>
                        </a:rPr>
                        <a:t>Participating in DoD’s MOSA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(MOSWG) </a:t>
                      </a:r>
                      <a:r>
                        <a:rPr lang="en-US" sz="1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and Digital Engineering (DEWG) Working Groups</a:t>
                      </a: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800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</a:rPr>
                        <a:t>Presentation to NDIA S&amp;ME Conf.: </a:t>
                      </a:r>
                      <a:endParaRPr lang="en-US" sz="140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+mn-lt"/>
                        </a:rPr>
                        <a:t>2020 Systems &amp; Mission Engineering Conf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. Track on System 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Architecture: Currently 17 Planned</a:t>
                      </a:r>
                      <a:endParaRPr lang="en-US" sz="140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+mn-lt"/>
                        </a:rPr>
                        <a:t>MOSWG Support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+mn-lt"/>
                        </a:rPr>
                        <a:t>Digital Engineering Working Group Support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+mn-lt"/>
                        </a:rPr>
                        <a:t>Expansion into Other Relevant Topics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Reference Architectures</a:t>
                      </a:r>
                    </a:p>
                    <a:p>
                      <a:pPr marL="742950" lvl="1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MOSA Metrics Guidance</a:t>
                      </a:r>
                    </a:p>
                    <a:p>
                      <a:pPr marL="742950" lvl="1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Modularity &amp; Openness Representations in Architecture Models</a:t>
                      </a:r>
                    </a:p>
                    <a:p>
                      <a:pPr marL="742950" lvl="1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MOSA Implementation w/ IP &amp; Data 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Rights</a:t>
                      </a:r>
                    </a:p>
                    <a:p>
                      <a:pPr marL="285750" lvl="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sz="1400" u="sng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Help Needed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: Posting of White Paper Artifacts on Outside-Facing NDIA-Hosted Web Site (Currently using INCOSE Site)</a:t>
                      </a:r>
                      <a:endParaRPr lang="en-US" sz="140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rgbClr val="8800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47213134"/>
                  </a:ext>
                </a:extLst>
              </a:tr>
            </a:tbl>
          </a:graphicData>
        </a:graphic>
      </p:graphicFrame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B1EB0852-B774-44B8-BE34-62AA1958C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1620" y="6565126"/>
            <a:ext cx="2593980" cy="276999"/>
          </a:xfrm>
        </p:spPr>
        <p:txBody>
          <a:bodyPr wrap="none" anchor="b" anchorCtr="1">
            <a:spAutoFit/>
          </a:bodyPr>
          <a:lstStyle/>
          <a:p>
            <a:r>
              <a:rPr lang="en-US" dirty="0" smtClean="0"/>
              <a:t>NDIA SE </a:t>
            </a:r>
            <a:r>
              <a:rPr lang="en-US" dirty="0"/>
              <a:t>Division </a:t>
            </a:r>
            <a:r>
              <a:rPr lang="en-US" dirty="0" smtClean="0"/>
              <a:t>Meeting </a:t>
            </a:r>
            <a:r>
              <a:rPr lang="en-US" dirty="0" smtClean="0"/>
              <a:t>of </a:t>
            </a:r>
            <a:r>
              <a:rPr lang="en-US" dirty="0" smtClean="0"/>
              <a:t>Committees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Architecture Committee</a:t>
            </a:r>
          </a:p>
        </p:txBody>
      </p:sp>
      <p:sp>
        <p:nvSpPr>
          <p:cNvPr id="16" name="Date Placeholder 3">
            <a:extLst>
              <a:ext uri="{FF2B5EF4-FFF2-40B4-BE49-F238E27FC236}">
                <a16:creationId xmlns="" xmlns:a16="http://schemas.microsoft.com/office/drawing/2014/main" id="{759783BB-5FD0-4C49-AEB1-7295734C494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29400" y="6553200"/>
            <a:ext cx="2133600" cy="288925"/>
          </a:xfrm>
        </p:spPr>
        <p:txBody>
          <a:bodyPr/>
          <a:lstStyle/>
          <a:p>
            <a:pPr algn="r"/>
            <a:r>
              <a:rPr lang="en-US" dirty="0" smtClean="0"/>
              <a:t>30-July-2020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027104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NDIA_2016_Simple2</Template>
  <TotalTime>18876</TotalTime>
  <Words>250</Words>
  <Application>Microsoft Office PowerPoint</Application>
  <PresentationFormat>On-screen Show (4:3)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Courier New</vt:lpstr>
      <vt:lpstr>Montserrat</vt:lpstr>
      <vt:lpstr>1_Office Theme</vt:lpstr>
      <vt:lpstr>Architecture Committee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Chapters</dc:title>
  <dc:creator>tswetnam</dc:creator>
  <cp:keywords>Unrestricted</cp:keywords>
  <cp:lastModifiedBy>Scheurer, Robert P</cp:lastModifiedBy>
  <cp:revision>272</cp:revision>
  <dcterms:created xsi:type="dcterms:W3CDTF">2016-06-14T12:06:42Z</dcterms:created>
  <dcterms:modified xsi:type="dcterms:W3CDTF">2020-07-27T23:11:00Z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M SIP Document Sensitivity">
    <vt:lpwstr/>
  </property>
  <property fmtid="{D5CDD505-2E9C-101B-9397-08002B2CF9AE}" pid="3" name="Document Author">
    <vt:lpwstr>ACCT04\emoshins</vt:lpwstr>
  </property>
  <property fmtid="{D5CDD505-2E9C-101B-9397-08002B2CF9AE}" pid="4" name="Document Sensitivity">
    <vt:lpwstr>1</vt:lpwstr>
  </property>
  <property fmtid="{D5CDD505-2E9C-101B-9397-08002B2CF9AE}" pid="5" name="ThirdParty">
    <vt:lpwstr/>
  </property>
  <property fmtid="{D5CDD505-2E9C-101B-9397-08002B2CF9AE}" pid="6" name="OCI Restriction">
    <vt:bool>false</vt:bool>
  </property>
  <property fmtid="{D5CDD505-2E9C-101B-9397-08002B2CF9AE}" pid="7" name="OCI Additional Info">
    <vt:lpwstr/>
  </property>
  <property fmtid="{D5CDD505-2E9C-101B-9397-08002B2CF9AE}" pid="8" name="Allow Header Overwrite">
    <vt:bool>true</vt:bool>
  </property>
  <property fmtid="{D5CDD505-2E9C-101B-9397-08002B2CF9AE}" pid="9" name="Allow Footer Overwrite">
    <vt:bool>true</vt:bool>
  </property>
  <property fmtid="{D5CDD505-2E9C-101B-9397-08002B2CF9AE}" pid="10" name="Multiple Selected">
    <vt:lpwstr>-1</vt:lpwstr>
  </property>
  <property fmtid="{D5CDD505-2E9C-101B-9397-08002B2CF9AE}" pid="11" name="SIPLongWording">
    <vt:lpwstr>_x000d_
_x000d_
</vt:lpwstr>
  </property>
  <property fmtid="{D5CDD505-2E9C-101B-9397-08002B2CF9AE}" pid="12" name="ExpCountry">
    <vt:lpwstr/>
  </property>
</Properties>
</file>