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3"/>
  </p:sldMasterIdLst>
  <p:notesMasterIdLst>
    <p:notesMasterId r:id="rId35"/>
  </p:notesMasterIdLst>
  <p:handoutMasterIdLst>
    <p:handoutMasterId r:id="rId36"/>
  </p:handoutMasterIdLst>
  <p:sldIdLst>
    <p:sldId id="256" r:id="rId4"/>
    <p:sldId id="322" r:id="rId5"/>
    <p:sldId id="1042652682" r:id="rId6"/>
    <p:sldId id="305" r:id="rId7"/>
    <p:sldId id="309" r:id="rId8"/>
    <p:sldId id="306" r:id="rId9"/>
    <p:sldId id="307" r:id="rId10"/>
    <p:sldId id="308" r:id="rId11"/>
    <p:sldId id="332" r:id="rId12"/>
    <p:sldId id="1042652645" r:id="rId13"/>
    <p:sldId id="328" r:id="rId14"/>
    <p:sldId id="333" r:id="rId15"/>
    <p:sldId id="403" r:id="rId16"/>
    <p:sldId id="1042652631" r:id="rId17"/>
    <p:sldId id="285" r:id="rId18"/>
    <p:sldId id="1042652685" r:id="rId19"/>
    <p:sldId id="1042652687" r:id="rId20"/>
    <p:sldId id="1042652688" r:id="rId21"/>
    <p:sldId id="1042652686" r:id="rId22"/>
    <p:sldId id="1042652689" r:id="rId23"/>
    <p:sldId id="1162" r:id="rId24"/>
    <p:sldId id="257" r:id="rId25"/>
    <p:sldId id="274" r:id="rId26"/>
    <p:sldId id="1042652690" r:id="rId27"/>
    <p:sldId id="265" r:id="rId28"/>
    <p:sldId id="271" r:id="rId29"/>
    <p:sldId id="270" r:id="rId30"/>
    <p:sldId id="269" r:id="rId31"/>
    <p:sldId id="266" r:id="rId32"/>
    <p:sldId id="268" r:id="rId33"/>
    <p:sldId id="29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120E"/>
    <a:srgbClr val="AB0003"/>
    <a:srgbClr val="AA1E22"/>
    <a:srgbClr val="AD4F45"/>
    <a:srgbClr val="AB0104"/>
    <a:srgbClr val="8F19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69505" autoAdjust="0"/>
  </p:normalViewPr>
  <p:slideViewPr>
    <p:cSldViewPr>
      <p:cViewPr varScale="1">
        <p:scale>
          <a:sx n="90" d="100"/>
          <a:sy n="90" d="100"/>
        </p:scale>
        <p:origin x="108" y="96"/>
      </p:cViewPr>
      <p:guideLst>
        <p:guide orient="horz" pos="2160"/>
        <p:guide pos="3840"/>
      </p:guideLst>
    </p:cSldViewPr>
  </p:slideViewPr>
  <p:outlineViewPr>
    <p:cViewPr>
      <p:scale>
        <a:sx n="33" d="100"/>
        <a:sy n="33" d="100"/>
      </p:scale>
      <p:origin x="0" y="16902"/>
    </p:cViewPr>
  </p:outlineViewPr>
  <p:notesTextViewPr>
    <p:cViewPr>
      <p:scale>
        <a:sx n="100" d="100"/>
        <a:sy n="100" d="100"/>
      </p:scale>
      <p:origin x="0" y="0"/>
    </p:cViewPr>
  </p:notesTextViewPr>
  <p:sorterViewPr>
    <p:cViewPr>
      <p:scale>
        <a:sx n="100" d="100"/>
        <a:sy n="100" d="100"/>
      </p:scale>
      <p:origin x="0" y="23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F34FD4-390A-4BE2-AD0E-3085471241F1}" type="datetimeFigureOut">
              <a:rPr lang="en-US" smtClean="0"/>
              <a:t>3/24/2022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0B395B-D9E4-4EF1-8DB5-F32B77E319F1}" type="slidenum">
              <a:rPr lang="en-US" smtClean="0"/>
              <a:t>‹#›</a:t>
            </a:fld>
            <a:endParaRPr lang="en-US"/>
          </a:p>
        </p:txBody>
      </p:sp>
    </p:spTree>
    <p:extLst>
      <p:ext uri="{BB962C8B-B14F-4D97-AF65-F5344CB8AC3E}">
        <p14:creationId xmlns:p14="http://schemas.microsoft.com/office/powerpoint/2010/main" val="1321513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47E0D1-B34A-4B7F-850B-68D01971C64C}" type="datetimeFigureOut">
              <a:rPr lang="en-US" smtClean="0"/>
              <a:pPr/>
              <a:t>3/24/2022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005365-EA54-452E-AD43-1790D0F8DD5C}" type="slidenum">
              <a:rPr lang="en-US" smtClean="0"/>
              <a:pPr/>
              <a:t>‹#›</a:t>
            </a:fld>
            <a:endParaRPr lang="en-US"/>
          </a:p>
        </p:txBody>
      </p:sp>
    </p:spTree>
    <p:extLst>
      <p:ext uri="{BB962C8B-B14F-4D97-AF65-F5344CB8AC3E}">
        <p14:creationId xmlns:p14="http://schemas.microsoft.com/office/powerpoint/2010/main" val="2707240789"/>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05365-EA54-452E-AD43-1790D0F8DD5C}" type="slidenum">
              <a:rPr lang="en-US" smtClean="0"/>
              <a:pPr/>
              <a:t>1</a:t>
            </a:fld>
            <a:endParaRPr lang="en-US"/>
          </a:p>
        </p:txBody>
      </p:sp>
    </p:spTree>
    <p:extLst>
      <p:ext uri="{BB962C8B-B14F-4D97-AF65-F5344CB8AC3E}">
        <p14:creationId xmlns:p14="http://schemas.microsoft.com/office/powerpoint/2010/main" val="589225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https://www.ndia.org/divisions/systems-engineering/committees/adapt</a:t>
            </a:r>
          </a:p>
          <a:p>
            <a:endParaRPr lang="en-US" dirty="0"/>
          </a:p>
        </p:txBody>
      </p:sp>
      <p:sp>
        <p:nvSpPr>
          <p:cNvPr id="4" name="Slide Number Placeholder 3"/>
          <p:cNvSpPr>
            <a:spLocks noGrp="1"/>
          </p:cNvSpPr>
          <p:nvPr>
            <p:ph type="sldNum" sz="quarter" idx="5"/>
          </p:nvPr>
        </p:nvSpPr>
        <p:spPr/>
        <p:txBody>
          <a:bodyPr/>
          <a:lstStyle/>
          <a:p>
            <a:fld id="{6663AD7E-B9A1-4A42-8F95-1F97539C5E51}" type="slidenum">
              <a:rPr lang="en-US" smtClean="0"/>
              <a:t>15</a:t>
            </a:fld>
            <a:endParaRPr lang="en-US"/>
          </a:p>
        </p:txBody>
      </p:sp>
    </p:spTree>
    <p:extLst>
      <p:ext uri="{BB962C8B-B14F-4D97-AF65-F5344CB8AC3E}">
        <p14:creationId xmlns:p14="http://schemas.microsoft.com/office/powerpoint/2010/main" val="4255746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005365-EA54-452E-AD43-1790D0F8DD5C}" type="slidenum">
              <a:rPr lang="en-US" smtClean="0"/>
              <a:pPr/>
              <a:t>20</a:t>
            </a:fld>
            <a:endParaRPr lang="en-US" dirty="0"/>
          </a:p>
        </p:txBody>
      </p:sp>
    </p:spTree>
    <p:extLst>
      <p:ext uri="{BB962C8B-B14F-4D97-AF65-F5344CB8AC3E}">
        <p14:creationId xmlns:p14="http://schemas.microsoft.com/office/powerpoint/2010/main" val="3095451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005365-EA54-452E-AD43-1790D0F8DD5C}" type="slidenum">
              <a:rPr lang="en-US" smtClean="0"/>
              <a:pPr/>
              <a:t>21</a:t>
            </a:fld>
            <a:endParaRPr lang="en-US" dirty="0"/>
          </a:p>
        </p:txBody>
      </p:sp>
    </p:spTree>
    <p:extLst>
      <p:ext uri="{BB962C8B-B14F-4D97-AF65-F5344CB8AC3E}">
        <p14:creationId xmlns:p14="http://schemas.microsoft.com/office/powerpoint/2010/main" val="969497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005365-EA54-452E-AD43-1790D0F8DD5C}" type="slidenum">
              <a:rPr lang="en-US" smtClean="0"/>
              <a:pPr/>
              <a:t>22</a:t>
            </a:fld>
            <a:endParaRPr lang="en-US" dirty="0"/>
          </a:p>
        </p:txBody>
      </p:sp>
    </p:spTree>
    <p:extLst>
      <p:ext uri="{BB962C8B-B14F-4D97-AF65-F5344CB8AC3E}">
        <p14:creationId xmlns:p14="http://schemas.microsoft.com/office/powerpoint/2010/main" val="3327776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19005365-EA54-452E-AD43-1790D0F8DD5C}" type="slidenum">
              <a:rPr lang="en-US" smtClean="0"/>
              <a:pPr/>
              <a:t>23</a:t>
            </a:fld>
            <a:endParaRPr lang="en-US"/>
          </a:p>
        </p:txBody>
      </p:sp>
    </p:spTree>
    <p:extLst>
      <p:ext uri="{BB962C8B-B14F-4D97-AF65-F5344CB8AC3E}">
        <p14:creationId xmlns:p14="http://schemas.microsoft.com/office/powerpoint/2010/main" val="3576606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a:p>
            <a:endParaRPr lang="en-US"/>
          </a:p>
        </p:txBody>
      </p:sp>
      <p:sp>
        <p:nvSpPr>
          <p:cNvPr id="5" name="Footer Placeholder 4"/>
          <p:cNvSpPr>
            <a:spLocks noGrp="1"/>
          </p:cNvSpPr>
          <p:nvPr>
            <p:ph type="ftr" sz="quarter" idx="11"/>
          </p:nvPr>
        </p:nvSpPr>
        <p:spPr/>
        <p:txBody>
          <a:bodyPr/>
          <a:lstStyle/>
          <a:p>
            <a:endParaRPr lang="en-US"/>
          </a:p>
          <a:p>
            <a:endParaRPr lang="en-US"/>
          </a:p>
        </p:txBody>
      </p:sp>
      <p:sp>
        <p:nvSpPr>
          <p:cNvPr id="6" name="Slide Number Placeholder 5"/>
          <p:cNvSpPr>
            <a:spLocks noGrp="1"/>
          </p:cNvSpPr>
          <p:nvPr>
            <p:ph type="sldNum" sz="quarter" idx="12"/>
          </p:nvPr>
        </p:nvSpPr>
        <p:spPr/>
        <p:txBody>
          <a:bodyPr/>
          <a:lstStyle/>
          <a:p>
            <a:fld id="{19005365-EA54-452E-AD43-1790D0F8DD5C}" type="slidenum">
              <a:rPr lang="en-US" smtClean="0"/>
              <a:pPr/>
              <a:t>25</a:t>
            </a:fld>
            <a:endParaRPr lang="en-US" dirty="0"/>
          </a:p>
        </p:txBody>
      </p:sp>
    </p:spTree>
    <p:extLst>
      <p:ext uri="{BB962C8B-B14F-4D97-AF65-F5344CB8AC3E}">
        <p14:creationId xmlns:p14="http://schemas.microsoft.com/office/powerpoint/2010/main" val="3850302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B933B4-649E-4778-8916-DCB5CA0A0E43}" type="slidenum">
              <a:rPr lang="en-US" smtClean="0"/>
              <a:t>28</a:t>
            </a:fld>
            <a:endParaRPr lang="en-US"/>
          </a:p>
        </p:txBody>
      </p:sp>
    </p:spTree>
    <p:extLst>
      <p:ext uri="{BB962C8B-B14F-4D97-AF65-F5344CB8AC3E}">
        <p14:creationId xmlns:p14="http://schemas.microsoft.com/office/powerpoint/2010/main" val="3239063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B933B4-649E-4778-8916-DCB5CA0A0E43}" type="slidenum">
              <a:rPr lang="en-US" smtClean="0"/>
              <a:t>30</a:t>
            </a:fld>
            <a:endParaRPr lang="en-US"/>
          </a:p>
        </p:txBody>
      </p:sp>
    </p:spTree>
    <p:extLst>
      <p:ext uri="{BB962C8B-B14F-4D97-AF65-F5344CB8AC3E}">
        <p14:creationId xmlns:p14="http://schemas.microsoft.com/office/powerpoint/2010/main" val="15044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26"/>
            <a:ext cx="10363200" cy="1470025"/>
          </a:xfrm>
        </p:spPr>
        <p:txBody>
          <a:bodyPr/>
          <a:lstStyle>
            <a:lvl1pPr>
              <a:defRPr b="1">
                <a:solidFill>
                  <a:srgbClr val="AB0003"/>
                </a:solidFill>
              </a:defRPr>
            </a:lvl1pPr>
          </a:lstStyle>
          <a:p>
            <a:r>
              <a:rPr lang="en-US" dirty="0"/>
              <a:t>CLICK TO EDIT MASTER TITLE STYLE</a:t>
            </a:r>
          </a:p>
        </p:txBody>
      </p:sp>
      <p:sp>
        <p:nvSpPr>
          <p:cNvPr id="3" name="Subtitle 2"/>
          <p:cNvSpPr>
            <a:spLocks noGrp="1"/>
          </p:cNvSpPr>
          <p:nvPr>
            <p:ph type="subTitle" idx="1"/>
          </p:nvPr>
        </p:nvSpPr>
        <p:spPr>
          <a:xfrm>
            <a:off x="1828800" y="36576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09D51638-D0E2-4839-B13A-24BF466AABA9}" type="datetime1">
              <a:rPr lang="en-US" smtClean="0"/>
              <a:pPr/>
              <a:t>3/24/2022</a:t>
            </a:fld>
            <a:endParaRPr lang="en-US"/>
          </a:p>
        </p:txBody>
      </p:sp>
    </p:spTree>
    <p:extLst>
      <p:ext uri="{BB962C8B-B14F-4D97-AF65-F5344CB8AC3E}">
        <p14:creationId xmlns:p14="http://schemas.microsoft.com/office/powerpoint/2010/main" val="67358448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 y="173748"/>
            <a:ext cx="10058400" cy="740653"/>
          </a:xfrm>
        </p:spPr>
        <p:txBody>
          <a:bodyPr/>
          <a:lstStyle>
            <a:lvl1pPr>
              <a:defRPr>
                <a:solidFill>
                  <a:srgbClr val="AB0003"/>
                </a:solidFill>
              </a:defRPr>
            </a:lvl1pPr>
          </a:lstStyle>
          <a:p>
            <a:r>
              <a:rPr lang="en-US" dirty="0"/>
              <a:t>CLICK TO EDIT </a:t>
            </a:r>
            <a:br>
              <a:rPr lang="en-US" dirty="0"/>
            </a:br>
            <a:r>
              <a:rPr lang="en-US" dirty="0"/>
              <a:t>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923F8-84AA-449D-9667-7BB544FECF54}" type="datetime1">
              <a:rPr lang="en-US" smtClean="0"/>
              <a:pPr/>
              <a:t>3/24/2022</a:t>
            </a:fld>
            <a:endParaRPr lang="en-US"/>
          </a:p>
        </p:txBody>
      </p:sp>
      <p:sp>
        <p:nvSpPr>
          <p:cNvPr id="6" name="Slide Number Placeholder 5"/>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514363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839200" y="274639"/>
            <a:ext cx="1422400" cy="5851525"/>
          </a:xfrm>
        </p:spPr>
        <p:txBody>
          <a:bodyPr vert="eaVert"/>
          <a:lstStyle>
            <a:lvl1pPr>
              <a:defRPr>
                <a:solidFill>
                  <a:srgbClr val="AB0003"/>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18A978-F449-47AF-B3D0-B13F162C6AF6}" type="datetime1">
              <a:rPr lang="en-US" smtClean="0"/>
              <a:pPr/>
              <a:t>3/24/2022</a:t>
            </a:fld>
            <a:endParaRPr lang="en-US"/>
          </a:p>
        </p:txBody>
      </p:sp>
      <p:sp>
        <p:nvSpPr>
          <p:cNvPr id="6" name="Slide Number Placeholder 5"/>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1183961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EFFE3A4-CE78-45A5-B58C-FF2E9A710D6D}"/>
              </a:ext>
            </a:extLst>
          </p:cNvPr>
          <p:cNvSpPr>
            <a:spLocks noGrp="1"/>
          </p:cNvSpPr>
          <p:nvPr>
            <p:ph type="dt" sz="half" idx="10"/>
          </p:nvPr>
        </p:nvSpPr>
        <p:spPr/>
        <p:txBody>
          <a:bodyPr/>
          <a:lstStyle/>
          <a:p>
            <a:fld id="{139D199E-E236-4EE4-A7C4-BDDE0A703609}" type="datetimeFigureOut">
              <a:rPr lang="en-US" smtClean="0"/>
              <a:t>3/24/2022</a:t>
            </a:fld>
            <a:endParaRPr lang="en-US"/>
          </a:p>
        </p:txBody>
      </p:sp>
      <p:sp>
        <p:nvSpPr>
          <p:cNvPr id="5" name="Footer Placeholder 4">
            <a:extLst>
              <a:ext uri="{FF2B5EF4-FFF2-40B4-BE49-F238E27FC236}">
                <a16:creationId xmlns:a16="http://schemas.microsoft.com/office/drawing/2014/main" id="{072AE120-1BB2-469F-9D3C-36C957A3B978}"/>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79EBC0-2241-4C0B-BCF9-F83C0DEBBB74}"/>
              </a:ext>
            </a:extLst>
          </p:cNvPr>
          <p:cNvSpPr>
            <a:spLocks noGrp="1"/>
          </p:cNvSpPr>
          <p:nvPr>
            <p:ph type="sldNum" sz="quarter" idx="12"/>
          </p:nvPr>
        </p:nvSpPr>
        <p:spPr/>
        <p:txBody>
          <a:bodyPr/>
          <a:lstStyle/>
          <a:p>
            <a:fld id="{966C8872-7BF2-44FC-B05C-DE051CBFE47A}" type="slidenum">
              <a:rPr lang="en-US" smtClean="0"/>
              <a:t>‹#›</a:t>
            </a:fld>
            <a:endParaRPr lang="en-US"/>
          </a:p>
        </p:txBody>
      </p:sp>
      <p:sp>
        <p:nvSpPr>
          <p:cNvPr id="8" name="Title Placeholder 1">
            <a:extLst>
              <a:ext uri="{FF2B5EF4-FFF2-40B4-BE49-F238E27FC236}">
                <a16:creationId xmlns:a16="http://schemas.microsoft.com/office/drawing/2014/main" id="{09986373-41ED-4628-8544-EF4045F5413E}"/>
              </a:ext>
            </a:extLst>
          </p:cNvPr>
          <p:cNvSpPr>
            <a:spLocks noGrp="1"/>
          </p:cNvSpPr>
          <p:nvPr>
            <p:ph type="title"/>
          </p:nvPr>
        </p:nvSpPr>
        <p:spPr>
          <a:xfrm>
            <a:off x="2209800" y="126904"/>
            <a:ext cx="7578091" cy="495300"/>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3331180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FE623-DA83-404C-942D-08B6338C1784}"/>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3A078D49-5A01-442B-9EA9-968003E1078A}"/>
              </a:ext>
            </a:extLst>
          </p:cNvPr>
          <p:cNvSpPr>
            <a:spLocks noGrp="1"/>
          </p:cNvSpPr>
          <p:nvPr>
            <p:ph type="dt" sz="half" idx="10"/>
          </p:nvPr>
        </p:nvSpPr>
        <p:spPr/>
        <p:txBody>
          <a:bodyPr/>
          <a:lstStyle/>
          <a:p>
            <a:fld id="{139D199E-E236-4EE4-A7C4-BDDE0A703609}" type="datetimeFigureOut">
              <a:rPr lang="en-US" smtClean="0"/>
              <a:t>3/24/2022</a:t>
            </a:fld>
            <a:endParaRPr lang="en-US"/>
          </a:p>
        </p:txBody>
      </p:sp>
      <p:sp>
        <p:nvSpPr>
          <p:cNvPr id="5" name="Footer Placeholder 4">
            <a:extLst>
              <a:ext uri="{FF2B5EF4-FFF2-40B4-BE49-F238E27FC236}">
                <a16:creationId xmlns:a16="http://schemas.microsoft.com/office/drawing/2014/main" id="{63BFCBEB-F818-4C16-A5E6-1023467282BA}"/>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F161F30-1303-489D-9DBB-3C23D30B0C9C}"/>
              </a:ext>
            </a:extLst>
          </p:cNvPr>
          <p:cNvSpPr>
            <a:spLocks noGrp="1"/>
          </p:cNvSpPr>
          <p:nvPr>
            <p:ph type="sldNum" sz="quarter" idx="12"/>
          </p:nvPr>
        </p:nvSpPr>
        <p:spPr/>
        <p:txBody>
          <a:bodyPr/>
          <a:lstStyle/>
          <a:p>
            <a:fld id="{966C8872-7BF2-44FC-B05C-DE051CBFE47A}" type="slidenum">
              <a:rPr lang="en-US" smtClean="0"/>
              <a:t>‹#›</a:t>
            </a:fld>
            <a:endParaRPr lang="en-US"/>
          </a:p>
        </p:txBody>
      </p:sp>
      <p:sp>
        <p:nvSpPr>
          <p:cNvPr id="7" name="Picture Placeholder 2">
            <a:extLst>
              <a:ext uri="{FF2B5EF4-FFF2-40B4-BE49-F238E27FC236}">
                <a16:creationId xmlns:a16="http://schemas.microsoft.com/office/drawing/2014/main" id="{F6943C90-5E51-4929-91A4-70E62980EF27}"/>
              </a:ext>
            </a:extLst>
          </p:cNvPr>
          <p:cNvSpPr>
            <a:spLocks noGrp="1"/>
          </p:cNvSpPr>
          <p:nvPr>
            <p:ph type="pic" idx="1"/>
          </p:nvPr>
        </p:nvSpPr>
        <p:spPr>
          <a:xfrm>
            <a:off x="5250729" y="1206633"/>
            <a:ext cx="6104659" cy="46544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8" name="Text Placeholder 3">
            <a:extLst>
              <a:ext uri="{FF2B5EF4-FFF2-40B4-BE49-F238E27FC236}">
                <a16:creationId xmlns:a16="http://schemas.microsoft.com/office/drawing/2014/main" id="{33A312CA-DA86-439E-AE2F-2462645CA471}"/>
              </a:ext>
            </a:extLst>
          </p:cNvPr>
          <p:cNvSpPr>
            <a:spLocks noGrp="1"/>
          </p:cNvSpPr>
          <p:nvPr>
            <p:ph type="body" sz="half" idx="2"/>
          </p:nvPr>
        </p:nvSpPr>
        <p:spPr>
          <a:xfrm>
            <a:off x="839788" y="1214571"/>
            <a:ext cx="3932237" cy="4654419"/>
          </a:xfrm>
        </p:spPr>
        <p:txBody>
          <a:bodyPr/>
          <a:lstStyle>
            <a:lvl1pPr marL="0" indent="0">
              <a:buNone/>
              <a:defRPr sz="1200" b="0" i="0">
                <a:latin typeface="Raleway Light" panose="020B0403030101060003"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Tree>
    <p:extLst>
      <p:ext uri="{BB962C8B-B14F-4D97-AF65-F5344CB8AC3E}">
        <p14:creationId xmlns:p14="http://schemas.microsoft.com/office/powerpoint/2010/main" val="417403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ingle Timeline">
    <p:spTree>
      <p:nvGrpSpPr>
        <p:cNvPr id="1" name=""/>
        <p:cNvGrpSpPr/>
        <p:nvPr/>
      </p:nvGrpSpPr>
      <p:grpSpPr>
        <a:xfrm>
          <a:off x="0" y="0"/>
          <a:ext cx="0" cy="0"/>
          <a:chOff x="0" y="0"/>
          <a:chExt cx="0" cy="0"/>
        </a:xfrm>
      </p:grpSpPr>
      <p:sp>
        <p:nvSpPr>
          <p:cNvPr id="18" name="Text Placeholder 48">
            <a:extLst>
              <a:ext uri="{FF2B5EF4-FFF2-40B4-BE49-F238E27FC236}">
                <a16:creationId xmlns:a16="http://schemas.microsoft.com/office/drawing/2014/main" id="{D127D48E-3E09-48C7-AB33-FBD643EFA52E}"/>
              </a:ext>
            </a:extLst>
          </p:cNvPr>
          <p:cNvSpPr>
            <a:spLocks noGrp="1"/>
          </p:cNvSpPr>
          <p:nvPr>
            <p:ph type="body" sz="quarter" idx="10" hasCustomPrompt="1"/>
          </p:nvPr>
        </p:nvSpPr>
        <p:spPr>
          <a:xfrm>
            <a:off x="1823915" y="4817717"/>
            <a:ext cx="1796396" cy="302186"/>
          </a:xfrm>
        </p:spPr>
        <p:txBody>
          <a:bodyPr>
            <a:noAutofit/>
          </a:bodyPr>
          <a:lstStyle>
            <a:lvl1pPr marL="0" indent="0">
              <a:buNone/>
              <a:defRPr sz="1500" b="1">
                <a:solidFill>
                  <a:schemeClr val="accent4"/>
                </a:solidFill>
                <a:latin typeface="+mj-lt"/>
              </a:defRPr>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dirty="0"/>
              <a:t>CLICK TO EDIT</a:t>
            </a:r>
          </a:p>
        </p:txBody>
      </p:sp>
      <p:sp>
        <p:nvSpPr>
          <p:cNvPr id="19" name="Text Placeholder 50">
            <a:extLst>
              <a:ext uri="{FF2B5EF4-FFF2-40B4-BE49-F238E27FC236}">
                <a16:creationId xmlns:a16="http://schemas.microsoft.com/office/drawing/2014/main" id="{A1B91BF4-B790-4F67-98EB-FE905527BFF8}"/>
              </a:ext>
            </a:extLst>
          </p:cNvPr>
          <p:cNvSpPr>
            <a:spLocks noGrp="1"/>
          </p:cNvSpPr>
          <p:nvPr>
            <p:ph type="body" sz="quarter" idx="11"/>
          </p:nvPr>
        </p:nvSpPr>
        <p:spPr>
          <a:xfrm>
            <a:off x="1823915" y="5210963"/>
            <a:ext cx="1813567" cy="706438"/>
          </a:xfrm>
        </p:spPr>
        <p:txBody>
          <a:bodyPr>
            <a:noAutofit/>
          </a:bodyPr>
          <a:lstStyle>
            <a:lvl1pPr marL="0" indent="0">
              <a:lnSpc>
                <a:spcPct val="100000"/>
              </a:lnSpc>
              <a:buNone/>
              <a:defRPr sz="900">
                <a:solidFill>
                  <a:schemeClr val="tx1"/>
                </a:solidFill>
              </a:defRPr>
            </a:lvl1pPr>
            <a:lvl2pPr marL="342900" indent="0">
              <a:buNone/>
              <a:defRPr sz="825"/>
            </a:lvl2pPr>
            <a:lvl3pPr marL="685800" indent="0">
              <a:buNone/>
              <a:defRPr sz="825"/>
            </a:lvl3pPr>
            <a:lvl4pPr marL="1028700" indent="0">
              <a:buNone/>
              <a:defRPr sz="825"/>
            </a:lvl4pPr>
            <a:lvl5pPr marL="1371600" indent="0">
              <a:buNone/>
              <a:defRPr sz="825"/>
            </a:lvl5pPr>
          </a:lstStyle>
          <a:p>
            <a:pPr lvl="0"/>
            <a:r>
              <a:rPr lang="en-US"/>
              <a:t>Click to edit Master text styles</a:t>
            </a:r>
          </a:p>
        </p:txBody>
      </p:sp>
      <p:sp>
        <p:nvSpPr>
          <p:cNvPr id="20" name="Text Placeholder 48">
            <a:extLst>
              <a:ext uri="{FF2B5EF4-FFF2-40B4-BE49-F238E27FC236}">
                <a16:creationId xmlns:a16="http://schemas.microsoft.com/office/drawing/2014/main" id="{CCA5F33F-1634-427F-92BF-99A5ED52A4BA}"/>
              </a:ext>
            </a:extLst>
          </p:cNvPr>
          <p:cNvSpPr>
            <a:spLocks noGrp="1"/>
          </p:cNvSpPr>
          <p:nvPr>
            <p:ph type="body" sz="quarter" idx="12" hasCustomPrompt="1"/>
          </p:nvPr>
        </p:nvSpPr>
        <p:spPr>
          <a:xfrm>
            <a:off x="4134077" y="4817717"/>
            <a:ext cx="1796396" cy="302186"/>
          </a:xfrm>
        </p:spPr>
        <p:txBody>
          <a:bodyPr>
            <a:noAutofit/>
          </a:bodyPr>
          <a:lstStyle>
            <a:lvl1pPr marL="0" indent="0">
              <a:buNone/>
              <a:defRPr sz="1500" b="1">
                <a:solidFill>
                  <a:schemeClr val="accent5"/>
                </a:solidFill>
                <a:latin typeface="+mj-lt"/>
              </a:defRPr>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dirty="0"/>
              <a:t>CLICK TO EDIT</a:t>
            </a:r>
          </a:p>
        </p:txBody>
      </p:sp>
      <p:sp>
        <p:nvSpPr>
          <p:cNvPr id="21" name="Text Placeholder 50">
            <a:extLst>
              <a:ext uri="{FF2B5EF4-FFF2-40B4-BE49-F238E27FC236}">
                <a16:creationId xmlns:a16="http://schemas.microsoft.com/office/drawing/2014/main" id="{084F28D2-C99C-44DC-95CF-A18847F3B61F}"/>
              </a:ext>
            </a:extLst>
          </p:cNvPr>
          <p:cNvSpPr>
            <a:spLocks noGrp="1"/>
          </p:cNvSpPr>
          <p:nvPr>
            <p:ph type="body" sz="quarter" idx="13"/>
          </p:nvPr>
        </p:nvSpPr>
        <p:spPr>
          <a:xfrm>
            <a:off x="4134078" y="5210963"/>
            <a:ext cx="1813567" cy="706438"/>
          </a:xfrm>
        </p:spPr>
        <p:txBody>
          <a:bodyPr>
            <a:noAutofit/>
          </a:bodyPr>
          <a:lstStyle>
            <a:lvl1pPr marL="0" indent="0">
              <a:lnSpc>
                <a:spcPct val="100000"/>
              </a:lnSpc>
              <a:buNone/>
              <a:defRPr sz="900">
                <a:solidFill>
                  <a:schemeClr val="tx1"/>
                </a:solidFill>
              </a:defRPr>
            </a:lvl1pPr>
            <a:lvl2pPr marL="342900" indent="0">
              <a:buNone/>
              <a:defRPr sz="825"/>
            </a:lvl2pPr>
            <a:lvl3pPr marL="685800" indent="0">
              <a:buNone/>
              <a:defRPr sz="825"/>
            </a:lvl3pPr>
            <a:lvl4pPr marL="1028700" indent="0">
              <a:buNone/>
              <a:defRPr sz="825"/>
            </a:lvl4pPr>
            <a:lvl5pPr marL="1371600" indent="0">
              <a:buNone/>
              <a:defRPr sz="825"/>
            </a:lvl5pPr>
          </a:lstStyle>
          <a:p>
            <a:pPr lvl="0"/>
            <a:r>
              <a:rPr lang="en-US"/>
              <a:t>Click to edit Master text styles</a:t>
            </a:r>
          </a:p>
        </p:txBody>
      </p:sp>
      <p:sp>
        <p:nvSpPr>
          <p:cNvPr id="22" name="Text Placeholder 48">
            <a:extLst>
              <a:ext uri="{FF2B5EF4-FFF2-40B4-BE49-F238E27FC236}">
                <a16:creationId xmlns:a16="http://schemas.microsoft.com/office/drawing/2014/main" id="{2402522A-E098-4FB5-B454-D6FC98D90CFE}"/>
              </a:ext>
            </a:extLst>
          </p:cNvPr>
          <p:cNvSpPr>
            <a:spLocks noGrp="1"/>
          </p:cNvSpPr>
          <p:nvPr>
            <p:ph type="body" sz="quarter" idx="14" hasCustomPrompt="1"/>
          </p:nvPr>
        </p:nvSpPr>
        <p:spPr>
          <a:xfrm>
            <a:off x="6444239" y="4817717"/>
            <a:ext cx="1796396" cy="302186"/>
          </a:xfrm>
        </p:spPr>
        <p:txBody>
          <a:bodyPr>
            <a:noAutofit/>
          </a:bodyPr>
          <a:lstStyle>
            <a:lvl1pPr marL="0" indent="0">
              <a:buNone/>
              <a:defRPr sz="1500" b="1">
                <a:solidFill>
                  <a:schemeClr val="accent6"/>
                </a:solidFill>
                <a:latin typeface="+mj-lt"/>
              </a:defRPr>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dirty="0"/>
              <a:t>CLICK TO EDIT</a:t>
            </a:r>
          </a:p>
        </p:txBody>
      </p:sp>
      <p:sp>
        <p:nvSpPr>
          <p:cNvPr id="23" name="Text Placeholder 50">
            <a:extLst>
              <a:ext uri="{FF2B5EF4-FFF2-40B4-BE49-F238E27FC236}">
                <a16:creationId xmlns:a16="http://schemas.microsoft.com/office/drawing/2014/main" id="{18CF51EA-CDE2-4AA1-83CB-9DC6E212C336}"/>
              </a:ext>
            </a:extLst>
          </p:cNvPr>
          <p:cNvSpPr>
            <a:spLocks noGrp="1"/>
          </p:cNvSpPr>
          <p:nvPr>
            <p:ph type="body" sz="quarter" idx="15"/>
          </p:nvPr>
        </p:nvSpPr>
        <p:spPr>
          <a:xfrm>
            <a:off x="6444239" y="5210963"/>
            <a:ext cx="1813567" cy="706438"/>
          </a:xfrm>
        </p:spPr>
        <p:txBody>
          <a:bodyPr>
            <a:noAutofit/>
          </a:bodyPr>
          <a:lstStyle>
            <a:lvl1pPr marL="0" indent="0">
              <a:lnSpc>
                <a:spcPct val="100000"/>
              </a:lnSpc>
              <a:buNone/>
              <a:defRPr sz="900">
                <a:solidFill>
                  <a:schemeClr val="tx1"/>
                </a:solidFill>
              </a:defRPr>
            </a:lvl1pPr>
            <a:lvl2pPr marL="342900" indent="0">
              <a:buNone/>
              <a:defRPr sz="825"/>
            </a:lvl2pPr>
            <a:lvl3pPr marL="685800" indent="0">
              <a:buNone/>
              <a:defRPr sz="825"/>
            </a:lvl3pPr>
            <a:lvl4pPr marL="1028700" indent="0">
              <a:buNone/>
              <a:defRPr sz="825"/>
            </a:lvl4pPr>
            <a:lvl5pPr marL="1371600" indent="0">
              <a:buNone/>
              <a:defRPr sz="825"/>
            </a:lvl5pPr>
          </a:lstStyle>
          <a:p>
            <a:pPr lvl="0"/>
            <a:r>
              <a:rPr lang="en-US"/>
              <a:t>Click to edit Master text styles</a:t>
            </a:r>
          </a:p>
        </p:txBody>
      </p:sp>
      <p:sp>
        <p:nvSpPr>
          <p:cNvPr id="24" name="Text Placeholder 48">
            <a:extLst>
              <a:ext uri="{FF2B5EF4-FFF2-40B4-BE49-F238E27FC236}">
                <a16:creationId xmlns:a16="http://schemas.microsoft.com/office/drawing/2014/main" id="{FE2BFCE7-D8D1-42B7-97F2-78B1D2CB5F8F}"/>
              </a:ext>
            </a:extLst>
          </p:cNvPr>
          <p:cNvSpPr>
            <a:spLocks noGrp="1"/>
          </p:cNvSpPr>
          <p:nvPr>
            <p:ph type="body" sz="quarter" idx="16" hasCustomPrompt="1"/>
          </p:nvPr>
        </p:nvSpPr>
        <p:spPr>
          <a:xfrm>
            <a:off x="8754401" y="4817717"/>
            <a:ext cx="1796396" cy="302186"/>
          </a:xfrm>
        </p:spPr>
        <p:txBody>
          <a:bodyPr>
            <a:noAutofit/>
          </a:bodyPr>
          <a:lstStyle>
            <a:lvl1pPr marL="0" indent="0">
              <a:buNone/>
              <a:defRPr sz="1500" b="1">
                <a:solidFill>
                  <a:schemeClr val="accent3"/>
                </a:solidFill>
                <a:latin typeface="+mj-lt"/>
              </a:defRPr>
            </a:lvl1pPr>
            <a:lvl2pPr marL="342900" indent="0">
              <a:buNone/>
              <a:defRPr sz="1350"/>
            </a:lvl2pPr>
            <a:lvl3pPr marL="685800" indent="0">
              <a:buNone/>
              <a:defRPr sz="1350"/>
            </a:lvl3pPr>
            <a:lvl4pPr marL="1028700" indent="0">
              <a:buNone/>
              <a:defRPr sz="1350"/>
            </a:lvl4pPr>
            <a:lvl5pPr marL="1371600" indent="0">
              <a:buNone/>
              <a:defRPr sz="1350"/>
            </a:lvl5pPr>
          </a:lstStyle>
          <a:p>
            <a:pPr lvl="0"/>
            <a:r>
              <a:rPr lang="en-US" dirty="0"/>
              <a:t>CLICK TO EDIT</a:t>
            </a:r>
          </a:p>
        </p:txBody>
      </p:sp>
      <p:sp>
        <p:nvSpPr>
          <p:cNvPr id="25" name="Text Placeholder 50">
            <a:extLst>
              <a:ext uri="{FF2B5EF4-FFF2-40B4-BE49-F238E27FC236}">
                <a16:creationId xmlns:a16="http://schemas.microsoft.com/office/drawing/2014/main" id="{0C4E8DE7-5691-4470-BC2C-F9F6532248C2}"/>
              </a:ext>
            </a:extLst>
          </p:cNvPr>
          <p:cNvSpPr>
            <a:spLocks noGrp="1"/>
          </p:cNvSpPr>
          <p:nvPr>
            <p:ph type="body" sz="quarter" idx="17"/>
          </p:nvPr>
        </p:nvSpPr>
        <p:spPr>
          <a:xfrm>
            <a:off x="8754402" y="5210963"/>
            <a:ext cx="1813567" cy="706438"/>
          </a:xfrm>
        </p:spPr>
        <p:txBody>
          <a:bodyPr>
            <a:noAutofit/>
          </a:bodyPr>
          <a:lstStyle>
            <a:lvl1pPr marL="0" indent="0">
              <a:lnSpc>
                <a:spcPct val="100000"/>
              </a:lnSpc>
              <a:buNone/>
              <a:defRPr sz="900">
                <a:solidFill>
                  <a:schemeClr val="tx1"/>
                </a:solidFill>
              </a:defRPr>
            </a:lvl1pPr>
            <a:lvl2pPr marL="342900" indent="0">
              <a:buNone/>
              <a:defRPr sz="825"/>
            </a:lvl2pPr>
            <a:lvl3pPr marL="685800" indent="0">
              <a:buNone/>
              <a:defRPr sz="825"/>
            </a:lvl3pPr>
            <a:lvl4pPr marL="1028700" indent="0">
              <a:buNone/>
              <a:defRPr sz="825"/>
            </a:lvl4pPr>
            <a:lvl5pPr marL="1371600" indent="0">
              <a:buNone/>
              <a:defRPr sz="825"/>
            </a:lvl5pPr>
          </a:lstStyle>
          <a:p>
            <a:pPr lvl="0"/>
            <a:r>
              <a:rPr lang="en-US"/>
              <a:t>Click to edit Master text styles</a:t>
            </a:r>
          </a:p>
        </p:txBody>
      </p:sp>
      <p:sp>
        <p:nvSpPr>
          <p:cNvPr id="4" name="Title 3">
            <a:extLst>
              <a:ext uri="{FF2B5EF4-FFF2-40B4-BE49-F238E27FC236}">
                <a16:creationId xmlns:a16="http://schemas.microsoft.com/office/drawing/2014/main" id="{AFBC6ED5-DBEC-4BA5-9BFE-9A5E0ED8D8CA}"/>
              </a:ext>
            </a:extLst>
          </p:cNvPr>
          <p:cNvSpPr>
            <a:spLocks noGrp="1"/>
          </p:cNvSpPr>
          <p:nvPr>
            <p:ph type="title"/>
          </p:nvPr>
        </p:nvSpPr>
        <p:spPr/>
        <p:txBody>
          <a:bodyPr/>
          <a:lstStyle/>
          <a:p>
            <a:r>
              <a:rPr lang="en-US"/>
              <a:t>Click to edit Master title style</a:t>
            </a:r>
          </a:p>
        </p:txBody>
      </p:sp>
      <p:pic>
        <p:nvPicPr>
          <p:cNvPr id="2" name="Picture 1">
            <a:extLst>
              <a:ext uri="{FF2B5EF4-FFF2-40B4-BE49-F238E27FC236}">
                <a16:creationId xmlns:a16="http://schemas.microsoft.com/office/drawing/2014/main" id="{3DB4FAC5-E410-48D2-BBB8-D3371E231C62}"/>
              </a:ext>
            </a:extLst>
          </p:cNvPr>
          <p:cNvPicPr>
            <a:picLocks noChangeAspect="1"/>
          </p:cNvPicPr>
          <p:nvPr userDrawn="1"/>
        </p:nvPicPr>
        <p:blipFill>
          <a:blip r:embed="rId2"/>
          <a:stretch>
            <a:fillRect/>
          </a:stretch>
        </p:blipFill>
        <p:spPr>
          <a:xfrm>
            <a:off x="10567969" y="339735"/>
            <a:ext cx="1487553" cy="377985"/>
          </a:xfrm>
          <a:prstGeom prst="rect">
            <a:avLst/>
          </a:prstGeom>
        </p:spPr>
      </p:pic>
    </p:spTree>
    <p:extLst>
      <p:ext uri="{BB962C8B-B14F-4D97-AF65-F5344CB8AC3E}">
        <p14:creationId xmlns:p14="http://schemas.microsoft.com/office/powerpoint/2010/main" val="1573060948"/>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 y="173748"/>
            <a:ext cx="10058400" cy="740653"/>
          </a:xfrm>
        </p:spPr>
        <p:txBody>
          <a:bodyPr/>
          <a:lstStyle>
            <a:lvl1pPr>
              <a:defRPr/>
            </a:lvl1pPr>
          </a:lstStyle>
          <a:p>
            <a:r>
              <a:rPr lang="en-US" dirty="0"/>
              <a:t>CLICK TO EDIT </a:t>
            </a:r>
            <a:br>
              <a:rPr lang="en-US" dirty="0"/>
            </a:br>
            <a:r>
              <a:rPr lang="en-US" dirty="0"/>
              <a:t>MASTER TITLE STYLE</a:t>
            </a:r>
          </a:p>
        </p:txBody>
      </p:sp>
      <p:sp>
        <p:nvSpPr>
          <p:cNvPr id="3" name="Content Placeholder 2"/>
          <p:cNvSpPr>
            <a:spLocks noGrp="1"/>
          </p:cNvSpPr>
          <p:nvPr>
            <p:ph idx="1"/>
          </p:nvPr>
        </p:nvSpPr>
        <p:spPr/>
        <p:txBody>
          <a:bodyPr/>
          <a:lstStyle>
            <a:lvl1pPr>
              <a:buClr>
                <a:srgbClr val="C00000"/>
              </a:buClr>
              <a:defRPr/>
            </a:lvl1pPr>
            <a:lvl2pPr>
              <a:buClr>
                <a:srgbClr val="C00000"/>
              </a:buClr>
              <a:defRPr/>
            </a:lvl2pPr>
            <a:lvl3pPr>
              <a:buClr>
                <a:srgbClr val="C00000"/>
              </a:buClr>
              <a:defRPr/>
            </a:lvl3pPr>
            <a:lvl4pPr>
              <a:buClr>
                <a:srgbClr val="C00000"/>
              </a:buClr>
              <a:defRPr/>
            </a:lvl4pPr>
            <a:lvl5pPr>
              <a:buClr>
                <a:srgbClr val="C0000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325C21B-3258-4293-8AD7-7489A94AFFD4}" type="datetime1">
              <a:rPr lang="en-US" smtClean="0"/>
              <a:pPr/>
              <a:t>3/24/2022</a:t>
            </a:fld>
            <a:endParaRPr lang="en-US"/>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CD64BFC3-983F-4B0A-9A55-84A85105ADC0}" type="slidenum">
              <a:rPr lang="en-US" smtClean="0"/>
              <a:pPr/>
              <a:t>‹#›</a:t>
            </a:fld>
            <a:endParaRPr lang="en-US"/>
          </a:p>
        </p:txBody>
      </p:sp>
    </p:spTree>
    <p:extLst>
      <p:ext uri="{BB962C8B-B14F-4D97-AF65-F5344CB8AC3E}">
        <p14:creationId xmlns:p14="http://schemas.microsoft.com/office/powerpoint/2010/main" val="329758123"/>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rgbClr val="AB0003"/>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E19EB3F-C711-4304-A4F6-7B4841DEDE94}" type="datetime1">
              <a:rPr lang="en-US" smtClean="0"/>
              <a:pPr/>
              <a:t>3/24/2022</a:t>
            </a:fld>
            <a:endParaRPr lang="en-US"/>
          </a:p>
        </p:txBody>
      </p:sp>
      <p:sp>
        <p:nvSpPr>
          <p:cNvPr id="6" name="Slide Number Placeholder 5"/>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1282147857"/>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 y="173748"/>
            <a:ext cx="10058400" cy="740653"/>
          </a:xfrm>
        </p:spPr>
        <p:txBody>
          <a:bodyPr/>
          <a:lstStyle>
            <a:lvl1pPr>
              <a:defRPr>
                <a:solidFill>
                  <a:srgbClr val="AB0003"/>
                </a:solidFill>
              </a:defRPr>
            </a:lvl1pPr>
          </a:lstStyle>
          <a:p>
            <a:r>
              <a:rPr lang="en-US" dirty="0"/>
              <a:t>CLICK TO EDIT </a:t>
            </a:r>
            <a:br>
              <a:rPr lang="en-US" dirty="0"/>
            </a:br>
            <a:r>
              <a:rPr lang="en-US" dirty="0"/>
              <a:t>MASTER TITLE STYLE</a:t>
            </a:r>
          </a:p>
        </p:txBody>
      </p:sp>
      <p:sp>
        <p:nvSpPr>
          <p:cNvPr id="3" name="Content Placeholder 2"/>
          <p:cNvSpPr>
            <a:spLocks noGrp="1"/>
          </p:cNvSpPr>
          <p:nvPr>
            <p:ph sz="half" idx="1"/>
          </p:nvPr>
        </p:nvSpPr>
        <p:spPr>
          <a:xfrm>
            <a:off x="609600" y="1600201"/>
            <a:ext cx="5384800" cy="4525963"/>
          </a:xfrm>
          <a:solidFill>
            <a:schemeClr val="bg1">
              <a:lumMod val="95000"/>
            </a:schemeClr>
          </a:solid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a:solidFill>
            <a:schemeClr val="bg1">
              <a:lumMod val="95000"/>
            </a:schemeClr>
          </a:solid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9E90E5-F405-40E0-BCD9-8001C0D52617}" type="datetime1">
              <a:rPr lang="en-US" smtClean="0"/>
              <a:pPr/>
              <a:t>3/24/2022</a:t>
            </a:fld>
            <a:endParaRPr lang="en-US"/>
          </a:p>
        </p:txBody>
      </p:sp>
      <p:sp>
        <p:nvSpPr>
          <p:cNvPr id="7" name="Slide Number Placeholder 6"/>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330048919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 y="173748"/>
            <a:ext cx="10058400" cy="740653"/>
          </a:xfrm>
        </p:spPr>
        <p:txBody>
          <a:bodyPr/>
          <a:lstStyle>
            <a:lvl1pPr>
              <a:defRPr>
                <a:solidFill>
                  <a:srgbClr val="AB0003"/>
                </a:solidFill>
              </a:defRPr>
            </a:lvl1p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7C4A48-D25C-45A8-B8E0-BD2D3B1132C1}" type="datetime1">
              <a:rPr lang="en-US" smtClean="0"/>
              <a:pPr/>
              <a:t>3/24/2022</a:t>
            </a:fld>
            <a:endParaRPr lang="en-US"/>
          </a:p>
        </p:txBody>
      </p:sp>
      <p:sp>
        <p:nvSpPr>
          <p:cNvPr id="9" name="Slide Number Placeholder 8"/>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31968314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 y="173748"/>
            <a:ext cx="9956800" cy="740653"/>
          </a:xfrm>
        </p:spPr>
        <p:txBody>
          <a:bodyPr/>
          <a:lstStyle>
            <a:lvl1pPr>
              <a:defRPr>
                <a:solidFill>
                  <a:srgbClr val="AB0003"/>
                </a:solidFill>
              </a:defRPr>
            </a:lvl1pPr>
          </a:lstStyle>
          <a:p>
            <a:r>
              <a:rPr lang="en-US" dirty="0"/>
              <a:t>CLICK TO EDIT </a:t>
            </a:r>
            <a:br>
              <a:rPr lang="en-US" dirty="0"/>
            </a:br>
            <a:r>
              <a:rPr lang="en-US" dirty="0"/>
              <a:t>MASTER TITLE STYLE</a:t>
            </a:r>
          </a:p>
        </p:txBody>
      </p:sp>
      <p:sp>
        <p:nvSpPr>
          <p:cNvPr id="3" name="Date Placeholder 2"/>
          <p:cNvSpPr>
            <a:spLocks noGrp="1"/>
          </p:cNvSpPr>
          <p:nvPr>
            <p:ph type="dt" sz="half" idx="10"/>
          </p:nvPr>
        </p:nvSpPr>
        <p:spPr/>
        <p:txBody>
          <a:bodyPr/>
          <a:lstStyle/>
          <a:p>
            <a:fld id="{BB7F9C2D-98A7-4A5A-AF37-9DE9D3A4D871}" type="datetime1">
              <a:rPr lang="en-US" smtClean="0"/>
              <a:pPr/>
              <a:t>3/24/2022</a:t>
            </a:fld>
            <a:endParaRPr lang="en-US"/>
          </a:p>
        </p:txBody>
      </p:sp>
      <p:sp>
        <p:nvSpPr>
          <p:cNvPr id="5" name="Slide Number Placeholder 4"/>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3291437425"/>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3BAC9F-A0B1-4460-AE6A-1FEB31152C69}" type="datetime1">
              <a:rPr lang="en-US" smtClean="0"/>
              <a:pPr/>
              <a:t>3/24/2022</a:t>
            </a:fld>
            <a:endParaRPr lang="en-US"/>
          </a:p>
        </p:txBody>
      </p:sp>
      <p:sp>
        <p:nvSpPr>
          <p:cNvPr id="4" name="Slide Number Placeholder 3"/>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4119696882"/>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p:spPr>
        <p:txBody>
          <a:bodyPr anchor="b"/>
          <a:lstStyle>
            <a:lvl1pPr algn="l">
              <a:defRPr sz="2000" b="1">
                <a:solidFill>
                  <a:srgbClr val="AB0003"/>
                </a:solidFill>
              </a:defRPr>
            </a:lvl1pPr>
          </a:lstStyle>
          <a:p>
            <a:r>
              <a:rPr lang="en-US" dirty="0"/>
              <a:t>CLICK TO EDIT MASTER TITLE STYLE</a:t>
            </a:r>
          </a:p>
        </p:txBody>
      </p:sp>
      <p:sp>
        <p:nvSpPr>
          <p:cNvPr id="3" name="Content Placeholder 2"/>
          <p:cNvSpPr>
            <a:spLocks noGrp="1"/>
          </p:cNvSpPr>
          <p:nvPr>
            <p:ph idx="1"/>
          </p:nvPr>
        </p:nvSpPr>
        <p:spPr>
          <a:xfrm>
            <a:off x="4766733" y="990600"/>
            <a:ext cx="6815667"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9C14F5-A131-4974-90AA-B086A07564D4}" type="datetime1">
              <a:rPr lang="en-US" smtClean="0"/>
              <a:pPr/>
              <a:t>3/24/2022</a:t>
            </a:fld>
            <a:endParaRPr lang="en-US"/>
          </a:p>
        </p:txBody>
      </p:sp>
      <p:sp>
        <p:nvSpPr>
          <p:cNvPr id="7" name="Slide Number Placeholder 6"/>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1317454135"/>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p:spPr>
        <p:txBody>
          <a:bodyPr anchor="b"/>
          <a:lstStyle>
            <a:lvl1pPr algn="l">
              <a:defRPr sz="2000" b="1">
                <a:solidFill>
                  <a:srgbClr val="AB0003"/>
                </a:solidFill>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8D09FB-BFDE-4AEB-86B7-A3875FE04EE9}" type="datetime1">
              <a:rPr lang="en-US" smtClean="0"/>
              <a:pPr/>
              <a:t>3/24/2022</a:t>
            </a:fld>
            <a:endParaRPr lang="en-US"/>
          </a:p>
        </p:txBody>
      </p:sp>
      <p:sp>
        <p:nvSpPr>
          <p:cNvPr id="7" name="Slide Number Placeholder 6"/>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340897784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red and white sign&#10;&#10;Description automatically generated">
            <a:extLst>
              <a:ext uri="{FF2B5EF4-FFF2-40B4-BE49-F238E27FC236}">
                <a16:creationId xmlns:a16="http://schemas.microsoft.com/office/drawing/2014/main" id="{5823847C-7389-40C4-8131-2D66880DDE52}"/>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909234" y="0"/>
            <a:ext cx="1012625" cy="1219201"/>
          </a:xfrm>
          <a:prstGeom prst="rect">
            <a:avLst/>
          </a:prstGeom>
        </p:spPr>
      </p:pic>
      <p:sp>
        <p:nvSpPr>
          <p:cNvPr id="2" name="Title Placeholder 1"/>
          <p:cNvSpPr>
            <a:spLocks noGrp="1"/>
          </p:cNvSpPr>
          <p:nvPr>
            <p:ph type="title"/>
          </p:nvPr>
        </p:nvSpPr>
        <p:spPr>
          <a:xfrm>
            <a:off x="203200" y="173748"/>
            <a:ext cx="10160000" cy="740653"/>
          </a:xfrm>
          <a:prstGeom prst="rect">
            <a:avLst/>
          </a:prstGeom>
        </p:spPr>
        <p:txBody>
          <a:bodyPr vert="horz" lIns="91440" tIns="45720" rIns="91440" bIns="45720" rtlCol="0" anchor="ctr">
            <a:norm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203200" y="1219201"/>
            <a:ext cx="10972800" cy="4830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     </a:t>
            </a:r>
          </a:p>
          <a:p>
            <a:pPr lvl="4"/>
            <a:r>
              <a:rPr lang="en-US" dirty="0"/>
              <a:t>Fifth level</a:t>
            </a:r>
          </a:p>
        </p:txBody>
      </p:sp>
      <p:sp>
        <p:nvSpPr>
          <p:cNvPr id="4" name="Date Placeholder 3"/>
          <p:cNvSpPr>
            <a:spLocks noGrp="1"/>
          </p:cNvSpPr>
          <p:nvPr>
            <p:ph type="dt" sz="half" idx="2"/>
          </p:nvPr>
        </p:nvSpPr>
        <p:spPr>
          <a:xfrm>
            <a:off x="8737600" y="6400801"/>
            <a:ext cx="3193784" cy="365125"/>
          </a:xfrm>
          <a:prstGeom prst="rect">
            <a:avLst/>
          </a:prstGeom>
        </p:spPr>
        <p:txBody>
          <a:bodyPr vert="horz" lIns="91440" tIns="45720" rIns="91440" bIns="45720" rtlCol="0" anchor="ctr"/>
          <a:lstStyle>
            <a:lvl1pPr algn="r">
              <a:defRPr sz="1200">
                <a:solidFill>
                  <a:schemeClr val="tx1">
                    <a:lumMod val="50000"/>
                    <a:lumOff val="50000"/>
                  </a:schemeClr>
                </a:solidFill>
                <a:latin typeface="Montserrat" panose="02000505000000020004" pitchFamily="2" charset="0"/>
              </a:defRPr>
            </a:lvl1pPr>
          </a:lstStyle>
          <a:p>
            <a:fld id="{D052A4D6-DA43-469D-B534-1F70D17CCF7C}" type="datetime1">
              <a:rPr lang="en-US" smtClean="0"/>
              <a:pPr/>
              <a:t>3/24/2022</a:t>
            </a:fld>
            <a:endParaRPr lang="en-US" dirty="0"/>
          </a:p>
        </p:txBody>
      </p:sp>
      <p:sp>
        <p:nvSpPr>
          <p:cNvPr id="6" name="Slide Number Placeholder 5"/>
          <p:cNvSpPr>
            <a:spLocks noGrp="1"/>
          </p:cNvSpPr>
          <p:nvPr>
            <p:ph type="sldNum" sz="quarter" idx="4"/>
          </p:nvPr>
        </p:nvSpPr>
        <p:spPr>
          <a:xfrm>
            <a:off x="203200" y="6400801"/>
            <a:ext cx="482600" cy="365125"/>
          </a:xfrm>
          <a:prstGeom prst="rect">
            <a:avLst/>
          </a:prstGeom>
        </p:spPr>
        <p:txBody>
          <a:bodyPr vert="horz" lIns="91440" tIns="45720" rIns="91440" bIns="45720" rtlCol="0" anchor="ctr"/>
          <a:lstStyle>
            <a:lvl1pPr algn="ctr">
              <a:defRPr sz="1200" b="0">
                <a:solidFill>
                  <a:schemeClr val="tx1">
                    <a:lumMod val="50000"/>
                    <a:lumOff val="50000"/>
                  </a:schemeClr>
                </a:solidFill>
                <a:latin typeface="Arial" panose="020B0604020202020204" pitchFamily="34" charset="0"/>
                <a:cs typeface="Arial" panose="020B0604020202020204" pitchFamily="34" charset="0"/>
              </a:defRPr>
            </a:lvl1pPr>
          </a:lstStyle>
          <a:p>
            <a:fld id="{CD64BFC3-983F-4B0A-9A55-84A85105ADC0}" type="slidenum">
              <a:rPr lang="en-US" smtClean="0"/>
              <a:pPr/>
              <a:t>‹#›</a:t>
            </a:fld>
            <a:endParaRPr lang="en-US" dirty="0"/>
          </a:p>
        </p:txBody>
      </p:sp>
    </p:spTree>
    <p:extLst>
      <p:ext uri="{BB962C8B-B14F-4D97-AF65-F5344CB8AC3E}">
        <p14:creationId xmlns:p14="http://schemas.microsoft.com/office/powerpoint/2010/main" val="2662463802"/>
      </p:ext>
    </p:extLst>
  </p:cSld>
  <p:clrMap bg1="lt1" tx1="dk1" bg2="lt2" tx2="dk2" accent1="accent1" accent2="accent2" accent3="accent3" accent4="accent4" accent5="accent5" accent6="accent6" hlink="hlink" folHlink="folHlink"/>
  <p:sldLayoutIdLst>
    <p:sldLayoutId id="2147483699" r:id="rId1"/>
    <p:sldLayoutId id="2147483682" r:id="rId2"/>
    <p:sldLayoutId id="2147483700"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701" r:id="rId12"/>
    <p:sldLayoutId id="2147483702" r:id="rId13"/>
    <p:sldLayoutId id="2147483703" r:id="rId14"/>
  </p:sldLayoutIdLst>
  <p:transition spd="med">
    <p:fade/>
  </p:transition>
  <p:hf hdr="0" ftr="0"/>
  <p:txStyles>
    <p:titleStyle>
      <a:lvl1pPr algn="l" defTabSz="914400" rtl="0" eaLnBrk="1" latinLnBrk="0" hangingPunct="1">
        <a:spcBef>
          <a:spcPct val="0"/>
        </a:spcBef>
        <a:buNone/>
        <a:defRPr sz="3200" b="1" kern="1200" spc="0" baseline="0">
          <a:solidFill>
            <a:srgbClr val="AB0003"/>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AB0003"/>
        </a:buClr>
        <a:buFont typeface="Arial" panose="020B0604020202020204" pitchFamily="34" charset="0"/>
        <a:buChar char="•"/>
        <a:defRPr sz="2800" b="1" kern="1200" spc="0">
          <a:solidFill>
            <a:schemeClr val="tx1">
              <a:lumMod val="85000"/>
              <a:lumOff val="1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spc="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spc="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spc="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spc="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emf"/><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13" Type="http://schemas.microsoft.com/office/2007/relationships/hdphoto" Target="../media/hdphoto1.wdp"/><Relationship Id="rId18" Type="http://schemas.openxmlformats.org/officeDocument/2006/relationships/image" Target="../media/image30.png"/><Relationship Id="rId3" Type="http://schemas.openxmlformats.org/officeDocument/2006/relationships/image" Target="../media/image17.png"/><Relationship Id="rId21" Type="http://schemas.microsoft.com/office/2007/relationships/hdphoto" Target="../media/hdphoto3.wdp"/><Relationship Id="rId7" Type="http://schemas.openxmlformats.org/officeDocument/2006/relationships/image" Target="../media/image21.png"/><Relationship Id="rId12" Type="http://schemas.openxmlformats.org/officeDocument/2006/relationships/image" Target="../media/image26.png"/><Relationship Id="rId17" Type="http://schemas.microsoft.com/office/2007/relationships/hdphoto" Target="../media/hdphoto2.wdp"/><Relationship Id="rId2" Type="http://schemas.openxmlformats.org/officeDocument/2006/relationships/slideLayout" Target="../slideLayouts/slideLayout12.xml"/><Relationship Id="rId16" Type="http://schemas.openxmlformats.org/officeDocument/2006/relationships/image" Target="../media/image29.png"/><Relationship Id="rId20" Type="http://schemas.openxmlformats.org/officeDocument/2006/relationships/image" Target="../media/image32.png"/><Relationship Id="rId1" Type="http://schemas.openxmlformats.org/officeDocument/2006/relationships/tags" Target="../tags/tag1.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8.png"/><Relationship Id="rId10" Type="http://schemas.openxmlformats.org/officeDocument/2006/relationships/image" Target="../media/image24.png"/><Relationship Id="rId19" Type="http://schemas.openxmlformats.org/officeDocument/2006/relationships/image" Target="../media/image31.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7.png"/><Relationship Id="rId22"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Cory.Ocker@Raytheon.com"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incose.org/docs/default-source/midwest-gateway/events/ndia_mosa_whitepaper_final_20200701.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incose.org/docs/default-source/midwest-gateway/events/ndia_mosa_whitepaper_final_20200701.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incose.org/docs/default-source/midwest-gateway/events/ndia_mosa_whitepaper_final_20200701.pdf" TargetMode="External"/><Relationship Id="rId2" Type="http://schemas.openxmlformats.org/officeDocument/2006/relationships/hyperlink" Target="https://partners.mitre.org/sites/Standards/NDIA_Architecture/Documents/Forms/AllItems.aspx?RootFolder=/sites/Standards/NDIA_Architecture/Documents/Team%20Documents/MOSA%20White%20Paper&amp;FolderCTID=0x012000EAECAF385CAFF346999F3AB3E6772C9B&amp;View=%7b64777E72-5882-498F-8925-DDEF7521D8E0%7d" TargetMode="External"/><Relationship Id="rId1" Type="http://schemas.openxmlformats.org/officeDocument/2006/relationships/slideLayout" Target="../slideLayouts/slideLayout2.xml"/><Relationship Id="rId4" Type="http://schemas.openxmlformats.org/officeDocument/2006/relationships/hyperlink" Target="https://www.incose.org/docs/default-source/midwest-gateway/events/ndia_recommendations_mosa_implementation_20200715.ppt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65387"/>
            <a:ext cx="12192000" cy="1470025"/>
          </a:xfrm>
        </p:spPr>
        <p:txBody>
          <a:bodyPr>
            <a:normAutofit fontScale="90000"/>
          </a:bodyPr>
          <a:lstStyle/>
          <a:p>
            <a:pPr algn="ctr"/>
            <a:r>
              <a:rPr lang="en-US" sz="5400" b="1" dirty="0">
                <a:solidFill>
                  <a:srgbClr val="AB0003"/>
                </a:solidFill>
                <a:latin typeface="Arial"/>
                <a:cs typeface="Arial"/>
              </a:rPr>
              <a:t>System Engineering Division </a:t>
            </a:r>
            <a:br>
              <a:rPr lang="en-US" sz="5400" b="1" dirty="0">
                <a:solidFill>
                  <a:srgbClr val="AB0003"/>
                </a:solidFill>
                <a:latin typeface="Arial"/>
                <a:cs typeface="Arial"/>
              </a:rPr>
            </a:br>
            <a:r>
              <a:rPr lang="en-US" sz="5400" b="1" dirty="0">
                <a:solidFill>
                  <a:srgbClr val="AB0003"/>
                </a:solidFill>
                <a:latin typeface="Arial"/>
                <a:cs typeface="Arial"/>
              </a:rPr>
              <a:t>Monthly Meeting</a:t>
            </a:r>
          </a:p>
        </p:txBody>
      </p:sp>
      <p:sp>
        <p:nvSpPr>
          <p:cNvPr id="6" name="Subtitle 5"/>
          <p:cNvSpPr>
            <a:spLocks noGrp="1"/>
          </p:cNvSpPr>
          <p:nvPr>
            <p:ph type="subTitle" idx="1"/>
          </p:nvPr>
        </p:nvSpPr>
        <p:spPr/>
        <p:txBody>
          <a:bodyPr>
            <a:normAutofit/>
          </a:bodyPr>
          <a:lstStyle/>
          <a:p>
            <a:endParaRPr lang="en-US" dirty="0"/>
          </a:p>
          <a:p>
            <a:r>
              <a:rPr lang="en-US" dirty="0">
                <a:solidFill>
                  <a:schemeClr val="bg1">
                    <a:lumMod val="65000"/>
                  </a:schemeClr>
                </a:solidFill>
                <a:latin typeface="Arial"/>
                <a:cs typeface="Arial"/>
              </a:rPr>
              <a:t>March 24</a:t>
            </a:r>
            <a:r>
              <a:rPr lang="en-US" b="1" dirty="0">
                <a:solidFill>
                  <a:schemeClr val="bg1">
                    <a:lumMod val="65000"/>
                  </a:schemeClr>
                </a:solidFill>
                <a:latin typeface="Arial"/>
                <a:cs typeface="Arial"/>
              </a:rPr>
              <a:t>, 2022</a:t>
            </a:r>
            <a:r>
              <a:rPr lang="en-US" dirty="0"/>
              <a:t> </a:t>
            </a:r>
          </a:p>
        </p:txBody>
      </p:sp>
      <p:sp>
        <p:nvSpPr>
          <p:cNvPr id="4" name="Date Placeholder 3"/>
          <p:cNvSpPr>
            <a:spLocks noGrp="1"/>
          </p:cNvSpPr>
          <p:nvPr>
            <p:ph type="dt" sz="half" idx="10"/>
          </p:nvPr>
        </p:nvSpPr>
        <p:spPr>
          <a:xfrm>
            <a:off x="8363892" y="6400801"/>
            <a:ext cx="3599507" cy="365125"/>
          </a:xfrm>
        </p:spPr>
        <p:txBody>
          <a:bodyPr/>
          <a:lstStyle/>
          <a:p>
            <a:pPr algn="r"/>
            <a:fld id="{E88A18B5-936C-4099-8DFC-B184A5DF98B1}" type="datetime1">
              <a:rPr lang="en-US" smtClean="0"/>
              <a:pPr algn="r"/>
              <a:t>3/24/2022</a:t>
            </a:fld>
            <a:endParaRPr lang="en-US" dirty="0"/>
          </a:p>
        </p:txBody>
      </p:sp>
    </p:spTree>
    <p:extLst>
      <p:ext uri="{BB962C8B-B14F-4D97-AF65-F5344CB8AC3E}">
        <p14:creationId xmlns:p14="http://schemas.microsoft.com/office/powerpoint/2010/main" val="2185104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E14827-6E45-904D-B35F-9362ED11C1D5}"/>
              </a:ext>
            </a:extLst>
          </p:cNvPr>
          <p:cNvPicPr>
            <a:picLocks noChangeAspect="1"/>
          </p:cNvPicPr>
          <p:nvPr/>
        </p:nvPicPr>
        <p:blipFill>
          <a:blip r:embed="rId2"/>
          <a:stretch>
            <a:fillRect/>
          </a:stretch>
        </p:blipFill>
        <p:spPr>
          <a:xfrm>
            <a:off x="1748790" y="2162608"/>
            <a:ext cx="4991100" cy="2657475"/>
          </a:xfrm>
          <a:prstGeom prst="rect">
            <a:avLst/>
          </a:prstGeom>
        </p:spPr>
      </p:pic>
      <p:sp>
        <p:nvSpPr>
          <p:cNvPr id="8" name="TextBox 7">
            <a:extLst>
              <a:ext uri="{FF2B5EF4-FFF2-40B4-BE49-F238E27FC236}">
                <a16:creationId xmlns:a16="http://schemas.microsoft.com/office/drawing/2014/main" id="{57B175CF-C393-5248-B779-693D1BCCF4D9}"/>
              </a:ext>
            </a:extLst>
          </p:cNvPr>
          <p:cNvSpPr txBox="1"/>
          <p:nvPr/>
        </p:nvSpPr>
        <p:spPr>
          <a:xfrm>
            <a:off x="7001253" y="2484469"/>
            <a:ext cx="3001463" cy="1869743"/>
          </a:xfrm>
          <a:prstGeom prst="rect">
            <a:avLst/>
          </a:prstGeom>
          <a:noFill/>
        </p:spPr>
        <p:txBody>
          <a:bodyPr wrap="none" rtlCol="0">
            <a:spAutoFit/>
          </a:bodyPr>
          <a:lstStyle/>
          <a:p>
            <a:pPr algn="ctr"/>
            <a:r>
              <a:rPr lang="en-US" sz="1050" b="1" u="sng" dirty="0">
                <a:latin typeface="Arial" panose="020B0604020202020204" pitchFamily="34" charset="0"/>
                <a:cs typeface="Arial" panose="020B0604020202020204" pitchFamily="34" charset="0"/>
              </a:rPr>
              <a:t>Committees</a:t>
            </a:r>
          </a:p>
          <a:p>
            <a:pPr marL="214313" indent="-214313">
              <a:buFont typeface="Arial" panose="020B0604020202020204" pitchFamily="34" charset="0"/>
              <a:buChar char="•"/>
            </a:pPr>
            <a:r>
              <a:rPr lang="en-US" sz="1050" dirty="0">
                <a:highlight>
                  <a:srgbClr val="FFFF00"/>
                </a:highlight>
                <a:latin typeface="Arial" panose="020B0604020202020204" pitchFamily="34" charset="0"/>
                <a:cs typeface="Arial" panose="020B0604020202020204" pitchFamily="34" charset="0"/>
              </a:rPr>
              <a:t>ADAPT</a:t>
            </a:r>
          </a:p>
          <a:p>
            <a:pPr marL="214313" indent="-214313">
              <a:buFont typeface="Arial" panose="020B0604020202020204" pitchFamily="34" charset="0"/>
              <a:buChar char="•"/>
            </a:pPr>
            <a:r>
              <a:rPr lang="en-US" sz="1050" dirty="0">
                <a:latin typeface="Arial" panose="020B0604020202020204" pitchFamily="34" charset="0"/>
                <a:cs typeface="Arial" panose="020B0604020202020204" pitchFamily="34" charset="0"/>
              </a:rPr>
              <a:t>Architecture Committee</a:t>
            </a:r>
          </a:p>
          <a:p>
            <a:pPr marL="214313" indent="-214313">
              <a:buFont typeface="Arial" panose="020B0604020202020204" pitchFamily="34" charset="0"/>
              <a:buChar char="•"/>
            </a:pPr>
            <a:r>
              <a:rPr lang="en-US" sz="1050" dirty="0">
                <a:latin typeface="Arial" panose="020B0604020202020204" pitchFamily="34" charset="0"/>
                <a:cs typeface="Arial" panose="020B0604020202020204" pitchFamily="34" charset="0"/>
              </a:rPr>
              <a:t>Automatic Test Committee</a:t>
            </a:r>
          </a:p>
          <a:p>
            <a:pPr marL="214313" indent="-214313">
              <a:buFont typeface="Arial" panose="020B0604020202020204" pitchFamily="34" charset="0"/>
              <a:buChar char="•"/>
            </a:pPr>
            <a:r>
              <a:rPr lang="en-US" sz="1050" dirty="0">
                <a:latin typeface="Arial" panose="020B0604020202020204" pitchFamily="34" charset="0"/>
                <a:cs typeface="Arial" panose="020B0604020202020204" pitchFamily="34" charset="0"/>
              </a:rPr>
              <a:t>Education and training Committee</a:t>
            </a:r>
          </a:p>
          <a:p>
            <a:pPr marL="214313" indent="-214313">
              <a:buFont typeface="Arial" panose="020B0604020202020204" pitchFamily="34" charset="0"/>
              <a:buChar char="•"/>
            </a:pPr>
            <a:r>
              <a:rPr lang="en-US" sz="1050" dirty="0">
                <a:latin typeface="Arial" panose="020B0604020202020204" pitchFamily="34" charset="0"/>
                <a:cs typeface="Arial" panose="020B0604020202020204" pitchFamily="34" charset="0"/>
              </a:rPr>
              <a:t>Safety and Environmental Engineering</a:t>
            </a:r>
          </a:p>
          <a:p>
            <a:pPr marL="214313" indent="-214313">
              <a:buFont typeface="Arial" panose="020B0604020202020204" pitchFamily="34" charset="0"/>
              <a:buChar char="•"/>
            </a:pPr>
            <a:r>
              <a:rPr lang="en-US" sz="1050" dirty="0">
                <a:latin typeface="Arial" panose="020B0604020202020204" pitchFamily="34" charset="0"/>
                <a:cs typeface="Arial" panose="020B0604020202020204" pitchFamily="34" charset="0"/>
              </a:rPr>
              <a:t>Government Liaison</a:t>
            </a:r>
          </a:p>
          <a:p>
            <a:pPr marL="214313" indent="-214313">
              <a:buFont typeface="Arial" panose="020B0604020202020204" pitchFamily="34" charset="0"/>
              <a:buChar char="•"/>
            </a:pPr>
            <a:r>
              <a:rPr lang="en-US" sz="1050" dirty="0">
                <a:latin typeface="Arial" panose="020B0604020202020204" pitchFamily="34" charset="0"/>
                <a:cs typeface="Arial" panose="020B0604020202020204" pitchFamily="34" charset="0"/>
              </a:rPr>
              <a:t>Human Systems Integration</a:t>
            </a:r>
          </a:p>
          <a:p>
            <a:pPr marL="214313" indent="-214313">
              <a:buFont typeface="Arial" panose="020B0604020202020204" pitchFamily="34" charset="0"/>
              <a:buChar char="•"/>
            </a:pPr>
            <a:r>
              <a:rPr lang="en-US" sz="1050" dirty="0">
                <a:latin typeface="Arial" panose="020B0604020202020204" pitchFamily="34" charset="0"/>
                <a:cs typeface="Arial" panose="020B0604020202020204" pitchFamily="34" charset="0"/>
              </a:rPr>
              <a:t>Modeling Simulation Committee</a:t>
            </a:r>
          </a:p>
          <a:p>
            <a:pPr marL="214313" indent="-214313">
              <a:buFont typeface="Arial" panose="020B0604020202020204" pitchFamily="34" charset="0"/>
              <a:buChar char="•"/>
            </a:pPr>
            <a:r>
              <a:rPr lang="en-US" sz="1050" dirty="0">
                <a:latin typeface="Arial" panose="020B0604020202020204" pitchFamily="34" charset="0"/>
                <a:cs typeface="Arial" panose="020B0604020202020204" pitchFamily="34" charset="0"/>
              </a:rPr>
              <a:t>System of Systems Engineering Committee</a:t>
            </a:r>
          </a:p>
          <a:p>
            <a:pPr marL="214313" indent="-214313">
              <a:buFont typeface="Arial" panose="020B0604020202020204" pitchFamily="34" charset="0"/>
              <a:buChar char="•"/>
            </a:pPr>
            <a:r>
              <a:rPr lang="en-US" sz="1050" dirty="0">
                <a:latin typeface="Arial" panose="020B0604020202020204" pitchFamily="34" charset="0"/>
                <a:cs typeface="Arial" panose="020B0604020202020204" pitchFamily="34" charset="0"/>
              </a:rPr>
              <a:t>Systems Security Engineering Committee</a:t>
            </a:r>
          </a:p>
        </p:txBody>
      </p:sp>
      <p:sp>
        <p:nvSpPr>
          <p:cNvPr id="4" name="Title 1">
            <a:extLst>
              <a:ext uri="{FF2B5EF4-FFF2-40B4-BE49-F238E27FC236}">
                <a16:creationId xmlns:a16="http://schemas.microsoft.com/office/drawing/2014/main" id="{97CD7309-AE25-5B41-BE95-BDBA31847782}"/>
              </a:ext>
            </a:extLst>
          </p:cNvPr>
          <p:cNvSpPr>
            <a:spLocks noGrp="1"/>
          </p:cNvSpPr>
          <p:nvPr>
            <p:ph type="title"/>
          </p:nvPr>
        </p:nvSpPr>
        <p:spPr>
          <a:xfrm>
            <a:off x="1789871" y="845481"/>
            <a:ext cx="7010400" cy="555490"/>
          </a:xfrm>
        </p:spPr>
        <p:txBody>
          <a:bodyPr/>
          <a:lstStyle/>
          <a:p>
            <a:r>
              <a:rPr lang="en-US" dirty="0"/>
              <a:t>NDIA Systems Engineering Division</a:t>
            </a:r>
          </a:p>
        </p:txBody>
      </p:sp>
    </p:spTree>
    <p:extLst>
      <p:ext uri="{BB962C8B-B14F-4D97-AF65-F5344CB8AC3E}">
        <p14:creationId xmlns:p14="http://schemas.microsoft.com/office/powerpoint/2010/main" val="3240065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Federal/DoD adoption has passed a tipping point and is now becoming mainstream</a:t>
            </a:r>
          </a:p>
        </p:txBody>
      </p:sp>
      <p:sp>
        <p:nvSpPr>
          <p:cNvPr id="4" name="Slide Number Placeholder 3"/>
          <p:cNvSpPr>
            <a:spLocks noGrp="1"/>
          </p:cNvSpPr>
          <p:nvPr>
            <p:ph type="sldNum" sz="quarter" idx="4294967295"/>
          </p:nvPr>
        </p:nvSpPr>
        <p:spPr>
          <a:xfrm>
            <a:off x="9829800" y="6245225"/>
            <a:ext cx="838200" cy="476250"/>
          </a:xfrm>
        </p:spPr>
        <p:txBody>
          <a:bodyPr/>
          <a:lstStyle/>
          <a:p>
            <a:fld id="{77334E95-32F8-4D59-8EC1-8A4CAB9DD6B0}" type="slidenum">
              <a:rPr lang="en-US" smtClean="0"/>
              <a:pPr/>
              <a:t>11</a:t>
            </a:fld>
            <a:endParaRPr lang="en-US"/>
          </a:p>
        </p:txBody>
      </p:sp>
      <p:pic>
        <p:nvPicPr>
          <p:cNvPr id="6" name="Picture 5"/>
          <p:cNvPicPr>
            <a:picLocks noChangeAspect="1"/>
          </p:cNvPicPr>
          <p:nvPr/>
        </p:nvPicPr>
        <p:blipFill>
          <a:blip r:embed="rId2"/>
          <a:stretch>
            <a:fillRect/>
          </a:stretch>
        </p:blipFill>
        <p:spPr>
          <a:xfrm>
            <a:off x="2106104" y="1219200"/>
            <a:ext cx="2743613" cy="1783348"/>
          </a:xfrm>
          <a:prstGeom prst="rect">
            <a:avLst/>
          </a:prstGeom>
        </p:spPr>
      </p:pic>
      <p:pic>
        <p:nvPicPr>
          <p:cNvPr id="8" name="Picture 7"/>
          <p:cNvPicPr>
            <a:picLocks noChangeAspect="1"/>
          </p:cNvPicPr>
          <p:nvPr/>
        </p:nvPicPr>
        <p:blipFill>
          <a:blip r:embed="rId3"/>
          <a:stretch>
            <a:fillRect/>
          </a:stretch>
        </p:blipFill>
        <p:spPr>
          <a:xfrm>
            <a:off x="1828801" y="2023506"/>
            <a:ext cx="2242507" cy="2894809"/>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9" name="Picture 8"/>
          <p:cNvPicPr>
            <a:picLocks noChangeAspect="1"/>
          </p:cNvPicPr>
          <p:nvPr/>
        </p:nvPicPr>
        <p:blipFill>
          <a:blip r:embed="rId4"/>
          <a:stretch>
            <a:fillRect/>
          </a:stretch>
        </p:blipFill>
        <p:spPr>
          <a:xfrm>
            <a:off x="2095131" y="2593882"/>
            <a:ext cx="2209800" cy="2845118"/>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5"/>
          <a:stretch>
            <a:fillRect/>
          </a:stretch>
        </p:blipFill>
        <p:spPr>
          <a:xfrm>
            <a:off x="2797918" y="3445971"/>
            <a:ext cx="2053506" cy="2665520"/>
          </a:xfrm>
          <a:prstGeom prst="rect">
            <a:avLst/>
          </a:prstGeom>
          <a:ln>
            <a:solidFill>
              <a:schemeClr val="bg1">
                <a:lumMod val="75000"/>
              </a:schemeClr>
            </a:solidFill>
          </a:ln>
          <a:effectLst>
            <a:outerShdw blurRad="50800" dist="38100" dir="2700000" algn="tl" rotWithShape="0">
              <a:prstClr val="black">
                <a:alpha val="40000"/>
              </a:prstClr>
            </a:outerShdw>
          </a:effectLst>
        </p:spPr>
      </p:pic>
      <p:grpSp>
        <p:nvGrpSpPr>
          <p:cNvPr id="15" name="Group 14"/>
          <p:cNvGrpSpPr/>
          <p:nvPr/>
        </p:nvGrpSpPr>
        <p:grpSpPr>
          <a:xfrm>
            <a:off x="2928290" y="1459498"/>
            <a:ext cx="6428994" cy="4752186"/>
            <a:chOff x="1404290" y="1459498"/>
            <a:chExt cx="6428994" cy="4752186"/>
          </a:xfrm>
        </p:grpSpPr>
        <p:pic>
          <p:nvPicPr>
            <p:cNvPr id="7" name="Picture 6"/>
            <p:cNvPicPr/>
            <p:nvPr/>
          </p:nvPicPr>
          <p:blipFill>
            <a:blip r:embed="rId6">
              <a:extLst>
                <a:ext uri="{FF2B5EF4-FFF2-40B4-BE49-F238E27FC236}">
                  <a16:creationId xmlns:lc="http://schemas.openxmlformats.org/drawingml/2006/lockedCanvas"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w16cex="http://schemas.microsoft.com/office/word/2018/wordml/cex" xmlns:w16cid="http://schemas.microsoft.com/office/word/2016/wordml/cid" xmlns:w16="http://schemas.microsoft.com/office/word/2018/wordml" xmlns:a16="http://schemas.microsoft.com/office/drawing/2014/main" xmlns:w="http://schemas.openxmlformats.org/wordprocessingml/2006/main" xmlns:w10="urn:schemas-microsoft-com:office:word" xmlns:v="urn:schemas-microsoft-com:vml" xmlns:o="urn:schemas-microsoft-com:office:office"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1="http://schemas.microsoft.com/office/drawing/2015/9/8/chartex" xmlns:cx="http://schemas.microsoft.com/office/drawing/2014/chartex" xmlns:wpc="http://schemas.microsoft.com/office/word/2010/wordprocessingCanvas" id="{218F6B41-B482-46EF-B500-0F37406B4B0B}"/>
                </a:ext>
              </a:extLst>
            </a:blip>
            <a:stretch>
              <a:fillRect/>
            </a:stretch>
          </p:blipFill>
          <p:spPr>
            <a:xfrm>
              <a:off x="3237154" y="1459498"/>
              <a:ext cx="4596130" cy="308610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pic>
        <p:pic>
          <p:nvPicPr>
            <p:cNvPr id="14" name="Picture 13"/>
            <p:cNvPicPr>
              <a:picLocks noChangeAspect="1"/>
            </p:cNvPicPr>
            <p:nvPr/>
          </p:nvPicPr>
          <p:blipFill>
            <a:blip r:embed="rId7"/>
            <a:stretch>
              <a:fillRect/>
            </a:stretch>
          </p:blipFill>
          <p:spPr>
            <a:xfrm>
              <a:off x="1404290" y="3547644"/>
              <a:ext cx="2054761" cy="2664040"/>
            </a:xfrm>
            <a:prstGeom prst="rect">
              <a:avLst/>
            </a:prstGeom>
            <a:ln>
              <a:solidFill>
                <a:schemeClr val="bg1">
                  <a:lumMod val="75000"/>
                </a:schemeClr>
              </a:solidFill>
            </a:ln>
            <a:effectLst>
              <a:outerShdw blurRad="50800" dist="38100" dir="2700000" algn="tl" rotWithShape="0">
                <a:prstClr val="black">
                  <a:alpha val="40000"/>
                </a:prstClr>
              </a:outerShdw>
            </a:effectLst>
          </p:spPr>
        </p:pic>
      </p:grpSp>
      <p:grpSp>
        <p:nvGrpSpPr>
          <p:cNvPr id="10" name="Group 9"/>
          <p:cNvGrpSpPr/>
          <p:nvPr/>
        </p:nvGrpSpPr>
        <p:grpSpPr>
          <a:xfrm>
            <a:off x="3124201" y="3586747"/>
            <a:ext cx="7062565" cy="2777700"/>
            <a:chOff x="1627293" y="3213300"/>
            <a:chExt cx="7062565" cy="2777700"/>
          </a:xfrm>
        </p:grpSpPr>
        <p:pic>
          <p:nvPicPr>
            <p:cNvPr id="11" name="Picture 10"/>
            <p:cNvPicPr/>
            <p:nvPr/>
          </p:nvPicPr>
          <p:blipFill>
            <a:blip r:embed="rId8"/>
            <a:stretch>
              <a:fillRect/>
            </a:stretch>
          </p:blipFill>
          <p:spPr>
            <a:xfrm>
              <a:off x="3818138" y="3213300"/>
              <a:ext cx="4871720" cy="2776220"/>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9"/>
            <a:stretch>
              <a:fillRect/>
            </a:stretch>
          </p:blipFill>
          <p:spPr>
            <a:xfrm>
              <a:off x="1627293" y="3324000"/>
              <a:ext cx="2043734" cy="2667000"/>
            </a:xfrm>
            <a:prstGeom prst="rect">
              <a:avLst/>
            </a:prstGeom>
            <a:ln>
              <a:solidFill>
                <a:schemeClr val="bg1">
                  <a:lumMod val="85000"/>
                </a:schemeClr>
              </a:solidFill>
            </a:ln>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41645530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DCBCD-0C59-C84E-9C35-9BC2F802B4CA}"/>
              </a:ext>
            </a:extLst>
          </p:cNvPr>
          <p:cNvSpPr>
            <a:spLocks noGrp="1"/>
          </p:cNvSpPr>
          <p:nvPr>
            <p:ph type="title"/>
          </p:nvPr>
        </p:nvSpPr>
        <p:spPr/>
        <p:txBody>
          <a:bodyPr/>
          <a:lstStyle/>
          <a:p>
            <a:r>
              <a:rPr lang="en-US" dirty="0"/>
              <a:t>COVID-19</a:t>
            </a:r>
          </a:p>
        </p:txBody>
      </p:sp>
      <p:sp>
        <p:nvSpPr>
          <p:cNvPr id="3" name="Content Placeholder 2">
            <a:extLst>
              <a:ext uri="{FF2B5EF4-FFF2-40B4-BE49-F238E27FC236}">
                <a16:creationId xmlns:a16="http://schemas.microsoft.com/office/drawing/2014/main" id="{EB49F3AF-2780-0D4F-B2CB-707CD73A3521}"/>
              </a:ext>
            </a:extLst>
          </p:cNvPr>
          <p:cNvSpPr>
            <a:spLocks noGrp="1"/>
          </p:cNvSpPr>
          <p:nvPr>
            <p:ph idx="1"/>
          </p:nvPr>
        </p:nvSpPr>
        <p:spPr/>
        <p:txBody>
          <a:bodyPr/>
          <a:lstStyle/>
          <a:p>
            <a:r>
              <a:rPr lang="en-US" dirty="0"/>
              <a:t>Workshops / Conferences halted</a:t>
            </a:r>
          </a:p>
          <a:p>
            <a:r>
              <a:rPr lang="en-US" dirty="0"/>
              <a:t>Government Leadership cycled</a:t>
            </a:r>
          </a:p>
          <a:p>
            <a:r>
              <a:rPr lang="en-US" dirty="0"/>
              <a:t>Membership waned</a:t>
            </a:r>
          </a:p>
          <a:p>
            <a:r>
              <a:rPr lang="en-US" dirty="0"/>
              <a:t>Moved within SE division</a:t>
            </a:r>
          </a:p>
        </p:txBody>
      </p:sp>
      <p:sp>
        <p:nvSpPr>
          <p:cNvPr id="4" name="Date Placeholder 3">
            <a:extLst>
              <a:ext uri="{FF2B5EF4-FFF2-40B4-BE49-F238E27FC236}">
                <a16:creationId xmlns:a16="http://schemas.microsoft.com/office/drawing/2014/main" id="{41A0458E-AA93-1244-B59F-C31B7B52F3D5}"/>
              </a:ext>
            </a:extLst>
          </p:cNvPr>
          <p:cNvSpPr>
            <a:spLocks noGrp="1"/>
          </p:cNvSpPr>
          <p:nvPr>
            <p:ph type="dt" sz="half" idx="10"/>
          </p:nvPr>
        </p:nvSpPr>
        <p:spPr/>
        <p:txBody>
          <a:bodyPr/>
          <a:lstStyle/>
          <a:p>
            <a:fld id="{A325C21B-3258-4293-8AD7-7489A94AFFD4}" type="datetime1">
              <a:rPr lang="en-US" smtClean="0"/>
              <a:pPr/>
              <a:t>3/24/2022</a:t>
            </a:fld>
            <a:endParaRPr lang="en-US"/>
          </a:p>
        </p:txBody>
      </p:sp>
      <p:sp>
        <p:nvSpPr>
          <p:cNvPr id="5" name="Slide Number Placeholder 4">
            <a:extLst>
              <a:ext uri="{FF2B5EF4-FFF2-40B4-BE49-F238E27FC236}">
                <a16:creationId xmlns:a16="http://schemas.microsoft.com/office/drawing/2014/main" id="{33B45A82-622E-3D47-8316-E4C188DAEA76}"/>
              </a:ext>
            </a:extLst>
          </p:cNvPr>
          <p:cNvSpPr>
            <a:spLocks noGrp="1"/>
          </p:cNvSpPr>
          <p:nvPr>
            <p:ph type="sldNum" sz="quarter" idx="12"/>
          </p:nvPr>
        </p:nvSpPr>
        <p:spPr/>
        <p:txBody>
          <a:bodyPr/>
          <a:lstStyle/>
          <a:p>
            <a:fld id="{CD64BFC3-983F-4B0A-9A55-84A85105ADC0}" type="slidenum">
              <a:rPr lang="en-US" smtClean="0"/>
              <a:pPr/>
              <a:t>12</a:t>
            </a:fld>
            <a:endParaRPr lang="en-US"/>
          </a:p>
        </p:txBody>
      </p:sp>
    </p:spTree>
    <p:extLst>
      <p:ext uri="{BB962C8B-B14F-4D97-AF65-F5344CB8AC3E}">
        <p14:creationId xmlns:p14="http://schemas.microsoft.com/office/powerpoint/2010/main" val="2300409195"/>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0B4FD-1418-4E3D-99E7-CEEC6D85AE46}"/>
              </a:ext>
            </a:extLst>
          </p:cNvPr>
          <p:cNvSpPr>
            <a:spLocks noGrp="1"/>
          </p:cNvSpPr>
          <p:nvPr>
            <p:ph type="title"/>
          </p:nvPr>
        </p:nvSpPr>
        <p:spPr>
          <a:xfrm>
            <a:off x="2639826" y="895500"/>
            <a:ext cx="5683568" cy="371475"/>
          </a:xfrm>
        </p:spPr>
        <p:txBody>
          <a:bodyPr/>
          <a:lstStyle/>
          <a:p>
            <a:r>
              <a:rPr lang="en-US" dirty="0"/>
              <a:t>ADAPT DE Value Stream</a:t>
            </a:r>
          </a:p>
        </p:txBody>
      </p:sp>
      <p:grpSp>
        <p:nvGrpSpPr>
          <p:cNvPr id="3" name="Group 2">
            <a:extLst>
              <a:ext uri="{FF2B5EF4-FFF2-40B4-BE49-F238E27FC236}">
                <a16:creationId xmlns:a16="http://schemas.microsoft.com/office/drawing/2014/main" id="{D051ACEE-9C46-B44D-9569-A47926F7EFD8}"/>
              </a:ext>
            </a:extLst>
          </p:cNvPr>
          <p:cNvGrpSpPr/>
          <p:nvPr/>
        </p:nvGrpSpPr>
        <p:grpSpPr>
          <a:xfrm>
            <a:off x="2491257" y="3189408"/>
            <a:ext cx="1103291" cy="1027773"/>
            <a:chOff x="1289674" y="3109542"/>
            <a:chExt cx="1471055" cy="1370364"/>
          </a:xfrm>
        </p:grpSpPr>
        <p:sp>
          <p:nvSpPr>
            <p:cNvPr id="7" name="Hexagon 6">
              <a:extLst>
                <a:ext uri="{FF2B5EF4-FFF2-40B4-BE49-F238E27FC236}">
                  <a16:creationId xmlns:a16="http://schemas.microsoft.com/office/drawing/2014/main" id="{71AB4083-8CC1-41E6-9B48-01895D5E7411}"/>
                </a:ext>
              </a:extLst>
            </p:cNvPr>
            <p:cNvSpPr>
              <a:spLocks noChangeAspect="1"/>
            </p:cNvSpPr>
            <p:nvPr/>
          </p:nvSpPr>
          <p:spPr bwMode="auto">
            <a:xfrm>
              <a:off x="1289674" y="3109542"/>
              <a:ext cx="1471055" cy="1370364"/>
            </a:xfrm>
            <a:prstGeom prst="hexagon">
              <a:avLst/>
            </a:prstGeom>
            <a:solidFill>
              <a:srgbClr val="000000">
                <a:lumMod val="50000"/>
                <a:lumOff val="50000"/>
              </a:srgbClr>
            </a:solidFill>
            <a:ln w="25400" cap="flat" cmpd="sng" algn="ctr">
              <a:solidFill>
                <a:srgbClr val="000000">
                  <a:lumMod val="50000"/>
                  <a:lumOff val="50000"/>
                </a:srgbClr>
              </a:solidFill>
              <a:prstDash val="solid"/>
              <a:round/>
              <a:headEnd type="none" w="med" len="med"/>
              <a:tailEnd type="none" w="med" len="med"/>
            </a:ln>
            <a:effectLst/>
          </p:spPr>
          <p:txBody>
            <a:bodyPr vert="horz" wrap="square" lIns="0" tIns="0" rIns="0" bIns="34290" numCol="1" rtlCol="0" anchor="ctr" anchorCtr="0" compatLnSpc="1">
              <a:prstTxWarp prst="textNoShape">
                <a:avLst/>
              </a:prstTxWarp>
            </a:bodyPr>
            <a:lstStyle/>
            <a:p>
              <a:pPr algn="ctr" defTabSz="685800" eaLnBrk="0" hangingPunct="0">
                <a:defRPr/>
              </a:pPr>
              <a:endParaRPr lang="en-US" sz="900" b="1" kern="0" dirty="0">
                <a:solidFill>
                  <a:srgbClr val="FFFFFF"/>
                </a:solidFill>
                <a:latin typeface="Arial" pitchFamily="-112" charset="0"/>
                <a:ea typeface="ＭＳ Ｐゴシック" charset="0"/>
              </a:endParaRPr>
            </a:p>
          </p:txBody>
        </p:sp>
        <p:pic>
          <p:nvPicPr>
            <p:cNvPr id="21" name="Picture 20">
              <a:extLst>
                <a:ext uri="{FF2B5EF4-FFF2-40B4-BE49-F238E27FC236}">
                  <a16:creationId xmlns:a16="http://schemas.microsoft.com/office/drawing/2014/main" id="{DAB47A17-5404-4FD0-8789-973D382768DC}"/>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643736" y="3623154"/>
              <a:ext cx="762929" cy="762929"/>
            </a:xfrm>
            <a:prstGeom prst="rect">
              <a:avLst/>
            </a:prstGeom>
          </p:spPr>
        </p:pic>
        <p:sp>
          <p:nvSpPr>
            <p:cNvPr id="22" name="TextBox 21">
              <a:extLst>
                <a:ext uri="{FF2B5EF4-FFF2-40B4-BE49-F238E27FC236}">
                  <a16:creationId xmlns:a16="http://schemas.microsoft.com/office/drawing/2014/main" id="{6352A1AA-D0AB-4598-8BFC-B6AEF8D473B6}"/>
                </a:ext>
              </a:extLst>
            </p:cNvPr>
            <p:cNvSpPr txBox="1"/>
            <p:nvPr/>
          </p:nvSpPr>
          <p:spPr>
            <a:xfrm>
              <a:off x="1617183" y="3234846"/>
              <a:ext cx="895972" cy="307776"/>
            </a:xfrm>
            <a:prstGeom prst="rect">
              <a:avLst/>
            </a:prstGeom>
            <a:noFill/>
          </p:spPr>
          <p:txBody>
            <a:bodyPr wrap="none" rtlCol="0">
              <a:spAutoFit/>
            </a:bodyPr>
            <a:lstStyle/>
            <a:p>
              <a:r>
                <a:rPr lang="en-US" sz="900" b="1" dirty="0">
                  <a:solidFill>
                    <a:schemeClr val="bg1"/>
                  </a:solidFill>
                  <a:latin typeface="Arial" panose="020B0604020202020204" pitchFamily="34" charset="0"/>
                  <a:cs typeface="Arial" panose="020B0604020202020204" pitchFamily="34" charset="0"/>
                </a:rPr>
                <a:t>Planning</a:t>
              </a:r>
            </a:p>
          </p:txBody>
        </p:sp>
      </p:grpSp>
      <p:grpSp>
        <p:nvGrpSpPr>
          <p:cNvPr id="14" name="Group 13">
            <a:extLst>
              <a:ext uri="{FF2B5EF4-FFF2-40B4-BE49-F238E27FC236}">
                <a16:creationId xmlns:a16="http://schemas.microsoft.com/office/drawing/2014/main" id="{FC8FF27C-5AFE-A14B-87BF-DBA164FD79BD}"/>
              </a:ext>
            </a:extLst>
          </p:cNvPr>
          <p:cNvGrpSpPr/>
          <p:nvPr/>
        </p:nvGrpSpPr>
        <p:grpSpPr>
          <a:xfrm>
            <a:off x="3461605" y="2649345"/>
            <a:ext cx="1103291" cy="1079711"/>
            <a:chOff x="2583471" y="2389459"/>
            <a:chExt cx="1471055" cy="1439614"/>
          </a:xfrm>
        </p:grpSpPr>
        <p:sp>
          <p:nvSpPr>
            <p:cNvPr id="9" name="Hexagon 8">
              <a:extLst>
                <a:ext uri="{FF2B5EF4-FFF2-40B4-BE49-F238E27FC236}">
                  <a16:creationId xmlns:a16="http://schemas.microsoft.com/office/drawing/2014/main" id="{9943FB9E-CA97-498A-97C2-60EFCB87D02E}"/>
                </a:ext>
              </a:extLst>
            </p:cNvPr>
            <p:cNvSpPr>
              <a:spLocks noChangeAspect="1"/>
            </p:cNvSpPr>
            <p:nvPr/>
          </p:nvSpPr>
          <p:spPr bwMode="auto">
            <a:xfrm>
              <a:off x="2583471" y="2389459"/>
              <a:ext cx="1471055" cy="1370364"/>
            </a:xfrm>
            <a:prstGeom prst="hexagon">
              <a:avLst/>
            </a:prstGeom>
            <a:solidFill>
              <a:srgbClr val="000000">
                <a:lumMod val="75000"/>
                <a:lumOff val="25000"/>
              </a:srgbClr>
            </a:solidFill>
            <a:ln w="25400" cap="flat" cmpd="sng" algn="ctr">
              <a:solidFill>
                <a:srgbClr val="000000">
                  <a:lumMod val="65000"/>
                  <a:lumOff val="35000"/>
                </a:srgbClr>
              </a:solidFill>
              <a:prstDash val="solid"/>
              <a:round/>
              <a:headEnd type="none" w="med" len="med"/>
              <a:tailEnd type="none" w="med" len="med"/>
            </a:ln>
            <a:effectLst/>
          </p:spPr>
          <p:txBody>
            <a:bodyPr vert="horz" wrap="square" lIns="0" tIns="0" rIns="0" bIns="34290" numCol="1" rtlCol="0" anchor="ctr" anchorCtr="0" compatLnSpc="1">
              <a:prstTxWarp prst="textNoShape">
                <a:avLst/>
              </a:prstTxWarp>
            </a:bodyPr>
            <a:lstStyle/>
            <a:p>
              <a:pPr algn="ctr" defTabSz="685800" eaLnBrk="0" hangingPunct="0">
                <a:defRPr/>
              </a:pPr>
              <a:endParaRPr lang="en-US" sz="900" b="1" kern="0" dirty="0">
                <a:solidFill>
                  <a:srgbClr val="FFFFFF"/>
                </a:solidFill>
                <a:latin typeface="Arial" pitchFamily="-112" charset="0"/>
                <a:ea typeface="ＭＳ Ｐゴシック" charset="0"/>
              </a:endParaRPr>
            </a:p>
          </p:txBody>
        </p:sp>
        <p:pic>
          <p:nvPicPr>
            <p:cNvPr id="24" name="Picture 23">
              <a:extLst>
                <a:ext uri="{FF2B5EF4-FFF2-40B4-BE49-F238E27FC236}">
                  <a16:creationId xmlns:a16="http://schemas.microsoft.com/office/drawing/2014/main" id="{23756BAE-FF01-4B1F-9335-1466BBB185C7}"/>
                </a:ext>
              </a:extLst>
            </p:cNvPr>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2954254" y="3068443"/>
              <a:ext cx="760630" cy="760630"/>
            </a:xfrm>
            <a:prstGeom prst="rect">
              <a:avLst/>
            </a:prstGeom>
          </p:spPr>
        </p:pic>
        <p:sp>
          <p:nvSpPr>
            <p:cNvPr id="25" name="TextBox 24">
              <a:extLst>
                <a:ext uri="{FF2B5EF4-FFF2-40B4-BE49-F238E27FC236}">
                  <a16:creationId xmlns:a16="http://schemas.microsoft.com/office/drawing/2014/main" id="{2FB99033-24B1-47EC-98F7-63F2A3707FF1}"/>
                </a:ext>
              </a:extLst>
            </p:cNvPr>
            <p:cNvSpPr txBox="1"/>
            <p:nvPr/>
          </p:nvSpPr>
          <p:spPr>
            <a:xfrm>
              <a:off x="2698499" y="2546115"/>
              <a:ext cx="1272143" cy="677108"/>
            </a:xfrm>
            <a:prstGeom prst="rect">
              <a:avLst/>
            </a:prstGeom>
            <a:noFill/>
          </p:spPr>
          <p:txBody>
            <a:bodyPr wrap="none" rtlCol="0">
              <a:spAutoFit/>
            </a:bodyPr>
            <a:lstStyle/>
            <a:p>
              <a:pPr algn="ctr"/>
              <a:r>
                <a:rPr lang="en-US" sz="900" b="1" dirty="0">
                  <a:solidFill>
                    <a:schemeClr val="bg1"/>
                  </a:solidFill>
                  <a:latin typeface="Arial" panose="020B0604020202020204" pitchFamily="34" charset="0"/>
                  <a:cs typeface="Arial" panose="020B0604020202020204" pitchFamily="34" charset="0"/>
                </a:rPr>
                <a:t>Requirements</a:t>
              </a:r>
            </a:p>
            <a:p>
              <a:pPr algn="ctr"/>
              <a:r>
                <a:rPr lang="en-US" sz="900" b="1" dirty="0">
                  <a:solidFill>
                    <a:schemeClr val="bg1"/>
                  </a:solidFill>
                  <a:latin typeface="Arial" panose="020B0604020202020204" pitchFamily="34" charset="0"/>
                  <a:cs typeface="Arial" panose="020B0604020202020204" pitchFamily="34" charset="0"/>
                </a:rPr>
                <a:t>And</a:t>
              </a:r>
            </a:p>
            <a:p>
              <a:pPr algn="ctr"/>
              <a:r>
                <a:rPr lang="en-US" sz="900" b="1" dirty="0">
                  <a:solidFill>
                    <a:schemeClr val="bg1"/>
                  </a:solidFill>
                  <a:latin typeface="Arial" panose="020B0604020202020204" pitchFamily="34" charset="0"/>
                  <a:cs typeface="Arial" panose="020B0604020202020204" pitchFamily="34" charset="0"/>
                </a:rPr>
                <a:t>Discovery</a:t>
              </a:r>
            </a:p>
          </p:txBody>
        </p:sp>
      </p:grpSp>
      <p:grpSp>
        <p:nvGrpSpPr>
          <p:cNvPr id="13" name="Group 12">
            <a:extLst>
              <a:ext uri="{FF2B5EF4-FFF2-40B4-BE49-F238E27FC236}">
                <a16:creationId xmlns:a16="http://schemas.microsoft.com/office/drawing/2014/main" id="{74C41746-2763-A84A-8625-05B63AD5BED3}"/>
              </a:ext>
            </a:extLst>
          </p:cNvPr>
          <p:cNvGrpSpPr/>
          <p:nvPr/>
        </p:nvGrpSpPr>
        <p:grpSpPr>
          <a:xfrm>
            <a:off x="3444316" y="3822798"/>
            <a:ext cx="1103291" cy="1027773"/>
            <a:chOff x="2560419" y="3954063"/>
            <a:chExt cx="1471055" cy="1370364"/>
          </a:xfrm>
        </p:grpSpPr>
        <p:sp>
          <p:nvSpPr>
            <p:cNvPr id="8" name="Hexagon 7">
              <a:extLst>
                <a:ext uri="{FF2B5EF4-FFF2-40B4-BE49-F238E27FC236}">
                  <a16:creationId xmlns:a16="http://schemas.microsoft.com/office/drawing/2014/main" id="{9F22365A-5EA8-4BE9-B2C7-CFBE30DD92AB}"/>
                </a:ext>
              </a:extLst>
            </p:cNvPr>
            <p:cNvSpPr>
              <a:spLocks noChangeAspect="1"/>
            </p:cNvSpPr>
            <p:nvPr/>
          </p:nvSpPr>
          <p:spPr bwMode="auto">
            <a:xfrm>
              <a:off x="2560419" y="3954063"/>
              <a:ext cx="1471055" cy="1370364"/>
            </a:xfrm>
            <a:prstGeom prst="hexagon">
              <a:avLst/>
            </a:prstGeom>
            <a:solidFill>
              <a:srgbClr val="000000">
                <a:lumMod val="65000"/>
                <a:lumOff val="35000"/>
              </a:srgbClr>
            </a:solidFill>
            <a:ln w="25400" cap="flat" cmpd="sng" algn="ctr">
              <a:solidFill>
                <a:srgbClr val="000000">
                  <a:lumMod val="65000"/>
                  <a:lumOff val="35000"/>
                </a:srgbClr>
              </a:solidFill>
              <a:prstDash val="solid"/>
              <a:round/>
              <a:headEnd type="none" w="med" len="med"/>
              <a:tailEnd type="none" w="med" len="med"/>
            </a:ln>
            <a:effectLst/>
          </p:spPr>
          <p:txBody>
            <a:bodyPr vert="horz" wrap="square" lIns="0" tIns="0" rIns="0" bIns="34290" numCol="1" rtlCol="0" anchor="ctr" anchorCtr="0" compatLnSpc="1">
              <a:prstTxWarp prst="textNoShape">
                <a:avLst/>
              </a:prstTxWarp>
            </a:bodyPr>
            <a:lstStyle/>
            <a:p>
              <a:pPr algn="ctr" defTabSz="685800" eaLnBrk="0" hangingPunct="0">
                <a:defRPr/>
              </a:pPr>
              <a:endParaRPr lang="en-US" sz="900" b="1" kern="0" dirty="0">
                <a:solidFill>
                  <a:srgbClr val="FFFFFF"/>
                </a:solidFill>
                <a:latin typeface="Arial" pitchFamily="-112" charset="0"/>
                <a:ea typeface="ＭＳ Ｐゴシック" charset="0"/>
              </a:endParaRPr>
            </a:p>
          </p:txBody>
        </p:sp>
        <p:pic>
          <p:nvPicPr>
            <p:cNvPr id="27" name="Picture 26">
              <a:extLst>
                <a:ext uri="{FF2B5EF4-FFF2-40B4-BE49-F238E27FC236}">
                  <a16:creationId xmlns:a16="http://schemas.microsoft.com/office/drawing/2014/main" id="{9914AA35-32D3-40B6-B6B0-591139D81ADD}"/>
                </a:ext>
              </a:extLst>
            </p:cNvPr>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2914483" y="4439714"/>
              <a:ext cx="756208" cy="756208"/>
            </a:xfrm>
            <a:prstGeom prst="rect">
              <a:avLst/>
            </a:prstGeom>
          </p:spPr>
        </p:pic>
        <p:sp>
          <p:nvSpPr>
            <p:cNvPr id="28" name="TextBox 27">
              <a:extLst>
                <a:ext uri="{FF2B5EF4-FFF2-40B4-BE49-F238E27FC236}">
                  <a16:creationId xmlns:a16="http://schemas.microsoft.com/office/drawing/2014/main" id="{2BA94DB7-45F7-4382-8F43-8A410E9526BD}"/>
                </a:ext>
              </a:extLst>
            </p:cNvPr>
            <p:cNvSpPr txBox="1"/>
            <p:nvPr/>
          </p:nvSpPr>
          <p:spPr>
            <a:xfrm>
              <a:off x="2877400" y="4074402"/>
              <a:ext cx="921620" cy="307776"/>
            </a:xfrm>
            <a:prstGeom prst="rect">
              <a:avLst/>
            </a:prstGeom>
            <a:noFill/>
          </p:spPr>
          <p:txBody>
            <a:bodyPr wrap="none" rtlCol="0">
              <a:spAutoFit/>
            </a:bodyPr>
            <a:lstStyle/>
            <a:p>
              <a:r>
                <a:rPr lang="en-US" sz="900" b="1" dirty="0">
                  <a:solidFill>
                    <a:schemeClr val="bg1"/>
                  </a:solidFill>
                  <a:latin typeface="Arial" panose="020B0604020202020204" pitchFamily="34" charset="0"/>
                  <a:cs typeface="Arial" panose="020B0604020202020204" pitchFamily="34" charset="0"/>
                </a:rPr>
                <a:t>Modeling</a:t>
              </a:r>
            </a:p>
          </p:txBody>
        </p:sp>
      </p:grpSp>
      <p:grpSp>
        <p:nvGrpSpPr>
          <p:cNvPr id="16" name="Group 15">
            <a:extLst>
              <a:ext uri="{FF2B5EF4-FFF2-40B4-BE49-F238E27FC236}">
                <a16:creationId xmlns:a16="http://schemas.microsoft.com/office/drawing/2014/main" id="{2DB8F339-6709-4A43-AB18-6226E326C629}"/>
              </a:ext>
            </a:extLst>
          </p:cNvPr>
          <p:cNvGrpSpPr/>
          <p:nvPr/>
        </p:nvGrpSpPr>
        <p:grpSpPr>
          <a:xfrm>
            <a:off x="4415096" y="3237175"/>
            <a:ext cx="1103291" cy="1027773"/>
            <a:chOff x="3896440" y="3173232"/>
            <a:chExt cx="1471055" cy="1370364"/>
          </a:xfrm>
        </p:grpSpPr>
        <p:sp>
          <p:nvSpPr>
            <p:cNvPr id="4" name="Hexagon 3">
              <a:extLst>
                <a:ext uri="{FF2B5EF4-FFF2-40B4-BE49-F238E27FC236}">
                  <a16:creationId xmlns:a16="http://schemas.microsoft.com/office/drawing/2014/main" id="{C0E74545-81CE-4CB1-A364-6D7C373E76AD}"/>
                </a:ext>
              </a:extLst>
            </p:cNvPr>
            <p:cNvSpPr>
              <a:spLocks noChangeAspect="1"/>
            </p:cNvSpPr>
            <p:nvPr/>
          </p:nvSpPr>
          <p:spPr bwMode="auto">
            <a:xfrm>
              <a:off x="3896440" y="3173232"/>
              <a:ext cx="1471055" cy="1370364"/>
            </a:xfrm>
            <a:prstGeom prst="hexagon">
              <a:avLst/>
            </a:prstGeom>
            <a:solidFill>
              <a:srgbClr val="FFFFFF">
                <a:lumMod val="65000"/>
              </a:srgbClr>
            </a:solidFill>
            <a:ln w="25400" cap="flat" cmpd="sng" algn="ctr">
              <a:solidFill>
                <a:srgbClr val="FFFFFF">
                  <a:lumMod val="65000"/>
                </a:srgbClr>
              </a:solidFill>
              <a:prstDash val="solid"/>
              <a:round/>
              <a:headEnd type="none" w="med" len="med"/>
              <a:tailEnd type="none" w="med" len="med"/>
            </a:ln>
            <a:effectLst/>
          </p:spPr>
          <p:txBody>
            <a:bodyPr vert="horz" wrap="square" lIns="0" tIns="34290" rIns="0" bIns="34290" numCol="1" rtlCol="0" anchor="ctr" anchorCtr="0" compatLnSpc="1">
              <a:prstTxWarp prst="textNoShape">
                <a:avLst/>
              </a:prstTxWarp>
            </a:bodyPr>
            <a:lstStyle/>
            <a:p>
              <a:pPr algn="ctr" defTabSz="685800" eaLnBrk="0" hangingPunct="0">
                <a:defRPr/>
              </a:pPr>
              <a:endParaRPr lang="en-US" sz="900" b="1" kern="0" dirty="0">
                <a:solidFill>
                  <a:srgbClr val="000000"/>
                </a:solidFill>
                <a:latin typeface="Arial" pitchFamily="-112" charset="0"/>
                <a:ea typeface="ＭＳ Ｐゴシック" charset="0"/>
              </a:endParaRPr>
            </a:p>
          </p:txBody>
        </p:sp>
        <p:sp>
          <p:nvSpPr>
            <p:cNvPr id="31" name="TextBox 30">
              <a:extLst>
                <a:ext uri="{FF2B5EF4-FFF2-40B4-BE49-F238E27FC236}">
                  <a16:creationId xmlns:a16="http://schemas.microsoft.com/office/drawing/2014/main" id="{F805C63B-1B5A-4BB9-A226-73BEF619BA03}"/>
                </a:ext>
              </a:extLst>
            </p:cNvPr>
            <p:cNvSpPr txBox="1"/>
            <p:nvPr/>
          </p:nvSpPr>
          <p:spPr>
            <a:xfrm>
              <a:off x="4136748" y="3250439"/>
              <a:ext cx="1109706" cy="307776"/>
            </a:xfrm>
            <a:prstGeom prst="rect">
              <a:avLst/>
            </a:prstGeom>
            <a:noFill/>
          </p:spPr>
          <p:txBody>
            <a:bodyPr wrap="none" rtlCol="0">
              <a:spAutoFit/>
            </a:bodyPr>
            <a:lstStyle/>
            <a:p>
              <a:r>
                <a:rPr lang="en-US" sz="900" b="1" dirty="0">
                  <a:solidFill>
                    <a:schemeClr val="bg1"/>
                  </a:solidFill>
                  <a:latin typeface="Arial" panose="020B0604020202020204" pitchFamily="34" charset="0"/>
                  <a:cs typeface="Arial" panose="020B0604020202020204" pitchFamily="34" charset="0"/>
                </a:rPr>
                <a:t>Digital Twin</a:t>
              </a:r>
            </a:p>
          </p:txBody>
        </p:sp>
        <p:pic>
          <p:nvPicPr>
            <p:cNvPr id="32" name="Picture 31">
              <a:extLst>
                <a:ext uri="{FF2B5EF4-FFF2-40B4-BE49-F238E27FC236}">
                  <a16:creationId xmlns:a16="http://schemas.microsoft.com/office/drawing/2014/main" id="{ABF9FBCF-C8F9-4964-B8CF-DD3B06E305B5}"/>
                </a:ext>
              </a:extLst>
            </p:cNvPr>
            <p:cNvPicPr>
              <a:picLocks noChangeAspect="1"/>
            </p:cNvPicPr>
            <p:nvPr/>
          </p:nvPicPr>
          <p:blipFill>
            <a:blip r:embed="rId6"/>
            <a:stretch>
              <a:fillRect/>
            </a:stretch>
          </p:blipFill>
          <p:spPr>
            <a:xfrm>
              <a:off x="4069561" y="3671869"/>
              <a:ext cx="1128775" cy="564387"/>
            </a:xfrm>
            <a:prstGeom prst="rect">
              <a:avLst/>
            </a:prstGeom>
          </p:spPr>
        </p:pic>
      </p:grpSp>
      <p:grpSp>
        <p:nvGrpSpPr>
          <p:cNvPr id="19" name="Group 18">
            <a:extLst>
              <a:ext uri="{FF2B5EF4-FFF2-40B4-BE49-F238E27FC236}">
                <a16:creationId xmlns:a16="http://schemas.microsoft.com/office/drawing/2014/main" id="{FB85CEC8-AF94-EF4E-A2A7-0A7DB0DAED05}"/>
              </a:ext>
            </a:extLst>
          </p:cNvPr>
          <p:cNvGrpSpPr/>
          <p:nvPr/>
        </p:nvGrpSpPr>
        <p:grpSpPr>
          <a:xfrm>
            <a:off x="5419979" y="3811626"/>
            <a:ext cx="1103291" cy="1038946"/>
            <a:chOff x="5194637" y="3939167"/>
            <a:chExt cx="1471055" cy="1385261"/>
          </a:xfrm>
        </p:grpSpPr>
        <p:sp>
          <p:nvSpPr>
            <p:cNvPr id="6" name="Hexagon 5">
              <a:extLst>
                <a:ext uri="{FF2B5EF4-FFF2-40B4-BE49-F238E27FC236}">
                  <a16:creationId xmlns:a16="http://schemas.microsoft.com/office/drawing/2014/main" id="{04F78633-B87B-462B-A749-05E58AB8AACB}"/>
                </a:ext>
              </a:extLst>
            </p:cNvPr>
            <p:cNvSpPr>
              <a:spLocks noChangeAspect="1"/>
            </p:cNvSpPr>
            <p:nvPr/>
          </p:nvSpPr>
          <p:spPr bwMode="auto">
            <a:xfrm>
              <a:off x="5194637" y="3954064"/>
              <a:ext cx="1471055" cy="1370364"/>
            </a:xfrm>
            <a:prstGeom prst="hexagon">
              <a:avLst/>
            </a:prstGeom>
            <a:solidFill>
              <a:srgbClr val="FFFFFF">
                <a:lumMod val="75000"/>
              </a:srgbClr>
            </a:solidFill>
            <a:ln w="25400" cap="flat" cmpd="sng" algn="ctr">
              <a:solidFill>
                <a:srgbClr val="FFFFFF">
                  <a:lumMod val="75000"/>
                </a:srgbClr>
              </a:solidFill>
              <a:prstDash val="solid"/>
              <a:round/>
              <a:headEnd type="none" w="med" len="med"/>
              <a:tailEnd type="none" w="med" len="med"/>
            </a:ln>
            <a:effectLst/>
          </p:spPr>
          <p:txBody>
            <a:bodyPr vert="horz" wrap="square" lIns="0" tIns="0" rIns="0" bIns="34290" numCol="1" rtlCol="0" anchor="ctr" anchorCtr="0" compatLnSpc="1">
              <a:prstTxWarp prst="textNoShape">
                <a:avLst/>
              </a:prstTxWarp>
            </a:bodyPr>
            <a:lstStyle/>
            <a:p>
              <a:pPr algn="ctr" defTabSz="685800" eaLnBrk="0" hangingPunct="0">
                <a:defRPr/>
              </a:pPr>
              <a:endParaRPr lang="en-US" sz="900" b="1" kern="0" dirty="0">
                <a:solidFill>
                  <a:srgbClr val="000000"/>
                </a:solidFill>
                <a:latin typeface="Arial" pitchFamily="-112" charset="0"/>
                <a:ea typeface="ＭＳ Ｐゴシック" charset="0"/>
              </a:endParaRPr>
            </a:p>
          </p:txBody>
        </p:sp>
        <p:sp>
          <p:nvSpPr>
            <p:cNvPr id="36" name="TextBox 35">
              <a:extLst>
                <a:ext uri="{FF2B5EF4-FFF2-40B4-BE49-F238E27FC236}">
                  <a16:creationId xmlns:a16="http://schemas.microsoft.com/office/drawing/2014/main" id="{BF2FDD99-3AE8-4086-B258-834933391474}"/>
                </a:ext>
              </a:extLst>
            </p:cNvPr>
            <p:cNvSpPr txBox="1"/>
            <p:nvPr/>
          </p:nvSpPr>
          <p:spPr>
            <a:xfrm>
              <a:off x="5535896" y="3939167"/>
              <a:ext cx="827579" cy="492443"/>
            </a:xfrm>
            <a:prstGeom prst="rect">
              <a:avLst/>
            </a:prstGeom>
            <a:noFill/>
          </p:spPr>
          <p:txBody>
            <a:bodyPr wrap="none" rtlCol="0">
              <a:spAutoFit/>
            </a:bodyPr>
            <a:lstStyle/>
            <a:p>
              <a:pPr algn="ctr"/>
              <a:r>
                <a:rPr lang="en-US" sz="900" b="1" dirty="0">
                  <a:latin typeface="Arial" panose="020B0604020202020204" pitchFamily="34" charset="0"/>
                  <a:cs typeface="Arial" panose="020B0604020202020204" pitchFamily="34" charset="0"/>
                </a:rPr>
                <a:t>3D </a:t>
              </a:r>
            </a:p>
            <a:p>
              <a:pPr algn="ctr"/>
              <a:r>
                <a:rPr lang="en-US" sz="900" b="1" dirty="0">
                  <a:latin typeface="Arial" panose="020B0604020202020204" pitchFamily="34" charset="0"/>
                  <a:cs typeface="Arial" panose="020B0604020202020204" pitchFamily="34" charset="0"/>
                </a:rPr>
                <a:t>Printing</a:t>
              </a:r>
            </a:p>
          </p:txBody>
        </p:sp>
        <p:pic>
          <p:nvPicPr>
            <p:cNvPr id="38" name="Picture 37">
              <a:extLst>
                <a:ext uri="{FF2B5EF4-FFF2-40B4-BE49-F238E27FC236}">
                  <a16:creationId xmlns:a16="http://schemas.microsoft.com/office/drawing/2014/main" id="{2BB85B70-76AA-4719-A39F-07A3F83251A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64966" y="4411806"/>
              <a:ext cx="768159" cy="768159"/>
            </a:xfrm>
            <a:prstGeom prst="rect">
              <a:avLst/>
            </a:prstGeom>
          </p:spPr>
        </p:pic>
      </p:grpSp>
      <p:grpSp>
        <p:nvGrpSpPr>
          <p:cNvPr id="15" name="Group 14">
            <a:extLst>
              <a:ext uri="{FF2B5EF4-FFF2-40B4-BE49-F238E27FC236}">
                <a16:creationId xmlns:a16="http://schemas.microsoft.com/office/drawing/2014/main" id="{FA5A3834-2104-E447-B57D-AF4013A16A7B}"/>
              </a:ext>
            </a:extLst>
          </p:cNvPr>
          <p:cNvGrpSpPr/>
          <p:nvPr/>
        </p:nvGrpSpPr>
        <p:grpSpPr>
          <a:xfrm>
            <a:off x="4416290" y="4347767"/>
            <a:ext cx="1103291" cy="1101886"/>
            <a:chOff x="3921459" y="4654142"/>
            <a:chExt cx="1471055" cy="1469181"/>
          </a:xfrm>
        </p:grpSpPr>
        <p:sp>
          <p:nvSpPr>
            <p:cNvPr id="41" name="Hexagon 40">
              <a:extLst>
                <a:ext uri="{FF2B5EF4-FFF2-40B4-BE49-F238E27FC236}">
                  <a16:creationId xmlns:a16="http://schemas.microsoft.com/office/drawing/2014/main" id="{79C5DB79-8CE1-44FC-B7EC-7E7C71B7AAA7}"/>
                </a:ext>
              </a:extLst>
            </p:cNvPr>
            <p:cNvSpPr>
              <a:spLocks noChangeAspect="1"/>
            </p:cNvSpPr>
            <p:nvPr/>
          </p:nvSpPr>
          <p:spPr bwMode="auto">
            <a:xfrm>
              <a:off x="3921459" y="4654142"/>
              <a:ext cx="1471055" cy="1370364"/>
            </a:xfrm>
            <a:prstGeom prst="hexagon">
              <a:avLst/>
            </a:prstGeom>
            <a:solidFill>
              <a:srgbClr val="000000">
                <a:lumMod val="65000"/>
                <a:lumOff val="35000"/>
              </a:srgbClr>
            </a:solidFill>
            <a:ln w="25400" cap="flat" cmpd="sng" algn="ctr">
              <a:solidFill>
                <a:srgbClr val="000000">
                  <a:lumMod val="65000"/>
                  <a:lumOff val="35000"/>
                </a:srgbClr>
              </a:solidFill>
              <a:prstDash val="solid"/>
              <a:round/>
              <a:headEnd type="none" w="med" len="med"/>
              <a:tailEnd type="none" w="med" len="med"/>
            </a:ln>
            <a:effectLst/>
          </p:spPr>
          <p:txBody>
            <a:bodyPr vert="horz" wrap="square" lIns="0" tIns="0" rIns="0" bIns="34290" numCol="1" rtlCol="0" anchor="ctr" anchorCtr="0" compatLnSpc="1">
              <a:prstTxWarp prst="textNoShape">
                <a:avLst/>
              </a:prstTxWarp>
            </a:bodyPr>
            <a:lstStyle/>
            <a:p>
              <a:pPr algn="ctr" defTabSz="685800" eaLnBrk="0" hangingPunct="0">
                <a:defRPr/>
              </a:pPr>
              <a:endParaRPr lang="en-US" sz="900" b="1" kern="0" dirty="0">
                <a:solidFill>
                  <a:srgbClr val="FFFFFF"/>
                </a:solidFill>
                <a:latin typeface="Arial" pitchFamily="-112" charset="0"/>
                <a:ea typeface="ＭＳ Ｐゴシック" charset="0"/>
              </a:endParaRPr>
            </a:p>
          </p:txBody>
        </p:sp>
        <p:pic>
          <p:nvPicPr>
            <p:cNvPr id="40" name="Picture 39">
              <a:extLst>
                <a:ext uri="{FF2B5EF4-FFF2-40B4-BE49-F238E27FC236}">
                  <a16:creationId xmlns:a16="http://schemas.microsoft.com/office/drawing/2014/main" id="{3956121D-3183-4487-B25E-F86229626582}"/>
                </a:ext>
              </a:extLst>
            </p:cNvPr>
            <p:cNvPicPr>
              <a:picLocks noChangeAspect="1"/>
            </p:cNvPicPr>
            <p:nvPr/>
          </p:nvPicPr>
          <p:blipFill>
            <a:blip r:embed="rId8">
              <a:lum bright="70000" contrast="-70000"/>
              <a:extLst>
                <a:ext uri="{28A0092B-C50C-407E-A947-70E740481C1C}">
                  <a14:useLocalDpi xmlns:a14="http://schemas.microsoft.com/office/drawing/2010/main" val="0"/>
                </a:ext>
              </a:extLst>
            </a:blip>
            <a:stretch>
              <a:fillRect/>
            </a:stretch>
          </p:blipFill>
          <p:spPr>
            <a:xfrm>
              <a:off x="4185228" y="4993103"/>
              <a:ext cx="1130220" cy="1130220"/>
            </a:xfrm>
            <a:prstGeom prst="rect">
              <a:avLst/>
            </a:prstGeom>
          </p:spPr>
        </p:pic>
        <p:sp>
          <p:nvSpPr>
            <p:cNvPr id="42" name="TextBox 41">
              <a:extLst>
                <a:ext uri="{FF2B5EF4-FFF2-40B4-BE49-F238E27FC236}">
                  <a16:creationId xmlns:a16="http://schemas.microsoft.com/office/drawing/2014/main" id="{66302B6C-4C4C-4683-97C4-BF5A6F429F04}"/>
                </a:ext>
              </a:extLst>
            </p:cNvPr>
            <p:cNvSpPr txBox="1"/>
            <p:nvPr/>
          </p:nvSpPr>
          <p:spPr>
            <a:xfrm>
              <a:off x="4105970" y="4715942"/>
              <a:ext cx="1092607" cy="492443"/>
            </a:xfrm>
            <a:prstGeom prst="rect">
              <a:avLst/>
            </a:prstGeom>
            <a:noFill/>
          </p:spPr>
          <p:txBody>
            <a:bodyPr wrap="none" rtlCol="0">
              <a:spAutoFit/>
            </a:bodyPr>
            <a:lstStyle/>
            <a:p>
              <a:pPr algn="ctr"/>
              <a:r>
                <a:rPr lang="en-US" sz="900" b="1" dirty="0">
                  <a:solidFill>
                    <a:schemeClr val="bg1"/>
                  </a:solidFill>
                  <a:latin typeface="Arial" panose="020B0604020202020204" pitchFamily="34" charset="0"/>
                  <a:cs typeface="Arial" panose="020B0604020202020204" pitchFamily="34" charset="0"/>
                </a:rPr>
                <a:t>Augmented</a:t>
              </a:r>
            </a:p>
            <a:p>
              <a:pPr algn="ctr"/>
              <a:r>
                <a:rPr lang="en-US" sz="900" b="1" dirty="0">
                  <a:solidFill>
                    <a:schemeClr val="bg1"/>
                  </a:solidFill>
                  <a:latin typeface="Arial" panose="020B0604020202020204" pitchFamily="34" charset="0"/>
                  <a:cs typeface="Arial" panose="020B0604020202020204" pitchFamily="34" charset="0"/>
                </a:rPr>
                <a:t>Reality</a:t>
              </a:r>
            </a:p>
          </p:txBody>
        </p:sp>
      </p:grpSp>
      <p:grpSp>
        <p:nvGrpSpPr>
          <p:cNvPr id="18" name="Group 17">
            <a:extLst>
              <a:ext uri="{FF2B5EF4-FFF2-40B4-BE49-F238E27FC236}">
                <a16:creationId xmlns:a16="http://schemas.microsoft.com/office/drawing/2014/main" id="{B23AE468-ACCD-2D4C-9649-30F0C67AE5E3}"/>
              </a:ext>
            </a:extLst>
          </p:cNvPr>
          <p:cNvGrpSpPr/>
          <p:nvPr/>
        </p:nvGrpSpPr>
        <p:grpSpPr>
          <a:xfrm>
            <a:off x="4429583" y="2127717"/>
            <a:ext cx="1103291" cy="1031762"/>
            <a:chOff x="3874109" y="1693956"/>
            <a:chExt cx="1471055" cy="1375682"/>
          </a:xfrm>
        </p:grpSpPr>
        <p:sp>
          <p:nvSpPr>
            <p:cNvPr id="43" name="Hexagon 42">
              <a:extLst>
                <a:ext uri="{FF2B5EF4-FFF2-40B4-BE49-F238E27FC236}">
                  <a16:creationId xmlns:a16="http://schemas.microsoft.com/office/drawing/2014/main" id="{DEF22749-8132-4E9B-817B-C675C2EF692F}"/>
                </a:ext>
              </a:extLst>
            </p:cNvPr>
            <p:cNvSpPr>
              <a:spLocks noChangeAspect="1"/>
            </p:cNvSpPr>
            <p:nvPr/>
          </p:nvSpPr>
          <p:spPr bwMode="auto">
            <a:xfrm>
              <a:off x="3874109" y="1699274"/>
              <a:ext cx="1471055" cy="1370364"/>
            </a:xfrm>
            <a:prstGeom prst="hexagon">
              <a:avLst/>
            </a:prstGeom>
            <a:solidFill>
              <a:srgbClr val="000000">
                <a:lumMod val="75000"/>
                <a:lumOff val="25000"/>
              </a:srgbClr>
            </a:solidFill>
            <a:ln w="25400" cap="flat" cmpd="sng" algn="ctr">
              <a:solidFill>
                <a:srgbClr val="000000">
                  <a:lumMod val="65000"/>
                  <a:lumOff val="35000"/>
                </a:srgbClr>
              </a:solidFill>
              <a:prstDash val="solid"/>
              <a:round/>
              <a:headEnd type="none" w="med" len="med"/>
              <a:tailEnd type="none" w="med" len="med"/>
            </a:ln>
            <a:effectLst/>
          </p:spPr>
          <p:txBody>
            <a:bodyPr vert="horz" wrap="square" lIns="0" tIns="0" rIns="0" bIns="34290" numCol="1" rtlCol="0" anchor="ctr" anchorCtr="0" compatLnSpc="1">
              <a:prstTxWarp prst="textNoShape">
                <a:avLst/>
              </a:prstTxWarp>
            </a:bodyPr>
            <a:lstStyle/>
            <a:p>
              <a:pPr algn="ctr" defTabSz="685800" eaLnBrk="0" hangingPunct="0">
                <a:defRPr/>
              </a:pPr>
              <a:endParaRPr lang="en-US" sz="900" b="1" kern="0" dirty="0">
                <a:solidFill>
                  <a:srgbClr val="FFFFFF"/>
                </a:solidFill>
                <a:latin typeface="Arial" pitchFamily="-112" charset="0"/>
                <a:ea typeface="ＭＳ Ｐゴシック" charset="0"/>
              </a:endParaRPr>
            </a:p>
          </p:txBody>
        </p:sp>
        <p:sp>
          <p:nvSpPr>
            <p:cNvPr id="44" name="TextBox 43">
              <a:extLst>
                <a:ext uri="{FF2B5EF4-FFF2-40B4-BE49-F238E27FC236}">
                  <a16:creationId xmlns:a16="http://schemas.microsoft.com/office/drawing/2014/main" id="{DF09BD12-232F-4738-BABF-C5F61BEFF826}"/>
                </a:ext>
              </a:extLst>
            </p:cNvPr>
            <p:cNvSpPr txBox="1"/>
            <p:nvPr/>
          </p:nvSpPr>
          <p:spPr>
            <a:xfrm>
              <a:off x="4248100" y="1693956"/>
              <a:ext cx="767732" cy="492442"/>
            </a:xfrm>
            <a:prstGeom prst="rect">
              <a:avLst/>
            </a:prstGeom>
            <a:noFill/>
          </p:spPr>
          <p:txBody>
            <a:bodyPr wrap="none" rtlCol="0">
              <a:spAutoFit/>
            </a:bodyPr>
            <a:lstStyle/>
            <a:p>
              <a:pPr algn="ctr"/>
              <a:r>
                <a:rPr lang="en-US" sz="900" b="1" dirty="0">
                  <a:solidFill>
                    <a:schemeClr val="bg1"/>
                  </a:solidFill>
                  <a:latin typeface="Arial" panose="020B0604020202020204" pitchFamily="34" charset="0"/>
                  <a:cs typeface="Arial" panose="020B0604020202020204" pitchFamily="34" charset="0"/>
                </a:rPr>
                <a:t>Virtual </a:t>
              </a:r>
            </a:p>
            <a:p>
              <a:pPr algn="ctr"/>
              <a:r>
                <a:rPr lang="en-US" sz="900" b="1" dirty="0">
                  <a:solidFill>
                    <a:schemeClr val="bg1"/>
                  </a:solidFill>
                  <a:latin typeface="Arial" panose="020B0604020202020204" pitchFamily="34" charset="0"/>
                  <a:cs typeface="Arial" panose="020B0604020202020204" pitchFamily="34" charset="0"/>
                </a:rPr>
                <a:t>Reality</a:t>
              </a:r>
            </a:p>
          </p:txBody>
        </p:sp>
        <p:pic>
          <p:nvPicPr>
            <p:cNvPr id="46" name="Picture 45">
              <a:extLst>
                <a:ext uri="{FF2B5EF4-FFF2-40B4-BE49-F238E27FC236}">
                  <a16:creationId xmlns:a16="http://schemas.microsoft.com/office/drawing/2014/main" id="{39728B35-0B29-412E-B682-5FB737865EED}"/>
                </a:ext>
              </a:extLst>
            </p:cNvPr>
            <p:cNvPicPr>
              <a:picLocks noChangeAspect="1"/>
            </p:cNvPicPr>
            <p:nvPr/>
          </p:nvPicPr>
          <p:blipFill>
            <a:blip r:embed="rId9" cstate="print">
              <a:lum bright="70000" contrast="-70000"/>
              <a:extLst>
                <a:ext uri="{28A0092B-C50C-407E-A947-70E740481C1C}">
                  <a14:useLocalDpi xmlns:a14="http://schemas.microsoft.com/office/drawing/2010/main" val="0"/>
                </a:ext>
              </a:extLst>
            </a:blip>
            <a:stretch>
              <a:fillRect/>
            </a:stretch>
          </p:blipFill>
          <p:spPr>
            <a:xfrm>
              <a:off x="4183883" y="2156184"/>
              <a:ext cx="812875" cy="812875"/>
            </a:xfrm>
            <a:prstGeom prst="rect">
              <a:avLst/>
            </a:prstGeom>
          </p:spPr>
        </p:pic>
      </p:grpSp>
      <p:grpSp>
        <p:nvGrpSpPr>
          <p:cNvPr id="20" name="Group 19">
            <a:extLst>
              <a:ext uri="{FF2B5EF4-FFF2-40B4-BE49-F238E27FC236}">
                <a16:creationId xmlns:a16="http://schemas.microsoft.com/office/drawing/2014/main" id="{7C7D824E-D7FC-EB41-AAC0-EDD6C5577628}"/>
              </a:ext>
            </a:extLst>
          </p:cNvPr>
          <p:cNvGrpSpPr/>
          <p:nvPr/>
        </p:nvGrpSpPr>
        <p:grpSpPr>
          <a:xfrm>
            <a:off x="5402114" y="1568058"/>
            <a:ext cx="1103291" cy="1027773"/>
            <a:chOff x="5232460" y="947743"/>
            <a:chExt cx="1471055" cy="1370364"/>
          </a:xfrm>
        </p:grpSpPr>
        <p:sp>
          <p:nvSpPr>
            <p:cNvPr id="10" name="Hexagon 9">
              <a:extLst>
                <a:ext uri="{FF2B5EF4-FFF2-40B4-BE49-F238E27FC236}">
                  <a16:creationId xmlns:a16="http://schemas.microsoft.com/office/drawing/2014/main" id="{89F67B2E-ADB6-42CE-8D72-19DAF9093E17}"/>
                </a:ext>
              </a:extLst>
            </p:cNvPr>
            <p:cNvSpPr>
              <a:spLocks noChangeAspect="1"/>
            </p:cNvSpPr>
            <p:nvPr/>
          </p:nvSpPr>
          <p:spPr bwMode="auto">
            <a:xfrm>
              <a:off x="5232460" y="947743"/>
              <a:ext cx="1471055" cy="1370364"/>
            </a:xfrm>
            <a:prstGeom prst="hexagon">
              <a:avLst/>
            </a:prstGeom>
            <a:solidFill>
              <a:srgbClr val="FFFFFF">
                <a:lumMod val="95000"/>
              </a:srgbClr>
            </a:solidFill>
            <a:ln w="25400" cap="flat" cmpd="sng" algn="ctr">
              <a:solidFill>
                <a:srgbClr val="FFFFFF">
                  <a:lumMod val="95000"/>
                </a:srgbClr>
              </a:solidFill>
              <a:prstDash val="solid"/>
              <a:round/>
              <a:headEnd type="none" w="med" len="med"/>
              <a:tailEnd type="none" w="med" len="med"/>
            </a:ln>
            <a:effectLst/>
          </p:spPr>
          <p:txBody>
            <a:bodyPr vert="horz" wrap="square" lIns="0" tIns="0" rIns="0" bIns="34290" numCol="1" rtlCol="0" anchor="ctr" anchorCtr="0" compatLnSpc="1">
              <a:prstTxWarp prst="textNoShape">
                <a:avLst/>
              </a:prstTxWarp>
            </a:bodyPr>
            <a:lstStyle/>
            <a:p>
              <a:pPr algn="ctr" defTabSz="685800" eaLnBrk="0" hangingPunct="0">
                <a:defRPr/>
              </a:pPr>
              <a:endParaRPr lang="en-US" sz="900" b="1" kern="0" dirty="0">
                <a:solidFill>
                  <a:srgbClr val="000000"/>
                </a:solidFill>
                <a:latin typeface="Arial" pitchFamily="-112" charset="0"/>
                <a:ea typeface="ＭＳ Ｐゴシック" charset="0"/>
              </a:endParaRPr>
            </a:p>
          </p:txBody>
        </p:sp>
        <p:sp>
          <p:nvSpPr>
            <p:cNvPr id="47" name="TextBox 46">
              <a:extLst>
                <a:ext uri="{FF2B5EF4-FFF2-40B4-BE49-F238E27FC236}">
                  <a16:creationId xmlns:a16="http://schemas.microsoft.com/office/drawing/2014/main" id="{CCF261E7-3202-49B6-B597-CC58BBCBCE65}"/>
                </a:ext>
              </a:extLst>
            </p:cNvPr>
            <p:cNvSpPr txBox="1"/>
            <p:nvPr/>
          </p:nvSpPr>
          <p:spPr>
            <a:xfrm>
              <a:off x="5576629" y="980758"/>
              <a:ext cx="895974" cy="492443"/>
            </a:xfrm>
            <a:prstGeom prst="rect">
              <a:avLst/>
            </a:prstGeom>
            <a:noFill/>
          </p:spPr>
          <p:txBody>
            <a:bodyPr wrap="none" rtlCol="0">
              <a:spAutoFit/>
            </a:bodyPr>
            <a:lstStyle/>
            <a:p>
              <a:pPr algn="ctr"/>
              <a:r>
                <a:rPr lang="en-US" sz="900" b="1" dirty="0">
                  <a:latin typeface="Arial" panose="020B0604020202020204" pitchFamily="34" charset="0"/>
                  <a:cs typeface="Arial" panose="020B0604020202020204" pitchFamily="34" charset="0"/>
                </a:rPr>
                <a:t>Software</a:t>
              </a:r>
            </a:p>
            <a:p>
              <a:pPr algn="ctr"/>
              <a:r>
                <a:rPr lang="en-US" sz="900" b="1" dirty="0">
                  <a:latin typeface="Arial" panose="020B0604020202020204" pitchFamily="34" charset="0"/>
                  <a:cs typeface="Arial" panose="020B0604020202020204" pitchFamily="34" charset="0"/>
                </a:rPr>
                <a:t>Factory</a:t>
              </a:r>
            </a:p>
          </p:txBody>
        </p:sp>
        <p:pic>
          <p:nvPicPr>
            <p:cNvPr id="49" name="Picture 48">
              <a:extLst>
                <a:ext uri="{FF2B5EF4-FFF2-40B4-BE49-F238E27FC236}">
                  <a16:creationId xmlns:a16="http://schemas.microsoft.com/office/drawing/2014/main" id="{F5B33ECB-D495-44CA-A766-1278B67B9F9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01671" y="1386017"/>
              <a:ext cx="845882" cy="845882"/>
            </a:xfrm>
            <a:prstGeom prst="rect">
              <a:avLst/>
            </a:prstGeom>
          </p:spPr>
        </p:pic>
      </p:grpSp>
      <p:grpSp>
        <p:nvGrpSpPr>
          <p:cNvPr id="23" name="Group 22">
            <a:extLst>
              <a:ext uri="{FF2B5EF4-FFF2-40B4-BE49-F238E27FC236}">
                <a16:creationId xmlns:a16="http://schemas.microsoft.com/office/drawing/2014/main" id="{62B85AA3-9367-404B-AA24-CD10D1B61BE2}"/>
              </a:ext>
            </a:extLst>
          </p:cNvPr>
          <p:cNvGrpSpPr/>
          <p:nvPr/>
        </p:nvGrpSpPr>
        <p:grpSpPr>
          <a:xfrm>
            <a:off x="5419979" y="2662651"/>
            <a:ext cx="1103291" cy="1131584"/>
            <a:chOff x="5194756" y="2365942"/>
            <a:chExt cx="1471055" cy="1508778"/>
          </a:xfrm>
        </p:grpSpPr>
        <p:sp>
          <p:nvSpPr>
            <p:cNvPr id="5" name="Hexagon 4">
              <a:extLst>
                <a:ext uri="{FF2B5EF4-FFF2-40B4-BE49-F238E27FC236}">
                  <a16:creationId xmlns:a16="http://schemas.microsoft.com/office/drawing/2014/main" id="{6C290C76-480C-4B00-B013-ED4B4E33376C}"/>
                </a:ext>
              </a:extLst>
            </p:cNvPr>
            <p:cNvSpPr>
              <a:spLocks noChangeAspect="1"/>
            </p:cNvSpPr>
            <p:nvPr/>
          </p:nvSpPr>
          <p:spPr bwMode="auto">
            <a:xfrm>
              <a:off x="5194756" y="2400351"/>
              <a:ext cx="1471055" cy="1370364"/>
            </a:xfrm>
            <a:prstGeom prst="hexagon">
              <a:avLst/>
            </a:prstGeom>
            <a:solidFill>
              <a:srgbClr val="FFFFFF">
                <a:lumMod val="85000"/>
              </a:srgbClr>
            </a:solidFill>
            <a:ln w="25400" cap="flat" cmpd="sng" algn="ctr">
              <a:solidFill>
                <a:srgbClr val="FFFFFF">
                  <a:lumMod val="85000"/>
                </a:srgbClr>
              </a:solidFill>
              <a:prstDash val="solid"/>
              <a:round/>
              <a:headEnd type="none" w="med" len="med"/>
              <a:tailEnd type="none" w="med" len="med"/>
            </a:ln>
            <a:effectLst/>
          </p:spPr>
          <p:txBody>
            <a:bodyPr vert="horz" wrap="square" lIns="0" tIns="0" rIns="0" bIns="34290" numCol="1" rtlCol="0" anchor="ctr" anchorCtr="0" compatLnSpc="1">
              <a:prstTxWarp prst="textNoShape">
                <a:avLst/>
              </a:prstTxWarp>
            </a:bodyPr>
            <a:lstStyle/>
            <a:p>
              <a:pPr algn="ctr" defTabSz="685800" eaLnBrk="0" hangingPunct="0">
                <a:defRPr/>
              </a:pPr>
              <a:endParaRPr lang="en-US" sz="900" b="1" kern="0" dirty="0">
                <a:solidFill>
                  <a:srgbClr val="000000"/>
                </a:solidFill>
                <a:latin typeface="Arial" pitchFamily="-112" charset="0"/>
                <a:ea typeface="ＭＳ Ｐゴシック" charset="0"/>
              </a:endParaRPr>
            </a:p>
          </p:txBody>
        </p:sp>
        <p:sp>
          <p:nvSpPr>
            <p:cNvPr id="33" name="TextBox 32">
              <a:extLst>
                <a:ext uri="{FF2B5EF4-FFF2-40B4-BE49-F238E27FC236}">
                  <a16:creationId xmlns:a16="http://schemas.microsoft.com/office/drawing/2014/main" id="{94CE8490-2F08-430C-B81D-BD8CEA547689}"/>
                </a:ext>
              </a:extLst>
            </p:cNvPr>
            <p:cNvSpPr txBox="1"/>
            <p:nvPr/>
          </p:nvSpPr>
          <p:spPr>
            <a:xfrm>
              <a:off x="5434612" y="2365942"/>
              <a:ext cx="887423" cy="677108"/>
            </a:xfrm>
            <a:prstGeom prst="rect">
              <a:avLst/>
            </a:prstGeom>
            <a:noFill/>
          </p:spPr>
          <p:txBody>
            <a:bodyPr wrap="none" rtlCol="0">
              <a:spAutoFit/>
            </a:bodyPr>
            <a:lstStyle/>
            <a:p>
              <a:pPr algn="ctr"/>
              <a:r>
                <a:rPr lang="en-US" sz="900" b="1" dirty="0">
                  <a:latin typeface="Arial" panose="020B0604020202020204" pitchFamily="34" charset="0"/>
                  <a:cs typeface="Arial" panose="020B0604020202020204" pitchFamily="34" charset="0"/>
                </a:rPr>
                <a:t>Human</a:t>
              </a:r>
            </a:p>
            <a:p>
              <a:pPr algn="ctr"/>
              <a:r>
                <a:rPr lang="en-US" sz="900" b="1" dirty="0">
                  <a:latin typeface="Arial" panose="020B0604020202020204" pitchFamily="34" charset="0"/>
                  <a:cs typeface="Arial" panose="020B0604020202020204" pitchFamily="34" charset="0"/>
                </a:rPr>
                <a:t>Machine</a:t>
              </a:r>
            </a:p>
            <a:p>
              <a:pPr algn="ctr"/>
              <a:r>
                <a:rPr lang="en-US" sz="900" b="1" dirty="0">
                  <a:latin typeface="Arial" panose="020B0604020202020204" pitchFamily="34" charset="0"/>
                  <a:cs typeface="Arial" panose="020B0604020202020204" pitchFamily="34" charset="0"/>
                </a:rPr>
                <a:t>Interface</a:t>
              </a:r>
            </a:p>
          </p:txBody>
        </p:sp>
        <p:pic>
          <p:nvPicPr>
            <p:cNvPr id="54" name="Picture 53">
              <a:extLst>
                <a:ext uri="{FF2B5EF4-FFF2-40B4-BE49-F238E27FC236}">
                  <a16:creationId xmlns:a16="http://schemas.microsoft.com/office/drawing/2014/main" id="{7DEDDF86-CAE6-4230-A693-653252DA317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59866" y="2869280"/>
              <a:ext cx="1005440" cy="1005440"/>
            </a:xfrm>
            <a:prstGeom prst="rect">
              <a:avLst/>
            </a:prstGeom>
          </p:spPr>
        </p:pic>
      </p:grpSp>
      <p:grpSp>
        <p:nvGrpSpPr>
          <p:cNvPr id="26" name="Group 25">
            <a:extLst>
              <a:ext uri="{FF2B5EF4-FFF2-40B4-BE49-F238E27FC236}">
                <a16:creationId xmlns:a16="http://schemas.microsoft.com/office/drawing/2014/main" id="{0C897D74-F2F3-8F41-B1AE-FCA8206647A1}"/>
              </a:ext>
            </a:extLst>
          </p:cNvPr>
          <p:cNvGrpSpPr/>
          <p:nvPr/>
        </p:nvGrpSpPr>
        <p:grpSpPr>
          <a:xfrm>
            <a:off x="6381293" y="4355287"/>
            <a:ext cx="1103291" cy="1027773"/>
            <a:chOff x="6476388" y="4664048"/>
            <a:chExt cx="1471055" cy="1370364"/>
          </a:xfrm>
        </p:grpSpPr>
        <p:sp>
          <p:nvSpPr>
            <p:cNvPr id="11" name="Hexagon 10">
              <a:extLst>
                <a:ext uri="{FF2B5EF4-FFF2-40B4-BE49-F238E27FC236}">
                  <a16:creationId xmlns:a16="http://schemas.microsoft.com/office/drawing/2014/main" id="{BDF9E145-C3F0-459C-9C54-FDAAFBFC64CB}"/>
                </a:ext>
              </a:extLst>
            </p:cNvPr>
            <p:cNvSpPr>
              <a:spLocks noChangeAspect="1"/>
            </p:cNvSpPr>
            <p:nvPr/>
          </p:nvSpPr>
          <p:spPr bwMode="auto">
            <a:xfrm>
              <a:off x="6476388" y="4664048"/>
              <a:ext cx="1471055" cy="1370364"/>
            </a:xfrm>
            <a:prstGeom prst="hexagon">
              <a:avLst/>
            </a:prstGeom>
            <a:solidFill>
              <a:srgbClr val="FFFFFF">
                <a:lumMod val="50000"/>
              </a:srgbClr>
            </a:solidFill>
            <a:ln w="25400" cap="flat" cmpd="sng" algn="ctr">
              <a:solidFill>
                <a:srgbClr val="000000">
                  <a:lumMod val="50000"/>
                  <a:lumOff val="50000"/>
                </a:srgbClr>
              </a:solidFill>
              <a:prstDash val="solid"/>
              <a:round/>
              <a:headEnd type="none" w="med" len="med"/>
              <a:tailEnd type="none" w="med" len="med"/>
            </a:ln>
            <a:effectLst/>
          </p:spPr>
          <p:txBody>
            <a:bodyPr vert="horz" wrap="square" lIns="0" tIns="0" rIns="0" bIns="34290" numCol="1" rtlCol="0" anchor="ctr" anchorCtr="0" compatLnSpc="1">
              <a:prstTxWarp prst="textNoShape">
                <a:avLst/>
              </a:prstTxWarp>
            </a:bodyPr>
            <a:lstStyle/>
            <a:p>
              <a:pPr algn="ctr" defTabSz="685800" eaLnBrk="0" hangingPunct="0">
                <a:defRPr/>
              </a:pPr>
              <a:endParaRPr lang="en-US" sz="900" b="1" kern="0" dirty="0">
                <a:solidFill>
                  <a:srgbClr val="FFFFFF"/>
                </a:solidFill>
                <a:latin typeface="Arial" pitchFamily="-112" charset="0"/>
                <a:ea typeface="ＭＳ Ｐゴシック" charset="0"/>
              </a:endParaRPr>
            </a:p>
          </p:txBody>
        </p:sp>
        <p:sp>
          <p:nvSpPr>
            <p:cNvPr id="61" name="TextBox 60">
              <a:extLst>
                <a:ext uri="{FF2B5EF4-FFF2-40B4-BE49-F238E27FC236}">
                  <a16:creationId xmlns:a16="http://schemas.microsoft.com/office/drawing/2014/main" id="{1E721A4A-B8C4-49A2-B2DE-1E0DC83C5E2D}"/>
                </a:ext>
              </a:extLst>
            </p:cNvPr>
            <p:cNvSpPr txBox="1"/>
            <p:nvPr/>
          </p:nvSpPr>
          <p:spPr>
            <a:xfrm>
              <a:off x="6640748" y="4677312"/>
              <a:ext cx="1186651" cy="492443"/>
            </a:xfrm>
            <a:prstGeom prst="rect">
              <a:avLst/>
            </a:prstGeom>
            <a:noFill/>
          </p:spPr>
          <p:txBody>
            <a:bodyPr wrap="none" rtlCol="0">
              <a:spAutoFit/>
            </a:bodyPr>
            <a:lstStyle/>
            <a:p>
              <a:pPr algn="ctr"/>
              <a:r>
                <a:rPr lang="en-US" sz="900" b="1" dirty="0">
                  <a:solidFill>
                    <a:schemeClr val="bg1"/>
                  </a:solidFill>
                  <a:latin typeface="Arial" panose="020B0604020202020204" pitchFamily="34" charset="0"/>
                  <a:cs typeface="Arial" panose="020B0604020202020204" pitchFamily="34" charset="0"/>
                </a:rPr>
                <a:t>Data </a:t>
              </a:r>
            </a:p>
            <a:p>
              <a:pPr algn="ctr"/>
              <a:r>
                <a:rPr lang="en-US" sz="900" b="1" dirty="0">
                  <a:solidFill>
                    <a:schemeClr val="bg1"/>
                  </a:solidFill>
                  <a:latin typeface="Arial" panose="020B0604020202020204" pitchFamily="34" charset="0"/>
                  <a:cs typeface="Arial" panose="020B0604020202020204" pitchFamily="34" charset="0"/>
                </a:rPr>
                <a:t>Visualization</a:t>
              </a:r>
            </a:p>
          </p:txBody>
        </p:sp>
        <p:pic>
          <p:nvPicPr>
            <p:cNvPr id="63" name="Picture 62">
              <a:extLst>
                <a:ext uri="{FF2B5EF4-FFF2-40B4-BE49-F238E27FC236}">
                  <a16:creationId xmlns:a16="http://schemas.microsoft.com/office/drawing/2014/main" id="{977B11C9-4FEA-46E1-B759-4BCAB69608FB}"/>
                </a:ext>
              </a:extLst>
            </p:cNvPr>
            <p:cNvPicPr>
              <a:picLocks noChangeAspect="1"/>
            </p:cNvPicPr>
            <p:nvPr/>
          </p:nvPicPr>
          <p:blipFill>
            <a:blip r:embed="rId12" cstate="print">
              <a:extLst>
                <a:ext uri="{BEBA8EAE-BF5A-486C-A8C5-ECC9F3942E4B}">
                  <a14:imgProps xmlns:a14="http://schemas.microsoft.com/office/drawing/2010/main">
                    <a14:imgLayer r:embed="rId13">
                      <a14:imgEffect>
                        <a14:artisticPhotocopy/>
                      </a14:imgEffect>
                    </a14:imgLayer>
                  </a14:imgProps>
                </a:ext>
                <a:ext uri="{28A0092B-C50C-407E-A947-70E740481C1C}">
                  <a14:useLocalDpi xmlns:a14="http://schemas.microsoft.com/office/drawing/2010/main" val="0"/>
                </a:ext>
              </a:extLst>
            </a:blip>
            <a:stretch>
              <a:fillRect/>
            </a:stretch>
          </p:blipFill>
          <p:spPr>
            <a:xfrm>
              <a:off x="6883710" y="5097483"/>
              <a:ext cx="710098" cy="710098"/>
            </a:xfrm>
            <a:prstGeom prst="rect">
              <a:avLst/>
            </a:prstGeom>
          </p:spPr>
        </p:pic>
      </p:grpSp>
      <p:grpSp>
        <p:nvGrpSpPr>
          <p:cNvPr id="29" name="Group 28">
            <a:extLst>
              <a:ext uri="{FF2B5EF4-FFF2-40B4-BE49-F238E27FC236}">
                <a16:creationId xmlns:a16="http://schemas.microsoft.com/office/drawing/2014/main" id="{546C1EEA-03E4-8841-8B59-CBC831C782CC}"/>
              </a:ext>
            </a:extLst>
          </p:cNvPr>
          <p:cNvGrpSpPr/>
          <p:nvPr/>
        </p:nvGrpSpPr>
        <p:grpSpPr>
          <a:xfrm>
            <a:off x="6359666" y="3237175"/>
            <a:ext cx="1103291" cy="1027773"/>
            <a:chOff x="6447553" y="3173232"/>
            <a:chExt cx="1471055" cy="1370364"/>
          </a:xfrm>
        </p:grpSpPr>
        <p:sp>
          <p:nvSpPr>
            <p:cNvPr id="50" name="Hexagon 49">
              <a:extLst>
                <a:ext uri="{FF2B5EF4-FFF2-40B4-BE49-F238E27FC236}">
                  <a16:creationId xmlns:a16="http://schemas.microsoft.com/office/drawing/2014/main" id="{461EB462-EA65-49EC-9CD6-85600F41FD10}"/>
                </a:ext>
              </a:extLst>
            </p:cNvPr>
            <p:cNvSpPr>
              <a:spLocks noChangeAspect="1"/>
            </p:cNvSpPr>
            <p:nvPr/>
          </p:nvSpPr>
          <p:spPr bwMode="auto">
            <a:xfrm>
              <a:off x="6447553" y="3173232"/>
              <a:ext cx="1471055" cy="1370364"/>
            </a:xfrm>
            <a:prstGeom prst="hexagon">
              <a:avLst/>
            </a:prstGeom>
            <a:solidFill>
              <a:srgbClr val="FFFFFF">
                <a:lumMod val="85000"/>
              </a:srgbClr>
            </a:solidFill>
            <a:ln w="25400" cap="flat" cmpd="sng" algn="ctr">
              <a:solidFill>
                <a:srgbClr val="FFFFFF">
                  <a:lumMod val="85000"/>
                </a:srgbClr>
              </a:solidFill>
              <a:prstDash val="solid"/>
              <a:round/>
              <a:headEnd type="none" w="med" len="med"/>
              <a:tailEnd type="none" w="med" len="med"/>
            </a:ln>
            <a:effectLst/>
          </p:spPr>
          <p:txBody>
            <a:bodyPr vert="horz" wrap="square" lIns="0" tIns="0" rIns="0" bIns="34290" numCol="1" rtlCol="0" anchor="ctr" anchorCtr="0" compatLnSpc="1">
              <a:prstTxWarp prst="textNoShape">
                <a:avLst/>
              </a:prstTxWarp>
            </a:bodyPr>
            <a:lstStyle/>
            <a:p>
              <a:pPr algn="ctr" defTabSz="685800" eaLnBrk="0" hangingPunct="0">
                <a:defRPr/>
              </a:pPr>
              <a:endParaRPr lang="en-US" sz="900" b="1" kern="0" dirty="0">
                <a:solidFill>
                  <a:srgbClr val="000000"/>
                </a:solidFill>
                <a:latin typeface="Arial" pitchFamily="-112" charset="0"/>
                <a:ea typeface="ＭＳ Ｐゴシック" charset="0"/>
              </a:endParaRPr>
            </a:p>
          </p:txBody>
        </p:sp>
        <p:pic>
          <p:nvPicPr>
            <p:cNvPr id="66" name="Picture 65">
              <a:extLst>
                <a:ext uri="{FF2B5EF4-FFF2-40B4-BE49-F238E27FC236}">
                  <a16:creationId xmlns:a16="http://schemas.microsoft.com/office/drawing/2014/main" id="{B26F105F-3BD7-4AD1-85CA-117C25A33F6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789025" y="3669004"/>
              <a:ext cx="874592" cy="874592"/>
            </a:xfrm>
            <a:prstGeom prst="rect">
              <a:avLst/>
            </a:prstGeom>
          </p:spPr>
        </p:pic>
        <p:sp>
          <p:nvSpPr>
            <p:cNvPr id="67" name="TextBox 66">
              <a:extLst>
                <a:ext uri="{FF2B5EF4-FFF2-40B4-BE49-F238E27FC236}">
                  <a16:creationId xmlns:a16="http://schemas.microsoft.com/office/drawing/2014/main" id="{784A43F9-2441-43BD-AAA4-CC8C739E74F9}"/>
                </a:ext>
              </a:extLst>
            </p:cNvPr>
            <p:cNvSpPr txBox="1"/>
            <p:nvPr/>
          </p:nvSpPr>
          <p:spPr>
            <a:xfrm>
              <a:off x="6594022" y="3187609"/>
              <a:ext cx="1152454" cy="492443"/>
            </a:xfrm>
            <a:prstGeom prst="rect">
              <a:avLst/>
            </a:prstGeom>
            <a:noFill/>
          </p:spPr>
          <p:txBody>
            <a:bodyPr wrap="none" rtlCol="0">
              <a:spAutoFit/>
            </a:bodyPr>
            <a:lstStyle/>
            <a:p>
              <a:pPr algn="ctr"/>
              <a:r>
                <a:rPr lang="en-US" sz="900" b="1" dirty="0">
                  <a:latin typeface="Arial" panose="020B0604020202020204" pitchFamily="34" charset="0"/>
                  <a:cs typeface="Arial" panose="020B0604020202020204" pitchFamily="34" charset="0"/>
                </a:rPr>
                <a:t>Data</a:t>
              </a:r>
            </a:p>
            <a:p>
              <a:pPr algn="ctr"/>
              <a:r>
                <a:rPr lang="en-US" sz="900" b="1" dirty="0">
                  <a:latin typeface="Arial" panose="020B0604020202020204" pitchFamily="34" charset="0"/>
                  <a:cs typeface="Arial" panose="020B0604020202020204" pitchFamily="34" charset="0"/>
                </a:rPr>
                <a:t>Aggregation</a:t>
              </a:r>
            </a:p>
          </p:txBody>
        </p:sp>
      </p:grpSp>
      <p:grpSp>
        <p:nvGrpSpPr>
          <p:cNvPr id="37" name="Group 36" descr="Need Identified">
            <a:extLst>
              <a:ext uri="{FF2B5EF4-FFF2-40B4-BE49-F238E27FC236}">
                <a16:creationId xmlns:a16="http://schemas.microsoft.com/office/drawing/2014/main" id="{AB91DB14-A8B0-484D-961A-1FDE19118509}"/>
              </a:ext>
            </a:extLst>
          </p:cNvPr>
          <p:cNvGrpSpPr/>
          <p:nvPr/>
        </p:nvGrpSpPr>
        <p:grpSpPr>
          <a:xfrm>
            <a:off x="1812226" y="1992905"/>
            <a:ext cx="1003054" cy="1346304"/>
            <a:chOff x="384301" y="1514207"/>
            <a:chExt cx="1337405" cy="1795072"/>
          </a:xfrm>
        </p:grpSpPr>
        <p:cxnSp>
          <p:nvCxnSpPr>
            <p:cNvPr id="17" name="Curved Connector 17">
              <a:extLst>
                <a:ext uri="{FF2B5EF4-FFF2-40B4-BE49-F238E27FC236}">
                  <a16:creationId xmlns:a16="http://schemas.microsoft.com/office/drawing/2014/main" id="{0E6699D1-5E82-4E11-8E2F-9FFDF3CB46B5}"/>
                </a:ext>
              </a:extLst>
            </p:cNvPr>
            <p:cNvCxnSpPr/>
            <p:nvPr/>
          </p:nvCxnSpPr>
          <p:spPr bwMode="auto">
            <a:xfrm rot="16200000" flipH="1">
              <a:off x="1037624" y="2886132"/>
              <a:ext cx="481671" cy="364623"/>
            </a:xfrm>
            <a:prstGeom prst="curvedConnector3">
              <a:avLst>
                <a:gd name="adj1" fmla="val 50000"/>
              </a:avLst>
            </a:prstGeom>
            <a:gradFill rotWithShape="0">
              <a:gsLst>
                <a:gs pos="0">
                  <a:srgbClr val="00A3E0">
                    <a:gamma/>
                    <a:shade val="46275"/>
                    <a:invGamma/>
                  </a:srgbClr>
                </a:gs>
                <a:gs pos="100000">
                  <a:srgbClr val="00A3E0"/>
                </a:gs>
              </a:gsLst>
              <a:lin ang="5400000" scaled="1"/>
            </a:gradFill>
            <a:ln w="25400" cap="flat" cmpd="sng" algn="ctr">
              <a:solidFill>
                <a:srgbClr val="000000"/>
              </a:solidFill>
              <a:prstDash val="solid"/>
              <a:round/>
              <a:headEnd type="none" w="med" len="med"/>
              <a:tailEnd type="none" w="med" len="med"/>
            </a:ln>
            <a:effectLst/>
          </p:spPr>
        </p:cxnSp>
        <p:pic>
          <p:nvPicPr>
            <p:cNvPr id="72" name="Picture 71">
              <a:extLst>
                <a:ext uri="{FF2B5EF4-FFF2-40B4-BE49-F238E27FC236}">
                  <a16:creationId xmlns:a16="http://schemas.microsoft.com/office/drawing/2014/main" id="{EC51C9DF-091C-45B4-8EB3-15900565C5A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84301" y="1514207"/>
              <a:ext cx="1337405" cy="1337405"/>
            </a:xfrm>
            <a:prstGeom prst="rect">
              <a:avLst/>
            </a:prstGeom>
          </p:spPr>
        </p:pic>
      </p:grpSp>
      <p:grpSp>
        <p:nvGrpSpPr>
          <p:cNvPr id="45" name="Group 44">
            <a:extLst>
              <a:ext uri="{FF2B5EF4-FFF2-40B4-BE49-F238E27FC236}">
                <a16:creationId xmlns:a16="http://schemas.microsoft.com/office/drawing/2014/main" id="{4EE5F925-1866-8E41-9107-C35DF932AB7C}"/>
              </a:ext>
            </a:extLst>
          </p:cNvPr>
          <p:cNvGrpSpPr/>
          <p:nvPr/>
        </p:nvGrpSpPr>
        <p:grpSpPr>
          <a:xfrm>
            <a:off x="7311176" y="2678119"/>
            <a:ext cx="1103291" cy="1027773"/>
            <a:chOff x="7691909" y="2400351"/>
            <a:chExt cx="1471055" cy="1370364"/>
          </a:xfrm>
        </p:grpSpPr>
        <p:sp>
          <p:nvSpPr>
            <p:cNvPr id="64" name="Hexagon 63">
              <a:extLst>
                <a:ext uri="{FF2B5EF4-FFF2-40B4-BE49-F238E27FC236}">
                  <a16:creationId xmlns:a16="http://schemas.microsoft.com/office/drawing/2014/main" id="{8C92563E-241B-4312-A5B5-60B0F263F7E8}"/>
                </a:ext>
              </a:extLst>
            </p:cNvPr>
            <p:cNvSpPr>
              <a:spLocks noChangeAspect="1"/>
            </p:cNvSpPr>
            <p:nvPr/>
          </p:nvSpPr>
          <p:spPr bwMode="auto">
            <a:xfrm>
              <a:off x="7691909" y="2400351"/>
              <a:ext cx="1471055" cy="1370364"/>
            </a:xfrm>
            <a:prstGeom prst="hexagon">
              <a:avLst/>
            </a:prstGeom>
            <a:solidFill>
              <a:srgbClr val="FFFFFF">
                <a:lumMod val="75000"/>
              </a:srgbClr>
            </a:solidFill>
            <a:ln w="25400" cap="flat" cmpd="sng" algn="ctr">
              <a:solidFill>
                <a:srgbClr val="FFFFFF">
                  <a:lumMod val="75000"/>
                </a:srgbClr>
              </a:solidFill>
              <a:prstDash val="solid"/>
              <a:round/>
              <a:headEnd type="none" w="med" len="med"/>
              <a:tailEnd type="none" w="med" len="med"/>
            </a:ln>
            <a:effectLst/>
          </p:spPr>
          <p:txBody>
            <a:bodyPr vert="horz" wrap="square" lIns="0" tIns="0" rIns="0" bIns="34290" numCol="1" rtlCol="0" anchor="ctr" anchorCtr="0" compatLnSpc="1">
              <a:prstTxWarp prst="textNoShape">
                <a:avLst/>
              </a:prstTxWarp>
            </a:bodyPr>
            <a:lstStyle/>
            <a:p>
              <a:pPr algn="ctr" defTabSz="685800" eaLnBrk="0" hangingPunct="0">
                <a:defRPr/>
              </a:pPr>
              <a:endParaRPr lang="en-US" sz="900" b="1" kern="0" dirty="0">
                <a:solidFill>
                  <a:srgbClr val="000000"/>
                </a:solidFill>
                <a:latin typeface="Arial" pitchFamily="-112" charset="0"/>
                <a:ea typeface="ＭＳ Ｐゴシック" charset="0"/>
              </a:endParaRPr>
            </a:p>
          </p:txBody>
        </p:sp>
        <p:pic>
          <p:nvPicPr>
            <p:cNvPr id="69" name="Picture 68" descr="Icon&#10;&#10;Description automatically generated">
              <a:extLst>
                <a:ext uri="{FF2B5EF4-FFF2-40B4-BE49-F238E27FC236}">
                  <a16:creationId xmlns:a16="http://schemas.microsoft.com/office/drawing/2014/main" id="{922A5C9F-CC92-454E-84BB-44A8E386BD6C}"/>
                </a:ext>
              </a:extLst>
            </p:cNvPr>
            <p:cNvPicPr>
              <a:picLocks noChangeAspect="1"/>
            </p:cNvPicPr>
            <p:nvPr/>
          </p:nvPicPr>
          <p:blipFill>
            <a:blip r:embed="rId16" cstate="print">
              <a:biLevel thresh="75000"/>
              <a:extLst>
                <a:ext uri="{BEBA8EAE-BF5A-486C-A8C5-ECC9F3942E4B}">
                  <a14:imgProps xmlns:a14="http://schemas.microsoft.com/office/drawing/2010/main">
                    <a14:imgLayer r:embed="rId17">
                      <a14:imgEffect>
                        <a14:artisticChalkSketch/>
                      </a14:imgEffect>
                    </a14:imgLayer>
                  </a14:imgProps>
                </a:ext>
                <a:ext uri="{28A0092B-C50C-407E-A947-70E740481C1C}">
                  <a14:useLocalDpi xmlns:a14="http://schemas.microsoft.com/office/drawing/2010/main" val="0"/>
                </a:ext>
              </a:extLst>
            </a:blip>
            <a:stretch>
              <a:fillRect/>
            </a:stretch>
          </p:blipFill>
          <p:spPr>
            <a:xfrm>
              <a:off x="7953637" y="2734752"/>
              <a:ext cx="1003707" cy="970295"/>
            </a:xfrm>
            <a:prstGeom prst="rect">
              <a:avLst/>
            </a:prstGeom>
          </p:spPr>
        </p:pic>
        <p:sp>
          <p:nvSpPr>
            <p:cNvPr id="70" name="TextBox 69">
              <a:extLst>
                <a:ext uri="{FF2B5EF4-FFF2-40B4-BE49-F238E27FC236}">
                  <a16:creationId xmlns:a16="http://schemas.microsoft.com/office/drawing/2014/main" id="{C90BA711-7D4C-4DD5-AD31-75E555217E69}"/>
                </a:ext>
              </a:extLst>
            </p:cNvPr>
            <p:cNvSpPr txBox="1"/>
            <p:nvPr/>
          </p:nvSpPr>
          <p:spPr>
            <a:xfrm>
              <a:off x="8099945" y="2418284"/>
              <a:ext cx="622393" cy="307776"/>
            </a:xfrm>
            <a:prstGeom prst="rect">
              <a:avLst/>
            </a:prstGeom>
            <a:noFill/>
          </p:spPr>
          <p:txBody>
            <a:bodyPr wrap="none" rtlCol="0">
              <a:spAutoFit/>
            </a:bodyPr>
            <a:lstStyle/>
            <a:p>
              <a:pPr algn="ctr"/>
              <a:r>
                <a:rPr lang="en-US" sz="900" b="1" dirty="0">
                  <a:latin typeface="Arial" panose="020B0604020202020204" pitchFamily="34" charset="0"/>
                  <a:cs typeface="Arial" panose="020B0604020202020204" pitchFamily="34" charset="0"/>
                </a:rPr>
                <a:t>Edge</a:t>
              </a:r>
            </a:p>
          </p:txBody>
        </p:sp>
      </p:grpSp>
      <p:grpSp>
        <p:nvGrpSpPr>
          <p:cNvPr id="48" name="Group 47">
            <a:extLst>
              <a:ext uri="{FF2B5EF4-FFF2-40B4-BE49-F238E27FC236}">
                <a16:creationId xmlns:a16="http://schemas.microsoft.com/office/drawing/2014/main" id="{C7E8BD09-9181-4544-89B1-C4021C8E9543}"/>
              </a:ext>
            </a:extLst>
          </p:cNvPr>
          <p:cNvGrpSpPr/>
          <p:nvPr/>
        </p:nvGrpSpPr>
        <p:grpSpPr>
          <a:xfrm>
            <a:off x="8036523" y="3467702"/>
            <a:ext cx="1147672" cy="1307441"/>
            <a:chOff x="8615189" y="3382318"/>
            <a:chExt cx="1530229" cy="1743255"/>
          </a:xfrm>
        </p:grpSpPr>
        <p:pic>
          <p:nvPicPr>
            <p:cNvPr id="75" name="Picture 74">
              <a:extLst>
                <a:ext uri="{FF2B5EF4-FFF2-40B4-BE49-F238E27FC236}">
                  <a16:creationId xmlns:a16="http://schemas.microsoft.com/office/drawing/2014/main" id="{582E8B1C-BA96-4A6B-BE75-59A9E1060676}"/>
                </a:ext>
              </a:extLst>
            </p:cNvPr>
            <p:cNvPicPr>
              <a:picLocks noChangeAspect="1"/>
            </p:cNvPicPr>
            <p:nvPr/>
          </p:nvPicPr>
          <p:blipFill>
            <a:blip r:embed="rId18"/>
            <a:stretch>
              <a:fillRect/>
            </a:stretch>
          </p:blipFill>
          <p:spPr>
            <a:xfrm>
              <a:off x="8615189" y="3753854"/>
              <a:ext cx="1530229" cy="1371719"/>
            </a:xfrm>
            <a:prstGeom prst="rect">
              <a:avLst/>
            </a:prstGeom>
          </p:spPr>
        </p:pic>
        <p:cxnSp>
          <p:nvCxnSpPr>
            <p:cNvPr id="76" name="Curved Connector 17">
              <a:extLst>
                <a:ext uri="{FF2B5EF4-FFF2-40B4-BE49-F238E27FC236}">
                  <a16:creationId xmlns:a16="http://schemas.microsoft.com/office/drawing/2014/main" id="{F370A66C-006F-4DE0-BBD7-E13B16074823}"/>
                </a:ext>
              </a:extLst>
            </p:cNvPr>
            <p:cNvCxnSpPr/>
            <p:nvPr/>
          </p:nvCxnSpPr>
          <p:spPr bwMode="auto">
            <a:xfrm rot="16200000" flipH="1">
              <a:off x="8957157" y="3440842"/>
              <a:ext cx="481671" cy="364623"/>
            </a:xfrm>
            <a:prstGeom prst="curvedConnector3">
              <a:avLst>
                <a:gd name="adj1" fmla="val 50000"/>
              </a:avLst>
            </a:prstGeom>
            <a:gradFill rotWithShape="0">
              <a:gsLst>
                <a:gs pos="0">
                  <a:srgbClr val="00A3E0">
                    <a:gamma/>
                    <a:shade val="46275"/>
                    <a:invGamma/>
                  </a:srgbClr>
                </a:gs>
                <a:gs pos="100000">
                  <a:srgbClr val="00A3E0"/>
                </a:gs>
              </a:gsLst>
              <a:lin ang="5400000" scaled="1"/>
            </a:gradFill>
            <a:ln w="25400" cap="flat" cmpd="sng" algn="ctr">
              <a:solidFill>
                <a:srgbClr val="000000"/>
              </a:solidFill>
              <a:prstDash val="solid"/>
              <a:round/>
              <a:headEnd type="none" w="med" len="med"/>
              <a:tailEnd type="none" w="med" len="med"/>
            </a:ln>
            <a:effectLst/>
          </p:spPr>
        </p:cxnSp>
      </p:grpSp>
      <p:grpSp>
        <p:nvGrpSpPr>
          <p:cNvPr id="30" name="Group 29">
            <a:extLst>
              <a:ext uri="{FF2B5EF4-FFF2-40B4-BE49-F238E27FC236}">
                <a16:creationId xmlns:a16="http://schemas.microsoft.com/office/drawing/2014/main" id="{AAF71CA7-A2BF-E14A-B567-5AAB6456A993}"/>
              </a:ext>
            </a:extLst>
          </p:cNvPr>
          <p:cNvGrpSpPr/>
          <p:nvPr/>
        </p:nvGrpSpPr>
        <p:grpSpPr>
          <a:xfrm>
            <a:off x="6380885" y="2129104"/>
            <a:ext cx="1103291" cy="1027773"/>
            <a:chOff x="6475845" y="1695804"/>
            <a:chExt cx="1471055" cy="1370364"/>
          </a:xfrm>
        </p:grpSpPr>
        <p:sp>
          <p:nvSpPr>
            <p:cNvPr id="55" name="Hexagon 54">
              <a:extLst>
                <a:ext uri="{FF2B5EF4-FFF2-40B4-BE49-F238E27FC236}">
                  <a16:creationId xmlns:a16="http://schemas.microsoft.com/office/drawing/2014/main" id="{9D429F17-7EC8-4C18-909B-4408D49B92D1}"/>
                </a:ext>
              </a:extLst>
            </p:cNvPr>
            <p:cNvSpPr>
              <a:spLocks noChangeAspect="1"/>
            </p:cNvSpPr>
            <p:nvPr/>
          </p:nvSpPr>
          <p:spPr bwMode="auto">
            <a:xfrm>
              <a:off x="6475845" y="1695804"/>
              <a:ext cx="1471055" cy="1370364"/>
            </a:xfrm>
            <a:prstGeom prst="hexagon">
              <a:avLst/>
            </a:prstGeom>
            <a:solidFill>
              <a:srgbClr val="FFFFFF">
                <a:lumMod val="50000"/>
              </a:srgbClr>
            </a:solidFill>
            <a:ln w="25400" cap="flat" cmpd="sng" algn="ctr">
              <a:solidFill>
                <a:srgbClr val="000000">
                  <a:lumMod val="50000"/>
                  <a:lumOff val="50000"/>
                </a:srgbClr>
              </a:solidFill>
              <a:prstDash val="solid"/>
              <a:round/>
              <a:headEnd type="none" w="med" len="med"/>
              <a:tailEnd type="none" w="med" len="med"/>
            </a:ln>
            <a:effectLst/>
          </p:spPr>
          <p:txBody>
            <a:bodyPr vert="horz" wrap="square" lIns="0" tIns="0" rIns="0" bIns="34290" numCol="1" rtlCol="0" anchor="ctr" anchorCtr="0" compatLnSpc="1">
              <a:prstTxWarp prst="textNoShape">
                <a:avLst/>
              </a:prstTxWarp>
            </a:bodyPr>
            <a:lstStyle/>
            <a:p>
              <a:pPr algn="ctr" defTabSz="685800" eaLnBrk="0" hangingPunct="0">
                <a:defRPr/>
              </a:pPr>
              <a:endParaRPr lang="en-US" sz="900" b="1" kern="0" dirty="0">
                <a:solidFill>
                  <a:srgbClr val="FFFFFF"/>
                </a:solidFill>
                <a:latin typeface="Arial" pitchFamily="-112" charset="0"/>
                <a:ea typeface="ＭＳ Ｐゴシック" charset="0"/>
              </a:endParaRPr>
            </a:p>
          </p:txBody>
        </p:sp>
        <p:pic>
          <p:nvPicPr>
            <p:cNvPr id="60" name="Picture 59">
              <a:extLst>
                <a:ext uri="{FF2B5EF4-FFF2-40B4-BE49-F238E27FC236}">
                  <a16:creationId xmlns:a16="http://schemas.microsoft.com/office/drawing/2014/main" id="{288ABD75-EEE3-49E1-ABB9-E86350A713C2}"/>
                </a:ext>
              </a:extLst>
            </p:cNvPr>
            <p:cNvPicPr>
              <a:picLocks noChangeAspect="1"/>
            </p:cNvPicPr>
            <p:nvPr/>
          </p:nvPicPr>
          <p:blipFill>
            <a:blip r:embed="rId19" cstate="print">
              <a:lum bright="70000" contrast="-70000"/>
              <a:extLst>
                <a:ext uri="{28A0092B-C50C-407E-A947-70E740481C1C}">
                  <a14:useLocalDpi xmlns:a14="http://schemas.microsoft.com/office/drawing/2010/main" val="0"/>
                </a:ext>
              </a:extLst>
            </a:blip>
            <a:stretch>
              <a:fillRect/>
            </a:stretch>
          </p:blipFill>
          <p:spPr>
            <a:xfrm>
              <a:off x="6847869" y="2062565"/>
              <a:ext cx="711439" cy="711439"/>
            </a:xfrm>
            <a:prstGeom prst="rect">
              <a:avLst/>
            </a:prstGeom>
          </p:spPr>
        </p:pic>
        <p:sp>
          <p:nvSpPr>
            <p:cNvPr id="80" name="TextBox 79">
              <a:extLst>
                <a:ext uri="{FF2B5EF4-FFF2-40B4-BE49-F238E27FC236}">
                  <a16:creationId xmlns:a16="http://schemas.microsoft.com/office/drawing/2014/main" id="{7BCBA9A4-E1B9-4829-8F23-279DE6248E9D}"/>
                </a:ext>
              </a:extLst>
            </p:cNvPr>
            <p:cNvSpPr txBox="1"/>
            <p:nvPr/>
          </p:nvSpPr>
          <p:spPr>
            <a:xfrm>
              <a:off x="6855329" y="1786289"/>
              <a:ext cx="665140" cy="307776"/>
            </a:xfrm>
            <a:prstGeom prst="rect">
              <a:avLst/>
            </a:prstGeom>
            <a:noFill/>
          </p:spPr>
          <p:txBody>
            <a:bodyPr wrap="none" rtlCol="0">
              <a:spAutoFit/>
            </a:bodyPr>
            <a:lstStyle/>
            <a:p>
              <a:pPr algn="ctr"/>
              <a:r>
                <a:rPr lang="en-US" sz="900" b="1" dirty="0">
                  <a:solidFill>
                    <a:schemeClr val="bg1"/>
                  </a:solidFill>
                  <a:latin typeface="Arial" panose="020B0604020202020204" pitchFamily="34" charset="0"/>
                  <a:cs typeface="Arial" panose="020B0604020202020204" pitchFamily="34" charset="0"/>
                </a:rPr>
                <a:t>AI/ML</a:t>
              </a:r>
            </a:p>
          </p:txBody>
        </p:sp>
      </p:grpSp>
      <p:grpSp>
        <p:nvGrpSpPr>
          <p:cNvPr id="35" name="Group 34">
            <a:extLst>
              <a:ext uri="{FF2B5EF4-FFF2-40B4-BE49-F238E27FC236}">
                <a16:creationId xmlns:a16="http://schemas.microsoft.com/office/drawing/2014/main" id="{77F3406A-2676-104B-BAA4-34D05E2BD571}"/>
              </a:ext>
            </a:extLst>
          </p:cNvPr>
          <p:cNvGrpSpPr/>
          <p:nvPr/>
        </p:nvGrpSpPr>
        <p:grpSpPr>
          <a:xfrm>
            <a:off x="7324273" y="1572784"/>
            <a:ext cx="1103291" cy="1027773"/>
            <a:chOff x="7703662" y="926718"/>
            <a:chExt cx="1471055" cy="1370364"/>
          </a:xfrm>
        </p:grpSpPr>
        <p:sp>
          <p:nvSpPr>
            <p:cNvPr id="77" name="Hexagon 76">
              <a:extLst>
                <a:ext uri="{FF2B5EF4-FFF2-40B4-BE49-F238E27FC236}">
                  <a16:creationId xmlns:a16="http://schemas.microsoft.com/office/drawing/2014/main" id="{5C602F9B-06E3-47ED-8BD5-2A224A9E4BCC}"/>
                </a:ext>
              </a:extLst>
            </p:cNvPr>
            <p:cNvSpPr>
              <a:spLocks noChangeAspect="1"/>
            </p:cNvSpPr>
            <p:nvPr/>
          </p:nvSpPr>
          <p:spPr bwMode="auto">
            <a:xfrm>
              <a:off x="7703662" y="926718"/>
              <a:ext cx="1471055" cy="1370364"/>
            </a:xfrm>
            <a:prstGeom prst="hexagon">
              <a:avLst/>
            </a:prstGeom>
            <a:solidFill>
              <a:srgbClr val="000000">
                <a:lumMod val="75000"/>
                <a:lumOff val="25000"/>
              </a:srgbClr>
            </a:solidFill>
            <a:ln w="25400" cap="flat" cmpd="sng" algn="ctr">
              <a:solidFill>
                <a:srgbClr val="000000">
                  <a:lumMod val="65000"/>
                  <a:lumOff val="35000"/>
                </a:srgbClr>
              </a:solidFill>
              <a:prstDash val="solid"/>
              <a:round/>
              <a:headEnd type="none" w="med" len="med"/>
              <a:tailEnd type="none" w="med" len="med"/>
            </a:ln>
            <a:effectLst/>
          </p:spPr>
          <p:txBody>
            <a:bodyPr vert="horz" wrap="square" lIns="0" tIns="0" rIns="0" bIns="34290" numCol="1" rtlCol="0" anchor="ctr" anchorCtr="0" compatLnSpc="1">
              <a:prstTxWarp prst="textNoShape">
                <a:avLst/>
              </a:prstTxWarp>
            </a:bodyPr>
            <a:lstStyle/>
            <a:p>
              <a:pPr algn="ctr" defTabSz="685800" eaLnBrk="0" hangingPunct="0">
                <a:defRPr/>
              </a:pPr>
              <a:endParaRPr lang="en-US" sz="900" b="1" kern="0" dirty="0">
                <a:solidFill>
                  <a:srgbClr val="FFFFFF"/>
                </a:solidFill>
                <a:latin typeface="Arial" pitchFamily="-112" charset="0"/>
                <a:ea typeface="ＭＳ Ｐゴシック" charset="0"/>
              </a:endParaRPr>
            </a:p>
          </p:txBody>
        </p:sp>
        <p:pic>
          <p:nvPicPr>
            <p:cNvPr id="79" name="Picture 78">
              <a:extLst>
                <a:ext uri="{FF2B5EF4-FFF2-40B4-BE49-F238E27FC236}">
                  <a16:creationId xmlns:a16="http://schemas.microsoft.com/office/drawing/2014/main" id="{B2FCA675-A82D-4B90-A0EF-1396DC60F31A}"/>
                </a:ext>
              </a:extLst>
            </p:cNvPr>
            <p:cNvPicPr>
              <a:picLocks noChangeAspect="1"/>
            </p:cNvPicPr>
            <p:nvPr/>
          </p:nvPicPr>
          <p:blipFill>
            <a:blip r:embed="rId20" cstate="print">
              <a:extLst>
                <a:ext uri="{BEBA8EAE-BF5A-486C-A8C5-ECC9F3942E4B}">
                  <a14:imgProps xmlns:a14="http://schemas.microsoft.com/office/drawing/2010/main">
                    <a14:imgLayer r:embed="rId21">
                      <a14:imgEffect>
                        <a14:artisticPhotocopy/>
                      </a14:imgEffect>
                    </a14:imgLayer>
                  </a14:imgProps>
                </a:ext>
                <a:ext uri="{28A0092B-C50C-407E-A947-70E740481C1C}">
                  <a14:useLocalDpi xmlns:a14="http://schemas.microsoft.com/office/drawing/2010/main" val="0"/>
                </a:ext>
              </a:extLst>
            </a:blip>
            <a:stretch>
              <a:fillRect/>
            </a:stretch>
          </p:blipFill>
          <p:spPr>
            <a:xfrm>
              <a:off x="7984604" y="1282297"/>
              <a:ext cx="950219" cy="950219"/>
            </a:xfrm>
            <a:prstGeom prst="rect">
              <a:avLst/>
            </a:prstGeom>
          </p:spPr>
        </p:pic>
        <p:sp>
          <p:nvSpPr>
            <p:cNvPr id="56" name="TextBox 55">
              <a:extLst>
                <a:ext uri="{FF2B5EF4-FFF2-40B4-BE49-F238E27FC236}">
                  <a16:creationId xmlns:a16="http://schemas.microsoft.com/office/drawing/2014/main" id="{C000BED6-42BA-438F-8BB8-7E22BAE89F3D}"/>
                </a:ext>
              </a:extLst>
            </p:cNvPr>
            <p:cNvSpPr txBox="1"/>
            <p:nvPr/>
          </p:nvSpPr>
          <p:spPr>
            <a:xfrm>
              <a:off x="8146607" y="1005298"/>
              <a:ext cx="682240" cy="307776"/>
            </a:xfrm>
            <a:prstGeom prst="rect">
              <a:avLst/>
            </a:prstGeom>
            <a:noFill/>
          </p:spPr>
          <p:txBody>
            <a:bodyPr wrap="none" rtlCol="0">
              <a:spAutoFit/>
            </a:bodyPr>
            <a:lstStyle/>
            <a:p>
              <a:pPr algn="ctr"/>
              <a:r>
                <a:rPr lang="en-US" sz="900" b="1" dirty="0">
                  <a:solidFill>
                    <a:schemeClr val="bg1"/>
                  </a:solidFill>
                  <a:latin typeface="Arial" panose="020B0604020202020204" pitchFamily="34" charset="0"/>
                  <a:cs typeface="Arial" panose="020B0604020202020204" pitchFamily="34" charset="0"/>
                </a:rPr>
                <a:t>Cyber</a:t>
              </a:r>
            </a:p>
          </p:txBody>
        </p:sp>
      </p:grpSp>
      <p:grpSp>
        <p:nvGrpSpPr>
          <p:cNvPr id="12" name="Group 11">
            <a:extLst>
              <a:ext uri="{FF2B5EF4-FFF2-40B4-BE49-F238E27FC236}">
                <a16:creationId xmlns:a16="http://schemas.microsoft.com/office/drawing/2014/main" id="{64B0A737-47BE-BC43-935C-43AA4D36D64B}"/>
              </a:ext>
            </a:extLst>
          </p:cNvPr>
          <p:cNvGrpSpPr/>
          <p:nvPr/>
        </p:nvGrpSpPr>
        <p:grpSpPr>
          <a:xfrm>
            <a:off x="3456419" y="4940824"/>
            <a:ext cx="1103291" cy="1033808"/>
            <a:chOff x="2627527" y="5434018"/>
            <a:chExt cx="1471055" cy="1378410"/>
          </a:xfrm>
        </p:grpSpPr>
        <p:sp>
          <p:nvSpPr>
            <p:cNvPr id="82" name="Hexagon 81">
              <a:extLst>
                <a:ext uri="{FF2B5EF4-FFF2-40B4-BE49-F238E27FC236}">
                  <a16:creationId xmlns:a16="http://schemas.microsoft.com/office/drawing/2014/main" id="{B7036B38-0713-4A07-AF27-BBFAA79135A6}"/>
                </a:ext>
              </a:extLst>
            </p:cNvPr>
            <p:cNvSpPr>
              <a:spLocks noChangeAspect="1"/>
            </p:cNvSpPr>
            <p:nvPr/>
          </p:nvSpPr>
          <p:spPr bwMode="auto">
            <a:xfrm>
              <a:off x="2627527" y="5442064"/>
              <a:ext cx="1471055" cy="1370364"/>
            </a:xfrm>
            <a:prstGeom prst="hexagon">
              <a:avLst/>
            </a:prstGeom>
            <a:solidFill>
              <a:srgbClr val="FFFFFF">
                <a:lumMod val="85000"/>
              </a:srgbClr>
            </a:solidFill>
            <a:ln w="25400" cap="flat" cmpd="sng" algn="ctr">
              <a:solidFill>
                <a:srgbClr val="FFFFFF">
                  <a:lumMod val="85000"/>
                </a:srgbClr>
              </a:solidFill>
              <a:prstDash val="solid"/>
              <a:round/>
              <a:headEnd type="none" w="med" len="med"/>
              <a:tailEnd type="none" w="med" len="med"/>
            </a:ln>
            <a:effectLst/>
          </p:spPr>
          <p:txBody>
            <a:bodyPr vert="horz" wrap="square" lIns="0" tIns="0" rIns="0" bIns="34290" numCol="1" rtlCol="0" anchor="ctr" anchorCtr="0" compatLnSpc="1">
              <a:prstTxWarp prst="textNoShape">
                <a:avLst/>
              </a:prstTxWarp>
            </a:bodyPr>
            <a:lstStyle/>
            <a:p>
              <a:pPr algn="ctr" defTabSz="685800" eaLnBrk="0" hangingPunct="0">
                <a:defRPr/>
              </a:pPr>
              <a:endParaRPr lang="en-US" sz="900" b="1" kern="0" dirty="0">
                <a:solidFill>
                  <a:srgbClr val="000000"/>
                </a:solidFill>
                <a:latin typeface="Arial" pitchFamily="-112" charset="0"/>
                <a:ea typeface="ＭＳ Ｐゴシック" charset="0"/>
              </a:endParaRPr>
            </a:p>
          </p:txBody>
        </p:sp>
        <p:sp>
          <p:nvSpPr>
            <p:cNvPr id="83" name="TextBox 82">
              <a:extLst>
                <a:ext uri="{FF2B5EF4-FFF2-40B4-BE49-F238E27FC236}">
                  <a16:creationId xmlns:a16="http://schemas.microsoft.com/office/drawing/2014/main" id="{E49081EB-9DFA-436C-9A23-7EFD32E44EDD}"/>
                </a:ext>
              </a:extLst>
            </p:cNvPr>
            <p:cNvSpPr txBox="1"/>
            <p:nvPr/>
          </p:nvSpPr>
          <p:spPr>
            <a:xfrm>
              <a:off x="2891799" y="5434018"/>
              <a:ext cx="1007115" cy="492442"/>
            </a:xfrm>
            <a:prstGeom prst="rect">
              <a:avLst/>
            </a:prstGeom>
            <a:noFill/>
          </p:spPr>
          <p:txBody>
            <a:bodyPr wrap="none" rtlCol="0">
              <a:spAutoFit/>
            </a:bodyPr>
            <a:lstStyle/>
            <a:p>
              <a:pPr algn="ctr"/>
              <a:r>
                <a:rPr lang="en-US" sz="900" b="1" dirty="0">
                  <a:latin typeface="Arial" panose="020B0604020202020204" pitchFamily="34" charset="0"/>
                  <a:cs typeface="Arial" panose="020B0604020202020204" pitchFamily="34" charset="0"/>
                </a:rPr>
                <a:t>Immersive</a:t>
              </a:r>
            </a:p>
            <a:p>
              <a:pPr algn="ctr"/>
              <a:r>
                <a:rPr lang="en-US" sz="900" b="1" dirty="0">
                  <a:latin typeface="Arial" panose="020B0604020202020204" pitchFamily="34" charset="0"/>
                  <a:cs typeface="Arial" panose="020B0604020202020204" pitchFamily="34" charset="0"/>
                </a:rPr>
                <a:t>Education</a:t>
              </a:r>
            </a:p>
          </p:txBody>
        </p:sp>
        <p:pic>
          <p:nvPicPr>
            <p:cNvPr id="85" name="Picture 84">
              <a:extLst>
                <a:ext uri="{FF2B5EF4-FFF2-40B4-BE49-F238E27FC236}">
                  <a16:creationId xmlns:a16="http://schemas.microsoft.com/office/drawing/2014/main" id="{140E5B17-B083-40A9-BA2D-AD8745501A42}"/>
                </a:ext>
              </a:extLst>
            </p:cNvPr>
            <p:cNvPicPr>
              <a:picLocks noChangeAspect="1"/>
            </p:cNvPicPr>
            <p:nvPr/>
          </p:nvPicPr>
          <p:blipFill>
            <a:blip r:embed="rId22"/>
            <a:stretch>
              <a:fillRect/>
            </a:stretch>
          </p:blipFill>
          <p:spPr>
            <a:xfrm>
              <a:off x="2944780" y="5983844"/>
              <a:ext cx="869484" cy="679049"/>
            </a:xfrm>
            <a:prstGeom prst="rect">
              <a:avLst/>
            </a:prstGeom>
          </p:spPr>
        </p:pic>
      </p:grpSp>
      <p:sp>
        <p:nvSpPr>
          <p:cNvPr id="34" name="TextBox 33">
            <a:extLst>
              <a:ext uri="{FF2B5EF4-FFF2-40B4-BE49-F238E27FC236}">
                <a16:creationId xmlns:a16="http://schemas.microsoft.com/office/drawing/2014/main" id="{2FB4563C-3A2C-654C-99DA-27F3D82A946C}"/>
              </a:ext>
            </a:extLst>
          </p:cNvPr>
          <p:cNvSpPr txBox="1"/>
          <p:nvPr/>
        </p:nvSpPr>
        <p:spPr>
          <a:xfrm>
            <a:off x="2280625" y="1935410"/>
            <a:ext cx="1401346" cy="253916"/>
          </a:xfrm>
          <a:prstGeom prst="rect">
            <a:avLst/>
          </a:prstGeom>
          <a:noFill/>
        </p:spPr>
        <p:txBody>
          <a:bodyPr wrap="none" rtlCol="0">
            <a:spAutoFit/>
          </a:bodyPr>
          <a:lstStyle/>
          <a:p>
            <a:r>
              <a:rPr lang="en-US" sz="1050" b="1" dirty="0">
                <a:latin typeface="Arial" panose="020B0604020202020204" pitchFamily="34" charset="0"/>
                <a:cs typeface="Arial" panose="020B0604020202020204" pitchFamily="34" charset="0"/>
              </a:rPr>
              <a:t>Begins with a need</a:t>
            </a:r>
          </a:p>
        </p:txBody>
      </p:sp>
      <p:sp>
        <p:nvSpPr>
          <p:cNvPr id="71" name="TextBox 70">
            <a:extLst>
              <a:ext uri="{FF2B5EF4-FFF2-40B4-BE49-F238E27FC236}">
                <a16:creationId xmlns:a16="http://schemas.microsoft.com/office/drawing/2014/main" id="{81585A0C-9358-034C-8569-F9E1F686340F}"/>
              </a:ext>
            </a:extLst>
          </p:cNvPr>
          <p:cNvSpPr txBox="1"/>
          <p:nvPr/>
        </p:nvSpPr>
        <p:spPr>
          <a:xfrm>
            <a:off x="8587071" y="4707741"/>
            <a:ext cx="1199367" cy="415498"/>
          </a:xfrm>
          <a:prstGeom prst="rect">
            <a:avLst/>
          </a:prstGeom>
          <a:noFill/>
        </p:spPr>
        <p:txBody>
          <a:bodyPr wrap="none" rtlCol="0">
            <a:spAutoFit/>
          </a:bodyPr>
          <a:lstStyle/>
          <a:p>
            <a:r>
              <a:rPr lang="en-US" sz="1050" b="1" dirty="0">
                <a:latin typeface="Arial" panose="020B0604020202020204" pitchFamily="34" charset="0"/>
                <a:cs typeface="Arial" panose="020B0604020202020204" pitchFamily="34" charset="0"/>
              </a:rPr>
              <a:t>Ends with value</a:t>
            </a:r>
          </a:p>
          <a:p>
            <a:r>
              <a:rPr lang="en-US" sz="1050" b="1" dirty="0">
                <a:latin typeface="Arial" panose="020B0604020202020204" pitchFamily="34" charset="0"/>
                <a:cs typeface="Arial" panose="020B0604020202020204" pitchFamily="34" charset="0"/>
              </a:rPr>
              <a:t>To warfighter</a:t>
            </a:r>
          </a:p>
        </p:txBody>
      </p:sp>
      <p:sp>
        <p:nvSpPr>
          <p:cNvPr id="86" name="Rectangle 85">
            <a:extLst>
              <a:ext uri="{FF2B5EF4-FFF2-40B4-BE49-F238E27FC236}">
                <a16:creationId xmlns:a16="http://schemas.microsoft.com/office/drawing/2014/main" id="{FDC3F1D4-5190-7B41-9CBD-2869312402E8}"/>
              </a:ext>
            </a:extLst>
          </p:cNvPr>
          <p:cNvSpPr/>
          <p:nvPr/>
        </p:nvSpPr>
        <p:spPr>
          <a:xfrm>
            <a:off x="8465269" y="2138709"/>
            <a:ext cx="2057400" cy="857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050" dirty="0">
                <a:solidFill>
                  <a:schemeClr val="tx1"/>
                </a:solidFill>
                <a:latin typeface="Arial" panose="020B0604020202020204" pitchFamily="34" charset="0"/>
                <a:cs typeface="Arial" panose="020B0604020202020204" pitchFamily="34" charset="0"/>
              </a:rPr>
              <a:t>Digital Value Stream begins with Customer and User empathy</a:t>
            </a:r>
          </a:p>
        </p:txBody>
      </p:sp>
      <p:sp>
        <p:nvSpPr>
          <p:cNvPr id="87" name="Rectangle 86">
            <a:extLst>
              <a:ext uri="{FF2B5EF4-FFF2-40B4-BE49-F238E27FC236}">
                <a16:creationId xmlns:a16="http://schemas.microsoft.com/office/drawing/2014/main" id="{B62F8DC1-C9FF-9D48-80F6-F2DFD619FEA0}"/>
              </a:ext>
            </a:extLst>
          </p:cNvPr>
          <p:cNvSpPr/>
          <p:nvPr/>
        </p:nvSpPr>
        <p:spPr>
          <a:xfrm>
            <a:off x="8465269" y="2138709"/>
            <a:ext cx="2057400" cy="857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050" dirty="0">
                <a:solidFill>
                  <a:schemeClr val="tx1"/>
                </a:solidFill>
                <a:latin typeface="Arial" panose="020B0604020202020204" pitchFamily="34" charset="0"/>
                <a:cs typeface="Arial" panose="020B0604020202020204" pitchFamily="34" charset="0"/>
              </a:rPr>
              <a:t>Move from </a:t>
            </a:r>
            <a:r>
              <a:rPr lang="en-US" sz="1050" b="1" dirty="0">
                <a:solidFill>
                  <a:schemeClr val="tx1"/>
                </a:solidFill>
                <a:latin typeface="Arial" panose="020B0604020202020204" pitchFamily="34" charset="0"/>
                <a:cs typeface="Arial" panose="020B0604020202020204" pitchFamily="34" charset="0"/>
              </a:rPr>
              <a:t>predictive</a:t>
            </a:r>
            <a:r>
              <a:rPr lang="en-US" sz="1050" dirty="0">
                <a:solidFill>
                  <a:schemeClr val="tx1"/>
                </a:solidFill>
                <a:latin typeface="Arial" panose="020B0604020202020204" pitchFamily="34" charset="0"/>
                <a:cs typeface="Arial" panose="020B0604020202020204" pitchFamily="34" charset="0"/>
              </a:rPr>
              <a:t> to </a:t>
            </a:r>
            <a:r>
              <a:rPr lang="en-US" sz="1050" b="1" dirty="0">
                <a:solidFill>
                  <a:schemeClr val="tx1"/>
                </a:solidFill>
                <a:latin typeface="Arial" panose="020B0604020202020204" pitchFamily="34" charset="0"/>
                <a:cs typeface="Arial" panose="020B0604020202020204" pitchFamily="34" charset="0"/>
              </a:rPr>
              <a:t>empirical</a:t>
            </a:r>
            <a:r>
              <a:rPr lang="en-US" sz="1050" dirty="0">
                <a:solidFill>
                  <a:schemeClr val="tx1"/>
                </a:solidFill>
                <a:latin typeface="Arial" panose="020B0604020202020204" pitchFamily="34" charset="0"/>
                <a:cs typeface="Arial" panose="020B0604020202020204" pitchFamily="34" charset="0"/>
              </a:rPr>
              <a:t> planning increasing mission agility</a:t>
            </a:r>
          </a:p>
        </p:txBody>
      </p:sp>
      <p:sp>
        <p:nvSpPr>
          <p:cNvPr id="88" name="Rectangle 87">
            <a:extLst>
              <a:ext uri="{FF2B5EF4-FFF2-40B4-BE49-F238E27FC236}">
                <a16:creationId xmlns:a16="http://schemas.microsoft.com/office/drawing/2014/main" id="{ACF88C88-2A5E-BE4F-A5AB-2A769FC3C0A0}"/>
              </a:ext>
            </a:extLst>
          </p:cNvPr>
          <p:cNvSpPr/>
          <p:nvPr/>
        </p:nvSpPr>
        <p:spPr>
          <a:xfrm>
            <a:off x="8467974" y="2138709"/>
            <a:ext cx="2057400" cy="857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050" dirty="0">
                <a:solidFill>
                  <a:schemeClr val="tx1"/>
                </a:solidFill>
                <a:latin typeface="Arial" panose="020B0604020202020204" pitchFamily="34" charset="0"/>
                <a:cs typeface="Arial" panose="020B0604020202020204" pitchFamily="34" charset="0"/>
              </a:rPr>
              <a:t>Need to be iterative and incremental to minimize rework and maximize value</a:t>
            </a:r>
          </a:p>
        </p:txBody>
      </p:sp>
      <p:sp>
        <p:nvSpPr>
          <p:cNvPr id="89" name="Rectangle 88">
            <a:extLst>
              <a:ext uri="{FF2B5EF4-FFF2-40B4-BE49-F238E27FC236}">
                <a16:creationId xmlns:a16="http://schemas.microsoft.com/office/drawing/2014/main" id="{CE38780C-C33A-844F-B8CC-6EBFD0992CA1}"/>
              </a:ext>
            </a:extLst>
          </p:cNvPr>
          <p:cNvSpPr/>
          <p:nvPr/>
        </p:nvSpPr>
        <p:spPr>
          <a:xfrm>
            <a:off x="8465269" y="2147161"/>
            <a:ext cx="2057400" cy="857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050" dirty="0">
                <a:solidFill>
                  <a:schemeClr val="tx1"/>
                </a:solidFill>
                <a:latin typeface="Arial" panose="020B0604020202020204" pitchFamily="34" charset="0"/>
                <a:cs typeface="Arial" panose="020B0604020202020204" pitchFamily="34" charset="0"/>
              </a:rPr>
              <a:t>Use modeling to learn quickly</a:t>
            </a:r>
          </a:p>
        </p:txBody>
      </p:sp>
      <p:sp>
        <p:nvSpPr>
          <p:cNvPr id="90" name="Rectangle 89">
            <a:extLst>
              <a:ext uri="{FF2B5EF4-FFF2-40B4-BE49-F238E27FC236}">
                <a16:creationId xmlns:a16="http://schemas.microsoft.com/office/drawing/2014/main" id="{C02A3324-784A-3444-BEB7-E2C9062A5B83}"/>
              </a:ext>
            </a:extLst>
          </p:cNvPr>
          <p:cNvSpPr/>
          <p:nvPr/>
        </p:nvSpPr>
        <p:spPr>
          <a:xfrm>
            <a:off x="8463233" y="2141569"/>
            <a:ext cx="2057400" cy="857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050" dirty="0">
                <a:solidFill>
                  <a:schemeClr val="tx1"/>
                </a:solidFill>
                <a:latin typeface="Arial" panose="020B0604020202020204" pitchFamily="34" charset="0"/>
                <a:cs typeface="Arial" panose="020B0604020202020204" pitchFamily="34" charset="0"/>
              </a:rPr>
              <a:t>Increase or ability to innovate with minimal risk</a:t>
            </a:r>
          </a:p>
        </p:txBody>
      </p:sp>
      <p:sp>
        <p:nvSpPr>
          <p:cNvPr id="91" name="Rectangle 90">
            <a:extLst>
              <a:ext uri="{FF2B5EF4-FFF2-40B4-BE49-F238E27FC236}">
                <a16:creationId xmlns:a16="http://schemas.microsoft.com/office/drawing/2014/main" id="{75F2D1D8-74FA-2740-906F-75C3F170918A}"/>
              </a:ext>
            </a:extLst>
          </p:cNvPr>
          <p:cNvSpPr/>
          <p:nvPr/>
        </p:nvSpPr>
        <p:spPr>
          <a:xfrm>
            <a:off x="8466388" y="2149976"/>
            <a:ext cx="2057400" cy="857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050" dirty="0">
                <a:solidFill>
                  <a:schemeClr val="tx1"/>
                </a:solidFill>
                <a:latin typeface="Arial" panose="020B0604020202020204" pitchFamily="34" charset="0"/>
                <a:cs typeface="Arial" panose="020B0604020202020204" pitchFamily="34" charset="0"/>
              </a:rPr>
              <a:t>Provide immersive experience to improve common understanding.</a:t>
            </a:r>
          </a:p>
        </p:txBody>
      </p:sp>
      <p:sp>
        <p:nvSpPr>
          <p:cNvPr id="92" name="Rectangle 91">
            <a:extLst>
              <a:ext uri="{FF2B5EF4-FFF2-40B4-BE49-F238E27FC236}">
                <a16:creationId xmlns:a16="http://schemas.microsoft.com/office/drawing/2014/main" id="{B233E31A-CC40-EB47-8170-73E60C1E5139}"/>
              </a:ext>
            </a:extLst>
          </p:cNvPr>
          <p:cNvSpPr/>
          <p:nvPr/>
        </p:nvSpPr>
        <p:spPr>
          <a:xfrm>
            <a:off x="8476845" y="2149974"/>
            <a:ext cx="2057400" cy="857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050" dirty="0">
                <a:solidFill>
                  <a:schemeClr val="tx1"/>
                </a:solidFill>
                <a:latin typeface="Arial" panose="020B0604020202020204" pitchFamily="34" charset="0"/>
                <a:cs typeface="Arial" panose="020B0604020202020204" pitchFamily="34" charset="0"/>
              </a:rPr>
              <a:t>Bridges the gap between virtual and physical world further improving common understanding.</a:t>
            </a:r>
          </a:p>
        </p:txBody>
      </p:sp>
      <p:sp>
        <p:nvSpPr>
          <p:cNvPr id="93" name="Rectangle 92">
            <a:extLst>
              <a:ext uri="{FF2B5EF4-FFF2-40B4-BE49-F238E27FC236}">
                <a16:creationId xmlns:a16="http://schemas.microsoft.com/office/drawing/2014/main" id="{63C7ACE7-2830-1D47-96E8-F9F8EDDB574E}"/>
              </a:ext>
            </a:extLst>
          </p:cNvPr>
          <p:cNvSpPr/>
          <p:nvPr/>
        </p:nvSpPr>
        <p:spPr>
          <a:xfrm>
            <a:off x="8476777" y="2149974"/>
            <a:ext cx="2057400" cy="857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050" dirty="0">
                <a:solidFill>
                  <a:schemeClr val="tx1"/>
                </a:solidFill>
                <a:latin typeface="Arial" panose="020B0604020202020204" pitchFamily="34" charset="0"/>
                <a:cs typeface="Arial" panose="020B0604020202020204" pitchFamily="34" charset="0"/>
              </a:rPr>
              <a:t>Allows teams to deliver capabilities faster, consistently, and securely with minimal risk</a:t>
            </a:r>
          </a:p>
        </p:txBody>
      </p:sp>
      <p:sp>
        <p:nvSpPr>
          <p:cNvPr id="94" name="Rectangle 93">
            <a:extLst>
              <a:ext uri="{FF2B5EF4-FFF2-40B4-BE49-F238E27FC236}">
                <a16:creationId xmlns:a16="http://schemas.microsoft.com/office/drawing/2014/main" id="{0F1C3261-1B73-D441-85B8-7A1412824EE7}"/>
              </a:ext>
            </a:extLst>
          </p:cNvPr>
          <p:cNvSpPr/>
          <p:nvPr/>
        </p:nvSpPr>
        <p:spPr>
          <a:xfrm>
            <a:off x="8466388" y="2147802"/>
            <a:ext cx="2057400" cy="857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050" dirty="0">
                <a:solidFill>
                  <a:schemeClr val="tx1"/>
                </a:solidFill>
                <a:latin typeface="Arial" panose="020B0604020202020204" pitchFamily="34" charset="0"/>
                <a:cs typeface="Arial" panose="020B0604020202020204" pitchFamily="34" charset="0"/>
              </a:rPr>
              <a:t>Augments human performance by seamlessly connecting them to the machine </a:t>
            </a:r>
          </a:p>
        </p:txBody>
      </p:sp>
      <p:sp>
        <p:nvSpPr>
          <p:cNvPr id="95" name="Rectangle 94">
            <a:extLst>
              <a:ext uri="{FF2B5EF4-FFF2-40B4-BE49-F238E27FC236}">
                <a16:creationId xmlns:a16="http://schemas.microsoft.com/office/drawing/2014/main" id="{25833404-13CD-4441-BA66-0982C8380EB5}"/>
              </a:ext>
            </a:extLst>
          </p:cNvPr>
          <p:cNvSpPr/>
          <p:nvPr/>
        </p:nvSpPr>
        <p:spPr>
          <a:xfrm>
            <a:off x="8466024" y="2145230"/>
            <a:ext cx="2057400" cy="857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050" dirty="0">
                <a:solidFill>
                  <a:schemeClr val="tx1"/>
                </a:solidFill>
                <a:latin typeface="Arial" panose="020B0604020202020204" pitchFamily="34" charset="0"/>
                <a:cs typeface="Arial" panose="020B0604020202020204" pitchFamily="34" charset="0"/>
              </a:rPr>
              <a:t>Identify patterns and trends in data to improve decision making.</a:t>
            </a:r>
          </a:p>
        </p:txBody>
      </p:sp>
      <p:sp>
        <p:nvSpPr>
          <p:cNvPr id="96" name="Rectangle 95">
            <a:extLst>
              <a:ext uri="{FF2B5EF4-FFF2-40B4-BE49-F238E27FC236}">
                <a16:creationId xmlns:a16="http://schemas.microsoft.com/office/drawing/2014/main" id="{CC995A9F-0C8B-D74D-A043-D8C8F31179D0}"/>
              </a:ext>
            </a:extLst>
          </p:cNvPr>
          <p:cNvSpPr/>
          <p:nvPr/>
        </p:nvSpPr>
        <p:spPr>
          <a:xfrm>
            <a:off x="8466403" y="2145231"/>
            <a:ext cx="2057400" cy="857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050" dirty="0">
                <a:solidFill>
                  <a:schemeClr val="tx1"/>
                </a:solidFill>
                <a:latin typeface="Arial" panose="020B0604020202020204" pitchFamily="34" charset="0"/>
                <a:cs typeface="Arial" panose="020B0604020202020204" pitchFamily="34" charset="0"/>
              </a:rPr>
              <a:t>Moves data from text to a story</a:t>
            </a:r>
          </a:p>
        </p:txBody>
      </p:sp>
      <p:sp>
        <p:nvSpPr>
          <p:cNvPr id="97" name="Rectangle 96">
            <a:extLst>
              <a:ext uri="{FF2B5EF4-FFF2-40B4-BE49-F238E27FC236}">
                <a16:creationId xmlns:a16="http://schemas.microsoft.com/office/drawing/2014/main" id="{69E618E5-113D-2A4E-BDF7-7B317A9406D5}"/>
              </a:ext>
            </a:extLst>
          </p:cNvPr>
          <p:cNvSpPr/>
          <p:nvPr/>
        </p:nvSpPr>
        <p:spPr>
          <a:xfrm>
            <a:off x="8466382" y="2145235"/>
            <a:ext cx="2057400" cy="857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050" dirty="0">
                <a:solidFill>
                  <a:schemeClr val="tx1"/>
                </a:solidFill>
                <a:latin typeface="Arial" panose="020B0604020202020204" pitchFamily="34" charset="0"/>
                <a:cs typeface="Arial" panose="020B0604020202020204" pitchFamily="34" charset="0"/>
              </a:rPr>
              <a:t>Enhances speed, precision, and effectiveness of human efforts.</a:t>
            </a:r>
          </a:p>
        </p:txBody>
      </p:sp>
      <p:sp>
        <p:nvSpPr>
          <p:cNvPr id="98" name="Rectangle 97">
            <a:extLst>
              <a:ext uri="{FF2B5EF4-FFF2-40B4-BE49-F238E27FC236}">
                <a16:creationId xmlns:a16="http://schemas.microsoft.com/office/drawing/2014/main" id="{AD034859-9A7A-214A-B9C8-AB389C25F22F}"/>
              </a:ext>
            </a:extLst>
          </p:cNvPr>
          <p:cNvSpPr/>
          <p:nvPr/>
        </p:nvSpPr>
        <p:spPr>
          <a:xfrm>
            <a:off x="8476830" y="2147993"/>
            <a:ext cx="2057400" cy="857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050" dirty="0">
                <a:solidFill>
                  <a:schemeClr val="tx1"/>
                </a:solidFill>
                <a:latin typeface="Arial" panose="020B0604020202020204" pitchFamily="34" charset="0"/>
                <a:cs typeface="Arial" panose="020B0604020202020204" pitchFamily="34" charset="0"/>
              </a:rPr>
              <a:t>Decrease Latency while increasing efficiency</a:t>
            </a:r>
          </a:p>
        </p:txBody>
      </p:sp>
      <p:sp>
        <p:nvSpPr>
          <p:cNvPr id="99" name="Rectangle 98">
            <a:extLst>
              <a:ext uri="{FF2B5EF4-FFF2-40B4-BE49-F238E27FC236}">
                <a16:creationId xmlns:a16="http://schemas.microsoft.com/office/drawing/2014/main" id="{96D67577-88F4-624C-A16C-82954563812A}"/>
              </a:ext>
            </a:extLst>
          </p:cNvPr>
          <p:cNvSpPr/>
          <p:nvPr/>
        </p:nvSpPr>
        <p:spPr>
          <a:xfrm>
            <a:off x="8466422" y="2148001"/>
            <a:ext cx="2057400" cy="857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050" dirty="0">
                <a:solidFill>
                  <a:schemeClr val="tx1"/>
                </a:solidFill>
                <a:latin typeface="Arial" panose="020B0604020202020204" pitchFamily="34" charset="0"/>
                <a:cs typeface="Arial" panose="020B0604020202020204" pitchFamily="34" charset="0"/>
              </a:rPr>
              <a:t>Mission and resource safety</a:t>
            </a:r>
          </a:p>
        </p:txBody>
      </p:sp>
      <p:sp>
        <p:nvSpPr>
          <p:cNvPr id="100" name="Rectangle 99">
            <a:extLst>
              <a:ext uri="{FF2B5EF4-FFF2-40B4-BE49-F238E27FC236}">
                <a16:creationId xmlns:a16="http://schemas.microsoft.com/office/drawing/2014/main" id="{7DE39706-3386-8C40-9DE8-783716B99AD7}"/>
              </a:ext>
            </a:extLst>
          </p:cNvPr>
          <p:cNvSpPr/>
          <p:nvPr/>
        </p:nvSpPr>
        <p:spPr>
          <a:xfrm>
            <a:off x="8466413" y="2149970"/>
            <a:ext cx="2057400" cy="857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050" dirty="0">
                <a:solidFill>
                  <a:schemeClr val="tx1"/>
                </a:solidFill>
                <a:latin typeface="Arial" panose="020B0604020202020204" pitchFamily="34" charset="0"/>
                <a:cs typeface="Arial" panose="020B0604020202020204" pitchFamily="34" charset="0"/>
              </a:rPr>
              <a:t>Another tool in digital engineering toolbox to reduce lead time.</a:t>
            </a:r>
          </a:p>
        </p:txBody>
      </p:sp>
      <p:sp>
        <p:nvSpPr>
          <p:cNvPr id="101" name="Rectangle 100">
            <a:extLst>
              <a:ext uri="{FF2B5EF4-FFF2-40B4-BE49-F238E27FC236}">
                <a16:creationId xmlns:a16="http://schemas.microsoft.com/office/drawing/2014/main" id="{56D0C823-7B43-FD40-8473-912B4F6A7E91}"/>
              </a:ext>
            </a:extLst>
          </p:cNvPr>
          <p:cNvSpPr/>
          <p:nvPr/>
        </p:nvSpPr>
        <p:spPr>
          <a:xfrm>
            <a:off x="8466386" y="2149957"/>
            <a:ext cx="2057400" cy="857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050" dirty="0">
                <a:solidFill>
                  <a:schemeClr val="tx1"/>
                </a:solidFill>
                <a:latin typeface="Arial" panose="020B0604020202020204" pitchFamily="34" charset="0"/>
                <a:cs typeface="Arial" panose="020B0604020202020204" pitchFamily="34" charset="0"/>
              </a:rPr>
              <a:t>Dojos enable guardians to learn faster and retain more.</a:t>
            </a:r>
          </a:p>
        </p:txBody>
      </p:sp>
      <p:sp>
        <p:nvSpPr>
          <p:cNvPr id="102" name="Rectangle 101">
            <a:extLst>
              <a:ext uri="{FF2B5EF4-FFF2-40B4-BE49-F238E27FC236}">
                <a16:creationId xmlns:a16="http://schemas.microsoft.com/office/drawing/2014/main" id="{25926A57-11E5-F049-B787-1039CA869F6E}"/>
              </a:ext>
            </a:extLst>
          </p:cNvPr>
          <p:cNvSpPr/>
          <p:nvPr/>
        </p:nvSpPr>
        <p:spPr>
          <a:xfrm>
            <a:off x="8476777" y="2149957"/>
            <a:ext cx="2057400" cy="857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050" dirty="0">
                <a:solidFill>
                  <a:schemeClr val="tx1"/>
                </a:solidFill>
                <a:latin typeface="Arial" panose="020B0604020202020204" pitchFamily="34" charset="0"/>
                <a:cs typeface="Arial" panose="020B0604020202020204" pitchFamily="34" charset="0"/>
              </a:rPr>
              <a:t>To optimize value delivery its important to understand the Digital Engineering Value Stream</a:t>
            </a:r>
          </a:p>
        </p:txBody>
      </p:sp>
    </p:spTree>
    <p:custDataLst>
      <p:tags r:id="rId1"/>
    </p:custDataLst>
    <p:extLst>
      <p:ext uri="{BB962C8B-B14F-4D97-AF65-F5344CB8AC3E}">
        <p14:creationId xmlns:p14="http://schemas.microsoft.com/office/powerpoint/2010/main" val="996655306"/>
      </p:ext>
    </p:extLst>
  </p:cSld>
  <p:clrMapOvr>
    <a:masterClrMapping/>
  </p:clrMapOvr>
  <mc:AlternateContent xmlns:mc="http://schemas.openxmlformats.org/markup-compatibility/2006" xmlns:p14="http://schemas.microsoft.com/office/powerpoint/2010/main">
    <mc:Choice Requires="p14">
      <p:transition spd="slow" p14:dur="2000" advTm="89828"/>
    </mc:Choice>
    <mc:Fallback xmlns="">
      <p:transition spd="slow" advTm="898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8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8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8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9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grpId="0" nodeType="afterEffect">
                                  <p:stCondLst>
                                    <p:cond delay="0"/>
                                  </p:stCondLst>
                                  <p:childTnLst>
                                    <p:set>
                                      <p:cBhvr>
                                        <p:cTn id="46" dur="1" fill="hold">
                                          <p:stCondLst>
                                            <p:cond delay="0"/>
                                          </p:stCondLst>
                                        </p:cTn>
                                        <p:tgtEl>
                                          <p:spTgt spid="9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grpId="0" nodeType="afterEffect">
                                  <p:stCondLst>
                                    <p:cond delay="0"/>
                                  </p:stCondLst>
                                  <p:childTnLst>
                                    <p:set>
                                      <p:cBhvr>
                                        <p:cTn id="53" dur="1" fill="hold">
                                          <p:stCondLst>
                                            <p:cond delay="0"/>
                                          </p:stCondLst>
                                        </p:cTn>
                                        <p:tgtEl>
                                          <p:spTgt spid="9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20"/>
                                        </p:tgtEl>
                                        <p:attrNameLst>
                                          <p:attrName>style.visibility</p:attrName>
                                        </p:attrNameLst>
                                      </p:cBhvr>
                                      <p:to>
                                        <p:strVal val="visible"/>
                                      </p:to>
                                    </p:set>
                                  </p:childTnLst>
                                </p:cTn>
                              </p:par>
                            </p:childTnLst>
                          </p:cTn>
                        </p:par>
                        <p:par>
                          <p:cTn id="58" fill="hold">
                            <p:stCondLst>
                              <p:cond delay="0"/>
                            </p:stCondLst>
                            <p:childTnLst>
                              <p:par>
                                <p:cTn id="59" presetID="1" presetClass="entr" presetSubtype="0" fill="hold" grpId="0" nodeType="afterEffect">
                                  <p:stCondLst>
                                    <p:cond delay="0"/>
                                  </p:stCondLst>
                                  <p:childTnLst>
                                    <p:set>
                                      <p:cBhvr>
                                        <p:cTn id="60" dur="1" fill="hold">
                                          <p:stCondLst>
                                            <p:cond delay="0"/>
                                          </p:stCondLst>
                                        </p:cTn>
                                        <p:tgtEl>
                                          <p:spTgt spid="9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childTnLst>
                          </p:cTn>
                        </p:par>
                        <p:par>
                          <p:cTn id="65" fill="hold">
                            <p:stCondLst>
                              <p:cond delay="0"/>
                            </p:stCondLst>
                            <p:childTnLst>
                              <p:par>
                                <p:cTn id="66" presetID="1" presetClass="entr" presetSubtype="0" fill="hold" grpId="0" nodeType="afterEffect">
                                  <p:stCondLst>
                                    <p:cond delay="0"/>
                                  </p:stCondLst>
                                  <p:childTnLst>
                                    <p:set>
                                      <p:cBhvr>
                                        <p:cTn id="67" dur="1" fill="hold">
                                          <p:stCondLst>
                                            <p:cond delay="0"/>
                                          </p:stCondLst>
                                        </p:cTn>
                                        <p:tgtEl>
                                          <p:spTgt spid="94"/>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29"/>
                                        </p:tgtEl>
                                        <p:attrNameLst>
                                          <p:attrName>style.visibility</p:attrName>
                                        </p:attrNameLst>
                                      </p:cBhvr>
                                      <p:to>
                                        <p:strVal val="visible"/>
                                      </p:to>
                                    </p:set>
                                  </p:childTnLst>
                                </p:cTn>
                              </p:par>
                            </p:childTnLst>
                          </p:cTn>
                        </p:par>
                        <p:par>
                          <p:cTn id="72" fill="hold">
                            <p:stCondLst>
                              <p:cond delay="0"/>
                            </p:stCondLst>
                            <p:childTnLst>
                              <p:par>
                                <p:cTn id="73" presetID="1" presetClass="entr" presetSubtype="0" fill="hold" grpId="0" nodeType="afterEffect">
                                  <p:stCondLst>
                                    <p:cond delay="0"/>
                                  </p:stCondLst>
                                  <p:childTnLst>
                                    <p:set>
                                      <p:cBhvr>
                                        <p:cTn id="74" dur="1" fill="hold">
                                          <p:stCondLst>
                                            <p:cond delay="0"/>
                                          </p:stCondLst>
                                        </p:cTn>
                                        <p:tgtEl>
                                          <p:spTgt spid="9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6"/>
                                        </p:tgtEl>
                                        <p:attrNameLst>
                                          <p:attrName>style.visibility</p:attrName>
                                        </p:attrNameLst>
                                      </p:cBhvr>
                                      <p:to>
                                        <p:strVal val="visible"/>
                                      </p:to>
                                    </p:set>
                                  </p:childTnLst>
                                </p:cTn>
                              </p:par>
                            </p:childTnLst>
                          </p:cTn>
                        </p:par>
                        <p:par>
                          <p:cTn id="79" fill="hold">
                            <p:stCondLst>
                              <p:cond delay="0"/>
                            </p:stCondLst>
                            <p:childTnLst>
                              <p:par>
                                <p:cTn id="80" presetID="1" presetClass="entr" presetSubtype="0"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30"/>
                                        </p:tgtEl>
                                        <p:attrNameLst>
                                          <p:attrName>style.visibility</p:attrName>
                                        </p:attrNameLst>
                                      </p:cBhvr>
                                      <p:to>
                                        <p:strVal val="visible"/>
                                      </p:to>
                                    </p:set>
                                  </p:childTnLst>
                                </p:cTn>
                              </p:par>
                            </p:childTnLst>
                          </p:cTn>
                        </p:par>
                        <p:par>
                          <p:cTn id="86" fill="hold">
                            <p:stCondLst>
                              <p:cond delay="0"/>
                            </p:stCondLst>
                            <p:childTnLst>
                              <p:par>
                                <p:cTn id="87" presetID="1" presetClass="entr" presetSubtype="0" fill="hold" grpId="0" nodeType="afterEffect">
                                  <p:stCondLst>
                                    <p:cond delay="0"/>
                                  </p:stCondLst>
                                  <p:childTnLst>
                                    <p:set>
                                      <p:cBhvr>
                                        <p:cTn id="88" dur="1" fill="hold">
                                          <p:stCondLst>
                                            <p:cond delay="0"/>
                                          </p:stCondLst>
                                        </p:cTn>
                                        <p:tgtEl>
                                          <p:spTgt spid="97"/>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45"/>
                                        </p:tgtEl>
                                        <p:attrNameLst>
                                          <p:attrName>style.visibility</p:attrName>
                                        </p:attrNameLst>
                                      </p:cBhvr>
                                      <p:to>
                                        <p:strVal val="visible"/>
                                      </p:to>
                                    </p:set>
                                  </p:childTnLst>
                                </p:cTn>
                              </p:par>
                            </p:childTnLst>
                          </p:cTn>
                        </p:par>
                        <p:par>
                          <p:cTn id="93" fill="hold">
                            <p:stCondLst>
                              <p:cond delay="0"/>
                            </p:stCondLst>
                            <p:childTnLst>
                              <p:par>
                                <p:cTn id="94" presetID="1" presetClass="entr" presetSubtype="0" fill="hold" grpId="0" nodeType="afterEffect">
                                  <p:stCondLst>
                                    <p:cond delay="0"/>
                                  </p:stCondLst>
                                  <p:childTnLst>
                                    <p:set>
                                      <p:cBhvr>
                                        <p:cTn id="95" dur="1" fill="hold">
                                          <p:stCondLst>
                                            <p:cond delay="0"/>
                                          </p:stCondLst>
                                        </p:cTn>
                                        <p:tgtEl>
                                          <p:spTgt spid="98"/>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0"/>
                                          </p:stCondLst>
                                        </p:cTn>
                                        <p:tgtEl>
                                          <p:spTgt spid="35"/>
                                        </p:tgtEl>
                                        <p:attrNameLst>
                                          <p:attrName>style.visibility</p:attrName>
                                        </p:attrNameLst>
                                      </p:cBhvr>
                                      <p:to>
                                        <p:strVal val="visible"/>
                                      </p:to>
                                    </p:set>
                                  </p:childTnLst>
                                </p:cTn>
                              </p:par>
                            </p:childTnLst>
                          </p:cTn>
                        </p:par>
                        <p:par>
                          <p:cTn id="100" fill="hold">
                            <p:stCondLst>
                              <p:cond delay="0"/>
                            </p:stCondLst>
                            <p:childTnLst>
                              <p:par>
                                <p:cTn id="101" presetID="1"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19"/>
                                        </p:tgtEl>
                                        <p:attrNameLst>
                                          <p:attrName>style.visibility</p:attrName>
                                        </p:attrNameLst>
                                      </p:cBhvr>
                                      <p:to>
                                        <p:strVal val="visible"/>
                                      </p:to>
                                    </p:set>
                                  </p:childTnLst>
                                </p:cTn>
                              </p:par>
                            </p:childTnLst>
                          </p:cTn>
                        </p:par>
                        <p:par>
                          <p:cTn id="107" fill="hold">
                            <p:stCondLst>
                              <p:cond delay="0"/>
                            </p:stCondLst>
                            <p:childTnLst>
                              <p:par>
                                <p:cTn id="108" presetID="1" presetClass="entr" presetSubtype="0" fill="hold" grpId="0" nodeType="afterEffect">
                                  <p:stCondLst>
                                    <p:cond delay="0"/>
                                  </p:stCondLst>
                                  <p:childTnLst>
                                    <p:set>
                                      <p:cBhvr>
                                        <p:cTn id="109" dur="1" fill="hold">
                                          <p:stCondLst>
                                            <p:cond delay="0"/>
                                          </p:stCondLst>
                                        </p:cTn>
                                        <p:tgtEl>
                                          <p:spTgt spid="100"/>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12"/>
                                        </p:tgtEl>
                                        <p:attrNameLst>
                                          <p:attrName>style.visibility</p:attrName>
                                        </p:attrNameLst>
                                      </p:cBhvr>
                                      <p:to>
                                        <p:strVal val="visible"/>
                                      </p:to>
                                    </p:set>
                                  </p:childTnLst>
                                </p:cTn>
                              </p:par>
                            </p:childTnLst>
                          </p:cTn>
                        </p:par>
                        <p:par>
                          <p:cTn id="114" fill="hold">
                            <p:stCondLst>
                              <p:cond delay="0"/>
                            </p:stCondLst>
                            <p:childTnLst>
                              <p:par>
                                <p:cTn id="115" presetID="1" presetClass="entr" presetSubtype="0" fill="hold" grpId="0" nodeType="afterEffect">
                                  <p:stCondLst>
                                    <p:cond delay="0"/>
                                  </p:stCondLst>
                                  <p:childTnLst>
                                    <p:set>
                                      <p:cBhvr>
                                        <p:cTn id="116" dur="1" fill="hold">
                                          <p:stCondLst>
                                            <p:cond delay="0"/>
                                          </p:stCondLst>
                                        </p:cTn>
                                        <p:tgtEl>
                                          <p:spTgt spid="101"/>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48"/>
                                        </p:tgtEl>
                                        <p:attrNameLst>
                                          <p:attrName>style.visibility</p:attrName>
                                        </p:attrNameLst>
                                      </p:cBhvr>
                                      <p:to>
                                        <p:strVal val="visible"/>
                                      </p:to>
                                    </p:set>
                                  </p:childTnLst>
                                </p:cTn>
                              </p:par>
                            </p:childTnLst>
                          </p:cTn>
                        </p:par>
                        <p:par>
                          <p:cTn id="121" fill="hold">
                            <p:stCondLst>
                              <p:cond delay="0"/>
                            </p:stCondLst>
                            <p:childTnLst>
                              <p:par>
                                <p:cTn id="122" presetID="1" presetClass="entr" presetSubtype="0" fill="hold" grpId="0" nodeType="afterEffect">
                                  <p:stCondLst>
                                    <p:cond delay="0"/>
                                  </p:stCondLst>
                                  <p:childTnLst>
                                    <p:set>
                                      <p:cBhvr>
                                        <p:cTn id="123" dur="1" fill="hold">
                                          <p:stCondLst>
                                            <p:cond delay="0"/>
                                          </p:stCondLst>
                                        </p:cTn>
                                        <p:tgtEl>
                                          <p:spTgt spid="102"/>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71" grpId="0"/>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8398E-BCB5-CD44-BA35-69023D961F7C}"/>
              </a:ext>
            </a:extLst>
          </p:cNvPr>
          <p:cNvSpPr>
            <a:spLocks noGrp="1"/>
          </p:cNvSpPr>
          <p:nvPr>
            <p:ph type="title"/>
          </p:nvPr>
        </p:nvSpPr>
        <p:spPr/>
        <p:txBody>
          <a:bodyPr/>
          <a:lstStyle/>
          <a:p>
            <a:r>
              <a:rPr lang="en-US" dirty="0"/>
              <a:t>Space Force Hypothetical Vignette</a:t>
            </a:r>
          </a:p>
        </p:txBody>
      </p:sp>
      <p:sp>
        <p:nvSpPr>
          <p:cNvPr id="8" name="TextBox 7">
            <a:extLst>
              <a:ext uri="{FF2B5EF4-FFF2-40B4-BE49-F238E27FC236}">
                <a16:creationId xmlns:a16="http://schemas.microsoft.com/office/drawing/2014/main" id="{48DEB149-A7C6-0745-B95D-1011601B20F8}"/>
              </a:ext>
            </a:extLst>
          </p:cNvPr>
          <p:cNvSpPr txBox="1">
            <a:spLocks noChangeAspect="1"/>
          </p:cNvSpPr>
          <p:nvPr/>
        </p:nvSpPr>
        <p:spPr>
          <a:xfrm>
            <a:off x="1997883" y="1668460"/>
            <a:ext cx="939488" cy="553998"/>
          </a:xfrm>
          <a:prstGeom prst="rect">
            <a:avLst/>
          </a:prstGeom>
          <a:noFill/>
        </p:spPr>
        <p:txBody>
          <a:bodyPr wrap="none" rtlCol="0">
            <a:spAutoFit/>
          </a:bodyPr>
          <a:lstStyle/>
          <a:p>
            <a:pPr algn="ctr" defTabSz="685800">
              <a:defRPr/>
            </a:pPr>
            <a:r>
              <a:rPr lang="en-US" sz="1500" dirty="0">
                <a:solidFill>
                  <a:srgbClr val="63666A"/>
                </a:solidFill>
                <a:latin typeface="Calibri" panose="020F0502020204030204"/>
              </a:rPr>
              <a:t>Threat</a:t>
            </a:r>
          </a:p>
          <a:p>
            <a:pPr algn="ctr" defTabSz="685800">
              <a:defRPr/>
            </a:pPr>
            <a:r>
              <a:rPr lang="en-US" sz="1500" dirty="0">
                <a:solidFill>
                  <a:srgbClr val="63666A"/>
                </a:solidFill>
                <a:latin typeface="Calibri" panose="020F0502020204030204"/>
              </a:rPr>
              <a:t>Identified</a:t>
            </a:r>
          </a:p>
        </p:txBody>
      </p:sp>
      <p:sp>
        <p:nvSpPr>
          <p:cNvPr id="11" name="TextBox 10">
            <a:extLst>
              <a:ext uri="{FF2B5EF4-FFF2-40B4-BE49-F238E27FC236}">
                <a16:creationId xmlns:a16="http://schemas.microsoft.com/office/drawing/2014/main" id="{2FA53116-405D-9646-ACE5-8016C82010DE}"/>
              </a:ext>
            </a:extLst>
          </p:cNvPr>
          <p:cNvSpPr txBox="1">
            <a:spLocks noChangeAspect="1"/>
          </p:cNvSpPr>
          <p:nvPr/>
        </p:nvSpPr>
        <p:spPr>
          <a:xfrm>
            <a:off x="3110236" y="4308537"/>
            <a:ext cx="1045094" cy="553998"/>
          </a:xfrm>
          <a:prstGeom prst="rect">
            <a:avLst/>
          </a:prstGeom>
          <a:noFill/>
        </p:spPr>
        <p:txBody>
          <a:bodyPr wrap="none" rtlCol="0">
            <a:spAutoFit/>
          </a:bodyPr>
          <a:lstStyle/>
          <a:p>
            <a:pPr algn="ctr" defTabSz="685800">
              <a:defRPr/>
            </a:pPr>
            <a:r>
              <a:rPr lang="en-US" sz="1500" dirty="0">
                <a:solidFill>
                  <a:srgbClr val="63666A"/>
                </a:solidFill>
                <a:latin typeface="Calibri" panose="020F0502020204030204"/>
              </a:rPr>
              <a:t>Contingent</a:t>
            </a:r>
          </a:p>
          <a:p>
            <a:pPr algn="ctr" defTabSz="685800">
              <a:defRPr/>
            </a:pPr>
            <a:r>
              <a:rPr lang="en-US" sz="1500" dirty="0">
                <a:solidFill>
                  <a:srgbClr val="63666A"/>
                </a:solidFill>
                <a:latin typeface="Calibri" panose="020F0502020204030204"/>
              </a:rPr>
              <a:t>Response</a:t>
            </a:r>
          </a:p>
        </p:txBody>
      </p:sp>
      <p:sp>
        <p:nvSpPr>
          <p:cNvPr id="12" name="TextBox 11">
            <a:extLst>
              <a:ext uri="{FF2B5EF4-FFF2-40B4-BE49-F238E27FC236}">
                <a16:creationId xmlns:a16="http://schemas.microsoft.com/office/drawing/2014/main" id="{0144F155-2766-D54B-AB4E-3204689C94AF}"/>
              </a:ext>
            </a:extLst>
          </p:cNvPr>
          <p:cNvSpPr txBox="1">
            <a:spLocks noChangeAspect="1"/>
          </p:cNvSpPr>
          <p:nvPr/>
        </p:nvSpPr>
        <p:spPr>
          <a:xfrm>
            <a:off x="4184186" y="1651405"/>
            <a:ext cx="1259127" cy="553998"/>
          </a:xfrm>
          <a:prstGeom prst="rect">
            <a:avLst/>
          </a:prstGeom>
          <a:noFill/>
        </p:spPr>
        <p:txBody>
          <a:bodyPr wrap="none" rtlCol="0">
            <a:spAutoFit/>
          </a:bodyPr>
          <a:lstStyle/>
          <a:p>
            <a:pPr algn="ctr" defTabSz="685800">
              <a:defRPr/>
            </a:pPr>
            <a:r>
              <a:rPr lang="en-US" sz="1500" dirty="0">
                <a:solidFill>
                  <a:srgbClr val="63666A"/>
                </a:solidFill>
                <a:latin typeface="Calibri" panose="020F0502020204030204"/>
              </a:rPr>
              <a:t>Virtual Threat</a:t>
            </a:r>
          </a:p>
          <a:p>
            <a:pPr algn="ctr" defTabSz="685800">
              <a:defRPr/>
            </a:pPr>
            <a:r>
              <a:rPr lang="en-US" sz="1500" dirty="0">
                <a:solidFill>
                  <a:srgbClr val="63666A"/>
                </a:solidFill>
                <a:latin typeface="Calibri" panose="020F0502020204030204"/>
              </a:rPr>
              <a:t>Conference</a:t>
            </a:r>
          </a:p>
        </p:txBody>
      </p:sp>
      <p:sp>
        <p:nvSpPr>
          <p:cNvPr id="13" name="TextBox 12">
            <a:extLst>
              <a:ext uri="{FF2B5EF4-FFF2-40B4-BE49-F238E27FC236}">
                <a16:creationId xmlns:a16="http://schemas.microsoft.com/office/drawing/2014/main" id="{A0E52B9E-9309-FD47-BDCC-AE97DFA58AAE}"/>
              </a:ext>
            </a:extLst>
          </p:cNvPr>
          <p:cNvSpPr txBox="1">
            <a:spLocks noChangeAspect="1"/>
          </p:cNvSpPr>
          <p:nvPr/>
        </p:nvSpPr>
        <p:spPr>
          <a:xfrm>
            <a:off x="5284300" y="4298632"/>
            <a:ext cx="1367875" cy="553998"/>
          </a:xfrm>
          <a:prstGeom prst="rect">
            <a:avLst/>
          </a:prstGeom>
          <a:noFill/>
        </p:spPr>
        <p:txBody>
          <a:bodyPr wrap="none" rtlCol="0">
            <a:spAutoFit/>
          </a:bodyPr>
          <a:lstStyle/>
          <a:p>
            <a:pPr algn="ctr" defTabSz="685800">
              <a:defRPr/>
            </a:pPr>
            <a:r>
              <a:rPr lang="en-US" sz="1500" dirty="0">
                <a:solidFill>
                  <a:srgbClr val="63666A"/>
                </a:solidFill>
                <a:latin typeface="Calibri" panose="020F0502020204030204"/>
              </a:rPr>
              <a:t>Guardians Take</a:t>
            </a:r>
          </a:p>
          <a:p>
            <a:pPr algn="ctr" defTabSz="685800">
              <a:defRPr/>
            </a:pPr>
            <a:r>
              <a:rPr lang="en-US" sz="1500" dirty="0">
                <a:solidFill>
                  <a:srgbClr val="63666A"/>
                </a:solidFill>
                <a:latin typeface="Calibri" panose="020F0502020204030204"/>
              </a:rPr>
              <a:t>Action</a:t>
            </a:r>
          </a:p>
        </p:txBody>
      </p:sp>
      <p:sp>
        <p:nvSpPr>
          <p:cNvPr id="14" name="TextBox 13">
            <a:extLst>
              <a:ext uri="{FF2B5EF4-FFF2-40B4-BE49-F238E27FC236}">
                <a16:creationId xmlns:a16="http://schemas.microsoft.com/office/drawing/2014/main" id="{BADC492B-1689-5F4E-9C2A-9BA4A90EF265}"/>
              </a:ext>
            </a:extLst>
          </p:cNvPr>
          <p:cNvSpPr txBox="1">
            <a:spLocks noChangeAspect="1"/>
          </p:cNvSpPr>
          <p:nvPr/>
        </p:nvSpPr>
        <p:spPr>
          <a:xfrm>
            <a:off x="6506878" y="1676529"/>
            <a:ext cx="1159805" cy="553998"/>
          </a:xfrm>
          <a:prstGeom prst="rect">
            <a:avLst/>
          </a:prstGeom>
          <a:noFill/>
        </p:spPr>
        <p:txBody>
          <a:bodyPr wrap="none" rtlCol="0">
            <a:spAutoFit/>
          </a:bodyPr>
          <a:lstStyle/>
          <a:p>
            <a:pPr algn="ctr" defTabSz="685800">
              <a:defRPr/>
            </a:pPr>
            <a:r>
              <a:rPr lang="en-US" sz="1500" dirty="0">
                <a:solidFill>
                  <a:srgbClr val="63666A"/>
                </a:solidFill>
                <a:latin typeface="Calibri" panose="020F0502020204030204"/>
              </a:rPr>
              <a:t>Short Term /</a:t>
            </a:r>
          </a:p>
          <a:p>
            <a:pPr algn="ctr" defTabSz="685800">
              <a:defRPr/>
            </a:pPr>
            <a:r>
              <a:rPr lang="en-US" sz="1500" dirty="0">
                <a:solidFill>
                  <a:srgbClr val="63666A"/>
                </a:solidFill>
                <a:latin typeface="Calibri" panose="020F0502020204030204"/>
              </a:rPr>
              <a:t>Long Term</a:t>
            </a:r>
          </a:p>
        </p:txBody>
      </p:sp>
      <p:sp>
        <p:nvSpPr>
          <p:cNvPr id="19" name="TextBox 18">
            <a:extLst>
              <a:ext uri="{FF2B5EF4-FFF2-40B4-BE49-F238E27FC236}">
                <a16:creationId xmlns:a16="http://schemas.microsoft.com/office/drawing/2014/main" id="{0D16B4EB-DA9C-F04C-99C4-9E35A71758B6}"/>
              </a:ext>
            </a:extLst>
          </p:cNvPr>
          <p:cNvSpPr txBox="1">
            <a:spLocks noChangeAspect="1"/>
          </p:cNvSpPr>
          <p:nvPr/>
        </p:nvSpPr>
        <p:spPr>
          <a:xfrm>
            <a:off x="7536734" y="4308537"/>
            <a:ext cx="1445460" cy="553998"/>
          </a:xfrm>
          <a:prstGeom prst="rect">
            <a:avLst/>
          </a:prstGeom>
          <a:noFill/>
        </p:spPr>
        <p:txBody>
          <a:bodyPr wrap="none" rtlCol="0">
            <a:spAutoFit/>
          </a:bodyPr>
          <a:lstStyle/>
          <a:p>
            <a:pPr algn="ctr" defTabSz="685800">
              <a:defRPr/>
            </a:pPr>
            <a:r>
              <a:rPr lang="en-US" sz="1500" dirty="0">
                <a:solidFill>
                  <a:srgbClr val="63666A"/>
                </a:solidFill>
                <a:latin typeface="Calibri" panose="020F0502020204030204"/>
              </a:rPr>
              <a:t>Digital Solutions</a:t>
            </a:r>
          </a:p>
          <a:p>
            <a:pPr algn="ctr" defTabSz="685800">
              <a:defRPr/>
            </a:pPr>
            <a:r>
              <a:rPr lang="en-US" sz="1500" dirty="0">
                <a:solidFill>
                  <a:srgbClr val="63666A"/>
                </a:solidFill>
                <a:latin typeface="Calibri" panose="020F0502020204030204"/>
              </a:rPr>
              <a:t>Developed</a:t>
            </a:r>
          </a:p>
        </p:txBody>
      </p:sp>
      <p:sp>
        <p:nvSpPr>
          <p:cNvPr id="20" name="TextBox 19">
            <a:extLst>
              <a:ext uri="{FF2B5EF4-FFF2-40B4-BE49-F238E27FC236}">
                <a16:creationId xmlns:a16="http://schemas.microsoft.com/office/drawing/2014/main" id="{F969576E-FC74-324D-8D5A-402565FFB3E7}"/>
              </a:ext>
            </a:extLst>
          </p:cNvPr>
          <p:cNvSpPr txBox="1">
            <a:spLocks noChangeAspect="1"/>
          </p:cNvSpPr>
          <p:nvPr/>
        </p:nvSpPr>
        <p:spPr>
          <a:xfrm>
            <a:off x="8870360" y="1679467"/>
            <a:ext cx="906018" cy="553998"/>
          </a:xfrm>
          <a:prstGeom prst="rect">
            <a:avLst/>
          </a:prstGeom>
          <a:noFill/>
        </p:spPr>
        <p:txBody>
          <a:bodyPr wrap="none" rtlCol="0">
            <a:spAutoFit/>
          </a:bodyPr>
          <a:lstStyle/>
          <a:p>
            <a:pPr algn="ctr" defTabSz="685800">
              <a:defRPr/>
            </a:pPr>
            <a:r>
              <a:rPr lang="en-US" sz="1500" dirty="0">
                <a:solidFill>
                  <a:srgbClr val="63666A"/>
                </a:solidFill>
                <a:latin typeface="Calibri" panose="020F0502020204030204"/>
              </a:rPr>
              <a:t>Enduring</a:t>
            </a:r>
          </a:p>
          <a:p>
            <a:pPr algn="ctr" defTabSz="685800">
              <a:defRPr/>
            </a:pPr>
            <a:r>
              <a:rPr lang="en-US" sz="1500" dirty="0">
                <a:solidFill>
                  <a:srgbClr val="63666A"/>
                </a:solidFill>
                <a:latin typeface="Calibri" panose="020F0502020204030204"/>
              </a:rPr>
              <a:t>Solutions</a:t>
            </a:r>
          </a:p>
        </p:txBody>
      </p:sp>
      <p:sp>
        <p:nvSpPr>
          <p:cNvPr id="25" name="TextBox 24">
            <a:extLst>
              <a:ext uri="{FF2B5EF4-FFF2-40B4-BE49-F238E27FC236}">
                <a16:creationId xmlns:a16="http://schemas.microsoft.com/office/drawing/2014/main" id="{B3DFECDA-0D0E-D84D-BA05-EC6F46633AB9}"/>
              </a:ext>
            </a:extLst>
          </p:cNvPr>
          <p:cNvSpPr txBox="1"/>
          <p:nvPr/>
        </p:nvSpPr>
        <p:spPr>
          <a:xfrm>
            <a:off x="2514618" y="2246564"/>
            <a:ext cx="687553" cy="230832"/>
          </a:xfrm>
          <a:prstGeom prst="rect">
            <a:avLst/>
          </a:prstGeom>
          <a:noFill/>
        </p:spPr>
        <p:txBody>
          <a:bodyPr wrap="square" rtlCol="0">
            <a:spAutoFit/>
          </a:bodyPr>
          <a:lstStyle/>
          <a:p>
            <a:pPr algn="ctr" defTabSz="685800">
              <a:defRPr/>
            </a:pPr>
            <a:r>
              <a:rPr lang="en-US" sz="900" b="1" noProof="1">
                <a:solidFill>
                  <a:srgbClr val="63666A"/>
                </a:solidFill>
                <a:latin typeface="Calibri" panose="020F0502020204030204"/>
              </a:rPr>
              <a:t>T - 0</a:t>
            </a:r>
          </a:p>
        </p:txBody>
      </p:sp>
      <p:cxnSp>
        <p:nvCxnSpPr>
          <p:cNvPr id="26" name="Straight Connector 25">
            <a:extLst>
              <a:ext uri="{FF2B5EF4-FFF2-40B4-BE49-F238E27FC236}">
                <a16:creationId xmlns:a16="http://schemas.microsoft.com/office/drawing/2014/main" id="{4C0F887E-CA92-1F47-9843-51359E62A35D}"/>
              </a:ext>
            </a:extLst>
          </p:cNvPr>
          <p:cNvCxnSpPr>
            <a:cxnSpLocks/>
          </p:cNvCxnSpPr>
          <p:nvPr/>
        </p:nvCxnSpPr>
        <p:spPr>
          <a:xfrm>
            <a:off x="2625008" y="2477459"/>
            <a:ext cx="411480"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8E40EEC6-AE80-7F43-A952-2EDBCF862E4D}"/>
              </a:ext>
            </a:extLst>
          </p:cNvPr>
          <p:cNvSpPr/>
          <p:nvPr/>
        </p:nvSpPr>
        <p:spPr>
          <a:xfrm>
            <a:off x="2554740" y="2492915"/>
            <a:ext cx="1445604" cy="507831"/>
          </a:xfrm>
          <a:prstGeom prst="rect">
            <a:avLst/>
          </a:prstGeom>
        </p:spPr>
        <p:txBody>
          <a:bodyPr wrap="square">
            <a:spAutoFit/>
          </a:bodyPr>
          <a:lstStyle/>
          <a:p>
            <a:pPr marL="128588" indent="-128588" defTabSz="685800">
              <a:buFont typeface="Arial" panose="020B0604020202020204" pitchFamily="34" charset="0"/>
              <a:buChar char="•"/>
              <a:defRPr/>
            </a:pPr>
            <a:r>
              <a:rPr lang="en-US" sz="675" noProof="1">
                <a:solidFill>
                  <a:srgbClr val="63666A"/>
                </a:solidFill>
                <a:latin typeface="Calibri" panose="020F0502020204030204"/>
              </a:rPr>
              <a:t>Fused Intel from AI Engine Identifies a potential threat</a:t>
            </a:r>
          </a:p>
          <a:p>
            <a:pPr marL="128588" indent="-128588" defTabSz="685800">
              <a:buFont typeface="Arial" panose="020B0604020202020204" pitchFamily="34" charset="0"/>
              <a:buChar char="•"/>
              <a:defRPr/>
            </a:pPr>
            <a:r>
              <a:rPr lang="en-US" sz="675" noProof="1">
                <a:solidFill>
                  <a:srgbClr val="63666A"/>
                </a:solidFill>
                <a:latin typeface="Calibri" panose="020F0502020204030204"/>
              </a:rPr>
              <a:t>Alerts are sent to  joint community</a:t>
            </a:r>
          </a:p>
        </p:txBody>
      </p:sp>
      <p:sp>
        <p:nvSpPr>
          <p:cNvPr id="29" name="Rectangle 28">
            <a:extLst>
              <a:ext uri="{FF2B5EF4-FFF2-40B4-BE49-F238E27FC236}">
                <a16:creationId xmlns:a16="http://schemas.microsoft.com/office/drawing/2014/main" id="{1FF6C2BE-3AA2-A74A-8E77-F6E4C075E092}"/>
              </a:ext>
            </a:extLst>
          </p:cNvPr>
          <p:cNvSpPr/>
          <p:nvPr/>
        </p:nvSpPr>
        <p:spPr>
          <a:xfrm>
            <a:off x="3703882" y="3565786"/>
            <a:ext cx="1519735" cy="611706"/>
          </a:xfrm>
          <a:prstGeom prst="rect">
            <a:avLst/>
          </a:prstGeom>
        </p:spPr>
        <p:txBody>
          <a:bodyPr wrap="square">
            <a:spAutoFit/>
          </a:bodyPr>
          <a:lstStyle/>
          <a:p>
            <a:pPr marL="128588" indent="-128588" defTabSz="685800">
              <a:buFont typeface="Arial" panose="020B0604020202020204" pitchFamily="34" charset="0"/>
              <a:buChar char="•"/>
              <a:defRPr/>
            </a:pPr>
            <a:r>
              <a:rPr lang="en-US" sz="675" noProof="1">
                <a:solidFill>
                  <a:srgbClr val="63666A"/>
                </a:solidFill>
                <a:latin typeface="Calibri" panose="020F0502020204030204"/>
              </a:rPr>
              <a:t>Enterprise Scheduling System identifies stakeholder availability and meeting times</a:t>
            </a:r>
          </a:p>
          <a:p>
            <a:pPr marL="128588" indent="-128588" defTabSz="685800">
              <a:buFont typeface="Arial" panose="020B0604020202020204" pitchFamily="34" charset="0"/>
              <a:buChar char="•"/>
              <a:defRPr/>
            </a:pPr>
            <a:r>
              <a:rPr lang="en-US" sz="675" noProof="1">
                <a:solidFill>
                  <a:srgbClr val="63666A"/>
                </a:solidFill>
                <a:latin typeface="Calibri" panose="020F0502020204030204"/>
              </a:rPr>
              <a:t>Experts develop threat models</a:t>
            </a:r>
          </a:p>
          <a:p>
            <a:pPr marL="128588" indent="-128588" defTabSz="685800">
              <a:buFont typeface="Arial" panose="020B0604020202020204" pitchFamily="34" charset="0"/>
              <a:buChar char="•"/>
              <a:defRPr/>
            </a:pPr>
            <a:r>
              <a:rPr lang="en-US" sz="675" noProof="1">
                <a:solidFill>
                  <a:srgbClr val="63666A"/>
                </a:solidFill>
                <a:latin typeface="Calibri" panose="020F0502020204030204"/>
              </a:rPr>
              <a:t>Senior Leaders Monitor Status</a:t>
            </a:r>
          </a:p>
        </p:txBody>
      </p:sp>
      <p:cxnSp>
        <p:nvCxnSpPr>
          <p:cNvPr id="30" name="Straight Connector 29">
            <a:extLst>
              <a:ext uri="{FF2B5EF4-FFF2-40B4-BE49-F238E27FC236}">
                <a16:creationId xmlns:a16="http://schemas.microsoft.com/office/drawing/2014/main" id="{6812EE48-C7B5-0D40-873B-95B02A3F6859}"/>
              </a:ext>
            </a:extLst>
          </p:cNvPr>
          <p:cNvCxnSpPr>
            <a:cxnSpLocks/>
          </p:cNvCxnSpPr>
          <p:nvPr/>
        </p:nvCxnSpPr>
        <p:spPr>
          <a:xfrm>
            <a:off x="3968829" y="3522689"/>
            <a:ext cx="411480"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817BAB2-6D3E-004C-B0BE-6180A72158DB}"/>
              </a:ext>
            </a:extLst>
          </p:cNvPr>
          <p:cNvSpPr txBox="1"/>
          <p:nvPr/>
        </p:nvSpPr>
        <p:spPr>
          <a:xfrm>
            <a:off x="3724526" y="3267299"/>
            <a:ext cx="894107" cy="230832"/>
          </a:xfrm>
          <a:prstGeom prst="rect">
            <a:avLst/>
          </a:prstGeom>
          <a:noFill/>
        </p:spPr>
        <p:txBody>
          <a:bodyPr wrap="square" rtlCol="0">
            <a:spAutoFit/>
          </a:bodyPr>
          <a:lstStyle/>
          <a:p>
            <a:pPr algn="ctr" defTabSz="685800">
              <a:defRPr/>
            </a:pPr>
            <a:r>
              <a:rPr lang="en-US" sz="900" b="1" noProof="1">
                <a:solidFill>
                  <a:srgbClr val="63666A"/>
                </a:solidFill>
                <a:latin typeface="Calibri" panose="020F0502020204030204"/>
              </a:rPr>
              <a:t>T + 5M</a:t>
            </a:r>
          </a:p>
        </p:txBody>
      </p:sp>
      <p:sp>
        <p:nvSpPr>
          <p:cNvPr id="32" name="Rectangle 31">
            <a:extLst>
              <a:ext uri="{FF2B5EF4-FFF2-40B4-BE49-F238E27FC236}">
                <a16:creationId xmlns:a16="http://schemas.microsoft.com/office/drawing/2014/main" id="{61968870-2B12-4C4D-BACD-108C9951157E}"/>
              </a:ext>
            </a:extLst>
          </p:cNvPr>
          <p:cNvSpPr/>
          <p:nvPr/>
        </p:nvSpPr>
        <p:spPr>
          <a:xfrm>
            <a:off x="4858067" y="2485651"/>
            <a:ext cx="1231262" cy="507831"/>
          </a:xfrm>
          <a:prstGeom prst="rect">
            <a:avLst/>
          </a:prstGeom>
        </p:spPr>
        <p:txBody>
          <a:bodyPr wrap="square">
            <a:spAutoFit/>
          </a:bodyPr>
          <a:lstStyle/>
          <a:p>
            <a:pPr marL="128588" indent="-128588" defTabSz="685800">
              <a:buFont typeface="Arial" panose="020B0604020202020204" pitchFamily="34" charset="0"/>
              <a:buChar char="•"/>
              <a:defRPr/>
            </a:pPr>
            <a:r>
              <a:rPr lang="en-US" sz="675" noProof="1">
                <a:solidFill>
                  <a:srgbClr val="63666A"/>
                </a:solidFill>
                <a:latin typeface="Calibri" panose="020F0502020204030204"/>
              </a:rPr>
              <a:t>Participants engage with via immersive VR</a:t>
            </a:r>
          </a:p>
          <a:p>
            <a:pPr marL="128588" indent="-128588" defTabSz="685800">
              <a:buFont typeface="Arial" panose="020B0604020202020204" pitchFamily="34" charset="0"/>
              <a:buChar char="•"/>
              <a:defRPr/>
            </a:pPr>
            <a:r>
              <a:rPr lang="en-US" sz="675" noProof="1">
                <a:solidFill>
                  <a:srgbClr val="63666A"/>
                </a:solidFill>
                <a:latin typeface="Calibri" panose="020F0502020204030204"/>
              </a:rPr>
              <a:t>Wargame scenario results inform tiered COA</a:t>
            </a:r>
          </a:p>
        </p:txBody>
      </p:sp>
      <p:cxnSp>
        <p:nvCxnSpPr>
          <p:cNvPr id="33" name="Straight Connector 32">
            <a:extLst>
              <a:ext uri="{FF2B5EF4-FFF2-40B4-BE49-F238E27FC236}">
                <a16:creationId xmlns:a16="http://schemas.microsoft.com/office/drawing/2014/main" id="{ACFF1484-D9B8-7744-9D0D-998055FDE0D5}"/>
              </a:ext>
            </a:extLst>
          </p:cNvPr>
          <p:cNvCxnSpPr>
            <a:cxnSpLocks/>
          </p:cNvCxnSpPr>
          <p:nvPr/>
        </p:nvCxnSpPr>
        <p:spPr>
          <a:xfrm>
            <a:off x="4959426" y="2461138"/>
            <a:ext cx="41148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C35FE101-3AB8-4F47-B721-976180D75238}"/>
              </a:ext>
            </a:extLst>
          </p:cNvPr>
          <p:cNvSpPr txBox="1"/>
          <p:nvPr/>
        </p:nvSpPr>
        <p:spPr>
          <a:xfrm>
            <a:off x="4584537" y="2272312"/>
            <a:ext cx="1144943" cy="230832"/>
          </a:xfrm>
          <a:prstGeom prst="rect">
            <a:avLst/>
          </a:prstGeom>
          <a:noFill/>
        </p:spPr>
        <p:txBody>
          <a:bodyPr wrap="square" rtlCol="0">
            <a:spAutoFit/>
          </a:bodyPr>
          <a:lstStyle/>
          <a:p>
            <a:pPr algn="ctr" defTabSz="685800">
              <a:defRPr/>
            </a:pPr>
            <a:r>
              <a:rPr lang="en-US" sz="900" b="1" noProof="1">
                <a:solidFill>
                  <a:srgbClr val="63666A"/>
                </a:solidFill>
                <a:latin typeface="Calibri" panose="020F0502020204030204"/>
              </a:rPr>
              <a:t>T + 2H</a:t>
            </a:r>
          </a:p>
        </p:txBody>
      </p:sp>
      <p:sp>
        <p:nvSpPr>
          <p:cNvPr id="35" name="Rectangle 34">
            <a:extLst>
              <a:ext uri="{FF2B5EF4-FFF2-40B4-BE49-F238E27FC236}">
                <a16:creationId xmlns:a16="http://schemas.microsoft.com/office/drawing/2014/main" id="{6B019F55-4EF4-8043-B2A5-10E6F6EF6323}"/>
              </a:ext>
            </a:extLst>
          </p:cNvPr>
          <p:cNvSpPr/>
          <p:nvPr/>
        </p:nvSpPr>
        <p:spPr>
          <a:xfrm>
            <a:off x="6177706" y="3635479"/>
            <a:ext cx="1255927" cy="715581"/>
          </a:xfrm>
          <a:prstGeom prst="rect">
            <a:avLst/>
          </a:prstGeom>
        </p:spPr>
        <p:txBody>
          <a:bodyPr wrap="square">
            <a:spAutoFit/>
          </a:bodyPr>
          <a:lstStyle/>
          <a:p>
            <a:pPr marL="128588" indent="-128588" defTabSz="685800">
              <a:buFont typeface="Arial" panose="020B0604020202020204" pitchFamily="34" charset="0"/>
              <a:buChar char="•"/>
              <a:defRPr/>
            </a:pPr>
            <a:r>
              <a:rPr lang="en-US" sz="675" noProof="1">
                <a:solidFill>
                  <a:srgbClr val="63666A"/>
                </a:solidFill>
                <a:latin typeface="Calibri" panose="020F0502020204030204"/>
              </a:rPr>
              <a:t>COAs Initiated, tasking sent</a:t>
            </a:r>
          </a:p>
          <a:p>
            <a:pPr marL="128588" indent="-128588" defTabSz="685800">
              <a:buFont typeface="Arial" panose="020B0604020202020204" pitchFamily="34" charset="0"/>
              <a:buChar char="•"/>
              <a:defRPr/>
            </a:pPr>
            <a:r>
              <a:rPr lang="en-US" sz="675" noProof="1">
                <a:solidFill>
                  <a:srgbClr val="63666A"/>
                </a:solidFill>
                <a:latin typeface="Calibri" panose="020F0502020204030204"/>
              </a:rPr>
              <a:t>Realtime Data exchange and collaborative decisions made through DEE</a:t>
            </a:r>
          </a:p>
          <a:p>
            <a:pPr defTabSz="685800">
              <a:defRPr/>
            </a:pPr>
            <a:endParaRPr lang="en-US" sz="675" noProof="1">
              <a:solidFill>
                <a:srgbClr val="63666A"/>
              </a:solidFill>
              <a:latin typeface="Calibri" panose="020F0502020204030204"/>
            </a:endParaRPr>
          </a:p>
        </p:txBody>
      </p:sp>
      <p:cxnSp>
        <p:nvCxnSpPr>
          <p:cNvPr id="36" name="Straight Connector 35">
            <a:extLst>
              <a:ext uri="{FF2B5EF4-FFF2-40B4-BE49-F238E27FC236}">
                <a16:creationId xmlns:a16="http://schemas.microsoft.com/office/drawing/2014/main" id="{3D30E428-C78D-3742-B3D3-58CF131E9F09}"/>
              </a:ext>
            </a:extLst>
          </p:cNvPr>
          <p:cNvCxnSpPr>
            <a:cxnSpLocks/>
          </p:cNvCxnSpPr>
          <p:nvPr/>
        </p:nvCxnSpPr>
        <p:spPr>
          <a:xfrm>
            <a:off x="6266051" y="3595178"/>
            <a:ext cx="41148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913AA3E7-A0AB-ED43-8611-49904B1B5ED6}"/>
              </a:ext>
            </a:extLst>
          </p:cNvPr>
          <p:cNvSpPr txBox="1"/>
          <p:nvPr/>
        </p:nvSpPr>
        <p:spPr>
          <a:xfrm>
            <a:off x="6032825" y="3368672"/>
            <a:ext cx="885430" cy="230832"/>
          </a:xfrm>
          <a:prstGeom prst="rect">
            <a:avLst/>
          </a:prstGeom>
          <a:noFill/>
        </p:spPr>
        <p:txBody>
          <a:bodyPr wrap="square" rtlCol="0">
            <a:spAutoFit/>
          </a:bodyPr>
          <a:lstStyle/>
          <a:p>
            <a:pPr algn="ctr" defTabSz="685800">
              <a:defRPr/>
            </a:pPr>
            <a:r>
              <a:rPr lang="en-US" sz="900" b="1" noProof="1">
                <a:solidFill>
                  <a:srgbClr val="63666A"/>
                </a:solidFill>
                <a:latin typeface="Calibri" panose="020F0502020204030204"/>
              </a:rPr>
              <a:t>T + 12H</a:t>
            </a:r>
          </a:p>
        </p:txBody>
      </p:sp>
      <p:sp>
        <p:nvSpPr>
          <p:cNvPr id="38" name="Rectangle 37">
            <a:extLst>
              <a:ext uri="{FF2B5EF4-FFF2-40B4-BE49-F238E27FC236}">
                <a16:creationId xmlns:a16="http://schemas.microsoft.com/office/drawing/2014/main" id="{96DB5FA9-CAB4-BA48-91B3-05885B2DA195}"/>
              </a:ext>
            </a:extLst>
          </p:cNvPr>
          <p:cNvSpPr/>
          <p:nvPr/>
        </p:nvSpPr>
        <p:spPr>
          <a:xfrm>
            <a:off x="7134301" y="2512409"/>
            <a:ext cx="1839560" cy="403957"/>
          </a:xfrm>
          <a:prstGeom prst="rect">
            <a:avLst/>
          </a:prstGeom>
        </p:spPr>
        <p:txBody>
          <a:bodyPr wrap="square">
            <a:spAutoFit/>
          </a:bodyPr>
          <a:lstStyle/>
          <a:p>
            <a:pPr marL="128588" indent="-128588" defTabSz="685800">
              <a:buFont typeface="Arial" panose="020B0604020202020204" pitchFamily="34" charset="0"/>
              <a:buChar char="•"/>
              <a:defRPr/>
            </a:pPr>
            <a:r>
              <a:rPr lang="en-US" sz="675" noProof="1">
                <a:solidFill>
                  <a:srgbClr val="63666A"/>
                </a:solidFill>
                <a:latin typeface="Calibri" panose="020F0502020204030204"/>
              </a:rPr>
              <a:t>Sat Com SW updated to implement TTP</a:t>
            </a:r>
          </a:p>
          <a:p>
            <a:pPr marL="128588" indent="-128588" defTabSz="685800">
              <a:buFont typeface="Arial" panose="020B0604020202020204" pitchFamily="34" charset="0"/>
              <a:buChar char="•"/>
              <a:defRPr/>
            </a:pPr>
            <a:r>
              <a:rPr lang="en-US" sz="675" noProof="1">
                <a:solidFill>
                  <a:srgbClr val="63666A"/>
                </a:solidFill>
                <a:latin typeface="Calibri" panose="020F0502020204030204"/>
              </a:rPr>
              <a:t>Develop C2 changes to formalize adhoc TTP</a:t>
            </a:r>
          </a:p>
          <a:p>
            <a:pPr marL="128588" indent="-128588" defTabSz="685800">
              <a:buFont typeface="Arial" panose="020B0604020202020204" pitchFamily="34" charset="0"/>
              <a:buChar char="•"/>
              <a:defRPr/>
            </a:pPr>
            <a:r>
              <a:rPr lang="en-US" sz="675" noProof="1">
                <a:solidFill>
                  <a:srgbClr val="63666A"/>
                </a:solidFill>
                <a:latin typeface="Calibri" panose="020F0502020204030204"/>
              </a:rPr>
              <a:t>Longterm solutions investigated</a:t>
            </a:r>
          </a:p>
        </p:txBody>
      </p:sp>
      <p:cxnSp>
        <p:nvCxnSpPr>
          <p:cNvPr id="39" name="Straight Connector 38">
            <a:extLst>
              <a:ext uri="{FF2B5EF4-FFF2-40B4-BE49-F238E27FC236}">
                <a16:creationId xmlns:a16="http://schemas.microsoft.com/office/drawing/2014/main" id="{A00B2BF1-3F8E-1246-AEA4-9A3FF61F2CB2}"/>
              </a:ext>
            </a:extLst>
          </p:cNvPr>
          <p:cNvCxnSpPr>
            <a:cxnSpLocks/>
          </p:cNvCxnSpPr>
          <p:nvPr/>
        </p:nvCxnSpPr>
        <p:spPr>
          <a:xfrm>
            <a:off x="7306526" y="2466279"/>
            <a:ext cx="41148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B485FFC6-135A-C347-B713-EB81CFCFE9C3}"/>
              </a:ext>
            </a:extLst>
          </p:cNvPr>
          <p:cNvSpPr txBox="1"/>
          <p:nvPr/>
        </p:nvSpPr>
        <p:spPr>
          <a:xfrm>
            <a:off x="6844118" y="2253298"/>
            <a:ext cx="1352995" cy="230832"/>
          </a:xfrm>
          <a:prstGeom prst="rect">
            <a:avLst/>
          </a:prstGeom>
          <a:noFill/>
        </p:spPr>
        <p:txBody>
          <a:bodyPr wrap="square" rtlCol="0">
            <a:spAutoFit/>
          </a:bodyPr>
          <a:lstStyle/>
          <a:p>
            <a:pPr algn="ctr" defTabSz="685800">
              <a:defRPr/>
            </a:pPr>
            <a:r>
              <a:rPr lang="en-US" sz="900" b="1" noProof="1">
                <a:solidFill>
                  <a:srgbClr val="63666A"/>
                </a:solidFill>
                <a:latin typeface="Calibri" panose="020F0502020204030204"/>
              </a:rPr>
              <a:t>T + 36H</a:t>
            </a:r>
          </a:p>
        </p:txBody>
      </p:sp>
      <p:sp>
        <p:nvSpPr>
          <p:cNvPr id="41" name="Rectangle 40">
            <a:extLst>
              <a:ext uri="{FF2B5EF4-FFF2-40B4-BE49-F238E27FC236}">
                <a16:creationId xmlns:a16="http://schemas.microsoft.com/office/drawing/2014/main" id="{B8A4E582-422F-C14F-BA37-5B6352C02FEA}"/>
              </a:ext>
            </a:extLst>
          </p:cNvPr>
          <p:cNvSpPr/>
          <p:nvPr/>
        </p:nvSpPr>
        <p:spPr>
          <a:xfrm>
            <a:off x="8484231" y="3546069"/>
            <a:ext cx="1202878" cy="611706"/>
          </a:xfrm>
          <a:prstGeom prst="rect">
            <a:avLst/>
          </a:prstGeom>
        </p:spPr>
        <p:txBody>
          <a:bodyPr wrap="square">
            <a:spAutoFit/>
          </a:bodyPr>
          <a:lstStyle/>
          <a:p>
            <a:pPr marL="128588" indent="-128588" defTabSz="685800">
              <a:buFont typeface="Arial" panose="020B0604020202020204" pitchFamily="34" charset="0"/>
              <a:buChar char="•"/>
              <a:defRPr/>
            </a:pPr>
            <a:r>
              <a:rPr lang="en-US" sz="675" noProof="1">
                <a:solidFill>
                  <a:srgbClr val="63666A"/>
                </a:solidFill>
                <a:latin typeface="Calibri" panose="020F0502020204030204"/>
              </a:rPr>
              <a:t>Requirements reviewed</a:t>
            </a:r>
          </a:p>
          <a:p>
            <a:pPr marL="128588" indent="-128588" defTabSz="685800">
              <a:buFont typeface="Arial" panose="020B0604020202020204" pitchFamily="34" charset="0"/>
              <a:buChar char="•"/>
              <a:defRPr/>
            </a:pPr>
            <a:r>
              <a:rPr lang="en-US" sz="675" noProof="1">
                <a:solidFill>
                  <a:srgbClr val="63666A"/>
                </a:solidFill>
                <a:latin typeface="Calibri" panose="020F0502020204030204"/>
              </a:rPr>
              <a:t>Software Developed</a:t>
            </a:r>
          </a:p>
          <a:p>
            <a:pPr marL="128588" indent="-128588" defTabSz="685800">
              <a:buFont typeface="Arial" panose="020B0604020202020204" pitchFamily="34" charset="0"/>
              <a:buChar char="•"/>
              <a:defRPr/>
            </a:pPr>
            <a:r>
              <a:rPr lang="en-US" sz="675" noProof="1">
                <a:solidFill>
                  <a:srgbClr val="63666A"/>
                </a:solidFill>
                <a:latin typeface="Calibri" panose="020F0502020204030204"/>
              </a:rPr>
              <a:t>Models updated</a:t>
            </a:r>
          </a:p>
          <a:p>
            <a:pPr marL="128588" indent="-128588" defTabSz="685800">
              <a:buFont typeface="Arial" panose="020B0604020202020204" pitchFamily="34" charset="0"/>
              <a:buChar char="•"/>
              <a:defRPr/>
            </a:pPr>
            <a:r>
              <a:rPr lang="en-US" sz="675" noProof="1">
                <a:solidFill>
                  <a:srgbClr val="63666A"/>
                </a:solidFill>
                <a:latin typeface="Calibri" panose="020F0502020204030204"/>
              </a:rPr>
              <a:t>Digital Twins updated</a:t>
            </a:r>
          </a:p>
          <a:p>
            <a:pPr marL="128588" indent="-128588" defTabSz="685800">
              <a:buFont typeface="Arial" panose="020B0604020202020204" pitchFamily="34" charset="0"/>
              <a:buChar char="•"/>
              <a:defRPr/>
            </a:pPr>
            <a:r>
              <a:rPr lang="en-US" sz="675" noProof="1">
                <a:solidFill>
                  <a:srgbClr val="63666A"/>
                </a:solidFill>
                <a:latin typeface="Calibri" panose="020F0502020204030204"/>
              </a:rPr>
              <a:t>Documentation updated</a:t>
            </a:r>
          </a:p>
        </p:txBody>
      </p:sp>
      <p:cxnSp>
        <p:nvCxnSpPr>
          <p:cNvPr id="42" name="Straight Connector 41">
            <a:extLst>
              <a:ext uri="{FF2B5EF4-FFF2-40B4-BE49-F238E27FC236}">
                <a16:creationId xmlns:a16="http://schemas.microsoft.com/office/drawing/2014/main" id="{01D2B879-F40E-3E4B-A8FF-189E7B2E1D4D}"/>
              </a:ext>
            </a:extLst>
          </p:cNvPr>
          <p:cNvCxnSpPr>
            <a:cxnSpLocks/>
          </p:cNvCxnSpPr>
          <p:nvPr/>
        </p:nvCxnSpPr>
        <p:spPr>
          <a:xfrm>
            <a:off x="8601297" y="3495830"/>
            <a:ext cx="41148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6D13E829-ADD1-C745-A6FB-8C76B2722E31}"/>
              </a:ext>
            </a:extLst>
          </p:cNvPr>
          <p:cNvSpPr txBox="1"/>
          <p:nvPr/>
        </p:nvSpPr>
        <p:spPr>
          <a:xfrm>
            <a:off x="8336939" y="3295447"/>
            <a:ext cx="873000" cy="230832"/>
          </a:xfrm>
          <a:prstGeom prst="rect">
            <a:avLst/>
          </a:prstGeom>
          <a:noFill/>
        </p:spPr>
        <p:txBody>
          <a:bodyPr wrap="square" rtlCol="0">
            <a:spAutoFit/>
          </a:bodyPr>
          <a:lstStyle/>
          <a:p>
            <a:pPr algn="ctr" defTabSz="685800">
              <a:defRPr/>
            </a:pPr>
            <a:r>
              <a:rPr lang="en-US" sz="900" b="1" noProof="1">
                <a:solidFill>
                  <a:srgbClr val="63666A"/>
                </a:solidFill>
                <a:latin typeface="Calibri" panose="020F0502020204030204"/>
              </a:rPr>
              <a:t>T + 5D</a:t>
            </a:r>
          </a:p>
        </p:txBody>
      </p:sp>
      <p:sp>
        <p:nvSpPr>
          <p:cNvPr id="44" name="Rectangle 43">
            <a:extLst>
              <a:ext uri="{FF2B5EF4-FFF2-40B4-BE49-F238E27FC236}">
                <a16:creationId xmlns:a16="http://schemas.microsoft.com/office/drawing/2014/main" id="{E5BEC1F1-516A-164A-BC00-7BAF7649FDC0}"/>
              </a:ext>
            </a:extLst>
          </p:cNvPr>
          <p:cNvSpPr/>
          <p:nvPr/>
        </p:nvSpPr>
        <p:spPr>
          <a:xfrm>
            <a:off x="9490046" y="2558677"/>
            <a:ext cx="1172301" cy="611706"/>
          </a:xfrm>
          <a:prstGeom prst="rect">
            <a:avLst/>
          </a:prstGeom>
        </p:spPr>
        <p:txBody>
          <a:bodyPr wrap="square">
            <a:spAutoFit/>
          </a:bodyPr>
          <a:lstStyle/>
          <a:p>
            <a:pPr marL="128588" indent="-128588" defTabSz="685800">
              <a:buFont typeface="Arial" panose="020B0604020202020204" pitchFamily="34" charset="0"/>
              <a:buChar char="•"/>
              <a:defRPr/>
            </a:pPr>
            <a:r>
              <a:rPr lang="en-US" sz="675" noProof="1">
                <a:solidFill>
                  <a:srgbClr val="63666A"/>
                </a:solidFill>
                <a:latin typeface="Calibri" panose="020F0502020204030204"/>
              </a:rPr>
              <a:t>Federated models reviewed to assess ramifications to baseline</a:t>
            </a:r>
          </a:p>
          <a:p>
            <a:pPr marL="128588" indent="-128588" defTabSz="685800">
              <a:buFont typeface="Arial" panose="020B0604020202020204" pitchFamily="34" charset="0"/>
              <a:buChar char="•"/>
              <a:defRPr/>
            </a:pPr>
            <a:r>
              <a:rPr lang="en-US" sz="675" noProof="1">
                <a:solidFill>
                  <a:srgbClr val="63666A"/>
                </a:solidFill>
                <a:latin typeface="Calibri" panose="020F0502020204030204"/>
              </a:rPr>
              <a:t>Reuse and rapid aquision completed</a:t>
            </a:r>
          </a:p>
        </p:txBody>
      </p:sp>
      <p:cxnSp>
        <p:nvCxnSpPr>
          <p:cNvPr id="45" name="Straight Connector 44">
            <a:extLst>
              <a:ext uri="{FF2B5EF4-FFF2-40B4-BE49-F238E27FC236}">
                <a16:creationId xmlns:a16="http://schemas.microsoft.com/office/drawing/2014/main" id="{4D8EEB5E-AD70-6B45-B8EE-030E4B372BA5}"/>
              </a:ext>
            </a:extLst>
          </p:cNvPr>
          <p:cNvCxnSpPr>
            <a:cxnSpLocks/>
          </p:cNvCxnSpPr>
          <p:nvPr/>
        </p:nvCxnSpPr>
        <p:spPr>
          <a:xfrm>
            <a:off x="9493034" y="2527813"/>
            <a:ext cx="68043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D0AA941C-F151-3745-911B-7D7C221BF05A}"/>
              </a:ext>
            </a:extLst>
          </p:cNvPr>
          <p:cNvSpPr txBox="1"/>
          <p:nvPr/>
        </p:nvSpPr>
        <p:spPr>
          <a:xfrm>
            <a:off x="9323369" y="2304632"/>
            <a:ext cx="1008783" cy="230832"/>
          </a:xfrm>
          <a:prstGeom prst="rect">
            <a:avLst/>
          </a:prstGeom>
          <a:noFill/>
        </p:spPr>
        <p:txBody>
          <a:bodyPr wrap="square" rtlCol="0">
            <a:spAutoFit/>
          </a:bodyPr>
          <a:lstStyle/>
          <a:p>
            <a:pPr algn="ctr" defTabSz="685800">
              <a:defRPr/>
            </a:pPr>
            <a:r>
              <a:rPr lang="en-US" sz="900" b="1" noProof="1">
                <a:solidFill>
                  <a:srgbClr val="63666A"/>
                </a:solidFill>
                <a:latin typeface="Calibri" panose="020F0502020204030204"/>
              </a:rPr>
              <a:t>T + (6-28)D</a:t>
            </a:r>
          </a:p>
        </p:txBody>
      </p:sp>
      <p:grpSp>
        <p:nvGrpSpPr>
          <p:cNvPr id="9" name="Group 8">
            <a:extLst>
              <a:ext uri="{FF2B5EF4-FFF2-40B4-BE49-F238E27FC236}">
                <a16:creationId xmlns:a16="http://schemas.microsoft.com/office/drawing/2014/main" id="{05A2CB1A-AA59-C648-A5DC-3B1F0B93B4C0}"/>
              </a:ext>
            </a:extLst>
          </p:cNvPr>
          <p:cNvGrpSpPr>
            <a:grpSpLocks noChangeAspect="1"/>
          </p:cNvGrpSpPr>
          <p:nvPr/>
        </p:nvGrpSpPr>
        <p:grpSpPr>
          <a:xfrm>
            <a:off x="1638306" y="2358029"/>
            <a:ext cx="1144199" cy="1113096"/>
            <a:chOff x="-496950" y="1763073"/>
            <a:chExt cx="1326611" cy="1290546"/>
          </a:xfrm>
        </p:grpSpPr>
        <p:sp>
          <p:nvSpPr>
            <p:cNvPr id="96" name="Arc 95">
              <a:extLst>
                <a:ext uri="{FF2B5EF4-FFF2-40B4-BE49-F238E27FC236}">
                  <a16:creationId xmlns:a16="http://schemas.microsoft.com/office/drawing/2014/main" id="{AE6CA225-67BE-B641-B757-75BBEDC47418}"/>
                </a:ext>
              </a:extLst>
            </p:cNvPr>
            <p:cNvSpPr/>
            <p:nvPr/>
          </p:nvSpPr>
          <p:spPr>
            <a:xfrm>
              <a:off x="219987" y="2443947"/>
              <a:ext cx="609674" cy="609672"/>
            </a:xfrm>
            <a:prstGeom prst="arc">
              <a:avLst>
                <a:gd name="adj1" fmla="val 15956854"/>
                <a:gd name="adj2" fmla="val 10891041"/>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en-US" sz="1350">
                <a:solidFill>
                  <a:srgbClr val="63666A"/>
                </a:solidFill>
                <a:latin typeface="Calibri" panose="020F0502020204030204"/>
              </a:endParaRPr>
            </a:p>
          </p:txBody>
        </p:sp>
        <p:cxnSp>
          <p:nvCxnSpPr>
            <p:cNvPr id="97" name="Straight Connector 96">
              <a:extLst>
                <a:ext uri="{FF2B5EF4-FFF2-40B4-BE49-F238E27FC236}">
                  <a16:creationId xmlns:a16="http://schemas.microsoft.com/office/drawing/2014/main" id="{7CD0B26F-5DED-F14D-BE2B-28EBBE977601}"/>
                </a:ext>
              </a:extLst>
            </p:cNvPr>
            <p:cNvCxnSpPr>
              <a:cxnSpLocks/>
            </p:cNvCxnSpPr>
            <p:nvPr/>
          </p:nvCxnSpPr>
          <p:spPr>
            <a:xfrm flipH="1" flipV="1">
              <a:off x="-496950" y="2748782"/>
              <a:ext cx="715617" cy="395"/>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2F6A3B32-F51F-1D4E-BAE4-B677A374AEE8}"/>
                </a:ext>
              </a:extLst>
            </p:cNvPr>
            <p:cNvCxnSpPr>
              <a:cxnSpLocks/>
            </p:cNvCxnSpPr>
            <p:nvPr/>
          </p:nvCxnSpPr>
          <p:spPr>
            <a:xfrm flipV="1">
              <a:off x="500812" y="1763073"/>
              <a:ext cx="0" cy="691512"/>
            </a:xfrm>
            <a:prstGeom prst="line">
              <a:avLst/>
            </a:prstGeom>
            <a:ln w="38100">
              <a:solidFill>
                <a:schemeClr val="accent4">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
          <p:nvSpPr>
            <p:cNvPr id="99" name="Oval 98">
              <a:extLst>
                <a:ext uri="{FF2B5EF4-FFF2-40B4-BE49-F238E27FC236}">
                  <a16:creationId xmlns:a16="http://schemas.microsoft.com/office/drawing/2014/main" id="{5C48CAC4-5F13-9840-A1DC-062CBEC54A84}"/>
                </a:ext>
              </a:extLst>
            </p:cNvPr>
            <p:cNvSpPr>
              <a:spLocks noChangeAspect="1"/>
            </p:cNvSpPr>
            <p:nvPr/>
          </p:nvSpPr>
          <p:spPr>
            <a:xfrm>
              <a:off x="298614" y="2511288"/>
              <a:ext cx="457200" cy="457200"/>
            </a:xfrm>
            <a:prstGeom prst="ellipse">
              <a:avLst/>
            </a:prstGeom>
            <a:gradFill>
              <a:gsLst>
                <a:gs pos="0">
                  <a:schemeClr val="accent4">
                    <a:lumMod val="60000"/>
                    <a:lumOff val="40000"/>
                  </a:schemeClr>
                </a:gs>
                <a:gs pos="50000">
                  <a:schemeClr val="accent4">
                    <a:lumMod val="60000"/>
                    <a:lumOff val="40000"/>
                  </a:schemeClr>
                </a:gs>
                <a:gs pos="100000">
                  <a:srgbClr val="FFC000"/>
                </a:gs>
              </a:gsLst>
            </a:gradFill>
            <a:ln>
              <a:solidFill>
                <a:schemeClr val="accent4">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2100" b="1" dirty="0">
                <a:solidFill>
                  <a:prstClr val="white"/>
                </a:solidFill>
                <a:effectLst>
                  <a:outerShdw blurRad="38100" dist="38100" dir="2700000" algn="tl">
                    <a:srgbClr val="000000">
                      <a:alpha val="43137"/>
                    </a:srgbClr>
                  </a:outerShdw>
                </a:effectLst>
                <a:latin typeface="Calibri" panose="020F0502020204030204"/>
              </a:endParaRPr>
            </a:p>
          </p:txBody>
        </p:sp>
      </p:grpSp>
      <p:pic>
        <p:nvPicPr>
          <p:cNvPr id="116" name="Picture 115" descr="Shape&#10;&#10;Description automatically generated with low confidence">
            <a:extLst>
              <a:ext uri="{FF2B5EF4-FFF2-40B4-BE49-F238E27FC236}">
                <a16:creationId xmlns:a16="http://schemas.microsoft.com/office/drawing/2014/main" id="{43A9260C-40A6-A049-9057-DE2F49AD63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4284" y="3004219"/>
            <a:ext cx="330520" cy="330520"/>
          </a:xfrm>
          <a:prstGeom prst="rect">
            <a:avLst/>
          </a:prstGeom>
        </p:spPr>
      </p:pic>
      <p:grpSp>
        <p:nvGrpSpPr>
          <p:cNvPr id="127" name="Group 126">
            <a:extLst>
              <a:ext uri="{FF2B5EF4-FFF2-40B4-BE49-F238E27FC236}">
                <a16:creationId xmlns:a16="http://schemas.microsoft.com/office/drawing/2014/main" id="{07E92AF5-A114-CB48-8B1C-A86A40F6AF1F}"/>
              </a:ext>
            </a:extLst>
          </p:cNvPr>
          <p:cNvGrpSpPr/>
          <p:nvPr/>
        </p:nvGrpSpPr>
        <p:grpSpPr>
          <a:xfrm>
            <a:off x="2798289" y="2968538"/>
            <a:ext cx="1135762" cy="1097209"/>
            <a:chOff x="1699051" y="3046871"/>
            <a:chExt cx="1514349" cy="1462945"/>
          </a:xfrm>
        </p:grpSpPr>
        <p:grpSp>
          <p:nvGrpSpPr>
            <p:cNvPr id="7" name="Group 6">
              <a:extLst>
                <a:ext uri="{FF2B5EF4-FFF2-40B4-BE49-F238E27FC236}">
                  <a16:creationId xmlns:a16="http://schemas.microsoft.com/office/drawing/2014/main" id="{C938F523-C452-A745-B0C3-EEC02589DA65}"/>
                </a:ext>
              </a:extLst>
            </p:cNvPr>
            <p:cNvGrpSpPr>
              <a:grpSpLocks noChangeAspect="1"/>
            </p:cNvGrpSpPr>
            <p:nvPr/>
          </p:nvGrpSpPr>
          <p:grpSpPr>
            <a:xfrm>
              <a:off x="1699051" y="3046871"/>
              <a:ext cx="1514349" cy="1462945"/>
              <a:chOff x="1341815" y="3087927"/>
              <a:chExt cx="2576962" cy="2489485"/>
            </a:xfrm>
          </p:grpSpPr>
          <p:sp>
            <p:nvSpPr>
              <p:cNvPr id="100" name="Arc 99">
                <a:extLst>
                  <a:ext uri="{FF2B5EF4-FFF2-40B4-BE49-F238E27FC236}">
                    <a16:creationId xmlns:a16="http://schemas.microsoft.com/office/drawing/2014/main" id="{63EDE340-288F-A44C-8086-CFDABD59D4A7}"/>
                  </a:ext>
                </a:extLst>
              </p:cNvPr>
              <p:cNvSpPr/>
              <p:nvPr/>
            </p:nvSpPr>
            <p:spPr>
              <a:xfrm rot="10800000">
                <a:off x="2742709" y="3087927"/>
                <a:ext cx="1176068" cy="1176068"/>
              </a:xfrm>
              <a:prstGeom prst="arc">
                <a:avLst>
                  <a:gd name="adj1" fmla="val 10895"/>
                  <a:gd name="adj2" fmla="val 15969831"/>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en-US" sz="1350">
                  <a:solidFill>
                    <a:srgbClr val="63666A"/>
                  </a:solidFill>
                  <a:latin typeface="Calibri" panose="020F0502020204030204"/>
                </a:endParaRPr>
              </a:p>
            </p:txBody>
          </p:sp>
          <p:cxnSp>
            <p:nvCxnSpPr>
              <p:cNvPr id="101" name="Straight Connector 100">
                <a:extLst>
                  <a:ext uri="{FF2B5EF4-FFF2-40B4-BE49-F238E27FC236}">
                    <a16:creationId xmlns:a16="http://schemas.microsoft.com/office/drawing/2014/main" id="{5E08C498-1263-E941-B76D-D4CDD800308B}"/>
                  </a:ext>
                </a:extLst>
              </p:cNvPr>
              <p:cNvCxnSpPr>
                <a:cxnSpLocks/>
              </p:cNvCxnSpPr>
              <p:nvPr/>
            </p:nvCxnSpPr>
            <p:spPr>
              <a:xfrm>
                <a:off x="1341815" y="3656199"/>
                <a:ext cx="1400428"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E8F122BB-7B3E-974B-8804-F4BC6DE1CEC4}"/>
                  </a:ext>
                </a:extLst>
              </p:cNvPr>
              <p:cNvCxnSpPr>
                <a:cxnSpLocks/>
              </p:cNvCxnSpPr>
              <p:nvPr/>
            </p:nvCxnSpPr>
            <p:spPr>
              <a:xfrm rot="10800000" flipV="1">
                <a:off x="3377062" y="4243473"/>
                <a:ext cx="0" cy="1333939"/>
              </a:xfrm>
              <a:prstGeom prst="line">
                <a:avLst/>
              </a:prstGeom>
              <a:ln w="38100">
                <a:solidFill>
                  <a:schemeClr val="accent1">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
            <p:nvSpPr>
              <p:cNvPr id="103" name="Oval 102">
                <a:extLst>
                  <a:ext uri="{FF2B5EF4-FFF2-40B4-BE49-F238E27FC236}">
                    <a16:creationId xmlns:a16="http://schemas.microsoft.com/office/drawing/2014/main" id="{19355F7E-816F-314B-A12D-3269F71B2AB1}"/>
                  </a:ext>
                </a:extLst>
              </p:cNvPr>
              <p:cNvSpPr/>
              <p:nvPr/>
            </p:nvSpPr>
            <p:spPr>
              <a:xfrm>
                <a:off x="2890432" y="3235650"/>
                <a:ext cx="880621" cy="880621"/>
              </a:xfrm>
              <a:prstGeom prst="ellipse">
                <a:avLst/>
              </a:prstGeom>
              <a:gradFill>
                <a:gsLst>
                  <a:gs pos="0">
                    <a:schemeClr val="accent1">
                      <a:lumMod val="60000"/>
                      <a:lumOff val="40000"/>
                    </a:schemeClr>
                  </a:gs>
                  <a:gs pos="50000">
                    <a:schemeClr val="accent1">
                      <a:lumMod val="60000"/>
                      <a:lumOff val="40000"/>
                    </a:schemeClr>
                  </a:gs>
                  <a:gs pos="100000">
                    <a:schemeClr val="accent1">
                      <a:lumMod val="60000"/>
                      <a:lumOff val="40000"/>
                    </a:schemeClr>
                  </a:gs>
                </a:gsLst>
              </a:grad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endParaRPr lang="en-US" sz="2100" b="1" dirty="0">
                  <a:solidFill>
                    <a:srgbClr val="002F6C">
                      <a:lumMod val="50000"/>
                    </a:srgbClr>
                  </a:solidFill>
                  <a:latin typeface="Calibri" panose="020F0502020204030204"/>
                </a:endParaRPr>
              </a:p>
            </p:txBody>
          </p:sp>
        </p:grpSp>
        <p:pic>
          <p:nvPicPr>
            <p:cNvPr id="119" name="Picture 118">
              <a:extLst>
                <a:ext uri="{FF2B5EF4-FFF2-40B4-BE49-F238E27FC236}">
                  <a16:creationId xmlns:a16="http://schemas.microsoft.com/office/drawing/2014/main" id="{C5082EC7-3A27-7E48-8026-3957F91EA4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3422" y="3102995"/>
              <a:ext cx="548182" cy="548182"/>
            </a:xfrm>
            <a:prstGeom prst="rect">
              <a:avLst/>
            </a:prstGeom>
          </p:spPr>
        </p:pic>
      </p:grpSp>
      <p:grpSp>
        <p:nvGrpSpPr>
          <p:cNvPr id="128" name="Group 127">
            <a:extLst>
              <a:ext uri="{FF2B5EF4-FFF2-40B4-BE49-F238E27FC236}">
                <a16:creationId xmlns:a16="http://schemas.microsoft.com/office/drawing/2014/main" id="{0309F435-66D9-804F-979B-A7E6F822598D}"/>
              </a:ext>
            </a:extLst>
          </p:cNvPr>
          <p:cNvGrpSpPr/>
          <p:nvPr/>
        </p:nvGrpSpPr>
        <p:grpSpPr>
          <a:xfrm>
            <a:off x="3944875" y="2374542"/>
            <a:ext cx="1129051" cy="1097209"/>
            <a:chOff x="3227832" y="2254876"/>
            <a:chExt cx="1505401" cy="1462945"/>
          </a:xfrm>
        </p:grpSpPr>
        <p:grpSp>
          <p:nvGrpSpPr>
            <p:cNvPr id="70" name="Group 69">
              <a:extLst>
                <a:ext uri="{FF2B5EF4-FFF2-40B4-BE49-F238E27FC236}">
                  <a16:creationId xmlns:a16="http://schemas.microsoft.com/office/drawing/2014/main" id="{2E3D651A-3A07-C043-A5D0-162947D6C18B}"/>
                </a:ext>
              </a:extLst>
            </p:cNvPr>
            <p:cNvGrpSpPr>
              <a:grpSpLocks noChangeAspect="1"/>
            </p:cNvGrpSpPr>
            <p:nvPr/>
          </p:nvGrpSpPr>
          <p:grpSpPr>
            <a:xfrm>
              <a:off x="3227832" y="2254876"/>
              <a:ext cx="1505401" cy="1462945"/>
              <a:chOff x="3646578" y="1753726"/>
              <a:chExt cx="2561741" cy="2489485"/>
            </a:xfrm>
          </p:grpSpPr>
          <p:sp>
            <p:nvSpPr>
              <p:cNvPr id="72" name="Arc 71">
                <a:extLst>
                  <a:ext uri="{FF2B5EF4-FFF2-40B4-BE49-F238E27FC236}">
                    <a16:creationId xmlns:a16="http://schemas.microsoft.com/office/drawing/2014/main" id="{B694C9B0-9518-EA4A-83D8-A665DEEE0F69}"/>
                  </a:ext>
                </a:extLst>
              </p:cNvPr>
              <p:cNvSpPr/>
              <p:nvPr/>
            </p:nvSpPr>
            <p:spPr>
              <a:xfrm>
                <a:off x="5032251" y="3067143"/>
                <a:ext cx="1176068" cy="1176068"/>
              </a:xfrm>
              <a:prstGeom prst="arc">
                <a:avLst>
                  <a:gd name="adj1" fmla="val 15956854"/>
                  <a:gd name="adj2" fmla="val 10795556"/>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en-US" sz="1350">
                  <a:solidFill>
                    <a:srgbClr val="63666A"/>
                  </a:solidFill>
                  <a:latin typeface="Calibri" panose="020F0502020204030204"/>
                </a:endParaRPr>
              </a:p>
            </p:txBody>
          </p:sp>
          <p:cxnSp>
            <p:nvCxnSpPr>
              <p:cNvPr id="73" name="Straight Connector 72">
                <a:extLst>
                  <a:ext uri="{FF2B5EF4-FFF2-40B4-BE49-F238E27FC236}">
                    <a16:creationId xmlns:a16="http://schemas.microsoft.com/office/drawing/2014/main" id="{0A1AD4D4-4714-0945-940B-AB8618654760}"/>
                  </a:ext>
                </a:extLst>
              </p:cNvPr>
              <p:cNvCxnSpPr>
                <a:cxnSpLocks/>
              </p:cNvCxnSpPr>
              <p:nvPr/>
            </p:nvCxnSpPr>
            <p:spPr>
              <a:xfrm flipH="1">
                <a:off x="3646578" y="3655938"/>
                <a:ext cx="140043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A7FF928-879F-424D-A340-04F26DE22991}"/>
                  </a:ext>
                </a:extLst>
              </p:cNvPr>
              <p:cNvCxnSpPr>
                <a:cxnSpLocks/>
              </p:cNvCxnSpPr>
              <p:nvPr/>
            </p:nvCxnSpPr>
            <p:spPr>
              <a:xfrm flipV="1">
                <a:off x="5573966" y="1753726"/>
                <a:ext cx="0" cy="1333939"/>
              </a:xfrm>
              <a:prstGeom prst="line">
                <a:avLst/>
              </a:prstGeom>
              <a:ln w="38100">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75" name="Oval 74">
                <a:extLst>
                  <a:ext uri="{FF2B5EF4-FFF2-40B4-BE49-F238E27FC236}">
                    <a16:creationId xmlns:a16="http://schemas.microsoft.com/office/drawing/2014/main" id="{1673B7F2-C5D4-5749-93E1-CB9FD78D9677}"/>
                  </a:ext>
                </a:extLst>
              </p:cNvPr>
              <p:cNvSpPr/>
              <p:nvPr/>
            </p:nvSpPr>
            <p:spPr>
              <a:xfrm>
                <a:off x="5177686" y="3213807"/>
                <a:ext cx="880621" cy="880621"/>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685800">
                  <a:defRPr/>
                </a:pPr>
                <a:endParaRPr lang="en-US" sz="2100" b="1" dirty="0">
                  <a:solidFill>
                    <a:srgbClr val="63666A">
                      <a:lumMod val="85000"/>
                      <a:lumOff val="15000"/>
                    </a:srgbClr>
                  </a:solidFill>
                  <a:latin typeface="Calibri" panose="020F0502020204030204"/>
                </a:endParaRPr>
              </a:p>
            </p:txBody>
          </p:sp>
        </p:grpSp>
        <p:pic>
          <p:nvPicPr>
            <p:cNvPr id="121" name="Picture 120" descr="Shape&#10;&#10;Description automatically generated with low confidence">
              <a:extLst>
                <a:ext uri="{FF2B5EF4-FFF2-40B4-BE49-F238E27FC236}">
                  <a16:creationId xmlns:a16="http://schemas.microsoft.com/office/drawing/2014/main" id="{B09C6FA9-409D-8C4D-8B7A-871A873DB3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0198" y="3102305"/>
              <a:ext cx="491431" cy="491431"/>
            </a:xfrm>
            <a:prstGeom prst="rect">
              <a:avLst/>
            </a:prstGeom>
          </p:spPr>
        </p:pic>
      </p:grpSp>
      <p:grpSp>
        <p:nvGrpSpPr>
          <p:cNvPr id="129" name="Group 128">
            <a:extLst>
              <a:ext uri="{FF2B5EF4-FFF2-40B4-BE49-F238E27FC236}">
                <a16:creationId xmlns:a16="http://schemas.microsoft.com/office/drawing/2014/main" id="{09E5D061-AA88-4548-A875-B72AEB83F7EB}"/>
              </a:ext>
            </a:extLst>
          </p:cNvPr>
          <p:cNvGrpSpPr/>
          <p:nvPr/>
        </p:nvGrpSpPr>
        <p:grpSpPr>
          <a:xfrm>
            <a:off x="5082118" y="2978065"/>
            <a:ext cx="1145286" cy="1097209"/>
            <a:chOff x="4744157" y="3059574"/>
            <a:chExt cx="1527048" cy="1462945"/>
          </a:xfrm>
        </p:grpSpPr>
        <p:grpSp>
          <p:nvGrpSpPr>
            <p:cNvPr id="64" name="Group 63">
              <a:extLst>
                <a:ext uri="{FF2B5EF4-FFF2-40B4-BE49-F238E27FC236}">
                  <a16:creationId xmlns:a16="http://schemas.microsoft.com/office/drawing/2014/main" id="{9FBBF2F4-AA97-A549-9F85-DD77CD1272C6}"/>
                </a:ext>
              </a:extLst>
            </p:cNvPr>
            <p:cNvGrpSpPr>
              <a:grpSpLocks noChangeAspect="1"/>
            </p:cNvGrpSpPr>
            <p:nvPr/>
          </p:nvGrpSpPr>
          <p:grpSpPr>
            <a:xfrm>
              <a:off x="4744157" y="3059574"/>
              <a:ext cx="1527048" cy="1462945"/>
              <a:chOff x="5941651" y="3087927"/>
              <a:chExt cx="2598576" cy="2489485"/>
            </a:xfrm>
          </p:grpSpPr>
          <p:sp>
            <p:nvSpPr>
              <p:cNvPr id="66" name="Arc 65">
                <a:extLst>
                  <a:ext uri="{FF2B5EF4-FFF2-40B4-BE49-F238E27FC236}">
                    <a16:creationId xmlns:a16="http://schemas.microsoft.com/office/drawing/2014/main" id="{FB2F1411-F1C7-4841-A561-1FB19FD47685}"/>
                  </a:ext>
                </a:extLst>
              </p:cNvPr>
              <p:cNvSpPr/>
              <p:nvPr/>
            </p:nvSpPr>
            <p:spPr>
              <a:xfrm rot="10800000">
                <a:off x="7364159" y="3087927"/>
                <a:ext cx="1176068" cy="1176068"/>
              </a:xfrm>
              <a:prstGeom prst="arc">
                <a:avLst>
                  <a:gd name="adj1" fmla="val 10895"/>
                  <a:gd name="adj2" fmla="val 15969831"/>
                </a:avLst>
              </a:prstGeom>
              <a:ln w="381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en-US" sz="1350">
                  <a:solidFill>
                    <a:srgbClr val="63666A"/>
                  </a:solidFill>
                  <a:latin typeface="Calibri" panose="020F0502020204030204"/>
                </a:endParaRPr>
              </a:p>
            </p:txBody>
          </p:sp>
          <p:cxnSp>
            <p:nvCxnSpPr>
              <p:cNvPr id="67" name="Straight Connector 66">
                <a:extLst>
                  <a:ext uri="{FF2B5EF4-FFF2-40B4-BE49-F238E27FC236}">
                    <a16:creationId xmlns:a16="http://schemas.microsoft.com/office/drawing/2014/main" id="{6CF15722-9327-BF4B-9F50-ADB0BFD716B9}"/>
                  </a:ext>
                </a:extLst>
              </p:cNvPr>
              <p:cNvCxnSpPr>
                <a:cxnSpLocks/>
              </p:cNvCxnSpPr>
              <p:nvPr/>
            </p:nvCxnSpPr>
            <p:spPr>
              <a:xfrm>
                <a:off x="5941651" y="3656199"/>
                <a:ext cx="140043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56A1C82-F4C0-414F-9423-47CED63F82C4}"/>
                  </a:ext>
                </a:extLst>
              </p:cNvPr>
              <p:cNvCxnSpPr>
                <a:cxnSpLocks/>
              </p:cNvCxnSpPr>
              <p:nvPr/>
            </p:nvCxnSpPr>
            <p:spPr>
              <a:xfrm rot="10800000" flipV="1">
                <a:off x="7998512" y="4243473"/>
                <a:ext cx="0" cy="1333939"/>
              </a:xfrm>
              <a:prstGeom prst="line">
                <a:avLst/>
              </a:prstGeom>
              <a:ln w="38100">
                <a:solidFill>
                  <a:schemeClr val="accent6"/>
                </a:solidFill>
                <a:tailEnd type="oval"/>
              </a:ln>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B36EA819-F67C-0A4E-A8E0-CF85AF54912C}"/>
                  </a:ext>
                </a:extLst>
              </p:cNvPr>
              <p:cNvSpPr/>
              <p:nvPr/>
            </p:nvSpPr>
            <p:spPr>
              <a:xfrm>
                <a:off x="7511883" y="3235650"/>
                <a:ext cx="880621" cy="880621"/>
              </a:xfrm>
              <a:prstGeom prst="ellipse">
                <a:avLst/>
              </a:prstGeom>
              <a:gradFill>
                <a:gsLst>
                  <a:gs pos="0">
                    <a:schemeClr val="accent6"/>
                  </a:gs>
                  <a:gs pos="50000">
                    <a:schemeClr val="accent6"/>
                  </a:gs>
                  <a:gs pos="100000">
                    <a:schemeClr val="accent6"/>
                  </a:gs>
                </a:gsLst>
              </a:gradFill>
              <a:ln>
                <a:solidFill>
                  <a:schemeClr val="accent6"/>
                </a:solidFill>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endParaRPr lang="en-US" sz="2100" b="1" dirty="0">
                  <a:solidFill>
                    <a:prstClr val="white"/>
                  </a:solidFill>
                  <a:effectLst>
                    <a:outerShdw blurRad="38100" dist="38100" dir="2700000" algn="tl">
                      <a:srgbClr val="000000">
                        <a:alpha val="43137"/>
                      </a:srgbClr>
                    </a:outerShdw>
                  </a:effectLst>
                  <a:latin typeface="Calibri" panose="020F0502020204030204"/>
                </a:endParaRPr>
              </a:p>
            </p:txBody>
          </p:sp>
        </p:grpSp>
        <p:pic>
          <p:nvPicPr>
            <p:cNvPr id="123" name="Picture 122" descr="Shape&#10;&#10;Description automatically generated with low confidence">
              <a:extLst>
                <a:ext uri="{FF2B5EF4-FFF2-40B4-BE49-F238E27FC236}">
                  <a16:creationId xmlns:a16="http://schemas.microsoft.com/office/drawing/2014/main" id="{1448933F-1E50-6D48-ABBE-B7EA125F53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51639" y="3222487"/>
              <a:ext cx="393533" cy="393533"/>
            </a:xfrm>
            <a:prstGeom prst="rect">
              <a:avLst/>
            </a:prstGeom>
          </p:spPr>
        </p:pic>
      </p:grpSp>
      <p:grpSp>
        <p:nvGrpSpPr>
          <p:cNvPr id="133" name="Group 132">
            <a:extLst>
              <a:ext uri="{FF2B5EF4-FFF2-40B4-BE49-F238E27FC236}">
                <a16:creationId xmlns:a16="http://schemas.microsoft.com/office/drawing/2014/main" id="{A06C50FC-161E-3B4E-99E8-01E503C4107B}"/>
              </a:ext>
            </a:extLst>
          </p:cNvPr>
          <p:cNvGrpSpPr/>
          <p:nvPr/>
        </p:nvGrpSpPr>
        <p:grpSpPr>
          <a:xfrm>
            <a:off x="7375886" y="2960508"/>
            <a:ext cx="1117970" cy="1097209"/>
            <a:chOff x="7802514" y="3036164"/>
            <a:chExt cx="1490627" cy="1462945"/>
          </a:xfrm>
        </p:grpSpPr>
        <p:grpSp>
          <p:nvGrpSpPr>
            <p:cNvPr id="18" name="Group 17">
              <a:extLst>
                <a:ext uri="{FF2B5EF4-FFF2-40B4-BE49-F238E27FC236}">
                  <a16:creationId xmlns:a16="http://schemas.microsoft.com/office/drawing/2014/main" id="{EF12BFB0-6E8A-3444-B87D-64C25ABFE973}"/>
                </a:ext>
              </a:extLst>
            </p:cNvPr>
            <p:cNvGrpSpPr>
              <a:grpSpLocks noChangeAspect="1"/>
            </p:cNvGrpSpPr>
            <p:nvPr/>
          </p:nvGrpSpPr>
          <p:grpSpPr>
            <a:xfrm>
              <a:off x="7802514" y="3036164"/>
              <a:ext cx="1490627" cy="1462945"/>
              <a:chOff x="1382187" y="3087927"/>
              <a:chExt cx="2536590" cy="2489485"/>
            </a:xfrm>
          </p:grpSpPr>
          <p:sp>
            <p:nvSpPr>
              <p:cNvPr id="80" name="Arc 79">
                <a:extLst>
                  <a:ext uri="{FF2B5EF4-FFF2-40B4-BE49-F238E27FC236}">
                    <a16:creationId xmlns:a16="http://schemas.microsoft.com/office/drawing/2014/main" id="{7388411B-1B6D-BD44-9E4E-3E55194ABD74}"/>
                  </a:ext>
                </a:extLst>
              </p:cNvPr>
              <p:cNvSpPr/>
              <p:nvPr/>
            </p:nvSpPr>
            <p:spPr>
              <a:xfrm rot="10800000">
                <a:off x="2742709" y="3087927"/>
                <a:ext cx="1176068" cy="1176068"/>
              </a:xfrm>
              <a:prstGeom prst="arc">
                <a:avLst>
                  <a:gd name="adj1" fmla="val 10895"/>
                  <a:gd name="adj2" fmla="val 15969831"/>
                </a:avLst>
              </a:prstGeom>
              <a:ln w="38100">
                <a:solidFill>
                  <a:srgbClr val="9437FF"/>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en-US" sz="1350">
                  <a:solidFill>
                    <a:srgbClr val="63666A"/>
                  </a:solidFill>
                  <a:latin typeface="Calibri" panose="020F0502020204030204"/>
                </a:endParaRPr>
              </a:p>
            </p:txBody>
          </p:sp>
          <p:cxnSp>
            <p:nvCxnSpPr>
              <p:cNvPr id="81" name="Straight Connector 80">
                <a:extLst>
                  <a:ext uri="{FF2B5EF4-FFF2-40B4-BE49-F238E27FC236}">
                    <a16:creationId xmlns:a16="http://schemas.microsoft.com/office/drawing/2014/main" id="{5039BF90-CA31-4B46-972A-EAB26644384D}"/>
                  </a:ext>
                </a:extLst>
              </p:cNvPr>
              <p:cNvCxnSpPr>
                <a:cxnSpLocks/>
              </p:cNvCxnSpPr>
              <p:nvPr/>
            </p:nvCxnSpPr>
            <p:spPr>
              <a:xfrm>
                <a:off x="1382187" y="3632525"/>
                <a:ext cx="1400425" cy="0"/>
              </a:xfrm>
              <a:prstGeom prst="line">
                <a:avLst/>
              </a:prstGeom>
              <a:ln w="38100">
                <a:solidFill>
                  <a:srgbClr val="9437FF"/>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B35D5AC7-0133-2044-9D72-476D4616EFA1}"/>
                  </a:ext>
                </a:extLst>
              </p:cNvPr>
              <p:cNvCxnSpPr>
                <a:cxnSpLocks/>
              </p:cNvCxnSpPr>
              <p:nvPr/>
            </p:nvCxnSpPr>
            <p:spPr>
              <a:xfrm rot="10800000" flipV="1">
                <a:off x="3377062" y="4243473"/>
                <a:ext cx="0" cy="1333939"/>
              </a:xfrm>
              <a:prstGeom prst="line">
                <a:avLst/>
              </a:prstGeom>
              <a:ln w="38100">
                <a:solidFill>
                  <a:srgbClr val="9437FF"/>
                </a:solidFill>
                <a:tailEnd type="oval"/>
              </a:ln>
            </p:spPr>
            <p:style>
              <a:lnRef idx="1">
                <a:schemeClr val="accent1"/>
              </a:lnRef>
              <a:fillRef idx="0">
                <a:schemeClr val="accent1"/>
              </a:fillRef>
              <a:effectRef idx="0">
                <a:schemeClr val="accent1"/>
              </a:effectRef>
              <a:fontRef idx="minor">
                <a:schemeClr val="tx1"/>
              </a:fontRef>
            </p:style>
          </p:cxnSp>
          <p:sp>
            <p:nvSpPr>
              <p:cNvPr id="83" name="Oval 82">
                <a:extLst>
                  <a:ext uri="{FF2B5EF4-FFF2-40B4-BE49-F238E27FC236}">
                    <a16:creationId xmlns:a16="http://schemas.microsoft.com/office/drawing/2014/main" id="{F95CC79C-61B3-9346-8F9F-AB8902E44433}"/>
                  </a:ext>
                </a:extLst>
              </p:cNvPr>
              <p:cNvSpPr/>
              <p:nvPr/>
            </p:nvSpPr>
            <p:spPr>
              <a:xfrm>
                <a:off x="2890432" y="3235650"/>
                <a:ext cx="880621" cy="880621"/>
              </a:xfrm>
              <a:prstGeom prst="ellipse">
                <a:avLst/>
              </a:prstGeom>
              <a:gradFill>
                <a:gsLst>
                  <a:gs pos="0">
                    <a:srgbClr val="9437FF"/>
                  </a:gs>
                  <a:gs pos="50000">
                    <a:srgbClr val="9437FF"/>
                  </a:gs>
                  <a:gs pos="100000">
                    <a:srgbClr val="9437FF"/>
                  </a:gs>
                </a:gsLst>
              </a:gradFill>
              <a:ln>
                <a:solidFill>
                  <a:srgbClr val="9437FF"/>
                </a:solid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endParaRPr lang="en-US" sz="2100" b="1" dirty="0">
                  <a:solidFill>
                    <a:srgbClr val="002F6C">
                      <a:lumMod val="50000"/>
                    </a:srgbClr>
                  </a:solidFill>
                  <a:latin typeface="Calibri" panose="020F0502020204030204"/>
                </a:endParaRPr>
              </a:p>
            </p:txBody>
          </p:sp>
        </p:grpSp>
        <p:pic>
          <p:nvPicPr>
            <p:cNvPr id="125" name="Picture 124">
              <a:extLst>
                <a:ext uri="{FF2B5EF4-FFF2-40B4-BE49-F238E27FC236}">
                  <a16:creationId xmlns:a16="http://schemas.microsoft.com/office/drawing/2014/main" id="{89DE3B8B-3D8C-B744-9A49-FE1E6991CF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02963" y="3144159"/>
              <a:ext cx="496537" cy="496537"/>
            </a:xfrm>
            <a:prstGeom prst="rect">
              <a:avLst/>
            </a:prstGeom>
          </p:spPr>
        </p:pic>
      </p:grpSp>
      <p:grpSp>
        <p:nvGrpSpPr>
          <p:cNvPr id="132" name="Group 131">
            <a:extLst>
              <a:ext uri="{FF2B5EF4-FFF2-40B4-BE49-F238E27FC236}">
                <a16:creationId xmlns:a16="http://schemas.microsoft.com/office/drawing/2014/main" id="{61298C51-69ED-5346-AABB-F77D0D81D068}"/>
              </a:ext>
            </a:extLst>
          </p:cNvPr>
          <p:cNvGrpSpPr/>
          <p:nvPr/>
        </p:nvGrpSpPr>
        <p:grpSpPr>
          <a:xfrm>
            <a:off x="6224141" y="2372014"/>
            <a:ext cx="1142220" cy="1097209"/>
            <a:chOff x="6266854" y="2251506"/>
            <a:chExt cx="1522960" cy="1462945"/>
          </a:xfrm>
        </p:grpSpPr>
        <p:grpSp>
          <p:nvGrpSpPr>
            <p:cNvPr id="6" name="Group 5">
              <a:extLst>
                <a:ext uri="{FF2B5EF4-FFF2-40B4-BE49-F238E27FC236}">
                  <a16:creationId xmlns:a16="http://schemas.microsoft.com/office/drawing/2014/main" id="{FE0A32B1-FCD2-5949-8F27-E5F6C0C1327B}"/>
                </a:ext>
              </a:extLst>
            </p:cNvPr>
            <p:cNvGrpSpPr>
              <a:grpSpLocks noChangeAspect="1"/>
            </p:cNvGrpSpPr>
            <p:nvPr/>
          </p:nvGrpSpPr>
          <p:grpSpPr>
            <a:xfrm>
              <a:off x="6266854" y="2251506"/>
              <a:ext cx="1522960" cy="1462945"/>
              <a:chOff x="8251005" y="1753726"/>
              <a:chExt cx="2591620" cy="2489485"/>
            </a:xfrm>
          </p:grpSpPr>
          <p:sp>
            <p:nvSpPr>
              <p:cNvPr id="104" name="Arc 103">
                <a:extLst>
                  <a:ext uri="{FF2B5EF4-FFF2-40B4-BE49-F238E27FC236}">
                    <a16:creationId xmlns:a16="http://schemas.microsoft.com/office/drawing/2014/main" id="{9AFBCC71-3487-5645-A98B-891177F6C08C}"/>
                  </a:ext>
                </a:extLst>
              </p:cNvPr>
              <p:cNvSpPr/>
              <p:nvPr/>
            </p:nvSpPr>
            <p:spPr>
              <a:xfrm>
                <a:off x="9666557" y="3067143"/>
                <a:ext cx="1176068" cy="1176068"/>
              </a:xfrm>
              <a:prstGeom prst="arc">
                <a:avLst>
                  <a:gd name="adj1" fmla="val 15956854"/>
                  <a:gd name="adj2" fmla="val 10795556"/>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en-US" sz="1350">
                  <a:solidFill>
                    <a:srgbClr val="63666A"/>
                  </a:solidFill>
                  <a:latin typeface="Calibri" panose="020F0502020204030204"/>
                </a:endParaRPr>
              </a:p>
            </p:txBody>
          </p:sp>
          <p:cxnSp>
            <p:nvCxnSpPr>
              <p:cNvPr id="105" name="Straight Connector 104">
                <a:extLst>
                  <a:ext uri="{FF2B5EF4-FFF2-40B4-BE49-F238E27FC236}">
                    <a16:creationId xmlns:a16="http://schemas.microsoft.com/office/drawing/2014/main" id="{50EE30E4-FE2C-9043-B5A3-800909BA6BA5}"/>
                  </a:ext>
                </a:extLst>
              </p:cNvPr>
              <p:cNvCxnSpPr>
                <a:cxnSpLocks/>
              </p:cNvCxnSpPr>
              <p:nvPr/>
            </p:nvCxnSpPr>
            <p:spPr>
              <a:xfrm flipH="1">
                <a:off x="8251005" y="3655938"/>
                <a:ext cx="1400430" cy="348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AD6E7BC-1785-EE47-B7D0-5F7691CC30E7}"/>
                  </a:ext>
                </a:extLst>
              </p:cNvPr>
              <p:cNvCxnSpPr>
                <a:cxnSpLocks/>
              </p:cNvCxnSpPr>
              <p:nvPr/>
            </p:nvCxnSpPr>
            <p:spPr>
              <a:xfrm flipV="1">
                <a:off x="10208272" y="1753726"/>
                <a:ext cx="0" cy="1333939"/>
              </a:xfrm>
              <a:prstGeom prst="line">
                <a:avLst/>
              </a:prstGeom>
              <a:ln w="38100">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0730E4CD-1DE1-7B4A-9884-E681FBFD088B}"/>
                  </a:ext>
                </a:extLst>
              </p:cNvPr>
              <p:cNvSpPr/>
              <p:nvPr/>
            </p:nvSpPr>
            <p:spPr>
              <a:xfrm>
                <a:off x="9814281" y="3214866"/>
                <a:ext cx="880621" cy="880621"/>
              </a:xfrm>
              <a:prstGeom prst="ellipse">
                <a:avLst/>
              </a:prstGeom>
              <a:gradFill>
                <a:gsLst>
                  <a:gs pos="0">
                    <a:schemeClr val="bg1">
                      <a:lumMod val="50000"/>
                    </a:schemeClr>
                  </a:gs>
                  <a:gs pos="50000">
                    <a:schemeClr val="bg1">
                      <a:lumMod val="50000"/>
                    </a:schemeClr>
                  </a:gs>
                  <a:gs pos="100000">
                    <a:schemeClr val="bg1">
                      <a:lumMod val="50000"/>
                    </a:schemeClr>
                  </a:gs>
                </a:gsLst>
              </a:gradFill>
              <a:ln>
                <a:solidFill>
                  <a:schemeClr val="bg1">
                    <a:lumMod val="50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defTabSz="685800">
                  <a:defRPr/>
                </a:pPr>
                <a:endParaRPr lang="en-US" sz="2100" b="1" dirty="0">
                  <a:solidFill>
                    <a:srgbClr val="63666A">
                      <a:lumMod val="85000"/>
                      <a:lumOff val="15000"/>
                    </a:srgbClr>
                  </a:solidFill>
                  <a:latin typeface="Calibri" panose="020F0502020204030204"/>
                </a:endParaRPr>
              </a:p>
            </p:txBody>
          </p:sp>
        </p:grpSp>
        <p:pic>
          <p:nvPicPr>
            <p:cNvPr id="131" name="Picture 130" descr="Shape&#10;&#10;Description automatically generated with low confidence">
              <a:extLst>
                <a:ext uri="{FF2B5EF4-FFF2-40B4-BE49-F238E27FC236}">
                  <a16:creationId xmlns:a16="http://schemas.microsoft.com/office/drawing/2014/main" id="{9964E2AB-1A5F-0043-BE50-54722B8A821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66460" y="3173189"/>
              <a:ext cx="399729" cy="399729"/>
            </a:xfrm>
            <a:prstGeom prst="rect">
              <a:avLst/>
            </a:prstGeom>
          </p:spPr>
        </p:pic>
      </p:grpSp>
      <p:grpSp>
        <p:nvGrpSpPr>
          <p:cNvPr id="138" name="Group 137">
            <a:extLst>
              <a:ext uri="{FF2B5EF4-FFF2-40B4-BE49-F238E27FC236}">
                <a16:creationId xmlns:a16="http://schemas.microsoft.com/office/drawing/2014/main" id="{78A2C72C-68A7-CE43-A682-00F0C5316AF5}"/>
              </a:ext>
            </a:extLst>
          </p:cNvPr>
          <p:cNvGrpSpPr/>
          <p:nvPr/>
        </p:nvGrpSpPr>
        <p:grpSpPr>
          <a:xfrm>
            <a:off x="8502475" y="2374351"/>
            <a:ext cx="1125995" cy="1097209"/>
            <a:chOff x="9304632" y="2254621"/>
            <a:chExt cx="1501326" cy="1462945"/>
          </a:xfrm>
        </p:grpSpPr>
        <p:grpSp>
          <p:nvGrpSpPr>
            <p:cNvPr id="17" name="Group 16">
              <a:extLst>
                <a:ext uri="{FF2B5EF4-FFF2-40B4-BE49-F238E27FC236}">
                  <a16:creationId xmlns:a16="http://schemas.microsoft.com/office/drawing/2014/main" id="{C1D6C40A-B615-FA48-B543-AFFB84656C74}"/>
                </a:ext>
              </a:extLst>
            </p:cNvPr>
            <p:cNvGrpSpPr>
              <a:grpSpLocks noChangeAspect="1"/>
            </p:cNvGrpSpPr>
            <p:nvPr/>
          </p:nvGrpSpPr>
          <p:grpSpPr>
            <a:xfrm>
              <a:off x="9304632" y="2254621"/>
              <a:ext cx="1501326" cy="1462945"/>
              <a:chOff x="3653520" y="1753726"/>
              <a:chExt cx="2554799" cy="2489485"/>
            </a:xfrm>
          </p:grpSpPr>
          <p:sp>
            <p:nvSpPr>
              <p:cNvPr id="84" name="Arc 83">
                <a:extLst>
                  <a:ext uri="{FF2B5EF4-FFF2-40B4-BE49-F238E27FC236}">
                    <a16:creationId xmlns:a16="http://schemas.microsoft.com/office/drawing/2014/main" id="{AAFBFF13-B892-324F-83B8-AC83133A1CBF}"/>
                  </a:ext>
                </a:extLst>
              </p:cNvPr>
              <p:cNvSpPr/>
              <p:nvPr/>
            </p:nvSpPr>
            <p:spPr>
              <a:xfrm>
                <a:off x="5032251" y="3067143"/>
                <a:ext cx="1176068" cy="1176068"/>
              </a:xfrm>
              <a:prstGeom prst="arc">
                <a:avLst>
                  <a:gd name="adj1" fmla="val 15956854"/>
                  <a:gd name="adj2" fmla="val 10795556"/>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en-US" sz="1350">
                  <a:solidFill>
                    <a:srgbClr val="63666A"/>
                  </a:solidFill>
                  <a:latin typeface="Calibri" panose="020F0502020204030204"/>
                </a:endParaRPr>
              </a:p>
            </p:txBody>
          </p:sp>
          <p:cxnSp>
            <p:nvCxnSpPr>
              <p:cNvPr id="85" name="Straight Connector 84">
                <a:extLst>
                  <a:ext uri="{FF2B5EF4-FFF2-40B4-BE49-F238E27FC236}">
                    <a16:creationId xmlns:a16="http://schemas.microsoft.com/office/drawing/2014/main" id="{A4541737-FFE0-3043-A063-58B9E2880493}"/>
                  </a:ext>
                </a:extLst>
              </p:cNvPr>
              <p:cNvCxnSpPr>
                <a:cxnSpLocks/>
              </p:cNvCxnSpPr>
              <p:nvPr/>
            </p:nvCxnSpPr>
            <p:spPr>
              <a:xfrm flipH="1" flipV="1">
                <a:off x="3653520" y="3628271"/>
                <a:ext cx="1400427"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05744D0C-32CF-864B-B899-D325A65D1678}"/>
                  </a:ext>
                </a:extLst>
              </p:cNvPr>
              <p:cNvCxnSpPr>
                <a:cxnSpLocks/>
              </p:cNvCxnSpPr>
              <p:nvPr/>
            </p:nvCxnSpPr>
            <p:spPr>
              <a:xfrm flipV="1">
                <a:off x="5573966" y="1753726"/>
                <a:ext cx="0" cy="1333939"/>
              </a:xfrm>
              <a:prstGeom prst="line">
                <a:avLst/>
              </a:prstGeom>
              <a:ln w="38100">
                <a:solidFill>
                  <a:srgbClr val="0070C0"/>
                </a:solidFill>
                <a:tailEnd type="oval"/>
              </a:ln>
            </p:spPr>
            <p:style>
              <a:lnRef idx="1">
                <a:schemeClr val="accent1"/>
              </a:lnRef>
              <a:fillRef idx="0">
                <a:schemeClr val="accent1"/>
              </a:fillRef>
              <a:effectRef idx="0">
                <a:schemeClr val="accent1"/>
              </a:effectRef>
              <a:fontRef idx="minor">
                <a:schemeClr val="tx1"/>
              </a:fontRef>
            </p:style>
          </p:cxnSp>
          <p:sp>
            <p:nvSpPr>
              <p:cNvPr id="87" name="Oval 86">
                <a:extLst>
                  <a:ext uri="{FF2B5EF4-FFF2-40B4-BE49-F238E27FC236}">
                    <a16:creationId xmlns:a16="http://schemas.microsoft.com/office/drawing/2014/main" id="{94129977-1704-BD4D-85C7-C69C68E28B61}"/>
                  </a:ext>
                </a:extLst>
              </p:cNvPr>
              <p:cNvSpPr/>
              <p:nvPr/>
            </p:nvSpPr>
            <p:spPr>
              <a:xfrm>
                <a:off x="5177686" y="3213807"/>
                <a:ext cx="880621" cy="880621"/>
              </a:xfrm>
              <a:prstGeom prst="ellipse">
                <a:avLst/>
              </a:prstGeom>
              <a:gradFill>
                <a:gsLst>
                  <a:gs pos="0">
                    <a:srgbClr val="0070C0"/>
                  </a:gs>
                  <a:gs pos="50000">
                    <a:srgbClr val="0070C0"/>
                  </a:gs>
                  <a:gs pos="100000">
                    <a:srgbClr val="0070C0"/>
                  </a:gs>
                </a:gsLst>
              </a:gradFill>
              <a:ln>
                <a:solidFill>
                  <a:srgbClr val="0070C0"/>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685800">
                  <a:defRPr/>
                </a:pPr>
                <a:endParaRPr lang="en-US" sz="2100" b="1" dirty="0">
                  <a:solidFill>
                    <a:srgbClr val="63666A">
                      <a:lumMod val="85000"/>
                      <a:lumOff val="15000"/>
                    </a:srgbClr>
                  </a:solidFill>
                  <a:latin typeface="Calibri" panose="020F0502020204030204"/>
                </a:endParaRPr>
              </a:p>
            </p:txBody>
          </p:sp>
        </p:grpSp>
        <p:pic>
          <p:nvPicPr>
            <p:cNvPr id="137" name="Picture 136" descr="Shape&#10;&#10;Description automatically generated with low confidence">
              <a:extLst>
                <a:ext uri="{FF2B5EF4-FFF2-40B4-BE49-F238E27FC236}">
                  <a16:creationId xmlns:a16="http://schemas.microsoft.com/office/drawing/2014/main" id="{D2A85EC9-D6C8-A14E-9F96-4E9312200E6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214802" y="3125610"/>
              <a:ext cx="511208" cy="511208"/>
            </a:xfrm>
            <a:prstGeom prst="rect">
              <a:avLst/>
            </a:prstGeom>
          </p:spPr>
        </p:pic>
      </p:grpSp>
      <p:sp>
        <p:nvSpPr>
          <p:cNvPr id="3" name="TextBox 2">
            <a:extLst>
              <a:ext uri="{FF2B5EF4-FFF2-40B4-BE49-F238E27FC236}">
                <a16:creationId xmlns:a16="http://schemas.microsoft.com/office/drawing/2014/main" id="{C7BDD895-8C64-714D-A0A9-7F1402642612}"/>
              </a:ext>
            </a:extLst>
          </p:cNvPr>
          <p:cNvSpPr txBox="1"/>
          <p:nvPr/>
        </p:nvSpPr>
        <p:spPr>
          <a:xfrm>
            <a:off x="4141046" y="5165233"/>
            <a:ext cx="4340932" cy="369332"/>
          </a:xfrm>
          <a:prstGeom prst="rect">
            <a:avLst/>
          </a:prstGeom>
          <a:noFill/>
        </p:spPr>
        <p:txBody>
          <a:bodyPr wrap="none" rtlCol="0">
            <a:spAutoFit/>
          </a:bodyPr>
          <a:lstStyle/>
          <a:p>
            <a:r>
              <a:rPr lang="en-US" b="1" dirty="0"/>
              <a:t>Identification to enduring solution in weeks</a:t>
            </a:r>
          </a:p>
        </p:txBody>
      </p:sp>
    </p:spTree>
    <p:custDataLst>
      <p:tags r:id="rId1"/>
    </p:custDataLst>
    <p:extLst>
      <p:ext uri="{BB962C8B-B14F-4D97-AF65-F5344CB8AC3E}">
        <p14:creationId xmlns:p14="http://schemas.microsoft.com/office/powerpoint/2010/main" val="1254974712"/>
      </p:ext>
    </p:extLst>
  </p:cSld>
  <p:clrMapOvr>
    <a:masterClrMapping/>
  </p:clrMapOvr>
  <mc:AlternateContent xmlns:mc="http://schemas.openxmlformats.org/markup-compatibility/2006" xmlns:p14="http://schemas.microsoft.com/office/powerpoint/2010/main">
    <mc:Choice Requires="p14">
      <p:transition spd="slow" p14:dur="2000" advTm="39631"/>
    </mc:Choice>
    <mc:Fallback xmlns="">
      <p:transition spd="slow" advTm="396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8"/>
                                        </p:tgtEl>
                                        <p:attrNameLst>
                                          <p:attrName>style.fontWeight</p:attrName>
                                        </p:attrNameLst>
                                      </p:cBhvr>
                                      <p:to>
                                        <p:strVal val="bold"/>
                                      </p:to>
                                    </p:set>
                                  </p:childTnLst>
                                </p:cTn>
                              </p:par>
                              <p:par>
                                <p:cTn id="7" presetID="35" presetClass="emph" presetSubtype="0" fill="hold" grpId="0" nodeType="withEffect">
                                  <p:stCondLst>
                                    <p:cond delay="0"/>
                                  </p:stCondLst>
                                  <p:childTnLst>
                                    <p:anim calcmode="discrete" valueType="str">
                                      <p:cBhvr>
                                        <p:cTn id="8" dur="1000" fill="hold"/>
                                        <p:tgtEl>
                                          <p:spTgt spid="25"/>
                                        </p:tgtEl>
                                        <p:attrNameLst>
                                          <p:attrName>style.visibility</p:attrName>
                                        </p:attrNameLst>
                                      </p:cBhvr>
                                      <p:tavLst>
                                        <p:tav tm="0">
                                          <p:val>
                                            <p:strVal val="hidden"/>
                                          </p:val>
                                        </p:tav>
                                        <p:tav tm="50000">
                                          <p:val>
                                            <p:strVal val="visible"/>
                                          </p:val>
                                        </p:tav>
                                      </p:tavLst>
                                    </p:anim>
                                  </p:childTnLst>
                                </p:cTn>
                              </p:par>
                            </p:childTnLst>
                          </p:cTn>
                        </p:par>
                      </p:childTnLst>
                    </p:cTn>
                  </p:par>
                  <p:par>
                    <p:cTn id="9" fill="hold">
                      <p:stCondLst>
                        <p:cond delay="indefinite"/>
                      </p:stCondLst>
                      <p:childTnLst>
                        <p:par>
                          <p:cTn id="10" fill="hold">
                            <p:stCondLst>
                              <p:cond delay="0"/>
                            </p:stCondLst>
                            <p:childTnLst>
                              <p:par>
                                <p:cTn id="11" presetID="15" presetClass="emph" presetSubtype="0" grpId="0" nodeType="clickEffect">
                                  <p:stCondLst>
                                    <p:cond delay="0"/>
                                  </p:stCondLst>
                                  <p:iterate type="lt">
                                    <p:tmAbs val="25"/>
                                  </p:iterate>
                                  <p:childTnLst>
                                    <p:set>
                                      <p:cBhvr override="childStyle">
                                        <p:cTn id="12" dur="indefinite"/>
                                        <p:tgtEl>
                                          <p:spTgt spid="11"/>
                                        </p:tgtEl>
                                        <p:attrNameLst>
                                          <p:attrName>style.fontWeight</p:attrName>
                                        </p:attrNameLst>
                                      </p:cBhvr>
                                      <p:to>
                                        <p:strVal val="bold"/>
                                      </p:to>
                                    </p:set>
                                  </p:childTnLst>
                                </p:cTn>
                              </p:par>
                              <p:par>
                                <p:cTn id="13" presetID="35" presetClass="emph" presetSubtype="0" fill="hold" grpId="0" nodeType="withEffect">
                                  <p:stCondLst>
                                    <p:cond delay="0"/>
                                  </p:stCondLst>
                                  <p:childTnLst>
                                    <p:anim calcmode="discrete" valueType="str">
                                      <p:cBhvr>
                                        <p:cTn id="14" dur="1000" fill="hold"/>
                                        <p:tgtEl>
                                          <p:spTgt spid="31"/>
                                        </p:tgtEl>
                                        <p:attrNameLst>
                                          <p:attrName>style.visibility</p:attrName>
                                        </p:attrNameLst>
                                      </p:cBhvr>
                                      <p:tavLst>
                                        <p:tav tm="0">
                                          <p:val>
                                            <p:strVal val="hidden"/>
                                          </p:val>
                                        </p:tav>
                                        <p:tav tm="50000">
                                          <p:val>
                                            <p:strVal val="visible"/>
                                          </p:val>
                                        </p:tav>
                                      </p:tavLst>
                                    </p:anim>
                                  </p:childTnLst>
                                </p:cTn>
                              </p:par>
                            </p:childTnLst>
                          </p:cTn>
                        </p:par>
                      </p:childTnLst>
                    </p:cTn>
                  </p:par>
                  <p:par>
                    <p:cTn id="15" fill="hold">
                      <p:stCondLst>
                        <p:cond delay="indefinite"/>
                      </p:stCondLst>
                      <p:childTnLst>
                        <p:par>
                          <p:cTn id="16" fill="hold">
                            <p:stCondLst>
                              <p:cond delay="0"/>
                            </p:stCondLst>
                            <p:childTnLst>
                              <p:par>
                                <p:cTn id="17" presetID="15" presetClass="emph" presetSubtype="0" grpId="0" nodeType="clickEffect">
                                  <p:stCondLst>
                                    <p:cond delay="0"/>
                                  </p:stCondLst>
                                  <p:iterate type="lt">
                                    <p:tmAbs val="25"/>
                                  </p:iterate>
                                  <p:childTnLst>
                                    <p:set>
                                      <p:cBhvr override="childStyle">
                                        <p:cTn id="18" dur="indefinite"/>
                                        <p:tgtEl>
                                          <p:spTgt spid="12"/>
                                        </p:tgtEl>
                                        <p:attrNameLst>
                                          <p:attrName>style.fontWeight</p:attrName>
                                        </p:attrNameLst>
                                      </p:cBhvr>
                                      <p:to>
                                        <p:strVal val="bold"/>
                                      </p:to>
                                    </p:set>
                                  </p:childTnLst>
                                </p:cTn>
                              </p:par>
                              <p:par>
                                <p:cTn id="19" presetID="35" presetClass="emph" presetSubtype="0" fill="hold" grpId="0" nodeType="withEffect">
                                  <p:stCondLst>
                                    <p:cond delay="0"/>
                                  </p:stCondLst>
                                  <p:childTnLst>
                                    <p:anim calcmode="discrete" valueType="str">
                                      <p:cBhvr>
                                        <p:cTn id="20" dur="1000" fill="hold"/>
                                        <p:tgtEl>
                                          <p:spTgt spid="34"/>
                                        </p:tgtEl>
                                        <p:attrNameLst>
                                          <p:attrName>style.visibility</p:attrName>
                                        </p:attrNameLst>
                                      </p:cBhvr>
                                      <p:tavLst>
                                        <p:tav tm="0">
                                          <p:val>
                                            <p:strVal val="hidden"/>
                                          </p:val>
                                        </p:tav>
                                        <p:tav tm="50000">
                                          <p:val>
                                            <p:strVal val="visible"/>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mph" presetSubtype="0" grpId="0" nodeType="clickEffect">
                                  <p:stCondLst>
                                    <p:cond delay="0"/>
                                  </p:stCondLst>
                                  <p:iterate type="lt">
                                    <p:tmAbs val="25"/>
                                  </p:iterate>
                                  <p:childTnLst>
                                    <p:set>
                                      <p:cBhvr override="childStyle">
                                        <p:cTn id="24" dur="indefinite"/>
                                        <p:tgtEl>
                                          <p:spTgt spid="13"/>
                                        </p:tgtEl>
                                        <p:attrNameLst>
                                          <p:attrName>style.fontWeight</p:attrName>
                                        </p:attrNameLst>
                                      </p:cBhvr>
                                      <p:to>
                                        <p:strVal val="bold"/>
                                      </p:to>
                                    </p:set>
                                  </p:childTnLst>
                                </p:cTn>
                              </p:par>
                              <p:par>
                                <p:cTn id="25" presetID="35" presetClass="emph" presetSubtype="0" fill="hold" grpId="0" nodeType="withEffect">
                                  <p:stCondLst>
                                    <p:cond delay="0"/>
                                  </p:stCondLst>
                                  <p:childTnLst>
                                    <p:anim calcmode="discrete" valueType="str">
                                      <p:cBhvr>
                                        <p:cTn id="26" dur="1000" fill="hold"/>
                                        <p:tgtEl>
                                          <p:spTgt spid="37"/>
                                        </p:tgtEl>
                                        <p:attrNameLst>
                                          <p:attrName>style.visibility</p:attrName>
                                        </p:attrNameLst>
                                      </p:cBhvr>
                                      <p:tavLst>
                                        <p:tav tm="0">
                                          <p:val>
                                            <p:strVal val="hidden"/>
                                          </p:val>
                                        </p:tav>
                                        <p:tav tm="50000">
                                          <p:val>
                                            <p:strVal val="visible"/>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mph" presetSubtype="0" grpId="0" nodeType="clickEffect">
                                  <p:stCondLst>
                                    <p:cond delay="0"/>
                                  </p:stCondLst>
                                  <p:iterate type="lt">
                                    <p:tmAbs val="25"/>
                                  </p:iterate>
                                  <p:childTnLst>
                                    <p:set>
                                      <p:cBhvr override="childStyle">
                                        <p:cTn id="30" dur="indefinite"/>
                                        <p:tgtEl>
                                          <p:spTgt spid="14"/>
                                        </p:tgtEl>
                                        <p:attrNameLst>
                                          <p:attrName>style.fontWeight</p:attrName>
                                        </p:attrNameLst>
                                      </p:cBhvr>
                                      <p:to>
                                        <p:strVal val="bold"/>
                                      </p:to>
                                    </p:set>
                                  </p:childTnLst>
                                </p:cTn>
                              </p:par>
                              <p:par>
                                <p:cTn id="31" presetID="35" presetClass="emph" presetSubtype="0" fill="hold" grpId="0" nodeType="withEffect">
                                  <p:stCondLst>
                                    <p:cond delay="0"/>
                                  </p:stCondLst>
                                  <p:childTnLst>
                                    <p:anim calcmode="discrete" valueType="str">
                                      <p:cBhvr>
                                        <p:cTn id="32" dur="1000" fill="hold"/>
                                        <p:tgtEl>
                                          <p:spTgt spid="40"/>
                                        </p:tgtEl>
                                        <p:attrNameLst>
                                          <p:attrName>style.visibility</p:attrName>
                                        </p:attrNameLst>
                                      </p:cBhvr>
                                      <p:tavLst>
                                        <p:tav tm="0">
                                          <p:val>
                                            <p:strVal val="hidden"/>
                                          </p:val>
                                        </p:tav>
                                        <p:tav tm="50000">
                                          <p:val>
                                            <p:strVal val="visible"/>
                                          </p:val>
                                        </p:tav>
                                      </p:tavLst>
                                    </p:anim>
                                  </p:childTnLst>
                                </p:cTn>
                              </p:par>
                            </p:childTnLst>
                          </p:cTn>
                        </p:par>
                      </p:childTnLst>
                    </p:cTn>
                  </p:par>
                  <p:par>
                    <p:cTn id="33" fill="hold">
                      <p:stCondLst>
                        <p:cond delay="indefinite"/>
                      </p:stCondLst>
                      <p:childTnLst>
                        <p:par>
                          <p:cTn id="34" fill="hold">
                            <p:stCondLst>
                              <p:cond delay="0"/>
                            </p:stCondLst>
                            <p:childTnLst>
                              <p:par>
                                <p:cTn id="35" presetID="15" presetClass="emph" presetSubtype="0" grpId="0" nodeType="clickEffect">
                                  <p:stCondLst>
                                    <p:cond delay="0"/>
                                  </p:stCondLst>
                                  <p:iterate type="lt">
                                    <p:tmAbs val="25"/>
                                  </p:iterate>
                                  <p:childTnLst>
                                    <p:set>
                                      <p:cBhvr override="childStyle">
                                        <p:cTn id="36" dur="indefinite"/>
                                        <p:tgtEl>
                                          <p:spTgt spid="19"/>
                                        </p:tgtEl>
                                        <p:attrNameLst>
                                          <p:attrName>style.fontWeight</p:attrName>
                                        </p:attrNameLst>
                                      </p:cBhvr>
                                      <p:to>
                                        <p:strVal val="bold"/>
                                      </p:to>
                                    </p:set>
                                  </p:childTnLst>
                                </p:cTn>
                              </p:par>
                              <p:par>
                                <p:cTn id="37" presetID="35" presetClass="emph" presetSubtype="0" fill="hold" grpId="0" nodeType="withEffect">
                                  <p:stCondLst>
                                    <p:cond delay="0"/>
                                  </p:stCondLst>
                                  <p:childTnLst>
                                    <p:anim calcmode="discrete" valueType="str">
                                      <p:cBhvr>
                                        <p:cTn id="38" dur="1000" fill="hold"/>
                                        <p:tgtEl>
                                          <p:spTgt spid="43"/>
                                        </p:tgtEl>
                                        <p:attrNameLst>
                                          <p:attrName>style.visibility</p:attrName>
                                        </p:attrNameLst>
                                      </p:cBhvr>
                                      <p:tavLst>
                                        <p:tav tm="0">
                                          <p:val>
                                            <p:strVal val="hidden"/>
                                          </p:val>
                                        </p:tav>
                                        <p:tav tm="50000">
                                          <p:val>
                                            <p:strVal val="visible"/>
                                          </p:val>
                                        </p:tav>
                                      </p:tavLst>
                                    </p:anim>
                                  </p:childTnLst>
                                </p:cTn>
                              </p:par>
                            </p:childTnLst>
                          </p:cTn>
                        </p:par>
                      </p:childTnLst>
                    </p:cTn>
                  </p:par>
                  <p:par>
                    <p:cTn id="39" fill="hold">
                      <p:stCondLst>
                        <p:cond delay="indefinite"/>
                      </p:stCondLst>
                      <p:childTnLst>
                        <p:par>
                          <p:cTn id="40" fill="hold">
                            <p:stCondLst>
                              <p:cond delay="0"/>
                            </p:stCondLst>
                            <p:childTnLst>
                              <p:par>
                                <p:cTn id="41" presetID="15" presetClass="emph" presetSubtype="0" grpId="0" nodeType="clickEffect">
                                  <p:stCondLst>
                                    <p:cond delay="0"/>
                                  </p:stCondLst>
                                  <p:iterate type="lt">
                                    <p:tmAbs val="25"/>
                                  </p:iterate>
                                  <p:childTnLst>
                                    <p:set>
                                      <p:cBhvr override="childStyle">
                                        <p:cTn id="42" dur="indefinite"/>
                                        <p:tgtEl>
                                          <p:spTgt spid="20"/>
                                        </p:tgtEl>
                                        <p:attrNameLst>
                                          <p:attrName>style.fontWeight</p:attrName>
                                        </p:attrNameLst>
                                      </p:cBhvr>
                                      <p:to>
                                        <p:strVal val="bold"/>
                                      </p:to>
                                    </p:set>
                                  </p:childTnLst>
                                </p:cTn>
                              </p:par>
                              <p:par>
                                <p:cTn id="43" presetID="35" presetClass="emph" presetSubtype="0" fill="hold" grpId="0" nodeType="withEffect">
                                  <p:stCondLst>
                                    <p:cond delay="0"/>
                                  </p:stCondLst>
                                  <p:childTnLst>
                                    <p:anim calcmode="discrete" valueType="str">
                                      <p:cBhvr>
                                        <p:cTn id="44" dur="1000" fill="hold"/>
                                        <p:tgtEl>
                                          <p:spTgt spid="4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4" grpId="0"/>
      <p:bldP spid="19" grpId="0"/>
      <p:bldP spid="20" grpId="0"/>
      <p:bldP spid="25" grpId="0"/>
      <p:bldP spid="31" grpId="0"/>
      <p:bldP spid="34" grpId="0"/>
      <p:bldP spid="37" grpId="0"/>
      <p:bldP spid="40" grpId="0"/>
      <p:bldP spid="43"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415C901-039D-4058-80C7-5ABA400CDB06}"/>
              </a:ext>
            </a:extLst>
          </p:cNvPr>
          <p:cNvSpPr/>
          <p:nvPr/>
        </p:nvSpPr>
        <p:spPr>
          <a:xfrm>
            <a:off x="4733630" y="2264457"/>
            <a:ext cx="870435" cy="870435"/>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5"/>
                </a:solidFill>
              </a:rPr>
              <a:t>Q2</a:t>
            </a:r>
          </a:p>
        </p:txBody>
      </p:sp>
      <p:sp>
        <p:nvSpPr>
          <p:cNvPr id="5" name="Oval 4">
            <a:extLst>
              <a:ext uri="{FF2B5EF4-FFF2-40B4-BE49-F238E27FC236}">
                <a16:creationId xmlns:a16="http://schemas.microsoft.com/office/drawing/2014/main" id="{966DA334-7569-42CB-95CD-419F4AC26092}"/>
              </a:ext>
            </a:extLst>
          </p:cNvPr>
          <p:cNvSpPr/>
          <p:nvPr/>
        </p:nvSpPr>
        <p:spPr>
          <a:xfrm>
            <a:off x="6457992" y="2264457"/>
            <a:ext cx="870435" cy="870435"/>
          </a:xfrm>
          <a:prstGeom prst="ellipse">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B0F0"/>
                </a:solidFill>
              </a:rPr>
              <a:t>Q3</a:t>
            </a:r>
          </a:p>
        </p:txBody>
      </p:sp>
      <p:sp>
        <p:nvSpPr>
          <p:cNvPr id="6" name="Oval 5">
            <a:extLst>
              <a:ext uri="{FF2B5EF4-FFF2-40B4-BE49-F238E27FC236}">
                <a16:creationId xmlns:a16="http://schemas.microsoft.com/office/drawing/2014/main" id="{6D8E2964-D9A5-4A16-8604-F04921C189EB}"/>
              </a:ext>
            </a:extLst>
          </p:cNvPr>
          <p:cNvSpPr/>
          <p:nvPr/>
        </p:nvSpPr>
        <p:spPr>
          <a:xfrm>
            <a:off x="8182356" y="2264457"/>
            <a:ext cx="870435" cy="870435"/>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3"/>
                </a:solidFill>
              </a:rPr>
              <a:t>Q4</a:t>
            </a:r>
          </a:p>
        </p:txBody>
      </p:sp>
      <p:sp>
        <p:nvSpPr>
          <p:cNvPr id="19" name="Oval 18">
            <a:extLst>
              <a:ext uri="{FF2B5EF4-FFF2-40B4-BE49-F238E27FC236}">
                <a16:creationId xmlns:a16="http://schemas.microsoft.com/office/drawing/2014/main" id="{FC17936A-EE2B-4C30-A31C-496282D48B87}"/>
              </a:ext>
            </a:extLst>
          </p:cNvPr>
          <p:cNvSpPr/>
          <p:nvPr/>
        </p:nvSpPr>
        <p:spPr>
          <a:xfrm>
            <a:off x="3009267" y="2264457"/>
            <a:ext cx="870435" cy="870435"/>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4"/>
                </a:solidFill>
              </a:rPr>
              <a:t>Q1</a:t>
            </a:r>
          </a:p>
        </p:txBody>
      </p:sp>
      <p:sp>
        <p:nvSpPr>
          <p:cNvPr id="23" name="Freeform: Shape 22" descr="timeline ">
            <a:extLst>
              <a:ext uri="{FF2B5EF4-FFF2-40B4-BE49-F238E27FC236}">
                <a16:creationId xmlns:a16="http://schemas.microsoft.com/office/drawing/2014/main" id="{7889103E-B405-4427-BC20-A3CA893D099A}"/>
              </a:ext>
            </a:extLst>
          </p:cNvPr>
          <p:cNvSpPr/>
          <p:nvPr/>
        </p:nvSpPr>
        <p:spPr>
          <a:xfrm flipH="1" flipV="1">
            <a:off x="2568331" y="1783511"/>
            <a:ext cx="6939221" cy="1807643"/>
          </a:xfrm>
          <a:custGeom>
            <a:avLst/>
            <a:gdLst>
              <a:gd name="connsiteX0" fmla="*/ 1192508 w 9252295"/>
              <a:gd name="connsiteY0" fmla="*/ 2410190 h 2410190"/>
              <a:gd name="connsiteX1" fmla="*/ 0 w 9252295"/>
              <a:gd name="connsiteY1" fmla="*/ 1217682 h 2410190"/>
              <a:gd name="connsiteX2" fmla="*/ 1107 w 9252295"/>
              <a:gd name="connsiteY2" fmla="*/ 1206703 h 2410190"/>
              <a:gd name="connsiteX3" fmla="*/ 96158 w 9252295"/>
              <a:gd name="connsiteY3" fmla="*/ 1206703 h 2410190"/>
              <a:gd name="connsiteX4" fmla="*/ 95051 w 9252295"/>
              <a:gd name="connsiteY4" fmla="*/ 1217682 h 2410190"/>
              <a:gd name="connsiteX5" fmla="*/ 1192508 w 9252295"/>
              <a:gd name="connsiteY5" fmla="*/ 2315139 h 2410190"/>
              <a:gd name="connsiteX6" fmla="*/ 2289965 w 9252295"/>
              <a:gd name="connsiteY6" fmla="*/ 1217682 h 2410190"/>
              <a:gd name="connsiteX7" fmla="*/ 2289554 w 9252295"/>
              <a:gd name="connsiteY7" fmla="*/ 1209531 h 2410190"/>
              <a:gd name="connsiteX8" fmla="*/ 2290085 w 9252295"/>
              <a:gd name="connsiteY8" fmla="*/ 1209531 h 2410190"/>
              <a:gd name="connsiteX9" fmla="*/ 2295831 w 9252295"/>
              <a:gd name="connsiteY9" fmla="*/ 1095755 h 2410190"/>
              <a:gd name="connsiteX10" fmla="*/ 3482182 w 9252295"/>
              <a:gd name="connsiteY10" fmla="*/ 25174 h 2410190"/>
              <a:gd name="connsiteX11" fmla="*/ 4668533 w 9252295"/>
              <a:gd name="connsiteY11" fmla="*/ 1095755 h 2410190"/>
              <a:gd name="connsiteX12" fmla="*/ 4674278 w 9252295"/>
              <a:gd name="connsiteY12" fmla="*/ 1209531 h 2410190"/>
              <a:gd name="connsiteX13" fmla="*/ 4673516 w 9252295"/>
              <a:gd name="connsiteY13" fmla="*/ 1209531 h 2410190"/>
              <a:gd name="connsiteX14" fmla="*/ 4678322 w 9252295"/>
              <a:gd name="connsiteY14" fmla="*/ 1304717 h 2410190"/>
              <a:gd name="connsiteX15" fmla="*/ 5770114 w 9252295"/>
              <a:gd name="connsiteY15" fmla="*/ 2289966 h 2410190"/>
              <a:gd name="connsiteX16" fmla="*/ 6861904 w 9252295"/>
              <a:gd name="connsiteY16" fmla="*/ 1304717 h 2410190"/>
              <a:gd name="connsiteX17" fmla="*/ 6867159 w 9252295"/>
              <a:gd name="connsiteY17" fmla="*/ 1200660 h 2410190"/>
              <a:gd name="connsiteX18" fmla="*/ 6867690 w 9252295"/>
              <a:gd name="connsiteY18" fmla="*/ 1200660 h 2410190"/>
              <a:gd name="connsiteX19" fmla="*/ 6867279 w 9252295"/>
              <a:gd name="connsiteY19" fmla="*/ 1192508 h 2410190"/>
              <a:gd name="connsiteX20" fmla="*/ 8059787 w 9252295"/>
              <a:gd name="connsiteY20" fmla="*/ 0 h 2410190"/>
              <a:gd name="connsiteX21" fmla="*/ 9252295 w 9252295"/>
              <a:gd name="connsiteY21" fmla="*/ 1192508 h 2410190"/>
              <a:gd name="connsiteX22" fmla="*/ 9251964 w 9252295"/>
              <a:gd name="connsiteY22" fmla="*/ 1195794 h 2410190"/>
              <a:gd name="connsiteX23" fmla="*/ 9156913 w 9252295"/>
              <a:gd name="connsiteY23" fmla="*/ 1195794 h 2410190"/>
              <a:gd name="connsiteX24" fmla="*/ 9157244 w 9252295"/>
              <a:gd name="connsiteY24" fmla="*/ 1192508 h 2410190"/>
              <a:gd name="connsiteX25" fmla="*/ 8059787 w 9252295"/>
              <a:gd name="connsiteY25" fmla="*/ 95051 h 2410190"/>
              <a:gd name="connsiteX26" fmla="*/ 6962330 w 9252295"/>
              <a:gd name="connsiteY26" fmla="*/ 1192508 h 2410190"/>
              <a:gd name="connsiteX27" fmla="*/ 6962741 w 9252295"/>
              <a:gd name="connsiteY27" fmla="*/ 1200660 h 2410190"/>
              <a:gd name="connsiteX28" fmla="*/ 6962209 w 9252295"/>
              <a:gd name="connsiteY28" fmla="*/ 1200660 h 2410190"/>
              <a:gd name="connsiteX29" fmla="*/ 6956464 w 9252295"/>
              <a:gd name="connsiteY29" fmla="*/ 1314435 h 2410190"/>
              <a:gd name="connsiteX30" fmla="*/ 5770114 w 9252295"/>
              <a:gd name="connsiteY30" fmla="*/ 2385016 h 2410190"/>
              <a:gd name="connsiteX31" fmla="*/ 4583763 w 9252295"/>
              <a:gd name="connsiteY31" fmla="*/ 1314435 h 2410190"/>
              <a:gd name="connsiteX32" fmla="*/ 4578017 w 9252295"/>
              <a:gd name="connsiteY32" fmla="*/ 1200660 h 2410190"/>
              <a:gd name="connsiteX33" fmla="*/ 4578780 w 9252295"/>
              <a:gd name="connsiteY33" fmla="*/ 1200660 h 2410190"/>
              <a:gd name="connsiteX34" fmla="*/ 4573974 w 9252295"/>
              <a:gd name="connsiteY34" fmla="*/ 1105474 h 2410190"/>
              <a:gd name="connsiteX35" fmla="*/ 3482182 w 9252295"/>
              <a:gd name="connsiteY35" fmla="*/ 120225 h 2410190"/>
              <a:gd name="connsiteX36" fmla="*/ 2390391 w 9252295"/>
              <a:gd name="connsiteY36" fmla="*/ 1105474 h 2410190"/>
              <a:gd name="connsiteX37" fmla="*/ 2385136 w 9252295"/>
              <a:gd name="connsiteY37" fmla="*/ 1209531 h 2410190"/>
              <a:gd name="connsiteX38" fmla="*/ 2384604 w 9252295"/>
              <a:gd name="connsiteY38" fmla="*/ 1209531 h 2410190"/>
              <a:gd name="connsiteX39" fmla="*/ 2385016 w 9252295"/>
              <a:gd name="connsiteY39" fmla="*/ 1217682 h 2410190"/>
              <a:gd name="connsiteX40" fmla="*/ 1192508 w 9252295"/>
              <a:gd name="connsiteY40" fmla="*/ 2410190 h 2410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252295" h="2410190">
                <a:moveTo>
                  <a:pt x="1192508" y="2410190"/>
                </a:moveTo>
                <a:cubicBezTo>
                  <a:pt x="533904" y="2410190"/>
                  <a:pt x="0" y="1876286"/>
                  <a:pt x="0" y="1217682"/>
                </a:cubicBezTo>
                <a:lnTo>
                  <a:pt x="1107" y="1206703"/>
                </a:lnTo>
                <a:lnTo>
                  <a:pt x="96158" y="1206703"/>
                </a:lnTo>
                <a:lnTo>
                  <a:pt x="95051" y="1217682"/>
                </a:lnTo>
                <a:cubicBezTo>
                  <a:pt x="95051" y="1823791"/>
                  <a:pt x="586400" y="2315139"/>
                  <a:pt x="1192508" y="2315139"/>
                </a:cubicBezTo>
                <a:cubicBezTo>
                  <a:pt x="1798616" y="2315139"/>
                  <a:pt x="2289965" y="1823791"/>
                  <a:pt x="2289965" y="1217682"/>
                </a:cubicBezTo>
                <a:lnTo>
                  <a:pt x="2289554" y="1209531"/>
                </a:lnTo>
                <a:lnTo>
                  <a:pt x="2290085" y="1209531"/>
                </a:lnTo>
                <a:lnTo>
                  <a:pt x="2295831" y="1095755"/>
                </a:lnTo>
                <a:cubicBezTo>
                  <a:pt x="2356899" y="494427"/>
                  <a:pt x="2864742" y="25174"/>
                  <a:pt x="3482182" y="25174"/>
                </a:cubicBezTo>
                <a:cubicBezTo>
                  <a:pt x="4099623" y="25174"/>
                  <a:pt x="4607465" y="494427"/>
                  <a:pt x="4668533" y="1095755"/>
                </a:cubicBezTo>
                <a:lnTo>
                  <a:pt x="4674278" y="1209531"/>
                </a:lnTo>
                <a:lnTo>
                  <a:pt x="4673516" y="1209531"/>
                </a:lnTo>
                <a:lnTo>
                  <a:pt x="4678322" y="1304717"/>
                </a:lnTo>
                <a:cubicBezTo>
                  <a:pt x="4734523" y="1858116"/>
                  <a:pt x="5201886" y="2289966"/>
                  <a:pt x="5770114" y="2289966"/>
                </a:cubicBezTo>
                <a:cubicBezTo>
                  <a:pt x="6338340" y="2289966"/>
                  <a:pt x="6805704" y="1858116"/>
                  <a:pt x="6861904" y="1304717"/>
                </a:cubicBezTo>
                <a:lnTo>
                  <a:pt x="6867159" y="1200660"/>
                </a:lnTo>
                <a:lnTo>
                  <a:pt x="6867690" y="1200660"/>
                </a:lnTo>
                <a:lnTo>
                  <a:pt x="6867279" y="1192508"/>
                </a:lnTo>
                <a:cubicBezTo>
                  <a:pt x="6867279" y="533905"/>
                  <a:pt x="7401183" y="0"/>
                  <a:pt x="8059787" y="0"/>
                </a:cubicBezTo>
                <a:cubicBezTo>
                  <a:pt x="8718390" y="0"/>
                  <a:pt x="9252295" y="533905"/>
                  <a:pt x="9252295" y="1192508"/>
                </a:cubicBezTo>
                <a:lnTo>
                  <a:pt x="9251964" y="1195794"/>
                </a:lnTo>
                <a:lnTo>
                  <a:pt x="9156913" y="1195794"/>
                </a:lnTo>
                <a:lnTo>
                  <a:pt x="9157244" y="1192508"/>
                </a:lnTo>
                <a:cubicBezTo>
                  <a:pt x="9157244" y="586400"/>
                  <a:pt x="8665895" y="95051"/>
                  <a:pt x="8059787" y="95051"/>
                </a:cubicBezTo>
                <a:cubicBezTo>
                  <a:pt x="7453679" y="95051"/>
                  <a:pt x="6962330" y="586400"/>
                  <a:pt x="6962330" y="1192508"/>
                </a:cubicBezTo>
                <a:lnTo>
                  <a:pt x="6962741" y="1200660"/>
                </a:lnTo>
                <a:lnTo>
                  <a:pt x="6962209" y="1200660"/>
                </a:lnTo>
                <a:lnTo>
                  <a:pt x="6956464" y="1314435"/>
                </a:lnTo>
                <a:cubicBezTo>
                  <a:pt x="6895396" y="1915764"/>
                  <a:pt x="6387554" y="2385016"/>
                  <a:pt x="5770114" y="2385016"/>
                </a:cubicBezTo>
                <a:cubicBezTo>
                  <a:pt x="5152672" y="2385016"/>
                  <a:pt x="4644831" y="1915764"/>
                  <a:pt x="4583763" y="1314435"/>
                </a:cubicBezTo>
                <a:lnTo>
                  <a:pt x="4578017" y="1200660"/>
                </a:lnTo>
                <a:lnTo>
                  <a:pt x="4578780" y="1200660"/>
                </a:lnTo>
                <a:lnTo>
                  <a:pt x="4573974" y="1105474"/>
                </a:lnTo>
                <a:cubicBezTo>
                  <a:pt x="4517772" y="552075"/>
                  <a:pt x="4050409" y="120225"/>
                  <a:pt x="3482182" y="120225"/>
                </a:cubicBezTo>
                <a:cubicBezTo>
                  <a:pt x="2913956" y="120225"/>
                  <a:pt x="2446592" y="552075"/>
                  <a:pt x="2390391" y="1105474"/>
                </a:cubicBezTo>
                <a:lnTo>
                  <a:pt x="2385136" y="1209531"/>
                </a:lnTo>
                <a:lnTo>
                  <a:pt x="2384604" y="1209531"/>
                </a:lnTo>
                <a:lnTo>
                  <a:pt x="2385016" y="1217682"/>
                </a:lnTo>
                <a:cubicBezTo>
                  <a:pt x="2385016" y="1876286"/>
                  <a:pt x="1851111" y="2410190"/>
                  <a:pt x="1192508" y="2410190"/>
                </a:cubicBezTo>
                <a:close/>
              </a:path>
            </a:pathLst>
          </a:custGeom>
          <a:gradFill flip="none" rotWithShape="1">
            <a:gsLst>
              <a:gs pos="61000">
                <a:srgbClr val="00B0F0"/>
              </a:gs>
              <a:gs pos="39000">
                <a:schemeClr val="accent5"/>
              </a:gs>
              <a:gs pos="18000">
                <a:schemeClr val="accent4"/>
              </a:gs>
              <a:gs pos="92000">
                <a:schemeClr val="accent3"/>
              </a:gs>
            </a:gsLst>
            <a:lin ang="10800000" scaled="0"/>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000" dirty="0">
              <a:solidFill>
                <a:schemeClr val="accent2"/>
              </a:solidFill>
            </a:endParaRPr>
          </a:p>
        </p:txBody>
      </p:sp>
      <p:sp>
        <p:nvSpPr>
          <p:cNvPr id="2" name="Oval 1" descr="timeline endpoints">
            <a:extLst>
              <a:ext uri="{FF2B5EF4-FFF2-40B4-BE49-F238E27FC236}">
                <a16:creationId xmlns:a16="http://schemas.microsoft.com/office/drawing/2014/main" id="{81AA7F01-98B3-49CE-A287-1B558536C306}"/>
              </a:ext>
            </a:extLst>
          </p:cNvPr>
          <p:cNvSpPr/>
          <p:nvPr/>
        </p:nvSpPr>
        <p:spPr>
          <a:xfrm>
            <a:off x="2514091" y="2630547"/>
            <a:ext cx="163569" cy="163569"/>
          </a:xfrm>
          <a:prstGeom prst="ellipse">
            <a:avLst/>
          </a:prstGeom>
          <a:solidFill>
            <a:schemeClr val="accent4"/>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descr="timeline endpoints">
            <a:extLst>
              <a:ext uri="{FF2B5EF4-FFF2-40B4-BE49-F238E27FC236}">
                <a16:creationId xmlns:a16="http://schemas.microsoft.com/office/drawing/2014/main" id="{491CCD59-030F-4F79-9A33-EBC86A2EC9FE}"/>
              </a:ext>
            </a:extLst>
          </p:cNvPr>
          <p:cNvSpPr/>
          <p:nvPr/>
        </p:nvSpPr>
        <p:spPr>
          <a:xfrm>
            <a:off x="9384398" y="2630547"/>
            <a:ext cx="163569" cy="163569"/>
          </a:xfrm>
          <a:prstGeom prst="ellipse">
            <a:avLst/>
          </a:prstGeom>
          <a:solidFill>
            <a:srgbClr val="20A472"/>
          </a:solidFill>
          <a:ln w="76200">
            <a:solidFill>
              <a:srgbClr val="20A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0A472"/>
              </a:solidFill>
            </a:endParaRPr>
          </a:p>
        </p:txBody>
      </p:sp>
      <p:sp>
        <p:nvSpPr>
          <p:cNvPr id="16" name="Text Placeholder 15">
            <a:extLst>
              <a:ext uri="{FF2B5EF4-FFF2-40B4-BE49-F238E27FC236}">
                <a16:creationId xmlns:a16="http://schemas.microsoft.com/office/drawing/2014/main" id="{B6086B1F-4F6D-4493-AE84-2520E93642DE}"/>
              </a:ext>
            </a:extLst>
          </p:cNvPr>
          <p:cNvSpPr>
            <a:spLocks noGrp="1"/>
          </p:cNvSpPr>
          <p:nvPr>
            <p:ph type="body" sz="quarter" idx="10"/>
          </p:nvPr>
        </p:nvSpPr>
        <p:spPr>
          <a:xfrm>
            <a:off x="2891937" y="3881505"/>
            <a:ext cx="1347297" cy="226640"/>
          </a:xfrm>
        </p:spPr>
        <p:txBody>
          <a:bodyPr/>
          <a:lstStyle/>
          <a:p>
            <a:r>
              <a:rPr lang="en-US" dirty="0"/>
              <a:t>MILESTONE</a:t>
            </a:r>
          </a:p>
        </p:txBody>
      </p:sp>
      <p:sp>
        <p:nvSpPr>
          <p:cNvPr id="17" name="Text Placeholder 16">
            <a:extLst>
              <a:ext uri="{FF2B5EF4-FFF2-40B4-BE49-F238E27FC236}">
                <a16:creationId xmlns:a16="http://schemas.microsoft.com/office/drawing/2014/main" id="{6A44816B-378D-41B5-84D7-39CECE2E452E}"/>
              </a:ext>
            </a:extLst>
          </p:cNvPr>
          <p:cNvSpPr>
            <a:spLocks noGrp="1"/>
          </p:cNvSpPr>
          <p:nvPr>
            <p:ph type="body" sz="quarter" idx="11"/>
          </p:nvPr>
        </p:nvSpPr>
        <p:spPr>
          <a:xfrm>
            <a:off x="2891937" y="4176440"/>
            <a:ext cx="1360175" cy="529829"/>
          </a:xfrm>
        </p:spPr>
        <p:txBody>
          <a:bodyPr/>
          <a:lstStyle/>
          <a:p>
            <a:r>
              <a:rPr lang="en-US" sz="825" dirty="0"/>
              <a:t>Review and Update ADAPT FY22 Goals and Website Updates/</a:t>
            </a:r>
          </a:p>
          <a:p>
            <a:r>
              <a:rPr lang="en-US" sz="825" dirty="0"/>
              <a:t>Enhancements</a:t>
            </a:r>
          </a:p>
          <a:p>
            <a:r>
              <a:rPr lang="en-US" dirty="0"/>
              <a:t>Linked In Page updates</a:t>
            </a:r>
          </a:p>
          <a:p>
            <a:r>
              <a:rPr lang="en-US" dirty="0"/>
              <a:t>Collaborate with </a:t>
            </a:r>
            <a:r>
              <a:rPr lang="en-US" dirty="0" err="1"/>
              <a:t>Incose</a:t>
            </a:r>
            <a:r>
              <a:rPr lang="en-US" dirty="0"/>
              <a:t> Agile across the value stream</a:t>
            </a:r>
          </a:p>
          <a:p>
            <a:endParaRPr lang="en-US" dirty="0"/>
          </a:p>
        </p:txBody>
      </p:sp>
      <p:sp>
        <p:nvSpPr>
          <p:cNvPr id="18" name="Text Placeholder 17">
            <a:extLst>
              <a:ext uri="{FF2B5EF4-FFF2-40B4-BE49-F238E27FC236}">
                <a16:creationId xmlns:a16="http://schemas.microsoft.com/office/drawing/2014/main" id="{2EFC63F8-23B1-4F22-9868-15EB446170F3}"/>
              </a:ext>
            </a:extLst>
          </p:cNvPr>
          <p:cNvSpPr>
            <a:spLocks noGrp="1"/>
          </p:cNvSpPr>
          <p:nvPr>
            <p:ph type="body" sz="quarter" idx="12"/>
          </p:nvPr>
        </p:nvSpPr>
        <p:spPr>
          <a:xfrm>
            <a:off x="4624558" y="3881505"/>
            <a:ext cx="1347297" cy="226640"/>
          </a:xfrm>
        </p:spPr>
        <p:txBody>
          <a:bodyPr/>
          <a:lstStyle/>
          <a:p>
            <a:r>
              <a:rPr lang="en-US" dirty="0"/>
              <a:t>MILESTONE</a:t>
            </a:r>
          </a:p>
        </p:txBody>
      </p:sp>
      <p:sp>
        <p:nvSpPr>
          <p:cNvPr id="20" name="Text Placeholder 19">
            <a:extLst>
              <a:ext uri="{FF2B5EF4-FFF2-40B4-BE49-F238E27FC236}">
                <a16:creationId xmlns:a16="http://schemas.microsoft.com/office/drawing/2014/main" id="{AA64E66E-DA3C-42CD-80D9-89BD3A8A401A}"/>
              </a:ext>
            </a:extLst>
          </p:cNvPr>
          <p:cNvSpPr>
            <a:spLocks noGrp="1"/>
          </p:cNvSpPr>
          <p:nvPr>
            <p:ph type="body" sz="quarter" idx="13"/>
          </p:nvPr>
        </p:nvSpPr>
        <p:spPr>
          <a:xfrm>
            <a:off x="4624559" y="4176440"/>
            <a:ext cx="1360175" cy="529829"/>
          </a:xfrm>
        </p:spPr>
        <p:txBody>
          <a:bodyPr/>
          <a:lstStyle/>
          <a:p>
            <a:r>
              <a:rPr lang="en-US" dirty="0"/>
              <a:t>Prepare article for LinkedIn or NBI</a:t>
            </a:r>
          </a:p>
          <a:p>
            <a:r>
              <a:rPr lang="en-US" dirty="0"/>
              <a:t>Interact with other NDIA Functions for potential support (ex. IPMD)</a:t>
            </a:r>
          </a:p>
          <a:p>
            <a:r>
              <a:rPr lang="en-US" dirty="0"/>
              <a:t>Collaborate with DAU on for upskilling workforce</a:t>
            </a:r>
          </a:p>
          <a:p>
            <a:r>
              <a:rPr lang="en-US" dirty="0"/>
              <a:t>Support </a:t>
            </a:r>
            <a:r>
              <a:rPr lang="en-US" dirty="0" err="1"/>
              <a:t>Navelx</a:t>
            </a:r>
            <a:r>
              <a:rPr lang="en-US"/>
              <a:t> workshop</a:t>
            </a:r>
            <a:endParaRPr lang="en-US" dirty="0"/>
          </a:p>
        </p:txBody>
      </p:sp>
      <p:sp>
        <p:nvSpPr>
          <p:cNvPr id="21" name="Text Placeholder 20">
            <a:extLst>
              <a:ext uri="{FF2B5EF4-FFF2-40B4-BE49-F238E27FC236}">
                <a16:creationId xmlns:a16="http://schemas.microsoft.com/office/drawing/2014/main" id="{F5A6A695-5271-4895-88EF-663A3F593E59}"/>
              </a:ext>
            </a:extLst>
          </p:cNvPr>
          <p:cNvSpPr>
            <a:spLocks noGrp="1"/>
          </p:cNvSpPr>
          <p:nvPr>
            <p:ph type="body" sz="quarter" idx="14"/>
          </p:nvPr>
        </p:nvSpPr>
        <p:spPr>
          <a:xfrm>
            <a:off x="6357180" y="3881505"/>
            <a:ext cx="1347297" cy="226640"/>
          </a:xfrm>
        </p:spPr>
        <p:txBody>
          <a:bodyPr/>
          <a:lstStyle/>
          <a:p>
            <a:r>
              <a:rPr lang="en-US" dirty="0"/>
              <a:t>MILESTONE</a:t>
            </a:r>
          </a:p>
        </p:txBody>
      </p:sp>
      <p:sp>
        <p:nvSpPr>
          <p:cNvPr id="22" name="Text Placeholder 21">
            <a:extLst>
              <a:ext uri="{FF2B5EF4-FFF2-40B4-BE49-F238E27FC236}">
                <a16:creationId xmlns:a16="http://schemas.microsoft.com/office/drawing/2014/main" id="{93CA8393-83FA-4B7B-BF41-CB601BA16432}"/>
              </a:ext>
            </a:extLst>
          </p:cNvPr>
          <p:cNvSpPr>
            <a:spLocks noGrp="1"/>
          </p:cNvSpPr>
          <p:nvPr>
            <p:ph type="body" sz="quarter" idx="15"/>
          </p:nvPr>
        </p:nvSpPr>
        <p:spPr>
          <a:xfrm>
            <a:off x="6357180" y="4176440"/>
            <a:ext cx="1360175" cy="529829"/>
          </a:xfrm>
        </p:spPr>
        <p:txBody>
          <a:bodyPr/>
          <a:lstStyle/>
          <a:p>
            <a:r>
              <a:rPr lang="en-US" dirty="0"/>
              <a:t>Prep S&amp;ME Conference</a:t>
            </a:r>
          </a:p>
          <a:p>
            <a:r>
              <a:rPr lang="en-US" dirty="0"/>
              <a:t>Linked-In Blog and paper</a:t>
            </a:r>
          </a:p>
          <a:p>
            <a:r>
              <a:rPr lang="en-US" dirty="0"/>
              <a:t>Revisit ADAPT FY22 Goals</a:t>
            </a:r>
          </a:p>
          <a:p>
            <a:r>
              <a:rPr lang="en-US" dirty="0"/>
              <a:t>Begin Breakfast Talk</a:t>
            </a:r>
          </a:p>
          <a:p>
            <a:r>
              <a:rPr lang="en-US" dirty="0"/>
              <a:t>again</a:t>
            </a:r>
          </a:p>
        </p:txBody>
      </p:sp>
      <p:sp>
        <p:nvSpPr>
          <p:cNvPr id="24" name="Text Placeholder 23">
            <a:extLst>
              <a:ext uri="{FF2B5EF4-FFF2-40B4-BE49-F238E27FC236}">
                <a16:creationId xmlns:a16="http://schemas.microsoft.com/office/drawing/2014/main" id="{3CD04606-2C05-4AC9-9F6C-C0E9EDF1BC26}"/>
              </a:ext>
            </a:extLst>
          </p:cNvPr>
          <p:cNvSpPr>
            <a:spLocks noGrp="1"/>
          </p:cNvSpPr>
          <p:nvPr>
            <p:ph type="body" sz="quarter" idx="16"/>
          </p:nvPr>
        </p:nvSpPr>
        <p:spPr>
          <a:xfrm>
            <a:off x="8089801" y="3881505"/>
            <a:ext cx="1347297" cy="226640"/>
          </a:xfrm>
        </p:spPr>
        <p:txBody>
          <a:bodyPr/>
          <a:lstStyle/>
          <a:p>
            <a:r>
              <a:rPr lang="en-US" dirty="0"/>
              <a:t>MILESTONE</a:t>
            </a:r>
          </a:p>
        </p:txBody>
      </p:sp>
      <p:sp>
        <p:nvSpPr>
          <p:cNvPr id="25" name="Text Placeholder 24">
            <a:extLst>
              <a:ext uri="{FF2B5EF4-FFF2-40B4-BE49-F238E27FC236}">
                <a16:creationId xmlns:a16="http://schemas.microsoft.com/office/drawing/2014/main" id="{DA3309B0-9F41-47B2-8F25-109874864183}"/>
              </a:ext>
            </a:extLst>
          </p:cNvPr>
          <p:cNvSpPr>
            <a:spLocks noGrp="1"/>
          </p:cNvSpPr>
          <p:nvPr>
            <p:ph type="body" sz="quarter" idx="17"/>
          </p:nvPr>
        </p:nvSpPr>
        <p:spPr>
          <a:xfrm>
            <a:off x="8089802" y="4176440"/>
            <a:ext cx="1360175" cy="529829"/>
          </a:xfrm>
        </p:spPr>
        <p:txBody>
          <a:bodyPr/>
          <a:lstStyle/>
          <a:p>
            <a:r>
              <a:rPr lang="en-US" dirty="0"/>
              <a:t>S&amp;ME Conference</a:t>
            </a:r>
          </a:p>
          <a:p>
            <a:r>
              <a:rPr lang="en-US" dirty="0"/>
              <a:t>Prepare article for LinkedIn or NBI</a:t>
            </a:r>
          </a:p>
          <a:p>
            <a:endParaRPr lang="en-US" dirty="0"/>
          </a:p>
        </p:txBody>
      </p:sp>
      <p:sp>
        <p:nvSpPr>
          <p:cNvPr id="34" name="Title 33">
            <a:extLst>
              <a:ext uri="{FF2B5EF4-FFF2-40B4-BE49-F238E27FC236}">
                <a16:creationId xmlns:a16="http://schemas.microsoft.com/office/drawing/2014/main" id="{F28D01B5-A5BC-45A3-8718-13BDC694F21C}"/>
              </a:ext>
            </a:extLst>
          </p:cNvPr>
          <p:cNvSpPr>
            <a:spLocks noGrp="1"/>
          </p:cNvSpPr>
          <p:nvPr>
            <p:ph type="title"/>
          </p:nvPr>
        </p:nvSpPr>
        <p:spPr>
          <a:xfrm>
            <a:off x="1309516" y="1165133"/>
            <a:ext cx="8798814" cy="473202"/>
          </a:xfrm>
        </p:spPr>
        <p:txBody>
          <a:bodyPr>
            <a:normAutofit fontScale="90000"/>
          </a:bodyPr>
          <a:lstStyle/>
          <a:p>
            <a:pPr algn="ctr"/>
            <a:r>
              <a:rPr lang="en-US" dirty="0"/>
              <a:t>ADAPT Roadmap FY22</a:t>
            </a:r>
          </a:p>
        </p:txBody>
      </p:sp>
      <p:pic>
        <p:nvPicPr>
          <p:cNvPr id="26" name="Picture 25" descr="A red and white sign&#10;&#10;Description automatically generated">
            <a:extLst>
              <a:ext uri="{FF2B5EF4-FFF2-40B4-BE49-F238E27FC236}">
                <a16:creationId xmlns:a16="http://schemas.microsoft.com/office/drawing/2014/main" id="{56F3EAA1-05DC-4D7F-871B-4824028B57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9234" y="0"/>
            <a:ext cx="1012625" cy="1219201"/>
          </a:xfrm>
          <a:prstGeom prst="rect">
            <a:avLst/>
          </a:prstGeom>
        </p:spPr>
      </p:pic>
      <p:pic>
        <p:nvPicPr>
          <p:cNvPr id="8" name="Picture 7">
            <a:extLst>
              <a:ext uri="{FF2B5EF4-FFF2-40B4-BE49-F238E27FC236}">
                <a16:creationId xmlns:a16="http://schemas.microsoft.com/office/drawing/2014/main" id="{CD878BAC-413F-4E39-8B70-0A3ACEFD59FD}"/>
              </a:ext>
            </a:extLst>
          </p:cNvPr>
          <p:cNvPicPr>
            <a:picLocks noChangeAspect="1"/>
          </p:cNvPicPr>
          <p:nvPr/>
        </p:nvPicPr>
        <p:blipFill>
          <a:blip r:embed="rId4"/>
          <a:stretch>
            <a:fillRect/>
          </a:stretch>
        </p:blipFill>
        <p:spPr>
          <a:xfrm>
            <a:off x="10439400" y="267434"/>
            <a:ext cx="469834" cy="607347"/>
          </a:xfrm>
          <a:prstGeom prst="rect">
            <a:avLst/>
          </a:prstGeom>
        </p:spPr>
      </p:pic>
      <p:pic>
        <p:nvPicPr>
          <p:cNvPr id="27" name="Picture 26">
            <a:extLst>
              <a:ext uri="{FF2B5EF4-FFF2-40B4-BE49-F238E27FC236}">
                <a16:creationId xmlns:a16="http://schemas.microsoft.com/office/drawing/2014/main" id="{9380E569-AE3C-4221-924B-34E226F777A6}"/>
              </a:ext>
            </a:extLst>
          </p:cNvPr>
          <p:cNvPicPr>
            <a:picLocks noChangeAspect="1"/>
          </p:cNvPicPr>
          <p:nvPr/>
        </p:nvPicPr>
        <p:blipFill>
          <a:blip r:embed="rId4"/>
          <a:stretch>
            <a:fillRect/>
          </a:stretch>
        </p:blipFill>
        <p:spPr>
          <a:xfrm>
            <a:off x="11921859" y="267433"/>
            <a:ext cx="269865" cy="607347"/>
          </a:xfrm>
          <a:prstGeom prst="rect">
            <a:avLst/>
          </a:prstGeom>
        </p:spPr>
      </p:pic>
    </p:spTree>
    <p:extLst>
      <p:ext uri="{BB962C8B-B14F-4D97-AF65-F5344CB8AC3E}">
        <p14:creationId xmlns:p14="http://schemas.microsoft.com/office/powerpoint/2010/main" val="159853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CFE1F-9A8A-4B1D-8A8E-C3AB84C9A5BE}"/>
              </a:ext>
            </a:extLst>
          </p:cNvPr>
          <p:cNvSpPr>
            <a:spLocks noGrp="1"/>
          </p:cNvSpPr>
          <p:nvPr>
            <p:ph type="title"/>
          </p:nvPr>
        </p:nvSpPr>
        <p:spPr>
          <a:xfrm>
            <a:off x="825500" y="3429000"/>
            <a:ext cx="10541000" cy="774865"/>
          </a:xfrm>
        </p:spPr>
        <p:txBody>
          <a:bodyPr>
            <a:normAutofit fontScale="90000"/>
          </a:bodyPr>
          <a:lstStyle/>
          <a:p>
            <a:r>
              <a:rPr lang="en-US" dirty="0"/>
              <a:t>NDIA SED SE/ME Conference Call for Papers Discussion</a:t>
            </a:r>
          </a:p>
        </p:txBody>
      </p:sp>
      <p:sp>
        <p:nvSpPr>
          <p:cNvPr id="3" name="Date Placeholder 2">
            <a:extLst>
              <a:ext uri="{FF2B5EF4-FFF2-40B4-BE49-F238E27FC236}">
                <a16:creationId xmlns:a16="http://schemas.microsoft.com/office/drawing/2014/main" id="{BDDF1695-4988-4CA8-A80D-E08B943F4DAF}"/>
              </a:ext>
            </a:extLst>
          </p:cNvPr>
          <p:cNvSpPr>
            <a:spLocks noGrp="1"/>
          </p:cNvSpPr>
          <p:nvPr>
            <p:ph type="dt" sz="half" idx="10"/>
          </p:nvPr>
        </p:nvSpPr>
        <p:spPr/>
        <p:txBody>
          <a:bodyPr/>
          <a:lstStyle/>
          <a:p>
            <a:fld id="{BB7F9C2D-98A7-4A5A-AF37-9DE9D3A4D871}" type="datetime1">
              <a:rPr lang="en-US" smtClean="0"/>
              <a:pPr/>
              <a:t>3/24/2022</a:t>
            </a:fld>
            <a:endParaRPr lang="en-US"/>
          </a:p>
        </p:txBody>
      </p:sp>
      <p:sp>
        <p:nvSpPr>
          <p:cNvPr id="4" name="Slide Number Placeholder 3">
            <a:extLst>
              <a:ext uri="{FF2B5EF4-FFF2-40B4-BE49-F238E27FC236}">
                <a16:creationId xmlns:a16="http://schemas.microsoft.com/office/drawing/2014/main" id="{5FBF6140-54E7-40D2-ACDF-2EB793E171B0}"/>
              </a:ext>
            </a:extLst>
          </p:cNvPr>
          <p:cNvSpPr>
            <a:spLocks noGrp="1"/>
          </p:cNvSpPr>
          <p:nvPr>
            <p:ph type="sldNum" sz="quarter" idx="12"/>
          </p:nvPr>
        </p:nvSpPr>
        <p:spPr/>
        <p:txBody>
          <a:bodyPr/>
          <a:lstStyle/>
          <a:p>
            <a:fld id="{CD64BFC3-983F-4B0A-9A55-84A85105ADC0}" type="slidenum">
              <a:rPr lang="en-US" smtClean="0"/>
              <a:pPr/>
              <a:t>16</a:t>
            </a:fld>
            <a:endParaRPr lang="en-US"/>
          </a:p>
        </p:txBody>
      </p:sp>
    </p:spTree>
    <p:extLst>
      <p:ext uri="{BB962C8B-B14F-4D97-AF65-F5344CB8AC3E}">
        <p14:creationId xmlns:p14="http://schemas.microsoft.com/office/powerpoint/2010/main" val="635841598"/>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CFE1F-9A8A-4B1D-8A8E-C3AB84C9A5BE}"/>
              </a:ext>
            </a:extLst>
          </p:cNvPr>
          <p:cNvSpPr>
            <a:spLocks noGrp="1"/>
          </p:cNvSpPr>
          <p:nvPr>
            <p:ph type="title"/>
          </p:nvPr>
        </p:nvSpPr>
        <p:spPr>
          <a:xfrm>
            <a:off x="203200" y="173748"/>
            <a:ext cx="10541000" cy="774865"/>
          </a:xfrm>
        </p:spPr>
        <p:txBody>
          <a:bodyPr>
            <a:normAutofit fontScale="90000"/>
          </a:bodyPr>
          <a:lstStyle/>
          <a:p>
            <a:r>
              <a:rPr lang="en-US" dirty="0"/>
              <a:t>NDIA SED Digital Systems Engineering (DSE) Initiative </a:t>
            </a:r>
          </a:p>
        </p:txBody>
      </p:sp>
      <p:sp>
        <p:nvSpPr>
          <p:cNvPr id="3" name="Date Placeholder 2">
            <a:extLst>
              <a:ext uri="{FF2B5EF4-FFF2-40B4-BE49-F238E27FC236}">
                <a16:creationId xmlns:a16="http://schemas.microsoft.com/office/drawing/2014/main" id="{BDDF1695-4988-4CA8-A80D-E08B943F4DAF}"/>
              </a:ext>
            </a:extLst>
          </p:cNvPr>
          <p:cNvSpPr>
            <a:spLocks noGrp="1"/>
          </p:cNvSpPr>
          <p:nvPr>
            <p:ph type="dt" sz="half" idx="10"/>
          </p:nvPr>
        </p:nvSpPr>
        <p:spPr/>
        <p:txBody>
          <a:bodyPr/>
          <a:lstStyle/>
          <a:p>
            <a:fld id="{BB7F9C2D-98A7-4A5A-AF37-9DE9D3A4D871}" type="datetime1">
              <a:rPr lang="en-US" smtClean="0"/>
              <a:pPr/>
              <a:t>3/24/2022</a:t>
            </a:fld>
            <a:endParaRPr lang="en-US"/>
          </a:p>
        </p:txBody>
      </p:sp>
      <p:sp>
        <p:nvSpPr>
          <p:cNvPr id="4" name="Slide Number Placeholder 3">
            <a:extLst>
              <a:ext uri="{FF2B5EF4-FFF2-40B4-BE49-F238E27FC236}">
                <a16:creationId xmlns:a16="http://schemas.microsoft.com/office/drawing/2014/main" id="{5FBF6140-54E7-40D2-ACDF-2EB793E171B0}"/>
              </a:ext>
            </a:extLst>
          </p:cNvPr>
          <p:cNvSpPr>
            <a:spLocks noGrp="1"/>
          </p:cNvSpPr>
          <p:nvPr>
            <p:ph type="sldNum" sz="quarter" idx="12"/>
          </p:nvPr>
        </p:nvSpPr>
        <p:spPr/>
        <p:txBody>
          <a:bodyPr/>
          <a:lstStyle/>
          <a:p>
            <a:fld id="{CD64BFC3-983F-4B0A-9A55-84A85105ADC0}" type="slidenum">
              <a:rPr lang="en-US" smtClean="0"/>
              <a:pPr/>
              <a:t>17</a:t>
            </a:fld>
            <a:endParaRPr lang="en-US"/>
          </a:p>
        </p:txBody>
      </p:sp>
      <p:sp>
        <p:nvSpPr>
          <p:cNvPr id="5" name="TextBox 4">
            <a:extLst>
              <a:ext uri="{FF2B5EF4-FFF2-40B4-BE49-F238E27FC236}">
                <a16:creationId xmlns:a16="http://schemas.microsoft.com/office/drawing/2014/main" id="{73D9C1D0-8ADE-4B98-914E-152567F4B645}"/>
              </a:ext>
            </a:extLst>
          </p:cNvPr>
          <p:cNvSpPr txBox="1"/>
          <p:nvPr/>
        </p:nvSpPr>
        <p:spPr>
          <a:xfrm>
            <a:off x="641998" y="1431925"/>
            <a:ext cx="10509898" cy="5001369"/>
          </a:xfrm>
          <a:prstGeom prst="rect">
            <a:avLst/>
          </a:prstGeom>
          <a:noFill/>
        </p:spPr>
        <p:txBody>
          <a:bodyPr wrap="square">
            <a:spAutoFit/>
          </a:bodyPr>
          <a:lstStyle/>
          <a:p>
            <a:pPr marL="457200" marR="0">
              <a:spcBef>
                <a:spcPts val="0"/>
              </a:spcBef>
              <a:spcAft>
                <a:spcPts val="1200"/>
              </a:spcAft>
            </a:pPr>
            <a:r>
              <a:rPr lang="en-US" sz="2400" b="1" dirty="0">
                <a:effectLst/>
                <a:latin typeface="Calibri" panose="020F0502020204030204" pitchFamily="34" charset="0"/>
                <a:ea typeface="Calibri" panose="020F0502020204030204" pitchFamily="34" charset="0"/>
              </a:rPr>
              <a:t>March 8th </a:t>
            </a:r>
            <a:r>
              <a:rPr lang="en-US" sz="2400" dirty="0">
                <a:effectLst/>
                <a:latin typeface="Calibri" panose="020F0502020204030204" pitchFamily="34" charset="0"/>
                <a:ea typeface="Calibri" panose="020F0502020204030204" pitchFamily="34" charset="0"/>
              </a:rPr>
              <a:t>– Held initial Brainstorming meeting with NDIA SED Committee chairs and co-chairs</a:t>
            </a:r>
          </a:p>
          <a:p>
            <a:pPr marL="1200150" lvl="1" indent="-285750">
              <a:spcAft>
                <a:spcPts val="600"/>
              </a:spcAft>
              <a:buFont typeface="Wingdings" panose="05000000000000000000" pitchFamily="2" charset="2"/>
              <a:buChar char="q"/>
            </a:pPr>
            <a:r>
              <a:rPr lang="en-US" b="1" dirty="0">
                <a:latin typeface="Calibri" panose="020F0502020204030204" pitchFamily="34" charset="0"/>
                <a:ea typeface="Calibri" panose="020F0502020204030204" pitchFamily="34" charset="0"/>
              </a:rPr>
              <a:t>Key initiatives in this DSE area are being pursued today in SED Committees</a:t>
            </a:r>
          </a:p>
          <a:p>
            <a:pPr marL="1657350" lvl="2" indent="-285750">
              <a:spcAft>
                <a:spcPts val="600"/>
              </a:spcAft>
              <a:buFont typeface="Wingdings" panose="05000000000000000000" pitchFamily="2" charset="2"/>
              <a:buChar char="§"/>
            </a:pPr>
            <a:r>
              <a:rPr lang="en-US" b="1" dirty="0">
                <a:latin typeface="Calibri" panose="020F0502020204030204" pitchFamily="34" charset="0"/>
                <a:ea typeface="Calibri" panose="020F0502020204030204" pitchFamily="34" charset="0"/>
              </a:rPr>
              <a:t>E&amp;T Committee:  </a:t>
            </a:r>
            <a:r>
              <a:rPr lang="en-US" dirty="0">
                <a:latin typeface="Calibri" panose="020F0502020204030204" pitchFamily="34" charset="0"/>
                <a:ea typeface="Calibri" panose="020F0502020204030204" pitchFamily="34" charset="0"/>
              </a:rPr>
              <a:t>Digital Acquisition</a:t>
            </a:r>
          </a:p>
          <a:p>
            <a:pPr marL="1657350" lvl="2" indent="-285750">
              <a:spcAft>
                <a:spcPts val="600"/>
              </a:spcAft>
              <a:buFont typeface="Wingdings" panose="05000000000000000000" pitchFamily="2" charset="2"/>
              <a:buChar char="§"/>
            </a:pPr>
            <a:r>
              <a:rPr lang="en-US" b="1" dirty="0">
                <a:latin typeface="Calibri" panose="020F0502020204030204" pitchFamily="34" charset="0"/>
                <a:ea typeface="Calibri" panose="020F0502020204030204" pitchFamily="34" charset="0"/>
              </a:rPr>
              <a:t>Architecture Committee: </a:t>
            </a:r>
            <a:r>
              <a:rPr lang="en-US" dirty="0">
                <a:latin typeface="Calibri" panose="020F0502020204030204" pitchFamily="34" charset="0"/>
                <a:ea typeface="Calibri" panose="020F0502020204030204" pitchFamily="34" charset="0"/>
              </a:rPr>
              <a:t>MOSA and Digital Engineering/Architectures</a:t>
            </a:r>
          </a:p>
          <a:p>
            <a:pPr marL="1657350" lvl="2" indent="-285750">
              <a:spcAft>
                <a:spcPts val="600"/>
              </a:spcAft>
              <a:buFont typeface="Wingdings" panose="05000000000000000000" pitchFamily="2" charset="2"/>
              <a:buChar char="§"/>
            </a:pPr>
            <a:r>
              <a:rPr lang="en-US" b="1" dirty="0">
                <a:latin typeface="Calibri" panose="020F0502020204030204" pitchFamily="34" charset="0"/>
              </a:rPr>
              <a:t>M&amp;S Committee: </a:t>
            </a:r>
            <a:r>
              <a:rPr lang="en-US" dirty="0">
                <a:latin typeface="Calibri" panose="020F0502020204030204" pitchFamily="34" charset="0"/>
              </a:rPr>
              <a:t>Modeling and Simulation and Digital Engineering</a:t>
            </a:r>
          </a:p>
          <a:p>
            <a:pPr marL="1657350" lvl="2" indent="-285750">
              <a:spcAft>
                <a:spcPts val="600"/>
              </a:spcAft>
              <a:buFont typeface="Wingdings" panose="05000000000000000000" pitchFamily="2" charset="2"/>
              <a:buChar char="§"/>
            </a:pPr>
            <a:r>
              <a:rPr lang="en-US" dirty="0">
                <a:latin typeface="Calibri" panose="020F0502020204030204" pitchFamily="34" charset="0"/>
              </a:rPr>
              <a:t>Mission Engineering/</a:t>
            </a:r>
            <a:r>
              <a:rPr lang="en-US" dirty="0" err="1">
                <a:latin typeface="Calibri" panose="020F0502020204030204" pitchFamily="34" charset="0"/>
              </a:rPr>
              <a:t>SoS</a:t>
            </a:r>
            <a:r>
              <a:rPr lang="en-US" dirty="0">
                <a:latin typeface="Calibri" panose="020F0502020204030204" pitchFamily="34" charset="0"/>
              </a:rPr>
              <a:t>:  Digital Engineering in Mission Engineering and </a:t>
            </a:r>
            <a:r>
              <a:rPr lang="en-US" dirty="0" err="1">
                <a:latin typeface="Calibri" panose="020F0502020204030204" pitchFamily="34" charset="0"/>
              </a:rPr>
              <a:t>SoS</a:t>
            </a:r>
            <a:r>
              <a:rPr lang="en-US" dirty="0">
                <a:latin typeface="Calibri" panose="020F0502020204030204" pitchFamily="34" charset="0"/>
              </a:rPr>
              <a:t> vice System emphasis in DSE</a:t>
            </a:r>
          </a:p>
          <a:p>
            <a:pPr marL="1657350" lvl="2" indent="-285750">
              <a:spcAft>
                <a:spcPts val="600"/>
              </a:spcAft>
              <a:buFont typeface="Wingdings" panose="05000000000000000000" pitchFamily="2" charset="2"/>
              <a:buChar char="§"/>
            </a:pPr>
            <a:r>
              <a:rPr lang="en-US" b="1" dirty="0">
                <a:latin typeface="Calibri" panose="020F0502020204030204" pitchFamily="34" charset="0"/>
              </a:rPr>
              <a:t>ADAPT Committee: </a:t>
            </a:r>
            <a:r>
              <a:rPr lang="en-US" dirty="0">
                <a:latin typeface="Calibri" panose="020F0502020204030204" pitchFamily="34" charset="0"/>
              </a:rPr>
              <a:t>Agile and Digital Engineering</a:t>
            </a:r>
          </a:p>
          <a:p>
            <a:pPr marL="1657350" lvl="2" indent="-285750">
              <a:spcAft>
                <a:spcPts val="600"/>
              </a:spcAft>
              <a:buFont typeface="Wingdings" panose="05000000000000000000" pitchFamily="2" charset="2"/>
              <a:buChar char="§"/>
            </a:pPr>
            <a:r>
              <a:rPr lang="en-US" b="1" dirty="0">
                <a:latin typeface="Calibri" panose="020F0502020204030204" pitchFamily="34" charset="0"/>
              </a:rPr>
              <a:t>Others?</a:t>
            </a:r>
          </a:p>
          <a:p>
            <a:pPr marL="1200150" lvl="1" indent="-285750">
              <a:spcAft>
                <a:spcPts val="600"/>
              </a:spcAft>
              <a:buFont typeface="Wingdings" panose="05000000000000000000" pitchFamily="2" charset="2"/>
              <a:buChar char="q"/>
            </a:pPr>
            <a:r>
              <a:rPr lang="en-US" b="1" dirty="0">
                <a:latin typeface="Calibri" panose="020F0502020204030204" pitchFamily="34" charset="0"/>
              </a:rPr>
              <a:t>Planning for this Digital cross-cutting effort discussed with Committee Chairs/SED leadership.</a:t>
            </a:r>
            <a:br>
              <a:rPr lang="en-US" b="1" dirty="0">
                <a:latin typeface="Calibri" panose="020F0502020204030204" pitchFamily="34" charset="0"/>
              </a:rPr>
            </a:br>
            <a:r>
              <a:rPr lang="en-US" b="1" dirty="0">
                <a:latin typeface="Calibri" panose="020F0502020204030204" pitchFamily="34" charset="0"/>
              </a:rPr>
              <a:t>Plans made for Kickoff open to all of SED and invited SME’s 1</a:t>
            </a:r>
            <a:r>
              <a:rPr lang="en-US" b="1" baseline="30000" dirty="0">
                <a:latin typeface="Calibri" panose="020F0502020204030204" pitchFamily="34" charset="0"/>
              </a:rPr>
              <a:t>st</a:t>
            </a:r>
            <a:r>
              <a:rPr lang="en-US" b="1" dirty="0">
                <a:latin typeface="Calibri" panose="020F0502020204030204" pitchFamily="34" charset="0"/>
              </a:rPr>
              <a:t> week in April </a:t>
            </a:r>
          </a:p>
          <a:p>
            <a:pPr marL="742950" indent="-285750">
              <a:spcAft>
                <a:spcPts val="600"/>
              </a:spcAft>
              <a:buFont typeface="Arial" panose="020B0604020202020204" pitchFamily="34" charset="0"/>
              <a:buChar char="•"/>
            </a:pPr>
            <a:endParaRPr lang="en-US" b="1" dirty="0">
              <a:latin typeface="Calibri" panose="020F0502020204030204" pitchFamily="34" charset="0"/>
            </a:endParaRPr>
          </a:p>
          <a:p>
            <a:pPr marL="914400" lvl="1">
              <a:spcAft>
                <a:spcPts val="600"/>
              </a:spcAft>
            </a:pPr>
            <a:endParaRPr lang="en-US" b="1" dirty="0">
              <a:latin typeface="Calibri" panose="020F0502020204030204" pitchFamily="34" charset="0"/>
            </a:endParaRPr>
          </a:p>
        </p:txBody>
      </p:sp>
    </p:spTree>
    <p:extLst>
      <p:ext uri="{BB962C8B-B14F-4D97-AF65-F5344CB8AC3E}">
        <p14:creationId xmlns:p14="http://schemas.microsoft.com/office/powerpoint/2010/main" val="1994890728"/>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CFE1F-9A8A-4B1D-8A8E-C3AB84C9A5BE}"/>
              </a:ext>
            </a:extLst>
          </p:cNvPr>
          <p:cNvSpPr>
            <a:spLocks noGrp="1"/>
          </p:cNvSpPr>
          <p:nvPr>
            <p:ph type="title"/>
          </p:nvPr>
        </p:nvSpPr>
        <p:spPr>
          <a:xfrm>
            <a:off x="203200" y="173748"/>
            <a:ext cx="10541000" cy="774865"/>
          </a:xfrm>
        </p:spPr>
        <p:txBody>
          <a:bodyPr>
            <a:normAutofit fontScale="90000"/>
          </a:bodyPr>
          <a:lstStyle/>
          <a:p>
            <a:r>
              <a:rPr lang="en-US" dirty="0"/>
              <a:t>NDIA SED Digital Systems Engineering (DSE) Initiative (2) </a:t>
            </a:r>
          </a:p>
        </p:txBody>
      </p:sp>
      <p:sp>
        <p:nvSpPr>
          <p:cNvPr id="3" name="Date Placeholder 2">
            <a:extLst>
              <a:ext uri="{FF2B5EF4-FFF2-40B4-BE49-F238E27FC236}">
                <a16:creationId xmlns:a16="http://schemas.microsoft.com/office/drawing/2014/main" id="{BDDF1695-4988-4CA8-A80D-E08B943F4DAF}"/>
              </a:ext>
            </a:extLst>
          </p:cNvPr>
          <p:cNvSpPr>
            <a:spLocks noGrp="1"/>
          </p:cNvSpPr>
          <p:nvPr>
            <p:ph type="dt" sz="half" idx="10"/>
          </p:nvPr>
        </p:nvSpPr>
        <p:spPr/>
        <p:txBody>
          <a:bodyPr/>
          <a:lstStyle/>
          <a:p>
            <a:fld id="{BB7F9C2D-98A7-4A5A-AF37-9DE9D3A4D871}" type="datetime1">
              <a:rPr lang="en-US" smtClean="0"/>
              <a:pPr/>
              <a:t>3/24/2022</a:t>
            </a:fld>
            <a:endParaRPr lang="en-US"/>
          </a:p>
        </p:txBody>
      </p:sp>
      <p:sp>
        <p:nvSpPr>
          <p:cNvPr id="4" name="Slide Number Placeholder 3">
            <a:extLst>
              <a:ext uri="{FF2B5EF4-FFF2-40B4-BE49-F238E27FC236}">
                <a16:creationId xmlns:a16="http://schemas.microsoft.com/office/drawing/2014/main" id="{5FBF6140-54E7-40D2-ACDF-2EB793E171B0}"/>
              </a:ext>
            </a:extLst>
          </p:cNvPr>
          <p:cNvSpPr>
            <a:spLocks noGrp="1"/>
          </p:cNvSpPr>
          <p:nvPr>
            <p:ph type="sldNum" sz="quarter" idx="12"/>
          </p:nvPr>
        </p:nvSpPr>
        <p:spPr/>
        <p:txBody>
          <a:bodyPr/>
          <a:lstStyle/>
          <a:p>
            <a:fld id="{CD64BFC3-983F-4B0A-9A55-84A85105ADC0}" type="slidenum">
              <a:rPr lang="en-US" smtClean="0"/>
              <a:pPr/>
              <a:t>18</a:t>
            </a:fld>
            <a:endParaRPr lang="en-US"/>
          </a:p>
        </p:txBody>
      </p:sp>
      <p:sp>
        <p:nvSpPr>
          <p:cNvPr id="5" name="TextBox 4">
            <a:extLst>
              <a:ext uri="{FF2B5EF4-FFF2-40B4-BE49-F238E27FC236}">
                <a16:creationId xmlns:a16="http://schemas.microsoft.com/office/drawing/2014/main" id="{73D9C1D0-8ADE-4B98-914E-152567F4B645}"/>
              </a:ext>
            </a:extLst>
          </p:cNvPr>
          <p:cNvSpPr txBox="1"/>
          <p:nvPr/>
        </p:nvSpPr>
        <p:spPr>
          <a:xfrm>
            <a:off x="641998" y="1431925"/>
            <a:ext cx="10509898" cy="4847481"/>
          </a:xfrm>
          <a:prstGeom prst="rect">
            <a:avLst/>
          </a:prstGeom>
          <a:noFill/>
        </p:spPr>
        <p:txBody>
          <a:bodyPr wrap="square">
            <a:spAutoFit/>
          </a:bodyPr>
          <a:lstStyle/>
          <a:p>
            <a:pPr marL="457200" marR="0">
              <a:spcBef>
                <a:spcPts val="0"/>
              </a:spcBef>
              <a:spcAft>
                <a:spcPts val="1200"/>
              </a:spcAft>
            </a:pPr>
            <a:r>
              <a:rPr lang="en-US" sz="2400" b="1" dirty="0">
                <a:effectLst/>
                <a:latin typeface="Calibri" panose="020F0502020204030204" pitchFamily="34" charset="0"/>
                <a:ea typeface="Calibri" panose="020F0502020204030204" pitchFamily="34" charset="0"/>
              </a:rPr>
              <a:t>Basic plan is for a once monthly SED working group (with sub-groups as required) to:</a:t>
            </a:r>
            <a:endParaRPr lang="en-US" sz="2400" dirty="0">
              <a:effectLst/>
              <a:latin typeface="Calibri" panose="020F0502020204030204" pitchFamily="34" charset="0"/>
              <a:ea typeface="Calibri" panose="020F0502020204030204" pitchFamily="34" charset="0"/>
            </a:endParaRPr>
          </a:p>
          <a:p>
            <a:pPr marL="1257300" lvl="1" indent="-342900">
              <a:spcAft>
                <a:spcPts val="600"/>
              </a:spcAft>
              <a:buFont typeface="+mj-lt"/>
              <a:buAutoNum type="arabicParenR"/>
            </a:pPr>
            <a:r>
              <a:rPr lang="en-US" b="1" dirty="0">
                <a:latin typeface="Calibri" panose="020F0502020204030204" pitchFamily="34" charset="0"/>
                <a:ea typeface="Calibri" panose="020F0502020204030204" pitchFamily="34" charset="0"/>
              </a:rPr>
              <a:t>Hear from each committee plans in DSE – related digital activities: ME/</a:t>
            </a:r>
            <a:r>
              <a:rPr lang="en-US" b="1" dirty="0" err="1">
                <a:latin typeface="Calibri" panose="020F0502020204030204" pitchFamily="34" charset="0"/>
                <a:ea typeface="Calibri" panose="020F0502020204030204" pitchFamily="34" charset="0"/>
              </a:rPr>
              <a:t>SoS</a:t>
            </a:r>
            <a:r>
              <a:rPr lang="en-US" b="1" dirty="0">
                <a:latin typeface="Calibri" panose="020F0502020204030204" pitchFamily="34" charset="0"/>
                <a:ea typeface="Calibri" panose="020F0502020204030204" pitchFamily="34" charset="0"/>
              </a:rPr>
              <a:t>, M&amp;S, Architecture, E&amp;T, and ADAPT and others</a:t>
            </a:r>
          </a:p>
          <a:p>
            <a:pPr marL="1257300" lvl="1" indent="-342900">
              <a:spcAft>
                <a:spcPts val="600"/>
              </a:spcAft>
              <a:buFont typeface="+mj-lt"/>
              <a:buAutoNum type="arabicParenR"/>
            </a:pPr>
            <a:r>
              <a:rPr lang="en-US" b="1" dirty="0">
                <a:latin typeface="Calibri" panose="020F0502020204030204" pitchFamily="34" charset="0"/>
                <a:ea typeface="Calibri" panose="020F0502020204030204" pitchFamily="34" charset="0"/>
              </a:rPr>
              <a:t>WG review of SED ongoing activities and look for synergy points, and gaps. Synergy will be enhanced as visibility/participation is increased between committees,  analysis for gaps</a:t>
            </a:r>
          </a:p>
          <a:p>
            <a:pPr marL="1257300" lvl="1" indent="-342900">
              <a:spcAft>
                <a:spcPts val="600"/>
              </a:spcAft>
              <a:buFont typeface="+mj-lt"/>
              <a:buAutoNum type="arabicParenR"/>
            </a:pPr>
            <a:r>
              <a:rPr lang="en-US" b="1" dirty="0">
                <a:latin typeface="Calibri" panose="020F0502020204030204" pitchFamily="34" charset="0"/>
                <a:ea typeface="Calibri" panose="020F0502020204030204" pitchFamily="34" charset="0"/>
              </a:rPr>
              <a:t>Recommend a way forward: </a:t>
            </a:r>
          </a:p>
          <a:p>
            <a:pPr marL="1714500" lvl="2" indent="-342900">
              <a:spcAft>
                <a:spcPts val="600"/>
              </a:spcAft>
              <a:buAutoNum type="arabicParenBoth"/>
            </a:pPr>
            <a:r>
              <a:rPr lang="en-US" b="1" dirty="0">
                <a:latin typeface="Calibri" panose="020F0502020204030204" pitchFamily="34" charset="0"/>
                <a:ea typeface="Calibri" panose="020F0502020204030204" pitchFamily="34" charset="0"/>
              </a:rPr>
              <a:t>any required SED organization changes to synchronize this digital transformation  </a:t>
            </a:r>
          </a:p>
          <a:p>
            <a:pPr marL="1714500" lvl="2" indent="-342900">
              <a:spcAft>
                <a:spcPts val="600"/>
              </a:spcAft>
              <a:buAutoNum type="arabicParenBoth"/>
            </a:pPr>
            <a:r>
              <a:rPr lang="en-US" b="1" dirty="0">
                <a:latin typeface="Calibri" panose="020F0502020204030204" pitchFamily="34" charset="0"/>
                <a:ea typeface="Calibri" panose="020F0502020204030204" pitchFamily="34" charset="0"/>
              </a:rPr>
              <a:t>identified key gaps (if any)</a:t>
            </a:r>
          </a:p>
          <a:p>
            <a:pPr marL="1257300" lvl="1" indent="-342900">
              <a:spcAft>
                <a:spcPts val="600"/>
              </a:spcAft>
              <a:buFont typeface="+mj-lt"/>
              <a:buAutoNum type="arabicParenR"/>
            </a:pPr>
            <a:r>
              <a:rPr lang="en-US" b="1" dirty="0">
                <a:latin typeface="Calibri" panose="020F0502020204030204" pitchFamily="34" charset="0"/>
                <a:ea typeface="Calibri" panose="020F0502020204030204" pitchFamily="34" charset="0"/>
              </a:rPr>
              <a:t>Develop a “Vision”/”Future State”  for how we see this digital transformation evolving in our  Division, with input/collaboration from our member companies, and  USG partners</a:t>
            </a:r>
          </a:p>
          <a:p>
            <a:pPr marL="1257300" lvl="1" indent="-342900">
              <a:spcAft>
                <a:spcPts val="600"/>
              </a:spcAft>
              <a:buFont typeface="+mj-lt"/>
              <a:buAutoNum type="arabicParenR"/>
            </a:pPr>
            <a:r>
              <a:rPr lang="en-US" b="1" dirty="0">
                <a:latin typeface="Calibri" panose="020F0502020204030204" pitchFamily="34" charset="0"/>
                <a:ea typeface="Calibri" panose="020F0502020204030204" pitchFamily="34" charset="0"/>
              </a:rPr>
              <a:t>Brief out a summary for the 2022 SE Conference, and provide to member companies and the USG partners</a:t>
            </a:r>
          </a:p>
          <a:p>
            <a:pPr marL="914400" lvl="1">
              <a:spcAft>
                <a:spcPts val="600"/>
              </a:spcAft>
            </a:pPr>
            <a:endParaRPr lang="en-US" b="1" dirty="0">
              <a:latin typeface="Calibri" panose="020F0502020204030204" pitchFamily="34" charset="0"/>
            </a:endParaRPr>
          </a:p>
        </p:txBody>
      </p:sp>
    </p:spTree>
    <p:extLst>
      <p:ext uri="{BB962C8B-B14F-4D97-AF65-F5344CB8AC3E}">
        <p14:creationId xmlns:p14="http://schemas.microsoft.com/office/powerpoint/2010/main" val="1742251236"/>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CFE1F-9A8A-4B1D-8A8E-C3AB84C9A5BE}"/>
              </a:ext>
            </a:extLst>
          </p:cNvPr>
          <p:cNvSpPr>
            <a:spLocks noGrp="1"/>
          </p:cNvSpPr>
          <p:nvPr>
            <p:ph type="title"/>
          </p:nvPr>
        </p:nvSpPr>
        <p:spPr>
          <a:xfrm>
            <a:off x="1117600" y="3058673"/>
            <a:ext cx="9956800" cy="740653"/>
          </a:xfrm>
        </p:spPr>
        <p:txBody>
          <a:bodyPr>
            <a:normAutofit/>
          </a:bodyPr>
          <a:lstStyle/>
          <a:p>
            <a:r>
              <a:rPr lang="en-US" dirty="0"/>
              <a:t>NDIA SED Committee Updates and Discussion   </a:t>
            </a:r>
          </a:p>
        </p:txBody>
      </p:sp>
      <p:sp>
        <p:nvSpPr>
          <p:cNvPr id="3" name="Date Placeholder 2">
            <a:extLst>
              <a:ext uri="{FF2B5EF4-FFF2-40B4-BE49-F238E27FC236}">
                <a16:creationId xmlns:a16="http://schemas.microsoft.com/office/drawing/2014/main" id="{BDDF1695-4988-4CA8-A80D-E08B943F4DAF}"/>
              </a:ext>
            </a:extLst>
          </p:cNvPr>
          <p:cNvSpPr>
            <a:spLocks noGrp="1"/>
          </p:cNvSpPr>
          <p:nvPr>
            <p:ph type="dt" sz="half" idx="10"/>
          </p:nvPr>
        </p:nvSpPr>
        <p:spPr/>
        <p:txBody>
          <a:bodyPr/>
          <a:lstStyle/>
          <a:p>
            <a:fld id="{BB7F9C2D-98A7-4A5A-AF37-9DE9D3A4D871}" type="datetime1">
              <a:rPr lang="en-US" smtClean="0"/>
              <a:pPr/>
              <a:t>3/24/2022</a:t>
            </a:fld>
            <a:endParaRPr lang="en-US"/>
          </a:p>
        </p:txBody>
      </p:sp>
      <p:sp>
        <p:nvSpPr>
          <p:cNvPr id="4" name="Slide Number Placeholder 3">
            <a:extLst>
              <a:ext uri="{FF2B5EF4-FFF2-40B4-BE49-F238E27FC236}">
                <a16:creationId xmlns:a16="http://schemas.microsoft.com/office/drawing/2014/main" id="{5FBF6140-54E7-40D2-ACDF-2EB793E171B0}"/>
              </a:ext>
            </a:extLst>
          </p:cNvPr>
          <p:cNvSpPr>
            <a:spLocks noGrp="1"/>
          </p:cNvSpPr>
          <p:nvPr>
            <p:ph type="sldNum" sz="quarter" idx="12"/>
          </p:nvPr>
        </p:nvSpPr>
        <p:spPr/>
        <p:txBody>
          <a:bodyPr/>
          <a:lstStyle/>
          <a:p>
            <a:fld id="{CD64BFC3-983F-4B0A-9A55-84A85105ADC0}" type="slidenum">
              <a:rPr lang="en-US" smtClean="0"/>
              <a:pPr/>
              <a:t>19</a:t>
            </a:fld>
            <a:endParaRPr lang="en-US"/>
          </a:p>
        </p:txBody>
      </p:sp>
    </p:spTree>
    <p:extLst>
      <p:ext uri="{BB962C8B-B14F-4D97-AF65-F5344CB8AC3E}">
        <p14:creationId xmlns:p14="http://schemas.microsoft.com/office/powerpoint/2010/main" val="1829713127"/>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CF74063-F5E4-46E1-9BA9-DB74F81CB115}"/>
              </a:ext>
            </a:extLst>
          </p:cNvPr>
          <p:cNvSpPr>
            <a:spLocks noGrp="1"/>
          </p:cNvSpPr>
          <p:nvPr>
            <p:ph type="dt" sz="half" idx="10"/>
          </p:nvPr>
        </p:nvSpPr>
        <p:spPr/>
        <p:txBody>
          <a:bodyPr/>
          <a:lstStyle/>
          <a:p>
            <a:fld id="{A325C21B-3258-4293-8AD7-7489A94AFFD4}" type="datetime1">
              <a:rPr lang="en-US" smtClean="0"/>
              <a:pPr/>
              <a:t>3/24/2022</a:t>
            </a:fld>
            <a:endParaRPr lang="en-US"/>
          </a:p>
        </p:txBody>
      </p:sp>
      <p:sp>
        <p:nvSpPr>
          <p:cNvPr id="5" name="Slide Number Placeholder 4">
            <a:extLst>
              <a:ext uri="{FF2B5EF4-FFF2-40B4-BE49-F238E27FC236}">
                <a16:creationId xmlns:a16="http://schemas.microsoft.com/office/drawing/2014/main" id="{835BFEBE-1A8D-4ECA-A7D2-D978D89F7E20}"/>
              </a:ext>
            </a:extLst>
          </p:cNvPr>
          <p:cNvSpPr>
            <a:spLocks noGrp="1"/>
          </p:cNvSpPr>
          <p:nvPr>
            <p:ph type="sldNum" sz="quarter" idx="12"/>
          </p:nvPr>
        </p:nvSpPr>
        <p:spPr/>
        <p:txBody>
          <a:bodyPr/>
          <a:lstStyle/>
          <a:p>
            <a:fld id="{CD64BFC3-983F-4B0A-9A55-84A85105ADC0}" type="slidenum">
              <a:rPr lang="en-US" smtClean="0"/>
              <a:pPr/>
              <a:t>2</a:t>
            </a:fld>
            <a:endParaRPr lang="en-US"/>
          </a:p>
        </p:txBody>
      </p:sp>
      <p:sp>
        <p:nvSpPr>
          <p:cNvPr id="6" name="Title 1">
            <a:extLst>
              <a:ext uri="{FF2B5EF4-FFF2-40B4-BE49-F238E27FC236}">
                <a16:creationId xmlns:a16="http://schemas.microsoft.com/office/drawing/2014/main" id="{444FE34E-4643-401E-ABA6-E92C70077461}"/>
              </a:ext>
            </a:extLst>
          </p:cNvPr>
          <p:cNvSpPr txBox="1">
            <a:spLocks/>
          </p:cNvSpPr>
          <p:nvPr/>
        </p:nvSpPr>
        <p:spPr>
          <a:xfrm>
            <a:off x="208094" y="144638"/>
            <a:ext cx="10058400" cy="74065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spc="0" baseline="0">
                <a:solidFill>
                  <a:srgbClr val="AB0003"/>
                </a:solidFill>
                <a:latin typeface="Arial" panose="020B0604020202020204" pitchFamily="34" charset="0"/>
                <a:ea typeface="+mj-ea"/>
                <a:cs typeface="Arial" panose="020B0604020202020204" pitchFamily="34" charset="0"/>
              </a:defRPr>
            </a:lvl1pPr>
          </a:lstStyle>
          <a:p>
            <a:r>
              <a:rPr lang="en-US" dirty="0"/>
              <a:t>AGENDA</a:t>
            </a:r>
          </a:p>
        </p:txBody>
      </p:sp>
      <p:sp>
        <p:nvSpPr>
          <p:cNvPr id="7" name="TextBox 6">
            <a:extLst>
              <a:ext uri="{FF2B5EF4-FFF2-40B4-BE49-F238E27FC236}">
                <a16:creationId xmlns:a16="http://schemas.microsoft.com/office/drawing/2014/main" id="{C5E13DFC-E11F-476D-A236-85BC6706DA83}"/>
              </a:ext>
            </a:extLst>
          </p:cNvPr>
          <p:cNvSpPr txBox="1"/>
          <p:nvPr/>
        </p:nvSpPr>
        <p:spPr>
          <a:xfrm>
            <a:off x="39974" y="1163371"/>
            <a:ext cx="7427626" cy="3416320"/>
          </a:xfrm>
          <a:prstGeom prst="rect">
            <a:avLst/>
          </a:prstGeom>
          <a:noFill/>
        </p:spPr>
        <p:txBody>
          <a:bodyPr wrap="square">
            <a:spAutoFit/>
          </a:bodyPr>
          <a:lstStyle/>
          <a:p>
            <a:pPr marL="0" marR="0">
              <a:spcBef>
                <a:spcPts val="0"/>
              </a:spcBef>
              <a:spcAft>
                <a:spcPts val="0"/>
              </a:spcAft>
            </a:pPr>
            <a:r>
              <a:rPr lang="en-US" sz="1800" dirty="0">
                <a:effectLst/>
                <a:latin typeface=" Arial"/>
                <a:ea typeface="Times New Roman" panose="02020603050405020304" pitchFamily="18" charset="0"/>
              </a:rPr>
              <a:t> </a:t>
            </a:r>
            <a:r>
              <a:rPr lang="en-US" sz="1800" b="1" dirty="0">
                <a:effectLst/>
                <a:latin typeface=" Arial"/>
                <a:ea typeface="Times New Roman" panose="02020603050405020304" pitchFamily="18" charset="0"/>
              </a:rPr>
              <a:t>1100-1115 </a:t>
            </a:r>
            <a:r>
              <a:rPr lang="en-US" sz="1800" dirty="0">
                <a:effectLst/>
                <a:latin typeface=" Arial"/>
                <a:ea typeface="Times New Roman" panose="02020603050405020304" pitchFamily="18" charset="0"/>
              </a:rPr>
              <a:t>          Welcome &amp; Announcements        </a:t>
            </a:r>
          </a:p>
          <a:p>
            <a:pPr marL="0" marR="0">
              <a:spcBef>
                <a:spcPts val="0"/>
              </a:spcBef>
              <a:spcAft>
                <a:spcPts val="0"/>
              </a:spcAft>
            </a:pPr>
            <a:r>
              <a:rPr lang="en-US" sz="1800" dirty="0">
                <a:effectLst/>
                <a:latin typeface=" Arial"/>
                <a:ea typeface="Times New Roman" panose="02020603050405020304" pitchFamily="18" charset="0"/>
              </a:rPr>
              <a:t>                                              </a:t>
            </a:r>
          </a:p>
          <a:p>
            <a:pPr marL="0" marR="0">
              <a:spcBef>
                <a:spcPts val="0"/>
              </a:spcBef>
              <a:spcAft>
                <a:spcPts val="0"/>
              </a:spcAft>
            </a:pPr>
            <a:r>
              <a:rPr lang="en-US" sz="1800" b="1" dirty="0">
                <a:effectLst/>
                <a:latin typeface=" Arial"/>
                <a:ea typeface="Times New Roman" panose="02020603050405020304" pitchFamily="18" charset="0"/>
              </a:rPr>
              <a:t>1115-1145 </a:t>
            </a:r>
            <a:r>
              <a:rPr lang="en-US" sz="1800" dirty="0">
                <a:effectLst/>
                <a:latin typeface=" Arial"/>
                <a:ea typeface="Times New Roman" panose="02020603050405020304" pitchFamily="18" charset="0"/>
              </a:rPr>
              <a:t>           USAF call for input on Guidance        </a:t>
            </a:r>
          </a:p>
          <a:p>
            <a:pPr marL="0" marR="0">
              <a:spcBef>
                <a:spcPts val="0"/>
              </a:spcBef>
              <a:spcAft>
                <a:spcPts val="0"/>
              </a:spcAft>
            </a:pPr>
            <a:r>
              <a:rPr lang="en-US" sz="1800" dirty="0">
                <a:effectLst/>
                <a:latin typeface=" Arial"/>
                <a:ea typeface="Times New Roman" panose="02020603050405020304" pitchFamily="18" charset="0"/>
              </a:rPr>
              <a:t>                                       </a:t>
            </a:r>
          </a:p>
          <a:p>
            <a:pPr marL="0" marR="0">
              <a:spcBef>
                <a:spcPts val="0"/>
              </a:spcBef>
              <a:spcAft>
                <a:spcPts val="0"/>
              </a:spcAft>
            </a:pPr>
            <a:r>
              <a:rPr lang="en-US" sz="1800" b="1" dirty="0">
                <a:effectLst/>
                <a:latin typeface=" Arial"/>
                <a:ea typeface="Times New Roman" panose="02020603050405020304" pitchFamily="18" charset="0"/>
              </a:rPr>
              <a:t>1145-1215  </a:t>
            </a:r>
            <a:r>
              <a:rPr lang="en-US" sz="1800" dirty="0">
                <a:effectLst/>
                <a:latin typeface=" Arial"/>
                <a:ea typeface="Times New Roman" panose="02020603050405020304" pitchFamily="18" charset="0"/>
              </a:rPr>
              <a:t>          ADAPT Committee Overview/Discussion    </a:t>
            </a:r>
          </a:p>
          <a:p>
            <a:pPr marL="0" marR="0">
              <a:spcBef>
                <a:spcPts val="0"/>
              </a:spcBef>
              <a:spcAft>
                <a:spcPts val="0"/>
              </a:spcAft>
            </a:pPr>
            <a:r>
              <a:rPr lang="en-US" sz="1800" dirty="0">
                <a:effectLst/>
                <a:latin typeface=" Arial"/>
                <a:ea typeface="Times New Roman" panose="02020603050405020304" pitchFamily="18" charset="0"/>
              </a:rPr>
              <a:t>                             </a:t>
            </a:r>
          </a:p>
          <a:p>
            <a:pPr marL="0" marR="0">
              <a:spcBef>
                <a:spcPts val="0"/>
              </a:spcBef>
              <a:spcAft>
                <a:spcPts val="0"/>
              </a:spcAft>
            </a:pPr>
            <a:r>
              <a:rPr lang="en-US" sz="1800" b="1" dirty="0">
                <a:effectLst/>
                <a:latin typeface=" Arial"/>
                <a:ea typeface="Times New Roman" panose="02020603050405020304" pitchFamily="18" charset="0"/>
              </a:rPr>
              <a:t>1215-1230  </a:t>
            </a:r>
            <a:r>
              <a:rPr lang="en-US" sz="1800" dirty="0">
                <a:effectLst/>
                <a:latin typeface=" Arial"/>
                <a:ea typeface="Times New Roman" panose="02020603050405020304" pitchFamily="18" charset="0"/>
              </a:rPr>
              <a:t>          SE/ME Conference Call for Papers </a:t>
            </a:r>
          </a:p>
          <a:p>
            <a:pPr marL="0" marR="0">
              <a:spcBef>
                <a:spcPts val="0"/>
              </a:spcBef>
              <a:spcAft>
                <a:spcPts val="0"/>
              </a:spcAft>
            </a:pPr>
            <a:r>
              <a:rPr lang="en-US" dirty="0">
                <a:latin typeface=" Arial"/>
                <a:ea typeface="Times New Roman" panose="02020603050405020304" pitchFamily="18" charset="0"/>
              </a:rPr>
              <a:t>		</a:t>
            </a:r>
            <a:r>
              <a:rPr lang="en-US" sz="1800" dirty="0">
                <a:effectLst/>
                <a:latin typeface=" Arial"/>
                <a:ea typeface="Times New Roman" panose="02020603050405020304" pitchFamily="18" charset="0"/>
              </a:rPr>
              <a:t>and Discussion </a:t>
            </a:r>
          </a:p>
          <a:p>
            <a:pPr marL="0" marR="0">
              <a:spcBef>
                <a:spcPts val="0"/>
              </a:spcBef>
              <a:spcAft>
                <a:spcPts val="0"/>
              </a:spcAft>
            </a:pPr>
            <a:endParaRPr lang="en-US" sz="1800" dirty="0">
              <a:effectLst/>
              <a:latin typeface=" Arial"/>
              <a:ea typeface="Times New Roman" panose="02020603050405020304" pitchFamily="18" charset="0"/>
            </a:endParaRPr>
          </a:p>
          <a:p>
            <a:pPr marL="0" marR="0">
              <a:spcBef>
                <a:spcPts val="0"/>
              </a:spcBef>
              <a:spcAft>
                <a:spcPts val="0"/>
              </a:spcAft>
            </a:pPr>
            <a:r>
              <a:rPr lang="en-US" sz="1800" b="1" dirty="0">
                <a:effectLst/>
                <a:latin typeface=" Arial"/>
                <a:ea typeface="Times New Roman" panose="02020603050405020304" pitchFamily="18" charset="0"/>
              </a:rPr>
              <a:t>1230-1300</a:t>
            </a:r>
            <a:r>
              <a:rPr lang="en-US" sz="1800" dirty="0">
                <a:effectLst/>
                <a:latin typeface=" Arial"/>
                <a:ea typeface="Times New Roman" panose="02020603050405020304" pitchFamily="18" charset="0"/>
              </a:rPr>
              <a:t>            Digital Systems Engineering Initiative    </a:t>
            </a:r>
          </a:p>
          <a:p>
            <a:pPr marL="0" marR="0">
              <a:spcBef>
                <a:spcPts val="0"/>
              </a:spcBef>
              <a:spcAft>
                <a:spcPts val="0"/>
              </a:spcAft>
            </a:pPr>
            <a:r>
              <a:rPr lang="en-US" sz="1800" dirty="0">
                <a:effectLst/>
                <a:latin typeface=" Arial"/>
                <a:ea typeface="Times New Roman" panose="02020603050405020304" pitchFamily="18" charset="0"/>
              </a:rPr>
              <a:t>                                  </a:t>
            </a:r>
          </a:p>
          <a:p>
            <a:pPr marL="0" marR="0">
              <a:spcBef>
                <a:spcPts val="0"/>
              </a:spcBef>
              <a:spcAft>
                <a:spcPts val="0"/>
              </a:spcAft>
            </a:pPr>
            <a:r>
              <a:rPr lang="en-US" sz="1800" b="1" dirty="0">
                <a:effectLst/>
                <a:latin typeface=" Arial"/>
                <a:ea typeface="Times New Roman" panose="02020603050405020304" pitchFamily="18" charset="0"/>
              </a:rPr>
              <a:t>1300- 1330           </a:t>
            </a:r>
            <a:r>
              <a:rPr lang="en-US" sz="1800" dirty="0">
                <a:effectLst/>
                <a:latin typeface=" Arial"/>
                <a:ea typeface="Times New Roman" panose="02020603050405020304" pitchFamily="18" charset="0"/>
              </a:rPr>
              <a:t>Committee Updates  and Discussion</a:t>
            </a:r>
          </a:p>
        </p:txBody>
      </p:sp>
      <p:sp>
        <p:nvSpPr>
          <p:cNvPr id="8" name="TextBox 7">
            <a:extLst>
              <a:ext uri="{FF2B5EF4-FFF2-40B4-BE49-F238E27FC236}">
                <a16:creationId xmlns:a16="http://schemas.microsoft.com/office/drawing/2014/main" id="{1F4BE772-34C3-42F5-B0BA-581404081569}"/>
              </a:ext>
            </a:extLst>
          </p:cNvPr>
          <p:cNvSpPr txBox="1"/>
          <p:nvPr/>
        </p:nvSpPr>
        <p:spPr>
          <a:xfrm>
            <a:off x="6248400" y="1184392"/>
            <a:ext cx="13066426" cy="3416320"/>
          </a:xfrm>
          <a:prstGeom prst="rect">
            <a:avLst/>
          </a:prstGeom>
          <a:noFill/>
        </p:spPr>
        <p:txBody>
          <a:bodyPr wrap="square">
            <a:spAutoFit/>
          </a:bodyPr>
          <a:lstStyle/>
          <a:p>
            <a:pPr marL="0" marR="0">
              <a:spcBef>
                <a:spcPts val="0"/>
              </a:spcBef>
              <a:spcAft>
                <a:spcPts val="0"/>
              </a:spcAft>
            </a:pPr>
            <a:r>
              <a:rPr lang="en-US" sz="1800" dirty="0">
                <a:effectLst/>
                <a:latin typeface=" Arial"/>
                <a:ea typeface="Times New Roman" panose="02020603050405020304" pitchFamily="18" charset="0"/>
              </a:rPr>
              <a:t>John Daly, NDIA SED Vice-Chair</a:t>
            </a:r>
          </a:p>
          <a:p>
            <a:pPr marL="0" marR="0">
              <a:spcBef>
                <a:spcPts val="0"/>
              </a:spcBef>
              <a:spcAft>
                <a:spcPts val="0"/>
              </a:spcAft>
            </a:pPr>
            <a:endParaRPr lang="en-US" sz="1800" dirty="0">
              <a:effectLst/>
              <a:latin typeface=" Arial"/>
              <a:ea typeface="Times New Roman" panose="02020603050405020304" pitchFamily="18" charset="0"/>
            </a:endParaRPr>
          </a:p>
          <a:p>
            <a:pPr marL="0" marR="0">
              <a:spcBef>
                <a:spcPts val="0"/>
              </a:spcBef>
              <a:spcAft>
                <a:spcPts val="0"/>
              </a:spcAft>
            </a:pPr>
            <a:r>
              <a:rPr lang="en-US" sz="1800" dirty="0">
                <a:effectLst/>
                <a:latin typeface=" Arial"/>
                <a:ea typeface="Times New Roman" panose="02020603050405020304" pitchFamily="18" charset="0"/>
              </a:rPr>
              <a:t>ZACHARY MILAM, C NH-04 USAF AFMC AFLCMC/EZSI</a:t>
            </a:r>
          </a:p>
          <a:p>
            <a:pPr marL="0" marR="0">
              <a:spcBef>
                <a:spcPts val="0"/>
              </a:spcBef>
              <a:spcAft>
                <a:spcPts val="0"/>
              </a:spcAft>
            </a:pPr>
            <a:endParaRPr lang="en-US" sz="1800" dirty="0">
              <a:effectLst/>
              <a:latin typeface=" Arial"/>
              <a:ea typeface="Times New Roman" panose="02020603050405020304" pitchFamily="18" charset="0"/>
            </a:endParaRPr>
          </a:p>
          <a:p>
            <a:pPr marL="0" marR="0">
              <a:spcBef>
                <a:spcPts val="0"/>
              </a:spcBef>
              <a:spcAft>
                <a:spcPts val="0"/>
              </a:spcAft>
            </a:pPr>
            <a:r>
              <a:rPr lang="en-US" sz="1800" dirty="0">
                <a:effectLst/>
                <a:latin typeface=" Arial"/>
                <a:ea typeface="Times New Roman" panose="02020603050405020304" pitchFamily="18" charset="0"/>
              </a:rPr>
              <a:t>NDIA SED ADAPT Committee</a:t>
            </a:r>
          </a:p>
          <a:p>
            <a:pPr marL="0" marR="0">
              <a:spcBef>
                <a:spcPts val="0"/>
              </a:spcBef>
              <a:spcAft>
                <a:spcPts val="0"/>
              </a:spcAft>
            </a:pPr>
            <a:endParaRPr lang="en-US" sz="1800" dirty="0">
              <a:effectLst/>
              <a:latin typeface=" Arial"/>
              <a:ea typeface="Times New Roman" panose="02020603050405020304" pitchFamily="18" charset="0"/>
            </a:endParaRPr>
          </a:p>
          <a:p>
            <a:pPr marL="0" marR="0">
              <a:spcBef>
                <a:spcPts val="0"/>
              </a:spcBef>
              <a:spcAft>
                <a:spcPts val="0"/>
              </a:spcAft>
            </a:pPr>
            <a:r>
              <a:rPr lang="en-US" sz="1800" dirty="0">
                <a:effectLst/>
                <a:latin typeface=" Arial"/>
                <a:ea typeface="Times New Roman" panose="02020603050405020304" pitchFamily="18" charset="0"/>
              </a:rPr>
              <a:t>Chris Schreiber, NDIA SED Vice-Chair/Pat Griffin </a:t>
            </a:r>
          </a:p>
          <a:p>
            <a:pPr marL="0" marR="0">
              <a:spcBef>
                <a:spcPts val="0"/>
              </a:spcBef>
              <a:spcAft>
                <a:spcPts val="0"/>
              </a:spcAft>
            </a:pPr>
            <a:r>
              <a:rPr lang="en-US" sz="1800" dirty="0">
                <a:effectLst/>
                <a:latin typeface=" Arial"/>
                <a:ea typeface="Times New Roman" panose="02020603050405020304" pitchFamily="18" charset="0"/>
              </a:rPr>
              <a:t>Conference Committee Chair</a:t>
            </a:r>
          </a:p>
          <a:p>
            <a:pPr marL="0" marR="0">
              <a:spcBef>
                <a:spcPts val="0"/>
              </a:spcBef>
              <a:spcAft>
                <a:spcPts val="0"/>
              </a:spcAft>
            </a:pPr>
            <a:endParaRPr lang="en-US" sz="1800" dirty="0">
              <a:effectLst/>
              <a:latin typeface=" Arial"/>
              <a:ea typeface="Times New Roman" panose="02020603050405020304" pitchFamily="18" charset="0"/>
            </a:endParaRPr>
          </a:p>
          <a:p>
            <a:pPr marL="0" marR="0">
              <a:spcBef>
                <a:spcPts val="0"/>
              </a:spcBef>
              <a:spcAft>
                <a:spcPts val="0"/>
              </a:spcAft>
            </a:pPr>
            <a:r>
              <a:rPr lang="en-US" sz="1800" dirty="0">
                <a:effectLst/>
                <a:latin typeface=" Arial"/>
                <a:ea typeface="Times New Roman" panose="02020603050405020304" pitchFamily="18" charset="0"/>
              </a:rPr>
              <a:t>John Daly, NDIA SED Vice-Chair</a:t>
            </a:r>
          </a:p>
          <a:p>
            <a:pPr marL="0" marR="0">
              <a:spcBef>
                <a:spcPts val="0"/>
              </a:spcBef>
              <a:spcAft>
                <a:spcPts val="0"/>
              </a:spcAft>
            </a:pPr>
            <a:endParaRPr lang="en-US" sz="1800" dirty="0">
              <a:effectLst/>
              <a:latin typeface=" Arial"/>
              <a:ea typeface="Times New Roman" panose="02020603050405020304" pitchFamily="18" charset="0"/>
            </a:endParaRPr>
          </a:p>
          <a:p>
            <a:pPr marL="0" marR="0">
              <a:spcBef>
                <a:spcPts val="0"/>
              </a:spcBef>
              <a:spcAft>
                <a:spcPts val="0"/>
              </a:spcAft>
            </a:pPr>
            <a:r>
              <a:rPr lang="en-US" sz="1800" dirty="0">
                <a:effectLst/>
                <a:latin typeface=" Arial"/>
                <a:ea typeface="Times New Roman" panose="02020603050405020304" pitchFamily="18" charset="0"/>
              </a:rPr>
              <a:t>All</a:t>
            </a:r>
          </a:p>
        </p:txBody>
      </p:sp>
    </p:spTree>
    <p:extLst>
      <p:ext uri="{BB962C8B-B14F-4D97-AF65-F5344CB8AC3E}">
        <p14:creationId xmlns:p14="http://schemas.microsoft.com/office/powerpoint/2010/main" val="3142607940"/>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676400"/>
            <a:ext cx="11049000" cy="1924051"/>
          </a:xfrm>
        </p:spPr>
        <p:txBody>
          <a:bodyPr>
            <a:normAutofit fontScale="90000"/>
          </a:bodyPr>
          <a:lstStyle/>
          <a:p>
            <a:pPr algn="ctr"/>
            <a:r>
              <a:rPr lang="en-US" dirty="0"/>
              <a:t>24 March 2022</a:t>
            </a:r>
            <a:br>
              <a:rPr lang="en-US" dirty="0"/>
            </a:br>
            <a:r>
              <a:rPr lang="en-US" dirty="0"/>
              <a:t>NDIA Systems Engineering Division (SED) Meeting</a:t>
            </a:r>
            <a:br>
              <a:rPr lang="en-US" dirty="0"/>
            </a:br>
            <a:r>
              <a:rPr lang="en-US" dirty="0"/>
              <a:t>Safety and Environmental Engineering Committee (SEEC) Report</a:t>
            </a:r>
          </a:p>
        </p:txBody>
      </p:sp>
      <p:sp>
        <p:nvSpPr>
          <p:cNvPr id="6" name="Subtitle 5"/>
          <p:cNvSpPr>
            <a:spLocks noGrp="1"/>
          </p:cNvSpPr>
          <p:nvPr>
            <p:ph type="subTitle" idx="1"/>
          </p:nvPr>
        </p:nvSpPr>
        <p:spPr>
          <a:xfrm>
            <a:off x="914400" y="3962400"/>
            <a:ext cx="10363200" cy="1143000"/>
          </a:xfrm>
        </p:spPr>
        <p:txBody>
          <a:bodyPr/>
          <a:lstStyle/>
          <a:p>
            <a:r>
              <a:rPr lang="en-US" b="0" dirty="0">
                <a:solidFill>
                  <a:schemeClr val="tx1"/>
                </a:solidFill>
              </a:rPr>
              <a:t>Industry Chair: Mr. Tim Sheehan, Raytheon Technologies 	</a:t>
            </a:r>
          </a:p>
          <a:p>
            <a:r>
              <a:rPr lang="en-US" b="0" dirty="0">
                <a:solidFill>
                  <a:schemeClr val="tx1"/>
                </a:solidFill>
              </a:rPr>
              <a:t>Government Liaison: Mr. Sherman Forbes, SAF/AQRE</a:t>
            </a:r>
          </a:p>
        </p:txBody>
      </p:sp>
      <p:sp>
        <p:nvSpPr>
          <p:cNvPr id="8" name="Slide Number Placeholder 4">
            <a:extLst>
              <a:ext uri="{FF2B5EF4-FFF2-40B4-BE49-F238E27FC236}">
                <a16:creationId xmlns:a16="http://schemas.microsoft.com/office/drawing/2014/main" id="{AA0A5EB7-BCEC-4AFF-B60D-4BE0F0DCA00C}"/>
              </a:ext>
            </a:extLst>
          </p:cNvPr>
          <p:cNvSpPr txBox="1">
            <a:spLocks/>
          </p:cNvSpPr>
          <p:nvPr/>
        </p:nvSpPr>
        <p:spPr>
          <a:xfrm>
            <a:off x="228600" y="6492875"/>
            <a:ext cx="482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C7F9E9-5DB0-4B13-8904-B420134E703A}" type="slidenum">
              <a:rPr lang="en-US" sz="1200" b="1">
                <a:latin typeface="Arial" panose="020B0604020202020204" pitchFamily="34" charset="0"/>
                <a:cs typeface="Arial" panose="020B0604020202020204" pitchFamily="34" charset="0"/>
              </a:rPr>
              <a:t>20</a:t>
            </a:fld>
            <a:endParaRPr lang="en-US" sz="1200" b="1" dirty="0">
              <a:latin typeface="Arial" panose="020B0604020202020204" pitchFamily="34" charset="0"/>
              <a:cs typeface="Arial" panose="020B0604020202020204" pitchFamily="34" charset="0"/>
            </a:endParaRPr>
          </a:p>
        </p:txBody>
      </p:sp>
      <p:sp>
        <p:nvSpPr>
          <p:cNvPr id="9" name="Date Placeholder 3"/>
          <p:cNvSpPr>
            <a:spLocks noGrp="1"/>
          </p:cNvSpPr>
          <p:nvPr>
            <p:ph type="dt" sz="half" idx="10"/>
          </p:nvPr>
        </p:nvSpPr>
        <p:spPr>
          <a:xfrm>
            <a:off x="8363892" y="6492875"/>
            <a:ext cx="3599507" cy="365125"/>
          </a:xfrm>
        </p:spPr>
        <p:txBody>
          <a:bodyPr/>
          <a:lstStyle/>
          <a:p>
            <a:pPr algn="r"/>
            <a:r>
              <a:rPr lang="en-US" b="1" dirty="0">
                <a:solidFill>
                  <a:schemeClr val="tx1"/>
                </a:solidFill>
                <a:latin typeface="Arial" panose="020B0604020202020204" pitchFamily="34" charset="0"/>
                <a:cs typeface="Arial" panose="020B0604020202020204" pitchFamily="34" charset="0"/>
              </a:rPr>
              <a:t>24 March 2022</a:t>
            </a:r>
          </a:p>
        </p:txBody>
      </p:sp>
    </p:spTree>
    <p:extLst>
      <p:ext uri="{BB962C8B-B14F-4D97-AF65-F5344CB8AC3E}">
        <p14:creationId xmlns:p14="http://schemas.microsoft.com/office/powerpoint/2010/main" val="466757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NDIA SEEC 2022 Priorities</a:t>
            </a:r>
          </a:p>
        </p:txBody>
      </p:sp>
      <p:graphicFrame>
        <p:nvGraphicFramePr>
          <p:cNvPr id="6" name="Table 5">
            <a:extLst>
              <a:ext uri="{FF2B5EF4-FFF2-40B4-BE49-F238E27FC236}">
                <a16:creationId xmlns:a16="http://schemas.microsoft.com/office/drawing/2014/main" id="{06D32F38-8C56-4A6E-A6BC-998F20C2A005}"/>
              </a:ext>
            </a:extLst>
          </p:cNvPr>
          <p:cNvGraphicFramePr>
            <a:graphicFrameLocks noGrp="1"/>
          </p:cNvGraphicFramePr>
          <p:nvPr/>
        </p:nvGraphicFramePr>
        <p:xfrm>
          <a:off x="304800" y="1600200"/>
          <a:ext cx="11506200" cy="4282329"/>
        </p:xfrm>
        <a:graphic>
          <a:graphicData uri="http://schemas.openxmlformats.org/drawingml/2006/table">
            <a:tbl>
              <a:tblPr firstRow="1" bandRow="1">
                <a:tableStyleId>{5940675A-B579-460E-94D1-54222C63F5DA}</a:tableStyleId>
              </a:tblPr>
              <a:tblGrid>
                <a:gridCol w="11506200">
                  <a:extLst>
                    <a:ext uri="{9D8B030D-6E8A-4147-A177-3AD203B41FA5}">
                      <a16:colId xmlns:a16="http://schemas.microsoft.com/office/drawing/2014/main" val="20000"/>
                    </a:ext>
                  </a:extLst>
                </a:gridCol>
              </a:tblGrid>
              <a:tr h="1069615">
                <a:tc>
                  <a:txBody>
                    <a:bodyPr/>
                    <a:lstStyle/>
                    <a:p>
                      <a:pPr marL="0" indent="0">
                        <a:spcAft>
                          <a:spcPts val="0"/>
                        </a:spcAft>
                        <a:buFontTx/>
                        <a:buNone/>
                      </a:pPr>
                      <a:r>
                        <a:rPr lang="en-US" sz="2000" b="0" baseline="0" dirty="0">
                          <a:solidFill>
                            <a:schemeClr val="tx1"/>
                          </a:solidFill>
                          <a:latin typeface="Arial" panose="020B0604020202020204" pitchFamily="34" charset="0"/>
                          <a:cs typeface="Arial" panose="020B0604020202020204" pitchFamily="34" charset="0"/>
                        </a:rPr>
                        <a:t>1. I</a:t>
                      </a:r>
                      <a:r>
                        <a:rPr lang="en-US" sz="2000" b="0" dirty="0">
                          <a:solidFill>
                            <a:schemeClr val="tx1"/>
                          </a:solidFill>
                          <a:latin typeface="Arial" panose="020B0604020202020204" pitchFamily="34" charset="0"/>
                          <a:cs typeface="Arial" panose="020B0604020202020204" pitchFamily="34" charset="0"/>
                        </a:rPr>
                        <a:t>ntegrate specialty engineering disciplines risks and requirements management (such as safety and environmental) into Digital Engineering/Model</a:t>
                      </a:r>
                      <a:r>
                        <a:rPr lang="en-US" sz="2000" b="0" baseline="0" dirty="0">
                          <a:solidFill>
                            <a:schemeClr val="tx1"/>
                          </a:solidFill>
                          <a:latin typeface="Arial" panose="020B0604020202020204" pitchFamily="34" charset="0"/>
                          <a:cs typeface="Arial" panose="020B0604020202020204" pitchFamily="34" charset="0"/>
                        </a:rPr>
                        <a:t>-Based Systems Engineering</a:t>
                      </a:r>
                      <a:endParaRPr lang="en-US" sz="2000" b="0" strike="sngStrike" baseline="0" dirty="0">
                        <a:solidFill>
                          <a:srgbClr val="FF0000"/>
                        </a:solidFill>
                        <a:latin typeface="Arial" panose="020B0604020202020204" pitchFamily="34" charset="0"/>
                        <a:cs typeface="Arial" panose="020B0604020202020204" pitchFamily="34" charset="0"/>
                      </a:endParaRPr>
                    </a:p>
                  </a:txBody>
                  <a:tcPr marL="102523" marR="102523" marT="51261" marB="51261"/>
                </a:tc>
                <a:extLst>
                  <a:ext uri="{0D108BD9-81ED-4DB2-BD59-A6C34878D82A}">
                    <a16:rowId xmlns:a16="http://schemas.microsoft.com/office/drawing/2014/main" val="10001"/>
                  </a:ext>
                </a:extLst>
              </a:tr>
              <a:tr h="1915911">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2000" b="0" dirty="0">
                          <a:solidFill>
                            <a:schemeClr val="tx1"/>
                          </a:solidFill>
                          <a:latin typeface="Arial" panose="020B0604020202020204" pitchFamily="34" charset="0"/>
                          <a:cs typeface="Arial" panose="020B0604020202020204" pitchFamily="34" charset="0"/>
                        </a:rPr>
                        <a:t>2. Provide an</a:t>
                      </a:r>
                      <a:r>
                        <a:rPr lang="en-US" sz="2000" b="0" baseline="0" dirty="0">
                          <a:solidFill>
                            <a:schemeClr val="tx1"/>
                          </a:solidFill>
                          <a:latin typeface="Arial" panose="020B0604020202020204" pitchFamily="34" charset="0"/>
                          <a:cs typeface="Arial" panose="020B0604020202020204" pitchFamily="34" charset="0"/>
                        </a:rPr>
                        <a:t> opportunity for Industry to provide inputs to the </a:t>
                      </a:r>
                      <a:r>
                        <a:rPr lang="en-US" sz="2000" b="0" dirty="0">
                          <a:solidFill>
                            <a:schemeClr val="tx1"/>
                          </a:solidFill>
                          <a:latin typeface="Arial" panose="020B0604020202020204" pitchFamily="34" charset="0"/>
                          <a:cs typeface="Arial" panose="020B0604020202020204" pitchFamily="34" charset="0"/>
                        </a:rPr>
                        <a:t>DoD Joint System Safety Standards Working Group (JSSSWG) efforts to evaluate Non-Governmental Standards (NGSs) for system safety to determine if one or more </a:t>
                      </a:r>
                      <a:r>
                        <a:rPr lang="en-US" sz="2000" b="0" dirty="0" err="1">
                          <a:solidFill>
                            <a:schemeClr val="tx1"/>
                          </a:solidFill>
                          <a:latin typeface="Arial" panose="020B0604020202020204" pitchFamily="34" charset="0"/>
                          <a:cs typeface="Arial" panose="020B0604020202020204" pitchFamily="34" charset="0"/>
                        </a:rPr>
                        <a:t>NGSs</a:t>
                      </a:r>
                      <a:r>
                        <a:rPr lang="en-US" sz="2000" b="0" dirty="0">
                          <a:solidFill>
                            <a:schemeClr val="tx1"/>
                          </a:solidFill>
                          <a:latin typeface="Arial" panose="020B0604020202020204" pitchFamily="34" charset="0"/>
                          <a:cs typeface="Arial" panose="020B0604020202020204" pitchFamily="34" charset="0"/>
                        </a:rPr>
                        <a:t> could meet the requirements for</a:t>
                      </a:r>
                      <a:r>
                        <a:rPr lang="en-US" sz="2000" b="0" baseline="0" dirty="0">
                          <a:solidFill>
                            <a:schemeClr val="tx1"/>
                          </a:solidFill>
                          <a:latin typeface="Arial" panose="020B0604020202020204" pitchFamily="34" charset="0"/>
                          <a:cs typeface="Arial" panose="020B0604020202020204" pitchFamily="34" charset="0"/>
                        </a:rPr>
                        <a:t> </a:t>
                      </a:r>
                      <a:r>
                        <a:rPr lang="en-US" sz="2000" b="0" dirty="0">
                          <a:solidFill>
                            <a:schemeClr val="tx1"/>
                          </a:solidFill>
                          <a:latin typeface="Arial" panose="020B0604020202020204" pitchFamily="34" charset="0"/>
                          <a:cs typeface="Arial" panose="020B0604020202020204" pitchFamily="34" charset="0"/>
                        </a:rPr>
                        <a:t>DoD Programs' management of mishap risks and should be adopted to replace MIL-STD-882E; and if not, then proceed with updates to MIL-STD-882E </a:t>
                      </a:r>
                    </a:p>
                  </a:txBody>
                  <a:tcPr marL="102523" marR="102523" marT="51261" marB="51261"/>
                </a:tc>
                <a:extLst>
                  <a:ext uri="{0D108BD9-81ED-4DB2-BD59-A6C34878D82A}">
                    <a16:rowId xmlns:a16="http://schemas.microsoft.com/office/drawing/2014/main" val="2053111849"/>
                  </a:ext>
                </a:extLst>
              </a:tr>
              <a:tr h="521930">
                <a:tc>
                  <a:txBody>
                    <a:bodyPr/>
                    <a:lstStyle/>
                    <a:p>
                      <a:pPr marL="0" indent="0">
                        <a:spcAft>
                          <a:spcPts val="600"/>
                        </a:spcAft>
                        <a:buFont typeface="+mj-lt"/>
                        <a:buNone/>
                      </a:pPr>
                      <a:r>
                        <a:rPr lang="en-US" sz="2000" b="0" dirty="0">
                          <a:solidFill>
                            <a:schemeClr val="tx1"/>
                          </a:solidFill>
                          <a:latin typeface="Arial" panose="020B0604020202020204" pitchFamily="34" charset="0"/>
                          <a:cs typeface="Arial" panose="020B0604020202020204" pitchFamily="34" charset="0"/>
                        </a:rPr>
                        <a:t>3. DoD</a:t>
                      </a:r>
                      <a:r>
                        <a:rPr lang="en-US" sz="2000" b="0" baseline="0" dirty="0">
                          <a:solidFill>
                            <a:schemeClr val="tx1"/>
                          </a:solidFill>
                          <a:latin typeface="Arial" panose="020B0604020202020204" pitchFamily="34" charset="0"/>
                          <a:cs typeface="Arial" panose="020B0604020202020204" pitchFamily="34" charset="0"/>
                        </a:rPr>
                        <a:t> and</a:t>
                      </a:r>
                      <a:r>
                        <a:rPr lang="en-US" sz="2000" b="0" dirty="0">
                          <a:solidFill>
                            <a:schemeClr val="tx1"/>
                          </a:solidFill>
                          <a:latin typeface="Arial" panose="020B0604020202020204" pitchFamily="34" charset="0"/>
                          <a:cs typeface="Arial" panose="020B0604020202020204" pitchFamily="34" charset="0"/>
                        </a:rPr>
                        <a:t> Industry </a:t>
                      </a:r>
                      <a:r>
                        <a:rPr lang="en-US" sz="2000" b="0" baseline="0" dirty="0">
                          <a:solidFill>
                            <a:schemeClr val="tx1"/>
                          </a:solidFill>
                          <a:latin typeface="Arial" panose="020B0604020202020204" pitchFamily="34" charset="0"/>
                          <a:cs typeface="Arial" panose="020B0604020202020204" pitchFamily="34" charset="0"/>
                        </a:rPr>
                        <a:t>Hazardous Materials </a:t>
                      </a:r>
                      <a:r>
                        <a:rPr lang="en-US" sz="2000" b="0" dirty="0">
                          <a:solidFill>
                            <a:schemeClr val="tx1"/>
                          </a:solidFill>
                          <a:latin typeface="Arial" panose="020B0604020202020204" pitchFamily="34" charset="0"/>
                          <a:cs typeface="Arial" panose="020B0604020202020204" pitchFamily="34" charset="0"/>
                        </a:rPr>
                        <a:t>Management joint efforts</a:t>
                      </a:r>
                    </a:p>
                  </a:txBody>
                  <a:tcPr marL="102523" marR="102523" marT="51261" marB="51261"/>
                </a:tc>
                <a:extLst>
                  <a:ext uri="{0D108BD9-81ED-4DB2-BD59-A6C34878D82A}">
                    <a16:rowId xmlns:a16="http://schemas.microsoft.com/office/drawing/2014/main" val="305991402"/>
                  </a:ext>
                </a:extLst>
              </a:tr>
              <a:tr h="774873">
                <a:tc>
                  <a:txBody>
                    <a:bodyPr/>
                    <a:lstStyle/>
                    <a:p>
                      <a:pPr marL="0" indent="0">
                        <a:spcAft>
                          <a:spcPts val="600"/>
                        </a:spcAft>
                        <a:buFont typeface="+mj-lt"/>
                        <a:buNone/>
                      </a:pPr>
                      <a:r>
                        <a:rPr lang="en-US" sz="2000" b="0" dirty="0">
                          <a:solidFill>
                            <a:schemeClr val="tx1"/>
                          </a:solidFill>
                          <a:latin typeface="Arial" panose="020B0604020202020204" pitchFamily="34" charset="0"/>
                          <a:cs typeface="Arial" panose="020B0604020202020204" pitchFamily="34" charset="0"/>
                        </a:rPr>
                        <a:t>4. Continue to expand Industry Safety and Environmental Engineering </a:t>
                      </a:r>
                      <a:r>
                        <a:rPr lang="en-US" sz="2000" b="0" baseline="0" dirty="0">
                          <a:solidFill>
                            <a:schemeClr val="tx1"/>
                          </a:solidFill>
                          <a:latin typeface="Arial" panose="020B0604020202020204" pitchFamily="34" charset="0"/>
                          <a:cs typeface="Arial" panose="020B0604020202020204" pitchFamily="34" charset="0"/>
                        </a:rPr>
                        <a:t>Subject Matter Experts (</a:t>
                      </a:r>
                      <a:r>
                        <a:rPr lang="en-US" sz="2000" b="0" dirty="0">
                          <a:solidFill>
                            <a:schemeClr val="tx1"/>
                          </a:solidFill>
                          <a:latin typeface="Arial" panose="020B0604020202020204" pitchFamily="34" charset="0"/>
                          <a:cs typeface="Arial" panose="020B0604020202020204" pitchFamily="34" charset="0"/>
                        </a:rPr>
                        <a:t>SMEs) participation in the SEEC</a:t>
                      </a:r>
                      <a:endParaRPr lang="en-US" sz="2000" b="0" baseline="0" dirty="0">
                        <a:solidFill>
                          <a:schemeClr val="tx1"/>
                        </a:solidFill>
                        <a:latin typeface="Arial" panose="020B0604020202020204" pitchFamily="34" charset="0"/>
                        <a:cs typeface="Arial" panose="020B0604020202020204" pitchFamily="34" charset="0"/>
                      </a:endParaRPr>
                    </a:p>
                  </a:txBody>
                  <a:tcPr marL="102523" marR="102523" marT="51261" marB="51261"/>
                </a:tc>
                <a:extLst>
                  <a:ext uri="{0D108BD9-81ED-4DB2-BD59-A6C34878D82A}">
                    <a16:rowId xmlns:a16="http://schemas.microsoft.com/office/drawing/2014/main" val="2127466851"/>
                  </a:ext>
                </a:extLst>
              </a:tr>
            </a:tbl>
          </a:graphicData>
        </a:graphic>
      </p:graphicFrame>
      <p:sp>
        <p:nvSpPr>
          <p:cNvPr id="10" name="Slide Number Placeholder 4">
            <a:extLst>
              <a:ext uri="{FF2B5EF4-FFF2-40B4-BE49-F238E27FC236}">
                <a16:creationId xmlns:a16="http://schemas.microsoft.com/office/drawing/2014/main" id="{AA0A5EB7-BCEC-4AFF-B60D-4BE0F0DCA00C}"/>
              </a:ext>
            </a:extLst>
          </p:cNvPr>
          <p:cNvSpPr txBox="1">
            <a:spLocks/>
          </p:cNvSpPr>
          <p:nvPr/>
        </p:nvSpPr>
        <p:spPr>
          <a:xfrm>
            <a:off x="228600" y="6492875"/>
            <a:ext cx="482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C7F9E9-5DB0-4B13-8904-B420134E703A}" type="slidenum">
              <a:rPr lang="en-US" sz="1200" b="1">
                <a:latin typeface="Arial" panose="020B0604020202020204" pitchFamily="34" charset="0"/>
                <a:cs typeface="Arial" panose="020B0604020202020204" pitchFamily="34" charset="0"/>
              </a:rPr>
              <a:t>21</a:t>
            </a:fld>
            <a:endParaRPr lang="en-US" sz="1200" b="1" dirty="0">
              <a:latin typeface="Arial" panose="020B0604020202020204" pitchFamily="34" charset="0"/>
              <a:cs typeface="Arial" panose="020B0604020202020204" pitchFamily="34" charset="0"/>
            </a:endParaRPr>
          </a:p>
        </p:txBody>
      </p:sp>
      <p:sp>
        <p:nvSpPr>
          <p:cNvPr id="11" name="Date Placeholder 3"/>
          <p:cNvSpPr>
            <a:spLocks noGrp="1"/>
          </p:cNvSpPr>
          <p:nvPr>
            <p:ph type="dt" sz="half" idx="10"/>
          </p:nvPr>
        </p:nvSpPr>
        <p:spPr>
          <a:xfrm>
            <a:off x="8363892" y="6492875"/>
            <a:ext cx="3599507" cy="365125"/>
          </a:xfrm>
        </p:spPr>
        <p:txBody>
          <a:bodyPr/>
          <a:lstStyle/>
          <a:p>
            <a:pPr algn="r"/>
            <a:r>
              <a:rPr lang="en-US" b="1" dirty="0">
                <a:solidFill>
                  <a:schemeClr val="tx1"/>
                </a:solidFill>
                <a:latin typeface="Arial" panose="020B0604020202020204" pitchFamily="34" charset="0"/>
                <a:cs typeface="Arial" panose="020B0604020202020204" pitchFamily="34" charset="0"/>
              </a:rPr>
              <a:t>24 March 2022</a:t>
            </a:r>
          </a:p>
        </p:txBody>
      </p:sp>
    </p:spTree>
    <p:extLst>
      <p:ext uri="{BB962C8B-B14F-4D97-AF65-F5344CB8AC3E}">
        <p14:creationId xmlns:p14="http://schemas.microsoft.com/office/powerpoint/2010/main" val="2021926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27 April 2022 SEEC Meeting</a:t>
            </a:r>
          </a:p>
        </p:txBody>
      </p:sp>
      <p:sp>
        <p:nvSpPr>
          <p:cNvPr id="3" name="Content Placeholder 2"/>
          <p:cNvSpPr>
            <a:spLocks noGrp="1"/>
          </p:cNvSpPr>
          <p:nvPr>
            <p:ph idx="1"/>
          </p:nvPr>
        </p:nvSpPr>
        <p:spPr>
          <a:xfrm>
            <a:off x="232611" y="1242217"/>
            <a:ext cx="11734800" cy="5463383"/>
          </a:xfrm>
        </p:spPr>
        <p:txBody>
          <a:bodyPr>
            <a:noAutofit/>
          </a:bodyPr>
          <a:lstStyle/>
          <a:p>
            <a:pPr>
              <a:spcBef>
                <a:spcPts val="0"/>
              </a:spcBef>
              <a:spcAft>
                <a:spcPts val="200"/>
              </a:spcAft>
            </a:pPr>
            <a:r>
              <a:rPr lang="en-US" sz="2400" dirty="0"/>
              <a:t>SEEC meeting at 1030-1200:</a:t>
            </a:r>
          </a:p>
          <a:p>
            <a:pPr marL="685800" lvl="1" indent="-228600">
              <a:spcBef>
                <a:spcPts val="0"/>
              </a:spcBef>
              <a:spcAft>
                <a:spcPts val="200"/>
              </a:spcAft>
            </a:pPr>
            <a:r>
              <a:rPr lang="en-US" dirty="0"/>
              <a:t>Audio:  Dial-in - 800-300-3070, Access Code - 645 999 200#   </a:t>
            </a:r>
          </a:p>
          <a:p>
            <a:pPr marL="685800" lvl="1" indent="-228600">
              <a:spcBef>
                <a:spcPts val="0"/>
              </a:spcBef>
              <a:spcAft>
                <a:spcPts val="200"/>
              </a:spcAft>
            </a:pPr>
            <a:r>
              <a:rPr lang="en-US" dirty="0"/>
              <a:t>APAN (Slides): https://</a:t>
            </a:r>
            <a:r>
              <a:rPr lang="en-US" dirty="0" err="1"/>
              <a:t>connect.apan.org</a:t>
            </a:r>
            <a:r>
              <a:rPr lang="en-US" dirty="0"/>
              <a:t>/</a:t>
            </a:r>
            <a:r>
              <a:rPr lang="en-US" dirty="0" err="1"/>
              <a:t>ndia</a:t>
            </a:r>
            <a:r>
              <a:rPr lang="en-US" dirty="0"/>
              <a:t>-see-committee/</a:t>
            </a:r>
          </a:p>
          <a:p>
            <a:pPr>
              <a:spcBef>
                <a:spcPts val="0"/>
              </a:spcBef>
              <a:spcAft>
                <a:spcPts val="200"/>
              </a:spcAft>
            </a:pPr>
            <a:r>
              <a:rPr lang="en-US" sz="2400" dirty="0"/>
              <a:t>Agenda: </a:t>
            </a:r>
          </a:p>
          <a:p>
            <a:pPr marL="690563" lvl="1" indent="-238125">
              <a:spcBef>
                <a:spcPts val="0"/>
              </a:spcBef>
              <a:spcAft>
                <a:spcPts val="200"/>
              </a:spcAft>
            </a:pPr>
            <a:r>
              <a:rPr lang="en-US" dirty="0"/>
              <a:t>Designing for Safety in </a:t>
            </a:r>
            <a:r>
              <a:rPr lang="en-US" dirty="0" err="1"/>
              <a:t>MBSE</a:t>
            </a:r>
            <a:endParaRPr lang="en-US" dirty="0"/>
          </a:p>
          <a:p>
            <a:pPr marL="914400" lvl="1" indent="-223838">
              <a:spcBef>
                <a:spcPts val="0"/>
              </a:spcBef>
              <a:spcAft>
                <a:spcPts val="200"/>
              </a:spcAft>
              <a:buFont typeface="Wingdings" panose="05000000000000000000" pitchFamily="2" charset="2"/>
              <a:buChar char="§"/>
            </a:pPr>
            <a:r>
              <a:rPr lang="en-US" dirty="0"/>
              <a:t>Mr. Michael Hurley of BAE Systems, Inc.</a:t>
            </a:r>
          </a:p>
          <a:p>
            <a:pPr marL="1138238" lvl="1" indent="-225425">
              <a:spcBef>
                <a:spcPts val="0"/>
              </a:spcBef>
              <a:spcAft>
                <a:spcPts val="200"/>
              </a:spcAft>
              <a:buFont typeface="Arial" panose="020B0604020202020204" pitchFamily="34" charset="0"/>
              <a:buChar char="•"/>
            </a:pPr>
            <a:r>
              <a:rPr lang="en-US" dirty="0"/>
              <a:t>Head of Product Safety, Electronic Systems Sector</a:t>
            </a:r>
          </a:p>
          <a:p>
            <a:pPr marL="1138238" lvl="1" indent="-225425">
              <a:spcBef>
                <a:spcPts val="0"/>
              </a:spcBef>
              <a:spcAft>
                <a:spcPts val="200"/>
              </a:spcAft>
              <a:buFont typeface="Arial" panose="020B0604020202020204" pitchFamily="34" charset="0"/>
              <a:buChar char="•"/>
            </a:pPr>
            <a:r>
              <a:rPr lang="en-US" dirty="0"/>
              <a:t>Chair, Product Safety &amp; Environmental Working Group</a:t>
            </a:r>
          </a:p>
          <a:p>
            <a:pPr marL="1138238" lvl="1" indent="-225425">
              <a:spcBef>
                <a:spcPts val="0"/>
              </a:spcBef>
              <a:spcAft>
                <a:spcPts val="200"/>
              </a:spcAft>
              <a:buFont typeface="Arial" panose="020B0604020202020204" pitchFamily="34" charset="0"/>
              <a:buChar char="•"/>
            </a:pPr>
            <a:r>
              <a:rPr lang="en-US" dirty="0"/>
              <a:t>Global Engineering Fellow</a:t>
            </a:r>
          </a:p>
          <a:p>
            <a:pPr marL="690563" lvl="1" indent="-238125">
              <a:spcBef>
                <a:spcPts val="0"/>
              </a:spcBef>
              <a:spcAft>
                <a:spcPts val="200"/>
              </a:spcAft>
            </a:pPr>
            <a:r>
              <a:rPr lang="en-US" dirty="0"/>
              <a:t>DoD and Industry Hazardous Materials Management Update</a:t>
            </a:r>
          </a:p>
          <a:p>
            <a:pPr marL="914400" lvl="1" indent="-238125">
              <a:spcBef>
                <a:spcPts val="0"/>
              </a:spcBef>
              <a:spcAft>
                <a:spcPts val="200"/>
              </a:spcAft>
              <a:buFont typeface="Wingdings" panose="05000000000000000000" pitchFamily="2" charset="2"/>
              <a:buChar char="§"/>
            </a:pPr>
            <a:r>
              <a:rPr lang="en-US" dirty="0"/>
              <a:t>Mr. Tim Sheehan of Raytheon Technologies</a:t>
            </a:r>
          </a:p>
          <a:p>
            <a:pPr marL="690563" lvl="1" indent="-238125">
              <a:spcBef>
                <a:spcPts val="0"/>
              </a:spcBef>
              <a:spcAft>
                <a:spcPts val="200"/>
              </a:spcAft>
            </a:pPr>
            <a:r>
              <a:rPr lang="en-US" dirty="0" err="1"/>
              <a:t>JSSSWG</a:t>
            </a:r>
            <a:r>
              <a:rPr lang="en-US" dirty="0"/>
              <a:t> Status</a:t>
            </a:r>
          </a:p>
          <a:p>
            <a:pPr marL="914400" lvl="1" indent="-223838">
              <a:spcBef>
                <a:spcPts val="0"/>
              </a:spcBef>
              <a:spcAft>
                <a:spcPts val="200"/>
              </a:spcAft>
              <a:buFont typeface="Wingdings" panose="05000000000000000000" pitchFamily="2" charset="2"/>
              <a:buChar char="§"/>
            </a:pPr>
            <a:r>
              <a:rPr lang="en-US" dirty="0"/>
              <a:t>Mr. </a:t>
            </a:r>
            <a:r>
              <a:rPr lang="en-US" dirty="0" err="1"/>
              <a:t>Forbes,</a:t>
            </a:r>
            <a:r>
              <a:rPr lang="en-US" dirty="0"/>
              <a:t> SAF/AQRE </a:t>
            </a:r>
          </a:p>
          <a:p>
            <a:pPr marL="690563" lvl="1" indent="-238125">
              <a:spcBef>
                <a:spcPts val="0"/>
              </a:spcBef>
              <a:spcAft>
                <a:spcPts val="200"/>
              </a:spcAft>
            </a:pPr>
            <a:endParaRPr lang="en-US" dirty="0"/>
          </a:p>
        </p:txBody>
      </p:sp>
      <p:sp>
        <p:nvSpPr>
          <p:cNvPr id="8" name="Slide Number Placeholder 4">
            <a:extLst>
              <a:ext uri="{FF2B5EF4-FFF2-40B4-BE49-F238E27FC236}">
                <a16:creationId xmlns:a16="http://schemas.microsoft.com/office/drawing/2014/main" id="{AA0A5EB7-BCEC-4AFF-B60D-4BE0F0DCA00C}"/>
              </a:ext>
            </a:extLst>
          </p:cNvPr>
          <p:cNvSpPr txBox="1">
            <a:spLocks/>
          </p:cNvSpPr>
          <p:nvPr/>
        </p:nvSpPr>
        <p:spPr>
          <a:xfrm>
            <a:off x="228600" y="6492875"/>
            <a:ext cx="482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C7F9E9-5DB0-4B13-8904-B420134E703A}" type="slidenum">
              <a:rPr lang="en-US" sz="1200" b="1">
                <a:latin typeface="Arial" panose="020B0604020202020204" pitchFamily="34" charset="0"/>
                <a:cs typeface="Arial" panose="020B0604020202020204" pitchFamily="34" charset="0"/>
              </a:rPr>
              <a:t>22</a:t>
            </a:fld>
            <a:endParaRPr lang="en-US" sz="1200" b="1" dirty="0">
              <a:latin typeface="Arial" panose="020B0604020202020204" pitchFamily="34" charset="0"/>
              <a:cs typeface="Arial" panose="020B0604020202020204" pitchFamily="34" charset="0"/>
            </a:endParaRPr>
          </a:p>
        </p:txBody>
      </p:sp>
      <p:sp>
        <p:nvSpPr>
          <p:cNvPr id="9" name="Date Placeholder 3"/>
          <p:cNvSpPr>
            <a:spLocks noGrp="1"/>
          </p:cNvSpPr>
          <p:nvPr>
            <p:ph type="dt" sz="half" idx="10"/>
          </p:nvPr>
        </p:nvSpPr>
        <p:spPr>
          <a:xfrm>
            <a:off x="8363892" y="6492875"/>
            <a:ext cx="3599507" cy="365125"/>
          </a:xfrm>
        </p:spPr>
        <p:txBody>
          <a:bodyPr/>
          <a:lstStyle/>
          <a:p>
            <a:pPr algn="r"/>
            <a:r>
              <a:rPr lang="en-US" b="1" dirty="0">
                <a:solidFill>
                  <a:schemeClr val="tx1"/>
                </a:solidFill>
                <a:latin typeface="Arial" panose="020B0604020202020204" pitchFamily="34" charset="0"/>
                <a:cs typeface="Arial" panose="020B0604020202020204" pitchFamily="34" charset="0"/>
              </a:rPr>
              <a:t>24 March 2022</a:t>
            </a:r>
          </a:p>
        </p:txBody>
      </p:sp>
    </p:spTree>
    <p:extLst>
      <p:ext uri="{BB962C8B-B14F-4D97-AF65-F5344CB8AC3E}">
        <p14:creationId xmlns:p14="http://schemas.microsoft.com/office/powerpoint/2010/main" val="3446657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br>
              <a:rPr lang="en-US" dirty="0"/>
            </a:br>
            <a:r>
              <a:rPr lang="en-US" dirty="0"/>
              <a:t>NDIA System Security Engineering Committee</a:t>
            </a:r>
            <a:br>
              <a:rPr lang="en-US" sz="2000" dirty="0"/>
            </a:br>
            <a:br>
              <a:rPr lang="en-US" sz="2000" dirty="0"/>
            </a:br>
            <a:r>
              <a:rPr lang="en-US" sz="2000" dirty="0"/>
              <a:t>March 24, 2022</a:t>
            </a:r>
            <a:endParaRPr lang="en-US" dirty="0"/>
          </a:p>
        </p:txBody>
      </p:sp>
      <p:sp>
        <p:nvSpPr>
          <p:cNvPr id="6" name="Subtitle 5"/>
          <p:cNvSpPr>
            <a:spLocks noGrp="1"/>
          </p:cNvSpPr>
          <p:nvPr>
            <p:ph type="subTitle" idx="1"/>
          </p:nvPr>
        </p:nvSpPr>
        <p:spPr/>
        <p:txBody>
          <a:bodyPr/>
          <a:lstStyle/>
          <a:p>
            <a:pPr marL="0" marR="0" lvl="0" indent="0" algn="ctr" defTabSz="914400" rtl="0" eaLnBrk="1" fontAlgn="auto" latinLnBrk="0" hangingPunct="1">
              <a:lnSpc>
                <a:spcPct val="100000"/>
              </a:lnSpc>
              <a:spcBef>
                <a:spcPct val="20000"/>
              </a:spcBef>
              <a:spcAft>
                <a:spcPts val="0"/>
              </a:spcAft>
              <a:buClr>
                <a:srgbClr val="C00000"/>
              </a:buClr>
              <a:buSzTx/>
              <a:buFont typeface="Arial" panose="020B0604020202020204" pitchFamily="34" charset="0"/>
              <a:buNone/>
              <a:tabLst/>
              <a:defRPr/>
            </a:pPr>
            <a:endPar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ct val="20000"/>
              </a:spcBef>
              <a:spcAft>
                <a:spcPts val="0"/>
              </a:spcAft>
              <a:buClr>
                <a:srgbClr val="C00000"/>
              </a:buClr>
              <a:buSzTx/>
              <a:buFont typeface="Arial" panose="020B0604020202020204" pitchFamily="34" charset="0"/>
              <a:buNone/>
              <a:tabLst/>
              <a:defRPr/>
            </a:pPr>
            <a:endParaRPr lang="en-US" sz="1200" dirty="0">
              <a:solidFill>
                <a:prstClr val="black">
                  <a:tint val="75000"/>
                </a:prstClr>
              </a:solidFill>
            </a:endParaRPr>
          </a:p>
          <a:p>
            <a:pPr marL="0" marR="0" lvl="0" indent="0" algn="ctr" defTabSz="914400" rtl="0" eaLnBrk="1" fontAlgn="auto" latinLnBrk="0" hangingPunct="1">
              <a:lnSpc>
                <a:spcPct val="100000"/>
              </a:lnSpc>
              <a:spcBef>
                <a:spcPct val="20000"/>
              </a:spcBef>
              <a:spcAft>
                <a:spcPts val="0"/>
              </a:spcAft>
              <a:buClr>
                <a:srgbClr val="C00000"/>
              </a:buClr>
              <a:buSzTx/>
              <a:buFont typeface="Arial" panose="020B0604020202020204" pitchFamily="34" charset="0"/>
              <a:buNone/>
              <a:tabLst/>
              <a:defRPr/>
            </a:pPr>
            <a:r>
              <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Cory Ocker</a:t>
            </a:r>
          </a:p>
          <a:p>
            <a:pPr marL="0" marR="0" lvl="0" indent="0" algn="ctr" defTabSz="914400" rtl="0" eaLnBrk="1" fontAlgn="auto" latinLnBrk="0" hangingPunct="1">
              <a:lnSpc>
                <a:spcPct val="100000"/>
              </a:lnSpc>
              <a:spcBef>
                <a:spcPct val="20000"/>
              </a:spcBef>
              <a:spcAft>
                <a:spcPts val="0"/>
              </a:spcAft>
              <a:buClr>
                <a:srgbClr val="C00000"/>
              </a:buClr>
              <a:buSzTx/>
              <a:buFont typeface="Arial" panose="020B0604020202020204" pitchFamily="34" charset="0"/>
              <a:buNone/>
              <a:tabLst/>
              <a:defRPr/>
            </a:pPr>
            <a:r>
              <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Raytheon</a:t>
            </a:r>
          </a:p>
          <a:p>
            <a:pPr marL="0" marR="0" lvl="0" indent="0" algn="ctr" defTabSz="914400" rtl="0" eaLnBrk="1" fontAlgn="auto" latinLnBrk="0" hangingPunct="1">
              <a:lnSpc>
                <a:spcPct val="100000"/>
              </a:lnSpc>
              <a:spcBef>
                <a:spcPct val="20000"/>
              </a:spcBef>
              <a:spcAft>
                <a:spcPts val="0"/>
              </a:spcAft>
              <a:buClr>
                <a:srgbClr val="C00000"/>
              </a:buClr>
              <a:buSzTx/>
              <a:buFont typeface="Arial" panose="020B0604020202020204" pitchFamily="34" charset="0"/>
              <a:buNone/>
              <a:tabLst/>
              <a:defRPr/>
            </a:pPr>
            <a:r>
              <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rPr>
              <a:t>NDIA SSE Committee Chair</a:t>
            </a:r>
          </a:p>
          <a:p>
            <a:pPr marL="0" marR="0" lvl="0" indent="0" algn="ctr" defTabSz="914400" rtl="0" eaLnBrk="1" fontAlgn="auto" latinLnBrk="0" hangingPunct="1">
              <a:lnSpc>
                <a:spcPct val="100000"/>
              </a:lnSpc>
              <a:spcBef>
                <a:spcPct val="20000"/>
              </a:spcBef>
              <a:spcAft>
                <a:spcPts val="0"/>
              </a:spcAft>
              <a:buClr>
                <a:srgbClr val="C00000"/>
              </a:buClr>
              <a:buSzTx/>
              <a:buFont typeface="Arial" panose="020B0604020202020204" pitchFamily="34" charset="0"/>
              <a:buNone/>
              <a:tabLst/>
              <a:defRPr/>
            </a:pPr>
            <a:r>
              <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hlinkClick r:id="rId3"/>
              </a:rPr>
              <a:t>Cory.L.Ocker@Raytheon.com</a:t>
            </a:r>
            <a:endParaRPr lang="en-US" dirty="0"/>
          </a:p>
        </p:txBody>
      </p:sp>
      <p:sp>
        <p:nvSpPr>
          <p:cNvPr id="4" name="Date Placeholder 3"/>
          <p:cNvSpPr>
            <a:spLocks noGrp="1"/>
          </p:cNvSpPr>
          <p:nvPr>
            <p:ph type="dt" sz="half" idx="10"/>
          </p:nvPr>
        </p:nvSpPr>
        <p:spPr>
          <a:xfrm>
            <a:off x="8363892" y="6400801"/>
            <a:ext cx="3599507" cy="365125"/>
          </a:xfrm>
        </p:spPr>
        <p:txBody>
          <a:bodyPr/>
          <a:lstStyle/>
          <a:p>
            <a:pPr algn="r"/>
            <a:fld id="{E88A18B5-936C-4099-8DFC-B184A5DF98B1}" type="datetime1">
              <a:rPr lang="en-US" smtClean="0"/>
              <a:pPr algn="r"/>
              <a:t>3/24/2022</a:t>
            </a:fld>
            <a:endParaRPr lang="en-US" dirty="0"/>
          </a:p>
        </p:txBody>
      </p:sp>
    </p:spTree>
    <p:extLst>
      <p:ext uri="{BB962C8B-B14F-4D97-AF65-F5344CB8AC3E}">
        <p14:creationId xmlns:p14="http://schemas.microsoft.com/office/powerpoint/2010/main" val="584291066"/>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NDIA SE Architecture Committee Report</a:t>
            </a:r>
            <a:br>
              <a:rPr lang="en-US" dirty="0"/>
            </a:br>
            <a:r>
              <a:rPr lang="en-US" sz="1800" dirty="0"/>
              <a:t>March 24, 2022</a:t>
            </a:r>
          </a:p>
        </p:txBody>
      </p:sp>
      <p:sp>
        <p:nvSpPr>
          <p:cNvPr id="6" name="Subtitle 5"/>
          <p:cNvSpPr>
            <a:spLocks noGrp="1"/>
          </p:cNvSpPr>
          <p:nvPr>
            <p:ph type="subTitle" idx="1"/>
          </p:nvPr>
        </p:nvSpPr>
        <p:spPr/>
        <p:txBody>
          <a:bodyPr/>
          <a:lstStyle/>
          <a:p>
            <a:r>
              <a:rPr lang="en-US" dirty="0"/>
              <a:t>Bob Scheurer</a:t>
            </a:r>
          </a:p>
          <a:p>
            <a:r>
              <a:rPr lang="en-US" dirty="0"/>
              <a:t>Ed Moshinsky</a:t>
            </a:r>
          </a:p>
        </p:txBody>
      </p:sp>
      <p:sp>
        <p:nvSpPr>
          <p:cNvPr id="4" name="Date Placeholder 3"/>
          <p:cNvSpPr>
            <a:spLocks noGrp="1"/>
          </p:cNvSpPr>
          <p:nvPr>
            <p:ph type="dt" sz="half" idx="10"/>
          </p:nvPr>
        </p:nvSpPr>
        <p:spPr>
          <a:xfrm>
            <a:off x="8363892" y="6400801"/>
            <a:ext cx="3599507" cy="365125"/>
          </a:xfrm>
        </p:spPr>
        <p:txBody>
          <a:bodyPr/>
          <a:lstStyle/>
          <a:p>
            <a:pPr algn="r"/>
            <a:fld id="{E88A18B5-936C-4099-8DFC-B184A5DF98B1}" type="datetime1">
              <a:rPr lang="en-US" smtClean="0"/>
              <a:pPr algn="r"/>
              <a:t>3/24/2022</a:t>
            </a:fld>
            <a:endParaRPr lang="en-US" dirty="0"/>
          </a:p>
        </p:txBody>
      </p:sp>
    </p:spTree>
    <p:extLst>
      <p:ext uri="{BB962C8B-B14F-4D97-AF65-F5344CB8AC3E}">
        <p14:creationId xmlns:p14="http://schemas.microsoft.com/office/powerpoint/2010/main" val="2089145159"/>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A754D07-A43D-445B-AD4C-C4F3F6CBEE64}"/>
              </a:ext>
            </a:extLst>
          </p:cNvPr>
          <p:cNvGraphicFramePr>
            <a:graphicFrameLocks noGrp="1"/>
          </p:cNvGraphicFramePr>
          <p:nvPr>
            <p:ph idx="1"/>
          </p:nvPr>
        </p:nvGraphicFramePr>
        <p:xfrm>
          <a:off x="571500" y="838200"/>
          <a:ext cx="11049000" cy="5913120"/>
        </p:xfrm>
        <a:graphic>
          <a:graphicData uri="http://schemas.openxmlformats.org/drawingml/2006/table">
            <a:tbl>
              <a:tblPr firstRow="1" bandRow="1">
                <a:tableStyleId>{21E4AEA4-8DFA-4A89-87EB-49C32662AFE0}</a:tableStyleId>
              </a:tblPr>
              <a:tblGrid>
                <a:gridCol w="5524500">
                  <a:extLst>
                    <a:ext uri="{9D8B030D-6E8A-4147-A177-3AD203B41FA5}">
                      <a16:colId xmlns:a16="http://schemas.microsoft.com/office/drawing/2014/main" val="3432505006"/>
                    </a:ext>
                  </a:extLst>
                </a:gridCol>
                <a:gridCol w="5524500">
                  <a:extLst>
                    <a:ext uri="{9D8B030D-6E8A-4147-A177-3AD203B41FA5}">
                      <a16:colId xmlns:a16="http://schemas.microsoft.com/office/drawing/2014/main" val="3222942509"/>
                    </a:ext>
                  </a:extLst>
                </a:gridCol>
              </a:tblGrid>
              <a:tr h="337480">
                <a:tc>
                  <a:txBody>
                    <a:bodyPr/>
                    <a:lstStyle/>
                    <a:p>
                      <a:pPr algn="ctr"/>
                      <a:r>
                        <a:rPr lang="en-US" sz="1800" dirty="0">
                          <a:solidFill>
                            <a:schemeClr val="tx1"/>
                          </a:solidFill>
                          <a:latin typeface="+mn-lt"/>
                        </a:rPr>
                        <a:t>Mission / Purpose</a:t>
                      </a:r>
                    </a:p>
                  </a:txBody>
                  <a:tcPr>
                    <a:lnL w="19050" cap="flat" cmpd="sng" algn="ctr">
                      <a:noFill/>
                      <a:prstDash val="solid"/>
                      <a:round/>
                      <a:headEnd type="none" w="med" len="med"/>
                      <a:tailEnd type="none" w="med" len="med"/>
                    </a:lnL>
                    <a:lnR w="19050" cap="flat" cmpd="sng" algn="ctr">
                      <a:solidFill>
                        <a:srgbClr val="880015"/>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8D0D0"/>
                    </a:solidFill>
                  </a:tcPr>
                </a:tc>
                <a:tc>
                  <a:txBody>
                    <a:bodyPr/>
                    <a:lstStyle/>
                    <a:p>
                      <a:pPr algn="ctr"/>
                      <a:r>
                        <a:rPr lang="en-US" sz="1800" dirty="0">
                          <a:solidFill>
                            <a:schemeClr val="tx1"/>
                          </a:solidFill>
                          <a:latin typeface="+mn-lt"/>
                        </a:rPr>
                        <a:t>Stakeholders / Sponsors / Collaborators</a:t>
                      </a:r>
                    </a:p>
                  </a:txBody>
                  <a:tcPr>
                    <a:lnL w="19050" cap="flat" cmpd="sng" algn="ctr">
                      <a:solidFill>
                        <a:srgbClr val="880015"/>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8D0D0"/>
                    </a:solidFill>
                  </a:tcPr>
                </a:tc>
                <a:extLst>
                  <a:ext uri="{0D108BD9-81ED-4DB2-BD59-A6C34878D82A}">
                    <a16:rowId xmlns:a16="http://schemas.microsoft.com/office/drawing/2014/main" val="3625608966"/>
                  </a:ext>
                </a:extLst>
              </a:tr>
              <a:tr h="1659275">
                <a:tc>
                  <a:txBody>
                    <a:bodyPr/>
                    <a:lstStyle/>
                    <a:p>
                      <a:pPr marL="285750" indent="-285750">
                        <a:buFont typeface="Arial" panose="020B0604020202020204" pitchFamily="34" charset="0"/>
                        <a:buChar char="•"/>
                      </a:pPr>
                      <a:r>
                        <a:rPr lang="en-US" sz="1400" dirty="0">
                          <a:solidFill>
                            <a:schemeClr val="tx1"/>
                          </a:solidFill>
                          <a:latin typeface="+mn-lt"/>
                        </a:rPr>
                        <a:t>Mission:</a:t>
                      </a:r>
                      <a:r>
                        <a:rPr lang="en-US" sz="1400" baseline="0" dirty="0">
                          <a:solidFill>
                            <a:schemeClr val="tx1"/>
                          </a:solidFill>
                          <a:latin typeface="+mn-lt"/>
                        </a:rPr>
                        <a:t> Grow Relevance, Usefulness, and Awareness of System Architecting and Architectures in National Defense Systems and Applications</a:t>
                      </a:r>
                    </a:p>
                    <a:p>
                      <a:pPr marL="285750" indent="-285750">
                        <a:buFont typeface="Arial" panose="020B0604020202020204" pitchFamily="34" charset="0"/>
                        <a:buChar char="•"/>
                      </a:pPr>
                      <a:r>
                        <a:rPr lang="en-US" sz="1400" baseline="0" dirty="0">
                          <a:solidFill>
                            <a:schemeClr val="tx1"/>
                          </a:solidFill>
                          <a:latin typeface="+mn-lt"/>
                        </a:rPr>
                        <a:t>Purpose: To Facilitate Acumen and Successful Outcomes from System Architecting and Architectures</a:t>
                      </a:r>
                      <a:endParaRPr lang="en-US" sz="1400" dirty="0">
                        <a:solidFill>
                          <a:schemeClr val="tx1"/>
                        </a:solidFill>
                        <a:latin typeface="+mn-lt"/>
                      </a:endParaRPr>
                    </a:p>
                    <a:p>
                      <a:pPr marL="285750" indent="-285750">
                        <a:buFont typeface="Arial" panose="020B0604020202020204" pitchFamily="34" charset="0"/>
                        <a:buChar char="•"/>
                      </a:pPr>
                      <a:r>
                        <a:rPr lang="en-US" sz="1400" dirty="0">
                          <a:solidFill>
                            <a:schemeClr val="tx1"/>
                          </a:solidFill>
                          <a:latin typeface="+mn-lt"/>
                        </a:rPr>
                        <a:t>Leadership: </a:t>
                      </a:r>
                    </a:p>
                    <a:p>
                      <a:pPr marL="742950" lvl="1" indent="-285750">
                        <a:buFont typeface="Courier New" panose="02070309020205020404" pitchFamily="49" charset="0"/>
                        <a:buChar char="o"/>
                      </a:pPr>
                      <a:r>
                        <a:rPr lang="en-US" sz="1400" dirty="0">
                          <a:solidFill>
                            <a:schemeClr val="tx1"/>
                          </a:solidFill>
                          <a:latin typeface="+mn-lt"/>
                        </a:rPr>
                        <a:t>Bob Scheurer, Boeing;</a:t>
                      </a:r>
                      <a:r>
                        <a:rPr lang="en-US" sz="1400" baseline="0" dirty="0">
                          <a:solidFill>
                            <a:schemeClr val="tx1"/>
                          </a:solidFill>
                          <a:latin typeface="+mn-lt"/>
                        </a:rPr>
                        <a:t> </a:t>
                      </a:r>
                    </a:p>
                    <a:p>
                      <a:pPr marL="742950" lvl="1" indent="-285750">
                        <a:buFont typeface="Courier New" panose="02070309020205020404" pitchFamily="49" charset="0"/>
                        <a:buChar char="o"/>
                      </a:pPr>
                      <a:r>
                        <a:rPr lang="en-US" sz="1400" dirty="0">
                          <a:solidFill>
                            <a:schemeClr val="tx1"/>
                          </a:solidFill>
                          <a:latin typeface="+mn-lt"/>
                        </a:rPr>
                        <a:t>Ed Moshinsky, OUSD</a:t>
                      </a:r>
                      <a:r>
                        <a:rPr lang="en-US" sz="1400" baseline="0" dirty="0">
                          <a:solidFill>
                            <a:schemeClr val="tx1"/>
                          </a:solidFill>
                          <a:latin typeface="+mn-lt"/>
                        </a:rPr>
                        <a:t>(R&amp;E)</a:t>
                      </a:r>
                      <a:endParaRPr lang="en-US" sz="1400" dirty="0">
                        <a:solidFill>
                          <a:schemeClr val="tx1"/>
                        </a:solidFill>
                        <a:latin typeface="+mn-lt"/>
                      </a:endParaRPr>
                    </a:p>
                  </a:txBody>
                  <a:tcPr>
                    <a:lnL w="19050" cap="flat" cmpd="sng" algn="ctr">
                      <a:noFill/>
                      <a:prstDash val="solid"/>
                      <a:round/>
                      <a:headEnd type="none" w="med" len="med"/>
                      <a:tailEnd type="none" w="med" len="med"/>
                    </a:lnL>
                    <a:lnR w="19050" cap="flat" cmpd="sng" algn="ctr">
                      <a:solidFill>
                        <a:srgbClr val="880015"/>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88001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400" dirty="0">
                          <a:solidFill>
                            <a:schemeClr val="tx1"/>
                          </a:solidFill>
                          <a:latin typeface="+mn-lt"/>
                        </a:rPr>
                        <a:t>Stakeholders: Defense</a:t>
                      </a:r>
                      <a:r>
                        <a:rPr lang="en-US" sz="1400" baseline="0" dirty="0">
                          <a:solidFill>
                            <a:schemeClr val="tx1"/>
                          </a:solidFill>
                          <a:latin typeface="+mn-lt"/>
                        </a:rPr>
                        <a:t> Industrial Base Members, DoD, &amp; Services</a:t>
                      </a:r>
                      <a:endParaRPr lang="en-US" sz="1400" dirty="0">
                        <a:solidFill>
                          <a:schemeClr val="tx1"/>
                        </a:solidFill>
                        <a:latin typeface="+mn-lt"/>
                      </a:endParaRPr>
                    </a:p>
                    <a:p>
                      <a:pPr marL="285750" indent="-285750">
                        <a:buFont typeface="Arial" panose="020B0604020202020204" pitchFamily="34" charset="0"/>
                        <a:buChar char="•"/>
                      </a:pPr>
                      <a:r>
                        <a:rPr lang="en-US" sz="1400" kern="1200" baseline="0" dirty="0">
                          <a:solidFill>
                            <a:schemeClr val="tx1"/>
                          </a:solidFill>
                          <a:latin typeface="+mn-lt"/>
                          <a:ea typeface="+mn-ea"/>
                          <a:cs typeface="+mn-cs"/>
                        </a:rPr>
                        <a:t>Sponsor: Nadine Geier, OSD R&amp;E</a:t>
                      </a:r>
                    </a:p>
                    <a:p>
                      <a:pPr marL="285750" indent="-285750">
                        <a:buFont typeface="Arial" panose="020B0604020202020204" pitchFamily="34" charset="0"/>
                        <a:buChar char="•"/>
                      </a:pPr>
                      <a:r>
                        <a:rPr lang="en-US" sz="1400" kern="1200" baseline="0" dirty="0">
                          <a:solidFill>
                            <a:schemeClr val="tx1"/>
                          </a:solidFill>
                          <a:latin typeface="+mn-lt"/>
                          <a:ea typeface="+mn-ea"/>
                          <a:cs typeface="+mn-cs"/>
                        </a:rPr>
                        <a:t>Collaborators: INCOSE, AIA, DoD MOSWG;</a:t>
                      </a:r>
                    </a:p>
                    <a:p>
                      <a:pPr marL="285750" indent="-285750">
                        <a:buFont typeface="Arial" panose="020B0604020202020204" pitchFamily="34" charset="0"/>
                        <a:buChar char="•"/>
                      </a:pPr>
                      <a:r>
                        <a:rPr lang="en-US" sz="1400" kern="1200" baseline="0" dirty="0">
                          <a:solidFill>
                            <a:schemeClr val="tx1"/>
                          </a:solidFill>
                          <a:latin typeface="+mn-lt"/>
                          <a:ea typeface="+mn-ea"/>
                          <a:cs typeface="+mn-cs"/>
                        </a:rPr>
                        <a:t>Membership: </a:t>
                      </a:r>
                      <a:r>
                        <a:rPr lang="en-US" sz="1400" kern="1200" baseline="0" dirty="0">
                          <a:solidFill>
                            <a:srgbClr val="FF0000"/>
                          </a:solidFill>
                          <a:latin typeface="+mn-lt"/>
                          <a:ea typeface="+mn-ea"/>
                          <a:cs typeface="+mn-cs"/>
                        </a:rPr>
                        <a:t>110+ members </a:t>
                      </a:r>
                      <a:r>
                        <a:rPr lang="en-US" sz="1400" kern="1200" baseline="0" dirty="0">
                          <a:solidFill>
                            <a:schemeClr val="tx1"/>
                          </a:solidFill>
                          <a:latin typeface="+mn-lt"/>
                          <a:ea typeface="+mn-ea"/>
                          <a:cs typeface="+mn-cs"/>
                        </a:rPr>
                        <a:t>from government/services, industry, and academia.</a:t>
                      </a:r>
                    </a:p>
                    <a:p>
                      <a:pPr marL="285750" indent="-285750">
                        <a:buFont typeface="Arial" panose="020B0604020202020204" pitchFamily="34" charset="0"/>
                        <a:buChar char="•"/>
                      </a:pPr>
                      <a:r>
                        <a:rPr lang="en-US" sz="1400" kern="1200" baseline="0" dirty="0">
                          <a:solidFill>
                            <a:schemeClr val="tx1"/>
                          </a:solidFill>
                          <a:latin typeface="+mn-lt"/>
                          <a:ea typeface="+mn-ea"/>
                          <a:cs typeface="+mn-cs"/>
                        </a:rPr>
                        <a:t>Business Rhythm: Bi-weekly telecons; sub-committee/ working groups/focus teams as needed.</a:t>
                      </a:r>
                    </a:p>
                  </a:txBody>
                  <a:tcPr>
                    <a:lnL w="19050" cap="flat" cmpd="sng" algn="ctr">
                      <a:solidFill>
                        <a:srgbClr val="880015"/>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88001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5261155"/>
                  </a:ext>
                </a:extLst>
              </a:tr>
              <a:tr h="337480">
                <a:tc>
                  <a:txBody>
                    <a:bodyPr/>
                    <a:lstStyle/>
                    <a:p>
                      <a:pPr algn="ctr"/>
                      <a:r>
                        <a:rPr lang="en-US" sz="1800" b="1" dirty="0">
                          <a:solidFill>
                            <a:schemeClr val="tx1"/>
                          </a:solidFill>
                          <a:latin typeface="+mn-lt"/>
                        </a:rPr>
                        <a:t>Accomplishments</a:t>
                      </a:r>
                    </a:p>
                  </a:txBody>
                  <a:tcPr>
                    <a:lnL w="19050" cap="flat" cmpd="sng" algn="ctr">
                      <a:noFill/>
                      <a:prstDash val="solid"/>
                      <a:round/>
                      <a:headEnd type="none" w="med" len="med"/>
                      <a:tailEnd type="none" w="med" len="med"/>
                    </a:lnL>
                    <a:lnR w="19050" cap="flat" cmpd="sng" algn="ctr">
                      <a:solidFill>
                        <a:srgbClr val="880015"/>
                      </a:solidFill>
                      <a:prstDash val="solid"/>
                      <a:round/>
                      <a:headEnd type="none" w="med" len="med"/>
                      <a:tailEnd type="none" w="med" len="med"/>
                    </a:lnR>
                    <a:lnT w="19050" cap="flat" cmpd="sng" algn="ctr">
                      <a:solidFill>
                        <a:srgbClr val="880015"/>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8D0D0"/>
                    </a:solidFill>
                  </a:tcPr>
                </a:tc>
                <a:tc>
                  <a:txBody>
                    <a:bodyPr/>
                    <a:lstStyle/>
                    <a:p>
                      <a:pPr algn="ctr"/>
                      <a:r>
                        <a:rPr lang="en-US" sz="1800" b="1" dirty="0">
                          <a:solidFill>
                            <a:schemeClr val="tx1"/>
                          </a:solidFill>
                          <a:latin typeface="+mn-lt"/>
                        </a:rPr>
                        <a:t>2022 Plans / Events / Milestones</a:t>
                      </a:r>
                    </a:p>
                  </a:txBody>
                  <a:tcPr>
                    <a:lnL w="19050" cap="flat" cmpd="sng" algn="ctr">
                      <a:solidFill>
                        <a:srgbClr val="880015"/>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880015"/>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8D0D0"/>
                    </a:solidFill>
                  </a:tcPr>
                </a:tc>
                <a:extLst>
                  <a:ext uri="{0D108BD9-81ED-4DB2-BD59-A6C34878D82A}">
                    <a16:rowId xmlns:a16="http://schemas.microsoft.com/office/drawing/2014/main" val="947920017"/>
                  </a:ext>
                </a:extLst>
              </a:tr>
              <a:tr h="2840453">
                <a:tc>
                  <a:txBody>
                    <a:bodyPr/>
                    <a:lstStyle/>
                    <a:p>
                      <a:pPr marL="285750" indent="-285750">
                        <a:buFont typeface="Arial" panose="020B0604020202020204" pitchFamily="34" charset="0"/>
                        <a:buChar char="•"/>
                      </a:pPr>
                      <a:r>
                        <a:rPr lang="en-US" sz="1400" baseline="0" dirty="0">
                          <a:solidFill>
                            <a:schemeClr val="tx1"/>
                          </a:solidFill>
                          <a:latin typeface="+mn-lt"/>
                        </a:rPr>
                        <a:t>On-Going Bi-Weekly Full Committee Meetings</a:t>
                      </a:r>
                    </a:p>
                    <a:p>
                      <a:pPr marL="285750" indent="-285750">
                        <a:buFont typeface="Arial" panose="020B0604020202020204" pitchFamily="34" charset="0"/>
                        <a:buChar char="•"/>
                      </a:pPr>
                      <a:r>
                        <a:rPr lang="en-US" sz="1400" baseline="0" dirty="0">
                          <a:solidFill>
                            <a:schemeClr val="tx1"/>
                          </a:solidFill>
                          <a:latin typeface="+mn-lt"/>
                        </a:rPr>
                        <a:t>On-Going Bi-Weekly Sub-Committee Meetings (e.g., MOSA Metrics) and Special Meetings, as Needed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mn-lt"/>
                        </a:rPr>
                        <a:t>Participating in DoD’s MOSA</a:t>
                      </a:r>
                      <a:r>
                        <a:rPr lang="en-US" sz="1400" baseline="0" dirty="0">
                          <a:solidFill>
                            <a:schemeClr val="tx1"/>
                          </a:solidFill>
                          <a:latin typeface="+mn-lt"/>
                        </a:rPr>
                        <a:t> (MOSWG) and Tiger Team(s)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baseline="0" dirty="0">
                          <a:solidFill>
                            <a:schemeClr val="tx1"/>
                          </a:solidFill>
                          <a:latin typeface="+mn-lt"/>
                          <a:ea typeface="+mn-ea"/>
                          <a:cs typeface="+mn-cs"/>
                        </a:rPr>
                        <a:t>Participated with NDIA Manufacturing Division / Supply Chain Network Committee: Ethan Plotkin, Chair, “Helping OSD Do Sustainment Better”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baseline="0" dirty="0">
                          <a:solidFill>
                            <a:schemeClr val="tx1"/>
                          </a:solidFill>
                          <a:latin typeface="+mn-lt"/>
                          <a:ea typeface="+mn-ea"/>
                          <a:cs typeface="+mn-cs"/>
                        </a:rPr>
                        <a:t>Participated in PSM’s Digital Engineering (DEWG) Working Group: Functional Completeness and Volatility Metric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baseline="0" dirty="0">
                          <a:solidFill>
                            <a:schemeClr val="tx1"/>
                          </a:solidFill>
                          <a:latin typeface="+mn-lt"/>
                          <a:ea typeface="+mn-ea"/>
                          <a:cs typeface="+mn-cs"/>
                        </a:rPr>
                        <a:t>Participated in Paul Jonas Army MOSA Metrics Working Group Activities/Surveys (They are now also participating in our NDIA SE Architecture Committee metrics work)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solidFill>
                            <a:schemeClr val="tx1"/>
                          </a:solidFill>
                          <a:latin typeface="+mn-lt"/>
                          <a:hlinkClick r:id="rId3"/>
                        </a:rPr>
                        <a:t>MOSA White Paper </a:t>
                      </a:r>
                      <a:r>
                        <a:rPr lang="en-US" sz="1400" baseline="0" dirty="0">
                          <a:solidFill>
                            <a:schemeClr val="tx1"/>
                          </a:solidFill>
                          <a:latin typeface="+mn-lt"/>
                        </a:rPr>
                        <a:t>and Supporting Briefings</a:t>
                      </a:r>
                    </a:p>
                  </a:txBody>
                  <a:tcPr>
                    <a:lnL w="19050" cap="flat" cmpd="sng" algn="ctr">
                      <a:noFill/>
                      <a:prstDash val="solid"/>
                      <a:round/>
                      <a:headEnd type="none" w="med" len="med"/>
                      <a:tailEnd type="none" w="med" len="med"/>
                    </a:lnL>
                    <a:lnR w="19050" cap="flat" cmpd="sng" algn="ctr">
                      <a:solidFill>
                        <a:srgbClr val="880015"/>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1400" dirty="0">
                          <a:solidFill>
                            <a:schemeClr val="tx1"/>
                          </a:solidFill>
                          <a:latin typeface="+mn-lt"/>
                        </a:rPr>
                        <a:t>Focus on MOSA Metrics / Metrics</a:t>
                      </a:r>
                      <a:r>
                        <a:rPr lang="en-US" sz="1400" baseline="0" dirty="0">
                          <a:solidFill>
                            <a:schemeClr val="tx1"/>
                          </a:solidFill>
                          <a:latin typeface="+mn-lt"/>
                        </a:rPr>
                        <a:t> </a:t>
                      </a:r>
                      <a:r>
                        <a:rPr lang="en-US" sz="1400" dirty="0">
                          <a:solidFill>
                            <a:schemeClr val="tx1"/>
                          </a:solidFill>
                          <a:latin typeface="+mn-lt"/>
                        </a:rPr>
                        <a:t>Sub-Committee</a:t>
                      </a:r>
                    </a:p>
                    <a:p>
                      <a:pPr marL="742950" lvl="1" indent="-285750">
                        <a:buFont typeface="Arial" panose="020B0604020202020204" pitchFamily="34" charset="0"/>
                        <a:buChar char="•"/>
                      </a:pPr>
                      <a:r>
                        <a:rPr lang="en-US" sz="1200" baseline="0" dirty="0">
                          <a:solidFill>
                            <a:srgbClr val="FF0000"/>
                          </a:solidFill>
                          <a:latin typeface="+mn-lt"/>
                        </a:rPr>
                        <a:t>MOSA Metrics Guidebook Development</a:t>
                      </a:r>
                    </a:p>
                    <a:p>
                      <a:pPr marL="742950" lvl="1" indent="-285750">
                        <a:buFont typeface="Arial" panose="020B0604020202020204" pitchFamily="34" charset="0"/>
                        <a:buChar char="•"/>
                      </a:pPr>
                      <a:r>
                        <a:rPr lang="en-US" sz="1200" baseline="0" dirty="0">
                          <a:solidFill>
                            <a:srgbClr val="FF0000"/>
                          </a:solidFill>
                          <a:latin typeface="+mn-lt"/>
                        </a:rPr>
                        <a:t>MOSA Metrics Use Cases </a:t>
                      </a:r>
                    </a:p>
                    <a:p>
                      <a:pPr marL="742950" lvl="1" indent="-285750">
                        <a:buFont typeface="Arial" panose="020B0604020202020204" pitchFamily="34" charset="0"/>
                        <a:buChar char="•"/>
                      </a:pPr>
                      <a:r>
                        <a:rPr lang="en-US" sz="1200" baseline="0" dirty="0">
                          <a:solidFill>
                            <a:srgbClr val="FF0000"/>
                          </a:solidFill>
                          <a:latin typeface="+mn-lt"/>
                        </a:rPr>
                        <a:t>MOSA Metrics Candidates Superset &amp; Selection Process</a:t>
                      </a:r>
                    </a:p>
                    <a:p>
                      <a:pPr marL="742950" lvl="1" indent="-285750">
                        <a:buFont typeface="Arial" panose="020B0604020202020204" pitchFamily="34" charset="0"/>
                        <a:buChar char="•"/>
                      </a:pPr>
                      <a:r>
                        <a:rPr lang="en-US" sz="1200" baseline="0" dirty="0">
                          <a:solidFill>
                            <a:srgbClr val="FF0000"/>
                          </a:solidFill>
                          <a:latin typeface="+mn-lt"/>
                        </a:rPr>
                        <a:t>Individual MOSA Metrics (via PSM Method)</a:t>
                      </a:r>
                    </a:p>
                    <a:p>
                      <a:pPr marL="742950" lvl="1" indent="-285750">
                        <a:buFont typeface="Arial" panose="020B0604020202020204" pitchFamily="34" charset="0"/>
                        <a:buChar char="•"/>
                      </a:pPr>
                      <a:r>
                        <a:rPr lang="en-US" sz="1200" baseline="0" dirty="0">
                          <a:solidFill>
                            <a:srgbClr val="FF0000"/>
                          </a:solidFill>
                          <a:latin typeface="+mn-lt"/>
                        </a:rPr>
                        <a:t>Contracting Language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solidFill>
                            <a:srgbClr val="FF0000"/>
                          </a:solidFill>
                          <a:latin typeface="+mn-lt"/>
                        </a:rPr>
                        <a:t>Joint NDIA Effort on Agile</a:t>
                      </a:r>
                    </a:p>
                    <a:p>
                      <a:pPr marL="285750" indent="-285750">
                        <a:buFont typeface="Arial" panose="020B0604020202020204" pitchFamily="34" charset="0"/>
                        <a:buChar char="•"/>
                      </a:pPr>
                      <a:r>
                        <a:rPr lang="en-US" sz="1400" baseline="0" dirty="0">
                          <a:solidFill>
                            <a:schemeClr val="tx1"/>
                          </a:solidFill>
                          <a:latin typeface="+mn-lt"/>
                        </a:rPr>
                        <a:t>MOSWG &amp; Tiger Teams Support: MOSA Outreach, et</a:t>
                      </a:r>
                    </a:p>
                    <a:p>
                      <a:pPr marL="285750" indent="-285750">
                        <a:buFont typeface="Arial" panose="020B0604020202020204" pitchFamily="34" charset="0"/>
                        <a:buChar char="•"/>
                      </a:pPr>
                      <a:r>
                        <a:rPr lang="en-US" sz="1400" baseline="0" dirty="0">
                          <a:solidFill>
                            <a:schemeClr val="tx1"/>
                          </a:solidFill>
                          <a:latin typeface="+mn-lt"/>
                        </a:rPr>
                        <a:t>Digital Engineering Working Group Support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solidFill>
                            <a:schemeClr val="tx1"/>
                          </a:solidFill>
                          <a:latin typeface="+mn-lt"/>
                        </a:rPr>
                        <a:t>Mission Engineering Working Group activity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solidFill>
                            <a:schemeClr val="tx1"/>
                          </a:solidFill>
                          <a:latin typeface="+mn-lt"/>
                        </a:rPr>
                        <a:t>Modularity &amp; Openness Partitioning and Representations in Architecture Models</a:t>
                      </a:r>
                    </a:p>
                    <a:p>
                      <a:pPr marL="285750" indent="-285750">
                        <a:buFont typeface="Arial" panose="020B0604020202020204" pitchFamily="34" charset="0"/>
                        <a:buChar char="•"/>
                      </a:pPr>
                      <a:r>
                        <a:rPr lang="en-US" sz="1400" baseline="0" dirty="0">
                          <a:solidFill>
                            <a:schemeClr val="tx1"/>
                          </a:solidFill>
                          <a:latin typeface="+mn-lt"/>
                        </a:rPr>
                        <a:t>Other Relevant Plans/Support Areas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aseline="0" dirty="0">
                          <a:solidFill>
                            <a:schemeClr val="tx1"/>
                          </a:solidFill>
                          <a:latin typeface="+mn-lt"/>
                        </a:rPr>
                        <a:t>SE Modernization w/Nadine Geier, OUSD(R&amp;E) SE Director</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aseline="0" dirty="0">
                          <a:solidFill>
                            <a:schemeClr val="tx1"/>
                          </a:solidFill>
                          <a:latin typeface="+mn-lt"/>
                        </a:rPr>
                        <a:t>Reference Architectures</a:t>
                      </a:r>
                      <a:endParaRPr lang="en-US" sz="1200" baseline="0" dirty="0">
                        <a:solidFill>
                          <a:srgbClr val="FF0000"/>
                        </a:solidFill>
                        <a:latin typeface="+mn-lt"/>
                      </a:endParaRPr>
                    </a:p>
                  </a:txBody>
                  <a:tcPr>
                    <a:lnL w="19050" cap="flat" cmpd="sng" algn="ctr">
                      <a:solidFill>
                        <a:srgbClr val="880015"/>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7213134"/>
                  </a:ext>
                </a:extLst>
              </a:tr>
              <a:tr h="28123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kern="1200" baseline="0" dirty="0">
                        <a:solidFill>
                          <a:schemeClr val="tx1"/>
                        </a:solidFill>
                        <a:latin typeface="+mn-lt"/>
                        <a:ea typeface="+mn-ea"/>
                        <a:cs typeface="+mn-cs"/>
                      </a:endParaRPr>
                    </a:p>
                  </a:txBody>
                  <a:tcPr>
                    <a:lnL w="19050" cap="flat" cmpd="sng" algn="ctr">
                      <a:noFill/>
                      <a:prstDash val="solid"/>
                      <a:round/>
                      <a:headEnd type="none" w="med" len="med"/>
                      <a:tailEnd type="none" w="med" len="med"/>
                    </a:lnL>
                    <a:lnR w="19050" cap="flat" cmpd="sng" algn="ctr">
                      <a:solidFill>
                        <a:srgbClr val="880015"/>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buFont typeface="Courier New" panose="02070309020205020404" pitchFamily="49" charset="0"/>
                        <a:buNone/>
                      </a:pPr>
                      <a:endParaRPr lang="en-US" sz="1400" baseline="0" dirty="0">
                        <a:solidFill>
                          <a:schemeClr val="tx1"/>
                        </a:solidFill>
                        <a:latin typeface="+mn-lt"/>
                      </a:endParaRPr>
                    </a:p>
                  </a:txBody>
                  <a:tcPr>
                    <a:lnL w="19050" cap="flat" cmpd="sng" algn="ctr">
                      <a:solidFill>
                        <a:srgbClr val="880015"/>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2" name="Title 1"/>
          <p:cNvSpPr>
            <a:spLocks noGrp="1"/>
          </p:cNvSpPr>
          <p:nvPr>
            <p:ph type="title"/>
          </p:nvPr>
        </p:nvSpPr>
        <p:spPr/>
        <p:txBody>
          <a:bodyPr>
            <a:normAutofit/>
          </a:bodyPr>
          <a:lstStyle/>
          <a:p>
            <a:r>
              <a:rPr lang="en-US" dirty="0"/>
              <a:t>SE Architecture Committee</a:t>
            </a:r>
          </a:p>
        </p:txBody>
      </p:sp>
    </p:spTree>
    <p:extLst>
      <p:ext uri="{BB962C8B-B14F-4D97-AF65-F5344CB8AC3E}">
        <p14:creationId xmlns:p14="http://schemas.microsoft.com/office/powerpoint/2010/main" val="2849149413"/>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Architecture Committee March 2022 Activity Status Summary</a:t>
            </a:r>
          </a:p>
        </p:txBody>
      </p:sp>
      <p:sp>
        <p:nvSpPr>
          <p:cNvPr id="3" name="Content Placeholder 2"/>
          <p:cNvSpPr>
            <a:spLocks noGrp="1"/>
          </p:cNvSpPr>
          <p:nvPr>
            <p:ph idx="1"/>
          </p:nvPr>
        </p:nvSpPr>
        <p:spPr/>
        <p:txBody>
          <a:bodyPr>
            <a:normAutofit fontScale="85000" lnSpcReduction="20000"/>
          </a:bodyPr>
          <a:lstStyle/>
          <a:p>
            <a:pPr>
              <a:buFont typeface="Wingdings" panose="05000000000000000000" pitchFamily="2" charset="2"/>
              <a:buChar char="ü"/>
            </a:pPr>
            <a:r>
              <a:rPr lang="en-US" dirty="0"/>
              <a:t>INCOSE IW2022 Participation (Jan 2022)</a:t>
            </a:r>
          </a:p>
          <a:p>
            <a:pPr>
              <a:buFont typeface="Wingdings" panose="05000000000000000000" pitchFamily="2" charset="2"/>
              <a:buChar char="ü"/>
            </a:pPr>
            <a:r>
              <a:rPr lang="en-US" dirty="0"/>
              <a:t>New SE Guidebook Review (Feb 23 Meeting)</a:t>
            </a:r>
          </a:p>
          <a:p>
            <a:r>
              <a:rPr lang="en-US" dirty="0"/>
              <a:t>MOSA Metrics Use Cases ID and Guidebook Development (On-Going)</a:t>
            </a:r>
          </a:p>
          <a:p>
            <a:r>
              <a:rPr lang="en-US" dirty="0"/>
              <a:t>OSD Tiger Teams Participation (On-Going)</a:t>
            </a:r>
          </a:p>
          <a:p>
            <a:r>
              <a:rPr lang="en-US" dirty="0"/>
              <a:t>AIA Collaboration on Digital Engineering (On-Going)</a:t>
            </a:r>
          </a:p>
          <a:p>
            <a:r>
              <a:rPr lang="en-US" dirty="0"/>
              <a:t>Digital Engineering Metrics (On-Going V0.95 - Draft Guide Comments Review)</a:t>
            </a:r>
          </a:p>
          <a:p>
            <a:r>
              <a:rPr lang="en-US" dirty="0"/>
              <a:t>Mission Engineering Guide V2.0 Update Support</a:t>
            </a:r>
          </a:p>
          <a:p>
            <a:r>
              <a:rPr lang="en-US" dirty="0"/>
              <a:t>Joint NDIA Committee Projects</a:t>
            </a:r>
          </a:p>
          <a:p>
            <a:pPr marL="914400" lvl="1" indent="-457200">
              <a:buFont typeface="+mj-lt"/>
              <a:buAutoNum type="arabicPeriod"/>
              <a:tabLst>
                <a:tab pos="914400" algn="l"/>
              </a:tabLst>
            </a:pPr>
            <a:r>
              <a:rPr lang="en-US" sz="2100" dirty="0"/>
              <a:t>Agile Working Group (Bob Scheurer, Ed Moshinsky, et. al.)</a:t>
            </a:r>
          </a:p>
          <a:p>
            <a:pPr marL="914400" lvl="1" indent="-457200">
              <a:buFont typeface="+mj-lt"/>
              <a:buAutoNum type="arabicPeriod"/>
              <a:tabLst>
                <a:tab pos="914400" algn="l"/>
              </a:tabLst>
            </a:pPr>
            <a:r>
              <a:rPr lang="en-US" sz="2100" dirty="0"/>
              <a:t>Exemplar Digital Acquisition Thread Pilot (Robert Raygan, et. al.)</a:t>
            </a:r>
          </a:p>
          <a:p>
            <a:pPr marL="914400" lvl="1" indent="-457200">
              <a:buFont typeface="+mj-lt"/>
              <a:buAutoNum type="arabicPeriod"/>
              <a:tabLst>
                <a:tab pos="914400" algn="l"/>
              </a:tabLst>
            </a:pPr>
            <a:r>
              <a:rPr lang="en-US" sz="2100" dirty="0"/>
              <a:t>Digital Systems Engineering Working Group (John Daly, et. al.)</a:t>
            </a:r>
          </a:p>
          <a:p>
            <a:r>
              <a:rPr lang="en-US" dirty="0"/>
              <a:t>SE Modernization Support (</a:t>
            </a:r>
            <a:r>
              <a:rPr lang="en-US"/>
              <a:t>Paused)</a:t>
            </a:r>
            <a:endParaRPr lang="en-US" dirty="0"/>
          </a:p>
        </p:txBody>
      </p:sp>
      <p:sp>
        <p:nvSpPr>
          <p:cNvPr id="4" name="Date Placeholder 3"/>
          <p:cNvSpPr>
            <a:spLocks noGrp="1"/>
          </p:cNvSpPr>
          <p:nvPr>
            <p:ph type="dt" sz="half" idx="10"/>
          </p:nvPr>
        </p:nvSpPr>
        <p:spPr/>
        <p:txBody>
          <a:bodyPr/>
          <a:lstStyle/>
          <a:p>
            <a:fld id="{A325C21B-3258-4293-8AD7-7489A94AFFD4}" type="datetime1">
              <a:rPr lang="en-US" smtClean="0"/>
              <a:pPr/>
              <a:t>3/24/2022</a:t>
            </a:fld>
            <a:endParaRPr lang="en-US"/>
          </a:p>
        </p:txBody>
      </p:sp>
      <p:sp>
        <p:nvSpPr>
          <p:cNvPr id="5" name="Slide Number Placeholder 4"/>
          <p:cNvSpPr>
            <a:spLocks noGrp="1"/>
          </p:cNvSpPr>
          <p:nvPr>
            <p:ph type="sldNum" sz="quarter" idx="12"/>
          </p:nvPr>
        </p:nvSpPr>
        <p:spPr/>
        <p:txBody>
          <a:bodyPr/>
          <a:lstStyle/>
          <a:p>
            <a:fld id="{CD64BFC3-983F-4B0A-9A55-84A85105ADC0}" type="slidenum">
              <a:rPr lang="en-US" smtClean="0"/>
              <a:pPr/>
              <a:t>26</a:t>
            </a:fld>
            <a:endParaRPr lang="en-US"/>
          </a:p>
        </p:txBody>
      </p:sp>
    </p:spTree>
    <p:extLst>
      <p:ext uri="{BB962C8B-B14F-4D97-AF65-F5344CB8AC3E}">
        <p14:creationId xmlns:p14="http://schemas.microsoft.com/office/powerpoint/2010/main" val="1205887340"/>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325C21B-3258-4293-8AD7-7489A94AFFD4}" type="datetime1">
              <a:rPr lang="en-US" smtClean="0"/>
              <a:pPr/>
              <a:t>3/24/2022</a:t>
            </a:fld>
            <a:endParaRPr lang="en-US"/>
          </a:p>
        </p:txBody>
      </p:sp>
      <p:sp>
        <p:nvSpPr>
          <p:cNvPr id="5" name="Slide Number Placeholder 4"/>
          <p:cNvSpPr>
            <a:spLocks noGrp="1"/>
          </p:cNvSpPr>
          <p:nvPr>
            <p:ph type="sldNum" sz="quarter" idx="12"/>
          </p:nvPr>
        </p:nvSpPr>
        <p:spPr/>
        <p:txBody>
          <a:bodyPr/>
          <a:lstStyle/>
          <a:p>
            <a:fld id="{CD64BFC3-983F-4B0A-9A55-84A85105ADC0}" type="slidenum">
              <a:rPr lang="en-US" smtClean="0"/>
              <a:pPr/>
              <a:t>27</a:t>
            </a:fld>
            <a:endParaRPr lang="en-US"/>
          </a:p>
        </p:txBody>
      </p:sp>
      <p:sp>
        <p:nvSpPr>
          <p:cNvPr id="6" name="TextBox 5"/>
          <p:cNvSpPr txBox="1"/>
          <p:nvPr/>
        </p:nvSpPr>
        <p:spPr>
          <a:xfrm>
            <a:off x="2870598" y="3124200"/>
            <a:ext cx="6450805" cy="1015663"/>
          </a:xfrm>
          <a:prstGeom prst="rect">
            <a:avLst/>
          </a:prstGeom>
          <a:noFill/>
        </p:spPr>
        <p:txBody>
          <a:bodyPr wrap="none" rtlCol="0">
            <a:spAutoFit/>
          </a:bodyPr>
          <a:lstStyle/>
          <a:p>
            <a:r>
              <a:rPr lang="en-US" sz="6000" dirty="0"/>
              <a:t>Backup &amp; Reference</a:t>
            </a:r>
          </a:p>
        </p:txBody>
      </p:sp>
    </p:spTree>
    <p:extLst>
      <p:ext uri="{BB962C8B-B14F-4D97-AF65-F5344CB8AC3E}">
        <p14:creationId xmlns:p14="http://schemas.microsoft.com/office/powerpoint/2010/main" val="2741104091"/>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MOSA Implementation Recommendations*</a:t>
            </a:r>
            <a:br>
              <a:rPr lang="en-US" dirty="0"/>
            </a:br>
            <a:r>
              <a:rPr lang="en-US" sz="1800" dirty="0"/>
              <a:t>(Items </a:t>
            </a:r>
            <a:r>
              <a:rPr lang="en-US" sz="1800" u="sng" dirty="0">
                <a:solidFill>
                  <a:srgbClr val="00B050"/>
                </a:solidFill>
              </a:rPr>
              <a:t>Underlined and Marked in Green </a:t>
            </a:r>
            <a:r>
              <a:rPr lang="en-US" sz="1800" dirty="0"/>
              <a:t>Represent Current Follow-On Focus Efforts)</a:t>
            </a:r>
          </a:p>
        </p:txBody>
      </p:sp>
      <p:sp>
        <p:nvSpPr>
          <p:cNvPr id="4" name="Content Placeholder 3"/>
          <p:cNvSpPr>
            <a:spLocks noGrp="1"/>
          </p:cNvSpPr>
          <p:nvPr>
            <p:ph idx="1"/>
          </p:nvPr>
        </p:nvSpPr>
        <p:spPr>
          <a:xfrm>
            <a:off x="838200" y="1387475"/>
            <a:ext cx="10515600" cy="4908550"/>
          </a:xfrm>
          <a:noFill/>
        </p:spPr>
        <p:txBody>
          <a:bodyPr>
            <a:noAutofit/>
          </a:bodyPr>
          <a:lstStyle/>
          <a:p>
            <a:pPr marL="0" indent="0">
              <a:lnSpc>
                <a:spcPct val="80000"/>
              </a:lnSpc>
              <a:spcAft>
                <a:spcPts val="400"/>
              </a:spcAft>
              <a:buNone/>
            </a:pPr>
            <a:r>
              <a:rPr lang="en-US" sz="2000" dirty="0"/>
              <a:t>1) Develop MOSA strategy and objectives early in the acquisition process</a:t>
            </a:r>
          </a:p>
          <a:p>
            <a:pPr marL="0" indent="0">
              <a:lnSpc>
                <a:spcPct val="80000"/>
              </a:lnSpc>
              <a:spcAft>
                <a:spcPts val="400"/>
              </a:spcAft>
              <a:buNone/>
            </a:pPr>
            <a:r>
              <a:rPr lang="en-US" sz="2000" dirty="0"/>
              <a:t>2) Define MOSA implementation approach (acquirer and supplier roles)</a:t>
            </a:r>
          </a:p>
          <a:p>
            <a:pPr marL="0" indent="0">
              <a:lnSpc>
                <a:spcPct val="80000"/>
              </a:lnSpc>
              <a:spcAft>
                <a:spcPts val="400"/>
              </a:spcAft>
              <a:buNone/>
            </a:pPr>
            <a:r>
              <a:rPr lang="en-US" sz="2000" dirty="0"/>
              <a:t>3) Define interfaces within the System of Systems in terms of MIL-STD-881D Taxonomy Levels of Detail and leverage existing Open System Architectures for lower levels of detail</a:t>
            </a:r>
          </a:p>
          <a:p>
            <a:pPr marL="0" indent="0">
              <a:lnSpc>
                <a:spcPct val="80000"/>
              </a:lnSpc>
              <a:spcAft>
                <a:spcPts val="400"/>
              </a:spcAft>
              <a:buNone/>
            </a:pPr>
            <a:r>
              <a:rPr lang="en-US" sz="2000" dirty="0"/>
              <a:t>4) Apply MOSA in software architectures at appropriate levels of abstraction and complexity</a:t>
            </a:r>
          </a:p>
          <a:p>
            <a:pPr marL="0" indent="0">
              <a:lnSpc>
                <a:spcPct val="80000"/>
              </a:lnSpc>
              <a:spcAft>
                <a:spcPts val="400"/>
              </a:spcAft>
              <a:buNone/>
            </a:pPr>
            <a:r>
              <a:rPr lang="en-US" sz="2000" dirty="0"/>
              <a:t>5) Implement MOSA as part of a larger and more robust Digital Engineering strategy</a:t>
            </a:r>
          </a:p>
          <a:p>
            <a:pPr marL="0" indent="0">
              <a:lnSpc>
                <a:spcPct val="80000"/>
              </a:lnSpc>
              <a:spcAft>
                <a:spcPts val="400"/>
              </a:spcAft>
              <a:buNone/>
            </a:pPr>
            <a:r>
              <a:rPr lang="en-US" sz="2000" dirty="0"/>
              <a:t>6) Incorporate cybersecurity strategy in a MOSA application at the time of initial design, not as a later addition</a:t>
            </a:r>
          </a:p>
          <a:p>
            <a:pPr marL="0" indent="0">
              <a:lnSpc>
                <a:spcPct val="80000"/>
              </a:lnSpc>
              <a:spcAft>
                <a:spcPts val="400"/>
              </a:spcAft>
              <a:buNone/>
            </a:pPr>
            <a:r>
              <a:rPr lang="en-US" sz="2000" u="sng" dirty="0">
                <a:solidFill>
                  <a:srgbClr val="00B050"/>
                </a:solidFill>
              </a:rPr>
              <a:t>7) DOD and industry work together to define how to evaluate MOSA</a:t>
            </a:r>
          </a:p>
          <a:p>
            <a:pPr marL="0" indent="0">
              <a:lnSpc>
                <a:spcPct val="80000"/>
              </a:lnSpc>
              <a:spcAft>
                <a:spcPts val="400"/>
              </a:spcAft>
              <a:buNone/>
            </a:pPr>
            <a:r>
              <a:rPr lang="en-US" sz="2000" u="sng" dirty="0">
                <a:solidFill>
                  <a:srgbClr val="00B050"/>
                </a:solidFill>
              </a:rPr>
              <a:t>8) Develop and implement enablers </a:t>
            </a:r>
            <a:r>
              <a:rPr lang="en-US" sz="2000" dirty="0"/>
              <a:t>with appropriate investment to affect culture change required for successful widespread adoption of MOSA</a:t>
            </a:r>
          </a:p>
          <a:p>
            <a:pPr marL="0" indent="0">
              <a:lnSpc>
                <a:spcPct val="80000"/>
              </a:lnSpc>
              <a:spcAft>
                <a:spcPts val="400"/>
              </a:spcAft>
              <a:buNone/>
            </a:pPr>
            <a:r>
              <a:rPr lang="en-US" sz="2000" dirty="0"/>
              <a:t>9) Create Library of MOSA Systems and Interfaces</a:t>
            </a:r>
          </a:p>
          <a:p>
            <a:pPr marL="0" indent="0">
              <a:lnSpc>
                <a:spcPct val="80000"/>
              </a:lnSpc>
              <a:spcAft>
                <a:spcPts val="400"/>
              </a:spcAft>
              <a:buNone/>
            </a:pPr>
            <a:r>
              <a:rPr lang="en-US" sz="2000" dirty="0"/>
              <a:t>10) Define a means for comparing and specifying standards and interfaces for a MOSA-enabled environment.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7974" y="232212"/>
            <a:ext cx="1483645" cy="489717"/>
          </a:xfrm>
          <a:prstGeom prst="rect">
            <a:avLst/>
          </a:prstGeom>
        </p:spPr>
      </p:pic>
      <p:sp>
        <p:nvSpPr>
          <p:cNvPr id="6" name="TextBox 5"/>
          <p:cNvSpPr txBox="1"/>
          <p:nvPr/>
        </p:nvSpPr>
        <p:spPr>
          <a:xfrm>
            <a:off x="3822196" y="6381750"/>
            <a:ext cx="7387600" cy="307777"/>
          </a:xfrm>
          <a:prstGeom prst="rect">
            <a:avLst/>
          </a:prstGeom>
          <a:noFill/>
        </p:spPr>
        <p:txBody>
          <a:bodyPr wrap="none" rtlCol="0">
            <a:spAutoFit/>
          </a:bodyPr>
          <a:lstStyle/>
          <a:p>
            <a:r>
              <a:rPr lang="en-US" sz="1400" dirty="0"/>
              <a:t>* From </a:t>
            </a:r>
            <a:r>
              <a:rPr lang="en-US" sz="1400" dirty="0">
                <a:hlinkClick r:id="rId4"/>
              </a:rPr>
              <a:t>NDIA Systems Engineering Division Architecture Committee White Paper </a:t>
            </a:r>
            <a:r>
              <a:rPr lang="en-US" sz="1400" dirty="0"/>
              <a:t>Dated July 1, 2020</a:t>
            </a:r>
          </a:p>
        </p:txBody>
      </p:sp>
    </p:spTree>
    <p:extLst>
      <p:ext uri="{BB962C8B-B14F-4D97-AF65-F5344CB8AC3E}">
        <p14:creationId xmlns:p14="http://schemas.microsoft.com/office/powerpoint/2010/main" val="3018471529"/>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Architecture Committee Products</a:t>
            </a:r>
          </a:p>
        </p:txBody>
      </p:sp>
      <p:sp>
        <p:nvSpPr>
          <p:cNvPr id="3" name="Content Placeholder 2"/>
          <p:cNvSpPr>
            <a:spLocks noGrp="1"/>
          </p:cNvSpPr>
          <p:nvPr>
            <p:ph idx="1"/>
          </p:nvPr>
        </p:nvSpPr>
        <p:spPr/>
        <p:txBody>
          <a:bodyPr/>
          <a:lstStyle/>
          <a:p>
            <a:pPr>
              <a:spcBef>
                <a:spcPts val="0"/>
              </a:spcBef>
            </a:pPr>
            <a:r>
              <a:rPr lang="en-US" sz="2000" dirty="0">
                <a:hlinkClick r:id="rId2"/>
              </a:rPr>
              <a:t>MOSA Recommendations &amp; White Paper </a:t>
            </a:r>
            <a:r>
              <a:rPr lang="en-US" sz="2000" dirty="0"/>
              <a:t>Folder on Committee’s Collaboration Site hosted by Mitre</a:t>
            </a:r>
          </a:p>
          <a:p>
            <a:pPr>
              <a:spcBef>
                <a:spcPts val="0"/>
              </a:spcBef>
            </a:pPr>
            <a:endParaRPr lang="en-US" sz="2000" dirty="0"/>
          </a:p>
          <a:p>
            <a:pPr>
              <a:spcBef>
                <a:spcPts val="0"/>
              </a:spcBef>
            </a:pPr>
            <a:r>
              <a:rPr lang="en-US" sz="2000" dirty="0"/>
              <a:t>External Links to MOSA White Paper Public Resources</a:t>
            </a:r>
          </a:p>
          <a:p>
            <a:pPr lvl="1"/>
            <a:r>
              <a:rPr lang="en-US" sz="1600" dirty="0">
                <a:hlinkClick r:id="rId3"/>
              </a:rPr>
              <a:t>White Paper</a:t>
            </a:r>
            <a:endParaRPr lang="en-US" sz="1600" dirty="0"/>
          </a:p>
          <a:p>
            <a:pPr lvl="1"/>
            <a:r>
              <a:rPr lang="en-US" sz="1600" dirty="0">
                <a:hlinkClick r:id="rId4"/>
              </a:rPr>
              <a:t>Presentation</a:t>
            </a:r>
            <a:endParaRPr lang="en-US" sz="1600" dirty="0"/>
          </a:p>
        </p:txBody>
      </p:sp>
      <p:sp>
        <p:nvSpPr>
          <p:cNvPr id="4" name="Date Placeholder 3"/>
          <p:cNvSpPr>
            <a:spLocks noGrp="1"/>
          </p:cNvSpPr>
          <p:nvPr>
            <p:ph type="dt" sz="half" idx="10"/>
          </p:nvPr>
        </p:nvSpPr>
        <p:spPr/>
        <p:txBody>
          <a:bodyPr/>
          <a:lstStyle/>
          <a:p>
            <a:fld id="{A325C21B-3258-4293-8AD7-7489A94AFFD4}" type="datetime1">
              <a:rPr lang="en-US" smtClean="0"/>
              <a:pPr/>
              <a:t>3/24/2022</a:t>
            </a:fld>
            <a:endParaRPr lang="en-US"/>
          </a:p>
        </p:txBody>
      </p:sp>
      <p:sp>
        <p:nvSpPr>
          <p:cNvPr id="5" name="Slide Number Placeholder 4"/>
          <p:cNvSpPr>
            <a:spLocks noGrp="1"/>
          </p:cNvSpPr>
          <p:nvPr>
            <p:ph type="sldNum" sz="quarter" idx="12"/>
          </p:nvPr>
        </p:nvSpPr>
        <p:spPr/>
        <p:txBody>
          <a:bodyPr/>
          <a:lstStyle/>
          <a:p>
            <a:fld id="{CD64BFC3-983F-4B0A-9A55-84A85105ADC0}" type="slidenum">
              <a:rPr lang="en-US" smtClean="0"/>
              <a:pPr/>
              <a:t>29</a:t>
            </a:fld>
            <a:endParaRPr lang="en-US"/>
          </a:p>
        </p:txBody>
      </p:sp>
    </p:spTree>
    <p:extLst>
      <p:ext uri="{BB962C8B-B14F-4D97-AF65-F5344CB8AC3E}">
        <p14:creationId xmlns:p14="http://schemas.microsoft.com/office/powerpoint/2010/main" val="486119684"/>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CFE1F-9A8A-4B1D-8A8E-C3AB84C9A5BE}"/>
              </a:ext>
            </a:extLst>
          </p:cNvPr>
          <p:cNvSpPr>
            <a:spLocks noGrp="1"/>
          </p:cNvSpPr>
          <p:nvPr>
            <p:ph type="title"/>
          </p:nvPr>
        </p:nvSpPr>
        <p:spPr>
          <a:xfrm>
            <a:off x="3098800" y="3058673"/>
            <a:ext cx="5994400" cy="740653"/>
          </a:xfrm>
        </p:spPr>
        <p:txBody>
          <a:bodyPr>
            <a:normAutofit/>
          </a:bodyPr>
          <a:lstStyle/>
          <a:p>
            <a:r>
              <a:rPr lang="en-US" dirty="0"/>
              <a:t>NDIA SED USAF Call for Input</a:t>
            </a:r>
          </a:p>
        </p:txBody>
      </p:sp>
      <p:sp>
        <p:nvSpPr>
          <p:cNvPr id="3" name="Date Placeholder 2">
            <a:extLst>
              <a:ext uri="{FF2B5EF4-FFF2-40B4-BE49-F238E27FC236}">
                <a16:creationId xmlns:a16="http://schemas.microsoft.com/office/drawing/2014/main" id="{BDDF1695-4988-4CA8-A80D-E08B943F4DAF}"/>
              </a:ext>
            </a:extLst>
          </p:cNvPr>
          <p:cNvSpPr>
            <a:spLocks noGrp="1"/>
          </p:cNvSpPr>
          <p:nvPr>
            <p:ph type="dt" sz="half" idx="10"/>
          </p:nvPr>
        </p:nvSpPr>
        <p:spPr/>
        <p:txBody>
          <a:bodyPr/>
          <a:lstStyle/>
          <a:p>
            <a:fld id="{BB7F9C2D-98A7-4A5A-AF37-9DE9D3A4D871}" type="datetime1">
              <a:rPr lang="en-US" smtClean="0"/>
              <a:pPr/>
              <a:t>3/24/2022</a:t>
            </a:fld>
            <a:endParaRPr lang="en-US"/>
          </a:p>
        </p:txBody>
      </p:sp>
      <p:sp>
        <p:nvSpPr>
          <p:cNvPr id="4" name="Slide Number Placeholder 3">
            <a:extLst>
              <a:ext uri="{FF2B5EF4-FFF2-40B4-BE49-F238E27FC236}">
                <a16:creationId xmlns:a16="http://schemas.microsoft.com/office/drawing/2014/main" id="{5FBF6140-54E7-40D2-ACDF-2EB793E171B0}"/>
              </a:ext>
            </a:extLst>
          </p:cNvPr>
          <p:cNvSpPr>
            <a:spLocks noGrp="1"/>
          </p:cNvSpPr>
          <p:nvPr>
            <p:ph type="sldNum" sz="quarter" idx="12"/>
          </p:nvPr>
        </p:nvSpPr>
        <p:spPr/>
        <p:txBody>
          <a:bodyPr/>
          <a:lstStyle/>
          <a:p>
            <a:fld id="{CD64BFC3-983F-4B0A-9A55-84A85105ADC0}" type="slidenum">
              <a:rPr lang="en-US" smtClean="0"/>
              <a:pPr/>
              <a:t>3</a:t>
            </a:fld>
            <a:endParaRPr lang="en-US"/>
          </a:p>
        </p:txBody>
      </p:sp>
    </p:spTree>
    <p:extLst>
      <p:ext uri="{BB962C8B-B14F-4D97-AF65-F5344CB8AC3E}">
        <p14:creationId xmlns:p14="http://schemas.microsoft.com/office/powerpoint/2010/main" val="3131021482"/>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600" dirty="0"/>
              <a:t>DoD Initiatives Support by NDIA Architecture Committee</a:t>
            </a:r>
            <a:endParaRPr lang="en-US" sz="2400" dirty="0"/>
          </a:p>
        </p:txBody>
      </p:sp>
      <p:graphicFrame>
        <p:nvGraphicFramePr>
          <p:cNvPr id="5" name="Table 4"/>
          <p:cNvGraphicFramePr>
            <a:graphicFrameLocks noGrp="1"/>
          </p:cNvGraphicFramePr>
          <p:nvPr/>
        </p:nvGraphicFramePr>
        <p:xfrm>
          <a:off x="1257301" y="1580501"/>
          <a:ext cx="9677399" cy="4581525"/>
        </p:xfrm>
        <a:graphic>
          <a:graphicData uri="http://schemas.openxmlformats.org/drawingml/2006/table">
            <a:tbl>
              <a:tblPr>
                <a:tableStyleId>{5C22544A-7EE6-4342-B048-85BDC9FD1C3A}</a:tableStyleId>
              </a:tblPr>
              <a:tblGrid>
                <a:gridCol w="2799482">
                  <a:extLst>
                    <a:ext uri="{9D8B030D-6E8A-4147-A177-3AD203B41FA5}">
                      <a16:colId xmlns:a16="http://schemas.microsoft.com/office/drawing/2014/main" val="20000"/>
                    </a:ext>
                  </a:extLst>
                </a:gridCol>
                <a:gridCol w="2827904">
                  <a:extLst>
                    <a:ext uri="{9D8B030D-6E8A-4147-A177-3AD203B41FA5}">
                      <a16:colId xmlns:a16="http://schemas.microsoft.com/office/drawing/2014/main" val="20001"/>
                    </a:ext>
                  </a:extLst>
                </a:gridCol>
                <a:gridCol w="4050013">
                  <a:extLst>
                    <a:ext uri="{9D8B030D-6E8A-4147-A177-3AD203B41FA5}">
                      <a16:colId xmlns:a16="http://schemas.microsoft.com/office/drawing/2014/main" val="20002"/>
                    </a:ext>
                  </a:extLst>
                </a:gridCol>
              </a:tblGrid>
              <a:tr h="450661">
                <a:tc>
                  <a:txBody>
                    <a:bodyPr/>
                    <a:lstStyle/>
                    <a:p>
                      <a:pPr algn="ctr" fontAlgn="b"/>
                      <a:r>
                        <a:rPr lang="en-US" sz="1800" b="1" u="none" strike="noStrike" dirty="0">
                          <a:effectLst/>
                        </a:rPr>
                        <a:t>DoD Initiative</a:t>
                      </a:r>
                      <a:endParaRPr lang="en-US" sz="1800" b="1" i="0" u="none" strike="noStrike" dirty="0">
                        <a:solidFill>
                          <a:srgbClr val="000000"/>
                        </a:solidFill>
                        <a:effectLst/>
                        <a:latin typeface="Calibri" panose="020F0502020204030204" pitchFamily="34" charset="0"/>
                      </a:endParaRPr>
                    </a:p>
                  </a:txBody>
                  <a:tcPr marL="6684" marR="6684" marT="6684" marB="0" anchor="b">
                    <a:solidFill>
                      <a:schemeClr val="accent1">
                        <a:lumMod val="60000"/>
                        <a:lumOff val="40000"/>
                      </a:schemeClr>
                    </a:solidFill>
                  </a:tcPr>
                </a:tc>
                <a:tc>
                  <a:txBody>
                    <a:bodyPr/>
                    <a:lstStyle/>
                    <a:p>
                      <a:pPr algn="ctr" fontAlgn="b"/>
                      <a:r>
                        <a:rPr lang="en-US" sz="1800" b="1" u="none" strike="noStrike" dirty="0">
                          <a:effectLst/>
                        </a:rPr>
                        <a:t>Prime DoD Objectives</a:t>
                      </a:r>
                      <a:endParaRPr lang="en-US" sz="1800" b="1" i="0" u="none" strike="noStrike" dirty="0">
                        <a:solidFill>
                          <a:srgbClr val="000000"/>
                        </a:solidFill>
                        <a:effectLst/>
                        <a:latin typeface="Calibri" panose="020F0502020204030204" pitchFamily="34" charset="0"/>
                      </a:endParaRPr>
                    </a:p>
                  </a:txBody>
                  <a:tcPr marL="6684" marR="6684" marT="6684" marB="0" anchor="b">
                    <a:solidFill>
                      <a:schemeClr val="accent1">
                        <a:lumMod val="60000"/>
                        <a:lumOff val="40000"/>
                      </a:schemeClr>
                    </a:solidFill>
                  </a:tcPr>
                </a:tc>
                <a:tc>
                  <a:txBody>
                    <a:bodyPr/>
                    <a:lstStyle/>
                    <a:p>
                      <a:pPr algn="ctr" fontAlgn="b"/>
                      <a:r>
                        <a:rPr lang="en-US" sz="1800" b="1" u="none" strike="noStrike" dirty="0">
                          <a:effectLst/>
                        </a:rPr>
                        <a:t>NDIA Architecture Committee</a:t>
                      </a:r>
                      <a:endParaRPr lang="en-US" sz="1800" b="1" i="0" u="none" strike="noStrike" dirty="0">
                        <a:solidFill>
                          <a:srgbClr val="000000"/>
                        </a:solidFill>
                        <a:effectLst/>
                        <a:latin typeface="Calibri" panose="020F0502020204030204" pitchFamily="34" charset="0"/>
                      </a:endParaRPr>
                    </a:p>
                  </a:txBody>
                  <a:tcPr marL="6684" marR="6684" marT="6684" marB="0" anchor="b">
                    <a:solidFill>
                      <a:schemeClr val="accent1">
                        <a:lumMod val="60000"/>
                        <a:lumOff val="40000"/>
                      </a:schemeClr>
                    </a:solidFill>
                  </a:tcPr>
                </a:tc>
                <a:extLst>
                  <a:ext uri="{0D108BD9-81ED-4DB2-BD59-A6C34878D82A}">
                    <a16:rowId xmlns:a16="http://schemas.microsoft.com/office/drawing/2014/main" val="10000"/>
                  </a:ext>
                </a:extLst>
              </a:tr>
              <a:tr h="1251140">
                <a:tc>
                  <a:txBody>
                    <a:bodyPr/>
                    <a:lstStyle/>
                    <a:p>
                      <a:pPr algn="l" fontAlgn="ctr"/>
                      <a:r>
                        <a:rPr lang="en-US" sz="1800" b="1" u="none" strike="noStrike" dirty="0">
                          <a:effectLst/>
                        </a:rPr>
                        <a:t>Modular Open Systems Approach (MOSA)</a:t>
                      </a:r>
                      <a:endParaRPr lang="en-US" sz="1800" b="1" i="0" u="none" strike="noStrike" dirty="0">
                        <a:solidFill>
                          <a:srgbClr val="000000"/>
                        </a:solidFill>
                        <a:effectLst/>
                        <a:latin typeface="Calibri" panose="020F0502020204030204" pitchFamily="34" charset="0"/>
                      </a:endParaRPr>
                    </a:p>
                  </a:txBody>
                  <a:tcPr marL="6684" marR="6684" marT="6684" marB="0" anchor="ctr"/>
                </a:tc>
                <a:tc>
                  <a:txBody>
                    <a:bodyPr/>
                    <a:lstStyle/>
                    <a:p>
                      <a:pPr marL="285750" indent="-285750" algn="l" fontAlgn="ctr">
                        <a:buFont typeface="Arial" panose="020B0604020202020204" pitchFamily="34" charset="0"/>
                        <a:buChar char="•"/>
                      </a:pPr>
                      <a:r>
                        <a:rPr lang="en-US" sz="1400" u="none" strike="noStrike" dirty="0">
                          <a:effectLst/>
                        </a:rPr>
                        <a:t>Enduring Platform</a:t>
                      </a:r>
                      <a:r>
                        <a:rPr lang="en-US" sz="1400" u="none" strike="noStrike" baseline="0" dirty="0">
                          <a:effectLst/>
                        </a:rPr>
                        <a:t> </a:t>
                      </a:r>
                      <a:r>
                        <a:rPr lang="en-US" sz="1400" u="none" strike="noStrike" dirty="0">
                          <a:effectLst/>
                        </a:rPr>
                        <a:t>Relevance</a:t>
                      </a:r>
                    </a:p>
                    <a:p>
                      <a:pPr marL="285750" indent="-285750" algn="l" fontAlgn="ctr">
                        <a:buFont typeface="Arial" panose="020B0604020202020204" pitchFamily="34" charset="0"/>
                        <a:buChar char="•"/>
                      </a:pPr>
                      <a:r>
                        <a:rPr lang="en-US" sz="1400" u="none" strike="noStrike" dirty="0">
                          <a:effectLst/>
                        </a:rPr>
                        <a:t>Improved Capabilities</a:t>
                      </a:r>
                      <a:endParaRPr lang="en-US" sz="1400" b="0" i="0" u="none" strike="noStrike" dirty="0">
                        <a:solidFill>
                          <a:srgbClr val="000000"/>
                        </a:solidFill>
                        <a:effectLst/>
                        <a:latin typeface="Calibri" panose="020F0502020204030204" pitchFamily="34" charset="0"/>
                      </a:endParaRPr>
                    </a:p>
                  </a:txBody>
                  <a:tcPr marL="6684" marR="6684" marT="6684" marB="0" anchor="ctr"/>
                </a:tc>
                <a:tc>
                  <a:txBody>
                    <a:bodyPr/>
                    <a:lstStyle/>
                    <a:p>
                      <a:pPr marL="285750" indent="-285750" algn="l" fontAlgn="ctr">
                        <a:buFont typeface="Arial" panose="020B0604020202020204" pitchFamily="34" charset="0"/>
                        <a:buChar char="•"/>
                      </a:pPr>
                      <a:r>
                        <a:rPr lang="en-US" sz="1400" u="none" strike="noStrike" dirty="0">
                          <a:effectLst/>
                        </a:rPr>
                        <a:t>MOSA White Paper: Acquirer and Supplier Recommendations</a:t>
                      </a:r>
                    </a:p>
                    <a:p>
                      <a:pPr marL="285750" indent="-285750" algn="l" fontAlgn="ctr">
                        <a:buFont typeface="Arial" panose="020B0604020202020204" pitchFamily="34" charset="0"/>
                        <a:buChar char="•"/>
                      </a:pPr>
                      <a:r>
                        <a:rPr lang="en-US" sz="1400" u="none" strike="noStrike" dirty="0">
                          <a:effectLst/>
                        </a:rPr>
                        <a:t>MOSA Metrics / Application Guidance</a:t>
                      </a:r>
                    </a:p>
                    <a:p>
                      <a:pPr marL="285750" indent="-285750" algn="l" fontAlgn="ctr">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Joint Approach Definition w/DoD</a:t>
                      </a:r>
                    </a:p>
                  </a:txBody>
                  <a:tcPr marL="6684" marR="6684" marT="6684" marB="0" anchor="ctr"/>
                </a:tc>
                <a:extLst>
                  <a:ext uri="{0D108BD9-81ED-4DB2-BD59-A6C34878D82A}">
                    <a16:rowId xmlns:a16="http://schemas.microsoft.com/office/drawing/2014/main" val="10001"/>
                  </a:ext>
                </a:extLst>
              </a:tr>
              <a:tr h="959908">
                <a:tc>
                  <a:txBody>
                    <a:bodyPr/>
                    <a:lstStyle/>
                    <a:p>
                      <a:pPr algn="l" fontAlgn="ctr"/>
                      <a:r>
                        <a:rPr lang="en-US" sz="1800" b="1" u="none" strike="noStrike" dirty="0">
                          <a:effectLst/>
                        </a:rPr>
                        <a:t>Digital Engineering (DE)</a:t>
                      </a:r>
                      <a:endParaRPr lang="en-US" sz="1800" b="1" i="0" u="none" strike="noStrike" dirty="0">
                        <a:solidFill>
                          <a:srgbClr val="000000"/>
                        </a:solidFill>
                        <a:effectLst/>
                        <a:latin typeface="Calibri" panose="020F0502020204030204" pitchFamily="34" charset="0"/>
                      </a:endParaRPr>
                    </a:p>
                  </a:txBody>
                  <a:tcPr marL="6684" marR="6684" marT="6684" marB="0" anchor="ctr"/>
                </a:tc>
                <a:tc>
                  <a:txBody>
                    <a:bodyPr/>
                    <a:lstStyle/>
                    <a:p>
                      <a:pPr marL="285750" indent="-285750" algn="l" fontAlgn="ctr">
                        <a:buFont typeface="Arial" panose="020B0604020202020204" pitchFamily="34" charset="0"/>
                        <a:buChar char="•"/>
                      </a:pPr>
                      <a:r>
                        <a:rPr lang="en-US" sz="1400" u="none" strike="noStrike" dirty="0">
                          <a:effectLst/>
                        </a:rPr>
                        <a:t>Accelerate Developments</a:t>
                      </a:r>
                    </a:p>
                    <a:p>
                      <a:pPr marL="285750" indent="-285750" algn="l" fontAlgn="ctr">
                        <a:buFont typeface="Arial" panose="020B0604020202020204" pitchFamily="34" charset="0"/>
                        <a:buChar char="•"/>
                      </a:pPr>
                      <a:r>
                        <a:rPr lang="en-US" sz="1400" u="none" strike="noStrike">
                          <a:effectLst/>
                        </a:rPr>
                        <a:t>Generate Cost/Schedule Efficiencies</a:t>
                      </a:r>
                      <a:endParaRPr lang="en-US" sz="1400" b="0" i="0" u="none" strike="noStrike" dirty="0">
                        <a:solidFill>
                          <a:srgbClr val="000000"/>
                        </a:solidFill>
                        <a:effectLst/>
                        <a:latin typeface="Calibri" panose="020F0502020204030204" pitchFamily="34" charset="0"/>
                      </a:endParaRPr>
                    </a:p>
                  </a:txBody>
                  <a:tcPr marL="6684" marR="6684" marT="6684" marB="0" anchor="ctr"/>
                </a:tc>
                <a:tc>
                  <a:txBody>
                    <a:bodyPr/>
                    <a:lstStyle/>
                    <a:p>
                      <a:pPr marL="285750" indent="-285750" algn="l" fontAlgn="ctr">
                        <a:buFont typeface="Arial" panose="020B0604020202020204" pitchFamily="34" charset="0"/>
                        <a:buChar char="•"/>
                      </a:pPr>
                      <a:r>
                        <a:rPr lang="en-US" sz="1400" u="none" strike="noStrike" dirty="0">
                          <a:effectLst/>
                        </a:rPr>
                        <a:t>DE Metrics Initiative</a:t>
                      </a:r>
                      <a:endParaRPr lang="en-US" sz="1400" b="0" i="0" u="none" strike="noStrike" dirty="0">
                        <a:solidFill>
                          <a:srgbClr val="000000"/>
                        </a:solidFill>
                        <a:effectLst/>
                        <a:latin typeface="Calibri" panose="020F0502020204030204" pitchFamily="34" charset="0"/>
                      </a:endParaRPr>
                    </a:p>
                  </a:txBody>
                  <a:tcPr marL="6684" marR="6684" marT="6684" marB="0" anchor="ctr"/>
                </a:tc>
                <a:extLst>
                  <a:ext uri="{0D108BD9-81ED-4DB2-BD59-A6C34878D82A}">
                    <a16:rowId xmlns:a16="http://schemas.microsoft.com/office/drawing/2014/main" val="10002"/>
                  </a:ext>
                </a:extLst>
              </a:tr>
              <a:tr h="959908">
                <a:tc>
                  <a:txBody>
                    <a:bodyPr/>
                    <a:lstStyle/>
                    <a:p>
                      <a:pPr algn="l" fontAlgn="ctr"/>
                      <a:r>
                        <a:rPr lang="en-US" sz="1800" b="1" u="none" strike="noStrike" dirty="0">
                          <a:effectLst/>
                        </a:rPr>
                        <a:t>Mission Engineering (ME)</a:t>
                      </a:r>
                      <a:endParaRPr lang="en-US" sz="1800" b="1" i="0" u="none" strike="noStrike" dirty="0">
                        <a:solidFill>
                          <a:srgbClr val="000000"/>
                        </a:solidFill>
                        <a:effectLst/>
                        <a:latin typeface="Calibri" panose="020F0502020204030204" pitchFamily="34" charset="0"/>
                      </a:endParaRPr>
                    </a:p>
                  </a:txBody>
                  <a:tcPr marL="6684" marR="6684" marT="6684" marB="0" anchor="ctr"/>
                </a:tc>
                <a:tc>
                  <a:txBody>
                    <a:bodyPr/>
                    <a:lstStyle/>
                    <a:p>
                      <a:pPr marL="285750" indent="-285750" algn="l" fontAlgn="ctr">
                        <a:buFont typeface="Arial" panose="020B0604020202020204" pitchFamily="34" charset="0"/>
                        <a:buChar char="•"/>
                      </a:pPr>
                      <a:r>
                        <a:rPr lang="en-US" sz="1400" u="none" strike="noStrike" dirty="0">
                          <a:effectLst/>
                        </a:rPr>
                        <a:t>Optimize Mission Outcomes of SoS</a:t>
                      </a:r>
                    </a:p>
                    <a:p>
                      <a:pPr marL="285750" indent="-285750" algn="l" fontAlgn="ctr">
                        <a:buFont typeface="Arial" panose="020B0604020202020204" pitchFamily="34" charset="0"/>
                        <a:buChar char="•"/>
                      </a:pPr>
                      <a:r>
                        <a:rPr lang="en-US" sz="1400" u="none" strike="noStrike" dirty="0">
                          <a:effectLst/>
                        </a:rPr>
                        <a:t>Identify Capability Gaps</a:t>
                      </a:r>
                      <a:endParaRPr lang="en-US" sz="1400" b="0" i="0" u="none" strike="noStrike" dirty="0">
                        <a:solidFill>
                          <a:srgbClr val="000000"/>
                        </a:solidFill>
                        <a:effectLst/>
                        <a:latin typeface="Calibri" panose="020F0502020204030204" pitchFamily="34" charset="0"/>
                      </a:endParaRPr>
                    </a:p>
                  </a:txBody>
                  <a:tcPr marL="6684" marR="6684" marT="6684" marB="0" anchor="ctr"/>
                </a:tc>
                <a:tc>
                  <a:txBody>
                    <a:bodyPr/>
                    <a:lstStyle/>
                    <a:p>
                      <a:pPr marL="285750" indent="-285750" algn="l" fontAlgn="ctr">
                        <a:buFont typeface="Arial" panose="020B0604020202020204" pitchFamily="34" charset="0"/>
                        <a:buChar char="•"/>
                      </a:pPr>
                      <a:r>
                        <a:rPr lang="en-US" sz="1400" u="none" strike="noStrike" dirty="0">
                          <a:effectLst/>
                        </a:rPr>
                        <a:t>Contributor</a:t>
                      </a:r>
                      <a:r>
                        <a:rPr lang="en-US" sz="1400" u="none" strike="noStrike" baseline="0" dirty="0">
                          <a:effectLst/>
                        </a:rPr>
                        <a:t> to ME Phase II Study (2019)</a:t>
                      </a:r>
                    </a:p>
                    <a:p>
                      <a:pPr marL="285750" indent="-285750" algn="l" fontAlgn="ctr">
                        <a:buFont typeface="Arial" panose="020B0604020202020204" pitchFamily="34" charset="0"/>
                        <a:buChar char="•"/>
                      </a:pPr>
                      <a:r>
                        <a:rPr lang="en-US" sz="1400" u="none" strike="noStrike" dirty="0">
                          <a:effectLst/>
                        </a:rPr>
                        <a:t>Monitoring</a:t>
                      </a:r>
                    </a:p>
                    <a:p>
                      <a:pPr marL="285750" indent="-285750" algn="l" fontAlgn="ctr">
                        <a:buFont typeface="Arial" panose="020B0604020202020204" pitchFamily="34" charset="0"/>
                        <a:buChar char="•"/>
                      </a:pPr>
                      <a:r>
                        <a:rPr lang="en-US" sz="1400" u="none" strike="noStrike" dirty="0">
                          <a:effectLst/>
                        </a:rPr>
                        <a:t>Aligning Focus: SoS Architectures</a:t>
                      </a:r>
                      <a:endParaRPr lang="en-US" sz="1400" b="0" i="0" u="none" strike="noStrike" dirty="0">
                        <a:solidFill>
                          <a:srgbClr val="000000"/>
                        </a:solidFill>
                        <a:effectLst/>
                        <a:latin typeface="Calibri" panose="020F0502020204030204" pitchFamily="34" charset="0"/>
                      </a:endParaRPr>
                    </a:p>
                  </a:txBody>
                  <a:tcPr marL="6684" marR="6684" marT="6684" marB="0" anchor="ctr"/>
                </a:tc>
                <a:extLst>
                  <a:ext uri="{0D108BD9-81ED-4DB2-BD59-A6C34878D82A}">
                    <a16:rowId xmlns:a16="http://schemas.microsoft.com/office/drawing/2014/main" val="10003"/>
                  </a:ext>
                </a:extLst>
              </a:tr>
              <a:tr h="959908">
                <a:tc>
                  <a:txBody>
                    <a:bodyPr/>
                    <a:lstStyle/>
                    <a:p>
                      <a:pPr algn="l" fontAlgn="ctr"/>
                      <a:r>
                        <a:rPr lang="en-US" sz="1800" b="1" u="none" strike="noStrike" dirty="0">
                          <a:effectLst/>
                        </a:rPr>
                        <a:t>Systems Engineering (SE)</a:t>
                      </a:r>
                      <a:r>
                        <a:rPr lang="en-US" sz="1800" b="1" u="none" strike="noStrike" baseline="0" dirty="0">
                          <a:effectLst/>
                        </a:rPr>
                        <a:t> </a:t>
                      </a:r>
                      <a:r>
                        <a:rPr lang="en-US" sz="1800" b="1" u="none" strike="noStrike" dirty="0">
                          <a:effectLst/>
                        </a:rPr>
                        <a:t>Modernization</a:t>
                      </a:r>
                      <a:endParaRPr lang="en-US" sz="1800" b="1" i="0" u="none" strike="noStrike" dirty="0">
                        <a:solidFill>
                          <a:srgbClr val="000000"/>
                        </a:solidFill>
                        <a:effectLst/>
                        <a:latin typeface="Calibri" panose="020F0502020204030204" pitchFamily="34" charset="0"/>
                      </a:endParaRPr>
                    </a:p>
                  </a:txBody>
                  <a:tcPr marL="6684" marR="6684" marT="6684" marB="0" anchor="ctr"/>
                </a:tc>
                <a:tc>
                  <a:txBody>
                    <a:bodyPr/>
                    <a:lstStyle/>
                    <a:p>
                      <a:pPr marL="285750" indent="-285750" algn="l" fontAlgn="ctr">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Digital Engineering</a:t>
                      </a:r>
                    </a:p>
                    <a:p>
                      <a:pPr marL="285750" indent="-285750" algn="l" fontAlgn="ctr">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Mission Engineering</a:t>
                      </a:r>
                    </a:p>
                    <a:p>
                      <a:pPr marL="285750" indent="-285750" algn="l" fontAlgn="ctr">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MOSA</a:t>
                      </a:r>
                    </a:p>
                    <a:p>
                      <a:pPr marL="285750" indent="-285750" algn="l" fontAlgn="ctr">
                        <a:buFont typeface="Arial" panose="020B0604020202020204" pitchFamily="34" charset="0"/>
                        <a:buChar char="•"/>
                      </a:pPr>
                      <a:r>
                        <a:rPr lang="en-US" sz="1400" b="0" i="0" u="none" strike="noStrike" dirty="0">
                          <a:solidFill>
                            <a:srgbClr val="000000"/>
                          </a:solidFill>
                          <a:effectLst/>
                          <a:latin typeface="Calibri" panose="020F0502020204030204" pitchFamily="34" charset="0"/>
                        </a:rPr>
                        <a:t>Agile Software/Systems</a:t>
                      </a:r>
                    </a:p>
                  </a:txBody>
                  <a:tcPr marL="6684" marR="6684" marT="6684" marB="0" anchor="ctr"/>
                </a:tc>
                <a:tc>
                  <a:txBody>
                    <a:bodyPr/>
                    <a:lstStyle/>
                    <a:p>
                      <a:pPr marL="285750" indent="-285750" algn="l" fontAlgn="ctr">
                        <a:buFont typeface="Arial" panose="020B0604020202020204" pitchFamily="34" charset="0"/>
                        <a:buChar char="•"/>
                      </a:pPr>
                      <a:r>
                        <a:rPr lang="en-US" sz="1400" u="none" strike="noStrike" dirty="0">
                          <a:effectLst/>
                        </a:rPr>
                        <a:t>Monitoring</a:t>
                      </a:r>
                    </a:p>
                    <a:p>
                      <a:pPr marL="285750" indent="-285750" algn="l" fontAlgn="ctr">
                        <a:buFont typeface="Arial" panose="020B0604020202020204" pitchFamily="34" charset="0"/>
                        <a:buChar char="•"/>
                      </a:pPr>
                      <a:r>
                        <a:rPr lang="en-US" sz="1400" b="0" i="0" u="none" strike="noStrike" dirty="0">
                          <a:solidFill>
                            <a:schemeClr val="dk1"/>
                          </a:solidFill>
                          <a:effectLst/>
                          <a:latin typeface="+mn-lt"/>
                        </a:rPr>
                        <a:t>Collaborating on Joint NDIA Initiative</a:t>
                      </a:r>
                      <a:endParaRPr lang="en-US" sz="1400" b="0" i="0" u="none" strike="noStrike" dirty="0">
                        <a:solidFill>
                          <a:srgbClr val="000000"/>
                        </a:solidFill>
                        <a:effectLst/>
                        <a:latin typeface="Calibri" panose="020F0502020204030204" pitchFamily="34" charset="0"/>
                      </a:endParaRPr>
                    </a:p>
                  </a:txBody>
                  <a:tcPr marL="6684" marR="6684" marT="6684" marB="0" anchor="ctr"/>
                </a:tc>
                <a:extLst>
                  <a:ext uri="{0D108BD9-81ED-4DB2-BD59-A6C34878D82A}">
                    <a16:rowId xmlns:a16="http://schemas.microsoft.com/office/drawing/2014/main" val="10004"/>
                  </a:ext>
                </a:extLst>
              </a:tr>
            </a:tbl>
          </a:graphicData>
        </a:graphic>
      </p:graphicFrame>
      <p:sp>
        <p:nvSpPr>
          <p:cNvPr id="3" name="Date Placeholder 2"/>
          <p:cNvSpPr>
            <a:spLocks noGrp="1"/>
          </p:cNvSpPr>
          <p:nvPr>
            <p:ph type="dt" sz="half" idx="10"/>
          </p:nvPr>
        </p:nvSpPr>
        <p:spPr/>
        <p:txBody>
          <a:bodyPr/>
          <a:lstStyle/>
          <a:p>
            <a:fld id="{0E49BE16-25BF-487B-8DAF-DCDCDF2705F6}" type="datetime1">
              <a:rPr lang="en-US" smtClean="0"/>
              <a:t>3/24/2022</a:t>
            </a:fld>
            <a:endParaRPr lang="en-US"/>
          </a:p>
        </p:txBody>
      </p:sp>
    </p:spTree>
    <p:extLst>
      <p:ext uri="{BB962C8B-B14F-4D97-AF65-F5344CB8AC3E}">
        <p14:creationId xmlns:p14="http://schemas.microsoft.com/office/powerpoint/2010/main" val="3188909781"/>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NDIA Test &amp; Evaluation Division</a:t>
            </a:r>
          </a:p>
        </p:txBody>
      </p:sp>
      <p:sp>
        <p:nvSpPr>
          <p:cNvPr id="3" name="Content Placeholder 2"/>
          <p:cNvSpPr>
            <a:spLocks noGrp="1"/>
          </p:cNvSpPr>
          <p:nvPr>
            <p:ph idx="1"/>
          </p:nvPr>
        </p:nvSpPr>
        <p:spPr>
          <a:xfrm>
            <a:off x="203200" y="1219201"/>
            <a:ext cx="11303000" cy="5333999"/>
          </a:xfrm>
        </p:spPr>
        <p:txBody>
          <a:bodyPr>
            <a:noAutofit/>
          </a:bodyPr>
          <a:lstStyle/>
          <a:p>
            <a:pPr>
              <a:lnSpc>
                <a:spcPct val="150000"/>
              </a:lnSpc>
              <a:spcBef>
                <a:spcPts val="800"/>
              </a:spcBef>
            </a:pPr>
            <a:r>
              <a:rPr lang="en-US" sz="2600" dirty="0"/>
              <a:t>20</a:t>
            </a:r>
            <a:r>
              <a:rPr lang="en-US" sz="2600" b="1" dirty="0"/>
              <a:t>21 S&amp;ME Conference provided strategic value to the T&amp;E Division</a:t>
            </a:r>
          </a:p>
          <a:p>
            <a:pPr>
              <a:lnSpc>
                <a:spcPct val="150000"/>
              </a:lnSpc>
              <a:spcBef>
                <a:spcPts val="800"/>
              </a:spcBef>
            </a:pPr>
            <a:r>
              <a:rPr lang="en-US" sz="2600" b="1" dirty="0"/>
              <a:t>Honorable Nickolas H. </a:t>
            </a:r>
            <a:r>
              <a:rPr lang="en-US" sz="2600" b="1" dirty="0" err="1"/>
              <a:t>Guertin</a:t>
            </a:r>
            <a:r>
              <a:rPr lang="en-US" sz="2600" b="1" dirty="0"/>
              <a:t> confirmed as Director, DOT&amp;E</a:t>
            </a:r>
          </a:p>
          <a:p>
            <a:pPr>
              <a:lnSpc>
                <a:spcPct val="150000"/>
              </a:lnSpc>
              <a:spcBef>
                <a:spcPts val="800"/>
              </a:spcBef>
            </a:pPr>
            <a:r>
              <a:rPr lang="en-US" sz="2600" b="1" dirty="0"/>
              <a:t>Industrial Committee on Test &amp; Evaluation (ICOTE) meets on 3/25</a:t>
            </a:r>
          </a:p>
          <a:p>
            <a:pPr>
              <a:lnSpc>
                <a:spcPct val="150000"/>
              </a:lnSpc>
              <a:spcBef>
                <a:spcPts val="800"/>
              </a:spcBef>
            </a:pPr>
            <a:r>
              <a:rPr lang="en-US" sz="2600" dirty="0"/>
              <a:t>2022 Division Focus: Model Based Systems Engineering</a:t>
            </a:r>
          </a:p>
          <a:p>
            <a:pPr lvl="1">
              <a:lnSpc>
                <a:spcPct val="150000"/>
              </a:lnSpc>
              <a:spcBef>
                <a:spcPts val="800"/>
              </a:spcBef>
            </a:pPr>
            <a:r>
              <a:rPr lang="en-US" sz="2200" dirty="0"/>
              <a:t>Capabilities Based Test and Evaluation Acquisition Guide Status</a:t>
            </a:r>
          </a:p>
          <a:p>
            <a:pPr>
              <a:lnSpc>
                <a:spcPct val="150000"/>
              </a:lnSpc>
              <a:spcBef>
                <a:spcPts val="800"/>
              </a:spcBef>
            </a:pPr>
            <a:r>
              <a:rPr lang="en-US" sz="2600" dirty="0"/>
              <a:t>2022 S&amp;ME Conference Collaboration / Partnership</a:t>
            </a:r>
            <a:endParaRPr lang="en-US" sz="2200" dirty="0"/>
          </a:p>
        </p:txBody>
      </p:sp>
      <p:sp>
        <p:nvSpPr>
          <p:cNvPr id="4" name="Date Placeholder 3"/>
          <p:cNvSpPr>
            <a:spLocks noGrp="1"/>
          </p:cNvSpPr>
          <p:nvPr>
            <p:ph type="dt" sz="half" idx="10"/>
          </p:nvPr>
        </p:nvSpPr>
        <p:spPr/>
        <p:txBody>
          <a:bodyPr/>
          <a:lstStyle/>
          <a:p>
            <a:fld id="{E805C3EA-6FEE-4D91-A3B5-5BBA38BE64F5}" type="datetime1">
              <a:rPr lang="en-US" smtClean="0"/>
              <a:pPr/>
              <a:t>3/24/2022</a:t>
            </a:fld>
            <a:endParaRPr lang="en-US" dirty="0"/>
          </a:p>
        </p:txBody>
      </p:sp>
      <p:sp>
        <p:nvSpPr>
          <p:cNvPr id="5" name="Slide Number Placeholder 4"/>
          <p:cNvSpPr>
            <a:spLocks noGrp="1"/>
          </p:cNvSpPr>
          <p:nvPr>
            <p:ph type="sldNum" sz="quarter" idx="12"/>
          </p:nvPr>
        </p:nvSpPr>
        <p:spPr/>
        <p:txBody>
          <a:bodyPr/>
          <a:lstStyle/>
          <a:p>
            <a:fld id="{CD64BFC3-983F-4B0A-9A55-84A85105ADC0}" type="slidenum">
              <a:rPr lang="en-US" smtClean="0"/>
              <a:pPr/>
              <a:t>31</a:t>
            </a:fld>
            <a:endParaRPr lang="en-US" dirty="0"/>
          </a:p>
        </p:txBody>
      </p:sp>
    </p:spTree>
    <p:extLst>
      <p:ext uri="{BB962C8B-B14F-4D97-AF65-F5344CB8AC3E}">
        <p14:creationId xmlns:p14="http://schemas.microsoft.com/office/powerpoint/2010/main" val="3395680643"/>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ctrTitle"/>
          </p:nvPr>
        </p:nvSpPr>
        <p:spPr/>
        <p:txBody>
          <a:bodyPr>
            <a:noAutofit/>
          </a:bodyPr>
          <a:lstStyle/>
          <a:p>
            <a:r>
              <a:rPr lang="en-US" sz="3600" dirty="0"/>
              <a:t>NDIA ADAPT Working Group</a:t>
            </a:r>
            <a:br>
              <a:rPr lang="en-US" sz="3600" dirty="0"/>
            </a:br>
            <a:r>
              <a:rPr lang="en-US" dirty="0"/>
              <a:t>Agile Delivery for Agencies, Programs, and Teams</a:t>
            </a:r>
          </a:p>
        </p:txBody>
      </p:sp>
      <p:sp>
        <p:nvSpPr>
          <p:cNvPr id="4" name="Rectangle 2"/>
          <p:cNvSpPr txBox="1">
            <a:spLocks noChangeArrowheads="1"/>
          </p:cNvSpPr>
          <p:nvPr/>
        </p:nvSpPr>
        <p:spPr>
          <a:xfrm>
            <a:off x="2209800" y="3600453"/>
            <a:ext cx="7772400" cy="708025"/>
          </a:xfrm>
          <a:prstGeom prst="rect">
            <a:avLst/>
          </a:prstGeom>
        </p:spPr>
        <p:txBody>
          <a:bodyPr vert="horz" lIns="91440" tIns="45720" rIns="91440" bIns="45720" rtlCol="0" anchor="ctr">
            <a:noAutofit/>
          </a:bodyPr>
          <a:lstStyle>
            <a:lvl1pPr algn="l" defTabSz="685800" rtl="0" eaLnBrk="1" latinLnBrk="0" hangingPunct="1">
              <a:spcBef>
                <a:spcPct val="0"/>
              </a:spcBef>
              <a:buNone/>
              <a:defRPr sz="2400" b="1" kern="1200" spc="0" baseline="0">
                <a:solidFill>
                  <a:srgbClr val="AB0003"/>
                </a:solidFill>
                <a:latin typeface="Arial" panose="020B0604020202020204" pitchFamily="34" charset="0"/>
                <a:ea typeface="+mj-ea"/>
                <a:cs typeface="Arial" panose="020B0604020202020204" pitchFamily="34" charset="0"/>
              </a:defRPr>
            </a:lvl1pPr>
          </a:lstStyle>
          <a:p>
            <a:r>
              <a:rPr lang="en-US" sz="1600" dirty="0">
                <a:solidFill>
                  <a:schemeClr val="tx1"/>
                </a:solidFill>
              </a:rPr>
              <a:t>Scott Sinclair</a:t>
            </a:r>
          </a:p>
          <a:p>
            <a:r>
              <a:rPr lang="en-US" sz="1600" dirty="0">
                <a:solidFill>
                  <a:schemeClr val="tx1"/>
                </a:solidFill>
              </a:rPr>
              <a:t>Robin Yeman, Catalyst Campus</a:t>
            </a:r>
          </a:p>
          <a:p>
            <a:r>
              <a:rPr lang="en-US" sz="1600" dirty="0">
                <a:solidFill>
                  <a:schemeClr val="tx1"/>
                </a:solidFill>
              </a:rPr>
              <a:t>Suzette Johnson, Northrop Grumman</a:t>
            </a:r>
          </a:p>
        </p:txBody>
      </p:sp>
    </p:spTree>
    <p:extLst>
      <p:ext uri="{BB962C8B-B14F-4D97-AF65-F5344CB8AC3E}">
        <p14:creationId xmlns:p14="http://schemas.microsoft.com/office/powerpoint/2010/main" val="2233312066"/>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ADAPT?</a:t>
            </a:r>
          </a:p>
        </p:txBody>
      </p:sp>
      <p:sp>
        <p:nvSpPr>
          <p:cNvPr id="3" name="Content Placeholder 2"/>
          <p:cNvSpPr>
            <a:spLocks noGrp="1"/>
          </p:cNvSpPr>
          <p:nvPr>
            <p:ph idx="1"/>
          </p:nvPr>
        </p:nvSpPr>
        <p:spPr/>
        <p:txBody>
          <a:bodyPr>
            <a:normAutofit/>
          </a:bodyPr>
          <a:lstStyle/>
          <a:p>
            <a:r>
              <a:rPr lang="en-US" sz="2000" dirty="0"/>
              <a:t>Community of Interest focused on the adoption of Agile principles and practices in DoD and other federal agencies</a:t>
            </a:r>
          </a:p>
          <a:p>
            <a:pPr lvl="1"/>
            <a:r>
              <a:rPr lang="en-US" sz="1700" dirty="0"/>
              <a:t>Educate, inform, and promote adoption</a:t>
            </a:r>
          </a:p>
          <a:p>
            <a:pPr lvl="1"/>
            <a:r>
              <a:rPr lang="en-US" sz="1700" dirty="0"/>
              <a:t>Identify barriers to adoption and propose solutions</a:t>
            </a:r>
          </a:p>
          <a:p>
            <a:endParaRPr lang="en-US" sz="2000" dirty="0"/>
          </a:p>
          <a:p>
            <a:r>
              <a:rPr lang="en-US" sz="2000" dirty="0"/>
              <a:t>Subject Matter Experts with similar interests</a:t>
            </a:r>
          </a:p>
          <a:p>
            <a:pPr lvl="1"/>
            <a:r>
              <a:rPr lang="en-US" sz="1600" dirty="0"/>
              <a:t>Government organizations looking to change</a:t>
            </a:r>
          </a:p>
          <a:p>
            <a:pPr lvl="1"/>
            <a:r>
              <a:rPr lang="en-US" sz="1600" dirty="0"/>
              <a:t>Industry practitioners (consultants, tool vendors, solution developers)</a:t>
            </a:r>
          </a:p>
          <a:p>
            <a:pPr lvl="1"/>
            <a:r>
              <a:rPr lang="en-US" sz="1600" dirty="0"/>
              <a:t>FFRDC/Academia investigating adoption of agile</a:t>
            </a:r>
          </a:p>
          <a:p>
            <a:endParaRPr lang="en-US" sz="2000" dirty="0"/>
          </a:p>
          <a:p>
            <a:r>
              <a:rPr lang="en-US" sz="2000" dirty="0"/>
              <a:t>Collaboration to advance Agile adoption in government and industry</a:t>
            </a:r>
          </a:p>
          <a:p>
            <a:pPr lvl="1"/>
            <a:r>
              <a:rPr lang="en-US" sz="1700" dirty="0"/>
              <a:t>Bi-weekly calls for planning events and responses to DoD/Federal policy</a:t>
            </a:r>
          </a:p>
          <a:p>
            <a:pPr lvl="1"/>
            <a:r>
              <a:rPr lang="en-US" sz="1700" dirty="0"/>
              <a:t>Sponsor of the annual Agile in Government Summit since 2010</a:t>
            </a:r>
          </a:p>
          <a:p>
            <a:pPr lvl="1"/>
            <a:r>
              <a:rPr lang="en-US" sz="1700" dirty="0"/>
              <a:t>Periodic Workshops to address specific challenges and opportunities</a:t>
            </a:r>
          </a:p>
          <a:p>
            <a:endParaRPr lang="en-US" sz="2000" dirty="0"/>
          </a:p>
          <a:p>
            <a:endParaRPr lang="en-US" sz="2000" dirty="0"/>
          </a:p>
        </p:txBody>
      </p:sp>
      <p:sp>
        <p:nvSpPr>
          <p:cNvPr id="4" name="Slide Number Placeholder 3"/>
          <p:cNvSpPr>
            <a:spLocks noGrp="1"/>
          </p:cNvSpPr>
          <p:nvPr>
            <p:ph type="sldNum" sz="quarter" idx="4294967295"/>
          </p:nvPr>
        </p:nvSpPr>
        <p:spPr>
          <a:xfrm>
            <a:off x="9829800" y="6245225"/>
            <a:ext cx="838200" cy="476250"/>
          </a:xfrm>
        </p:spPr>
        <p:txBody>
          <a:bodyPr/>
          <a:lstStyle/>
          <a:p>
            <a:fld id="{77334E95-32F8-4D59-8EC1-8A4CAB9DD6B0}" type="slidenum">
              <a:rPr lang="en-US" smtClean="0"/>
              <a:pPr/>
              <a:t>5</a:t>
            </a:fld>
            <a:endParaRPr lang="en-US"/>
          </a:p>
        </p:txBody>
      </p:sp>
    </p:spTree>
    <p:extLst>
      <p:ext uri="{BB962C8B-B14F-4D97-AF65-F5344CB8AC3E}">
        <p14:creationId xmlns:p14="http://schemas.microsoft.com/office/powerpoint/2010/main" val="3584757091"/>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a:t>
            </a:r>
          </a:p>
        </p:txBody>
      </p:sp>
      <p:sp>
        <p:nvSpPr>
          <p:cNvPr id="3" name="Content Placeholder 2"/>
          <p:cNvSpPr>
            <a:spLocks noGrp="1"/>
          </p:cNvSpPr>
          <p:nvPr>
            <p:ph idx="1"/>
          </p:nvPr>
        </p:nvSpPr>
        <p:spPr>
          <a:xfrm>
            <a:off x="3810000" y="1219203"/>
            <a:ext cx="6400800" cy="4830763"/>
          </a:xfrm>
        </p:spPr>
        <p:txBody>
          <a:bodyPr>
            <a:normAutofit fontScale="85000" lnSpcReduction="20000"/>
          </a:bodyPr>
          <a:lstStyle/>
          <a:p>
            <a:pPr marL="0" indent="0">
              <a:buNone/>
            </a:pPr>
            <a:r>
              <a:rPr lang="en-US" sz="2000" dirty="0"/>
              <a:t>Formation</a:t>
            </a:r>
          </a:p>
          <a:p>
            <a:r>
              <a:rPr lang="en-US" sz="1900" b="0" dirty="0">
                <a:solidFill>
                  <a:schemeClr val="tx1"/>
                </a:solidFill>
                <a:latin typeface="+mn-lt"/>
              </a:rPr>
              <a:t>Section 804 Task Force</a:t>
            </a:r>
          </a:p>
          <a:p>
            <a:r>
              <a:rPr lang="en-US" sz="1900" b="0" dirty="0">
                <a:solidFill>
                  <a:schemeClr val="tx1"/>
                </a:solidFill>
                <a:latin typeface="+mn-lt"/>
              </a:rPr>
              <a:t>DoD Agile Development Conference, December 2011</a:t>
            </a:r>
          </a:p>
          <a:p>
            <a:r>
              <a:rPr lang="en-US" sz="1900" b="0" dirty="0">
                <a:solidFill>
                  <a:schemeClr val="tx1"/>
                </a:solidFill>
                <a:latin typeface="+mn-lt"/>
              </a:rPr>
              <a:t>Established Agile Defense Adoption Proponents Team (ADAPT) as a Working Group under NDIA affiliate organization AFEI</a:t>
            </a:r>
          </a:p>
          <a:p>
            <a:r>
              <a:rPr lang="en-US" sz="1900" b="0" dirty="0">
                <a:solidFill>
                  <a:schemeClr val="tx1"/>
                </a:solidFill>
                <a:latin typeface="+mn-lt"/>
              </a:rPr>
              <a:t>Recognition that people, process, technology, and the way we work are impacted by adoption of Agile methods</a:t>
            </a:r>
          </a:p>
          <a:p>
            <a:r>
              <a:rPr lang="en-US" sz="1900" b="0" dirty="0">
                <a:solidFill>
                  <a:schemeClr val="tx1"/>
                </a:solidFill>
                <a:latin typeface="+mn-lt"/>
              </a:rPr>
              <a:t>Rebranded ADAPT in 2014 as Agile Delivery for Agencies, Programs, and Teams to embrace the growing Agile community across federal agencies </a:t>
            </a:r>
          </a:p>
          <a:p>
            <a:pPr marL="342900" lvl="1" indent="0">
              <a:buNone/>
            </a:pPr>
            <a:endParaRPr lang="en-US" dirty="0">
              <a:solidFill>
                <a:schemeClr val="tx1"/>
              </a:solidFill>
              <a:latin typeface="+mn-lt"/>
            </a:endParaRPr>
          </a:p>
          <a:p>
            <a:pPr marL="0" indent="0">
              <a:buNone/>
            </a:pPr>
            <a:r>
              <a:rPr lang="en-US" sz="2000" dirty="0"/>
              <a:t>Purpose</a:t>
            </a:r>
          </a:p>
          <a:p>
            <a:r>
              <a:rPr lang="en-US" sz="1900" b="0" dirty="0">
                <a:solidFill>
                  <a:schemeClr val="tx1"/>
                </a:solidFill>
                <a:latin typeface="+mn-lt"/>
              </a:rPr>
              <a:t>Facilitate industry-government interaction on Agile principles in programs, projects and procurements</a:t>
            </a:r>
          </a:p>
          <a:p>
            <a:pPr lvl="1"/>
            <a:r>
              <a:rPr lang="en-US" sz="1900" dirty="0">
                <a:solidFill>
                  <a:schemeClr val="tx1"/>
                </a:solidFill>
                <a:latin typeface="+mn-lt"/>
              </a:rPr>
              <a:t>policy, legislative, legal and technical areas</a:t>
            </a:r>
          </a:p>
          <a:p>
            <a:pPr lvl="1"/>
            <a:r>
              <a:rPr lang="en-US" sz="1900" dirty="0">
                <a:solidFill>
                  <a:schemeClr val="tx1"/>
                </a:solidFill>
                <a:latin typeface="+mn-lt"/>
              </a:rPr>
              <a:t>understanding, assessing and implementing agile methods</a:t>
            </a:r>
          </a:p>
          <a:p>
            <a:pPr lvl="1"/>
            <a:r>
              <a:rPr lang="en-US" sz="1900" dirty="0">
                <a:solidFill>
                  <a:schemeClr val="tx1"/>
                </a:solidFill>
                <a:latin typeface="+mn-lt"/>
              </a:rPr>
              <a:t>management/governance, processes, contracts</a:t>
            </a:r>
          </a:p>
          <a:p>
            <a:r>
              <a:rPr lang="en-US" sz="1900" b="0" dirty="0">
                <a:solidFill>
                  <a:schemeClr val="tx1"/>
                </a:solidFill>
                <a:latin typeface="+mn-lt"/>
              </a:rPr>
              <a:t>Create forums for sharing successes and identifying challenges and potential solutions</a:t>
            </a:r>
          </a:p>
        </p:txBody>
      </p:sp>
      <p:sp>
        <p:nvSpPr>
          <p:cNvPr id="4" name="Slide Number Placeholder 3"/>
          <p:cNvSpPr>
            <a:spLocks noGrp="1"/>
          </p:cNvSpPr>
          <p:nvPr>
            <p:ph type="sldNum" sz="quarter" idx="4294967295"/>
          </p:nvPr>
        </p:nvSpPr>
        <p:spPr>
          <a:xfrm>
            <a:off x="9829800" y="6245225"/>
            <a:ext cx="838200" cy="476250"/>
          </a:xfrm>
        </p:spPr>
        <p:txBody>
          <a:bodyPr/>
          <a:lstStyle/>
          <a:p>
            <a:fld id="{77334E95-32F8-4D59-8EC1-8A4CAB9DD6B0}" type="slidenum">
              <a:rPr lang="en-US" smtClean="0"/>
              <a:pPr/>
              <a:t>6</a:t>
            </a:fld>
            <a:endParaRPr lang="en-US"/>
          </a:p>
        </p:txBody>
      </p:sp>
      <p:pic>
        <p:nvPicPr>
          <p:cNvPr id="7" name="Picture 6"/>
          <p:cNvPicPr>
            <a:picLocks noChangeAspect="1"/>
          </p:cNvPicPr>
          <p:nvPr/>
        </p:nvPicPr>
        <p:blipFill>
          <a:blip r:embed="rId2"/>
          <a:stretch>
            <a:fillRect/>
          </a:stretch>
        </p:blipFill>
        <p:spPr>
          <a:xfrm>
            <a:off x="1905001" y="1599397"/>
            <a:ext cx="1525777" cy="2106291"/>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3"/>
          <a:stretch>
            <a:fillRect/>
          </a:stretch>
        </p:blipFill>
        <p:spPr>
          <a:xfrm>
            <a:off x="2094612" y="3505200"/>
            <a:ext cx="1525777" cy="1981198"/>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1580743"/>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a:t>
            </a:r>
          </a:p>
        </p:txBody>
      </p:sp>
      <p:sp>
        <p:nvSpPr>
          <p:cNvPr id="3" name="Content Placeholder 2"/>
          <p:cNvSpPr>
            <a:spLocks noGrp="1"/>
          </p:cNvSpPr>
          <p:nvPr>
            <p:ph idx="1"/>
          </p:nvPr>
        </p:nvSpPr>
        <p:spPr>
          <a:xfrm>
            <a:off x="1752600" y="1219203"/>
            <a:ext cx="8153400" cy="4830763"/>
          </a:xfrm>
        </p:spPr>
        <p:txBody>
          <a:bodyPr>
            <a:normAutofit fontScale="92500" lnSpcReduction="20000"/>
          </a:bodyPr>
          <a:lstStyle/>
          <a:p>
            <a:pPr marL="0" indent="0">
              <a:lnSpc>
                <a:spcPct val="125000"/>
              </a:lnSpc>
              <a:buNone/>
            </a:pPr>
            <a:r>
              <a:rPr lang="en-US" sz="2000" b="0" dirty="0">
                <a:solidFill>
                  <a:schemeClr val="tx1"/>
                </a:solidFill>
              </a:rPr>
              <a:t>Contribute to the national security of the United States by promoting communication and interaction between industry, government, military services, and academia on the adoption of agile methods in IT and software and systems engineering, acquisition, legislation, requirements and technology.</a:t>
            </a:r>
          </a:p>
          <a:p>
            <a:pPr marL="0" indent="0">
              <a:lnSpc>
                <a:spcPct val="125000"/>
              </a:lnSpc>
              <a:buNone/>
            </a:pPr>
            <a:endParaRPr lang="en-US" sz="2000" b="0" dirty="0">
              <a:solidFill>
                <a:schemeClr val="tx1"/>
              </a:solidFill>
            </a:endParaRPr>
          </a:p>
          <a:p>
            <a:pPr lvl="0"/>
            <a:r>
              <a:rPr lang="en-US" sz="1800" b="0" dirty="0">
                <a:solidFill>
                  <a:schemeClr val="tx1"/>
                </a:solidFill>
              </a:rPr>
              <a:t>Build a community of practitioners and proponents of Agile methods in the DoD and Federal Agencies to include the acquisition arena and to showcase proven techniques, and associated concepts, tools and training.</a:t>
            </a:r>
          </a:p>
          <a:p>
            <a:pPr lvl="0"/>
            <a:endParaRPr lang="en-US" sz="1800" b="0" dirty="0">
              <a:solidFill>
                <a:schemeClr val="tx1"/>
              </a:solidFill>
            </a:endParaRPr>
          </a:p>
          <a:p>
            <a:pPr lvl="0"/>
            <a:r>
              <a:rPr lang="en-US" sz="1800" b="0" dirty="0">
                <a:solidFill>
                  <a:schemeClr val="tx1"/>
                </a:solidFill>
              </a:rPr>
              <a:t>Promote understanding of Agile methods and their implications, adoption requirements, and benefits.</a:t>
            </a:r>
          </a:p>
          <a:p>
            <a:pPr lvl="0"/>
            <a:endParaRPr lang="en-US" sz="1800" b="0" dirty="0">
              <a:solidFill>
                <a:schemeClr val="tx1"/>
              </a:solidFill>
            </a:endParaRPr>
          </a:p>
          <a:p>
            <a:pPr lvl="0"/>
            <a:r>
              <a:rPr lang="en-US" sz="1800" b="0" dirty="0">
                <a:solidFill>
                  <a:schemeClr val="tx1"/>
                </a:solidFill>
              </a:rPr>
              <a:t>Host Agile workshops that focus on bringing together recognized experts in the Agile domain to address specific adoption challenges in the Defense acquisition system and make the outcomes publicly available.</a:t>
            </a:r>
          </a:p>
          <a:p>
            <a:pPr lvl="0"/>
            <a:endParaRPr lang="en-US" sz="1800" b="0" dirty="0">
              <a:solidFill>
                <a:schemeClr val="tx1"/>
              </a:solidFill>
            </a:endParaRPr>
          </a:p>
          <a:p>
            <a:pPr lvl="0"/>
            <a:r>
              <a:rPr lang="en-US" sz="1800" b="0" dirty="0">
                <a:solidFill>
                  <a:schemeClr val="tx1"/>
                </a:solidFill>
              </a:rPr>
              <a:t>Embed Agile methods in Defense Acquisition curricula.</a:t>
            </a:r>
          </a:p>
          <a:p>
            <a:pPr marL="0" indent="0">
              <a:buNone/>
            </a:pPr>
            <a:endParaRPr lang="en-US" sz="1800" dirty="0">
              <a:solidFill>
                <a:srgbClr val="FF0000"/>
              </a:solidFill>
            </a:endParaRPr>
          </a:p>
        </p:txBody>
      </p:sp>
      <p:sp>
        <p:nvSpPr>
          <p:cNvPr id="4" name="Slide Number Placeholder 3"/>
          <p:cNvSpPr>
            <a:spLocks noGrp="1"/>
          </p:cNvSpPr>
          <p:nvPr>
            <p:ph type="sldNum" sz="quarter" idx="4294967295"/>
          </p:nvPr>
        </p:nvSpPr>
        <p:spPr>
          <a:xfrm>
            <a:off x="9829800" y="6245225"/>
            <a:ext cx="838200" cy="476250"/>
          </a:xfrm>
        </p:spPr>
        <p:txBody>
          <a:bodyPr/>
          <a:lstStyle/>
          <a:p>
            <a:fld id="{77334E95-32F8-4D59-8EC1-8A4CAB9DD6B0}" type="slidenum">
              <a:rPr lang="en-US" smtClean="0"/>
              <a:pPr/>
              <a:t>7</a:t>
            </a:fld>
            <a:endParaRPr lang="en-US"/>
          </a:p>
        </p:txBody>
      </p:sp>
    </p:spTree>
    <p:extLst>
      <p:ext uri="{BB962C8B-B14F-4D97-AF65-F5344CB8AC3E}">
        <p14:creationId xmlns:p14="http://schemas.microsoft.com/office/powerpoint/2010/main" val="192319770"/>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ADAPT?</a:t>
            </a:r>
          </a:p>
        </p:txBody>
      </p:sp>
      <p:sp>
        <p:nvSpPr>
          <p:cNvPr id="4" name="Slide Number Placeholder 3"/>
          <p:cNvSpPr>
            <a:spLocks noGrp="1"/>
          </p:cNvSpPr>
          <p:nvPr>
            <p:ph type="sldNum" sz="quarter" idx="4294967295"/>
          </p:nvPr>
        </p:nvSpPr>
        <p:spPr>
          <a:xfrm>
            <a:off x="9829800" y="6245225"/>
            <a:ext cx="838200" cy="476250"/>
          </a:xfrm>
        </p:spPr>
        <p:txBody>
          <a:bodyPr/>
          <a:lstStyle/>
          <a:p>
            <a:fld id="{77334E95-32F8-4D59-8EC1-8A4CAB9DD6B0}" type="slidenum">
              <a:rPr lang="en-US" smtClean="0"/>
              <a:pPr/>
              <a:t>8</a:t>
            </a:fld>
            <a:endParaRPr lang="en-US"/>
          </a:p>
        </p:txBody>
      </p:sp>
      <p:graphicFrame>
        <p:nvGraphicFramePr>
          <p:cNvPr id="10" name="Table 9"/>
          <p:cNvGraphicFramePr>
            <a:graphicFrameLocks noGrp="1"/>
          </p:cNvGraphicFramePr>
          <p:nvPr/>
        </p:nvGraphicFramePr>
        <p:xfrm>
          <a:off x="1943100" y="1828800"/>
          <a:ext cx="8305800" cy="3620770"/>
        </p:xfrm>
        <a:graphic>
          <a:graphicData uri="http://schemas.openxmlformats.org/drawingml/2006/table">
            <a:tbl>
              <a:tblPr firstRow="1" bandRow="1">
                <a:tableStyleId>{2D5ABB26-0587-4C30-8999-92F81FD0307C}</a:tableStyleId>
              </a:tblPr>
              <a:tblGrid>
                <a:gridCol w="2768600">
                  <a:extLst>
                    <a:ext uri="{9D8B030D-6E8A-4147-A177-3AD203B41FA5}">
                      <a16:colId xmlns:a16="http://schemas.microsoft.com/office/drawing/2014/main" val="1463510855"/>
                    </a:ext>
                  </a:extLst>
                </a:gridCol>
                <a:gridCol w="2768600">
                  <a:extLst>
                    <a:ext uri="{9D8B030D-6E8A-4147-A177-3AD203B41FA5}">
                      <a16:colId xmlns:a16="http://schemas.microsoft.com/office/drawing/2014/main" val="1949184733"/>
                    </a:ext>
                  </a:extLst>
                </a:gridCol>
                <a:gridCol w="2768600">
                  <a:extLst>
                    <a:ext uri="{9D8B030D-6E8A-4147-A177-3AD203B41FA5}">
                      <a16:colId xmlns:a16="http://schemas.microsoft.com/office/drawing/2014/main" val="971415733"/>
                    </a:ext>
                  </a:extLst>
                </a:gridCol>
              </a:tblGrid>
              <a:tr h="969010">
                <a:tc>
                  <a:txBody>
                    <a:bodyPr/>
                    <a:lstStyle/>
                    <a:p>
                      <a:r>
                        <a:rPr lang="en-US" sz="1600" dirty="0">
                          <a:solidFill>
                            <a:schemeClr val="tx1"/>
                          </a:solidFill>
                        </a:rPr>
                        <a:t>Scott Sinclair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Suzette Johnson</a:t>
                      </a:r>
                    </a:p>
                    <a:p>
                      <a:r>
                        <a:rPr lang="en-US" sz="1600" dirty="0">
                          <a:solidFill>
                            <a:schemeClr val="bg1">
                              <a:lumMod val="50000"/>
                            </a:schemeClr>
                          </a:solidFill>
                        </a:rPr>
                        <a:t>Northrop</a:t>
                      </a:r>
                      <a:r>
                        <a:rPr lang="en-US" sz="1600" baseline="0" dirty="0">
                          <a:solidFill>
                            <a:schemeClr val="bg1">
                              <a:lumMod val="50000"/>
                            </a:schemeClr>
                          </a:solidFill>
                        </a:rPr>
                        <a:t> Grumman</a:t>
                      </a:r>
                      <a:endParaRPr lang="en-US" sz="1600" dirty="0">
                        <a:solidFill>
                          <a:schemeClr val="bg1">
                            <a:lumMod val="50000"/>
                          </a:schemeClr>
                        </a:solidFill>
                      </a:endParaRPr>
                    </a:p>
                    <a:p>
                      <a:endParaRPr lang="en-US" sz="1600"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Robin Yeman</a:t>
                      </a:r>
                    </a:p>
                    <a:p>
                      <a:r>
                        <a:rPr lang="en-US" sz="1600" dirty="0">
                          <a:solidFill>
                            <a:schemeClr val="bg1">
                              <a:lumMod val="50000"/>
                            </a:schemeClr>
                          </a:solidFill>
                        </a:rPr>
                        <a:t>Catalyst Campus</a:t>
                      </a:r>
                    </a:p>
                    <a:p>
                      <a:endParaRPr lang="en-US" sz="1600"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2158818"/>
                  </a:ext>
                </a:extLst>
              </a:tr>
              <a:tr h="701040">
                <a:tc>
                  <a:txBody>
                    <a:bodyPr/>
                    <a:lstStyle/>
                    <a:p>
                      <a:r>
                        <a:rPr lang="en-US" sz="1600" dirty="0"/>
                        <a:t>Richard Cheng</a:t>
                      </a:r>
                    </a:p>
                    <a:p>
                      <a:r>
                        <a:rPr lang="en-US" sz="1600" dirty="0" err="1">
                          <a:solidFill>
                            <a:schemeClr val="bg1">
                              <a:lumMod val="50000"/>
                            </a:schemeClr>
                          </a:solidFill>
                        </a:rPr>
                        <a:t>Excella</a:t>
                      </a:r>
                      <a:r>
                        <a:rPr lang="en-US" sz="1600" dirty="0">
                          <a:solidFill>
                            <a:schemeClr val="bg1">
                              <a:lumMod val="50000"/>
                            </a:schemeClr>
                          </a:solidFill>
                        </a:rPr>
                        <a:t> Consulting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Mark Fabian</a:t>
                      </a:r>
                    </a:p>
                    <a:p>
                      <a:r>
                        <a:rPr lang="en-US" sz="1600" dirty="0">
                          <a:solidFill>
                            <a:schemeClr val="bg1">
                              <a:lumMod val="50000"/>
                            </a:schemeClr>
                          </a:solidFill>
                        </a:rPr>
                        <a:t>PMI</a:t>
                      </a:r>
                    </a:p>
                    <a:p>
                      <a:endParaRPr lang="en-US" sz="1600"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Will Hayes</a:t>
                      </a:r>
                    </a:p>
                    <a:p>
                      <a:r>
                        <a:rPr lang="en-US" sz="1600" dirty="0">
                          <a:solidFill>
                            <a:schemeClr val="bg1">
                              <a:lumMod val="50000"/>
                            </a:schemeClr>
                          </a:solidFill>
                        </a:rPr>
                        <a:t>Carnegie Mellon University </a:t>
                      </a:r>
                    </a:p>
                    <a:p>
                      <a:r>
                        <a:rPr lang="en-US" sz="1600" dirty="0">
                          <a:solidFill>
                            <a:schemeClr val="bg1">
                              <a:lumMod val="50000"/>
                            </a:schemeClr>
                          </a:solidFill>
                        </a:rPr>
                        <a:t>Software Engineering Institute</a:t>
                      </a:r>
                    </a:p>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6475150"/>
                  </a:ext>
                </a:extLst>
              </a:tr>
              <a:tr h="655320">
                <a:tc>
                  <a:txBody>
                    <a:bodyPr/>
                    <a:lstStyle/>
                    <a:p>
                      <a:r>
                        <a:rPr lang="en-US" sz="1600" dirty="0"/>
                        <a:t>Geoff Draper</a:t>
                      </a:r>
                    </a:p>
                    <a:p>
                      <a:r>
                        <a:rPr lang="en-US" sz="1600" dirty="0">
                          <a:solidFill>
                            <a:schemeClr val="bg1">
                              <a:lumMod val="50000"/>
                            </a:schemeClr>
                          </a:solidFill>
                        </a:rPr>
                        <a:t>L3Harris Technologies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err="1"/>
                        <a:t>Stosh</a:t>
                      </a:r>
                      <a:r>
                        <a:rPr lang="en-US" sz="1600" dirty="0"/>
                        <a:t> </a:t>
                      </a:r>
                      <a:r>
                        <a:rPr lang="en-US" sz="1600" dirty="0" err="1"/>
                        <a:t>Misiaszek</a:t>
                      </a:r>
                      <a:endParaRPr lang="en-US" sz="1600" dirty="0"/>
                    </a:p>
                    <a:p>
                      <a:r>
                        <a:rPr lang="en-US" sz="1600" dirty="0">
                          <a:solidFill>
                            <a:schemeClr val="bg1">
                              <a:lumMod val="50000"/>
                            </a:schemeClr>
                          </a:solidFill>
                        </a:rPr>
                        <a:t>Scaled Agile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Dan </a:t>
                      </a:r>
                      <a:r>
                        <a:rPr lang="en-US" sz="1600" dirty="0" err="1"/>
                        <a:t>Weikart</a:t>
                      </a:r>
                      <a:endParaRPr lang="en-US" sz="1600" dirty="0"/>
                    </a:p>
                    <a:p>
                      <a:r>
                        <a:rPr lang="en-US" sz="1600" dirty="0" err="1">
                          <a:solidFill>
                            <a:schemeClr val="bg1">
                              <a:lumMod val="50000"/>
                            </a:schemeClr>
                          </a:solidFill>
                        </a:rPr>
                        <a:t>Cprime</a:t>
                      </a:r>
                      <a:endParaRPr lang="en-US" sz="1600"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2744321"/>
                  </a:ext>
                </a:extLst>
              </a:tr>
              <a:tr h="929640">
                <a:tc>
                  <a:txBody>
                    <a:bodyPr/>
                    <a:lstStyle/>
                    <a:p>
                      <a:r>
                        <a:rPr lang="en-US" sz="1600" dirty="0"/>
                        <a:t>Dennis Ebersole</a:t>
                      </a:r>
                    </a:p>
                    <a:p>
                      <a:r>
                        <a:rPr lang="en-US" sz="1600" dirty="0" err="1">
                          <a:solidFill>
                            <a:schemeClr val="bg1">
                              <a:lumMod val="50000"/>
                            </a:schemeClr>
                          </a:solidFill>
                        </a:rPr>
                        <a:t>Perspecta</a:t>
                      </a:r>
                      <a:endParaRPr lang="en-US" sz="1600"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Ken Mills</a:t>
                      </a:r>
                    </a:p>
                    <a:p>
                      <a:r>
                        <a:rPr lang="en-US" sz="1600" dirty="0" err="1">
                          <a:solidFill>
                            <a:schemeClr val="bg1">
                              <a:lumMod val="50000"/>
                            </a:schemeClr>
                          </a:solidFill>
                        </a:rPr>
                        <a:t>Digital.ai</a:t>
                      </a:r>
                      <a:endParaRPr lang="en-US" sz="1600" dirty="0">
                        <a:solidFill>
                          <a:schemeClr val="bg1">
                            <a:lumMod val="50000"/>
                          </a:schemeClr>
                        </a:solidFill>
                      </a:endParaRPr>
                    </a:p>
                    <a:p>
                      <a:endParaRPr lang="en-US" sz="1600"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Eileen </a:t>
                      </a:r>
                      <a:r>
                        <a:rPr lang="en-US" sz="1600" dirty="0" err="1"/>
                        <a:t>Wruble</a:t>
                      </a:r>
                      <a:endParaRPr lang="en-US" sz="1600" dirty="0"/>
                    </a:p>
                    <a:p>
                      <a:r>
                        <a:rPr lang="en-US" sz="1600" dirty="0">
                          <a:solidFill>
                            <a:schemeClr val="bg1">
                              <a:lumMod val="50000"/>
                            </a:schemeClr>
                          </a:solidFill>
                        </a:rPr>
                        <a:t>Carnegie Mellon University</a:t>
                      </a:r>
                    </a:p>
                    <a:p>
                      <a:r>
                        <a:rPr lang="en-US" sz="1600" dirty="0">
                          <a:solidFill>
                            <a:schemeClr val="bg1">
                              <a:lumMod val="50000"/>
                            </a:schemeClr>
                          </a:solidFill>
                        </a:rPr>
                        <a:t>Software Engineering Institute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8938837"/>
                  </a:ext>
                </a:extLst>
              </a:tr>
            </a:tbl>
          </a:graphicData>
        </a:graphic>
      </p:graphicFrame>
    </p:spTree>
    <p:extLst>
      <p:ext uri="{BB962C8B-B14F-4D97-AF65-F5344CB8AC3E}">
        <p14:creationId xmlns:p14="http://schemas.microsoft.com/office/powerpoint/2010/main" val="2573343897"/>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Agile in Government Summit</a:t>
            </a:r>
          </a:p>
        </p:txBody>
      </p:sp>
      <p:sp>
        <p:nvSpPr>
          <p:cNvPr id="4" name="Slide Number Placeholder 3"/>
          <p:cNvSpPr>
            <a:spLocks noGrp="1"/>
          </p:cNvSpPr>
          <p:nvPr>
            <p:ph type="sldNum" sz="quarter" idx="4294967295"/>
          </p:nvPr>
        </p:nvSpPr>
        <p:spPr>
          <a:xfrm>
            <a:off x="9829800" y="3696058"/>
            <a:ext cx="838200" cy="476250"/>
          </a:xfrm>
        </p:spPr>
        <p:txBody>
          <a:bodyPr/>
          <a:lstStyle/>
          <a:p>
            <a:fld id="{77334E95-32F8-4D59-8EC1-8A4CAB9DD6B0}" type="slidenum">
              <a:rPr lang="en-US" smtClean="0"/>
              <a:pPr/>
              <a:t>9</a:t>
            </a:fld>
            <a:endParaRPr lang="en-US" dirty="0"/>
          </a:p>
        </p:txBody>
      </p:sp>
      <p:graphicFrame>
        <p:nvGraphicFramePr>
          <p:cNvPr id="18" name="Table 17"/>
          <p:cNvGraphicFramePr>
            <a:graphicFrameLocks noGrp="1"/>
          </p:cNvGraphicFramePr>
          <p:nvPr/>
        </p:nvGraphicFramePr>
        <p:xfrm>
          <a:off x="4229102" y="1692721"/>
          <a:ext cx="6019799" cy="2748280"/>
        </p:xfrm>
        <a:graphic>
          <a:graphicData uri="http://schemas.openxmlformats.org/drawingml/2006/table">
            <a:tbl>
              <a:tblPr firstRow="1" bandRow="1">
                <a:tableStyleId>{2D5ABB26-0587-4C30-8999-92F81FD0307C}</a:tableStyleId>
              </a:tblPr>
              <a:tblGrid>
                <a:gridCol w="1852246">
                  <a:extLst>
                    <a:ext uri="{9D8B030D-6E8A-4147-A177-3AD203B41FA5}">
                      <a16:colId xmlns:a16="http://schemas.microsoft.com/office/drawing/2014/main" val="4101880064"/>
                    </a:ext>
                  </a:extLst>
                </a:gridCol>
                <a:gridCol w="2107989">
                  <a:extLst>
                    <a:ext uri="{9D8B030D-6E8A-4147-A177-3AD203B41FA5}">
                      <a16:colId xmlns:a16="http://schemas.microsoft.com/office/drawing/2014/main" val="1189190604"/>
                    </a:ext>
                  </a:extLst>
                </a:gridCol>
                <a:gridCol w="2059564">
                  <a:extLst>
                    <a:ext uri="{9D8B030D-6E8A-4147-A177-3AD203B41FA5}">
                      <a16:colId xmlns:a16="http://schemas.microsoft.com/office/drawing/2014/main" val="1859321886"/>
                    </a:ext>
                  </a:extLst>
                </a:gridCol>
              </a:tblGrid>
              <a:tr h="370840">
                <a:tc gridSpan="3">
                  <a:txBody>
                    <a:bodyPr/>
                    <a:lstStyle/>
                    <a:p>
                      <a:pPr marL="0" indent="0" algn="l" defTabSz="685800" rtl="0" eaLnBrk="1" latinLnBrk="0" hangingPunct="1">
                        <a:spcBef>
                          <a:spcPct val="20000"/>
                        </a:spcBef>
                        <a:buClr>
                          <a:srgbClr val="C00000"/>
                        </a:buClr>
                        <a:buFont typeface="Arial" panose="020B0604020202020204" pitchFamily="34" charset="0"/>
                        <a:buNone/>
                      </a:pPr>
                      <a:r>
                        <a:rPr lang="en-US" sz="1600" b="1" kern="1200" spc="0" dirty="0">
                          <a:solidFill>
                            <a:schemeClr val="tx1">
                              <a:lumMod val="85000"/>
                              <a:lumOff val="15000"/>
                            </a:schemeClr>
                          </a:solidFill>
                          <a:latin typeface="Arial" panose="020B0604020202020204" pitchFamily="34" charset="0"/>
                          <a:ea typeface="+mn-ea"/>
                          <a:cs typeface="Arial" panose="020B0604020202020204" pitchFamily="34" charset="0"/>
                        </a:rPr>
                        <a:t>Previous Summit Highlights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760723780"/>
                  </a:ext>
                </a:extLst>
              </a:tr>
              <a:tr h="370840">
                <a:tc>
                  <a:txBody>
                    <a:bodyPr/>
                    <a:lstStyle/>
                    <a:p>
                      <a:r>
                        <a:rPr lang="en-US" sz="1200" dirty="0"/>
                        <a:t>2019: Integrating Agile into Government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685800" rtl="0" eaLnBrk="1" latinLnBrk="0" hangingPunct="1">
                        <a:buFont typeface="Arial" panose="020B0604020202020204" pitchFamily="34" charset="0"/>
                        <a:buNone/>
                      </a:pPr>
                      <a:r>
                        <a:rPr lang="en-US" sz="1200" kern="1200" dirty="0">
                          <a:solidFill>
                            <a:schemeClr val="tx1"/>
                          </a:solidFill>
                          <a:latin typeface="+mn-lt"/>
                          <a:ea typeface="+mn-ea"/>
                          <a:cs typeface="+mn-cs"/>
                        </a:rPr>
                        <a:t>Maj Gen Patrick </a:t>
                      </a:r>
                      <a:r>
                        <a:rPr lang="en-US" sz="1200" kern="1200" dirty="0" err="1">
                          <a:solidFill>
                            <a:schemeClr val="tx1"/>
                          </a:solidFill>
                          <a:latin typeface="+mn-lt"/>
                          <a:ea typeface="+mn-ea"/>
                          <a:cs typeface="+mn-cs"/>
                        </a:rPr>
                        <a:t>Higby</a:t>
                      </a:r>
                      <a:r>
                        <a:rPr lang="en-US" sz="1200" kern="1200" dirty="0">
                          <a:solidFill>
                            <a:schemeClr val="tx1"/>
                          </a:solidFill>
                          <a:latin typeface="+mn-lt"/>
                          <a:ea typeface="+mn-ea"/>
                          <a:cs typeface="+mn-cs"/>
                        </a:rPr>
                        <a:t>, SAF/AT&amp;L</a:t>
                      </a:r>
                    </a:p>
                    <a:p>
                      <a:pPr marL="0" indent="0" algn="l" defTabSz="685800" rtl="0" eaLnBrk="1" latinLnBrk="0" hangingPunct="1">
                        <a:buFont typeface="Arial" panose="020B0604020202020204" pitchFamily="34" charset="0"/>
                        <a:buNone/>
                      </a:pPr>
                      <a:r>
                        <a:rPr lang="en-US" sz="1200" kern="1200" dirty="0">
                          <a:solidFill>
                            <a:schemeClr val="tx1"/>
                          </a:solidFill>
                          <a:latin typeface="+mn-lt"/>
                          <a:ea typeface="+mn-ea"/>
                          <a:cs typeface="+mn-cs"/>
                        </a:rPr>
                        <a:t>Dr. Jeff </a:t>
                      </a:r>
                      <a:r>
                        <a:rPr lang="en-US" sz="1200" kern="1200" dirty="0" err="1">
                          <a:solidFill>
                            <a:schemeClr val="tx1"/>
                          </a:solidFill>
                          <a:latin typeface="+mn-lt"/>
                          <a:ea typeface="+mn-ea"/>
                          <a:cs typeface="+mn-cs"/>
                        </a:rPr>
                        <a:t>Boleng</a:t>
                      </a:r>
                      <a:r>
                        <a:rPr lang="en-US" sz="1200" kern="1200" dirty="0">
                          <a:solidFill>
                            <a:schemeClr val="tx1"/>
                          </a:solidFill>
                          <a:latin typeface="+mn-lt"/>
                          <a:ea typeface="+mn-ea"/>
                          <a:cs typeface="+mn-cs"/>
                        </a:rPr>
                        <a:t>, OUSD (A&amp;S)</a:t>
                      </a:r>
                    </a:p>
                    <a:p>
                      <a:pPr marL="0" indent="0" algn="l" defTabSz="685800" rtl="0" eaLnBrk="1" latinLnBrk="0" hangingPunct="1">
                        <a:buFont typeface="Arial" panose="020B0604020202020204" pitchFamily="34" charset="0"/>
                        <a:buNone/>
                      </a:pPr>
                      <a:r>
                        <a:rPr lang="en-US" sz="1200" kern="1200" dirty="0">
                          <a:solidFill>
                            <a:schemeClr val="tx1"/>
                          </a:solidFill>
                          <a:latin typeface="+mn-lt"/>
                          <a:ea typeface="+mn-ea"/>
                          <a:cs typeface="+mn-cs"/>
                        </a:rPr>
                        <a:t>Sean Brady, DAU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Multiple Tracks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9683478"/>
                  </a:ext>
                </a:extLst>
              </a:tr>
              <a:tr h="370840">
                <a:tc>
                  <a:txBody>
                    <a:bodyPr/>
                    <a:lstStyle/>
                    <a:p>
                      <a:r>
                        <a:rPr lang="en-US" sz="1200" dirty="0"/>
                        <a:t>2018: Mission Agility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Maj</a:t>
                      </a:r>
                      <a:r>
                        <a:rPr lang="en-US" sz="1200" baseline="0" dirty="0"/>
                        <a:t> Gen Sarah </a:t>
                      </a:r>
                      <a:r>
                        <a:rPr lang="en-US" sz="1200" baseline="0" dirty="0" err="1"/>
                        <a:t>Zabel</a:t>
                      </a:r>
                      <a:endParaRPr lang="en-US" sz="1200" baseline="0" dirty="0"/>
                    </a:p>
                    <a:p>
                      <a:r>
                        <a:rPr lang="en-US" sz="1200" baseline="0" dirty="0"/>
                        <a:t>Dr. George </a:t>
                      </a:r>
                      <a:r>
                        <a:rPr lang="en-US" sz="1200" baseline="0" dirty="0" err="1"/>
                        <a:t>Duchak</a:t>
                      </a:r>
                      <a:r>
                        <a:rPr lang="en-US" sz="1200" baseline="0" dirty="0"/>
                        <a:t>, DASD (C4&amp;NBS)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VADM Joseph Dyer (Ret)</a:t>
                      </a:r>
                    </a:p>
                    <a:p>
                      <a:r>
                        <a:rPr lang="en-US" sz="1200" dirty="0"/>
                        <a:t>Dr. Matt Kennedy, Treasury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022349"/>
                  </a:ext>
                </a:extLst>
              </a:tr>
              <a:tr h="370840">
                <a:tc>
                  <a:txBody>
                    <a:bodyPr/>
                    <a:lstStyle/>
                    <a:p>
                      <a:r>
                        <a:rPr lang="en-US" sz="1200" dirty="0"/>
                        <a:t>2017: IT &amp; Beyond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Leonel </a:t>
                      </a:r>
                      <a:r>
                        <a:rPr lang="en-US" sz="1200" dirty="0" err="1"/>
                        <a:t>Garciga</a:t>
                      </a:r>
                      <a:r>
                        <a:rPr lang="en-US" sz="1200" dirty="0"/>
                        <a:t>, JIDO</a:t>
                      </a:r>
                    </a:p>
                    <a:p>
                      <a:r>
                        <a:rPr lang="en-US" sz="1200" dirty="0"/>
                        <a:t>Dr. Don </a:t>
                      </a:r>
                      <a:r>
                        <a:rPr lang="en-US" sz="1200" dirty="0" err="1"/>
                        <a:t>Reinertsen</a:t>
                      </a:r>
                      <a:r>
                        <a:rPr lang="en-US" sz="1200" dirty="0"/>
                        <a:t>, Author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Dr.</a:t>
                      </a:r>
                      <a:r>
                        <a:rPr lang="en-US" sz="1200" baseline="0" dirty="0"/>
                        <a:t> Steve </a:t>
                      </a:r>
                      <a:r>
                        <a:rPr lang="en-US" sz="1200" baseline="0" dirty="0" err="1"/>
                        <a:t>Mayner</a:t>
                      </a:r>
                      <a:r>
                        <a:rPr lang="en-US" sz="1200" baseline="0" dirty="0"/>
                        <a:t>, Scaled Agile</a:t>
                      </a:r>
                    </a:p>
                    <a:p>
                      <a:r>
                        <a:rPr lang="en-US" sz="1200" baseline="0" dirty="0"/>
                        <a:t>DevOps in the IC Panel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3763291"/>
                  </a:ext>
                </a:extLst>
              </a:tr>
              <a:tr h="370840">
                <a:tc>
                  <a:txBody>
                    <a:bodyPr/>
                    <a:lstStyle/>
                    <a:p>
                      <a:r>
                        <a:rPr lang="en-US" sz="1200" dirty="0"/>
                        <a:t>2016: Enterprise DevOps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Gene Kim, Author</a:t>
                      </a:r>
                    </a:p>
                    <a:p>
                      <a:r>
                        <a:rPr lang="en-US" sz="1200" dirty="0"/>
                        <a:t>Mark Schwartz, CIO, USCIS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aseline="0" dirty="0"/>
                        <a:t>Gary Bliss, OUSD (PARCA)</a:t>
                      </a:r>
                      <a:endParaRPr lang="en-US" sz="1200" dirty="0"/>
                    </a:p>
                    <a:p>
                      <a:r>
                        <a:rPr lang="en-US" sz="1200" dirty="0"/>
                        <a:t>James McConnell,</a:t>
                      </a:r>
                      <a:r>
                        <a:rPr lang="en-US" sz="1200" baseline="0" dirty="0"/>
                        <a:t> NNSA</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5826175"/>
                  </a:ext>
                </a:extLst>
              </a:tr>
            </a:tbl>
          </a:graphicData>
        </a:graphic>
      </p:graphicFrame>
      <p:pic>
        <p:nvPicPr>
          <p:cNvPr id="20" name="Picture 19"/>
          <p:cNvPicPr>
            <a:picLocks noChangeAspect="1"/>
          </p:cNvPicPr>
          <p:nvPr/>
        </p:nvPicPr>
        <p:blipFill>
          <a:blip r:embed="rId2"/>
          <a:stretch>
            <a:fillRect/>
          </a:stretch>
        </p:blipFill>
        <p:spPr>
          <a:xfrm>
            <a:off x="1935298" y="1544414"/>
            <a:ext cx="2103302" cy="2688569"/>
          </a:xfrm>
          <a:prstGeom prst="rect">
            <a:avLst/>
          </a:prstGeom>
        </p:spPr>
      </p:pic>
      <p:pic>
        <p:nvPicPr>
          <p:cNvPr id="11" name="Picture 10"/>
          <p:cNvPicPr>
            <a:picLocks noChangeAspect="1"/>
          </p:cNvPicPr>
          <p:nvPr/>
        </p:nvPicPr>
        <p:blipFill>
          <a:blip r:embed="rId3"/>
          <a:stretch>
            <a:fillRect/>
          </a:stretch>
        </p:blipFill>
        <p:spPr>
          <a:xfrm>
            <a:off x="1796259" y="1484938"/>
            <a:ext cx="1981200" cy="2565132"/>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4"/>
          <a:stretch>
            <a:fillRect/>
          </a:stretch>
        </p:blipFill>
        <p:spPr>
          <a:xfrm>
            <a:off x="1535119" y="1295401"/>
            <a:ext cx="1992547" cy="2564399"/>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88453768"/>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TIMING" val="|4.7|4.9|4.9|5|4.9|5.1|4.8|5.1|5.8|3.9|5|4.5|5.4|5|4.8|5.2|4.9"/>
</p:tagLst>
</file>

<file path=ppt/tags/tag2.xml><?xml version="1.0" encoding="utf-8"?>
<p:tagLst xmlns:a="http://schemas.openxmlformats.org/drawingml/2006/main" xmlns:r="http://schemas.openxmlformats.org/officeDocument/2006/relationships" xmlns:p="http://schemas.openxmlformats.org/presentationml/2006/main">
  <p:tag name="TIMING" val="|4.7|5|5.1|4.6|4.1|6.1|5"/>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ZGU1M2FjMS1iZjVmLTRhYWUtOWNmMS0wNzUwOWUyM2E0YjAiIG9yaWdpbj0idXNlclNlbGVjdGVkIiAvPjxVc2VyTmFtZT5VU1xLVEgwMTkwNTwvVXNlck5hbWU+PERhdGVUaW1lPjQvMjAvMjAyMSA2OjMzOjE2IFBNPC9EYXRlVGltZT48TGFiZWxTdHJpbmc+VGhpcyBhcnRpZmFjdCBoYXMgbm8gY2xhc3NpZmljYXRpb24uPC9MYWJlbFN0cmluZz48L2l0ZW0+PGl0ZW0+PHNpc2wgc2lzbFZlcnNpb249IjAiIHBvbGljeT0iY2RlNTNhYzEtYmY1Zi00YWFlLTljZjEtMDc1MDllMjNhNGIwIiBvcmlnaW49InVzZXJTZWxlY3RlZCI+PGVsZW1lbnQgdWlkPSJkZWNlY2JkNi1kYTNiLTQ2ZmUtOGYwMC1mOWQ5ZGVlYTJlZTEiIHZhbHVlPSIiIHhtbG5zPSJodHRwOi8vd3d3LmJvbGRvbmphbWVzLmNvbS8yMDA4LzAxL3NpZS9pbnRlcm5hbC9sYWJlbCIgLz48ZWxlbWVudCB1aWQ9ImJiYmY3YmY0LTRmNGYtNDE4OS05YzVlLTY1MDE1ZGU4YTZhZCIgdmFsdWU9IiIgeG1sbnM9Imh0dHA6Ly93d3cuYm9sZG9uamFtZXMuY29tLzIwMDgvMDEvc2llL2ludGVybmFsL2xhYmVsIiAvPjxlbGVtZW50IHVpZD0iYmJhOTRjNjUtYWMzZC00ZjM0LWIyZTEtOGRlMTFlZjZmMDFjIiB2YWx1ZT0iIiB4bWxucz0iaHR0cDovL3d3dy5ib2xkb25qYW1lcy5jb20vMjAwOC8wMS9zaWUvaW50ZXJuYWwvbGFiZWwiIC8+PGVsZW1lbnQgdWlkPSJiYzJiN2MwMS02ZGIxLTRlN2QtODhkMS1mYzYxNjc0Zjg2ZmQiIHZhbHVlPSIiIHhtbG5zPSJodHRwOi8vd3d3LmJvbGRvbmphbWVzLmNvbS8yMDA4LzAxL3NpZS9pbnRlcm5hbC9sYWJlbCIgLz48ZWxlbWVudCB1aWQ9IjkyZTk5M2EzLWFmMzItNGFmYi1hYTE5LTNhNDljZGI4MmM3YSIgdmFsdWU9IiIgeG1sbnM9Imh0dHA6Ly93d3cuYm9sZG9uamFtZXMuY29tLzIwMDgvMDEvc2llL2ludGVybmFsL2xhYmVsIiAvPjwvc2lzbD48VXNlck5hbWU+VVNcS1RIMDE5MDU8L1VzZXJOYW1lPjxEYXRlVGltZT4xMC80LzIwMjEgMzo0NTo0MyBQTTwvRGF0ZVRpbWU+PExhYmVsU3RyaW5nPk9yaWdpbiBKdXJpc2RpY3Rpb246IFVTICB8IFVucmVzdHJpY3RlZCBDb250ZW50IHwgTm8gbWFya2luZyBhcHBsaWVkIGJ5IHRoaXMgdG9vbCB8IE90aGVyIEluZm9ybWF0aW9uIChOb3QgUmVxdWlyaW5nIGFuIEV4cG9ydCBDb250cm9sIE1hcmtpbmcpIHwgTm8gbWFya2luZyBhcHBsaWVkIGJ5IHRoZSB0b29sPC9MYWJlbFN0cmluZz48L2l0ZW0+PC9sYWJlbEhpc3Rvcnk+</Value>
</WrappedLabelHistory>
</file>

<file path=customXml/item2.xml><?xml version="1.0" encoding="utf-8"?>
<sisl xmlns:xsi="http://www.w3.org/2001/XMLSchema-instance" xmlns:xsd="http://www.w3.org/2001/XMLSchema" xmlns="http://www.boldonjames.com/2008/01/sie/internal/label" sislVersion="0" policy="cde53ac1-bf5f-4aae-9cf1-07509e23a4b0" origin="userSelected">
  <element uid="dececbd6-da3b-46fe-8f00-f9d9deea2ee1" value=""/>
  <element uid="bbbf7bf4-4f4f-4189-9c5e-65015de8a6ad" value=""/>
  <element uid="bba94c65-ac3d-4f34-b2e1-8de11ef6f01c" value=""/>
  <element uid="bc2b7c01-6db1-4e7d-88d1-fc61674f86fd" value=""/>
  <element uid="92e993a3-af32-4afb-aa19-3a49cdb82c7a" value=""/>
</sisl>
</file>

<file path=customXml/itemProps1.xml><?xml version="1.0" encoding="utf-8"?>
<ds:datastoreItem xmlns:ds="http://schemas.openxmlformats.org/officeDocument/2006/customXml" ds:itemID="{4E1F88EE-2516-426D-AD7E-6045AF4D397D}">
  <ds:schemaRefs>
    <ds:schemaRef ds:uri="http://www.w3.org/2001/XMLSchema"/>
    <ds:schemaRef ds:uri="http://www.boldonjames.com/2016/02/Classifier/internal/wrappedLabelHistory"/>
  </ds:schemaRefs>
</ds:datastoreItem>
</file>

<file path=customXml/itemProps2.xml><?xml version="1.0" encoding="utf-8"?>
<ds:datastoreItem xmlns:ds="http://schemas.openxmlformats.org/officeDocument/2006/customXml" ds:itemID="{49375BB3-F841-4659-BEEE-5080C98F66A6}">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
  <TotalTime>2215</TotalTime>
  <Words>2695</Words>
  <Application>Microsoft Office PowerPoint</Application>
  <PresentationFormat>Widescreen</PresentationFormat>
  <Paragraphs>453</Paragraphs>
  <Slides>31</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 Arial</vt:lpstr>
      <vt:lpstr>Arial</vt:lpstr>
      <vt:lpstr>Calibri</vt:lpstr>
      <vt:lpstr>Courier New</vt:lpstr>
      <vt:lpstr>Montserrat</vt:lpstr>
      <vt:lpstr>Raleway Light</vt:lpstr>
      <vt:lpstr>Wingdings</vt:lpstr>
      <vt:lpstr>1_Office Theme</vt:lpstr>
      <vt:lpstr>System Engineering Division  Monthly Meeting</vt:lpstr>
      <vt:lpstr>PowerPoint Presentation</vt:lpstr>
      <vt:lpstr>NDIA SED USAF Call for Input</vt:lpstr>
      <vt:lpstr>NDIA ADAPT Working Group Agile Delivery for Agencies, Programs, and Teams</vt:lpstr>
      <vt:lpstr>What is ADAPT?</vt:lpstr>
      <vt:lpstr>Purpose</vt:lpstr>
      <vt:lpstr>Objective</vt:lpstr>
      <vt:lpstr>Who is ADAPT?</vt:lpstr>
      <vt:lpstr>Agile in Government Summit</vt:lpstr>
      <vt:lpstr>NDIA Systems Engineering Division</vt:lpstr>
      <vt:lpstr>Federal/DoD adoption has passed a tipping point and is now becoming mainstream</vt:lpstr>
      <vt:lpstr>COVID-19</vt:lpstr>
      <vt:lpstr>ADAPT DE Value Stream</vt:lpstr>
      <vt:lpstr>Space Force Hypothetical Vignette</vt:lpstr>
      <vt:lpstr>ADAPT Roadmap FY22</vt:lpstr>
      <vt:lpstr>NDIA SED SE/ME Conference Call for Papers Discussion</vt:lpstr>
      <vt:lpstr>NDIA SED Digital Systems Engineering (DSE) Initiative </vt:lpstr>
      <vt:lpstr>NDIA SED Digital Systems Engineering (DSE) Initiative (2) </vt:lpstr>
      <vt:lpstr>NDIA SED Committee Updates and Discussion   </vt:lpstr>
      <vt:lpstr>24 March 2022 NDIA Systems Engineering Division (SED) Meeting Safety and Environmental Engineering Committee (SEEC) Report</vt:lpstr>
      <vt:lpstr>NDIA SEEC 2022 Priorities</vt:lpstr>
      <vt:lpstr>27 April 2022 SEEC Meeting</vt:lpstr>
      <vt:lpstr> NDIA System Security Engineering Committee  March 24, 2022</vt:lpstr>
      <vt:lpstr>NDIA SE Architecture Committee Report March 24, 2022</vt:lpstr>
      <vt:lpstr>SE Architecture Committee</vt:lpstr>
      <vt:lpstr>Architecture Committee March 2022 Activity Status Summary</vt:lpstr>
      <vt:lpstr>PowerPoint Presentation</vt:lpstr>
      <vt:lpstr>MOSA Implementation Recommendations* (Items Underlined and Marked in Green Represent Current Follow-On Focus Efforts)</vt:lpstr>
      <vt:lpstr>Architecture Committee Products</vt:lpstr>
      <vt:lpstr>DoD Initiatives Support by NDIA Architecture Committee</vt:lpstr>
      <vt:lpstr>NDIA Test &amp; Evaluation Division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Logistics Management January Division Meeting</dc:title>
  <dc:subject>rtnipcontrolcode:unrestricted|rtnipcontrolcodevm:noipvm|rtnexportcontrolcountry:usa|rtnexportcontrolcode:otherinfo|rtnexportcontrolcodevm:nousecvm</dc:subject>
  <dc:creator>Andrea Lane</dc:creator>
  <cp:lastModifiedBy>Jae Yu</cp:lastModifiedBy>
  <cp:revision>82</cp:revision>
  <dcterms:created xsi:type="dcterms:W3CDTF">2021-01-15T15:54:14Z</dcterms:created>
  <dcterms:modified xsi:type="dcterms:W3CDTF">2022-03-24T17:51:45Z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55163471-e1cd-4e81-8f41-6939c96fa403</vt:lpwstr>
  </property>
  <property fmtid="{D5CDD505-2E9C-101B-9397-08002B2CF9AE}" pid="3" name="bjClsUserRVM">
    <vt:lpwstr>[]</vt:lpwstr>
  </property>
  <property fmtid="{D5CDD505-2E9C-101B-9397-08002B2CF9AE}" pid="4" name="bjSaver">
    <vt:lpwstr>K5xoA48SK7vARNRMs6ihxGK93DNhV4Go</vt:lpwstr>
  </property>
  <property fmtid="{D5CDD505-2E9C-101B-9397-08002B2CF9AE}" pid="5" name="bjLabelRefreshRequired">
    <vt:lpwstr>FileClassifier</vt:lpwstr>
  </property>
  <property fmtid="{D5CDD505-2E9C-101B-9397-08002B2CF9AE}" pid="6" name="rtxCustomDocumentProperties">
    <vt:lpwstr>rtnipcontrolcode:unrestricted|rtnipcontrolcodevm:noipvm|rtnexportcontrolcountry:usa|rtnexportcontrolcode:otherinfo|rtnexportcontrolcodevm:nousecvm|</vt:lpwstr>
  </property>
  <property fmtid="{D5CDD505-2E9C-101B-9397-08002B2CF9AE}" pid="7" name="bjDocumentLabelXML">
    <vt:lpwstr>&lt;?xml version="1.0" encoding="us-ascii"?&gt;&lt;sisl xmlns:xsi="http://www.w3.org/2001/XMLSchema-instance" xmlns:xsd="http://www.w3.org/2001/XMLSchema" sislVersion="0" policy="cde53ac1-bf5f-4aae-9cf1-07509e23a4b0" origin="userSelected" xmlns="http://www.boldonj</vt:lpwstr>
  </property>
  <property fmtid="{D5CDD505-2E9C-101B-9397-08002B2CF9AE}" pid="8" name="bjDocumentLabelXML-0">
    <vt:lpwstr>ames.com/2008/01/sie/internal/label"&gt;&lt;element uid="dececbd6-da3b-46fe-8f00-f9d9deea2ee1" value="" /&gt;&lt;element uid="bbbf7bf4-4f4f-4189-9c5e-65015de8a6ad" value="" /&gt;&lt;element uid="bba94c65-ac3d-4f34-b2e1-8de11ef6f01c" value="" /&gt;&lt;element uid="bc2b7c01-6db1-4</vt:lpwstr>
  </property>
  <property fmtid="{D5CDD505-2E9C-101B-9397-08002B2CF9AE}" pid="9" name="bjDocumentLabelXML-1">
    <vt:lpwstr>e7d-88d1-fc61674f86fd" value="" /&gt;&lt;element uid="92e993a3-af32-4afb-aa19-3a49cdb82c7a" value="" /&gt;&lt;/sisl&gt;</vt:lpwstr>
  </property>
  <property fmtid="{D5CDD505-2E9C-101B-9397-08002B2CF9AE}" pid="10" name="bjDocumentSecurityLabel">
    <vt:lpwstr>Origin Jurisdiction: US  | Unrestricted Content | No marking applied by this tool | Other Information (Not Requiring an Export Control Marking) | No marking applied by the tool</vt:lpwstr>
  </property>
  <property fmtid="{D5CDD505-2E9C-101B-9397-08002B2CF9AE}" pid="11" name="bjLabelHistoryID">
    <vt:lpwstr>{4E1F88EE-2516-426D-AD7E-6045AF4D397D}</vt:lpwstr>
  </property>
</Properties>
</file>