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54" r:id="rId6"/>
    <p:sldId id="352" r:id="rId7"/>
    <p:sldId id="533" r:id="rId8"/>
    <p:sldId id="536" r:id="rId9"/>
    <p:sldId id="537" r:id="rId10"/>
    <p:sldId id="538" r:id="rId11"/>
    <p:sldId id="539" r:id="rId12"/>
    <p:sldId id="541" r:id="rId13"/>
    <p:sldId id="542" r:id="rId14"/>
    <p:sldId id="543" r:id="rId15"/>
    <p:sldId id="544" r:id="rId16"/>
    <p:sldId id="295" r:id="rId17"/>
    <p:sldId id="545" r:id="rId18"/>
    <p:sldId id="535" r:id="rId19"/>
    <p:sldId id="508" r:id="rId20"/>
    <p:sldId id="513" r:id="rId21"/>
    <p:sldId id="514" r:id="rId22"/>
    <p:sldId id="515" r:id="rId23"/>
    <p:sldId id="367" r:id="rId24"/>
    <p:sldId id="378" r:id="rId25"/>
    <p:sldId id="525" r:id="rId26"/>
    <p:sldId id="529" r:id="rId27"/>
    <p:sldId id="530" r:id="rId28"/>
    <p:sldId id="479" r:id="rId29"/>
    <p:sldId id="540" r:id="rId30"/>
    <p:sldId id="491" r:id="rId31"/>
    <p:sldId id="409" r:id="rId32"/>
    <p:sldId id="546" r:id="rId33"/>
    <p:sldId id="501" r:id="rId34"/>
    <p:sldId id="472" r:id="rId35"/>
    <p:sldId id="4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per, Geoff (US Person)" initials="DG(P" lastIdx="1" clrIdx="0">
    <p:extLst>
      <p:ext uri="{19B8F6BF-5375-455C-9EA6-DF929625EA0E}">
        <p15:presenceInfo xmlns:p15="http://schemas.microsoft.com/office/powerpoint/2012/main" userId="S-1-5-21-621374276-739924181-1951487848-13417" providerId="AD"/>
      </p:ext>
    </p:extLst>
  </p:cmAuthor>
  <p:cmAuthor id="2" name="Henry, Steve" initials="SH" lastIdx="25" clrIdx="1">
    <p:extLst>
      <p:ext uri="{19B8F6BF-5375-455C-9EA6-DF929625EA0E}">
        <p15:presenceInfo xmlns:p15="http://schemas.microsoft.com/office/powerpoint/2012/main" userId="Henry, Ste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6E7"/>
    <a:srgbClr val="DC9CA1"/>
    <a:srgbClr val="93353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88357" autoAdjust="0"/>
  </p:normalViewPr>
  <p:slideViewPr>
    <p:cSldViewPr snapToGrid="0">
      <p:cViewPr>
        <p:scale>
          <a:sx n="100" d="100"/>
          <a:sy n="100" d="100"/>
        </p:scale>
        <p:origin x="696" y="7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10140"/>
    </p:cViewPr>
  </p:sorterViewPr>
  <p:notesViewPr>
    <p:cSldViewPr snapToGrid="0">
      <p:cViewPr varScale="1">
        <p:scale>
          <a:sx n="79" d="100"/>
          <a:sy n="79" d="100"/>
        </p:scale>
        <p:origin x="394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93421-111E-495C-9B5D-5E7A10F25B73}"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63844-E8C3-440A-BCAC-F8F793F1C444}" type="slidenum">
              <a:rPr lang="en-US" smtClean="0"/>
              <a:t>‹#›</a:t>
            </a:fld>
            <a:endParaRPr lang="en-US"/>
          </a:p>
        </p:txBody>
      </p:sp>
    </p:spTree>
    <p:extLst>
      <p:ext uri="{BB962C8B-B14F-4D97-AF65-F5344CB8AC3E}">
        <p14:creationId xmlns:p14="http://schemas.microsoft.com/office/powerpoint/2010/main" val="358323931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63844-E8C3-440A-BCAC-F8F793F1C444}" type="slidenum">
              <a:rPr lang="en-US" smtClean="0"/>
              <a:t>4</a:t>
            </a:fld>
            <a:endParaRPr lang="en-US"/>
          </a:p>
        </p:txBody>
      </p:sp>
    </p:spTree>
    <p:extLst>
      <p:ext uri="{BB962C8B-B14F-4D97-AF65-F5344CB8AC3E}">
        <p14:creationId xmlns:p14="http://schemas.microsoft.com/office/powerpoint/2010/main" val="213873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63844-E8C3-440A-BCAC-F8F793F1C444}" type="slidenum">
              <a:rPr lang="en-US" smtClean="0"/>
              <a:t>13</a:t>
            </a:fld>
            <a:endParaRPr lang="en-US"/>
          </a:p>
        </p:txBody>
      </p:sp>
    </p:spTree>
    <p:extLst>
      <p:ext uri="{BB962C8B-B14F-4D97-AF65-F5344CB8AC3E}">
        <p14:creationId xmlns:p14="http://schemas.microsoft.com/office/powerpoint/2010/main" val="204265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63844-E8C3-440A-BCAC-F8F793F1C444}" type="slidenum">
              <a:rPr lang="en-US" smtClean="0"/>
              <a:t>14</a:t>
            </a:fld>
            <a:endParaRPr lang="en-US"/>
          </a:p>
        </p:txBody>
      </p:sp>
    </p:spTree>
    <p:extLst>
      <p:ext uri="{BB962C8B-B14F-4D97-AF65-F5344CB8AC3E}">
        <p14:creationId xmlns:p14="http://schemas.microsoft.com/office/powerpoint/2010/main" val="189629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32522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17</a:t>
            </a:fld>
            <a:endParaRPr lang="en-US"/>
          </a:p>
        </p:txBody>
      </p:sp>
    </p:spTree>
    <p:extLst>
      <p:ext uri="{BB962C8B-B14F-4D97-AF65-F5344CB8AC3E}">
        <p14:creationId xmlns:p14="http://schemas.microsoft.com/office/powerpoint/2010/main" val="412386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18</a:t>
            </a:fld>
            <a:endParaRPr lang="en-US"/>
          </a:p>
        </p:txBody>
      </p:sp>
    </p:spTree>
    <p:extLst>
      <p:ext uri="{BB962C8B-B14F-4D97-AF65-F5344CB8AC3E}">
        <p14:creationId xmlns:p14="http://schemas.microsoft.com/office/powerpoint/2010/main" val="5981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19</a:t>
            </a:fld>
            <a:endParaRPr lang="en-US"/>
          </a:p>
        </p:txBody>
      </p:sp>
    </p:spTree>
    <p:extLst>
      <p:ext uri="{BB962C8B-B14F-4D97-AF65-F5344CB8AC3E}">
        <p14:creationId xmlns:p14="http://schemas.microsoft.com/office/powerpoint/2010/main" val="80905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9DABC-C541-46DF-9AAC-A8A940B80A44}" type="slidenum">
              <a:rPr lang="en-US" smtClean="0"/>
              <a:t>20</a:t>
            </a:fld>
            <a:endParaRPr lang="en-US"/>
          </a:p>
        </p:txBody>
      </p:sp>
    </p:spTree>
    <p:extLst>
      <p:ext uri="{BB962C8B-B14F-4D97-AF65-F5344CB8AC3E}">
        <p14:creationId xmlns:p14="http://schemas.microsoft.com/office/powerpoint/2010/main" val="123501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21</a:t>
            </a:fld>
            <a:endParaRPr lang="en-US"/>
          </a:p>
        </p:txBody>
      </p:sp>
    </p:spTree>
    <p:extLst>
      <p:ext uri="{BB962C8B-B14F-4D97-AF65-F5344CB8AC3E}">
        <p14:creationId xmlns:p14="http://schemas.microsoft.com/office/powerpoint/2010/main" val="247899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63844-E8C3-440A-BCAC-F8F793F1C444}" type="slidenum">
              <a:rPr lang="en-US" smtClean="0"/>
              <a:t>22</a:t>
            </a:fld>
            <a:endParaRPr lang="en-US"/>
          </a:p>
        </p:txBody>
      </p:sp>
    </p:spTree>
    <p:extLst>
      <p:ext uri="{BB962C8B-B14F-4D97-AF65-F5344CB8AC3E}">
        <p14:creationId xmlns:p14="http://schemas.microsoft.com/office/powerpoint/2010/main" val="95871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baseline="0" dirty="0"/>
          </a:p>
        </p:txBody>
      </p:sp>
      <p:sp>
        <p:nvSpPr>
          <p:cNvPr id="4" name="Slide Number Placeholder 3"/>
          <p:cNvSpPr>
            <a:spLocks noGrp="1"/>
          </p:cNvSpPr>
          <p:nvPr>
            <p:ph type="sldNum" sz="quarter" idx="10"/>
          </p:nvPr>
        </p:nvSpPr>
        <p:spPr/>
        <p:txBody>
          <a:bodyPr/>
          <a:lstStyle/>
          <a:p>
            <a:fld id="{11B63844-E8C3-440A-BCAC-F8F793F1C444}" type="slidenum">
              <a:rPr lang="en-US" smtClean="0"/>
              <a:t>23</a:t>
            </a:fld>
            <a:endParaRPr lang="en-US"/>
          </a:p>
        </p:txBody>
      </p:sp>
    </p:spTree>
    <p:extLst>
      <p:ext uri="{BB962C8B-B14F-4D97-AF65-F5344CB8AC3E}">
        <p14:creationId xmlns:p14="http://schemas.microsoft.com/office/powerpoint/2010/main" val="356547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5</a:t>
            </a:fld>
            <a:endParaRPr lang="en-US"/>
          </a:p>
        </p:txBody>
      </p:sp>
    </p:spTree>
    <p:extLst>
      <p:ext uri="{BB962C8B-B14F-4D97-AF65-F5344CB8AC3E}">
        <p14:creationId xmlns:p14="http://schemas.microsoft.com/office/powerpoint/2010/main" val="2877311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10"/>
          </p:nvPr>
        </p:nvSpPr>
        <p:spPr/>
        <p:txBody>
          <a:bodyPr/>
          <a:lstStyle/>
          <a:p>
            <a:fld id="{11B63844-E8C3-440A-BCAC-F8F793F1C444}" type="slidenum">
              <a:rPr lang="en-US" smtClean="0"/>
              <a:t>24</a:t>
            </a:fld>
            <a:endParaRPr lang="en-US"/>
          </a:p>
        </p:txBody>
      </p:sp>
    </p:spTree>
    <p:extLst>
      <p:ext uri="{BB962C8B-B14F-4D97-AF65-F5344CB8AC3E}">
        <p14:creationId xmlns:p14="http://schemas.microsoft.com/office/powerpoint/2010/main" val="1968858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This graphic depicts the context for several of the measures proposed by the DSB, DIB, and feedback from the defense industry community.</a:t>
            </a:r>
          </a:p>
          <a:p>
            <a:endParaRPr lang="en-US" sz="900" dirty="0"/>
          </a:p>
          <a:p>
            <a:r>
              <a:rPr lang="en-US" sz="900" dirty="0"/>
              <a:t>The top left graphic illustrates the tradeoffs that must be made in determining an effective CID measurement set, including a balance between speed/agility and quality attributes that may vary greatly according to the characteristics of a program or domain. What works well for an information system application with ready access to the operational environment for frequent capability releases may not apply as well to a high reliability space application with stringent operational limitations and on-orbit constraints for uploading SW updates via satellite uplinks. Many of these constraints are beyond industry control or influence. The graphic suggests these are strategic decisions every program must make, and there is a “sweet spot” that balances these constraints or attributes (critical success factors) for the program situation, and the measures appropriate to that situation can, and will, vary. It for these reasons that NDIA recommends consideration of appropriate SW measures should begin with a framework characterizing the objectives and information needs to provide decision makers with objective data to make informed decisions.</a:t>
            </a:r>
          </a:p>
          <a:p>
            <a:endParaRPr lang="en-US" sz="900" dirty="0"/>
          </a:p>
          <a:p>
            <a:r>
              <a:rPr lang="en-US" sz="900" dirty="0"/>
              <a:t>The bottom left table summarizes the 4 measurement categories used by the DIB in its proposed set of SW measures. The NDIA WG adopted these categories as a basis for deriving an initial framework of information needs and measures using the PSM measurement process as a guide (i.e., Information Needs, Information Categories, Measurable Concepts, and a set of candidate measures aligned with them.) The NDIA WG has reached out the defense industry community (through NDIA, INCOSE, and PSM) in numerous workshops, working groups, and surveys to judge the extent of consensus that the measures recommended by the DSB and DIB (and the information needs derived from them) are considered useful and effective in practice.</a:t>
            </a:r>
          </a:p>
          <a:p>
            <a:endParaRPr lang="en-US" sz="900" dirty="0"/>
          </a:p>
          <a:p>
            <a:r>
              <a:rPr lang="en-US" sz="900" dirty="0"/>
              <a:t>The top graphic depicts conceptual descriptions for several of the measures proposed by the DSB/DIB to help facilitate progress toward a common understanding of these measures, their intent, and where in the development cycle they might apply. Note that in order to communicate most effectively with the targeted defense industry respondents, NDIA has ‘translated’ several of the DIB measures proposed from the context of defense acquirers to synonyms that commonly apply in defense industry jargon and are perhaps more easily understood. Included in the latter are examples of post-release quality measures (e.g., MTTD, MTTR, MTTF, MTTA). Traditionally applied even in operational programs following a waterfall life cycle model, the NDIA WG believes these measures can also be meaningfully applied iteratively to baselines released through the software factory.</a:t>
            </a:r>
          </a:p>
          <a:p>
            <a:endParaRPr lang="en-US" sz="900" dirty="0"/>
          </a:p>
          <a:p>
            <a:r>
              <a:rPr lang="en-US" sz="900" dirty="0"/>
              <a:t>The bottom graphics represent that the CID measurement set applied to programs within industry companies must not only provide insight for effectively managing  program performance, but to also support the enterprise needs for continuous improvement, organizational capability, and business competitiveness. The toolchain can be instrumented to provide numerous automated potential measures (e.g., progress and quality). Some of these measures may, or may not, be useful for providing insight toward the specific information needs at the program and/or enterprise levels. Some measures that make good sense for one program or domain may not be as relevant to others – to require ‘standard’ measures in spite of this is not productive. Rather, the candidate measures available from the toolchain or other sources (“palette of measures”) should be tailored and applied according to the information needs applicable to the situation (potentially driven by program and/or enterprise levels).</a:t>
            </a:r>
          </a:p>
          <a:p>
            <a:endParaRPr lang="en-US" sz="900" dirty="0"/>
          </a:p>
        </p:txBody>
      </p:sp>
      <p:sp>
        <p:nvSpPr>
          <p:cNvPr id="4" name="Slide Number Placeholder 3"/>
          <p:cNvSpPr>
            <a:spLocks noGrp="1"/>
          </p:cNvSpPr>
          <p:nvPr>
            <p:ph type="sldNum" sz="quarter" idx="5"/>
          </p:nvPr>
        </p:nvSpPr>
        <p:spPr/>
        <p:txBody>
          <a:bodyPr/>
          <a:lstStyle/>
          <a:p>
            <a:fld id="{11B63844-E8C3-440A-BCAC-F8F793F1C444}" type="slidenum">
              <a:rPr lang="en-US" smtClean="0"/>
              <a:t>25</a:t>
            </a:fld>
            <a:endParaRPr lang="en-US"/>
          </a:p>
        </p:txBody>
      </p:sp>
    </p:spTree>
    <p:extLst>
      <p:ext uri="{BB962C8B-B14F-4D97-AF65-F5344CB8AC3E}">
        <p14:creationId xmlns:p14="http://schemas.microsoft.com/office/powerpoint/2010/main" val="1515596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Just as the software factory is fundamental to all DSB recommendations, so does the NDIA WG believe the measurement framework – and not the recommended measures themselves – is the critical element in implementing DSB recommendation #3.</a:t>
            </a:r>
          </a:p>
          <a:p>
            <a:endParaRPr lang="en-US" sz="900" dirty="0"/>
          </a:p>
          <a:p>
            <a:r>
              <a:rPr lang="en-US" sz="900" dirty="0"/>
              <a:t>As discussed on prior slides, it may be some time before the defense industry converges on a consistent set of measures collected widely across CID defense programs in order to develop a trusted repository suitable for use in developing or validating future estimates based on historical data. During that transition period, the industry may need to continue depending at least in part on traditional measures such as LOC and other attributes collected in repositories such as the DoD Software Resources Data Report (SRDR).</a:t>
            </a:r>
          </a:p>
          <a:p>
            <a:endParaRPr lang="en-US" sz="900" dirty="0"/>
          </a:p>
          <a:p>
            <a:r>
              <a:rPr lang="en-US" sz="900" dirty="0"/>
              <a:t>Some initial work on applying EVMS measures to agile/CID programs based on the WBS has been done by groups including PARCA, NSA, and the NDIA Program Management Division.</a:t>
            </a:r>
          </a:p>
          <a:p>
            <a:endParaRPr lang="en-US" sz="900" dirty="0"/>
          </a:p>
        </p:txBody>
      </p:sp>
      <p:sp>
        <p:nvSpPr>
          <p:cNvPr id="4" name="Slide Number Placeholder 3"/>
          <p:cNvSpPr>
            <a:spLocks noGrp="1"/>
          </p:cNvSpPr>
          <p:nvPr>
            <p:ph type="sldNum" sz="quarter" idx="10"/>
          </p:nvPr>
        </p:nvSpPr>
        <p:spPr/>
        <p:txBody>
          <a:bodyPr/>
          <a:lstStyle/>
          <a:p>
            <a:fld id="{6865F843-8FBE-40AF-BD12-B3D753131247}" type="slidenum">
              <a:rPr lang="en-US" smtClean="0"/>
              <a:t>26</a:t>
            </a:fld>
            <a:endParaRPr lang="en-US"/>
          </a:p>
        </p:txBody>
      </p:sp>
    </p:spTree>
    <p:extLst>
      <p:ext uri="{BB962C8B-B14F-4D97-AF65-F5344CB8AC3E}">
        <p14:creationId xmlns:p14="http://schemas.microsoft.com/office/powerpoint/2010/main" val="40453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27</a:t>
            </a:fld>
            <a:endParaRPr lang="en-US"/>
          </a:p>
        </p:txBody>
      </p:sp>
    </p:spTree>
    <p:extLst>
      <p:ext uri="{BB962C8B-B14F-4D97-AF65-F5344CB8AC3E}">
        <p14:creationId xmlns:p14="http://schemas.microsoft.com/office/powerpoint/2010/main" val="826348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28</a:t>
            </a:fld>
            <a:endParaRPr lang="en-US"/>
          </a:p>
        </p:txBody>
      </p:sp>
    </p:spTree>
    <p:extLst>
      <p:ext uri="{BB962C8B-B14F-4D97-AF65-F5344CB8AC3E}">
        <p14:creationId xmlns:p14="http://schemas.microsoft.com/office/powerpoint/2010/main" val="1612197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29</a:t>
            </a:fld>
            <a:endParaRPr lang="en-US"/>
          </a:p>
        </p:txBody>
      </p:sp>
    </p:spTree>
    <p:extLst>
      <p:ext uri="{BB962C8B-B14F-4D97-AF65-F5344CB8AC3E}">
        <p14:creationId xmlns:p14="http://schemas.microsoft.com/office/powerpoint/2010/main" val="3117295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30</a:t>
            </a:fld>
            <a:endParaRPr lang="en-US"/>
          </a:p>
        </p:txBody>
      </p:sp>
    </p:spTree>
    <p:extLst>
      <p:ext uri="{BB962C8B-B14F-4D97-AF65-F5344CB8AC3E}">
        <p14:creationId xmlns:p14="http://schemas.microsoft.com/office/powerpoint/2010/main" val="3629576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hidden="1"/>
          <p:cNvSpPr>
            <a:spLocks noGrp="1"/>
          </p:cNvSpPr>
          <p:nvPr>
            <p:ph type="ftr" sz="quarter" idx="11"/>
          </p:nvPr>
        </p:nvSpPr>
        <p:spPr>
          <a:xfrm>
            <a:off x="0" y="8685213"/>
            <a:ext cx="6858000" cy="458787"/>
          </a:xfrm>
        </p:spPr>
        <p:txBody>
          <a:bodyPr/>
          <a:lstStyle/>
          <a:p>
            <a:endParaRPr lang="en-US"/>
          </a:p>
        </p:txBody>
      </p:sp>
      <p:sp>
        <p:nvSpPr>
          <p:cNvPr id="6" name="Slide Number Placeholder 5"/>
          <p:cNvSpPr>
            <a:spLocks noGrp="1"/>
          </p:cNvSpPr>
          <p:nvPr>
            <p:ph type="sldNum" sz="quarter" idx="12"/>
          </p:nvPr>
        </p:nvSpPr>
        <p:spPr/>
        <p:txBody>
          <a:bodyPr/>
          <a:lstStyle/>
          <a:p>
            <a:fld id="{11B63844-E8C3-440A-BCAC-F8F793F1C444}" type="slidenum">
              <a:rPr lang="en-US" smtClean="0"/>
              <a:t>31</a:t>
            </a:fld>
            <a:endParaRPr lang="en-US"/>
          </a:p>
        </p:txBody>
      </p:sp>
    </p:spTree>
    <p:extLst>
      <p:ext uri="{BB962C8B-B14F-4D97-AF65-F5344CB8AC3E}">
        <p14:creationId xmlns:p14="http://schemas.microsoft.com/office/powerpoint/2010/main" val="3258868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hidden="1"/>
          <p:cNvSpPr>
            <a:spLocks noGrp="1"/>
          </p:cNvSpPr>
          <p:nvPr>
            <p:ph type="ftr" sz="quarter" idx="11"/>
          </p:nvPr>
        </p:nvSpPr>
        <p:spPr>
          <a:xfrm>
            <a:off x="0" y="8685213"/>
            <a:ext cx="6858000" cy="458787"/>
          </a:xfrm>
        </p:spPr>
        <p:txBody>
          <a:bodyPr/>
          <a:lstStyle/>
          <a:p>
            <a:endParaRPr lang="en-US"/>
          </a:p>
        </p:txBody>
      </p:sp>
      <p:sp>
        <p:nvSpPr>
          <p:cNvPr id="6" name="Slide Number Placeholder 5"/>
          <p:cNvSpPr>
            <a:spLocks noGrp="1"/>
          </p:cNvSpPr>
          <p:nvPr>
            <p:ph type="sldNum" sz="quarter" idx="12"/>
          </p:nvPr>
        </p:nvSpPr>
        <p:spPr/>
        <p:txBody>
          <a:bodyPr/>
          <a:lstStyle/>
          <a:p>
            <a:fld id="{11B63844-E8C3-440A-BCAC-F8F793F1C444}" type="slidenum">
              <a:rPr lang="en-US" smtClean="0"/>
              <a:t>32</a:t>
            </a:fld>
            <a:endParaRPr lang="en-US"/>
          </a:p>
        </p:txBody>
      </p:sp>
    </p:spTree>
    <p:extLst>
      <p:ext uri="{BB962C8B-B14F-4D97-AF65-F5344CB8AC3E}">
        <p14:creationId xmlns:p14="http://schemas.microsoft.com/office/powerpoint/2010/main" val="86862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6</a:t>
            </a:fld>
            <a:endParaRPr lang="en-US"/>
          </a:p>
        </p:txBody>
      </p:sp>
    </p:spTree>
    <p:extLst>
      <p:ext uri="{BB962C8B-B14F-4D97-AF65-F5344CB8AC3E}">
        <p14:creationId xmlns:p14="http://schemas.microsoft.com/office/powerpoint/2010/main" val="168106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7</a:t>
            </a:fld>
            <a:endParaRPr lang="en-US"/>
          </a:p>
        </p:txBody>
      </p:sp>
    </p:spTree>
    <p:extLst>
      <p:ext uri="{BB962C8B-B14F-4D97-AF65-F5344CB8AC3E}">
        <p14:creationId xmlns:p14="http://schemas.microsoft.com/office/powerpoint/2010/main" val="245431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8</a:t>
            </a:fld>
            <a:endParaRPr lang="en-US"/>
          </a:p>
        </p:txBody>
      </p:sp>
    </p:spTree>
    <p:extLst>
      <p:ext uri="{BB962C8B-B14F-4D97-AF65-F5344CB8AC3E}">
        <p14:creationId xmlns:p14="http://schemas.microsoft.com/office/powerpoint/2010/main" val="291667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9</a:t>
            </a:fld>
            <a:endParaRPr lang="en-US"/>
          </a:p>
        </p:txBody>
      </p:sp>
    </p:spTree>
    <p:extLst>
      <p:ext uri="{BB962C8B-B14F-4D97-AF65-F5344CB8AC3E}">
        <p14:creationId xmlns:p14="http://schemas.microsoft.com/office/powerpoint/2010/main" val="237011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10</a:t>
            </a:fld>
            <a:endParaRPr lang="en-US"/>
          </a:p>
        </p:txBody>
      </p:sp>
    </p:spTree>
    <p:extLst>
      <p:ext uri="{BB962C8B-B14F-4D97-AF65-F5344CB8AC3E}">
        <p14:creationId xmlns:p14="http://schemas.microsoft.com/office/powerpoint/2010/main" val="24178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11</a:t>
            </a:fld>
            <a:endParaRPr lang="en-US"/>
          </a:p>
        </p:txBody>
      </p:sp>
    </p:spTree>
    <p:extLst>
      <p:ext uri="{BB962C8B-B14F-4D97-AF65-F5344CB8AC3E}">
        <p14:creationId xmlns:p14="http://schemas.microsoft.com/office/powerpoint/2010/main" val="358329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63844-E8C3-440A-BCAC-F8F793F1C444}" type="slidenum">
              <a:rPr lang="en-US" smtClean="0"/>
              <a:t>12</a:t>
            </a:fld>
            <a:endParaRPr lang="en-US"/>
          </a:p>
        </p:txBody>
      </p:sp>
    </p:spTree>
    <p:extLst>
      <p:ext uri="{BB962C8B-B14F-4D97-AF65-F5344CB8AC3E}">
        <p14:creationId xmlns:p14="http://schemas.microsoft.com/office/powerpoint/2010/main" val="1290491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5977" y="2616200"/>
            <a:ext cx="9144000" cy="1661940"/>
          </a:xfrm>
        </p:spPr>
        <p:txBody>
          <a:bodyPr anchor="b">
            <a:normAutofit/>
          </a:bodyPr>
          <a:lstStyle>
            <a:lvl1pPr algn="ctr">
              <a:defRPr sz="4800" b="1" baseline="0">
                <a:latin typeface="+mn-lt"/>
              </a:defRPr>
            </a:lvl1pPr>
          </a:lstStyle>
          <a:p>
            <a:endParaRPr lang="en-US" dirty="0"/>
          </a:p>
        </p:txBody>
      </p:sp>
      <p:sp>
        <p:nvSpPr>
          <p:cNvPr id="3" name="Subtitle 2"/>
          <p:cNvSpPr>
            <a:spLocks noGrp="1"/>
          </p:cNvSpPr>
          <p:nvPr>
            <p:ph type="subTitle" idx="1"/>
          </p:nvPr>
        </p:nvSpPr>
        <p:spPr>
          <a:xfrm>
            <a:off x="1515977" y="441895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TextBox 7"/>
          <p:cNvSpPr txBox="1"/>
          <p:nvPr userDrawn="1"/>
        </p:nvSpPr>
        <p:spPr>
          <a:xfrm>
            <a:off x="3666744" y="1594188"/>
            <a:ext cx="4630140" cy="276999"/>
          </a:xfrm>
          <a:prstGeom prst="rect">
            <a:avLst/>
          </a:prstGeom>
          <a:noFill/>
        </p:spPr>
        <p:txBody>
          <a:bodyPr wrap="square" rtlCol="0">
            <a:spAutoFit/>
          </a:bodyPr>
          <a:lstStyle/>
          <a:p>
            <a:pPr algn="ctr"/>
            <a:r>
              <a:rPr lang="en-US" sz="1200" dirty="0">
                <a:latin typeface="Arial Black" panose="020B0A04020102020204" pitchFamily="34" charset="0"/>
              </a:rPr>
              <a:t>National Defense Industrial</a:t>
            </a:r>
            <a:r>
              <a:rPr lang="en-US" sz="1200" baseline="0" dirty="0">
                <a:latin typeface="Arial Black" panose="020B0A04020102020204" pitchFamily="34" charset="0"/>
              </a:rPr>
              <a:t> Association</a:t>
            </a:r>
            <a:endParaRPr lang="en-US" sz="1200" dirty="0">
              <a:latin typeface="Arial Black" panose="020B0A04020102020204"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6864" y="609481"/>
            <a:ext cx="2359152" cy="793692"/>
          </a:xfrm>
          <a:prstGeom prst="rect">
            <a:avLst/>
          </a:prstGeom>
        </p:spPr>
      </p:pic>
      <p:pic>
        <p:nvPicPr>
          <p:cNvPr id="6" name="Picture 5">
            <a:extLst>
              <a:ext uri="{FF2B5EF4-FFF2-40B4-BE49-F238E27FC236}">
                <a16:creationId xmlns:a16="http://schemas.microsoft.com/office/drawing/2014/main" id="{57A9452B-AB87-4AE7-9770-B3C19F687BD1}"/>
              </a:ext>
            </a:extLst>
          </p:cNvPr>
          <p:cNvPicPr>
            <a:picLocks noChangeAspect="1"/>
          </p:cNvPicPr>
          <p:nvPr userDrawn="1"/>
        </p:nvPicPr>
        <p:blipFill>
          <a:blip r:embed="rId3"/>
          <a:stretch>
            <a:fillRect/>
          </a:stretch>
        </p:blipFill>
        <p:spPr>
          <a:xfrm>
            <a:off x="10011136" y="801612"/>
            <a:ext cx="851002" cy="670203"/>
          </a:xfrm>
          <a:prstGeom prst="rect">
            <a:avLst/>
          </a:prstGeom>
        </p:spPr>
      </p:pic>
      <p:pic>
        <p:nvPicPr>
          <p:cNvPr id="7" name="Picture 6">
            <a:extLst>
              <a:ext uri="{FF2B5EF4-FFF2-40B4-BE49-F238E27FC236}">
                <a16:creationId xmlns:a16="http://schemas.microsoft.com/office/drawing/2014/main" id="{0A6B394B-837A-41A6-8A0F-15280C84565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155" b="26677"/>
          <a:stretch/>
        </p:blipFill>
        <p:spPr>
          <a:xfrm>
            <a:off x="1151431" y="806858"/>
            <a:ext cx="1444254" cy="666790"/>
          </a:xfrm>
          <a:prstGeom prst="rect">
            <a:avLst/>
          </a:prstGeom>
        </p:spPr>
      </p:pic>
    </p:spTree>
    <p:extLst>
      <p:ext uri="{BB962C8B-B14F-4D97-AF65-F5344CB8AC3E}">
        <p14:creationId xmlns:p14="http://schemas.microsoft.com/office/powerpoint/2010/main" val="364515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3/31/2019</a:t>
            </a:r>
          </a:p>
        </p:txBody>
      </p:sp>
      <p:sp>
        <p:nvSpPr>
          <p:cNvPr id="3" name="Footer Placeholder 2"/>
          <p:cNvSpPr>
            <a:spLocks noGrp="1"/>
          </p:cNvSpPr>
          <p:nvPr>
            <p:ph type="ftr" sz="quarter" idx="11"/>
          </p:nvPr>
        </p:nvSpPr>
        <p:spPr/>
        <p:txBody>
          <a:bodyPr/>
          <a:lstStyle/>
          <a:p>
            <a:r>
              <a:rPr lang="en-US"/>
              <a:t>NDIA Continuous Iterative Development and Sustainment WG</a:t>
            </a:r>
          </a:p>
        </p:txBody>
      </p:sp>
      <p:sp>
        <p:nvSpPr>
          <p:cNvPr id="4" name="Slide Number Placeholder 3"/>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78191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3/31/2019</a:t>
            </a:r>
          </a:p>
        </p:txBody>
      </p:sp>
      <p:sp>
        <p:nvSpPr>
          <p:cNvPr id="6" name="Footer Placeholder 5"/>
          <p:cNvSpPr>
            <a:spLocks noGrp="1"/>
          </p:cNvSpPr>
          <p:nvPr>
            <p:ph type="ftr" sz="quarter" idx="11"/>
          </p:nvPr>
        </p:nvSpPr>
        <p:spPr/>
        <p:txBody>
          <a:bodyPr/>
          <a:lstStyle/>
          <a:p>
            <a:r>
              <a:rPr lang="en-US"/>
              <a:t>NDIA Continuous Iterative Development and Sustainment WG</a:t>
            </a:r>
          </a:p>
        </p:txBody>
      </p:sp>
      <p:sp>
        <p:nvSpPr>
          <p:cNvPr id="7" name="Slide Number Placeholder 6"/>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329219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3/31/2019</a:t>
            </a:r>
          </a:p>
        </p:txBody>
      </p:sp>
      <p:sp>
        <p:nvSpPr>
          <p:cNvPr id="6" name="Footer Placeholder 5"/>
          <p:cNvSpPr>
            <a:spLocks noGrp="1"/>
          </p:cNvSpPr>
          <p:nvPr>
            <p:ph type="ftr" sz="quarter" idx="11"/>
          </p:nvPr>
        </p:nvSpPr>
        <p:spPr/>
        <p:txBody>
          <a:bodyPr/>
          <a:lstStyle/>
          <a:p>
            <a:r>
              <a:rPr lang="en-US"/>
              <a:t>NDIA Continuous Iterative Development and Sustainment WG</a:t>
            </a:r>
          </a:p>
        </p:txBody>
      </p:sp>
      <p:sp>
        <p:nvSpPr>
          <p:cNvPr id="7" name="Slide Number Placeholder 6"/>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266429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3/31/2019</a:t>
            </a:r>
          </a:p>
        </p:txBody>
      </p:sp>
      <p:sp>
        <p:nvSpPr>
          <p:cNvPr id="5" name="Footer Placeholder 4"/>
          <p:cNvSpPr>
            <a:spLocks noGrp="1"/>
          </p:cNvSpPr>
          <p:nvPr>
            <p:ph type="ftr" sz="quarter" idx="11"/>
          </p:nvPr>
        </p:nvSpPr>
        <p:spPr/>
        <p:txBody>
          <a:bodyPr/>
          <a:lstStyle/>
          <a:p>
            <a:r>
              <a:rPr lang="en-US"/>
              <a:t>NDIA Continuous Iterative Development and Sustainment WG</a:t>
            </a:r>
          </a:p>
        </p:txBody>
      </p:sp>
      <p:sp>
        <p:nvSpPr>
          <p:cNvPr id="6" name="Slide Number Placeholder 5"/>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3745207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3/31/2019</a:t>
            </a:r>
          </a:p>
        </p:txBody>
      </p:sp>
      <p:sp>
        <p:nvSpPr>
          <p:cNvPr id="5" name="Footer Placeholder 4"/>
          <p:cNvSpPr>
            <a:spLocks noGrp="1"/>
          </p:cNvSpPr>
          <p:nvPr>
            <p:ph type="ftr" sz="quarter" idx="11"/>
          </p:nvPr>
        </p:nvSpPr>
        <p:spPr/>
        <p:txBody>
          <a:bodyPr/>
          <a:lstStyle/>
          <a:p>
            <a:r>
              <a:rPr lang="en-US"/>
              <a:t>NDIA Continuous Iterative Development and Sustainment WG</a:t>
            </a:r>
          </a:p>
        </p:txBody>
      </p:sp>
      <p:sp>
        <p:nvSpPr>
          <p:cNvPr id="6" name="Slide Number Placeholder 5"/>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164960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baseline="0">
                <a:latin typeface="+mn-lt"/>
              </a:defRPr>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r>
              <a:rPr lang="en-US"/>
              <a:t>3/31/2019</a:t>
            </a:r>
          </a:p>
        </p:txBody>
      </p:sp>
      <p:sp>
        <p:nvSpPr>
          <p:cNvPr id="5" name="Footer Placeholder 4"/>
          <p:cNvSpPr>
            <a:spLocks noGrp="1"/>
          </p:cNvSpPr>
          <p:nvPr>
            <p:ph type="ftr" sz="quarter" idx="11"/>
          </p:nvPr>
        </p:nvSpPr>
        <p:spPr>
          <a:xfrm>
            <a:off x="3782727" y="6356350"/>
            <a:ext cx="4610501" cy="365125"/>
          </a:xfrm>
        </p:spPr>
        <p:txBody>
          <a:bodyPr/>
          <a:lstStyle>
            <a:lvl1pPr>
              <a:defRPr sz="1300">
                <a:solidFill>
                  <a:srgbClr val="93353C"/>
                </a:solidFill>
              </a:defRPr>
            </a:lvl1pPr>
          </a:lstStyle>
          <a:p>
            <a:r>
              <a:rPr lang="en-US"/>
              <a:t>NDIA Continuous Iterative Development and Sustainment WG</a:t>
            </a:r>
            <a:endParaRPr lang="en-US" dirty="0"/>
          </a:p>
        </p:txBody>
      </p:sp>
      <p:sp>
        <p:nvSpPr>
          <p:cNvPr id="6" name="Slide Number Placeholder 5"/>
          <p:cNvSpPr>
            <a:spLocks noGrp="1"/>
          </p:cNvSpPr>
          <p:nvPr>
            <p:ph type="sldNum" sz="quarter" idx="12"/>
          </p:nvPr>
        </p:nvSpPr>
        <p:spPr/>
        <p:txBody>
          <a:bodyPr/>
          <a:lstStyle/>
          <a:p>
            <a:fld id="{B4DC4286-10F2-4E52-9609-2EB77E3B01E4}" type="slidenum">
              <a:rPr lang="en-US" smtClean="0"/>
              <a:t>‹#›</a:t>
            </a:fld>
            <a:endParaRPr lang="en-US" dirty="0"/>
          </a:p>
        </p:txBody>
      </p:sp>
      <p:pic>
        <p:nvPicPr>
          <p:cNvPr id="9" name="Picture 8">
            <a:extLst>
              <a:ext uri="{FF2B5EF4-FFF2-40B4-BE49-F238E27FC236}">
                <a16:creationId xmlns:a16="http://schemas.microsoft.com/office/drawing/2014/main" id="{73B55763-F9BA-47C8-895D-65410B40D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3813" y="395274"/>
            <a:ext cx="1066092" cy="358667"/>
          </a:xfrm>
          <a:prstGeom prst="rect">
            <a:avLst/>
          </a:prstGeom>
        </p:spPr>
      </p:pic>
      <p:pic>
        <p:nvPicPr>
          <p:cNvPr id="10" name="Picture 9">
            <a:extLst>
              <a:ext uri="{FF2B5EF4-FFF2-40B4-BE49-F238E27FC236}">
                <a16:creationId xmlns:a16="http://schemas.microsoft.com/office/drawing/2014/main" id="{619DF558-F85F-4728-90E7-54D0AE7E02A1}"/>
              </a:ext>
            </a:extLst>
          </p:cNvPr>
          <p:cNvPicPr>
            <a:picLocks noChangeAspect="1"/>
          </p:cNvPicPr>
          <p:nvPr userDrawn="1"/>
        </p:nvPicPr>
        <p:blipFill>
          <a:blip r:embed="rId3"/>
          <a:stretch>
            <a:fillRect/>
          </a:stretch>
        </p:blipFill>
        <p:spPr>
          <a:xfrm>
            <a:off x="11182711" y="217637"/>
            <a:ext cx="851002" cy="670203"/>
          </a:xfrm>
          <a:prstGeom prst="rect">
            <a:avLst/>
          </a:prstGeom>
        </p:spPr>
      </p:pic>
      <p:pic>
        <p:nvPicPr>
          <p:cNvPr id="11" name="Picture 10">
            <a:extLst>
              <a:ext uri="{FF2B5EF4-FFF2-40B4-BE49-F238E27FC236}">
                <a16:creationId xmlns:a16="http://schemas.microsoft.com/office/drawing/2014/main" id="{9A692DCE-FCB4-4015-839E-65515AB9EB5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155" b="26677"/>
          <a:stretch/>
        </p:blipFill>
        <p:spPr>
          <a:xfrm>
            <a:off x="9819181" y="241213"/>
            <a:ext cx="1444254" cy="666790"/>
          </a:xfrm>
          <a:prstGeom prst="rect">
            <a:avLst/>
          </a:prstGeom>
        </p:spPr>
      </p:pic>
    </p:spTree>
    <p:extLst>
      <p:ext uri="{BB962C8B-B14F-4D97-AF65-F5344CB8AC3E}">
        <p14:creationId xmlns:p14="http://schemas.microsoft.com/office/powerpoint/2010/main" val="223284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793736" cy="578772"/>
          </a:xfrm>
        </p:spPr>
        <p:txBody>
          <a:bodyPr/>
          <a:lstStyle>
            <a:lvl1pPr>
              <a:defRPr sz="3600"/>
            </a:lvl1pPr>
          </a:lstStyle>
          <a:p>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3082618" y="6452742"/>
            <a:ext cx="6026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93353C"/>
                </a:solidFill>
              </a:rPr>
              <a:t>Implementing Continuous Iterative Development and Acquisition</a:t>
            </a:r>
          </a:p>
        </p:txBody>
      </p:sp>
      <p:pic>
        <p:nvPicPr>
          <p:cNvPr id="7" name="Picture 6">
            <a:extLst>
              <a:ext uri="{FF2B5EF4-FFF2-40B4-BE49-F238E27FC236}">
                <a16:creationId xmlns:a16="http://schemas.microsoft.com/office/drawing/2014/main" id="{2ECD9097-B60E-418E-8EF5-33094A2C3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3813" y="395274"/>
            <a:ext cx="1066092" cy="358667"/>
          </a:xfrm>
          <a:prstGeom prst="rect">
            <a:avLst/>
          </a:prstGeom>
        </p:spPr>
      </p:pic>
      <p:pic>
        <p:nvPicPr>
          <p:cNvPr id="9" name="Picture 8">
            <a:extLst>
              <a:ext uri="{FF2B5EF4-FFF2-40B4-BE49-F238E27FC236}">
                <a16:creationId xmlns:a16="http://schemas.microsoft.com/office/drawing/2014/main" id="{DC443C45-5DE0-4EDF-8BF1-8DD403529D5A}"/>
              </a:ext>
            </a:extLst>
          </p:cNvPr>
          <p:cNvPicPr>
            <a:picLocks noChangeAspect="1"/>
          </p:cNvPicPr>
          <p:nvPr userDrawn="1"/>
        </p:nvPicPr>
        <p:blipFill>
          <a:blip r:embed="rId3"/>
          <a:stretch>
            <a:fillRect/>
          </a:stretch>
        </p:blipFill>
        <p:spPr>
          <a:xfrm>
            <a:off x="11182711" y="217637"/>
            <a:ext cx="851002" cy="670203"/>
          </a:xfrm>
          <a:prstGeom prst="rect">
            <a:avLst/>
          </a:prstGeom>
        </p:spPr>
      </p:pic>
      <p:pic>
        <p:nvPicPr>
          <p:cNvPr id="11" name="Picture 10">
            <a:extLst>
              <a:ext uri="{FF2B5EF4-FFF2-40B4-BE49-F238E27FC236}">
                <a16:creationId xmlns:a16="http://schemas.microsoft.com/office/drawing/2014/main" id="{F3CCED0A-9545-439D-8228-80BBB0704B9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155" b="26677"/>
          <a:stretch/>
        </p:blipFill>
        <p:spPr>
          <a:xfrm>
            <a:off x="9819181" y="241213"/>
            <a:ext cx="1444254" cy="666790"/>
          </a:xfrm>
          <a:prstGeom prst="rect">
            <a:avLst/>
          </a:prstGeom>
        </p:spPr>
      </p:pic>
    </p:spTree>
    <p:extLst>
      <p:ext uri="{BB962C8B-B14F-4D97-AF65-F5344CB8AC3E}">
        <p14:creationId xmlns:p14="http://schemas.microsoft.com/office/powerpoint/2010/main" val="245609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894320" cy="578772"/>
          </a:xfrm>
        </p:spPr>
        <p:txBody>
          <a:bodyPr/>
          <a:lstStyle>
            <a:lvl1pPr>
              <a:defRPr sz="3600"/>
            </a:lvl1pPr>
          </a:lstStyle>
          <a:p>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3082618" y="6452742"/>
            <a:ext cx="60267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93353C"/>
                </a:solidFill>
              </a:rPr>
              <a:t>Implementing Continuous Iterative Development and Acquisition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3813" y="395274"/>
            <a:ext cx="1066092" cy="358667"/>
          </a:xfrm>
          <a:prstGeom prst="rect">
            <a:avLst/>
          </a:prstGeom>
        </p:spPr>
      </p:pic>
      <p:pic>
        <p:nvPicPr>
          <p:cNvPr id="7" name="Picture 6">
            <a:extLst>
              <a:ext uri="{FF2B5EF4-FFF2-40B4-BE49-F238E27FC236}">
                <a16:creationId xmlns:a16="http://schemas.microsoft.com/office/drawing/2014/main" id="{028CB5A5-F7B9-45EF-A997-4D5C94720243}"/>
              </a:ext>
            </a:extLst>
          </p:cNvPr>
          <p:cNvPicPr>
            <a:picLocks noChangeAspect="1"/>
          </p:cNvPicPr>
          <p:nvPr userDrawn="1"/>
        </p:nvPicPr>
        <p:blipFill>
          <a:blip r:embed="rId3"/>
          <a:stretch>
            <a:fillRect/>
          </a:stretch>
        </p:blipFill>
        <p:spPr>
          <a:xfrm>
            <a:off x="11182711" y="217637"/>
            <a:ext cx="851002" cy="670203"/>
          </a:xfrm>
          <a:prstGeom prst="rect">
            <a:avLst/>
          </a:prstGeom>
        </p:spPr>
      </p:pic>
      <p:pic>
        <p:nvPicPr>
          <p:cNvPr id="9" name="Picture 8">
            <a:extLst>
              <a:ext uri="{FF2B5EF4-FFF2-40B4-BE49-F238E27FC236}">
                <a16:creationId xmlns:a16="http://schemas.microsoft.com/office/drawing/2014/main" id="{69392D8A-6CF8-466E-836B-271C777470F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155" b="26677"/>
          <a:stretch/>
        </p:blipFill>
        <p:spPr>
          <a:xfrm>
            <a:off x="9819181" y="241213"/>
            <a:ext cx="1444254" cy="666790"/>
          </a:xfrm>
          <a:prstGeom prst="rect">
            <a:avLst/>
          </a:prstGeom>
        </p:spPr>
      </p:pic>
    </p:spTree>
    <p:extLst>
      <p:ext uri="{BB962C8B-B14F-4D97-AF65-F5344CB8AC3E}">
        <p14:creationId xmlns:p14="http://schemas.microsoft.com/office/powerpoint/2010/main" val="396762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677150" cy="578772"/>
          </a:xfrm>
        </p:spPr>
        <p:txBody>
          <a:bodyPr/>
          <a:lstStyle>
            <a:lvl1pPr>
              <a:defRPr/>
            </a:lvl1pPr>
          </a:lstStyle>
          <a:p>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3/31/2019</a:t>
            </a:r>
          </a:p>
        </p:txBody>
      </p:sp>
      <p:sp>
        <p:nvSpPr>
          <p:cNvPr id="5" name="Footer Placeholder 4"/>
          <p:cNvSpPr>
            <a:spLocks noGrp="1"/>
          </p:cNvSpPr>
          <p:nvPr>
            <p:ph type="ftr" sz="quarter" idx="11"/>
          </p:nvPr>
        </p:nvSpPr>
        <p:spPr/>
        <p:txBody>
          <a:bodyPr/>
          <a:lstStyle/>
          <a:p>
            <a:r>
              <a:rPr lang="en-US"/>
              <a:t>NDIA Continuous Iterative Development and Sustainment WG</a:t>
            </a:r>
          </a:p>
        </p:txBody>
      </p:sp>
      <p:sp>
        <p:nvSpPr>
          <p:cNvPr id="6" name="Slide Number Placeholder 5"/>
          <p:cNvSpPr>
            <a:spLocks noGrp="1"/>
          </p:cNvSpPr>
          <p:nvPr>
            <p:ph type="sldNum" sz="quarter" idx="12"/>
          </p:nvPr>
        </p:nvSpPr>
        <p:spPr/>
        <p:txBody>
          <a:bodyPr/>
          <a:lstStyle>
            <a:lvl1pPr>
              <a:defRPr/>
            </a:lvl1pPr>
          </a:lstStyle>
          <a:p>
            <a:fld id="{31532C1D-5F78-41C9-AD56-A4D749488F30}" type="slidenum">
              <a:rPr lang="en-US" smtClean="0"/>
              <a:pPr/>
              <a:t>‹#›</a:t>
            </a:fld>
            <a:endParaRPr lang="en-US" dirty="0"/>
          </a:p>
        </p:txBody>
      </p:sp>
      <p:pic>
        <p:nvPicPr>
          <p:cNvPr id="7" name="Picture 6">
            <a:extLst>
              <a:ext uri="{FF2B5EF4-FFF2-40B4-BE49-F238E27FC236}">
                <a16:creationId xmlns:a16="http://schemas.microsoft.com/office/drawing/2014/main" id="{C35B6781-4970-49DA-B691-05D5AB6C1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3813" y="395274"/>
            <a:ext cx="1066092" cy="358667"/>
          </a:xfrm>
          <a:prstGeom prst="rect">
            <a:avLst/>
          </a:prstGeom>
        </p:spPr>
      </p:pic>
      <p:pic>
        <p:nvPicPr>
          <p:cNvPr id="8" name="Picture 7">
            <a:extLst>
              <a:ext uri="{FF2B5EF4-FFF2-40B4-BE49-F238E27FC236}">
                <a16:creationId xmlns:a16="http://schemas.microsoft.com/office/drawing/2014/main" id="{4584B861-DD31-437B-846E-5C136DDB2A46}"/>
              </a:ext>
            </a:extLst>
          </p:cNvPr>
          <p:cNvPicPr>
            <a:picLocks noChangeAspect="1"/>
          </p:cNvPicPr>
          <p:nvPr userDrawn="1"/>
        </p:nvPicPr>
        <p:blipFill>
          <a:blip r:embed="rId3"/>
          <a:stretch>
            <a:fillRect/>
          </a:stretch>
        </p:blipFill>
        <p:spPr>
          <a:xfrm>
            <a:off x="11182711" y="217637"/>
            <a:ext cx="851002" cy="670203"/>
          </a:xfrm>
          <a:prstGeom prst="rect">
            <a:avLst/>
          </a:prstGeom>
        </p:spPr>
      </p:pic>
      <p:pic>
        <p:nvPicPr>
          <p:cNvPr id="9" name="Picture 8">
            <a:extLst>
              <a:ext uri="{FF2B5EF4-FFF2-40B4-BE49-F238E27FC236}">
                <a16:creationId xmlns:a16="http://schemas.microsoft.com/office/drawing/2014/main" id="{952AC938-4196-46DA-B261-6B78BA0A6C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155" b="26677"/>
          <a:stretch/>
        </p:blipFill>
        <p:spPr>
          <a:xfrm>
            <a:off x="9819181" y="241213"/>
            <a:ext cx="1444254" cy="666790"/>
          </a:xfrm>
          <a:prstGeom prst="rect">
            <a:avLst/>
          </a:prstGeom>
        </p:spPr>
      </p:pic>
    </p:spTree>
    <p:extLst>
      <p:ext uri="{BB962C8B-B14F-4D97-AF65-F5344CB8AC3E}">
        <p14:creationId xmlns:p14="http://schemas.microsoft.com/office/powerpoint/2010/main" val="322593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3/31/2019</a:t>
            </a:r>
          </a:p>
        </p:txBody>
      </p:sp>
      <p:sp>
        <p:nvSpPr>
          <p:cNvPr id="5" name="Footer Placeholder 4"/>
          <p:cNvSpPr>
            <a:spLocks noGrp="1"/>
          </p:cNvSpPr>
          <p:nvPr>
            <p:ph type="ftr" sz="quarter" idx="11"/>
          </p:nvPr>
        </p:nvSpPr>
        <p:spPr/>
        <p:txBody>
          <a:bodyPr/>
          <a:lstStyle/>
          <a:p>
            <a:r>
              <a:rPr lang="en-US"/>
              <a:t>NDIA Continuous Iterative Development and Sustainment WG</a:t>
            </a:r>
          </a:p>
        </p:txBody>
      </p:sp>
      <p:sp>
        <p:nvSpPr>
          <p:cNvPr id="6" name="Slide Number Placeholder 5"/>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212340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3/31/2019</a:t>
            </a:r>
          </a:p>
        </p:txBody>
      </p:sp>
      <p:sp>
        <p:nvSpPr>
          <p:cNvPr id="6" name="Footer Placeholder 5"/>
          <p:cNvSpPr>
            <a:spLocks noGrp="1"/>
          </p:cNvSpPr>
          <p:nvPr>
            <p:ph type="ftr" sz="quarter" idx="11"/>
          </p:nvPr>
        </p:nvSpPr>
        <p:spPr/>
        <p:txBody>
          <a:bodyPr/>
          <a:lstStyle/>
          <a:p>
            <a:r>
              <a:rPr lang="en-US"/>
              <a:t>NDIA Continuous Iterative Development and Sustainment WG</a:t>
            </a:r>
          </a:p>
        </p:txBody>
      </p:sp>
      <p:sp>
        <p:nvSpPr>
          <p:cNvPr id="7" name="Slide Number Placeholder 6"/>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124158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3/31/2019</a:t>
            </a:r>
          </a:p>
        </p:txBody>
      </p:sp>
      <p:sp>
        <p:nvSpPr>
          <p:cNvPr id="8" name="Footer Placeholder 7"/>
          <p:cNvSpPr>
            <a:spLocks noGrp="1"/>
          </p:cNvSpPr>
          <p:nvPr>
            <p:ph type="ftr" sz="quarter" idx="11"/>
          </p:nvPr>
        </p:nvSpPr>
        <p:spPr/>
        <p:txBody>
          <a:bodyPr/>
          <a:lstStyle/>
          <a:p>
            <a:r>
              <a:rPr lang="en-US"/>
              <a:t>NDIA Continuous Iterative Development and Sustainment WG</a:t>
            </a:r>
          </a:p>
        </p:txBody>
      </p:sp>
      <p:sp>
        <p:nvSpPr>
          <p:cNvPr id="9" name="Slide Number Placeholder 8"/>
          <p:cNvSpPr>
            <a:spLocks noGrp="1"/>
          </p:cNvSpPr>
          <p:nvPr>
            <p:ph type="sldNum" sz="quarter" idx="12"/>
          </p:nvPr>
        </p:nvSpPr>
        <p:spPr/>
        <p:txBody>
          <a:bodyPr/>
          <a:lstStyle/>
          <a:p>
            <a:fld id="{B4DC4286-10F2-4E52-9609-2EB77E3B01E4}" type="slidenum">
              <a:rPr lang="en-US" smtClean="0"/>
              <a:t>‹#›</a:t>
            </a:fld>
            <a:endParaRPr lang="en-US"/>
          </a:p>
        </p:txBody>
      </p:sp>
    </p:spTree>
    <p:extLst>
      <p:ext uri="{BB962C8B-B14F-4D97-AF65-F5344CB8AC3E}">
        <p14:creationId xmlns:p14="http://schemas.microsoft.com/office/powerpoint/2010/main" val="243316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648575" cy="57877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3/31/2019</a:t>
            </a:r>
          </a:p>
        </p:txBody>
      </p:sp>
      <p:sp>
        <p:nvSpPr>
          <p:cNvPr id="4" name="Footer Placeholder 3"/>
          <p:cNvSpPr>
            <a:spLocks noGrp="1"/>
          </p:cNvSpPr>
          <p:nvPr>
            <p:ph type="ftr" sz="quarter" idx="11"/>
          </p:nvPr>
        </p:nvSpPr>
        <p:spPr/>
        <p:txBody>
          <a:bodyPr/>
          <a:lstStyle/>
          <a:p>
            <a:r>
              <a:rPr lang="en-US"/>
              <a:t>NDIA Continuous Iterative Development and Sustainment WG</a:t>
            </a:r>
          </a:p>
        </p:txBody>
      </p:sp>
      <p:sp>
        <p:nvSpPr>
          <p:cNvPr id="5" name="Slide Number Placeholder 4"/>
          <p:cNvSpPr>
            <a:spLocks noGrp="1"/>
          </p:cNvSpPr>
          <p:nvPr>
            <p:ph type="sldNum" sz="quarter" idx="12"/>
          </p:nvPr>
        </p:nvSpPr>
        <p:spPr/>
        <p:txBody>
          <a:bodyPr/>
          <a:lstStyle/>
          <a:p>
            <a:fld id="{B4DC4286-10F2-4E52-9609-2EB77E3B01E4}" type="slidenum">
              <a:rPr lang="en-US" smtClean="0"/>
              <a:t>‹#›</a:t>
            </a:fld>
            <a:endParaRPr lang="en-US"/>
          </a:p>
        </p:txBody>
      </p:sp>
      <p:pic>
        <p:nvPicPr>
          <p:cNvPr id="6" name="Picture 5">
            <a:extLst>
              <a:ext uri="{FF2B5EF4-FFF2-40B4-BE49-F238E27FC236}">
                <a16:creationId xmlns:a16="http://schemas.microsoft.com/office/drawing/2014/main" id="{6911D9FE-0BC2-4562-97B4-0041FE69EC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3813" y="395274"/>
            <a:ext cx="1066092" cy="358667"/>
          </a:xfrm>
          <a:prstGeom prst="rect">
            <a:avLst/>
          </a:prstGeom>
        </p:spPr>
      </p:pic>
      <p:pic>
        <p:nvPicPr>
          <p:cNvPr id="7" name="Picture 6">
            <a:extLst>
              <a:ext uri="{FF2B5EF4-FFF2-40B4-BE49-F238E27FC236}">
                <a16:creationId xmlns:a16="http://schemas.microsoft.com/office/drawing/2014/main" id="{B10A5CA2-B31C-40FF-8288-CE1DC5CA1F60}"/>
              </a:ext>
            </a:extLst>
          </p:cNvPr>
          <p:cNvPicPr>
            <a:picLocks noChangeAspect="1"/>
          </p:cNvPicPr>
          <p:nvPr userDrawn="1"/>
        </p:nvPicPr>
        <p:blipFill>
          <a:blip r:embed="rId3"/>
          <a:stretch>
            <a:fillRect/>
          </a:stretch>
        </p:blipFill>
        <p:spPr>
          <a:xfrm>
            <a:off x="11182711" y="217637"/>
            <a:ext cx="851002" cy="670203"/>
          </a:xfrm>
          <a:prstGeom prst="rect">
            <a:avLst/>
          </a:prstGeom>
        </p:spPr>
      </p:pic>
      <p:pic>
        <p:nvPicPr>
          <p:cNvPr id="8" name="Picture 7">
            <a:extLst>
              <a:ext uri="{FF2B5EF4-FFF2-40B4-BE49-F238E27FC236}">
                <a16:creationId xmlns:a16="http://schemas.microsoft.com/office/drawing/2014/main" id="{86FF1BC4-8C01-4DE0-84E4-74536AE62F5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155" b="26677"/>
          <a:stretch/>
        </p:blipFill>
        <p:spPr>
          <a:xfrm>
            <a:off x="9819181" y="241213"/>
            <a:ext cx="1444254" cy="666790"/>
          </a:xfrm>
          <a:prstGeom prst="rect">
            <a:avLst/>
          </a:prstGeom>
        </p:spPr>
      </p:pic>
    </p:spTree>
    <p:extLst>
      <p:ext uri="{BB962C8B-B14F-4D97-AF65-F5344CB8AC3E}">
        <p14:creationId xmlns:p14="http://schemas.microsoft.com/office/powerpoint/2010/main" val="55304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8477864" cy="5787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160206"/>
            <a:ext cx="10515600" cy="5016757"/>
          </a:xfrm>
          <a:prstGeom prst="rect">
            <a:avLst/>
          </a:prstGeom>
        </p:spPr>
        <p:txBody>
          <a:bodyPr vert="horz" lIns="91440" tIns="45720" rIns="91440" bIns="45720" rtlCol="0">
            <a:normAutofit/>
          </a:bodyPr>
          <a:lstStyle/>
          <a:p>
            <a:pPr lvl="0"/>
            <a:r>
              <a:rPr lang="en-US" dirty="0"/>
              <a:t>Edit Master text styles</a:t>
            </a:r>
          </a:p>
          <a:p>
            <a:pPr marL="344488" lvl="1" indent="-228600" algn="l" defTabSz="914400" rtl="0" eaLnBrk="1" latinLnBrk="0" hangingPunct="1">
              <a:lnSpc>
                <a:spcPct val="100000"/>
              </a:lnSpc>
              <a:spcBef>
                <a:spcPts val="600"/>
              </a:spcBef>
              <a:buFont typeface="Arial" panose="020B0604020202020204" pitchFamily="34" charset="0"/>
              <a:buChar char="•"/>
            </a:pPr>
            <a:r>
              <a:rPr lang="en-US" dirty="0"/>
              <a:t>Second level</a:t>
            </a:r>
          </a:p>
          <a:p>
            <a:pPr marL="628650" lvl="2" indent="-228600" algn="l" defTabSz="914400" rtl="0" eaLnBrk="1" latinLnBrk="0" hangingPunct="1">
              <a:lnSpc>
                <a:spcPct val="100000"/>
              </a:lnSpc>
              <a:spcBef>
                <a:spcPts val="500"/>
              </a:spcBef>
              <a:buFont typeface="Courier New" panose="02070309020205020404" pitchFamily="49" charset="0"/>
              <a:buChar char="o"/>
            </a:pPr>
            <a:r>
              <a:rPr lang="en-US" dirty="0"/>
              <a:t>Third level</a:t>
            </a:r>
          </a:p>
          <a:p>
            <a:pPr marL="914400" lvl="3" indent="-228600" algn="l" defTabSz="914400" rtl="0" eaLnBrk="1" latinLnBrk="0" hangingPunct="1">
              <a:lnSpc>
                <a:spcPct val="100000"/>
              </a:lnSpc>
              <a:spcBef>
                <a:spcPts val="500"/>
              </a:spcBef>
              <a:buFont typeface="Wingdings" panose="05000000000000000000" pitchFamily="2" charset="2"/>
              <a:buChar char="§"/>
            </a:pPr>
            <a:r>
              <a:rPr lang="en-US" dirty="0"/>
              <a:t>Fourth level</a:t>
            </a:r>
          </a:p>
          <a:p>
            <a:pPr marL="1139825" lvl="4" indent="-228600" algn="l" defTabSz="914400" rtl="0" eaLnBrk="1" latinLnBrk="0" hangingPunct="1">
              <a:lnSpc>
                <a:spcPct val="10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22-Apr-2019</a:t>
            </a:r>
            <a:endParaRPr lang="en-US" dirty="0"/>
          </a:p>
        </p:txBody>
      </p:sp>
      <p:sp>
        <p:nvSpPr>
          <p:cNvPr id="5" name="Footer Placeholder 4"/>
          <p:cNvSpPr>
            <a:spLocks noGrp="1"/>
          </p:cNvSpPr>
          <p:nvPr>
            <p:ph type="ftr" sz="quarter" idx="3"/>
          </p:nvPr>
        </p:nvSpPr>
        <p:spPr>
          <a:xfrm>
            <a:off x="3830855" y="6356350"/>
            <a:ext cx="4562374" cy="365125"/>
          </a:xfrm>
          <a:prstGeom prst="rect">
            <a:avLst/>
          </a:prstGeom>
        </p:spPr>
        <p:txBody>
          <a:bodyPr vert="horz" lIns="91440" tIns="45720" rIns="91440" bIns="45720" rtlCol="0" anchor="ctr"/>
          <a:lstStyle>
            <a:lvl1pPr algn="ctr">
              <a:defRPr sz="1300">
                <a:solidFill>
                  <a:srgbClr val="93353C"/>
                </a:solidFill>
              </a:defRPr>
            </a:lvl1pPr>
          </a:lstStyle>
          <a:p>
            <a:r>
              <a:rPr lang="en-US" dirty="0"/>
              <a:t>NDIA Continuous Iterative Development and Sustainment WG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C4286-10F2-4E52-9609-2EB77E3B01E4}" type="slidenum">
              <a:rPr lang="en-US" smtClean="0"/>
              <a:t>‹#›</a:t>
            </a:fld>
            <a:endParaRPr lang="en-US"/>
          </a:p>
        </p:txBody>
      </p:sp>
    </p:spTree>
    <p:extLst>
      <p:ext uri="{BB962C8B-B14F-4D97-AF65-F5344CB8AC3E}">
        <p14:creationId xmlns:p14="http://schemas.microsoft.com/office/powerpoint/2010/main" val="307182193"/>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0" r:id="rId3"/>
    <p:sldLayoutId id="2147483661"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p:txStyles>
    <p:titleStyle>
      <a:lvl1pPr algn="l" defTabSz="914400" rtl="0" eaLnBrk="1" latinLnBrk="0" hangingPunct="1">
        <a:lnSpc>
          <a:spcPct val="90000"/>
        </a:lnSpc>
        <a:spcBef>
          <a:spcPct val="0"/>
        </a:spcBef>
        <a:buNone/>
        <a:defRPr sz="4000" b="1" kern="1200">
          <a:solidFill>
            <a:srgbClr val="93353C"/>
          </a:solidFill>
          <a:latin typeface="+mn-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g"/><Relationship Id="rId7" Type="http://schemas.openxmlformats.org/officeDocument/2006/relationships/slide" Target="slide29.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slide" Target="slide28.xml"/><Relationship Id="rId4" Type="http://schemas.openxmlformats.org/officeDocument/2006/relationships/hyperlink" Target="http://scinfolex.com/2015/01/05/nouvel-accord-sur-lexception-pedagogique-quelques-avancees-mais-un-dispositif-toujours-inadap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slide" Target="slide3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3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notesSlide" Target="../notesSlides/notesSlide18.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wmf"/><Relationship Id="rId10" Type="http://schemas.openxmlformats.org/officeDocument/2006/relationships/image" Target="../media/image38.png"/><Relationship Id="rId4" Type="http://schemas.openxmlformats.org/officeDocument/2006/relationships/oleObject" Target="../embeddings/oleObject1.bin"/><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acq.osd.mil/dsb/reports/2010s/DSB_SWA_Report_FINALdelivered2-21-2018.pdf" TargetMode="External"/><Relationship Id="rId7" Type="http://schemas.openxmlformats.org/officeDocument/2006/relationships/image" Target="../media/image43.png"/><Relationship Id="rId12" Type="http://schemas.openxmlformats.org/officeDocument/2006/relationships/image" Target="../media/image47.e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hyperlink" Target="https://limblecmms.com/blog/mttr-mtbf-mttf-guide-to-failure-metrics/" TargetMode="External"/><Relationship Id="rId10" Type="http://schemas.openxmlformats.org/officeDocument/2006/relationships/hyperlink" Target="http://ei3sadako.wordpress.com/" TargetMode="External"/><Relationship Id="rId4" Type="http://schemas.openxmlformats.org/officeDocument/2006/relationships/hyperlink" Target="https://media.defense.gov/2018/Jul/10/2001940937/-1/-1/0/DIB_METRICS_FOR_SOFTWARE_DEVELOPMENT_V0.9_2018.07.10.PDF" TargetMode="External"/><Relationship Id="rId9" Type="http://schemas.openxmlformats.org/officeDocument/2006/relationships/image" Target="../media/image4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7.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2.xml"/><Relationship Id="rId7"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slide" Target="slide2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slide" Target="slide2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hyperlink" Target="https://media.defense.gov/2019/Feb/22/2002092142/-1/-1/0/DIB-SWAP_STUDYREPORT%5bDRAFT%5dSUPPLEMENTARYDOCS.PDF" TargetMode="External"/><Relationship Id="rId4" Type="http://schemas.openxmlformats.org/officeDocument/2006/relationships/hyperlink" Target="https://www.acq.osd.mil/dsb/reports/2010s/DSB_SWA_Report_FINALdelivered2-21-201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77" y="2043952"/>
            <a:ext cx="9144000" cy="2382105"/>
          </a:xfrm>
        </p:spPr>
        <p:txBody>
          <a:bodyPr>
            <a:normAutofit fontScale="90000"/>
          </a:bodyPr>
          <a:lstStyle/>
          <a:p>
            <a:r>
              <a:rPr lang="en-US" dirty="0"/>
              <a:t>Implementing Continuous Iterative Development and Acquisition</a:t>
            </a:r>
            <a:br>
              <a:rPr lang="en-US" dirty="0"/>
            </a:br>
            <a:r>
              <a:rPr lang="en-US" dirty="0"/>
              <a:t/>
            </a:r>
            <a:br>
              <a:rPr lang="en-US" dirty="0"/>
            </a:br>
            <a:r>
              <a:rPr lang="en-US" dirty="0"/>
              <a:t>Executive Summary</a:t>
            </a:r>
          </a:p>
        </p:txBody>
      </p:sp>
      <p:sp>
        <p:nvSpPr>
          <p:cNvPr id="3" name="Subtitle 2"/>
          <p:cNvSpPr>
            <a:spLocks noGrp="1"/>
          </p:cNvSpPr>
          <p:nvPr>
            <p:ph type="subTitle" idx="1"/>
          </p:nvPr>
        </p:nvSpPr>
        <p:spPr>
          <a:xfrm>
            <a:off x="1515977" y="4566873"/>
            <a:ext cx="9144000" cy="1655762"/>
          </a:xfrm>
        </p:spPr>
        <p:txBody>
          <a:bodyPr>
            <a:normAutofit/>
          </a:bodyPr>
          <a:lstStyle/>
          <a:p>
            <a:r>
              <a:rPr lang="en-US" dirty="0"/>
              <a:t>NDIA Systems Engineering Division</a:t>
            </a:r>
            <a:endParaRPr lang="en-US" sz="800" dirty="0"/>
          </a:p>
          <a:p>
            <a:r>
              <a:rPr lang="en-US" dirty="0"/>
              <a:t>in partnership with INCOSE and PSM</a:t>
            </a:r>
          </a:p>
          <a:p>
            <a:r>
              <a:rPr lang="en-US" dirty="0" smtClean="0"/>
              <a:t>22-Apr-2019</a:t>
            </a:r>
            <a:endParaRPr lang="en-US" dirty="0"/>
          </a:p>
        </p:txBody>
      </p:sp>
      <p:sp>
        <p:nvSpPr>
          <p:cNvPr id="6" name="Date Placeholder 5">
            <a:extLst>
              <a:ext uri="{FF2B5EF4-FFF2-40B4-BE49-F238E27FC236}">
                <a16:creationId xmlns:a16="http://schemas.microsoft.com/office/drawing/2014/main" id="{BFA78AF2-6827-496D-A3A2-E80596A12BBE}"/>
              </a:ext>
            </a:extLst>
          </p:cNvPr>
          <p:cNvSpPr>
            <a:spLocks noGrp="1"/>
          </p:cNvSpPr>
          <p:nvPr>
            <p:ph type="dt" sz="half" idx="4294967295"/>
          </p:nvPr>
        </p:nvSpPr>
        <p:spPr>
          <a:xfrm>
            <a:off x="0" y="6356350"/>
            <a:ext cx="2743200" cy="365125"/>
          </a:xfrm>
        </p:spPr>
        <p:txBody>
          <a:bodyPr/>
          <a:lstStyle/>
          <a:p>
            <a:r>
              <a:rPr lang="en-US" dirty="0" smtClean="0"/>
              <a:t>22-Apr-2019</a:t>
            </a:r>
            <a:endParaRPr lang="en-US" dirty="0"/>
          </a:p>
        </p:txBody>
      </p:sp>
      <p:sp>
        <p:nvSpPr>
          <p:cNvPr id="7" name="Footer Placeholder 6">
            <a:extLst>
              <a:ext uri="{FF2B5EF4-FFF2-40B4-BE49-F238E27FC236}">
                <a16:creationId xmlns:a16="http://schemas.microsoft.com/office/drawing/2014/main" id="{604BBD83-BCA9-4B7E-8D5B-ACC7E2769C86}"/>
              </a:ext>
            </a:extLst>
          </p:cNvPr>
          <p:cNvSpPr>
            <a:spLocks noGrp="1"/>
          </p:cNvSpPr>
          <p:nvPr>
            <p:ph type="ftr" sz="quarter" idx="4294967295"/>
          </p:nvPr>
        </p:nvSpPr>
        <p:spPr>
          <a:xfrm>
            <a:off x="3684494" y="6354296"/>
            <a:ext cx="4610100" cy="365125"/>
          </a:xfrm>
        </p:spPr>
        <p:txBody>
          <a:bodyPr/>
          <a:lstStyle/>
          <a:p>
            <a:r>
              <a:rPr lang="en-US" dirty="0"/>
              <a:t>NDIA Continuous Iterative Development and Sustainment WG</a:t>
            </a:r>
          </a:p>
        </p:txBody>
      </p:sp>
      <p:sp>
        <p:nvSpPr>
          <p:cNvPr id="8" name="Slide Number Placeholder 7">
            <a:extLst>
              <a:ext uri="{FF2B5EF4-FFF2-40B4-BE49-F238E27FC236}">
                <a16:creationId xmlns:a16="http://schemas.microsoft.com/office/drawing/2014/main" id="{DA2D6A1F-A3C5-4908-B12B-BB81675C2CBC}"/>
              </a:ext>
            </a:extLst>
          </p:cNvPr>
          <p:cNvSpPr>
            <a:spLocks noGrp="1"/>
          </p:cNvSpPr>
          <p:nvPr>
            <p:ph type="sldNum" sz="quarter" idx="4294967295"/>
          </p:nvPr>
        </p:nvSpPr>
        <p:spPr>
          <a:xfrm>
            <a:off x="9448800" y="6356350"/>
            <a:ext cx="2743200" cy="365125"/>
          </a:xfrm>
        </p:spPr>
        <p:txBody>
          <a:bodyPr/>
          <a:lstStyle/>
          <a:p>
            <a:fld id="{B4DC4286-10F2-4E52-9609-2EB77E3B01E4}" type="slidenum">
              <a:rPr lang="en-US" smtClean="0"/>
              <a:t>1</a:t>
            </a:fld>
            <a:endParaRPr lang="en-US" dirty="0"/>
          </a:p>
        </p:txBody>
      </p:sp>
    </p:spTree>
    <p:extLst>
      <p:ext uri="{BB962C8B-B14F-4D97-AF65-F5344CB8AC3E}">
        <p14:creationId xmlns:p14="http://schemas.microsoft.com/office/powerpoint/2010/main" val="250296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a:xfrm>
            <a:off x="838200" y="365126"/>
            <a:ext cx="8477864" cy="578772"/>
          </a:xfrm>
        </p:spPr>
        <p:txBody>
          <a:bodyPr/>
          <a:lstStyle/>
          <a:p>
            <a:r>
              <a:rPr lang="en-US" sz="2800" dirty="0"/>
              <a:t>DSB #5: Workforce</a:t>
            </a:r>
            <a:br>
              <a:rPr lang="en-US" sz="2800" dirty="0"/>
            </a:br>
            <a:r>
              <a:rPr lang="en-US" sz="2000" dirty="0"/>
              <a:t>NDIA WG Recommendations</a:t>
            </a:r>
            <a:endParaRPr lang="en-US" sz="2400" dirty="0"/>
          </a:p>
        </p:txBody>
      </p:sp>
      <p:sp>
        <p:nvSpPr>
          <p:cNvPr id="89" name="TextBox 88">
            <a:extLst>
              <a:ext uri="{FF2B5EF4-FFF2-40B4-BE49-F238E27FC236}">
                <a16:creationId xmlns:a16="http://schemas.microsoft.com/office/drawing/2014/main" id="{F2918E47-05C0-4E25-94D6-73CB1D06FD73}"/>
              </a:ext>
            </a:extLst>
          </p:cNvPr>
          <p:cNvSpPr txBox="1"/>
          <p:nvPr/>
        </p:nvSpPr>
        <p:spPr>
          <a:xfrm>
            <a:off x="8944028" y="6232346"/>
            <a:ext cx="1796661" cy="215444"/>
          </a:xfrm>
          <a:prstGeom prst="rect">
            <a:avLst/>
          </a:prstGeom>
          <a:noFill/>
        </p:spPr>
        <p:txBody>
          <a:bodyPr wrap="square" rtlCol="0">
            <a:spAutoFit/>
          </a:bodyPr>
          <a:lstStyle/>
          <a:p>
            <a:pPr algn="ctr"/>
            <a:r>
              <a:rPr lang="en-US" sz="800" dirty="0"/>
              <a:t>Click thumbnails to zoom</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10</a:t>
            </a:fld>
            <a:endParaRPr lang="en-US" dirty="0"/>
          </a:p>
        </p:txBody>
      </p:sp>
      <p:graphicFrame>
        <p:nvGraphicFramePr>
          <p:cNvPr id="18" name="Table 17">
            <a:extLst>
              <a:ext uri="{FF2B5EF4-FFF2-40B4-BE49-F238E27FC236}">
                <a16:creationId xmlns:a16="http://schemas.microsoft.com/office/drawing/2014/main" id="{E9ED46C1-C441-44A0-84F0-2941A058A062}"/>
              </a:ext>
            </a:extLst>
          </p:cNvPr>
          <p:cNvGraphicFramePr>
            <a:graphicFrameLocks noGrp="1"/>
          </p:cNvGraphicFramePr>
          <p:nvPr>
            <p:extLst>
              <p:ext uri="{D42A27DB-BD31-4B8C-83A1-F6EECF244321}">
                <p14:modId xmlns:p14="http://schemas.microsoft.com/office/powerpoint/2010/main" val="3745814337"/>
              </p:ext>
            </p:extLst>
          </p:nvPr>
        </p:nvGraphicFramePr>
        <p:xfrm>
          <a:off x="661185" y="5592266"/>
          <a:ext cx="3097230" cy="640080"/>
        </p:xfrm>
        <a:graphic>
          <a:graphicData uri="http://schemas.openxmlformats.org/drawingml/2006/table">
            <a:tbl>
              <a:tblPr firstRow="1" bandRow="1">
                <a:tableStyleId>{5C22544A-7EE6-4342-B048-85BDC9FD1C3A}</a:tableStyleId>
              </a:tblPr>
              <a:tblGrid>
                <a:gridCol w="3097230">
                  <a:extLst>
                    <a:ext uri="{9D8B030D-6E8A-4147-A177-3AD203B41FA5}">
                      <a16:colId xmlns:a16="http://schemas.microsoft.com/office/drawing/2014/main" val="166417006"/>
                    </a:ext>
                  </a:extLst>
                </a:gridCol>
              </a:tblGrid>
              <a:tr h="215444">
                <a:tc>
                  <a:txBody>
                    <a:bodyPr/>
                    <a:lstStyle/>
                    <a:p>
                      <a:r>
                        <a:rPr lang="en-US" sz="600" dirty="0">
                          <a:solidFill>
                            <a:schemeClr val="bg1">
                              <a:lumMod val="50000"/>
                            </a:schemeClr>
                          </a:solidFill>
                        </a:rPr>
                        <a:t>CDRL: Contract Data Requirements List</a:t>
                      </a:r>
                    </a:p>
                    <a:p>
                      <a:r>
                        <a:rPr lang="en-US" sz="600" dirty="0">
                          <a:solidFill>
                            <a:schemeClr val="bg1">
                              <a:lumMod val="50000"/>
                            </a:schemeClr>
                          </a:solidFill>
                        </a:rPr>
                        <a:t>CID: Continuous Iterative Development</a:t>
                      </a:r>
                    </a:p>
                    <a:p>
                      <a:r>
                        <a:rPr lang="en-US" sz="600" dirty="0">
                          <a:solidFill>
                            <a:schemeClr val="bg1">
                              <a:lumMod val="50000"/>
                            </a:schemeClr>
                          </a:solidFill>
                        </a:rPr>
                        <a:t>DAU: Defense Acquisition University</a:t>
                      </a:r>
                    </a:p>
                    <a:p>
                      <a:r>
                        <a:rPr lang="en-US" sz="600" dirty="0">
                          <a:solidFill>
                            <a:schemeClr val="bg1">
                              <a:lumMod val="50000"/>
                            </a:schemeClr>
                          </a:solidFill>
                        </a:rPr>
                        <a:t>IPT: Integrated Product Team</a:t>
                      </a:r>
                    </a:p>
                    <a:p>
                      <a:r>
                        <a:rPr lang="en-US" sz="600" dirty="0">
                          <a:solidFill>
                            <a:schemeClr val="bg1">
                              <a:lumMod val="50000"/>
                            </a:schemeClr>
                          </a:solidFill>
                        </a:rPr>
                        <a:t>PM: Program Manager</a:t>
                      </a:r>
                    </a:p>
                    <a:p>
                      <a:r>
                        <a:rPr lang="en-US" sz="600" dirty="0">
                          <a:solidFill>
                            <a:schemeClr val="bg1">
                              <a:lumMod val="50000"/>
                            </a:schemeClr>
                          </a:solidFill>
                        </a:rPr>
                        <a:t>PMO: Program Management Office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044465"/>
                  </a:ext>
                </a:extLst>
              </a:tr>
            </a:tbl>
          </a:graphicData>
        </a:graphic>
      </p:graphicFrame>
      <p:graphicFrame>
        <p:nvGraphicFramePr>
          <p:cNvPr id="12" name="Table 11">
            <a:extLst>
              <a:ext uri="{FF2B5EF4-FFF2-40B4-BE49-F238E27FC236}">
                <a16:creationId xmlns:a16="http://schemas.microsoft.com/office/drawing/2014/main" id="{3E4C1074-8744-4910-9B7A-83B117BE2D8B}"/>
              </a:ext>
            </a:extLst>
          </p:cNvPr>
          <p:cNvGraphicFramePr>
            <a:graphicFrameLocks noGrp="1"/>
          </p:cNvGraphicFramePr>
          <p:nvPr>
            <p:extLst>
              <p:ext uri="{D42A27DB-BD31-4B8C-83A1-F6EECF244321}">
                <p14:modId xmlns:p14="http://schemas.microsoft.com/office/powerpoint/2010/main" val="401212749"/>
              </p:ext>
            </p:extLst>
          </p:nvPr>
        </p:nvGraphicFramePr>
        <p:xfrm>
          <a:off x="661185" y="1126307"/>
          <a:ext cx="6863024" cy="2992120"/>
        </p:xfrm>
        <a:graphic>
          <a:graphicData uri="http://schemas.openxmlformats.org/drawingml/2006/table">
            <a:tbl>
              <a:tblPr firstRow="1" bandRow="1">
                <a:tableStyleId>{5C22544A-7EE6-4342-B048-85BDC9FD1C3A}</a:tableStyleId>
              </a:tblPr>
              <a:tblGrid>
                <a:gridCol w="1171894">
                  <a:extLst>
                    <a:ext uri="{9D8B030D-6E8A-4147-A177-3AD203B41FA5}">
                      <a16:colId xmlns:a16="http://schemas.microsoft.com/office/drawing/2014/main" val="2366938177"/>
                    </a:ext>
                  </a:extLst>
                </a:gridCol>
                <a:gridCol w="2824199">
                  <a:extLst>
                    <a:ext uri="{9D8B030D-6E8A-4147-A177-3AD203B41FA5}">
                      <a16:colId xmlns:a16="http://schemas.microsoft.com/office/drawing/2014/main" val="4165026929"/>
                    </a:ext>
                  </a:extLst>
                </a:gridCol>
                <a:gridCol w="2866931">
                  <a:extLst>
                    <a:ext uri="{9D8B030D-6E8A-4147-A177-3AD203B41FA5}">
                      <a16:colId xmlns:a16="http://schemas.microsoft.com/office/drawing/2014/main" val="4175970713"/>
                    </a:ext>
                  </a:extLst>
                </a:gridCol>
              </a:tblGrid>
              <a:tr h="370840">
                <a:tc gridSpan="3">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1990103"/>
                  </a:ext>
                </a:extLst>
              </a:tr>
              <a:tr h="370840">
                <a:tc>
                  <a:txBody>
                    <a:bodyPr/>
                    <a:lstStyle/>
                    <a:p>
                      <a:r>
                        <a:rPr lang="en-US" sz="1400" b="1" dirty="0"/>
                        <a:t>Education and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DAU curriculum for DevSecOps and modern SW-centric systems</a:t>
                      </a:r>
                    </a:p>
                    <a:p>
                      <a:pPr marL="115888" indent="-115888">
                        <a:buFont typeface="Arial" panose="020B0604020202020204" pitchFamily="34" charset="0"/>
                        <a:buChar char="•"/>
                      </a:pPr>
                      <a:r>
                        <a:rPr lang="en-US" sz="1400" b="1" dirty="0"/>
                        <a:t>Community of practice platforms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Training across career fields</a:t>
                      </a:r>
                      <a:br>
                        <a:rPr lang="en-US" sz="1400" b="1" dirty="0"/>
                      </a:br>
                      <a:r>
                        <a:rPr lang="en-US" sz="1400" b="1" dirty="0"/>
                        <a:t>(PM, sustainment, acquisition)</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Aligned with current/future development and recruiting needs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370840">
                <a:tc>
                  <a:txBody>
                    <a:bodyPr/>
                    <a:lstStyle/>
                    <a:p>
                      <a:r>
                        <a:rPr lang="en-US" sz="1400" b="1" dirty="0"/>
                        <a:t>Stakeholder</a:t>
                      </a:r>
                    </a:p>
                    <a:p>
                      <a:r>
                        <a:rPr lang="en-US" sz="1400" b="1" dirty="0"/>
                        <a:t>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Collaborative government / industry partnerships</a:t>
                      </a:r>
                    </a:p>
                    <a:p>
                      <a:pPr marL="115888" indent="-115888">
                        <a:buFont typeface="Arial" panose="020B0604020202020204" pitchFamily="34" charset="0"/>
                        <a:buChar char="•"/>
                      </a:pPr>
                      <a:r>
                        <a:rPr lang="en-US" sz="1400" b="1" dirty="0"/>
                        <a:t>Trained experienced industry partners and supply chain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Consensus measurement framework</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Multi-discipline CID support teams (CDRLs, events, milestones)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r h="370840">
                <a:tc>
                  <a:txBody>
                    <a:bodyPr/>
                    <a:lstStyle/>
                    <a:p>
                      <a:r>
                        <a:rPr lang="en-US" sz="1400" b="1" dirty="0"/>
                        <a:t>Staffing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Increased hiring, retention, training for acquisition experts</a:t>
                      </a:r>
                    </a:p>
                    <a:p>
                      <a:pPr marL="115888" indent="-115888">
                        <a:buFont typeface="Arial" panose="020B0604020202020204" pitchFamily="34" charset="0"/>
                        <a:buChar char="•"/>
                      </a:pPr>
                      <a:r>
                        <a:rPr lang="en-US" sz="1400" b="1" dirty="0"/>
                        <a:t>Recruiting pipeline for SW experts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Dedicated workforce funding and coaches across services</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PMO IPTs for modern SW practices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167679"/>
                  </a:ext>
                </a:extLst>
              </a:tr>
            </a:tbl>
          </a:graphicData>
        </a:graphic>
      </p:graphicFrame>
      <p:pic>
        <p:nvPicPr>
          <p:cNvPr id="15" name="Picture 14">
            <a:extLst>
              <a:ext uri="{FF2B5EF4-FFF2-40B4-BE49-F238E27FC236}">
                <a16:creationId xmlns:a16="http://schemas.microsoft.com/office/drawing/2014/main" id="{8951EA08-3B2C-4818-8693-D6236720D34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237732" y="1353574"/>
            <a:ext cx="2634583" cy="1873024"/>
          </a:xfrm>
          <a:prstGeom prst="rect">
            <a:avLst/>
          </a:prstGeom>
        </p:spPr>
      </p:pic>
      <p:sp>
        <p:nvSpPr>
          <p:cNvPr id="16" name="TextBox 15">
            <a:extLst>
              <a:ext uri="{FF2B5EF4-FFF2-40B4-BE49-F238E27FC236}">
                <a16:creationId xmlns:a16="http://schemas.microsoft.com/office/drawing/2014/main" id="{BB475C63-518C-45B2-8586-FF4DE4D8D150}"/>
              </a:ext>
            </a:extLst>
          </p:cNvPr>
          <p:cNvSpPr txBox="1"/>
          <p:nvPr/>
        </p:nvSpPr>
        <p:spPr>
          <a:xfrm>
            <a:off x="8610600" y="1602297"/>
            <a:ext cx="1680268" cy="830997"/>
          </a:xfrm>
          <a:prstGeom prst="rect">
            <a:avLst/>
          </a:prstGeom>
          <a:noFill/>
        </p:spPr>
        <p:txBody>
          <a:bodyPr wrap="none" rtlCol="0">
            <a:spAutoFit/>
          </a:bodyPr>
          <a:lstStyle/>
          <a:p>
            <a:pPr marL="111125" indent="-111125">
              <a:buFont typeface="Arial" panose="020B0604020202020204" pitchFamily="34" charset="0"/>
              <a:buChar char="•"/>
            </a:pPr>
            <a:r>
              <a:rPr lang="en-US" sz="800" dirty="0">
                <a:solidFill>
                  <a:srgbClr val="C00000"/>
                </a:solidFill>
              </a:rPr>
              <a:t>Continuous Iterative Software </a:t>
            </a:r>
            <a:br>
              <a:rPr lang="en-US" sz="800" dirty="0">
                <a:solidFill>
                  <a:srgbClr val="C00000"/>
                </a:solidFill>
              </a:rPr>
            </a:br>
            <a:r>
              <a:rPr lang="en-US" sz="800" dirty="0">
                <a:solidFill>
                  <a:srgbClr val="C00000"/>
                </a:solidFill>
              </a:rPr>
              <a:t>Development, Acquisition and </a:t>
            </a:r>
            <a:br>
              <a:rPr lang="en-US" sz="800" dirty="0">
                <a:solidFill>
                  <a:srgbClr val="C00000"/>
                </a:solidFill>
              </a:rPr>
            </a:br>
            <a:r>
              <a:rPr lang="en-US" sz="800" dirty="0">
                <a:solidFill>
                  <a:srgbClr val="C00000"/>
                </a:solidFill>
              </a:rPr>
              <a:t>Sustainment</a:t>
            </a:r>
          </a:p>
          <a:p>
            <a:pPr marL="111125" indent="-111125">
              <a:buFont typeface="Arial" panose="020B0604020202020204" pitchFamily="34" charset="0"/>
              <a:buChar char="•"/>
            </a:pPr>
            <a:r>
              <a:rPr lang="en-US" sz="800" dirty="0">
                <a:solidFill>
                  <a:srgbClr val="C00000"/>
                </a:solidFill>
              </a:rPr>
              <a:t>DevSecOps</a:t>
            </a:r>
          </a:p>
          <a:p>
            <a:pPr marL="111125" indent="-111125">
              <a:buFont typeface="Arial" panose="020B0604020202020204" pitchFamily="34" charset="0"/>
              <a:buChar char="•"/>
            </a:pPr>
            <a:r>
              <a:rPr lang="en-US" sz="800" dirty="0">
                <a:solidFill>
                  <a:srgbClr val="C00000"/>
                </a:solidFill>
              </a:rPr>
              <a:t>Competency Models</a:t>
            </a:r>
          </a:p>
          <a:p>
            <a:pPr marL="111125" indent="-111125">
              <a:buFont typeface="Arial" panose="020B0604020202020204" pitchFamily="34" charset="0"/>
              <a:buChar char="•"/>
            </a:pPr>
            <a:r>
              <a:rPr lang="en-US" sz="800" dirty="0">
                <a:solidFill>
                  <a:srgbClr val="C00000"/>
                </a:solidFill>
              </a:rPr>
              <a:t>Practical Experience (Boot Camp)</a:t>
            </a:r>
          </a:p>
        </p:txBody>
      </p:sp>
      <p:sp>
        <p:nvSpPr>
          <p:cNvPr id="19" name="TextBox 18">
            <a:extLst>
              <a:ext uri="{FF2B5EF4-FFF2-40B4-BE49-F238E27FC236}">
                <a16:creationId xmlns:a16="http://schemas.microsoft.com/office/drawing/2014/main" id="{A0CB4F5E-4D26-4336-ACF2-5E7392502D05}"/>
              </a:ext>
            </a:extLst>
          </p:cNvPr>
          <p:cNvSpPr txBox="1"/>
          <p:nvPr/>
        </p:nvSpPr>
        <p:spPr>
          <a:xfrm>
            <a:off x="8097284" y="3901710"/>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pic>
        <p:nvPicPr>
          <p:cNvPr id="8" name="Picture 7">
            <a:hlinkClick r:id="rId5" action="ppaction://hlinksldjump"/>
            <a:extLst>
              <a:ext uri="{FF2B5EF4-FFF2-40B4-BE49-F238E27FC236}">
                <a16:creationId xmlns:a16="http://schemas.microsoft.com/office/drawing/2014/main" id="{D89AF793-8590-4056-94F2-92DB88570760}"/>
              </a:ext>
            </a:extLst>
          </p:cNvPr>
          <p:cNvPicPr>
            <a:picLocks noChangeAspect="1"/>
          </p:cNvPicPr>
          <p:nvPr/>
        </p:nvPicPr>
        <p:blipFill>
          <a:blip r:embed="rId6"/>
          <a:stretch>
            <a:fillRect/>
          </a:stretch>
        </p:blipFill>
        <p:spPr>
          <a:xfrm>
            <a:off x="4339561" y="4255049"/>
            <a:ext cx="3575304" cy="2011109"/>
          </a:xfrm>
          <a:prstGeom prst="rect">
            <a:avLst/>
          </a:prstGeom>
          <a:ln>
            <a:solidFill>
              <a:schemeClr val="tx1"/>
            </a:solidFill>
          </a:ln>
        </p:spPr>
      </p:pic>
      <p:pic>
        <p:nvPicPr>
          <p:cNvPr id="9" name="Picture 8">
            <a:hlinkClick r:id="rId7" action="ppaction://hlinksldjump"/>
            <a:extLst>
              <a:ext uri="{FF2B5EF4-FFF2-40B4-BE49-F238E27FC236}">
                <a16:creationId xmlns:a16="http://schemas.microsoft.com/office/drawing/2014/main" id="{15445B3D-4A8C-4540-94DD-9AEE32FC4B20}"/>
              </a:ext>
            </a:extLst>
          </p:cNvPr>
          <p:cNvPicPr>
            <a:picLocks noChangeAspect="1"/>
          </p:cNvPicPr>
          <p:nvPr/>
        </p:nvPicPr>
        <p:blipFill>
          <a:blip r:embed="rId8"/>
          <a:stretch>
            <a:fillRect/>
          </a:stretch>
        </p:blipFill>
        <p:spPr>
          <a:xfrm>
            <a:off x="8194548" y="4243902"/>
            <a:ext cx="3575304" cy="2011109"/>
          </a:xfrm>
          <a:prstGeom prst="rect">
            <a:avLst/>
          </a:prstGeom>
          <a:ln>
            <a:solidFill>
              <a:schemeClr val="tx1"/>
            </a:solidFill>
          </a:ln>
        </p:spPr>
      </p:pic>
    </p:spTree>
    <p:extLst>
      <p:ext uri="{BB962C8B-B14F-4D97-AF65-F5344CB8AC3E}">
        <p14:creationId xmlns:p14="http://schemas.microsoft.com/office/powerpoint/2010/main" val="35942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a:xfrm>
            <a:off x="838200" y="365126"/>
            <a:ext cx="8477864" cy="578772"/>
          </a:xfrm>
        </p:spPr>
        <p:txBody>
          <a:bodyPr/>
          <a:lstStyle/>
          <a:p>
            <a:r>
              <a:rPr lang="en-US" sz="2800" dirty="0"/>
              <a:t>DSB #6: Sustainment (Software Is Immortal)</a:t>
            </a:r>
            <a:br>
              <a:rPr lang="en-US" sz="2800" dirty="0"/>
            </a:br>
            <a:r>
              <a:rPr lang="en-US" sz="2000" dirty="0"/>
              <a:t>NDIA WG Recommendations</a:t>
            </a:r>
            <a:endParaRPr lang="en-US" sz="2400" dirty="0"/>
          </a:p>
        </p:txBody>
      </p:sp>
      <p:sp>
        <p:nvSpPr>
          <p:cNvPr id="89" name="TextBox 88">
            <a:extLst>
              <a:ext uri="{FF2B5EF4-FFF2-40B4-BE49-F238E27FC236}">
                <a16:creationId xmlns:a16="http://schemas.microsoft.com/office/drawing/2014/main" id="{F2918E47-05C0-4E25-94D6-73CB1D06FD73}"/>
              </a:ext>
            </a:extLst>
          </p:cNvPr>
          <p:cNvSpPr txBox="1"/>
          <p:nvPr/>
        </p:nvSpPr>
        <p:spPr>
          <a:xfrm>
            <a:off x="8944029" y="6140906"/>
            <a:ext cx="1796661" cy="215444"/>
          </a:xfrm>
          <a:prstGeom prst="rect">
            <a:avLst/>
          </a:prstGeom>
          <a:noFill/>
        </p:spPr>
        <p:txBody>
          <a:bodyPr wrap="square" rtlCol="0">
            <a:spAutoFit/>
          </a:bodyPr>
          <a:lstStyle/>
          <a:p>
            <a:pPr algn="ctr"/>
            <a:r>
              <a:rPr lang="en-US" sz="800" dirty="0"/>
              <a:t>Click thumbnails to zoom</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11</a:t>
            </a:fld>
            <a:endParaRPr lang="en-US" dirty="0"/>
          </a:p>
        </p:txBody>
      </p:sp>
      <p:pic>
        <p:nvPicPr>
          <p:cNvPr id="13" name="Picture 12">
            <a:extLst>
              <a:ext uri="{FF2B5EF4-FFF2-40B4-BE49-F238E27FC236}">
                <a16:creationId xmlns:a16="http://schemas.microsoft.com/office/drawing/2014/main" id="{80E1C869-5F9F-4720-91EA-8CB5F5E42CEE}"/>
              </a:ext>
            </a:extLst>
          </p:cNvPr>
          <p:cNvPicPr/>
          <p:nvPr/>
        </p:nvPicPr>
        <p:blipFill rotWithShape="1">
          <a:blip r:embed="rId3">
            <a:extLst>
              <a:ext uri="{BEBA8EAE-BF5A-486C-A8C5-ECC9F3942E4B}">
                <a14:imgProps xmlns:a14="http://schemas.microsoft.com/office/drawing/2010/main">
                  <a14:imgLayer r:embed="rId4">
                    <a14:imgEffect>
                      <a14:brightnessContrast bright="25000" contrast="-11000"/>
                    </a14:imgEffect>
                  </a14:imgLayer>
                </a14:imgProps>
              </a:ext>
              <a:ext uri="{28A0092B-C50C-407E-A947-70E740481C1C}">
                <a14:useLocalDpi xmlns:a14="http://schemas.microsoft.com/office/drawing/2010/main" val="0"/>
              </a:ext>
            </a:extLst>
          </a:blip>
          <a:srcRect r="2686" b="3161"/>
          <a:stretch/>
        </p:blipFill>
        <p:spPr bwMode="auto">
          <a:xfrm>
            <a:off x="7727181" y="1140898"/>
            <a:ext cx="4230356" cy="2293782"/>
          </a:xfrm>
          <a:prstGeom prst="rect">
            <a:avLst/>
          </a:prstGeom>
          <a:ln>
            <a:noFill/>
          </a:ln>
          <a:extLst>
            <a:ext uri="{53640926-AAD7-44D8-BBD7-CCE9431645EC}">
              <a14:shadowObscured xmlns:a14="http://schemas.microsoft.com/office/drawing/2010/main"/>
            </a:ext>
          </a:extLst>
        </p:spPr>
      </p:pic>
      <p:graphicFrame>
        <p:nvGraphicFramePr>
          <p:cNvPr id="14" name="Table 13">
            <a:extLst>
              <a:ext uri="{FF2B5EF4-FFF2-40B4-BE49-F238E27FC236}">
                <a16:creationId xmlns:a16="http://schemas.microsoft.com/office/drawing/2014/main" id="{B3A85A35-CB29-47B2-B805-792CF95534D6}"/>
              </a:ext>
            </a:extLst>
          </p:cNvPr>
          <p:cNvGraphicFramePr>
            <a:graphicFrameLocks noGrp="1"/>
          </p:cNvGraphicFramePr>
          <p:nvPr>
            <p:extLst>
              <p:ext uri="{D42A27DB-BD31-4B8C-83A1-F6EECF244321}">
                <p14:modId xmlns:p14="http://schemas.microsoft.com/office/powerpoint/2010/main" val="2453945604"/>
              </p:ext>
            </p:extLst>
          </p:nvPr>
        </p:nvGraphicFramePr>
        <p:xfrm>
          <a:off x="784894" y="1290096"/>
          <a:ext cx="6168566" cy="2352040"/>
        </p:xfrm>
        <a:graphic>
          <a:graphicData uri="http://schemas.openxmlformats.org/drawingml/2006/table">
            <a:tbl>
              <a:tblPr firstRow="1" bandRow="1">
                <a:tableStyleId>{5C22544A-7EE6-4342-B048-85BDC9FD1C3A}</a:tableStyleId>
              </a:tblPr>
              <a:tblGrid>
                <a:gridCol w="1158751">
                  <a:extLst>
                    <a:ext uri="{9D8B030D-6E8A-4147-A177-3AD203B41FA5}">
                      <a16:colId xmlns:a16="http://schemas.microsoft.com/office/drawing/2014/main" val="2366938177"/>
                    </a:ext>
                  </a:extLst>
                </a:gridCol>
                <a:gridCol w="5009815">
                  <a:extLst>
                    <a:ext uri="{9D8B030D-6E8A-4147-A177-3AD203B41FA5}">
                      <a16:colId xmlns:a16="http://schemas.microsoft.com/office/drawing/2014/main" val="4165026929"/>
                    </a:ext>
                  </a:extLst>
                </a:gridCol>
              </a:tblGrid>
              <a:tr h="370840">
                <a:tc gridSpan="2">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extLst>
                  <a:ext uri="{0D108BD9-81ED-4DB2-BD59-A6C34878D82A}">
                    <a16:rowId xmlns:a16="http://schemas.microsoft.com/office/drawing/2014/main" val="2111990103"/>
                  </a:ext>
                </a:extLst>
              </a:tr>
              <a:tr h="370840">
                <a:tc>
                  <a:txBody>
                    <a:bodyPr/>
                    <a:lstStyle/>
                    <a:p>
                      <a:r>
                        <a:rPr lang="en-US" sz="1400" b="1" dirty="0"/>
                        <a:t>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Availability and support of a trained proficient workforce</a:t>
                      </a:r>
                    </a:p>
                    <a:p>
                      <a:pPr marL="115888" indent="-115888">
                        <a:buFont typeface="Arial" panose="020B0604020202020204" pitchFamily="34" charset="0"/>
                        <a:buChar char="•"/>
                      </a:pPr>
                      <a:r>
                        <a:rPr lang="en-US" sz="1400" b="1" dirty="0"/>
                        <a:t>Organic DoD software infrastructure, incentives, funding</a:t>
                      </a:r>
                    </a:p>
                    <a:p>
                      <a:pPr marL="115888" indent="-115888">
                        <a:buFont typeface="Arial" panose="020B0604020202020204" pitchFamily="34" charset="0"/>
                        <a:buChar char="•"/>
                      </a:pPr>
                      <a:r>
                        <a:rPr lang="en-US" sz="1400" b="1" dirty="0"/>
                        <a:t>Collaborative IP strategy throughout the life cycle, using a “work shared sustainment”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569211"/>
                  </a:ext>
                </a:extLst>
              </a:tr>
              <a:tr h="370840">
                <a:tc>
                  <a:txBody>
                    <a:bodyPr/>
                    <a:lstStyle/>
                    <a:p>
                      <a:r>
                        <a:rPr lang="en-US" sz="1400" b="1" dirty="0"/>
                        <a:t>Contracting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Contracts specify elements of framework supporting SW factory</a:t>
                      </a:r>
                    </a:p>
                    <a:p>
                      <a:pPr marL="115888" indent="-115888">
                        <a:buFont typeface="Arial" panose="020B0604020202020204" pitchFamily="34" charset="0"/>
                        <a:buChar char="•"/>
                      </a:pPr>
                      <a:r>
                        <a:rPr lang="en-US" sz="1400" b="1" dirty="0"/>
                        <a:t>Policies and guidance validated by workshops, pilots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370840">
                <a:tc>
                  <a:txBody>
                    <a:bodyPr/>
                    <a:lstStyle/>
                    <a:p>
                      <a:r>
                        <a:rPr lang="en-US" sz="1400" b="1" dirty="0"/>
                        <a:t>Sustainment Ecosystems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Understanding of current and future organizational ecosystems to ensure effective transfer of SW factories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bl>
          </a:graphicData>
        </a:graphic>
      </p:graphicFrame>
      <p:sp>
        <p:nvSpPr>
          <p:cNvPr id="19" name="TextBox 18">
            <a:extLst>
              <a:ext uri="{FF2B5EF4-FFF2-40B4-BE49-F238E27FC236}">
                <a16:creationId xmlns:a16="http://schemas.microsoft.com/office/drawing/2014/main" id="{CCE6F58C-400B-415B-8144-17E6BEED7A9B}"/>
              </a:ext>
            </a:extLst>
          </p:cNvPr>
          <p:cNvSpPr txBox="1"/>
          <p:nvPr/>
        </p:nvSpPr>
        <p:spPr>
          <a:xfrm>
            <a:off x="7858325" y="3593423"/>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pic>
        <p:nvPicPr>
          <p:cNvPr id="7" name="Picture 6">
            <a:hlinkClick r:id="rId5" action="ppaction://hlinksldjump"/>
            <a:extLst>
              <a:ext uri="{FF2B5EF4-FFF2-40B4-BE49-F238E27FC236}">
                <a16:creationId xmlns:a16="http://schemas.microsoft.com/office/drawing/2014/main" id="{8B7699BE-D10C-4814-8C11-7CFA62486637}"/>
              </a:ext>
            </a:extLst>
          </p:cNvPr>
          <p:cNvPicPr>
            <a:picLocks noChangeAspect="1"/>
          </p:cNvPicPr>
          <p:nvPr/>
        </p:nvPicPr>
        <p:blipFill>
          <a:blip r:embed="rId6"/>
          <a:stretch>
            <a:fillRect/>
          </a:stretch>
        </p:blipFill>
        <p:spPr>
          <a:xfrm>
            <a:off x="7858324" y="3907777"/>
            <a:ext cx="3800275" cy="2137655"/>
          </a:xfrm>
          <a:prstGeom prst="rect">
            <a:avLst/>
          </a:prstGeom>
          <a:ln>
            <a:solidFill>
              <a:schemeClr val="tx1"/>
            </a:solidFill>
          </a:ln>
        </p:spPr>
      </p:pic>
    </p:spTree>
    <p:extLst>
      <p:ext uri="{BB962C8B-B14F-4D97-AF65-F5344CB8AC3E}">
        <p14:creationId xmlns:p14="http://schemas.microsoft.com/office/powerpoint/2010/main" val="109538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a:xfrm>
            <a:off x="838200" y="365126"/>
            <a:ext cx="8477864" cy="578772"/>
          </a:xfrm>
        </p:spPr>
        <p:txBody>
          <a:bodyPr/>
          <a:lstStyle/>
          <a:p>
            <a:r>
              <a:rPr lang="en-US" sz="2800" dirty="0"/>
              <a:t>DSB #7: IV&amp;V for Machine Learning</a:t>
            </a:r>
            <a:br>
              <a:rPr lang="en-US" sz="2800" dirty="0"/>
            </a:br>
            <a:r>
              <a:rPr lang="en-US" sz="2000" dirty="0"/>
              <a:t>NDIA WG Recommendations</a:t>
            </a:r>
            <a:endParaRPr lang="en-US" sz="2400" dirty="0"/>
          </a:p>
        </p:txBody>
      </p:sp>
      <p:sp>
        <p:nvSpPr>
          <p:cNvPr id="89" name="TextBox 88">
            <a:extLst>
              <a:ext uri="{FF2B5EF4-FFF2-40B4-BE49-F238E27FC236}">
                <a16:creationId xmlns:a16="http://schemas.microsoft.com/office/drawing/2014/main" id="{F2918E47-05C0-4E25-94D6-73CB1D06FD73}"/>
              </a:ext>
            </a:extLst>
          </p:cNvPr>
          <p:cNvSpPr txBox="1"/>
          <p:nvPr/>
        </p:nvSpPr>
        <p:spPr>
          <a:xfrm>
            <a:off x="8944028" y="6277430"/>
            <a:ext cx="1796661" cy="215444"/>
          </a:xfrm>
          <a:prstGeom prst="rect">
            <a:avLst/>
          </a:prstGeom>
          <a:noFill/>
        </p:spPr>
        <p:txBody>
          <a:bodyPr wrap="square" rtlCol="0">
            <a:spAutoFit/>
          </a:bodyPr>
          <a:lstStyle/>
          <a:p>
            <a:pPr algn="ctr"/>
            <a:r>
              <a:rPr lang="en-US" sz="800" dirty="0"/>
              <a:t>Click thumbnails to zoom</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12</a:t>
            </a:fld>
            <a:endParaRPr lang="en-US" dirty="0"/>
          </a:p>
        </p:txBody>
      </p:sp>
      <p:graphicFrame>
        <p:nvGraphicFramePr>
          <p:cNvPr id="14" name="Table 13">
            <a:extLst>
              <a:ext uri="{FF2B5EF4-FFF2-40B4-BE49-F238E27FC236}">
                <a16:creationId xmlns:a16="http://schemas.microsoft.com/office/drawing/2014/main" id="{B3A85A35-CB29-47B2-B805-792CF95534D6}"/>
              </a:ext>
            </a:extLst>
          </p:cNvPr>
          <p:cNvGraphicFramePr>
            <a:graphicFrameLocks noGrp="1"/>
          </p:cNvGraphicFramePr>
          <p:nvPr>
            <p:extLst>
              <p:ext uri="{D42A27DB-BD31-4B8C-83A1-F6EECF244321}">
                <p14:modId xmlns:p14="http://schemas.microsoft.com/office/powerpoint/2010/main" val="4217798633"/>
              </p:ext>
            </p:extLst>
          </p:nvPr>
        </p:nvGraphicFramePr>
        <p:xfrm>
          <a:off x="661184" y="1149424"/>
          <a:ext cx="6632191" cy="2992120"/>
        </p:xfrm>
        <a:graphic>
          <a:graphicData uri="http://schemas.openxmlformats.org/drawingml/2006/table">
            <a:tbl>
              <a:tblPr firstRow="1" bandRow="1">
                <a:tableStyleId>{5C22544A-7EE6-4342-B048-85BDC9FD1C3A}</a:tableStyleId>
              </a:tblPr>
              <a:tblGrid>
                <a:gridCol w="1100758">
                  <a:extLst>
                    <a:ext uri="{9D8B030D-6E8A-4147-A177-3AD203B41FA5}">
                      <a16:colId xmlns:a16="http://schemas.microsoft.com/office/drawing/2014/main" val="2366938177"/>
                    </a:ext>
                  </a:extLst>
                </a:gridCol>
                <a:gridCol w="5531433">
                  <a:extLst>
                    <a:ext uri="{9D8B030D-6E8A-4147-A177-3AD203B41FA5}">
                      <a16:colId xmlns:a16="http://schemas.microsoft.com/office/drawing/2014/main" val="4165026929"/>
                    </a:ext>
                  </a:extLst>
                </a:gridCol>
              </a:tblGrid>
              <a:tr h="370840">
                <a:tc gridSpan="2">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extLst>
                  <a:ext uri="{0D108BD9-81ED-4DB2-BD59-A6C34878D82A}">
                    <a16:rowId xmlns:a16="http://schemas.microsoft.com/office/drawing/2014/main" val="2111990103"/>
                  </a:ext>
                </a:extLst>
              </a:tr>
              <a:tr h="370840">
                <a:tc>
                  <a:txBody>
                    <a:bodyPr/>
                    <a:lstStyle/>
                    <a:p>
                      <a:r>
                        <a:rPr lang="en-US" sz="1400" b="1" dirty="0"/>
                        <a:t>Consensus ML IV&amp;V Framework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Model-based inference engine considering full system context</a:t>
                      </a:r>
                    </a:p>
                    <a:p>
                      <a:pPr marL="115888" indent="-115888">
                        <a:buFont typeface="Arial" panose="020B0604020202020204" pitchFamily="34" charset="0"/>
                        <a:buChar char="•"/>
                      </a:pPr>
                      <a:r>
                        <a:rPr lang="en-US" sz="1400" b="1" dirty="0"/>
                        <a:t>Risk-based methodology supporting T&amp;E needs, linked to ML model failures early in system development process</a:t>
                      </a:r>
                    </a:p>
                    <a:p>
                      <a:pPr marL="115888" indent="-115888">
                        <a:buFont typeface="Arial" panose="020B0604020202020204" pitchFamily="34" charset="0"/>
                        <a:buChar char="•"/>
                      </a:pPr>
                      <a:r>
                        <a:rPr lang="en-US" sz="1400" b="1" dirty="0"/>
                        <a:t>Mitigation throughout system design, development, sustainment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370840">
                <a:tc>
                  <a:txBody>
                    <a:bodyPr/>
                    <a:lstStyle/>
                    <a:p>
                      <a:r>
                        <a:rPr lang="en-US" sz="1400" b="1" dirty="0"/>
                        <a:t>Open Data 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High data quality, quantity, availability, and traceability</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Data repository accessible to government and industry</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Governance model for availability, level playing field, innovation </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New repository data continuously collected and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r h="370840">
                <a:tc>
                  <a:txBody>
                    <a:bodyPr/>
                    <a:lstStyle/>
                    <a:p>
                      <a:r>
                        <a:rPr lang="en-US" sz="1400" b="1" dirty="0"/>
                        <a:t>Perpetual Updates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Continuous ML model updates – evolution at speed of relevance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Continuous V&amp;V methods sensing changes from models, environment</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Performance/accuracy aligned with changing environment, threats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058811"/>
                  </a:ext>
                </a:extLst>
              </a:tr>
            </a:tbl>
          </a:graphicData>
        </a:graphic>
      </p:graphicFrame>
      <p:graphicFrame>
        <p:nvGraphicFramePr>
          <p:cNvPr id="10" name="Table 9">
            <a:extLst>
              <a:ext uri="{FF2B5EF4-FFF2-40B4-BE49-F238E27FC236}">
                <a16:creationId xmlns:a16="http://schemas.microsoft.com/office/drawing/2014/main" id="{4A145578-619C-482B-BB9C-1FDF389720A4}"/>
              </a:ext>
            </a:extLst>
          </p:cNvPr>
          <p:cNvGraphicFramePr>
            <a:graphicFrameLocks noGrp="1"/>
          </p:cNvGraphicFramePr>
          <p:nvPr>
            <p:extLst>
              <p:ext uri="{D42A27DB-BD31-4B8C-83A1-F6EECF244321}">
                <p14:modId xmlns:p14="http://schemas.microsoft.com/office/powerpoint/2010/main" val="2517873270"/>
              </p:ext>
            </p:extLst>
          </p:nvPr>
        </p:nvGraphicFramePr>
        <p:xfrm>
          <a:off x="661185" y="5592266"/>
          <a:ext cx="3097230" cy="365760"/>
        </p:xfrm>
        <a:graphic>
          <a:graphicData uri="http://schemas.openxmlformats.org/drawingml/2006/table">
            <a:tbl>
              <a:tblPr firstRow="1" bandRow="1">
                <a:tableStyleId>{5C22544A-7EE6-4342-B048-85BDC9FD1C3A}</a:tableStyleId>
              </a:tblPr>
              <a:tblGrid>
                <a:gridCol w="3097230">
                  <a:extLst>
                    <a:ext uri="{9D8B030D-6E8A-4147-A177-3AD203B41FA5}">
                      <a16:colId xmlns:a16="http://schemas.microsoft.com/office/drawing/2014/main" val="166417006"/>
                    </a:ext>
                  </a:extLst>
                </a:gridCol>
              </a:tblGrid>
              <a:tr h="215444">
                <a:tc>
                  <a:txBody>
                    <a:bodyPr/>
                    <a:lstStyle/>
                    <a:p>
                      <a:r>
                        <a:rPr lang="en-US" sz="600" dirty="0">
                          <a:solidFill>
                            <a:schemeClr val="bg1">
                              <a:lumMod val="50000"/>
                            </a:schemeClr>
                          </a:solidFill>
                        </a:rPr>
                        <a:t>IV&amp;V: Independent Verification &amp; Validation</a:t>
                      </a:r>
                    </a:p>
                    <a:p>
                      <a:r>
                        <a:rPr lang="en-US" sz="600" dirty="0">
                          <a:solidFill>
                            <a:schemeClr val="bg1">
                              <a:lumMod val="50000"/>
                            </a:schemeClr>
                          </a:solidFill>
                        </a:rPr>
                        <a:t>ML: Machine Learning</a:t>
                      </a:r>
                    </a:p>
                    <a:p>
                      <a:r>
                        <a:rPr lang="en-US" sz="600" dirty="0">
                          <a:solidFill>
                            <a:schemeClr val="bg1">
                              <a:lumMod val="50000"/>
                            </a:schemeClr>
                          </a:solidFill>
                        </a:rPr>
                        <a:t>T&amp;E: Test and Evaluation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044465"/>
                  </a:ext>
                </a:extLst>
              </a:tr>
            </a:tbl>
          </a:graphicData>
        </a:graphic>
      </p:graphicFrame>
      <p:pic>
        <p:nvPicPr>
          <p:cNvPr id="11" name="Picture 10">
            <a:extLst>
              <a:ext uri="{FF2B5EF4-FFF2-40B4-BE49-F238E27FC236}">
                <a16:creationId xmlns:a16="http://schemas.microsoft.com/office/drawing/2014/main" id="{85497334-3B1C-4B5F-8B00-96156907EB31}"/>
              </a:ext>
            </a:extLst>
          </p:cNvPr>
          <p:cNvPicPr>
            <a:picLocks noChangeAspect="1"/>
          </p:cNvPicPr>
          <p:nvPr/>
        </p:nvPicPr>
        <p:blipFill>
          <a:blip r:embed="rId3"/>
          <a:stretch>
            <a:fillRect/>
          </a:stretch>
        </p:blipFill>
        <p:spPr>
          <a:xfrm>
            <a:off x="7373760" y="1167736"/>
            <a:ext cx="2181225" cy="1937784"/>
          </a:xfrm>
          <a:prstGeom prst="rect">
            <a:avLst/>
          </a:prstGeom>
        </p:spPr>
      </p:pic>
      <p:sp>
        <p:nvSpPr>
          <p:cNvPr id="12" name="TextBox 11">
            <a:extLst>
              <a:ext uri="{FF2B5EF4-FFF2-40B4-BE49-F238E27FC236}">
                <a16:creationId xmlns:a16="http://schemas.microsoft.com/office/drawing/2014/main" id="{9656EC2B-4BDB-496C-B534-B984659513BE}"/>
              </a:ext>
            </a:extLst>
          </p:cNvPr>
          <p:cNvSpPr txBox="1"/>
          <p:nvPr/>
        </p:nvSpPr>
        <p:spPr>
          <a:xfrm>
            <a:off x="7383542" y="3087208"/>
            <a:ext cx="2251827" cy="646331"/>
          </a:xfrm>
          <a:prstGeom prst="rect">
            <a:avLst/>
          </a:prstGeom>
          <a:noFill/>
        </p:spPr>
        <p:txBody>
          <a:bodyPr wrap="square" rtlCol="0">
            <a:spAutoFit/>
          </a:bodyPr>
          <a:lstStyle/>
          <a:p>
            <a:pPr marL="0" lvl="2"/>
            <a:r>
              <a:rPr lang="en-US" sz="1200" i="1" dirty="0"/>
              <a:t>T&amp;E is a full lifecycle activity focused on mitigating risk of failing to meet operational needs</a:t>
            </a:r>
          </a:p>
        </p:txBody>
      </p:sp>
      <p:pic>
        <p:nvPicPr>
          <p:cNvPr id="15" name="Picture 14">
            <a:extLst>
              <a:ext uri="{FF2B5EF4-FFF2-40B4-BE49-F238E27FC236}">
                <a16:creationId xmlns:a16="http://schemas.microsoft.com/office/drawing/2014/main" id="{B3897E2C-0BC2-4D14-AD7C-0492171D2717}"/>
              </a:ext>
            </a:extLst>
          </p:cNvPr>
          <p:cNvPicPr>
            <a:picLocks noChangeAspect="1"/>
          </p:cNvPicPr>
          <p:nvPr/>
        </p:nvPicPr>
        <p:blipFill>
          <a:blip r:embed="rId4"/>
          <a:stretch>
            <a:fillRect/>
          </a:stretch>
        </p:blipFill>
        <p:spPr>
          <a:xfrm>
            <a:off x="9554985" y="1129924"/>
            <a:ext cx="2251828" cy="2048960"/>
          </a:xfrm>
          <a:prstGeom prst="rect">
            <a:avLst/>
          </a:prstGeom>
        </p:spPr>
      </p:pic>
      <p:sp>
        <p:nvSpPr>
          <p:cNvPr id="16" name="TextBox 15">
            <a:extLst>
              <a:ext uri="{FF2B5EF4-FFF2-40B4-BE49-F238E27FC236}">
                <a16:creationId xmlns:a16="http://schemas.microsoft.com/office/drawing/2014/main" id="{E7340869-F789-4C7E-84DC-855B598D85A2}"/>
              </a:ext>
            </a:extLst>
          </p:cNvPr>
          <p:cNvSpPr txBox="1"/>
          <p:nvPr/>
        </p:nvSpPr>
        <p:spPr>
          <a:xfrm>
            <a:off x="10021023" y="3149828"/>
            <a:ext cx="1439333" cy="276999"/>
          </a:xfrm>
          <a:prstGeom prst="rect">
            <a:avLst/>
          </a:prstGeom>
          <a:noFill/>
        </p:spPr>
        <p:txBody>
          <a:bodyPr wrap="square" rtlCol="0">
            <a:spAutoFit/>
          </a:bodyPr>
          <a:lstStyle/>
          <a:p>
            <a:r>
              <a:rPr lang="en-US" sz="1200" i="1" dirty="0"/>
              <a:t>Perpetual Upgrades</a:t>
            </a:r>
          </a:p>
        </p:txBody>
      </p:sp>
      <p:sp>
        <p:nvSpPr>
          <p:cNvPr id="19" name="TextBox 18">
            <a:extLst>
              <a:ext uri="{FF2B5EF4-FFF2-40B4-BE49-F238E27FC236}">
                <a16:creationId xmlns:a16="http://schemas.microsoft.com/office/drawing/2014/main" id="{EB52A499-9565-4B17-A161-AB58963BF083}"/>
              </a:ext>
            </a:extLst>
          </p:cNvPr>
          <p:cNvSpPr txBox="1"/>
          <p:nvPr/>
        </p:nvSpPr>
        <p:spPr>
          <a:xfrm>
            <a:off x="8610600" y="3955260"/>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pic>
        <p:nvPicPr>
          <p:cNvPr id="7" name="Picture 6">
            <a:hlinkClick r:id="rId5" action="ppaction://hlinksldjump"/>
            <a:extLst>
              <a:ext uri="{FF2B5EF4-FFF2-40B4-BE49-F238E27FC236}">
                <a16:creationId xmlns:a16="http://schemas.microsoft.com/office/drawing/2014/main" id="{F980657A-D1A7-440F-8B65-4CD833109427}"/>
              </a:ext>
            </a:extLst>
          </p:cNvPr>
          <p:cNvPicPr>
            <a:picLocks noChangeAspect="1"/>
          </p:cNvPicPr>
          <p:nvPr/>
        </p:nvPicPr>
        <p:blipFill>
          <a:blip r:embed="rId6"/>
          <a:stretch>
            <a:fillRect/>
          </a:stretch>
        </p:blipFill>
        <p:spPr>
          <a:xfrm>
            <a:off x="4578396" y="4279386"/>
            <a:ext cx="3575304" cy="2011109"/>
          </a:xfrm>
          <a:prstGeom prst="rect">
            <a:avLst/>
          </a:prstGeom>
          <a:ln>
            <a:solidFill>
              <a:schemeClr val="tx1"/>
            </a:solidFill>
          </a:ln>
        </p:spPr>
      </p:pic>
      <p:pic>
        <p:nvPicPr>
          <p:cNvPr id="9" name="Picture 8">
            <a:hlinkClick r:id="rId7" action="ppaction://hlinksldjump"/>
            <a:extLst>
              <a:ext uri="{FF2B5EF4-FFF2-40B4-BE49-F238E27FC236}">
                <a16:creationId xmlns:a16="http://schemas.microsoft.com/office/drawing/2014/main" id="{AEA62FA1-CA42-4909-B918-50B00A208531}"/>
              </a:ext>
            </a:extLst>
          </p:cNvPr>
          <p:cNvPicPr>
            <a:picLocks noChangeAspect="1"/>
          </p:cNvPicPr>
          <p:nvPr/>
        </p:nvPicPr>
        <p:blipFill>
          <a:blip r:embed="rId8"/>
          <a:stretch>
            <a:fillRect/>
          </a:stretch>
        </p:blipFill>
        <p:spPr>
          <a:xfrm>
            <a:off x="8280687" y="4279386"/>
            <a:ext cx="3575304" cy="2011109"/>
          </a:xfrm>
          <a:prstGeom prst="rect">
            <a:avLst/>
          </a:prstGeom>
          <a:ln>
            <a:solidFill>
              <a:schemeClr val="tx1"/>
            </a:solidFill>
          </a:ln>
        </p:spPr>
      </p:pic>
    </p:spTree>
    <p:extLst>
      <p:ext uri="{BB962C8B-B14F-4D97-AF65-F5344CB8AC3E}">
        <p14:creationId xmlns:p14="http://schemas.microsoft.com/office/powerpoint/2010/main" val="6123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838200" y="1039626"/>
            <a:ext cx="10515600" cy="769077"/>
          </a:xfrm>
        </p:spPr>
        <p:txBody>
          <a:bodyPr>
            <a:normAutofit/>
          </a:bodyPr>
          <a:lstStyle/>
          <a:p>
            <a:r>
              <a:rPr lang="en-US" sz="2000" dirty="0"/>
              <a:t>The NDIA WG provides an industry perspective on picture of success, current state, obstacles and path forward for each DSB recommendation</a:t>
            </a:r>
          </a:p>
          <a:p>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951821690"/>
              </p:ext>
            </p:extLst>
          </p:nvPr>
        </p:nvGraphicFramePr>
        <p:xfrm>
          <a:off x="838200" y="1904431"/>
          <a:ext cx="10629900" cy="359156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1518788371"/>
                    </a:ext>
                  </a:extLst>
                </a:gridCol>
                <a:gridCol w="713154">
                  <a:extLst>
                    <a:ext uri="{9D8B030D-6E8A-4147-A177-3AD203B41FA5}">
                      <a16:colId xmlns:a16="http://schemas.microsoft.com/office/drawing/2014/main" val="4194923401"/>
                    </a:ext>
                  </a:extLst>
                </a:gridCol>
                <a:gridCol w="7529146">
                  <a:extLst>
                    <a:ext uri="{9D8B030D-6E8A-4147-A177-3AD203B41FA5}">
                      <a16:colId xmlns:a16="http://schemas.microsoft.com/office/drawing/2014/main" val="1499480443"/>
                    </a:ext>
                  </a:extLst>
                </a:gridCol>
              </a:tblGrid>
              <a:tr h="370840">
                <a:tc>
                  <a:txBody>
                    <a:bodyPr/>
                    <a:lstStyle/>
                    <a:p>
                      <a:r>
                        <a:rPr lang="en-US" dirty="0"/>
                        <a:t>DSB</a:t>
                      </a:r>
                      <a:r>
                        <a:rPr lang="en-US" baseline="0" dirty="0"/>
                        <a:t> Recommendation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gridSpan="2">
                  <a:txBody>
                    <a:bodyPr/>
                    <a:lstStyle/>
                    <a:p>
                      <a:r>
                        <a:rPr lang="en-US" dirty="0"/>
                        <a:t>NDIA</a:t>
                      </a:r>
                      <a:r>
                        <a:rPr lang="en-US" baseline="0" dirty="0"/>
                        <a:t> “Path Forward” recommendations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extLst>
                  <a:ext uri="{0D108BD9-81ED-4DB2-BD59-A6C34878D82A}">
                    <a16:rowId xmlns:a16="http://schemas.microsoft.com/office/drawing/2014/main" val="1201364558"/>
                  </a:ext>
                </a:extLst>
              </a:tr>
              <a:tr h="370840">
                <a:tc>
                  <a:txBody>
                    <a:bodyPr/>
                    <a:lstStyle/>
                    <a:p>
                      <a:pPr marL="342900" indent="-342900"/>
                      <a:r>
                        <a:rPr lang="en-US" sz="1600" b="1" dirty="0"/>
                        <a:t>#1 – Software</a:t>
                      </a:r>
                      <a:r>
                        <a:rPr lang="en-US" sz="1600" b="1" baseline="0" dirty="0"/>
                        <a:t> Factory</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pPr algn="ctr"/>
                      <a:r>
                        <a:rPr lang="en-US" sz="16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r>
                        <a:rPr lang="en-US" sz="1600" baseline="0" dirty="0"/>
                        <a:t>Contracting, funding, incentives, methods, security, supply chain, and measures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extLst>
                  <a:ext uri="{0D108BD9-81ED-4DB2-BD59-A6C34878D82A}">
                    <a16:rowId xmlns:a16="http://schemas.microsoft.com/office/drawing/2014/main" val="734661543"/>
                  </a:ext>
                </a:extLst>
              </a:tr>
              <a:tr h="370840">
                <a:tc>
                  <a:txBody>
                    <a:bodyPr/>
                    <a:lstStyle/>
                    <a:p>
                      <a:pPr marL="342900" indent="-342900"/>
                      <a:r>
                        <a:rPr lang="en-US" sz="1600" b="1" dirty="0"/>
                        <a:t>#2 – Continuous</a:t>
                      </a:r>
                      <a:r>
                        <a:rPr lang="en-US" sz="1600" b="1" baseline="0" dirty="0"/>
                        <a:t> Iterative Development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Pilots</a:t>
                      </a:r>
                      <a:r>
                        <a:rPr lang="en-US" sz="1600" baseline="0" dirty="0"/>
                        <a:t> and continuous improvement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21771"/>
                  </a:ext>
                </a:extLst>
              </a:tr>
              <a:tr h="370840">
                <a:tc>
                  <a:txBody>
                    <a:bodyPr/>
                    <a:lstStyle/>
                    <a:p>
                      <a:pPr marL="342900" indent="-342900"/>
                      <a:r>
                        <a:rPr lang="en-US" sz="1600" b="1" dirty="0"/>
                        <a:t>#3 – Risk Reduction</a:t>
                      </a:r>
                      <a:r>
                        <a:rPr lang="en-US" sz="1600" b="1" baseline="0" dirty="0"/>
                        <a:t> &amp; Metrics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pPr algn="ctr"/>
                      <a:r>
                        <a:rPr lang="en-US"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r>
                        <a:rPr lang="en-US" sz="1600" dirty="0"/>
                        <a:t>Acquisition strategy, competitive prototyping, culture, workforce, IP, and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extLst>
                  <a:ext uri="{0D108BD9-81ED-4DB2-BD59-A6C34878D82A}">
                    <a16:rowId xmlns:a16="http://schemas.microsoft.com/office/drawing/2014/main" val="3897449971"/>
                  </a:ext>
                </a:extLst>
              </a:tr>
              <a:tr h="370840">
                <a:tc>
                  <a:txBody>
                    <a:bodyPr/>
                    <a:lstStyle/>
                    <a:p>
                      <a:pPr marL="342900" indent="-342900"/>
                      <a:r>
                        <a:rPr lang="en-US" sz="1600" b="1" dirty="0"/>
                        <a:t>#4 – Legacy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Assessments, supply chain, methods, tools, and modeling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25607"/>
                  </a:ext>
                </a:extLst>
              </a:tr>
              <a:tr h="370840">
                <a:tc>
                  <a:txBody>
                    <a:bodyPr/>
                    <a:lstStyle/>
                    <a:p>
                      <a:pPr marL="342900" indent="-342900"/>
                      <a:r>
                        <a:rPr lang="en-US" sz="1600" b="1" dirty="0"/>
                        <a:t>#5 – Workforce</a:t>
                      </a:r>
                      <a:r>
                        <a:rPr lang="en-US" sz="1600" b="1" baseline="0" dirty="0"/>
                        <a:t> Development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r>
                        <a:rPr lang="en-US" sz="1600" dirty="0"/>
                        <a:t>C</a:t>
                      </a:r>
                      <a:r>
                        <a:rPr lang="en-US" sz="1600" baseline="0" dirty="0"/>
                        <a:t>ompetency models, workforce assessment, workforce management, and training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extLst>
                  <a:ext uri="{0D108BD9-81ED-4DB2-BD59-A6C34878D82A}">
                    <a16:rowId xmlns:a16="http://schemas.microsoft.com/office/drawing/2014/main" val="3512802641"/>
                  </a:ext>
                </a:extLst>
              </a:tr>
              <a:tr h="370840">
                <a:tc>
                  <a:txBody>
                    <a:bodyPr/>
                    <a:lstStyle/>
                    <a:p>
                      <a:pPr marL="342900" indent="-342900"/>
                      <a:r>
                        <a:rPr lang="en-US" sz="1600" b="1" dirty="0"/>
                        <a:t>#6 – Sustainment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Contracting and industry-government transfer</a:t>
                      </a:r>
                      <a:r>
                        <a:rPr lang="en-US" sz="1600" baseline="0" dirty="0"/>
                        <a:t> of sustainment responsibilities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3606616"/>
                  </a:ext>
                </a:extLst>
              </a:tr>
              <a:tr h="370840">
                <a:tc>
                  <a:txBody>
                    <a:bodyPr/>
                    <a:lstStyle/>
                    <a:p>
                      <a:pPr marL="342900" indent="-342900"/>
                      <a:r>
                        <a:rPr lang="en-US" sz="1600" b="1" dirty="0"/>
                        <a:t>#7 – Machine</a:t>
                      </a:r>
                      <a:r>
                        <a:rPr lang="en-US" sz="1600" b="1" baseline="0" dirty="0"/>
                        <a:t> Learning</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tc>
                  <a:txBody>
                    <a:bodyPr/>
                    <a:lstStyle/>
                    <a:p>
                      <a:r>
                        <a:rPr lang="en-US" sz="1600" dirty="0"/>
                        <a:t>R</a:t>
                      </a:r>
                      <a:r>
                        <a:rPr lang="en-US" sz="1600" baseline="0" dirty="0"/>
                        <a:t>isk, research, CONOPs, ML data, and Software Factory interactions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6E7"/>
                    </a:solidFill>
                  </a:tcPr>
                </a:tc>
                <a:extLst>
                  <a:ext uri="{0D108BD9-81ED-4DB2-BD59-A6C34878D82A}">
                    <a16:rowId xmlns:a16="http://schemas.microsoft.com/office/drawing/2014/main" val="3966099568"/>
                  </a:ext>
                </a:extLst>
              </a:tr>
            </a:tbl>
          </a:graphicData>
        </a:graphic>
      </p:graphicFrame>
      <p:sp>
        <p:nvSpPr>
          <p:cNvPr id="5" name="Content Placeholder 2">
            <a:extLst>
              <a:ext uri="{FF2B5EF4-FFF2-40B4-BE49-F238E27FC236}">
                <a16:creationId xmlns:a16="http://schemas.microsoft.com/office/drawing/2014/main" id="{19696A52-50FA-4694-A815-EC521AFCE5AD}"/>
              </a:ext>
            </a:extLst>
          </p:cNvPr>
          <p:cNvSpPr txBox="1">
            <a:spLocks/>
          </p:cNvSpPr>
          <p:nvPr/>
        </p:nvSpPr>
        <p:spPr>
          <a:xfrm>
            <a:off x="749440" y="5614530"/>
            <a:ext cx="10515600" cy="4647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Details of each topic and recommendation are provided in the separate report.</a:t>
            </a:r>
          </a:p>
          <a:p>
            <a:endParaRPr lang="en-US" sz="2000" dirty="0"/>
          </a:p>
        </p:txBody>
      </p:sp>
      <p:sp>
        <p:nvSpPr>
          <p:cNvPr id="6" name="Date Placeholder 5">
            <a:extLst>
              <a:ext uri="{FF2B5EF4-FFF2-40B4-BE49-F238E27FC236}">
                <a16:creationId xmlns:a16="http://schemas.microsoft.com/office/drawing/2014/main" id="{005DBA5E-2CEA-491E-8421-7DF395FCFBB6}"/>
              </a:ext>
            </a:extLst>
          </p:cNvPr>
          <p:cNvSpPr>
            <a:spLocks noGrp="1"/>
          </p:cNvSpPr>
          <p:nvPr>
            <p:ph type="dt" sz="half" idx="10"/>
          </p:nvPr>
        </p:nvSpPr>
        <p:spPr/>
        <p:txBody>
          <a:bodyPr/>
          <a:lstStyle/>
          <a:p>
            <a:r>
              <a:rPr lang="en-US" dirty="0"/>
              <a:t>22-Apr-2019</a:t>
            </a:r>
            <a:endParaRPr lang="en-US" dirty="0"/>
          </a:p>
        </p:txBody>
      </p:sp>
      <p:sp>
        <p:nvSpPr>
          <p:cNvPr id="7" name="Footer Placeholder 6">
            <a:extLst>
              <a:ext uri="{FF2B5EF4-FFF2-40B4-BE49-F238E27FC236}">
                <a16:creationId xmlns:a16="http://schemas.microsoft.com/office/drawing/2014/main" id="{6BAFA31A-36E8-45F3-BFCA-F7CB376E5938}"/>
              </a:ext>
            </a:extLst>
          </p:cNvPr>
          <p:cNvSpPr>
            <a:spLocks noGrp="1"/>
          </p:cNvSpPr>
          <p:nvPr>
            <p:ph type="ftr" sz="quarter" idx="11"/>
          </p:nvPr>
        </p:nvSpPr>
        <p:spPr/>
        <p:txBody>
          <a:bodyPr/>
          <a:lstStyle/>
          <a:p>
            <a:r>
              <a:rPr lang="en-US"/>
              <a:t>NDIA Continuous Iterative Development and Sustainment WG</a:t>
            </a:r>
          </a:p>
        </p:txBody>
      </p:sp>
      <p:sp>
        <p:nvSpPr>
          <p:cNvPr id="8" name="Slide Number Placeholder 7">
            <a:extLst>
              <a:ext uri="{FF2B5EF4-FFF2-40B4-BE49-F238E27FC236}">
                <a16:creationId xmlns:a16="http://schemas.microsoft.com/office/drawing/2014/main" id="{CF77808F-1C3F-474F-91D1-F787C66705CB}"/>
              </a:ext>
            </a:extLst>
          </p:cNvPr>
          <p:cNvSpPr>
            <a:spLocks noGrp="1"/>
          </p:cNvSpPr>
          <p:nvPr>
            <p:ph type="sldNum" sz="quarter" idx="12"/>
          </p:nvPr>
        </p:nvSpPr>
        <p:spPr/>
        <p:txBody>
          <a:bodyPr/>
          <a:lstStyle/>
          <a:p>
            <a:fld id="{31532C1D-5F78-41C9-AD56-A4D749488F30}" type="slidenum">
              <a:rPr lang="en-US" smtClean="0"/>
              <a:pPr/>
              <a:t>13</a:t>
            </a:fld>
            <a:endParaRPr lang="en-US" dirty="0"/>
          </a:p>
        </p:txBody>
      </p:sp>
    </p:spTree>
    <p:extLst>
      <p:ext uri="{BB962C8B-B14F-4D97-AF65-F5344CB8AC3E}">
        <p14:creationId xmlns:p14="http://schemas.microsoft.com/office/powerpoint/2010/main" val="119655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Acknowledgments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82410093"/>
              </p:ext>
            </p:extLst>
          </p:nvPr>
        </p:nvGraphicFramePr>
        <p:xfrm>
          <a:off x="855556" y="3164826"/>
          <a:ext cx="10512972" cy="2919693"/>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98569798"/>
                    </a:ext>
                  </a:extLst>
                </a:gridCol>
                <a:gridCol w="1441494">
                  <a:extLst>
                    <a:ext uri="{9D8B030D-6E8A-4147-A177-3AD203B41FA5}">
                      <a16:colId xmlns:a16="http://schemas.microsoft.com/office/drawing/2014/main" val="242542178"/>
                    </a:ext>
                  </a:extLst>
                </a:gridCol>
                <a:gridCol w="296392">
                  <a:extLst>
                    <a:ext uri="{9D8B030D-6E8A-4147-A177-3AD203B41FA5}">
                      <a16:colId xmlns:a16="http://schemas.microsoft.com/office/drawing/2014/main" val="3503161054"/>
                    </a:ext>
                  </a:extLst>
                </a:gridCol>
                <a:gridCol w="1563939">
                  <a:extLst>
                    <a:ext uri="{9D8B030D-6E8A-4147-A177-3AD203B41FA5}">
                      <a16:colId xmlns:a16="http://schemas.microsoft.com/office/drawing/2014/main" val="2642018386"/>
                    </a:ext>
                  </a:extLst>
                </a:gridCol>
                <a:gridCol w="2081048">
                  <a:extLst>
                    <a:ext uri="{9D8B030D-6E8A-4147-A177-3AD203B41FA5}">
                      <a16:colId xmlns:a16="http://schemas.microsoft.com/office/drawing/2014/main" val="127708217"/>
                    </a:ext>
                  </a:extLst>
                </a:gridCol>
                <a:gridCol w="378373">
                  <a:extLst>
                    <a:ext uri="{9D8B030D-6E8A-4147-A177-3AD203B41FA5}">
                      <a16:colId xmlns:a16="http://schemas.microsoft.com/office/drawing/2014/main" val="2543616697"/>
                    </a:ext>
                  </a:extLst>
                </a:gridCol>
                <a:gridCol w="1563939">
                  <a:extLst>
                    <a:ext uri="{9D8B030D-6E8A-4147-A177-3AD203B41FA5}">
                      <a16:colId xmlns:a16="http://schemas.microsoft.com/office/drawing/2014/main" val="660674062"/>
                    </a:ext>
                  </a:extLst>
                </a:gridCol>
                <a:gridCol w="1633307">
                  <a:extLst>
                    <a:ext uri="{9D8B030D-6E8A-4147-A177-3AD203B41FA5}">
                      <a16:colId xmlns:a16="http://schemas.microsoft.com/office/drawing/2014/main" val="1186502510"/>
                    </a:ext>
                  </a:extLst>
                </a:gridCol>
              </a:tblGrid>
              <a:tr h="122935">
                <a:tc>
                  <a:txBody>
                    <a:bodyPr/>
                    <a:lstStyle/>
                    <a:p>
                      <a:r>
                        <a:rPr lang="en-US" sz="1000" b="0" i="0" u="none" strike="noStrike" kern="1200" dirty="0">
                          <a:solidFill>
                            <a:srgbClr val="000000"/>
                          </a:solidFill>
                          <a:effectLst/>
                          <a:latin typeface="Calibri" panose="020F0502020204030204" pitchFamily="34" charset="0"/>
                          <a:ea typeface="+mn-ea"/>
                          <a:cs typeface="+mn-cs"/>
                        </a:rPr>
                        <a:t>Joseph Elm</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r>
                        <a:rPr lang="en-US" sz="1000" b="0" i="0" u="none" strike="noStrike" kern="1200" dirty="0">
                          <a:solidFill>
                            <a:srgbClr val="000000"/>
                          </a:solidFill>
                          <a:effectLst/>
                          <a:latin typeface="Calibri" panose="020F0502020204030204" pitchFamily="34" charset="0"/>
                          <a:ea typeface="+mn-ea"/>
                          <a:cs typeface="+mn-cs"/>
                        </a:rPr>
                        <a:t>L3 Technologies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err="1">
                          <a:solidFill>
                            <a:srgbClr val="000000"/>
                          </a:solidFill>
                          <a:effectLst/>
                          <a:latin typeface="Calibri" panose="020F0502020204030204" pitchFamily="34" charset="0"/>
                        </a:rPr>
                        <a:t>Firas</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Glaiel</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Raytheon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Virginia Perkins</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MDA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2366883057"/>
                  </a:ext>
                </a:extLst>
              </a:tr>
              <a:tr h="122935">
                <a:tc>
                  <a:txBody>
                    <a:bodyPr/>
                    <a:lstStyle/>
                    <a:p>
                      <a:pPr algn="l" fontAlgn="b"/>
                      <a:r>
                        <a:rPr lang="en-US" sz="1000" b="0" i="0" u="none" strike="noStrike" dirty="0">
                          <a:solidFill>
                            <a:srgbClr val="000000"/>
                          </a:solidFill>
                          <a:effectLst/>
                          <a:latin typeface="Calibri" panose="020F0502020204030204" pitchFamily="34" charset="0"/>
                        </a:rPr>
                        <a:t>Geoff Draper</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Harris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err="1">
                          <a:solidFill>
                            <a:srgbClr val="000000"/>
                          </a:solidFill>
                          <a:effectLst/>
                          <a:latin typeface="Calibri" panose="020F0502020204030204" pitchFamily="34" charset="0"/>
                        </a:rPr>
                        <a:t>Lemonte</a:t>
                      </a:r>
                      <a:r>
                        <a:rPr lang="en-US" sz="1000" b="0" i="0" u="none" strike="noStrike" dirty="0">
                          <a:solidFill>
                            <a:srgbClr val="000000"/>
                          </a:solidFill>
                          <a:effectLst/>
                          <a:latin typeface="Calibri" panose="020F0502020204030204" pitchFamily="34" charset="0"/>
                        </a:rPr>
                        <a:t> Green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MDA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Mike Phillips</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SEI</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85324842"/>
                  </a:ext>
                </a:extLst>
              </a:tr>
              <a:tr h="151405">
                <a:tc>
                  <a:txBody>
                    <a:bodyPr/>
                    <a:lstStyle/>
                    <a:p>
                      <a:pPr algn="l" fontAlgn="b"/>
                      <a:r>
                        <a:rPr lang="en-US" sz="1000" b="0" i="0" u="none" strike="noStrike" dirty="0">
                          <a:solidFill>
                            <a:srgbClr val="000000"/>
                          </a:solidFill>
                          <a:effectLst/>
                          <a:latin typeface="Calibri" panose="020F0502020204030204" pitchFamily="34" charset="0"/>
                        </a:rPr>
                        <a:t>James Belford</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USAF STSC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Brian Hann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SAIC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Geoff Pierce</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NRO</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229080385"/>
                  </a:ext>
                </a:extLst>
              </a:tr>
              <a:tr h="159779">
                <a:tc>
                  <a:txBody>
                    <a:bodyPr/>
                    <a:lstStyle/>
                    <a:p>
                      <a:pPr algn="l" fontAlgn="b"/>
                      <a:r>
                        <a:rPr lang="en-US" sz="1000" b="0" i="0" u="none" strike="noStrike" dirty="0">
                          <a:solidFill>
                            <a:srgbClr val="000000"/>
                          </a:solidFill>
                          <a:effectLst/>
                          <a:latin typeface="Calibri" panose="020F0502020204030204" pitchFamily="34" charset="0"/>
                        </a:rPr>
                        <a:t>Dawn Beyer</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Lockheed Martin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Stephen Henry</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DAU</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Marilyn Pineda</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Lockheed Martin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71351801"/>
                  </a:ext>
                </a:extLst>
              </a:tr>
              <a:tr h="130628">
                <a:tc>
                  <a:txBody>
                    <a:bodyPr/>
                    <a:lstStyle/>
                    <a:p>
                      <a:pPr algn="l" fontAlgn="b"/>
                      <a:r>
                        <a:rPr lang="en-US" sz="1000" b="0" i="0" u="none" strike="noStrike" dirty="0">
                          <a:solidFill>
                            <a:srgbClr val="000000"/>
                          </a:solidFill>
                          <a:effectLst/>
                          <a:latin typeface="Calibri" panose="020F0502020204030204" pitchFamily="34" charset="0"/>
                        </a:rPr>
                        <a:t>Barry Boehm</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USC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Paul </a:t>
                      </a:r>
                      <a:r>
                        <a:rPr lang="en-US" sz="1000" b="0" i="0" u="none" strike="noStrike" dirty="0" err="1">
                          <a:solidFill>
                            <a:srgbClr val="000000"/>
                          </a:solidFill>
                          <a:effectLst/>
                          <a:latin typeface="Calibri" panose="020F0502020204030204" pitchFamily="34" charset="0"/>
                        </a:rPr>
                        <a:t>Janusz</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US Army RDEC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Garry Roedler</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Lockheed Martin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172889769"/>
                  </a:ext>
                </a:extLst>
              </a:tr>
              <a:tr h="169147">
                <a:tc>
                  <a:txBody>
                    <a:bodyPr/>
                    <a:lstStyle/>
                    <a:p>
                      <a:pPr marL="0" algn="l" defTabSz="914400" rtl="0" eaLnBrk="1" fontAlgn="b" latinLnBrk="0" hangingPunct="1"/>
                      <a:r>
                        <a:rPr lang="en-US" sz="1000" b="0" i="0" u="none" strike="noStrike" kern="1200" dirty="0" smtClean="0">
                          <a:solidFill>
                            <a:srgbClr val="000000"/>
                          </a:solidFill>
                          <a:effectLst/>
                          <a:latin typeface="Calibri" panose="020F0502020204030204" pitchFamily="34" charset="0"/>
                          <a:ea typeface="+mn-ea"/>
                          <a:cs typeface="+mn-cs"/>
                        </a:rPr>
                        <a:t>Sean Brady</a:t>
                      </a:r>
                      <a:endParaRPr lang="en-US" sz="1000" b="0" i="0" u="none" strike="noStrike" kern="1200" dirty="0">
                        <a:solidFill>
                          <a:srgbClr val="000000"/>
                        </a:solidFill>
                        <a:effectLst/>
                        <a:latin typeface="Calibri" panose="020F0502020204030204" pitchFamily="34" charset="0"/>
                        <a:ea typeface="+mn-ea"/>
                        <a:cs typeface="+mn-cs"/>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Calibri" panose="020F0502020204030204" pitchFamily="34" charset="0"/>
                          <a:ea typeface="+mn-ea"/>
                          <a:cs typeface="+mn-cs"/>
                        </a:rPr>
                        <a:t>DAU</a:t>
                      </a:r>
                      <a:endParaRPr lang="en-US" sz="1000" b="0" i="0" u="none" strike="noStrike" kern="1200" dirty="0">
                        <a:solidFill>
                          <a:srgbClr val="000000"/>
                        </a:solidFill>
                        <a:effectLst/>
                        <a:latin typeface="Calibri" panose="020F0502020204030204" pitchFamily="34" charset="0"/>
                        <a:ea typeface="+mn-ea"/>
                        <a:cs typeface="+mn-cs"/>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Suzette Johnson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Northrop Grumman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Heather Romero</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Raytheon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3118555"/>
                  </a:ext>
                </a:extLst>
              </a:tr>
              <a:tr h="222706">
                <a:tc>
                  <a:txBody>
                    <a:bodyPr/>
                    <a:lstStyle/>
                    <a:p>
                      <a:pPr algn="l" fontAlgn="b"/>
                      <a:r>
                        <a:rPr lang="en-US" sz="1000" b="0" i="0" u="none" strike="noStrike" dirty="0">
                          <a:solidFill>
                            <a:srgbClr val="000000"/>
                          </a:solidFill>
                          <a:effectLst/>
                          <a:latin typeface="Calibri" panose="020F0502020204030204" pitchFamily="34" charset="0"/>
                        </a:rPr>
                        <a:t>Kevin Chapman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Harris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Cheryl Jones</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US Army CCDC</a:t>
                      </a:r>
                      <a:r>
                        <a:rPr lang="en-US" sz="1000" b="0" i="0" u="none" strike="noStrike" baseline="0" dirty="0">
                          <a:solidFill>
                            <a:srgbClr val="000000"/>
                          </a:solidFill>
                          <a:effectLst/>
                          <a:latin typeface="Calibri" panose="020F0502020204030204" pitchFamily="34" charset="0"/>
                        </a:rPr>
                        <a:t> Armaments </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Gene Rosenbluth</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Northrop Grumman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37628037"/>
                  </a:ext>
                </a:extLst>
              </a:tr>
              <a:tr h="170822">
                <a:tc>
                  <a:txBody>
                    <a:bodyPr/>
                    <a:lstStyle/>
                    <a:p>
                      <a:pPr algn="l" fontAlgn="b"/>
                      <a:r>
                        <a:rPr lang="en-US" sz="1000" b="0" i="0" u="none" strike="noStrike">
                          <a:solidFill>
                            <a:srgbClr val="000000"/>
                          </a:solidFill>
                          <a:effectLst/>
                          <a:latin typeface="Calibri" panose="020F0502020204030204" pitchFamily="34" charset="0"/>
                        </a:rPr>
                        <a:t>Yann Chazal</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Renault</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err="1">
                          <a:solidFill>
                            <a:srgbClr val="000000"/>
                          </a:solidFill>
                          <a:effectLst/>
                          <a:latin typeface="Calibri" panose="020F0502020204030204" pitchFamily="34" charset="0"/>
                        </a:rPr>
                        <a:t>Geethesh</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Kukkala</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SAIC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Larri Rosser</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Raytheon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13987398"/>
                  </a:ext>
                </a:extLst>
              </a:tr>
              <a:tr h="200967">
                <a:tc>
                  <a:txBody>
                    <a:bodyPr/>
                    <a:lstStyle/>
                    <a:p>
                      <a:pPr algn="l" fontAlgn="b"/>
                      <a:r>
                        <a:rPr lang="en-US" sz="1000" b="0" i="0" u="none" strike="noStrike" dirty="0">
                          <a:solidFill>
                            <a:srgbClr val="000000"/>
                          </a:solidFill>
                          <a:effectLst/>
                          <a:latin typeface="Calibri" panose="020F0502020204030204" pitchFamily="34" charset="0"/>
                        </a:rPr>
                        <a:t>David </a:t>
                      </a:r>
                      <a:r>
                        <a:rPr lang="en-US" sz="1000" b="0" i="0" u="none" strike="noStrike" dirty="0" err="1">
                          <a:solidFill>
                            <a:srgbClr val="000000"/>
                          </a:solidFill>
                          <a:effectLst/>
                          <a:latin typeface="Calibri" panose="020F0502020204030204" pitchFamily="34" charset="0"/>
                        </a:rPr>
                        <a:t>Chesebrough</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NDIA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Richard </a:t>
                      </a:r>
                      <a:r>
                        <a:rPr lang="en-US" sz="1000" b="0" i="0" u="none" strike="noStrike" dirty="0" err="1">
                          <a:solidFill>
                            <a:srgbClr val="000000"/>
                          </a:solidFill>
                          <a:effectLst/>
                          <a:latin typeface="Calibri" panose="020F0502020204030204" pitchFamily="34" charset="0"/>
                        </a:rPr>
                        <a:t>Kutter</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USAF</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Dan Strickland</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MDA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1948679513"/>
                  </a:ext>
                </a:extLst>
              </a:tr>
              <a:tr h="150725">
                <a:tc>
                  <a:txBody>
                    <a:bodyPr/>
                    <a:lstStyle/>
                    <a:p>
                      <a:pPr algn="l" fontAlgn="b"/>
                      <a:r>
                        <a:rPr lang="en-US" sz="1000" b="0" i="0" u="none" strike="noStrike">
                          <a:solidFill>
                            <a:srgbClr val="000000"/>
                          </a:solidFill>
                          <a:effectLst/>
                          <a:latin typeface="Calibri" panose="020F0502020204030204" pitchFamily="34" charset="0"/>
                        </a:rPr>
                        <a:t>Chris Collins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DAU</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John </a:t>
                      </a:r>
                      <a:r>
                        <a:rPr lang="en-US" sz="1000" b="0" i="0" u="none" strike="noStrike" dirty="0" err="1">
                          <a:solidFill>
                            <a:srgbClr val="000000"/>
                          </a:solidFill>
                          <a:effectLst/>
                          <a:latin typeface="Calibri" panose="020F0502020204030204" pitchFamily="34" charset="0"/>
                        </a:rPr>
                        <a:t>MacCarthy</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Univ. of Maryland</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James Thompson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OUSD(R&amp;E) retired</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02506022"/>
                  </a:ext>
                </a:extLst>
              </a:tr>
              <a:tr h="179195">
                <a:tc>
                  <a:txBody>
                    <a:bodyPr/>
                    <a:lstStyle/>
                    <a:p>
                      <a:pPr algn="l" fontAlgn="b"/>
                      <a:r>
                        <a:rPr lang="en-US" sz="1000" b="0" i="0" u="none" strike="noStrike" dirty="0">
                          <a:solidFill>
                            <a:srgbClr val="000000"/>
                          </a:solidFill>
                          <a:effectLst/>
                          <a:latin typeface="Calibri" panose="020F0502020204030204" pitchFamily="34" charset="0"/>
                        </a:rPr>
                        <a:t>Mark Cornwell</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OUSD(R&amp;E)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Phyllis Marbach</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 I</a:t>
                      </a:r>
                      <a:r>
                        <a:rPr lang="en-US" sz="1000" b="0" i="0" u="none" strike="noStrike" baseline="0" dirty="0">
                          <a:solidFill>
                            <a:srgbClr val="000000"/>
                          </a:solidFill>
                          <a:effectLst/>
                          <a:latin typeface="Calibri" panose="020F0502020204030204" pitchFamily="34" charset="0"/>
                        </a:rPr>
                        <a:t>NCOSE</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Steve </a:t>
                      </a:r>
                      <a:r>
                        <a:rPr lang="en-US" sz="1000" b="0" i="0" u="none" strike="noStrike" dirty="0" err="1">
                          <a:solidFill>
                            <a:srgbClr val="000000"/>
                          </a:solidFill>
                          <a:effectLst/>
                          <a:latin typeface="Calibri" panose="020F0502020204030204" pitchFamily="34" charset="0"/>
                        </a:rPr>
                        <a:t>Verga</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Harris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3117582315"/>
                  </a:ext>
                </a:extLst>
              </a:tr>
              <a:tr h="160774">
                <a:tc>
                  <a:txBody>
                    <a:bodyPr/>
                    <a:lstStyle/>
                    <a:p>
                      <a:pPr algn="l" fontAlgn="b"/>
                      <a:r>
                        <a:rPr lang="en-US" sz="1000" b="0" i="0" u="none" strike="noStrike" dirty="0" err="1">
                          <a:solidFill>
                            <a:srgbClr val="000000"/>
                          </a:solidFill>
                          <a:effectLst/>
                          <a:latin typeface="Calibri" panose="020F0502020204030204" pitchFamily="34" charset="0"/>
                        </a:rPr>
                        <a:t>Truc</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DeSa</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Lockheed Martin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Jason McDonald</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Harris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Ketchiozo Wandji</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NAVAIR</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8788139"/>
                  </a:ext>
                </a:extLst>
              </a:tr>
              <a:tr h="180870">
                <a:tc>
                  <a:txBody>
                    <a:bodyPr/>
                    <a:lstStyle/>
                    <a:p>
                      <a:pPr algn="l" fontAlgn="b"/>
                      <a:r>
                        <a:rPr lang="en-US" sz="1000" b="0" i="0" u="none" strike="noStrike">
                          <a:solidFill>
                            <a:srgbClr val="000000"/>
                          </a:solidFill>
                          <a:effectLst/>
                          <a:latin typeface="Calibri" panose="020F0502020204030204" pitchFamily="34" charset="0"/>
                        </a:rPr>
                        <a:t>James Doswell</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US Army ARDEC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Mike McLendon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SEI</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Allison </a:t>
                      </a:r>
                      <a:r>
                        <a:rPr lang="en-US" sz="1000" b="0" i="0" u="none" strike="noStrike" dirty="0" err="1">
                          <a:solidFill>
                            <a:srgbClr val="000000"/>
                          </a:solidFill>
                          <a:effectLst/>
                          <a:latin typeface="Calibri" panose="020F0502020204030204" pitchFamily="34" charset="0"/>
                        </a:rPr>
                        <a:t>Weigel</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Toray</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99665038"/>
                  </a:ext>
                </a:extLst>
              </a:tr>
              <a:tr h="180871">
                <a:tc>
                  <a:txBody>
                    <a:bodyPr/>
                    <a:lstStyle/>
                    <a:p>
                      <a:pPr algn="l" fontAlgn="b"/>
                      <a:r>
                        <a:rPr lang="en-US" sz="1000" b="0" i="0" u="none" strike="noStrike">
                          <a:solidFill>
                            <a:srgbClr val="000000"/>
                          </a:solidFill>
                          <a:effectLst/>
                          <a:latin typeface="Calibri" panose="020F0502020204030204" pitchFamily="34" charset="0"/>
                        </a:rPr>
                        <a:t>Rick Dove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Paradigm Shift</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Jenna Meyers</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HQDA ASA FM</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Beth Wilson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retired</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890074167"/>
                  </a:ext>
                </a:extLst>
              </a:tr>
              <a:tr h="180870">
                <a:tc>
                  <a:txBody>
                    <a:bodyPr/>
                    <a:lstStyle/>
                    <a:p>
                      <a:pPr algn="l" fontAlgn="b"/>
                      <a:r>
                        <a:rPr lang="en-US" sz="1000" b="0" i="0" u="none" strike="noStrike">
                          <a:solidFill>
                            <a:srgbClr val="000000"/>
                          </a:solidFill>
                          <a:effectLst/>
                          <a:latin typeface="Calibri" panose="020F0502020204030204" pitchFamily="34" charset="0"/>
                        </a:rPr>
                        <a:t>Jim Duffy</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Raytheon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Jeffrey Mueller</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DAU / USAF</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dirty="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Erik Wylie</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MDA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1613075477"/>
                  </a:ext>
                </a:extLst>
              </a:tr>
              <a:tr h="180870">
                <a:tc>
                  <a:txBody>
                    <a:bodyPr/>
                    <a:lstStyle/>
                    <a:p>
                      <a:pPr algn="l" fontAlgn="b"/>
                      <a:r>
                        <a:rPr lang="en-US" sz="1000" b="0" i="0" u="none" strike="noStrike">
                          <a:solidFill>
                            <a:srgbClr val="000000"/>
                          </a:solidFill>
                          <a:effectLst/>
                          <a:latin typeface="Calibri" panose="020F0502020204030204" pitchFamily="34" charset="0"/>
                        </a:rPr>
                        <a:t>Robert Epps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retired</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Kenneth Nidiffer</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a:solidFill>
                            <a:srgbClr val="000000"/>
                          </a:solidFill>
                          <a:effectLst/>
                          <a:latin typeface="Calibri" panose="020F0502020204030204" pitchFamily="34" charset="0"/>
                        </a:rPr>
                        <a:t>SEI</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Hasan </a:t>
                      </a:r>
                      <a:r>
                        <a:rPr lang="en-US" sz="1000" b="0" i="0" u="none" strike="noStrike" dirty="0" err="1">
                          <a:solidFill>
                            <a:srgbClr val="000000"/>
                          </a:solidFill>
                          <a:effectLst/>
                          <a:latin typeface="Calibri" panose="020F0502020204030204" pitchFamily="34" charset="0"/>
                        </a:rPr>
                        <a:t>Yasar</a:t>
                      </a:r>
                      <a:endParaRPr lang="en-US" sz="1000" b="0" i="0" u="none" strike="noStrike" dirty="0">
                        <a:solidFill>
                          <a:srgbClr val="000000"/>
                        </a:solidFill>
                        <a:effectLst/>
                        <a:latin typeface="Calibri" panose="020F0502020204030204" pitchFamily="34" charset="0"/>
                      </a:endParaRP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SEI/CERT</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2311096"/>
                  </a:ext>
                </a:extLst>
              </a:tr>
              <a:tr h="170822">
                <a:tc>
                  <a:txBody>
                    <a:bodyPr/>
                    <a:lstStyle/>
                    <a:p>
                      <a:pPr algn="l" fontAlgn="b"/>
                      <a:r>
                        <a:rPr lang="en-US" sz="1000" b="0" i="0" u="none" strike="noStrike">
                          <a:solidFill>
                            <a:srgbClr val="000000"/>
                          </a:solidFill>
                          <a:effectLst/>
                          <a:latin typeface="Calibri" panose="020F0502020204030204" pitchFamily="34" charset="0"/>
                        </a:rPr>
                        <a:t>Mark Ginese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DAU</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John Norton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a:solidFill>
                            <a:srgbClr val="000000"/>
                          </a:solidFill>
                          <a:effectLst/>
                          <a:latin typeface="Calibri" panose="020F0502020204030204" pitchFamily="34" charset="0"/>
                        </a:rPr>
                        <a:t>Raytheon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endParaRPr lang="en-US" sz="1000"/>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Robin Yeman</a:t>
                      </a:r>
                    </a:p>
                  </a:txBody>
                  <a:tcPr marR="95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tc>
                  <a:txBody>
                    <a:bodyPr/>
                    <a:lstStyle/>
                    <a:p>
                      <a:pPr algn="l" fontAlgn="b"/>
                      <a:r>
                        <a:rPr lang="en-US" sz="1000" b="0" i="0" u="none" strike="noStrike" dirty="0">
                          <a:solidFill>
                            <a:srgbClr val="000000"/>
                          </a:solidFill>
                          <a:effectLst/>
                          <a:latin typeface="Calibri" panose="020F0502020204030204" pitchFamily="34" charset="0"/>
                        </a:rPr>
                        <a:t>Lockheed Martin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6E6E7"/>
                    </a:solidFill>
                  </a:tcPr>
                </a:tc>
                <a:extLst>
                  <a:ext uri="{0D108BD9-81ED-4DB2-BD59-A6C34878D82A}">
                    <a16:rowId xmlns:a16="http://schemas.microsoft.com/office/drawing/2014/main" val="1970326343"/>
                  </a:ext>
                </a:extLst>
              </a:tr>
            </a:tbl>
          </a:graphicData>
        </a:graphic>
      </p:graphicFrame>
      <p:sp>
        <p:nvSpPr>
          <p:cNvPr id="3" name="Date Placeholder 2">
            <a:extLst>
              <a:ext uri="{FF2B5EF4-FFF2-40B4-BE49-F238E27FC236}">
                <a16:creationId xmlns:a16="http://schemas.microsoft.com/office/drawing/2014/main" id="{9FA8C71F-04C1-4569-BDD3-583BDAA47F76}"/>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1B6D7636-128B-4D20-B9C4-810E56CF561C}"/>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CF32E3CE-5293-4746-B0A4-98185B232ED5}"/>
              </a:ext>
            </a:extLst>
          </p:cNvPr>
          <p:cNvSpPr>
            <a:spLocks noGrp="1"/>
          </p:cNvSpPr>
          <p:nvPr>
            <p:ph type="sldNum" sz="quarter" idx="12"/>
          </p:nvPr>
        </p:nvSpPr>
        <p:spPr/>
        <p:txBody>
          <a:bodyPr/>
          <a:lstStyle/>
          <a:p>
            <a:fld id="{31532C1D-5F78-41C9-AD56-A4D749488F30}" type="slidenum">
              <a:rPr lang="en-US" smtClean="0"/>
              <a:pPr/>
              <a:t>14</a:t>
            </a:fld>
            <a:endParaRPr lang="en-US" dirty="0"/>
          </a:p>
        </p:txBody>
      </p:sp>
      <p:sp>
        <p:nvSpPr>
          <p:cNvPr id="8" name="Content Placeholder 2">
            <a:extLst>
              <a:ext uri="{FF2B5EF4-FFF2-40B4-BE49-F238E27FC236}">
                <a16:creationId xmlns:a16="http://schemas.microsoft.com/office/drawing/2014/main" id="{202990B6-281B-4354-BA56-922AC8DA972F}"/>
              </a:ext>
            </a:extLst>
          </p:cNvPr>
          <p:cNvSpPr txBox="1">
            <a:spLocks/>
          </p:cNvSpPr>
          <p:nvPr/>
        </p:nvSpPr>
        <p:spPr>
          <a:xfrm>
            <a:off x="838200" y="1365442"/>
            <a:ext cx="10515600" cy="160309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NDIA Systems Engineering Division and its partners, INCOSE and PSM, appreciate the opportunity to provide an industry perspective for advancing the use of iterative methods in defense software acquisition.</a:t>
            </a:r>
          </a:p>
          <a:p>
            <a:r>
              <a:rPr lang="en-US" sz="1800" dirty="0"/>
              <a:t>The defense industrial base embraces the opportunities offered by the DSB and DIB recommendations and looks forward to supporting the Department of Defense with implementation.</a:t>
            </a:r>
          </a:p>
          <a:p>
            <a:endParaRPr lang="en-US" sz="1800" dirty="0"/>
          </a:p>
        </p:txBody>
      </p:sp>
      <p:sp>
        <p:nvSpPr>
          <p:cNvPr id="9" name="Content Placeholder 2">
            <a:extLst>
              <a:ext uri="{FF2B5EF4-FFF2-40B4-BE49-F238E27FC236}">
                <a16:creationId xmlns:a16="http://schemas.microsoft.com/office/drawing/2014/main" id="{4220DF70-652F-4048-823C-9F0B685031C4}"/>
              </a:ext>
            </a:extLst>
          </p:cNvPr>
          <p:cNvSpPr txBox="1">
            <a:spLocks/>
          </p:cNvSpPr>
          <p:nvPr/>
        </p:nvSpPr>
        <p:spPr>
          <a:xfrm>
            <a:off x="820844" y="2808652"/>
            <a:ext cx="10515600" cy="3651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NDIA Continuous Iterative Development and Sustainment Working Group:</a:t>
            </a:r>
          </a:p>
        </p:txBody>
      </p:sp>
    </p:spTree>
    <p:extLst>
      <p:ext uri="{BB962C8B-B14F-4D97-AF65-F5344CB8AC3E}">
        <p14:creationId xmlns:p14="http://schemas.microsoft.com/office/powerpoint/2010/main" val="50284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4F1F17-2E68-4480-BAEA-0C17F4FDBC4B}"/>
              </a:ext>
            </a:extLst>
          </p:cNvPr>
          <p:cNvSpPr>
            <a:spLocks noGrp="1"/>
          </p:cNvSpPr>
          <p:nvPr>
            <p:ph type="ctrTitle"/>
          </p:nvPr>
        </p:nvSpPr>
        <p:spPr>
          <a:xfrm>
            <a:off x="1524000" y="1122363"/>
            <a:ext cx="9144000" cy="1882094"/>
          </a:xfrm>
        </p:spPr>
        <p:txBody>
          <a:bodyPr/>
          <a:lstStyle/>
          <a:p>
            <a:r>
              <a:rPr lang="en-US" dirty="0"/>
              <a:t>Backup</a:t>
            </a:r>
          </a:p>
        </p:txBody>
      </p:sp>
      <p:sp>
        <p:nvSpPr>
          <p:cNvPr id="5" name="Subtitle 4">
            <a:extLst>
              <a:ext uri="{FF2B5EF4-FFF2-40B4-BE49-F238E27FC236}">
                <a16:creationId xmlns:a16="http://schemas.microsoft.com/office/drawing/2014/main" id="{EFD199C4-80E3-46E2-A197-0C39D19F8A45}"/>
              </a:ext>
            </a:extLst>
          </p:cNvPr>
          <p:cNvSpPr>
            <a:spLocks noGrp="1"/>
          </p:cNvSpPr>
          <p:nvPr>
            <p:ph type="subTitle" idx="1"/>
          </p:nvPr>
        </p:nvSpPr>
        <p:spPr>
          <a:xfrm>
            <a:off x="1524000" y="3617405"/>
            <a:ext cx="9144000" cy="2118231"/>
          </a:xfrm>
        </p:spPr>
        <p:txBody>
          <a:bodyPr>
            <a:normAutofit/>
          </a:bodyPr>
          <a:lstStyle/>
          <a:p>
            <a:r>
              <a:rPr lang="en-US" sz="3200" dirty="0"/>
              <a:t>Supporting Content (Hidden Slides)</a:t>
            </a:r>
          </a:p>
          <a:p>
            <a:r>
              <a:rPr lang="en-US" sz="2800" dirty="0"/>
              <a:t>Excerpts of NDIA Recommendations by DSB Finding</a:t>
            </a:r>
          </a:p>
          <a:p>
            <a:r>
              <a:rPr lang="en-US" sz="2000" dirty="0"/>
              <a:t>(see separate briefing package for full details)</a:t>
            </a:r>
          </a:p>
        </p:txBody>
      </p:sp>
      <p:sp>
        <p:nvSpPr>
          <p:cNvPr id="6" name="Date Placeholder 5">
            <a:extLst>
              <a:ext uri="{FF2B5EF4-FFF2-40B4-BE49-F238E27FC236}">
                <a16:creationId xmlns:a16="http://schemas.microsoft.com/office/drawing/2014/main" id="{2ECAC66F-2163-44A9-A62C-8D90DB65A8B9}"/>
              </a:ext>
            </a:extLst>
          </p:cNvPr>
          <p:cNvSpPr>
            <a:spLocks noGrp="1"/>
          </p:cNvSpPr>
          <p:nvPr>
            <p:ph type="dt" sz="half" idx="10"/>
          </p:nvPr>
        </p:nvSpPr>
        <p:spPr/>
        <p:txBody>
          <a:bodyPr/>
          <a:lstStyle/>
          <a:p>
            <a:r>
              <a:rPr lang="en-US" dirty="0"/>
              <a:t>22-Apr-2019</a:t>
            </a:r>
            <a:endParaRPr lang="en-US" dirty="0"/>
          </a:p>
        </p:txBody>
      </p:sp>
      <p:sp>
        <p:nvSpPr>
          <p:cNvPr id="7" name="Footer Placeholder 6">
            <a:extLst>
              <a:ext uri="{FF2B5EF4-FFF2-40B4-BE49-F238E27FC236}">
                <a16:creationId xmlns:a16="http://schemas.microsoft.com/office/drawing/2014/main" id="{83B4710B-135A-42B7-BFF3-FD12D65E31FB}"/>
              </a:ext>
            </a:extLst>
          </p:cNvPr>
          <p:cNvSpPr>
            <a:spLocks noGrp="1"/>
          </p:cNvSpPr>
          <p:nvPr>
            <p:ph type="ftr" sz="quarter" idx="11"/>
          </p:nvPr>
        </p:nvSpPr>
        <p:spPr/>
        <p:txBody>
          <a:bodyPr/>
          <a:lstStyle/>
          <a:p>
            <a:r>
              <a:rPr lang="en-US"/>
              <a:t>NDIA Continuous Iterative Development and Sustainment WG</a:t>
            </a:r>
            <a:endParaRPr lang="en-US" dirty="0"/>
          </a:p>
        </p:txBody>
      </p:sp>
      <p:sp>
        <p:nvSpPr>
          <p:cNvPr id="8" name="Slide Number Placeholder 7">
            <a:extLst>
              <a:ext uri="{FF2B5EF4-FFF2-40B4-BE49-F238E27FC236}">
                <a16:creationId xmlns:a16="http://schemas.microsoft.com/office/drawing/2014/main" id="{DF468292-3D46-4EDD-BB82-D230EFC42154}"/>
              </a:ext>
            </a:extLst>
          </p:cNvPr>
          <p:cNvSpPr>
            <a:spLocks noGrp="1"/>
          </p:cNvSpPr>
          <p:nvPr>
            <p:ph type="sldNum" sz="quarter" idx="12"/>
          </p:nvPr>
        </p:nvSpPr>
        <p:spPr/>
        <p:txBody>
          <a:bodyPr/>
          <a:lstStyle/>
          <a:p>
            <a:fld id="{B4DC4286-10F2-4E52-9609-2EB77E3B01E4}" type="slidenum">
              <a:rPr lang="en-US" smtClean="0"/>
              <a:t>15</a:t>
            </a:fld>
            <a:endParaRPr lang="en-US" dirty="0"/>
          </a:p>
        </p:txBody>
      </p:sp>
    </p:spTree>
    <p:extLst>
      <p:ext uri="{BB962C8B-B14F-4D97-AF65-F5344CB8AC3E}">
        <p14:creationId xmlns:p14="http://schemas.microsoft.com/office/powerpoint/2010/main" val="288875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Title 1"/>
          <p:cNvSpPr txBox="1">
            <a:spLocks/>
          </p:cNvSpPr>
          <p:nvPr/>
        </p:nvSpPr>
        <p:spPr>
          <a:xfrm>
            <a:off x="1679661" y="1055727"/>
            <a:ext cx="617220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defTabSz="887413" eaLnBrk="1" hangingPunct="1">
              <a:tabLst/>
              <a:defRPr sz="2800" b="0">
                <a:solidFill>
                  <a:schemeClr val="bg1"/>
                </a:solidFill>
                <a:effectLst/>
                <a:latin typeface="Arial"/>
                <a:ea typeface="ＭＳ Ｐゴシック" pitchFamily="-112" charset="-128"/>
                <a:cs typeface="Arial"/>
              </a:defRPr>
            </a:lvl1pPr>
            <a:lvl2pPr defTabSz="887413" eaLnBrk="1" hangingPunct="1">
              <a:defRPr sz="3000">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defTabSz="887413" eaLnBrk="1" hangingPunct="1">
              <a:defRPr sz="3000">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defTabSz="887413" eaLnBrk="1" hangingPunct="1">
              <a:defRPr sz="3000">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defTabSz="887413" eaLnBrk="1" hangingPunct="1">
              <a:defRPr sz="3000">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6pPr>
            <a:lvl7pPr marL="9144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7pPr>
            <a:lvl8pPr marL="13716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8pPr>
            <a:lvl9pPr marL="18288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9pPr>
          </a:lstStyle>
          <a:p>
            <a:r>
              <a:rPr lang="en-US" sz="2100" dirty="0"/>
              <a:t>Secure Software Factory</a:t>
            </a:r>
          </a:p>
        </p:txBody>
      </p:sp>
      <p:sp>
        <p:nvSpPr>
          <p:cNvPr id="70" name="Title 1"/>
          <p:cNvSpPr txBox="1">
            <a:spLocks/>
          </p:cNvSpPr>
          <p:nvPr/>
        </p:nvSpPr>
        <p:spPr>
          <a:xfrm>
            <a:off x="838200" y="365126"/>
            <a:ext cx="8477864" cy="578772"/>
          </a:xfrm>
          <a:prstGeom prst="rect">
            <a:avLst/>
          </a:prstGeom>
        </p:spPr>
        <p:txBody>
          <a:bodyPr/>
          <a:lstStyle>
            <a:lvl1pPr algn="l" defTabSz="914400" rtl="0" eaLnBrk="1" latinLnBrk="0" hangingPunct="1">
              <a:lnSpc>
                <a:spcPct val="90000"/>
              </a:lnSpc>
              <a:spcBef>
                <a:spcPct val="0"/>
              </a:spcBef>
              <a:buNone/>
              <a:defRPr sz="4000" b="1" kern="1200">
                <a:solidFill>
                  <a:srgbClr val="93353C"/>
                </a:solidFill>
                <a:latin typeface="+mn-lt"/>
                <a:ea typeface="+mj-ea"/>
                <a:cs typeface="+mj-cs"/>
              </a:defRPr>
            </a:lvl1pPr>
          </a:lstStyle>
          <a:p>
            <a:r>
              <a:rPr lang="en-US" dirty="0"/>
              <a:t>DSB #1: Securing the Factory</a:t>
            </a:r>
          </a:p>
        </p:txBody>
      </p:sp>
      <p:grpSp>
        <p:nvGrpSpPr>
          <p:cNvPr id="67" name="Group 66"/>
          <p:cNvGrpSpPr/>
          <p:nvPr/>
        </p:nvGrpSpPr>
        <p:grpSpPr>
          <a:xfrm>
            <a:off x="1749401" y="1577298"/>
            <a:ext cx="7394600" cy="4528228"/>
            <a:chOff x="1749401" y="1577298"/>
            <a:chExt cx="7394600" cy="4528228"/>
          </a:xfrm>
        </p:grpSpPr>
        <p:pic>
          <p:nvPicPr>
            <p:cNvPr id="68" name="Picture 6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454094" y="2536251"/>
              <a:ext cx="2070690" cy="2070690"/>
            </a:xfrm>
            <a:prstGeom prst="rect">
              <a:avLst/>
            </a:prstGeom>
          </p:spPr>
        </p:pic>
        <p:sp>
          <p:nvSpPr>
            <p:cNvPr id="69" name="Rectangle 68"/>
            <p:cNvSpPr>
              <a:spLocks noChangeAspect="1"/>
            </p:cNvSpPr>
            <p:nvPr/>
          </p:nvSpPr>
          <p:spPr bwMode="auto">
            <a:xfrm>
              <a:off x="2559147" y="1868011"/>
              <a:ext cx="4409485" cy="3002065"/>
            </a:xfrm>
            <a:prstGeom prst="rect">
              <a:avLst/>
            </a:prstGeom>
            <a:noFill/>
            <a:ln w="25400" cap="flat" cmpd="sng" algn="ctr">
              <a:solidFill>
                <a:srgbClr val="000000"/>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pic>
          <p:nvPicPr>
            <p:cNvPr id="71" name="Picture 70"/>
            <p:cNvPicPr>
              <a:picLocks noChangeAspect="1"/>
            </p:cNvPicPr>
            <p:nvPr/>
          </p:nvPicPr>
          <p:blipFill>
            <a:blip r:embed="rId4"/>
            <a:stretch>
              <a:fillRect/>
            </a:stretch>
          </p:blipFill>
          <p:spPr>
            <a:xfrm>
              <a:off x="2726952" y="2630341"/>
              <a:ext cx="706362" cy="1717232"/>
            </a:xfrm>
            <a:prstGeom prst="rect">
              <a:avLst/>
            </a:prstGeom>
          </p:spPr>
        </p:pic>
        <p:sp>
          <p:nvSpPr>
            <p:cNvPr id="72" name="TextBox 71"/>
            <p:cNvSpPr txBox="1"/>
            <p:nvPr/>
          </p:nvSpPr>
          <p:spPr>
            <a:xfrm>
              <a:off x="2750195" y="2237925"/>
              <a:ext cx="745717" cy="415498"/>
            </a:xfrm>
            <a:prstGeom prst="rect">
              <a:avLst/>
            </a:prstGeom>
            <a:noFill/>
          </p:spPr>
          <p:txBody>
            <a:bodyPr wrap="none" rtlCol="0">
              <a:spAutoFit/>
            </a:bodyPr>
            <a:lstStyle/>
            <a:p>
              <a:pPr eaLnBrk="0" fontAlgn="base" hangingPunct="0">
                <a:spcBef>
                  <a:spcPct val="0"/>
                </a:spcBef>
                <a:spcAft>
                  <a:spcPct val="0"/>
                </a:spcAft>
              </a:pPr>
              <a:r>
                <a:rPr lang="en-US" sz="1050" b="1" dirty="0">
                  <a:solidFill>
                    <a:srgbClr val="000000"/>
                  </a:solidFill>
                  <a:latin typeface="Arial" charset="0"/>
                  <a:ea typeface="ＭＳ Ｐゴシック" pitchFamily="-112" charset="-128"/>
                </a:rPr>
                <a:t>Product </a:t>
              </a:r>
            </a:p>
            <a:p>
              <a:pPr algn="ctr" eaLnBrk="0" fontAlgn="base" hangingPunct="0">
                <a:spcBef>
                  <a:spcPct val="0"/>
                </a:spcBef>
                <a:spcAft>
                  <a:spcPct val="0"/>
                </a:spcAft>
              </a:pPr>
              <a:r>
                <a:rPr lang="en-US" sz="1050" b="1" dirty="0">
                  <a:solidFill>
                    <a:srgbClr val="000000"/>
                  </a:solidFill>
                  <a:latin typeface="Arial" charset="0"/>
                  <a:ea typeface="ＭＳ Ｐゴシック" pitchFamily="-112" charset="-128"/>
                </a:rPr>
                <a:t>Backlog</a:t>
              </a:r>
            </a:p>
          </p:txBody>
        </p:sp>
        <p:sp>
          <p:nvSpPr>
            <p:cNvPr id="73" name="Rectangle 72"/>
            <p:cNvSpPr/>
            <p:nvPr/>
          </p:nvSpPr>
          <p:spPr bwMode="auto">
            <a:xfrm>
              <a:off x="2755527" y="3140492"/>
              <a:ext cx="651510" cy="102006"/>
            </a:xfrm>
            <a:prstGeom prst="rect">
              <a:avLst/>
            </a:prstGeom>
            <a:gradFill rotWithShape="0">
              <a:gsLst>
                <a:gs pos="0">
                  <a:srgbClr val="FFFFFF">
                    <a:lumMod val="50000"/>
                  </a:srgbClr>
                </a:gs>
                <a:gs pos="100000">
                  <a:srgbClr val="C00000"/>
                </a:gs>
              </a:gsLst>
              <a:lin ang="5400000" scaled="1"/>
            </a:gra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35" name="Rectangle 134"/>
            <p:cNvSpPr/>
            <p:nvPr/>
          </p:nvSpPr>
          <p:spPr bwMode="auto">
            <a:xfrm>
              <a:off x="2755527" y="2749078"/>
              <a:ext cx="651510" cy="34290"/>
            </a:xfrm>
            <a:prstGeom prst="rect">
              <a:avLst/>
            </a:prstGeom>
            <a:gradFill rotWithShape="0">
              <a:gsLst>
                <a:gs pos="0">
                  <a:srgbClr val="FFFFFF">
                    <a:lumMod val="50000"/>
                  </a:srgbClr>
                </a:gs>
                <a:gs pos="100000">
                  <a:srgbClr val="C00000"/>
                </a:gs>
              </a:gsLst>
              <a:lin ang="5400000" scaled="1"/>
            </a:gra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36" name="TextBox 135"/>
            <p:cNvSpPr txBox="1"/>
            <p:nvPr/>
          </p:nvSpPr>
          <p:spPr>
            <a:xfrm>
              <a:off x="4532482" y="2273117"/>
              <a:ext cx="761747" cy="438582"/>
            </a:xfrm>
            <a:prstGeom prst="rect">
              <a:avLst/>
            </a:prstGeom>
            <a:noFill/>
          </p:spPr>
          <p:txBody>
            <a:bodyPr wrap="none" rtlCol="0">
              <a:spAutoFit/>
            </a:bodyPr>
            <a:lstStyle/>
            <a:p>
              <a:pPr eaLnBrk="0" fontAlgn="base" hangingPunct="0">
                <a:spcBef>
                  <a:spcPct val="0"/>
                </a:spcBef>
                <a:spcAft>
                  <a:spcPct val="0"/>
                </a:spcAft>
              </a:pPr>
              <a:r>
                <a:rPr lang="en-US" sz="750" dirty="0">
                  <a:solidFill>
                    <a:srgbClr val="C00000"/>
                  </a:solidFill>
                  <a:latin typeface="Arial" charset="0"/>
                  <a:ea typeface="ＭＳ Ｐゴシック" pitchFamily="-112" charset="-128"/>
                </a:rPr>
                <a:t>Automated</a:t>
              </a:r>
            </a:p>
            <a:p>
              <a:pPr eaLnBrk="0" fontAlgn="base" hangingPunct="0">
                <a:spcBef>
                  <a:spcPct val="0"/>
                </a:spcBef>
                <a:spcAft>
                  <a:spcPct val="0"/>
                </a:spcAft>
              </a:pPr>
              <a:r>
                <a:rPr lang="en-US" sz="750" dirty="0">
                  <a:solidFill>
                    <a:srgbClr val="C00000"/>
                  </a:solidFill>
                  <a:latin typeface="Arial" charset="0"/>
                  <a:ea typeface="ＭＳ Ｐゴシック" pitchFamily="-112" charset="-128"/>
                </a:rPr>
                <a:t>Security tests</a:t>
              </a:r>
            </a:p>
            <a:p>
              <a:pPr eaLnBrk="0" fontAlgn="base" hangingPunct="0">
                <a:spcBef>
                  <a:spcPct val="0"/>
                </a:spcBef>
                <a:spcAft>
                  <a:spcPct val="0"/>
                </a:spcAft>
              </a:pPr>
              <a:r>
                <a:rPr lang="en-US" sz="750" dirty="0">
                  <a:solidFill>
                    <a:srgbClr val="C00000"/>
                  </a:solidFill>
                  <a:latin typeface="Arial" charset="0"/>
                  <a:ea typeface="ＭＳ Ｐゴシック" pitchFamily="-112" charset="-128"/>
                </a:rPr>
                <a:t>Run daily</a:t>
              </a:r>
            </a:p>
          </p:txBody>
        </p:sp>
        <p:sp>
          <p:nvSpPr>
            <p:cNvPr id="137" name="Rectangle 136"/>
            <p:cNvSpPr/>
            <p:nvPr/>
          </p:nvSpPr>
          <p:spPr bwMode="auto">
            <a:xfrm>
              <a:off x="6189859" y="3135933"/>
              <a:ext cx="669851" cy="722579"/>
            </a:xfrm>
            <a:prstGeom prst="rect">
              <a:avLst/>
            </a:prstGeom>
            <a:solidFill>
              <a:srgbClr val="FFFFFF">
                <a:lumMod val="85000"/>
              </a:srgbClr>
            </a:solidFill>
            <a:ln w="12700"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38" name="TextBox 137"/>
            <p:cNvSpPr txBox="1"/>
            <p:nvPr/>
          </p:nvSpPr>
          <p:spPr>
            <a:xfrm>
              <a:off x="6245680" y="3112850"/>
              <a:ext cx="534443" cy="461665"/>
            </a:xfrm>
            <a:prstGeom prst="rect">
              <a:avLst/>
            </a:prstGeom>
            <a:noFill/>
          </p:spPr>
          <p:txBody>
            <a:bodyPr wrap="square" rtlCol="0">
              <a:spAutoFit/>
            </a:bodyPr>
            <a:lstStyle/>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Definition</a:t>
              </a:r>
            </a:p>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Of</a:t>
              </a:r>
            </a:p>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Done</a:t>
              </a:r>
            </a:p>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(sprint)</a:t>
              </a:r>
            </a:p>
          </p:txBody>
        </p:sp>
        <p:sp>
          <p:nvSpPr>
            <p:cNvPr id="139" name="Flowchart: Document 138"/>
            <p:cNvSpPr/>
            <p:nvPr/>
          </p:nvSpPr>
          <p:spPr bwMode="auto">
            <a:xfrm>
              <a:off x="6258054" y="3565337"/>
              <a:ext cx="544097" cy="279266"/>
            </a:xfrm>
            <a:prstGeom prst="flowChartDocument">
              <a:avLst/>
            </a:prstGeom>
            <a:solidFill>
              <a:srgbClr val="C00000"/>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600" b="1" dirty="0">
                  <a:solidFill>
                    <a:srgbClr val="FFFFFF"/>
                  </a:solidFill>
                  <a:latin typeface="Arial" pitchFamily="-112" charset="0"/>
                  <a:ea typeface="ＭＳ Ｐゴシック" pitchFamily="-112" charset="-128"/>
                </a:rPr>
                <a:t>Security</a:t>
              </a:r>
            </a:p>
            <a:p>
              <a:pPr algn="ctr" defTabSz="685800" eaLnBrk="0" fontAlgn="base" hangingPunct="0">
                <a:spcBef>
                  <a:spcPct val="0"/>
                </a:spcBef>
                <a:spcAft>
                  <a:spcPct val="0"/>
                </a:spcAft>
              </a:pPr>
              <a:r>
                <a:rPr lang="en-US" sz="600" b="1" dirty="0">
                  <a:solidFill>
                    <a:srgbClr val="FFFFFF"/>
                  </a:solidFill>
                  <a:latin typeface="Arial" pitchFamily="-112" charset="0"/>
                  <a:ea typeface="ＭＳ Ｐゴシック" pitchFamily="-112" charset="-128"/>
                </a:rPr>
                <a:t>checks</a:t>
              </a:r>
            </a:p>
          </p:txBody>
        </p:sp>
        <p:sp>
          <p:nvSpPr>
            <p:cNvPr id="140" name="Rectangle 139"/>
            <p:cNvSpPr/>
            <p:nvPr/>
          </p:nvSpPr>
          <p:spPr bwMode="auto">
            <a:xfrm>
              <a:off x="7111114" y="3147474"/>
              <a:ext cx="669851" cy="722579"/>
            </a:xfrm>
            <a:prstGeom prst="rect">
              <a:avLst/>
            </a:prstGeom>
            <a:solidFill>
              <a:srgbClr val="FFFFFF">
                <a:lumMod val="85000"/>
              </a:srgbClr>
            </a:solidFill>
            <a:ln w="12700"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41" name="TextBox 140"/>
            <p:cNvSpPr txBox="1"/>
            <p:nvPr/>
          </p:nvSpPr>
          <p:spPr>
            <a:xfrm>
              <a:off x="7166934" y="3124391"/>
              <a:ext cx="534443" cy="461665"/>
            </a:xfrm>
            <a:prstGeom prst="rect">
              <a:avLst/>
            </a:prstGeom>
            <a:noFill/>
          </p:spPr>
          <p:txBody>
            <a:bodyPr wrap="square" rtlCol="0">
              <a:spAutoFit/>
            </a:bodyPr>
            <a:lstStyle/>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Definition</a:t>
              </a:r>
            </a:p>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Of</a:t>
              </a:r>
            </a:p>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Done</a:t>
              </a:r>
            </a:p>
            <a:p>
              <a:pPr algn="ctr" eaLnBrk="0" fontAlgn="base" hangingPunct="0">
                <a:spcBef>
                  <a:spcPct val="0"/>
                </a:spcBef>
                <a:spcAft>
                  <a:spcPct val="0"/>
                </a:spcAft>
              </a:pPr>
              <a:r>
                <a:rPr lang="en-US" sz="600" b="1" dirty="0">
                  <a:solidFill>
                    <a:srgbClr val="000000"/>
                  </a:solidFill>
                  <a:latin typeface="Arial" charset="0"/>
                  <a:ea typeface="ＭＳ Ｐゴシック" pitchFamily="-112" charset="-128"/>
                </a:rPr>
                <a:t>(Release)</a:t>
              </a:r>
            </a:p>
          </p:txBody>
        </p:sp>
        <p:sp>
          <p:nvSpPr>
            <p:cNvPr id="142" name="Flowchart: Document 141"/>
            <p:cNvSpPr/>
            <p:nvPr/>
          </p:nvSpPr>
          <p:spPr bwMode="auto">
            <a:xfrm>
              <a:off x="7179308" y="3576878"/>
              <a:ext cx="544097" cy="279266"/>
            </a:xfrm>
            <a:prstGeom prst="flowChartDocument">
              <a:avLst/>
            </a:prstGeom>
            <a:solidFill>
              <a:srgbClr val="C00000"/>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600" b="1" dirty="0">
                  <a:solidFill>
                    <a:srgbClr val="FFFFFF"/>
                  </a:solidFill>
                  <a:latin typeface="Arial" pitchFamily="-112" charset="0"/>
                  <a:ea typeface="ＭＳ Ｐゴシック" pitchFamily="-112" charset="-128"/>
                </a:rPr>
                <a:t>Security</a:t>
              </a:r>
            </a:p>
            <a:p>
              <a:pPr algn="ctr" defTabSz="685800" eaLnBrk="0" fontAlgn="base" hangingPunct="0">
                <a:spcBef>
                  <a:spcPct val="0"/>
                </a:spcBef>
                <a:spcAft>
                  <a:spcPct val="0"/>
                </a:spcAft>
              </a:pPr>
              <a:r>
                <a:rPr lang="en-US" sz="600" b="1" dirty="0">
                  <a:solidFill>
                    <a:srgbClr val="FFFFFF"/>
                  </a:solidFill>
                  <a:latin typeface="Arial" pitchFamily="-112" charset="0"/>
                  <a:ea typeface="ＭＳ Ｐゴシック" pitchFamily="-112" charset="-128"/>
                </a:rPr>
                <a:t>checks</a:t>
              </a:r>
            </a:p>
          </p:txBody>
        </p:sp>
        <p:sp>
          <p:nvSpPr>
            <p:cNvPr id="143" name="Right Arrow 142"/>
            <p:cNvSpPr/>
            <p:nvPr/>
          </p:nvSpPr>
          <p:spPr bwMode="auto">
            <a:xfrm>
              <a:off x="7166934" y="3925232"/>
              <a:ext cx="601657" cy="457200"/>
            </a:xfrm>
            <a:prstGeom prst="rightArrow">
              <a:avLst/>
            </a:prstGeom>
            <a:solidFill>
              <a:srgbClr val="FFFFFF">
                <a:lumMod val="75000"/>
              </a:srgb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grpSp>
          <p:nvGrpSpPr>
            <p:cNvPr id="144" name="Group 143"/>
            <p:cNvGrpSpPr/>
            <p:nvPr/>
          </p:nvGrpSpPr>
          <p:grpSpPr>
            <a:xfrm>
              <a:off x="7993313" y="2890504"/>
              <a:ext cx="1054746" cy="1435386"/>
              <a:chOff x="7347332" y="2646692"/>
              <a:chExt cx="1406328" cy="1913848"/>
            </a:xfrm>
          </p:grpSpPr>
          <p:sp>
            <p:nvSpPr>
              <p:cNvPr id="194" name="Flowchart: Process 193"/>
              <p:cNvSpPr/>
              <p:nvPr/>
            </p:nvSpPr>
            <p:spPr bwMode="auto">
              <a:xfrm>
                <a:off x="7491663" y="4101717"/>
                <a:ext cx="1074821" cy="458823"/>
              </a:xfrm>
              <a:prstGeom prst="flowChartProcess">
                <a:avLst/>
              </a:prstGeom>
              <a:solidFill>
                <a:srgbClr val="FFFFFF">
                  <a:lumMod val="65000"/>
                </a:srgbClr>
              </a:solidFill>
              <a:ln w="12700"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95" name="Flowchart: Process 194"/>
              <p:cNvSpPr/>
              <p:nvPr/>
            </p:nvSpPr>
            <p:spPr bwMode="auto">
              <a:xfrm>
                <a:off x="7678839" y="3648869"/>
                <a:ext cx="1074821" cy="458823"/>
              </a:xfrm>
              <a:prstGeom prst="flowChartProcess">
                <a:avLst/>
              </a:prstGeom>
              <a:solidFill>
                <a:srgbClr val="FFFFFF">
                  <a:lumMod val="65000"/>
                </a:srgbClr>
              </a:solidFill>
              <a:ln w="12700"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96" name="Flowchart: Process 195"/>
              <p:cNvSpPr/>
              <p:nvPr/>
            </p:nvSpPr>
            <p:spPr bwMode="auto">
              <a:xfrm>
                <a:off x="7347332" y="3179979"/>
                <a:ext cx="1074821" cy="458823"/>
              </a:xfrm>
              <a:prstGeom prst="flowChartProcess">
                <a:avLst/>
              </a:prstGeom>
              <a:solidFill>
                <a:srgbClr val="FFFFFF">
                  <a:lumMod val="65000"/>
                </a:srgbClr>
              </a:solidFill>
              <a:ln w="12700"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97" name="TextBox 196"/>
              <p:cNvSpPr txBox="1"/>
              <p:nvPr/>
            </p:nvSpPr>
            <p:spPr>
              <a:xfrm>
                <a:off x="7446228" y="2646692"/>
                <a:ext cx="1123556" cy="553997"/>
              </a:xfrm>
              <a:prstGeom prst="rect">
                <a:avLst/>
              </a:prstGeom>
              <a:noFill/>
            </p:spPr>
            <p:txBody>
              <a:bodyPr wrap="none" rtlCol="0">
                <a:spAutoFit/>
              </a:bodyPr>
              <a:lstStyle/>
              <a:p>
                <a:pPr eaLnBrk="0" fontAlgn="base" hangingPunct="0">
                  <a:spcBef>
                    <a:spcPct val="0"/>
                  </a:spcBef>
                  <a:spcAft>
                    <a:spcPct val="0"/>
                  </a:spcAft>
                  <a:defRPr/>
                </a:pPr>
                <a:r>
                  <a:rPr lang="en-US" sz="1050" b="1" kern="0" dirty="0">
                    <a:solidFill>
                      <a:srgbClr val="000000"/>
                    </a:solidFill>
                    <a:latin typeface="Arial" charset="0"/>
                    <a:ea typeface="ＭＳ Ｐゴシック" pitchFamily="-112" charset="-128"/>
                  </a:rPr>
                  <a:t>Shippable</a:t>
                </a:r>
              </a:p>
              <a:p>
                <a:pPr algn="ctr" eaLnBrk="0" fontAlgn="base" hangingPunct="0">
                  <a:spcBef>
                    <a:spcPct val="0"/>
                  </a:spcBef>
                  <a:spcAft>
                    <a:spcPct val="0"/>
                  </a:spcAft>
                  <a:defRPr/>
                </a:pPr>
                <a:r>
                  <a:rPr lang="en-US" sz="1050" b="1" kern="0" dirty="0">
                    <a:solidFill>
                      <a:srgbClr val="000000"/>
                    </a:solidFill>
                    <a:latin typeface="Arial" charset="0"/>
                    <a:ea typeface="ＭＳ Ｐゴシック" pitchFamily="-112" charset="-128"/>
                  </a:rPr>
                  <a:t>Product</a:t>
                </a:r>
              </a:p>
            </p:txBody>
          </p:sp>
        </p:grpSp>
        <p:pic>
          <p:nvPicPr>
            <p:cNvPr id="145" name="Picture 144"/>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7195122" y="4195781"/>
              <a:ext cx="1948879" cy="1909745"/>
            </a:xfrm>
            <a:prstGeom prst="rect">
              <a:avLst/>
            </a:prstGeom>
          </p:spPr>
        </p:pic>
        <p:sp>
          <p:nvSpPr>
            <p:cNvPr id="146" name="TextBox 145"/>
            <p:cNvSpPr txBox="1"/>
            <p:nvPr/>
          </p:nvSpPr>
          <p:spPr>
            <a:xfrm>
              <a:off x="7800492" y="4870076"/>
              <a:ext cx="609462" cy="276999"/>
            </a:xfrm>
            <a:prstGeom prst="rect">
              <a:avLst/>
            </a:prstGeom>
            <a:noFill/>
          </p:spPr>
          <p:txBody>
            <a:bodyPr wrap="none" rtlCol="0">
              <a:spAutoFit/>
            </a:bodyPr>
            <a:lstStyle/>
            <a:p>
              <a:pPr eaLnBrk="0" fontAlgn="base" hangingPunct="0">
                <a:spcBef>
                  <a:spcPct val="0"/>
                </a:spcBef>
                <a:spcAft>
                  <a:spcPct val="0"/>
                </a:spcAft>
              </a:pPr>
              <a:r>
                <a:rPr lang="en-US" sz="600" b="1" dirty="0">
                  <a:solidFill>
                    <a:srgbClr val="000000"/>
                  </a:solidFill>
                  <a:latin typeface="Arial" charset="0"/>
                  <a:ea typeface="ＭＳ Ｐゴシック" pitchFamily="-112" charset="-128"/>
                </a:rPr>
                <a:t>Continuous</a:t>
              </a:r>
            </a:p>
            <a:p>
              <a:pPr eaLnBrk="0" fontAlgn="base" hangingPunct="0">
                <a:spcBef>
                  <a:spcPct val="0"/>
                </a:spcBef>
                <a:spcAft>
                  <a:spcPct val="0"/>
                </a:spcAft>
              </a:pPr>
              <a:r>
                <a:rPr lang="en-US" sz="600" b="1" dirty="0">
                  <a:solidFill>
                    <a:srgbClr val="000000"/>
                  </a:solidFill>
                  <a:latin typeface="Arial" charset="0"/>
                  <a:ea typeface="ＭＳ Ｐゴシック" pitchFamily="-112" charset="-128"/>
                </a:rPr>
                <a:t>Monitoring</a:t>
              </a:r>
            </a:p>
          </p:txBody>
        </p:sp>
        <p:grpSp>
          <p:nvGrpSpPr>
            <p:cNvPr id="147" name="Group 146"/>
            <p:cNvGrpSpPr/>
            <p:nvPr/>
          </p:nvGrpSpPr>
          <p:grpSpPr>
            <a:xfrm>
              <a:off x="1770435" y="2756312"/>
              <a:ext cx="648330" cy="346249"/>
              <a:chOff x="159706" y="2804651"/>
              <a:chExt cx="864440" cy="461666"/>
            </a:xfrm>
          </p:grpSpPr>
          <p:sp>
            <p:nvSpPr>
              <p:cNvPr id="192" name="Flowchart: Process 191"/>
              <p:cNvSpPr/>
              <p:nvPr/>
            </p:nvSpPr>
            <p:spPr bwMode="auto">
              <a:xfrm>
                <a:off x="159706" y="2834486"/>
                <a:ext cx="847699" cy="401052"/>
              </a:xfrm>
              <a:prstGeom prst="flowChartProcess">
                <a:avLst/>
              </a:prstGeom>
              <a:solidFill>
                <a:srgbClr val="C00000"/>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0" b="1"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93" name="TextBox 192"/>
              <p:cNvSpPr txBox="1"/>
              <p:nvPr/>
            </p:nvSpPr>
            <p:spPr>
              <a:xfrm>
                <a:off x="220079" y="2804651"/>
                <a:ext cx="804067" cy="461666"/>
              </a:xfrm>
              <a:prstGeom prst="rect">
                <a:avLst/>
              </a:prstGeom>
              <a:noFill/>
            </p:spPr>
            <p:txBody>
              <a:bodyPr wrap="none" rtlCol="0">
                <a:spAutoFit/>
              </a:bodyPr>
              <a:lstStyle/>
              <a:p>
                <a:pPr eaLnBrk="0" fontAlgn="base" hangingPunct="0">
                  <a:spcBef>
                    <a:spcPct val="0"/>
                  </a:spcBef>
                  <a:spcAft>
                    <a:spcPct val="0"/>
                  </a:spcAft>
                </a:pPr>
                <a:r>
                  <a:rPr lang="en-US" sz="825" b="1" dirty="0">
                    <a:solidFill>
                      <a:srgbClr val="FFFFFF"/>
                    </a:solidFill>
                    <a:latin typeface="Arial" charset="0"/>
                    <a:ea typeface="ＭＳ Ｐゴシック" pitchFamily="-112" charset="-128"/>
                  </a:rPr>
                  <a:t>Security</a:t>
                </a:r>
              </a:p>
              <a:p>
                <a:pPr eaLnBrk="0" fontAlgn="base" hangingPunct="0">
                  <a:spcBef>
                    <a:spcPct val="0"/>
                  </a:spcBef>
                  <a:spcAft>
                    <a:spcPct val="0"/>
                  </a:spcAft>
                </a:pPr>
                <a:r>
                  <a:rPr lang="en-US" sz="825" b="1" dirty="0">
                    <a:solidFill>
                      <a:srgbClr val="FFFFFF"/>
                    </a:solidFill>
                    <a:latin typeface="Arial" charset="0"/>
                    <a:ea typeface="ＭＳ Ｐゴシック" pitchFamily="-112" charset="-128"/>
                  </a:rPr>
                  <a:t>Stories</a:t>
                </a:r>
              </a:p>
            </p:txBody>
          </p:sp>
        </p:grpSp>
        <p:grpSp>
          <p:nvGrpSpPr>
            <p:cNvPr id="148" name="Group 147"/>
            <p:cNvGrpSpPr/>
            <p:nvPr/>
          </p:nvGrpSpPr>
          <p:grpSpPr>
            <a:xfrm>
              <a:off x="1749401" y="3240221"/>
              <a:ext cx="662808" cy="346249"/>
              <a:chOff x="168579" y="3435897"/>
              <a:chExt cx="883744" cy="461665"/>
            </a:xfrm>
          </p:grpSpPr>
          <p:sp>
            <p:nvSpPr>
              <p:cNvPr id="190" name="Flowchart: Process 189"/>
              <p:cNvSpPr/>
              <p:nvPr/>
            </p:nvSpPr>
            <p:spPr bwMode="auto">
              <a:xfrm>
                <a:off x="168579" y="3435897"/>
                <a:ext cx="847699" cy="401052"/>
              </a:xfrm>
              <a:prstGeom prst="flowChartProcess">
                <a:avLst/>
              </a:prstGeom>
              <a:solidFill>
                <a:srgbClr val="FFFFFF">
                  <a:lumMod val="85000"/>
                </a:srgb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91" name="TextBox 190"/>
              <p:cNvSpPr txBox="1"/>
              <p:nvPr/>
            </p:nvSpPr>
            <p:spPr>
              <a:xfrm>
                <a:off x="177724" y="3435897"/>
                <a:ext cx="874599" cy="461665"/>
              </a:xfrm>
              <a:prstGeom prst="rect">
                <a:avLst/>
              </a:prstGeom>
              <a:noFill/>
            </p:spPr>
            <p:txBody>
              <a:bodyPr wrap="none" rtlCol="0">
                <a:spAutoFit/>
              </a:bodyPr>
              <a:lstStyle/>
              <a:p>
                <a:pPr algn="ctr" eaLnBrk="0" fontAlgn="base" hangingPunct="0">
                  <a:spcBef>
                    <a:spcPct val="0"/>
                  </a:spcBef>
                  <a:spcAft>
                    <a:spcPct val="0"/>
                  </a:spcAft>
                  <a:defRPr/>
                </a:pPr>
                <a:r>
                  <a:rPr lang="en-US" sz="825" b="1" kern="0" dirty="0">
                    <a:solidFill>
                      <a:srgbClr val="000000"/>
                    </a:solidFill>
                    <a:latin typeface="Arial" charset="0"/>
                    <a:ea typeface="ＭＳ Ｐゴシック" pitchFamily="-112" charset="-128"/>
                  </a:rPr>
                  <a:t>Business</a:t>
                </a:r>
              </a:p>
              <a:p>
                <a:pPr algn="ctr" eaLnBrk="0" fontAlgn="base" hangingPunct="0">
                  <a:spcBef>
                    <a:spcPct val="0"/>
                  </a:spcBef>
                  <a:spcAft>
                    <a:spcPct val="0"/>
                  </a:spcAft>
                  <a:defRPr/>
                </a:pPr>
                <a:r>
                  <a:rPr lang="en-US" sz="825" b="1" kern="0" dirty="0">
                    <a:solidFill>
                      <a:srgbClr val="000000"/>
                    </a:solidFill>
                    <a:latin typeface="Arial" charset="0"/>
                    <a:ea typeface="ＭＳ Ｐゴシック" pitchFamily="-112" charset="-128"/>
                  </a:rPr>
                  <a:t>Drivers</a:t>
                </a:r>
              </a:p>
            </p:txBody>
          </p:sp>
        </p:grpSp>
        <p:grpSp>
          <p:nvGrpSpPr>
            <p:cNvPr id="149" name="Group 148"/>
            <p:cNvGrpSpPr/>
            <p:nvPr/>
          </p:nvGrpSpPr>
          <p:grpSpPr>
            <a:xfrm>
              <a:off x="1766755" y="3686110"/>
              <a:ext cx="639455" cy="300789"/>
              <a:chOff x="163671" y="3435897"/>
              <a:chExt cx="852607" cy="401052"/>
            </a:xfrm>
          </p:grpSpPr>
          <p:sp>
            <p:nvSpPr>
              <p:cNvPr id="188" name="Flowchart: Process 187"/>
              <p:cNvSpPr/>
              <p:nvPr/>
            </p:nvSpPr>
            <p:spPr bwMode="auto">
              <a:xfrm>
                <a:off x="168579" y="3435897"/>
                <a:ext cx="847699" cy="401052"/>
              </a:xfrm>
              <a:prstGeom prst="flowChartProcess">
                <a:avLst/>
              </a:prstGeom>
              <a:solidFill>
                <a:srgbClr val="FFFFFF">
                  <a:lumMod val="85000"/>
                </a:srgb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89" name="TextBox 188"/>
              <p:cNvSpPr txBox="1"/>
              <p:nvPr/>
            </p:nvSpPr>
            <p:spPr>
              <a:xfrm>
                <a:off x="163671" y="3516966"/>
                <a:ext cx="842539" cy="292388"/>
              </a:xfrm>
              <a:prstGeom prst="rect">
                <a:avLst/>
              </a:prstGeom>
              <a:noFill/>
            </p:spPr>
            <p:txBody>
              <a:bodyPr wrap="none" rtlCol="0">
                <a:spAutoFit/>
              </a:bodyPr>
              <a:lstStyle/>
              <a:p>
                <a:pPr algn="ctr" eaLnBrk="0" fontAlgn="base" hangingPunct="0">
                  <a:spcBef>
                    <a:spcPct val="0"/>
                  </a:spcBef>
                  <a:spcAft>
                    <a:spcPct val="0"/>
                  </a:spcAft>
                  <a:defRPr/>
                </a:pPr>
                <a:r>
                  <a:rPr lang="en-US" sz="825" b="1" kern="0" dirty="0">
                    <a:solidFill>
                      <a:srgbClr val="000000"/>
                    </a:solidFill>
                    <a:latin typeface="Arial" charset="0"/>
                    <a:ea typeface="ＭＳ Ｐゴシック" pitchFamily="-112" charset="-128"/>
                  </a:rPr>
                  <a:t>Enablers</a:t>
                </a:r>
              </a:p>
            </p:txBody>
          </p:sp>
        </p:grpSp>
        <p:sp>
          <p:nvSpPr>
            <p:cNvPr id="150" name="TextBox 149"/>
            <p:cNvSpPr txBox="1"/>
            <p:nvPr/>
          </p:nvSpPr>
          <p:spPr>
            <a:xfrm>
              <a:off x="4535686" y="2931174"/>
              <a:ext cx="559769" cy="323165"/>
            </a:xfrm>
            <a:prstGeom prst="rect">
              <a:avLst/>
            </a:prstGeom>
            <a:noFill/>
          </p:spPr>
          <p:txBody>
            <a:bodyPr wrap="none" rtlCol="0">
              <a:spAutoFit/>
            </a:bodyPr>
            <a:lstStyle/>
            <a:p>
              <a:pPr algn="ctr" eaLnBrk="0" fontAlgn="base" hangingPunct="0">
                <a:spcBef>
                  <a:spcPct val="0"/>
                </a:spcBef>
                <a:spcAft>
                  <a:spcPct val="0"/>
                </a:spcAft>
              </a:pPr>
              <a:r>
                <a:rPr lang="en-US" sz="750" b="1" dirty="0">
                  <a:solidFill>
                    <a:srgbClr val="000000"/>
                  </a:solidFill>
                  <a:latin typeface="Arial" charset="0"/>
                  <a:ea typeface="ＭＳ Ｐゴシック" pitchFamily="-112" charset="-128"/>
                </a:rPr>
                <a:t>Daily</a:t>
              </a:r>
            </a:p>
            <a:p>
              <a:pPr algn="ctr" eaLnBrk="0" fontAlgn="base" hangingPunct="0">
                <a:spcBef>
                  <a:spcPct val="0"/>
                </a:spcBef>
                <a:spcAft>
                  <a:spcPct val="0"/>
                </a:spcAft>
              </a:pPr>
              <a:r>
                <a:rPr lang="en-US" sz="750" b="1" dirty="0">
                  <a:solidFill>
                    <a:srgbClr val="000000"/>
                  </a:solidFill>
                  <a:latin typeface="Arial" charset="0"/>
                  <a:ea typeface="ＭＳ Ｐゴシック" pitchFamily="-112" charset="-128"/>
                </a:rPr>
                <a:t>standup</a:t>
              </a:r>
            </a:p>
          </p:txBody>
        </p:sp>
        <p:sp>
          <p:nvSpPr>
            <p:cNvPr id="151" name="TextBox 150"/>
            <p:cNvSpPr txBox="1"/>
            <p:nvPr/>
          </p:nvSpPr>
          <p:spPr>
            <a:xfrm>
              <a:off x="5122745" y="3343683"/>
              <a:ext cx="569388" cy="646331"/>
            </a:xfrm>
            <a:prstGeom prst="rect">
              <a:avLst/>
            </a:prstGeom>
            <a:noFill/>
          </p:spPr>
          <p:txBody>
            <a:bodyPr wrap="none" rtlCol="0">
              <a:spAutoFit/>
            </a:bodyPr>
            <a:lstStyle/>
            <a:p>
              <a:pPr algn="ctr" eaLnBrk="0" fontAlgn="base" hangingPunct="0">
                <a:spcBef>
                  <a:spcPct val="0"/>
                </a:spcBef>
                <a:spcAft>
                  <a:spcPct val="0"/>
                </a:spcAft>
              </a:pPr>
              <a:r>
                <a:rPr lang="en-US" sz="900" b="1" dirty="0">
                  <a:solidFill>
                    <a:srgbClr val="000000"/>
                  </a:solidFill>
                  <a:latin typeface="Arial" charset="0"/>
                  <a:ea typeface="ＭＳ Ｐゴシック" pitchFamily="-112" charset="-128"/>
                </a:rPr>
                <a:t>Plan</a:t>
              </a:r>
            </a:p>
            <a:p>
              <a:pPr algn="ctr" eaLnBrk="0" fontAlgn="base" hangingPunct="0">
                <a:spcBef>
                  <a:spcPct val="0"/>
                </a:spcBef>
                <a:spcAft>
                  <a:spcPct val="0"/>
                </a:spcAft>
              </a:pPr>
              <a:r>
                <a:rPr lang="en-US" sz="900" b="1" dirty="0">
                  <a:solidFill>
                    <a:srgbClr val="000000"/>
                  </a:solidFill>
                  <a:latin typeface="Arial" charset="0"/>
                  <a:ea typeface="ＭＳ Ｐゴシック" pitchFamily="-112" charset="-128"/>
                </a:rPr>
                <a:t>Design</a:t>
              </a:r>
            </a:p>
            <a:p>
              <a:pPr algn="ctr" eaLnBrk="0" fontAlgn="base" hangingPunct="0">
                <a:spcBef>
                  <a:spcPct val="0"/>
                </a:spcBef>
                <a:spcAft>
                  <a:spcPct val="0"/>
                </a:spcAft>
              </a:pPr>
              <a:r>
                <a:rPr lang="en-US" sz="900" b="1" dirty="0">
                  <a:solidFill>
                    <a:srgbClr val="000000"/>
                  </a:solidFill>
                  <a:latin typeface="Arial" charset="0"/>
                  <a:ea typeface="ＭＳ Ｐゴシック" pitchFamily="-112" charset="-128"/>
                </a:rPr>
                <a:t>Build</a:t>
              </a:r>
            </a:p>
            <a:p>
              <a:pPr algn="ctr" eaLnBrk="0" fontAlgn="base" hangingPunct="0">
                <a:spcBef>
                  <a:spcPct val="0"/>
                </a:spcBef>
                <a:spcAft>
                  <a:spcPct val="0"/>
                </a:spcAft>
              </a:pPr>
              <a:r>
                <a:rPr lang="en-US" sz="900" b="1" dirty="0">
                  <a:solidFill>
                    <a:srgbClr val="000000"/>
                  </a:solidFill>
                  <a:latin typeface="Arial" charset="0"/>
                  <a:ea typeface="ＭＳ Ｐゴシック" pitchFamily="-112" charset="-128"/>
                </a:rPr>
                <a:t>Test</a:t>
              </a:r>
            </a:p>
          </p:txBody>
        </p:sp>
        <p:sp>
          <p:nvSpPr>
            <p:cNvPr id="152" name="TextBox 151"/>
            <p:cNvSpPr txBox="1"/>
            <p:nvPr/>
          </p:nvSpPr>
          <p:spPr>
            <a:xfrm>
              <a:off x="5190120" y="2731623"/>
              <a:ext cx="519694" cy="207749"/>
            </a:xfrm>
            <a:prstGeom prst="rect">
              <a:avLst/>
            </a:prstGeom>
            <a:noFill/>
          </p:spPr>
          <p:txBody>
            <a:bodyPr wrap="none" rtlCol="0">
              <a:spAutoFit/>
            </a:bodyPr>
            <a:lstStyle/>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Fuzzing</a:t>
              </a:r>
            </a:p>
          </p:txBody>
        </p:sp>
        <p:sp>
          <p:nvSpPr>
            <p:cNvPr id="153" name="TextBox 152"/>
            <p:cNvSpPr txBox="1"/>
            <p:nvPr/>
          </p:nvSpPr>
          <p:spPr>
            <a:xfrm>
              <a:off x="5703382" y="2962808"/>
              <a:ext cx="372218" cy="323165"/>
            </a:xfrm>
            <a:prstGeom prst="rect">
              <a:avLst/>
            </a:prstGeom>
            <a:noFill/>
          </p:spPr>
          <p:txBody>
            <a:bodyPr wrap="none" rtlCol="0">
              <a:spAutoFit/>
            </a:bodyPr>
            <a:lstStyle/>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Pen</a:t>
              </a:r>
            </a:p>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Test</a:t>
              </a:r>
            </a:p>
          </p:txBody>
        </p:sp>
        <p:sp>
          <p:nvSpPr>
            <p:cNvPr id="154" name="TextBox 153"/>
            <p:cNvSpPr txBox="1"/>
            <p:nvPr/>
          </p:nvSpPr>
          <p:spPr>
            <a:xfrm>
              <a:off x="5109865" y="2979944"/>
              <a:ext cx="540534" cy="323165"/>
            </a:xfrm>
            <a:prstGeom prst="rect">
              <a:avLst/>
            </a:prstGeom>
            <a:noFill/>
          </p:spPr>
          <p:txBody>
            <a:bodyPr wrap="none" rtlCol="0">
              <a:spAutoFit/>
            </a:bodyPr>
            <a:lstStyle/>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Static</a:t>
              </a:r>
            </a:p>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Analysis</a:t>
              </a:r>
            </a:p>
          </p:txBody>
        </p:sp>
        <p:sp>
          <p:nvSpPr>
            <p:cNvPr id="155" name="TextBox 154"/>
            <p:cNvSpPr txBox="1"/>
            <p:nvPr/>
          </p:nvSpPr>
          <p:spPr>
            <a:xfrm>
              <a:off x="5639083" y="3327530"/>
              <a:ext cx="556563" cy="323165"/>
            </a:xfrm>
            <a:prstGeom prst="rect">
              <a:avLst/>
            </a:prstGeom>
            <a:noFill/>
          </p:spPr>
          <p:txBody>
            <a:bodyPr wrap="none" rtlCol="0">
              <a:spAutoFit/>
            </a:bodyPr>
            <a:lstStyle/>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Dynamic</a:t>
              </a:r>
            </a:p>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Analysis</a:t>
              </a:r>
            </a:p>
          </p:txBody>
        </p:sp>
        <p:sp>
          <p:nvSpPr>
            <p:cNvPr id="156" name="TextBox 155"/>
            <p:cNvSpPr txBox="1"/>
            <p:nvPr/>
          </p:nvSpPr>
          <p:spPr>
            <a:xfrm>
              <a:off x="4377901" y="3895699"/>
              <a:ext cx="570990" cy="323165"/>
            </a:xfrm>
            <a:prstGeom prst="rect">
              <a:avLst/>
            </a:prstGeom>
            <a:noFill/>
          </p:spPr>
          <p:txBody>
            <a:bodyPr wrap="none" rtlCol="0">
              <a:spAutoFit/>
            </a:bodyPr>
            <a:lstStyle/>
            <a:p>
              <a:pPr eaLnBrk="0" fontAlgn="base" hangingPunct="0">
                <a:spcBef>
                  <a:spcPct val="0"/>
                </a:spcBef>
                <a:spcAft>
                  <a:spcPct val="0"/>
                </a:spcAft>
              </a:pPr>
              <a:r>
                <a:rPr lang="en-US" sz="750" dirty="0">
                  <a:solidFill>
                    <a:srgbClr val="C00000"/>
                  </a:solidFill>
                  <a:latin typeface="Arial" charset="0"/>
                  <a:ea typeface="ＭＳ Ｐゴシック" pitchFamily="-112" charset="-128"/>
                </a:rPr>
                <a:t>Threat</a:t>
              </a:r>
            </a:p>
            <a:p>
              <a:pPr eaLnBrk="0" fontAlgn="base" hangingPunct="0">
                <a:spcBef>
                  <a:spcPct val="0"/>
                </a:spcBef>
                <a:spcAft>
                  <a:spcPct val="0"/>
                </a:spcAft>
              </a:pPr>
              <a:r>
                <a:rPr lang="en-US" sz="750" dirty="0">
                  <a:solidFill>
                    <a:srgbClr val="C00000"/>
                  </a:solidFill>
                  <a:latin typeface="Arial" charset="0"/>
                  <a:ea typeface="ＭＳ Ｐゴシック" pitchFamily="-112" charset="-128"/>
                </a:rPr>
                <a:t>Modeling</a:t>
              </a:r>
            </a:p>
          </p:txBody>
        </p:sp>
        <p:sp>
          <p:nvSpPr>
            <p:cNvPr id="157" name="TextBox 156"/>
            <p:cNvSpPr txBox="1"/>
            <p:nvPr/>
          </p:nvSpPr>
          <p:spPr>
            <a:xfrm>
              <a:off x="5149424" y="4015509"/>
              <a:ext cx="609462" cy="323165"/>
            </a:xfrm>
            <a:prstGeom prst="rect">
              <a:avLst/>
            </a:prstGeom>
            <a:noFill/>
          </p:spPr>
          <p:txBody>
            <a:bodyPr wrap="none" rtlCol="0">
              <a:spAutoFit/>
            </a:bodyPr>
            <a:lstStyle/>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Defensive</a:t>
              </a:r>
            </a:p>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Coding</a:t>
              </a:r>
            </a:p>
          </p:txBody>
        </p:sp>
        <p:sp>
          <p:nvSpPr>
            <p:cNvPr id="158" name="TextBox 157"/>
            <p:cNvSpPr txBox="1"/>
            <p:nvPr/>
          </p:nvSpPr>
          <p:spPr>
            <a:xfrm>
              <a:off x="4769393" y="4116779"/>
              <a:ext cx="598241" cy="438582"/>
            </a:xfrm>
            <a:prstGeom prst="rect">
              <a:avLst/>
            </a:prstGeom>
            <a:noFill/>
          </p:spPr>
          <p:txBody>
            <a:bodyPr wrap="none" rtlCol="0">
              <a:spAutoFit/>
            </a:bodyPr>
            <a:lstStyle/>
            <a:p>
              <a:pPr eaLnBrk="0" fontAlgn="base" hangingPunct="0">
                <a:spcBef>
                  <a:spcPct val="0"/>
                </a:spcBef>
                <a:spcAft>
                  <a:spcPct val="0"/>
                </a:spcAft>
              </a:pPr>
              <a:r>
                <a:rPr lang="en-US" sz="750" dirty="0">
                  <a:solidFill>
                    <a:srgbClr val="C00000"/>
                  </a:solidFill>
                  <a:latin typeface="Arial" charset="0"/>
                  <a:ea typeface="ＭＳ Ｐゴシック" pitchFamily="-112" charset="-128"/>
                </a:rPr>
                <a:t>Secure</a:t>
              </a:r>
            </a:p>
            <a:p>
              <a:pPr eaLnBrk="0" fontAlgn="base" hangingPunct="0">
                <a:spcBef>
                  <a:spcPct val="0"/>
                </a:spcBef>
                <a:spcAft>
                  <a:spcPct val="0"/>
                </a:spcAft>
              </a:pPr>
              <a:r>
                <a:rPr lang="en-US" sz="750" dirty="0">
                  <a:solidFill>
                    <a:srgbClr val="C00000"/>
                  </a:solidFill>
                  <a:latin typeface="Arial" charset="0"/>
                  <a:ea typeface="ＭＳ Ｐゴシック" pitchFamily="-112" charset="-128"/>
                </a:rPr>
                <a:t>Design</a:t>
              </a:r>
            </a:p>
            <a:p>
              <a:pPr eaLnBrk="0" fontAlgn="base" hangingPunct="0">
                <a:spcBef>
                  <a:spcPct val="0"/>
                </a:spcBef>
                <a:spcAft>
                  <a:spcPct val="0"/>
                </a:spcAft>
              </a:pPr>
              <a:r>
                <a:rPr lang="en-US" sz="750" dirty="0">
                  <a:solidFill>
                    <a:srgbClr val="C00000"/>
                  </a:solidFill>
                  <a:latin typeface="Arial" charset="0"/>
                  <a:ea typeface="ＭＳ Ｐゴシック" pitchFamily="-112" charset="-128"/>
                </a:rPr>
                <a:t>Principles</a:t>
              </a:r>
            </a:p>
          </p:txBody>
        </p:sp>
        <p:sp>
          <p:nvSpPr>
            <p:cNvPr id="159" name="TextBox 158"/>
            <p:cNvSpPr txBox="1"/>
            <p:nvPr/>
          </p:nvSpPr>
          <p:spPr>
            <a:xfrm>
              <a:off x="5762205" y="3927278"/>
              <a:ext cx="566182" cy="553998"/>
            </a:xfrm>
            <a:prstGeom prst="rect">
              <a:avLst/>
            </a:prstGeom>
            <a:noFill/>
          </p:spPr>
          <p:txBody>
            <a:bodyPr wrap="none" rtlCol="0">
              <a:spAutoFit/>
            </a:bodyPr>
            <a:lstStyle/>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Self</a:t>
              </a:r>
            </a:p>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Service</a:t>
              </a:r>
            </a:p>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Security</a:t>
              </a:r>
            </a:p>
            <a:p>
              <a:pPr algn="ctr" eaLnBrk="0" fontAlgn="base" hangingPunct="0">
                <a:spcBef>
                  <a:spcPct val="0"/>
                </a:spcBef>
                <a:spcAft>
                  <a:spcPct val="0"/>
                </a:spcAft>
              </a:pPr>
              <a:r>
                <a:rPr lang="en-US" sz="750" dirty="0">
                  <a:solidFill>
                    <a:srgbClr val="C00000"/>
                  </a:solidFill>
                  <a:latin typeface="Arial" charset="0"/>
                  <a:ea typeface="ＭＳ Ｐゴシック" pitchFamily="-112" charset="-128"/>
                </a:rPr>
                <a:t>scanning</a:t>
              </a:r>
            </a:p>
          </p:txBody>
        </p:sp>
        <p:pic>
          <p:nvPicPr>
            <p:cNvPr id="160" name="Picture 159"/>
            <p:cNvPicPr>
              <a:picLocks noChangeAspect="1"/>
            </p:cNvPicPr>
            <p:nvPr/>
          </p:nvPicPr>
          <p:blipFill>
            <a:blip r:embed="rId6"/>
            <a:stretch>
              <a:fillRect/>
            </a:stretch>
          </p:blipFill>
          <p:spPr>
            <a:xfrm>
              <a:off x="5894417" y="2028577"/>
              <a:ext cx="139304" cy="278606"/>
            </a:xfrm>
            <a:prstGeom prst="rect">
              <a:avLst/>
            </a:prstGeom>
          </p:spPr>
        </p:pic>
        <p:pic>
          <p:nvPicPr>
            <p:cNvPr id="161" name="Picture 160"/>
            <p:cNvPicPr>
              <a:picLocks noChangeAspect="1"/>
            </p:cNvPicPr>
            <p:nvPr/>
          </p:nvPicPr>
          <p:blipFill>
            <a:blip r:embed="rId6"/>
            <a:stretch>
              <a:fillRect/>
            </a:stretch>
          </p:blipFill>
          <p:spPr>
            <a:xfrm>
              <a:off x="6142552" y="1903640"/>
              <a:ext cx="139304" cy="278606"/>
            </a:xfrm>
            <a:prstGeom prst="rect">
              <a:avLst/>
            </a:prstGeom>
          </p:spPr>
        </p:pic>
        <p:pic>
          <p:nvPicPr>
            <p:cNvPr id="162" name="Picture 161"/>
            <p:cNvPicPr>
              <a:picLocks noChangeAspect="1"/>
            </p:cNvPicPr>
            <p:nvPr/>
          </p:nvPicPr>
          <p:blipFill>
            <a:blip r:embed="rId6"/>
            <a:stretch>
              <a:fillRect/>
            </a:stretch>
          </p:blipFill>
          <p:spPr>
            <a:xfrm>
              <a:off x="6407331" y="2003092"/>
              <a:ext cx="139304" cy="278606"/>
            </a:xfrm>
            <a:prstGeom prst="rect">
              <a:avLst/>
            </a:prstGeom>
          </p:spPr>
        </p:pic>
        <p:pic>
          <p:nvPicPr>
            <p:cNvPr id="163" name="Picture 162"/>
            <p:cNvPicPr>
              <a:picLocks noChangeAspect="1"/>
            </p:cNvPicPr>
            <p:nvPr/>
          </p:nvPicPr>
          <p:blipFill>
            <a:blip r:embed="rId6"/>
            <a:stretch>
              <a:fillRect/>
            </a:stretch>
          </p:blipFill>
          <p:spPr>
            <a:xfrm>
              <a:off x="6413629" y="2329940"/>
              <a:ext cx="139304" cy="278606"/>
            </a:xfrm>
            <a:prstGeom prst="rect">
              <a:avLst/>
            </a:prstGeom>
          </p:spPr>
        </p:pic>
        <p:pic>
          <p:nvPicPr>
            <p:cNvPr id="164" name="Picture 163"/>
            <p:cNvPicPr>
              <a:picLocks noChangeAspect="1"/>
            </p:cNvPicPr>
            <p:nvPr/>
          </p:nvPicPr>
          <p:blipFill>
            <a:blip r:embed="rId6"/>
            <a:stretch>
              <a:fillRect/>
            </a:stretch>
          </p:blipFill>
          <p:spPr>
            <a:xfrm>
              <a:off x="6164309" y="2491037"/>
              <a:ext cx="139304" cy="278606"/>
            </a:xfrm>
            <a:prstGeom prst="rect">
              <a:avLst/>
            </a:prstGeom>
          </p:spPr>
        </p:pic>
        <p:pic>
          <p:nvPicPr>
            <p:cNvPr id="165" name="Picture 164"/>
            <p:cNvPicPr>
              <a:picLocks noChangeAspect="1"/>
            </p:cNvPicPr>
            <p:nvPr/>
          </p:nvPicPr>
          <p:blipFill>
            <a:blip r:embed="rId6"/>
            <a:stretch>
              <a:fillRect/>
            </a:stretch>
          </p:blipFill>
          <p:spPr>
            <a:xfrm>
              <a:off x="5882526" y="2344883"/>
              <a:ext cx="139304" cy="278606"/>
            </a:xfrm>
            <a:prstGeom prst="rect">
              <a:avLst/>
            </a:prstGeom>
          </p:spPr>
        </p:pic>
        <p:cxnSp>
          <p:nvCxnSpPr>
            <p:cNvPr id="166" name="Straight Connector 165"/>
            <p:cNvCxnSpPr>
              <a:cxnSpLocks/>
            </p:cNvCxnSpPr>
            <p:nvPr/>
          </p:nvCxnSpPr>
          <p:spPr bwMode="auto">
            <a:xfrm flipH="1">
              <a:off x="3034474" y="5218806"/>
              <a:ext cx="4239916" cy="2"/>
            </a:xfrm>
            <a:prstGeom prst="line">
              <a:avLst/>
            </a:prstGeom>
            <a:gradFill rotWithShape="0">
              <a:gsLst>
                <a:gs pos="0">
                  <a:srgbClr val="00A3E0">
                    <a:gamma/>
                    <a:shade val="46275"/>
                    <a:invGamma/>
                  </a:srgbClr>
                </a:gs>
                <a:gs pos="100000">
                  <a:srgbClr val="00A3E0"/>
                </a:gs>
              </a:gsLst>
              <a:lin ang="5400000" scaled="1"/>
            </a:gradFill>
            <a:ln w="38100" cap="flat" cmpd="sng" algn="ctr">
              <a:solidFill>
                <a:srgbClr val="000000"/>
              </a:solidFill>
              <a:prstDash val="solid"/>
              <a:round/>
              <a:headEnd type="none" w="med" len="med"/>
              <a:tailEnd type="none" w="med" len="med"/>
            </a:ln>
            <a:effectLst/>
          </p:spPr>
        </p:cxnSp>
        <p:cxnSp>
          <p:nvCxnSpPr>
            <p:cNvPr id="167" name="Straight Arrow Connector 166"/>
            <p:cNvCxnSpPr/>
            <p:nvPr/>
          </p:nvCxnSpPr>
          <p:spPr bwMode="auto">
            <a:xfrm flipV="1">
              <a:off x="3034474" y="4450587"/>
              <a:ext cx="0" cy="768221"/>
            </a:xfrm>
            <a:prstGeom prst="straightConnector1">
              <a:avLst/>
            </a:prstGeom>
            <a:gradFill rotWithShape="0">
              <a:gsLst>
                <a:gs pos="0">
                  <a:srgbClr val="00A3E0">
                    <a:gamma/>
                    <a:shade val="46275"/>
                    <a:invGamma/>
                  </a:srgbClr>
                </a:gs>
                <a:gs pos="100000">
                  <a:srgbClr val="00A3E0"/>
                </a:gs>
              </a:gsLst>
              <a:lin ang="5400000" scaled="1"/>
            </a:gradFill>
            <a:ln w="38100" cap="flat" cmpd="sng" algn="ctr">
              <a:solidFill>
                <a:srgbClr val="000000"/>
              </a:solidFill>
              <a:prstDash val="solid"/>
              <a:round/>
              <a:headEnd type="none" w="med" len="med"/>
              <a:tailEnd type="triangle"/>
            </a:ln>
            <a:effectLst/>
          </p:spPr>
        </p:cxnSp>
        <p:pic>
          <p:nvPicPr>
            <p:cNvPr id="168" name="Picture 167"/>
            <p:cNvPicPr>
              <a:picLocks noChangeAspect="1"/>
            </p:cNvPicPr>
            <p:nvPr/>
          </p:nvPicPr>
          <p:blipFill>
            <a:blip r:embed="rId6">
              <a:duotone>
                <a:srgbClr val="E03C31">
                  <a:shade val="45000"/>
                  <a:satMod val="135000"/>
                </a:srgbClr>
                <a:prstClr val="white"/>
              </a:duotone>
            </a:blip>
            <a:stretch>
              <a:fillRect/>
            </a:stretch>
          </p:blipFill>
          <p:spPr>
            <a:xfrm>
              <a:off x="6153058" y="2187519"/>
              <a:ext cx="139304" cy="278606"/>
            </a:xfrm>
            <a:prstGeom prst="rect">
              <a:avLst/>
            </a:prstGeom>
          </p:spPr>
        </p:pic>
        <p:sp>
          <p:nvSpPr>
            <p:cNvPr id="169" name="TextBox 168"/>
            <p:cNvSpPr txBox="1"/>
            <p:nvPr/>
          </p:nvSpPr>
          <p:spPr>
            <a:xfrm>
              <a:off x="4510939" y="1577298"/>
              <a:ext cx="1789272"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C00000"/>
                  </a:solidFill>
                  <a:latin typeface="Arial" charset="0"/>
                  <a:ea typeface="ＭＳ Ｐゴシック" pitchFamily="-112" charset="-128"/>
                </a:rPr>
                <a:t>With security integrated</a:t>
              </a:r>
            </a:p>
          </p:txBody>
        </p:sp>
        <p:cxnSp>
          <p:nvCxnSpPr>
            <p:cNvPr id="170" name="Straight Arrow Connector 169"/>
            <p:cNvCxnSpPr>
              <a:stCxn id="193" idx="3"/>
            </p:cNvCxnSpPr>
            <p:nvPr/>
          </p:nvCxnSpPr>
          <p:spPr bwMode="auto">
            <a:xfrm>
              <a:off x="2418765" y="2929436"/>
              <a:ext cx="308188" cy="301820"/>
            </a:xfrm>
            <a:prstGeom prst="straightConnector1">
              <a:avLst/>
            </a:prstGeom>
            <a:gradFill rotWithShape="0">
              <a:gsLst>
                <a:gs pos="0">
                  <a:srgbClr val="00A3E0">
                    <a:gamma/>
                    <a:shade val="46275"/>
                    <a:invGamma/>
                  </a:srgbClr>
                </a:gs>
                <a:gs pos="100000">
                  <a:srgbClr val="00A3E0"/>
                </a:gs>
              </a:gsLst>
              <a:lin ang="5400000" scaled="1"/>
            </a:gradFill>
            <a:ln w="12700" cap="flat" cmpd="sng" algn="ctr">
              <a:solidFill>
                <a:srgbClr val="C00000"/>
              </a:solidFill>
              <a:prstDash val="solid"/>
              <a:round/>
              <a:headEnd type="none" w="med" len="med"/>
              <a:tailEnd type="triangle"/>
            </a:ln>
            <a:effectLst/>
          </p:spPr>
        </p:cxnSp>
        <p:cxnSp>
          <p:nvCxnSpPr>
            <p:cNvPr id="171" name="Straight Arrow Connector 170"/>
            <p:cNvCxnSpPr>
              <a:stCxn id="191" idx="3"/>
            </p:cNvCxnSpPr>
            <p:nvPr/>
          </p:nvCxnSpPr>
          <p:spPr bwMode="auto">
            <a:xfrm flipV="1">
              <a:off x="2412210" y="3343683"/>
              <a:ext cx="337985" cy="69663"/>
            </a:xfrm>
            <a:prstGeom prst="straightConnector1">
              <a:avLst/>
            </a:prstGeom>
            <a:gradFill rotWithShape="0">
              <a:gsLst>
                <a:gs pos="0">
                  <a:srgbClr val="00A3E0">
                    <a:gamma/>
                    <a:shade val="46275"/>
                    <a:invGamma/>
                  </a:srgbClr>
                </a:gs>
                <a:gs pos="100000">
                  <a:srgbClr val="00A3E0"/>
                </a:gs>
              </a:gsLst>
              <a:lin ang="5400000" scaled="1"/>
            </a:gradFill>
            <a:ln w="12700" cap="flat" cmpd="sng" algn="ctr">
              <a:solidFill>
                <a:srgbClr val="000000"/>
              </a:solidFill>
              <a:prstDash val="solid"/>
              <a:round/>
              <a:headEnd type="none" w="med" len="med"/>
              <a:tailEnd type="triangle"/>
            </a:ln>
            <a:effectLst/>
          </p:spPr>
        </p:cxnSp>
        <p:cxnSp>
          <p:nvCxnSpPr>
            <p:cNvPr id="172" name="Straight Arrow Connector 171"/>
            <p:cNvCxnSpPr>
              <a:stCxn id="188" idx="3"/>
            </p:cNvCxnSpPr>
            <p:nvPr/>
          </p:nvCxnSpPr>
          <p:spPr bwMode="auto">
            <a:xfrm flipV="1">
              <a:off x="2406209" y="3343682"/>
              <a:ext cx="320744" cy="492822"/>
            </a:xfrm>
            <a:prstGeom prst="straightConnector1">
              <a:avLst/>
            </a:prstGeom>
            <a:gradFill rotWithShape="0">
              <a:gsLst>
                <a:gs pos="0">
                  <a:srgbClr val="00A3E0">
                    <a:gamma/>
                    <a:shade val="46275"/>
                    <a:invGamma/>
                  </a:srgbClr>
                </a:gs>
                <a:gs pos="100000">
                  <a:srgbClr val="00A3E0"/>
                </a:gs>
              </a:gsLst>
              <a:lin ang="5400000" scaled="1"/>
            </a:gradFill>
            <a:ln w="12700" cap="flat" cmpd="sng" algn="ctr">
              <a:solidFill>
                <a:srgbClr val="000000"/>
              </a:solidFill>
              <a:prstDash val="solid"/>
              <a:round/>
              <a:headEnd type="none" w="med" len="med"/>
              <a:tailEnd type="triangle"/>
            </a:ln>
            <a:effectLst/>
          </p:spPr>
        </p:cxnSp>
        <p:pic>
          <p:nvPicPr>
            <p:cNvPr id="173" name="Picture 172"/>
            <p:cNvPicPr>
              <a:picLocks noChangeAspect="1"/>
            </p:cNvPicPr>
            <p:nvPr/>
          </p:nvPicPr>
          <p:blipFill>
            <a:blip r:embed="rId7">
              <a:duotone>
                <a:srgbClr val="E03C31">
                  <a:shade val="45000"/>
                  <a:satMod val="135000"/>
                </a:srgbClr>
                <a:prstClr val="white"/>
              </a:duotone>
            </a:blip>
            <a:stretch>
              <a:fillRect/>
            </a:stretch>
          </p:blipFill>
          <p:spPr>
            <a:xfrm>
              <a:off x="8005183" y="5098107"/>
              <a:ext cx="164376" cy="165818"/>
            </a:xfrm>
            <a:prstGeom prst="rect">
              <a:avLst/>
            </a:prstGeom>
          </p:spPr>
        </p:pic>
        <p:pic>
          <p:nvPicPr>
            <p:cNvPr id="174" name="Picture 173"/>
            <p:cNvPicPr>
              <a:picLocks noChangeAspect="1"/>
            </p:cNvPicPr>
            <p:nvPr/>
          </p:nvPicPr>
          <p:blipFill>
            <a:blip r:embed="rId8"/>
            <a:stretch>
              <a:fillRect/>
            </a:stretch>
          </p:blipFill>
          <p:spPr>
            <a:xfrm>
              <a:off x="6475649" y="2472819"/>
              <a:ext cx="65827" cy="70073"/>
            </a:xfrm>
            <a:prstGeom prst="rect">
              <a:avLst/>
            </a:prstGeom>
          </p:spPr>
        </p:pic>
        <p:pic>
          <p:nvPicPr>
            <p:cNvPr id="175" name="Picture 174"/>
            <p:cNvPicPr>
              <a:picLocks noChangeAspect="1"/>
            </p:cNvPicPr>
            <p:nvPr/>
          </p:nvPicPr>
          <p:blipFill>
            <a:blip r:embed="rId8"/>
            <a:stretch>
              <a:fillRect/>
            </a:stretch>
          </p:blipFill>
          <p:spPr>
            <a:xfrm>
              <a:off x="6226493" y="2644515"/>
              <a:ext cx="65827" cy="70073"/>
            </a:xfrm>
            <a:prstGeom prst="rect">
              <a:avLst/>
            </a:prstGeom>
          </p:spPr>
        </p:pic>
        <p:pic>
          <p:nvPicPr>
            <p:cNvPr id="176" name="Picture 175"/>
            <p:cNvPicPr>
              <a:picLocks noChangeAspect="1"/>
            </p:cNvPicPr>
            <p:nvPr/>
          </p:nvPicPr>
          <p:blipFill>
            <a:blip r:embed="rId8"/>
            <a:stretch>
              <a:fillRect/>
            </a:stretch>
          </p:blipFill>
          <p:spPr>
            <a:xfrm>
              <a:off x="5933599" y="2487353"/>
              <a:ext cx="65827" cy="70073"/>
            </a:xfrm>
            <a:prstGeom prst="rect">
              <a:avLst/>
            </a:prstGeom>
          </p:spPr>
        </p:pic>
        <p:pic>
          <p:nvPicPr>
            <p:cNvPr id="177" name="Picture 176"/>
            <p:cNvPicPr>
              <a:picLocks noChangeAspect="1"/>
            </p:cNvPicPr>
            <p:nvPr/>
          </p:nvPicPr>
          <p:blipFill>
            <a:blip r:embed="rId8"/>
            <a:stretch>
              <a:fillRect/>
            </a:stretch>
          </p:blipFill>
          <p:spPr>
            <a:xfrm>
              <a:off x="6475649" y="2165433"/>
              <a:ext cx="65827" cy="70073"/>
            </a:xfrm>
            <a:prstGeom prst="rect">
              <a:avLst/>
            </a:prstGeom>
          </p:spPr>
        </p:pic>
        <p:pic>
          <p:nvPicPr>
            <p:cNvPr id="178" name="Picture 177"/>
            <p:cNvPicPr>
              <a:picLocks noChangeAspect="1"/>
            </p:cNvPicPr>
            <p:nvPr/>
          </p:nvPicPr>
          <p:blipFill>
            <a:blip r:embed="rId8"/>
            <a:stretch>
              <a:fillRect/>
            </a:stretch>
          </p:blipFill>
          <p:spPr>
            <a:xfrm>
              <a:off x="6204909" y="2051160"/>
              <a:ext cx="65827" cy="70073"/>
            </a:xfrm>
            <a:prstGeom prst="rect">
              <a:avLst/>
            </a:prstGeom>
          </p:spPr>
        </p:pic>
        <p:pic>
          <p:nvPicPr>
            <p:cNvPr id="179" name="Picture 178"/>
            <p:cNvPicPr>
              <a:picLocks noChangeAspect="1"/>
            </p:cNvPicPr>
            <p:nvPr/>
          </p:nvPicPr>
          <p:blipFill>
            <a:blip r:embed="rId8"/>
            <a:stretch>
              <a:fillRect/>
            </a:stretch>
          </p:blipFill>
          <p:spPr>
            <a:xfrm>
              <a:off x="5948792" y="2174301"/>
              <a:ext cx="65827" cy="70073"/>
            </a:xfrm>
            <a:prstGeom prst="rect">
              <a:avLst/>
            </a:prstGeom>
          </p:spPr>
        </p:pic>
        <p:sp>
          <p:nvSpPr>
            <p:cNvPr id="180" name="TextBox 179"/>
            <p:cNvSpPr txBox="1"/>
            <p:nvPr/>
          </p:nvSpPr>
          <p:spPr>
            <a:xfrm>
              <a:off x="2903064" y="3396624"/>
              <a:ext cx="393056" cy="207749"/>
            </a:xfrm>
            <a:prstGeom prst="rect">
              <a:avLst/>
            </a:prstGeom>
            <a:noFill/>
          </p:spPr>
          <p:txBody>
            <a:bodyPr wrap="none" rtlCol="0">
              <a:spAutoFit/>
            </a:bodyPr>
            <a:lstStyle/>
            <a:p>
              <a:pPr eaLnBrk="0" fontAlgn="base" hangingPunct="0">
                <a:spcBef>
                  <a:spcPct val="0"/>
                </a:spcBef>
                <a:spcAft>
                  <a:spcPct val="0"/>
                </a:spcAft>
              </a:pPr>
              <a:r>
                <a:rPr lang="en-US" sz="750" b="1" dirty="0">
                  <a:solidFill>
                    <a:srgbClr val="C00000"/>
                  </a:solidFill>
                  <a:latin typeface="Arial" charset="0"/>
                  <a:ea typeface="ＭＳ Ｐゴシック" pitchFamily="-112" charset="-128"/>
                </a:rPr>
                <a:t>RMF</a:t>
              </a:r>
            </a:p>
          </p:txBody>
        </p:sp>
        <p:pic>
          <p:nvPicPr>
            <p:cNvPr id="181" name="Picture 180">
              <a:extLst>
                <a:ext uri="{FF2B5EF4-FFF2-40B4-BE49-F238E27FC236}">
                  <a16:creationId xmlns:a16="http://schemas.microsoft.com/office/drawing/2014/main" id="{744303D2-E3F3-4B80-970C-DC4B68CD2782}"/>
                </a:ext>
              </a:extLst>
            </p:cNvPr>
            <p:cNvPicPr>
              <a:picLocks noChangeAspect="1"/>
            </p:cNvPicPr>
            <p:nvPr/>
          </p:nvPicPr>
          <p:blipFill>
            <a:blip r:embed="rId4"/>
            <a:stretch>
              <a:fillRect/>
            </a:stretch>
          </p:blipFill>
          <p:spPr>
            <a:xfrm>
              <a:off x="3647842" y="2967570"/>
              <a:ext cx="706362" cy="1353187"/>
            </a:xfrm>
            <a:prstGeom prst="rect">
              <a:avLst/>
            </a:prstGeom>
          </p:spPr>
        </p:pic>
        <p:sp>
          <p:nvSpPr>
            <p:cNvPr id="182" name="TextBox 181">
              <a:extLst>
                <a:ext uri="{FF2B5EF4-FFF2-40B4-BE49-F238E27FC236}">
                  <a16:creationId xmlns:a16="http://schemas.microsoft.com/office/drawing/2014/main" id="{7F9E1AAD-8A24-4309-80D1-5FCD1C46C51E}"/>
                </a:ext>
              </a:extLst>
            </p:cNvPr>
            <p:cNvSpPr txBox="1"/>
            <p:nvPr/>
          </p:nvSpPr>
          <p:spPr>
            <a:xfrm>
              <a:off x="3671085" y="2575154"/>
              <a:ext cx="745717" cy="415498"/>
            </a:xfrm>
            <a:prstGeom prst="rect">
              <a:avLst/>
            </a:prstGeom>
            <a:noFill/>
          </p:spPr>
          <p:txBody>
            <a:bodyPr wrap="none" rtlCol="0">
              <a:spAutoFit/>
            </a:bodyPr>
            <a:lstStyle/>
            <a:p>
              <a:pPr eaLnBrk="0" fontAlgn="base" hangingPunct="0">
                <a:spcBef>
                  <a:spcPct val="0"/>
                </a:spcBef>
                <a:spcAft>
                  <a:spcPct val="0"/>
                </a:spcAft>
              </a:pPr>
              <a:r>
                <a:rPr lang="en-US" sz="1050" b="1" dirty="0">
                  <a:solidFill>
                    <a:srgbClr val="000000"/>
                  </a:solidFill>
                  <a:latin typeface="Arial" charset="0"/>
                  <a:ea typeface="ＭＳ Ｐゴシック" pitchFamily="-112" charset="-128"/>
                </a:rPr>
                <a:t>Release </a:t>
              </a:r>
            </a:p>
            <a:p>
              <a:pPr algn="ctr" eaLnBrk="0" fontAlgn="base" hangingPunct="0">
                <a:spcBef>
                  <a:spcPct val="0"/>
                </a:spcBef>
                <a:spcAft>
                  <a:spcPct val="0"/>
                </a:spcAft>
              </a:pPr>
              <a:r>
                <a:rPr lang="en-US" sz="1050" b="1" dirty="0">
                  <a:solidFill>
                    <a:srgbClr val="000000"/>
                  </a:solidFill>
                  <a:latin typeface="Arial" charset="0"/>
                  <a:ea typeface="ＭＳ Ｐゴシック" pitchFamily="-112" charset="-128"/>
                </a:rPr>
                <a:t>Backlog</a:t>
              </a:r>
            </a:p>
          </p:txBody>
        </p:sp>
        <p:sp>
          <p:nvSpPr>
            <p:cNvPr id="183" name="Rectangle 182">
              <a:extLst>
                <a:ext uri="{FF2B5EF4-FFF2-40B4-BE49-F238E27FC236}">
                  <a16:creationId xmlns:a16="http://schemas.microsoft.com/office/drawing/2014/main" id="{A323509C-E2E6-48A3-B066-93D75A631581}"/>
                </a:ext>
              </a:extLst>
            </p:cNvPr>
            <p:cNvSpPr/>
            <p:nvPr/>
          </p:nvSpPr>
          <p:spPr bwMode="auto">
            <a:xfrm>
              <a:off x="3676417" y="3477721"/>
              <a:ext cx="651510" cy="102006"/>
            </a:xfrm>
            <a:prstGeom prst="rect">
              <a:avLst/>
            </a:prstGeom>
            <a:gradFill rotWithShape="0">
              <a:gsLst>
                <a:gs pos="0">
                  <a:srgbClr val="FFFFFF">
                    <a:lumMod val="50000"/>
                  </a:srgbClr>
                </a:gs>
                <a:gs pos="100000">
                  <a:srgbClr val="C00000"/>
                </a:gs>
              </a:gsLst>
              <a:lin ang="5400000" scaled="1"/>
            </a:gra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84" name="Rectangle 183">
              <a:extLst>
                <a:ext uri="{FF2B5EF4-FFF2-40B4-BE49-F238E27FC236}">
                  <a16:creationId xmlns:a16="http://schemas.microsoft.com/office/drawing/2014/main" id="{6EED2B89-E0C2-4DDF-B914-142511E35D22}"/>
                </a:ext>
              </a:extLst>
            </p:cNvPr>
            <p:cNvSpPr/>
            <p:nvPr/>
          </p:nvSpPr>
          <p:spPr bwMode="auto">
            <a:xfrm>
              <a:off x="3676417" y="3086307"/>
              <a:ext cx="651510" cy="34290"/>
            </a:xfrm>
            <a:prstGeom prst="rect">
              <a:avLst/>
            </a:prstGeom>
            <a:gradFill rotWithShape="0">
              <a:gsLst>
                <a:gs pos="0">
                  <a:srgbClr val="FFFFFF">
                    <a:lumMod val="50000"/>
                  </a:srgbClr>
                </a:gs>
                <a:gs pos="100000">
                  <a:srgbClr val="C00000"/>
                </a:gs>
              </a:gsLst>
              <a:lin ang="5400000" scaled="1"/>
            </a:gra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dirty="0">
                <a:solidFill>
                  <a:srgbClr val="FAFD00"/>
                </a:solidFill>
                <a:effectLst>
                  <a:outerShdw blurRad="38100" dist="38100" dir="2700000" algn="tl">
                    <a:srgbClr val="000000">
                      <a:alpha val="43137"/>
                    </a:srgbClr>
                  </a:outerShdw>
                </a:effectLst>
                <a:latin typeface="Arial" pitchFamily="-112" charset="0"/>
                <a:ea typeface="ＭＳ Ｐゴシック" pitchFamily="-112" charset="-128"/>
              </a:endParaRPr>
            </a:p>
          </p:txBody>
        </p:sp>
        <p:sp>
          <p:nvSpPr>
            <p:cNvPr id="185" name="TextBox 184">
              <a:extLst>
                <a:ext uri="{FF2B5EF4-FFF2-40B4-BE49-F238E27FC236}">
                  <a16:creationId xmlns:a16="http://schemas.microsoft.com/office/drawing/2014/main" id="{10EBA247-0D40-4A9D-8216-4EA03EFDE819}"/>
                </a:ext>
              </a:extLst>
            </p:cNvPr>
            <p:cNvSpPr txBox="1"/>
            <p:nvPr/>
          </p:nvSpPr>
          <p:spPr>
            <a:xfrm>
              <a:off x="3824562" y="3644163"/>
              <a:ext cx="393056" cy="207749"/>
            </a:xfrm>
            <a:prstGeom prst="rect">
              <a:avLst/>
            </a:prstGeom>
            <a:noFill/>
          </p:spPr>
          <p:txBody>
            <a:bodyPr wrap="none" rtlCol="0">
              <a:spAutoFit/>
            </a:bodyPr>
            <a:lstStyle/>
            <a:p>
              <a:pPr eaLnBrk="0" fontAlgn="base" hangingPunct="0">
                <a:spcBef>
                  <a:spcPct val="0"/>
                </a:spcBef>
                <a:spcAft>
                  <a:spcPct val="0"/>
                </a:spcAft>
              </a:pPr>
              <a:r>
                <a:rPr lang="en-US" sz="750" b="1" dirty="0">
                  <a:solidFill>
                    <a:srgbClr val="C00000"/>
                  </a:solidFill>
                  <a:latin typeface="Arial" charset="0"/>
                  <a:ea typeface="ＭＳ Ｐゴシック" pitchFamily="-112" charset="-128"/>
                </a:rPr>
                <a:t>RMF</a:t>
              </a:r>
            </a:p>
          </p:txBody>
        </p:sp>
        <p:cxnSp>
          <p:nvCxnSpPr>
            <p:cNvPr id="186" name="Straight Arrow Connector 185">
              <a:extLst>
                <a:ext uri="{FF2B5EF4-FFF2-40B4-BE49-F238E27FC236}">
                  <a16:creationId xmlns:a16="http://schemas.microsoft.com/office/drawing/2014/main" id="{9F358EDC-0E02-423E-B3AA-AD4DE741D63B}"/>
                </a:ext>
              </a:extLst>
            </p:cNvPr>
            <p:cNvCxnSpPr/>
            <p:nvPr/>
          </p:nvCxnSpPr>
          <p:spPr>
            <a:xfrm>
              <a:off x="3433314" y="2979944"/>
              <a:ext cx="214528" cy="3637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7" name="Straight Arrow Connector 186">
              <a:extLst>
                <a:ext uri="{FF2B5EF4-FFF2-40B4-BE49-F238E27FC236}">
                  <a16:creationId xmlns:a16="http://schemas.microsoft.com/office/drawing/2014/main" id="{3CC93012-C394-4FEE-A37F-C16CB1415160}"/>
                </a:ext>
              </a:extLst>
            </p:cNvPr>
            <p:cNvCxnSpPr>
              <a:cxnSpLocks/>
            </p:cNvCxnSpPr>
            <p:nvPr/>
          </p:nvCxnSpPr>
          <p:spPr>
            <a:xfrm flipV="1">
              <a:off x="3435494" y="3765356"/>
              <a:ext cx="205604" cy="3320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 name="Date Placeholder 1">
            <a:extLst>
              <a:ext uri="{FF2B5EF4-FFF2-40B4-BE49-F238E27FC236}">
                <a16:creationId xmlns:a16="http://schemas.microsoft.com/office/drawing/2014/main" id="{E9444C58-F97E-4205-8E07-7DA7C6BD5F48}"/>
              </a:ext>
            </a:extLst>
          </p:cNvPr>
          <p:cNvSpPr>
            <a:spLocks noGrp="1"/>
          </p:cNvSpPr>
          <p:nvPr>
            <p:ph type="dt" sz="half" idx="10"/>
          </p:nvPr>
        </p:nvSpPr>
        <p:spPr/>
        <p:txBody>
          <a:bodyPr/>
          <a:lstStyle/>
          <a:p>
            <a:r>
              <a:rPr lang="en-US" dirty="0"/>
              <a:t>22-Apr-2019</a:t>
            </a:r>
            <a:endParaRPr lang="en-US" dirty="0"/>
          </a:p>
        </p:txBody>
      </p:sp>
      <p:sp>
        <p:nvSpPr>
          <p:cNvPr id="3" name="Footer Placeholder 2">
            <a:extLst>
              <a:ext uri="{FF2B5EF4-FFF2-40B4-BE49-F238E27FC236}">
                <a16:creationId xmlns:a16="http://schemas.microsoft.com/office/drawing/2014/main" id="{55BD3F76-6263-44F7-BE6F-B6171D76FEDC}"/>
              </a:ext>
            </a:extLst>
          </p:cNvPr>
          <p:cNvSpPr>
            <a:spLocks noGrp="1"/>
          </p:cNvSpPr>
          <p:nvPr>
            <p:ph type="ftr" sz="quarter" idx="11"/>
          </p:nvPr>
        </p:nvSpPr>
        <p:spPr/>
        <p:txBody>
          <a:bodyPr/>
          <a:lstStyle/>
          <a:p>
            <a:r>
              <a:rPr lang="en-US"/>
              <a:t>NDIA Continuous Iterative Development and Sustainment WG</a:t>
            </a:r>
          </a:p>
        </p:txBody>
      </p:sp>
      <p:sp>
        <p:nvSpPr>
          <p:cNvPr id="4" name="Slide Number Placeholder 3">
            <a:extLst>
              <a:ext uri="{FF2B5EF4-FFF2-40B4-BE49-F238E27FC236}">
                <a16:creationId xmlns:a16="http://schemas.microsoft.com/office/drawing/2014/main" id="{B2A46FBD-A10A-4612-B1D5-581AF735F8C5}"/>
              </a:ext>
            </a:extLst>
          </p:cNvPr>
          <p:cNvSpPr>
            <a:spLocks noGrp="1"/>
          </p:cNvSpPr>
          <p:nvPr>
            <p:ph type="sldNum" sz="quarter" idx="12"/>
          </p:nvPr>
        </p:nvSpPr>
        <p:spPr/>
        <p:txBody>
          <a:bodyPr/>
          <a:lstStyle/>
          <a:p>
            <a:fld id="{B4DC4286-10F2-4E52-9609-2EB77E3B01E4}" type="slidenum">
              <a:rPr lang="en-US" smtClean="0"/>
              <a:t>16</a:t>
            </a:fld>
            <a:endParaRPr lang="en-US"/>
          </a:p>
        </p:txBody>
      </p:sp>
      <p:sp>
        <p:nvSpPr>
          <p:cNvPr id="76" name="Action Button: Go Back or Previous 75">
            <a:hlinkClick r:id="" action="ppaction://hlinkshowjump?jump=lastslideviewed" highlightClick="1"/>
            <a:extLst>
              <a:ext uri="{FF2B5EF4-FFF2-40B4-BE49-F238E27FC236}">
                <a16:creationId xmlns:a16="http://schemas.microsoft.com/office/drawing/2014/main" id="{774BA06B-1700-4B06-9859-D091E4F3F2D7}"/>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935B3DF-3BD7-47C1-ADD5-05951ED80606}"/>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spTree>
    <p:extLst>
      <p:ext uri="{BB962C8B-B14F-4D97-AF65-F5344CB8AC3E}">
        <p14:creationId xmlns:p14="http://schemas.microsoft.com/office/powerpoint/2010/main" val="342649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#1: Software Factory  (1 of 3)</a:t>
            </a:r>
            <a:br>
              <a:rPr lang="en-US" sz="2800" dirty="0"/>
            </a:br>
            <a:r>
              <a:rPr lang="en-US" sz="2000" dirty="0"/>
              <a:t>NDIA WG Recommendations</a:t>
            </a:r>
          </a:p>
        </p:txBody>
      </p:sp>
      <p:sp>
        <p:nvSpPr>
          <p:cNvPr id="3" name="Date Placeholder 2">
            <a:extLst>
              <a:ext uri="{FF2B5EF4-FFF2-40B4-BE49-F238E27FC236}">
                <a16:creationId xmlns:a16="http://schemas.microsoft.com/office/drawing/2014/main" id="{3F1B1403-069C-4F5B-93CD-A4AA0CC13E43}"/>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FD8BC37D-67A1-4C1C-AC09-94E879E0AA97}"/>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B2B9B9EE-7C8D-42EC-8D8A-62C9C3FA66E3}"/>
              </a:ext>
            </a:extLst>
          </p:cNvPr>
          <p:cNvSpPr>
            <a:spLocks noGrp="1"/>
          </p:cNvSpPr>
          <p:nvPr>
            <p:ph type="sldNum" sz="quarter" idx="12"/>
          </p:nvPr>
        </p:nvSpPr>
        <p:spPr/>
        <p:txBody>
          <a:bodyPr/>
          <a:lstStyle/>
          <a:p>
            <a:fld id="{31532C1D-5F78-41C9-AD56-A4D749488F30}" type="slidenum">
              <a:rPr lang="en-US" smtClean="0"/>
              <a:pPr/>
              <a:t>17</a:t>
            </a:fld>
            <a:endParaRPr lang="en-US" dirty="0"/>
          </a:p>
        </p:txBody>
      </p:sp>
      <p:sp>
        <p:nvSpPr>
          <p:cNvPr id="6" name="Action Button: Go Back or Previous 5">
            <a:hlinkClick r:id="" action="ppaction://hlinkshowjump?jump=lastslideviewed" highlightClick="1"/>
            <a:extLst>
              <a:ext uri="{FF2B5EF4-FFF2-40B4-BE49-F238E27FC236}">
                <a16:creationId xmlns:a16="http://schemas.microsoft.com/office/drawing/2014/main" id="{018905D0-7BAA-4592-AD71-83E8680D40B2}"/>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A054B6-1549-4564-894C-FDA5A1F7D580}"/>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1" name="Content Placeholder 7">
            <a:extLst>
              <a:ext uri="{FF2B5EF4-FFF2-40B4-BE49-F238E27FC236}">
                <a16:creationId xmlns:a16="http://schemas.microsoft.com/office/drawing/2014/main" id="{6AEA9F4E-86F6-46F1-A56A-B19244539D56}"/>
              </a:ext>
            </a:extLst>
          </p:cNvPr>
          <p:cNvGraphicFramePr>
            <a:graphicFrameLocks noGrp="1"/>
          </p:cNvGraphicFramePr>
          <p:nvPr>
            <p:ph idx="1"/>
            <p:extLst>
              <p:ext uri="{D42A27DB-BD31-4B8C-83A1-F6EECF244321}">
                <p14:modId xmlns:p14="http://schemas.microsoft.com/office/powerpoint/2010/main" val="600153033"/>
              </p:ext>
            </p:extLst>
          </p:nvPr>
        </p:nvGraphicFramePr>
        <p:xfrm>
          <a:off x="838200" y="1160463"/>
          <a:ext cx="10515600" cy="4577080"/>
        </p:xfrm>
        <a:graphic>
          <a:graphicData uri="http://schemas.openxmlformats.org/drawingml/2006/table">
            <a:tbl>
              <a:tblPr firstRow="1" bandRow="1">
                <a:tableStyleId>{5C22544A-7EE6-4342-B048-85BDC9FD1C3A}</a:tableStyleId>
              </a:tblPr>
              <a:tblGrid>
                <a:gridCol w="3724275">
                  <a:extLst>
                    <a:ext uri="{9D8B030D-6E8A-4147-A177-3AD203B41FA5}">
                      <a16:colId xmlns:a16="http://schemas.microsoft.com/office/drawing/2014/main" val="3643415649"/>
                    </a:ext>
                  </a:extLst>
                </a:gridCol>
                <a:gridCol w="6791325">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r>
                        <a:rPr lang="en-US" b="1" dirty="0"/>
                        <a:t>Contract for</a:t>
                      </a:r>
                      <a:r>
                        <a:rPr lang="en-US" b="1" baseline="0" dirty="0"/>
                        <a:t> software factory delivery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 a blueprint of contracts and language to enable software factory delivery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Define</a:t>
                      </a:r>
                      <a:r>
                        <a:rPr lang="en-US" baseline="0" dirty="0"/>
                        <a:t> approaches for different types of software (e.g., embedded, firmware, web) ; (life-critical, business-critical, low 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4225306261"/>
                  </a:ext>
                </a:extLst>
              </a:tr>
              <a:tr h="370840">
                <a:tc>
                  <a:txBody>
                    <a:bodyPr/>
                    <a:lstStyle/>
                    <a:p>
                      <a:r>
                        <a:rPr lang="en-US" b="1" dirty="0"/>
                        <a:t>Fund value streams instead of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Pilot funding a value stream for a single vendor award program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Pilot</a:t>
                      </a:r>
                      <a:r>
                        <a:rPr lang="en-US" baseline="0" dirty="0"/>
                        <a:t> funding value streams on multi-vendor award program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229123"/>
                  </a:ext>
                </a:extLst>
              </a:tr>
              <a:tr h="370840">
                <a:tc>
                  <a:txBody>
                    <a:bodyPr/>
                    <a:lstStyle/>
                    <a:p>
                      <a:r>
                        <a:rPr lang="en-US" b="1" dirty="0"/>
                        <a:t>Incentivize Suppliers</a:t>
                      </a:r>
                      <a:r>
                        <a:rPr lang="en-US" b="1" baseline="0" dirty="0"/>
                        <a:t> to build interoperable software factories that are continuously exercised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Hold workshop</a:t>
                      </a:r>
                      <a:r>
                        <a:rPr lang="en-US" baseline="0" dirty="0"/>
                        <a:t> with Industry to identify incentives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Pilot options on some small short term modular 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3333593585"/>
                  </a:ext>
                </a:extLst>
              </a:tr>
              <a:tr h="370840">
                <a:tc>
                  <a:txBody>
                    <a:bodyPr/>
                    <a:lstStyle/>
                    <a:p>
                      <a:r>
                        <a:rPr lang="en-US" b="1" dirty="0"/>
                        <a:t>Standardize</a:t>
                      </a:r>
                      <a:r>
                        <a:rPr lang="en-US" b="1" baseline="0" dirty="0"/>
                        <a:t> software factory interfaces to facilitate data sharing</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Common</a:t>
                      </a:r>
                      <a:r>
                        <a:rPr lang="en-US" baseline="0" dirty="0"/>
                        <a:t> data architecture</a:t>
                      </a: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Define standards at the data layer for software factory to enable flexibility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Define common nomenclature standards across vendors; use an existing framework such as the Scaled Agile Framework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912036"/>
                  </a:ext>
                </a:extLst>
              </a:tr>
            </a:tbl>
          </a:graphicData>
        </a:graphic>
      </p:graphicFrame>
    </p:spTree>
    <p:extLst>
      <p:ext uri="{BB962C8B-B14F-4D97-AF65-F5344CB8AC3E}">
        <p14:creationId xmlns:p14="http://schemas.microsoft.com/office/powerpoint/2010/main" val="64734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#1: Software Factory  (2 of 3)</a:t>
            </a:r>
            <a:r>
              <a:rPr lang="en-US" sz="3200" dirty="0"/>
              <a:t/>
            </a:r>
            <a:br>
              <a:rPr lang="en-US" sz="3200" dirty="0"/>
            </a:br>
            <a:r>
              <a:rPr lang="en-US" sz="2000" dirty="0"/>
              <a:t>NDIA WG Recommendations</a:t>
            </a:r>
          </a:p>
        </p:txBody>
      </p:sp>
      <p:sp>
        <p:nvSpPr>
          <p:cNvPr id="3" name="Date Placeholder 2">
            <a:extLst>
              <a:ext uri="{FF2B5EF4-FFF2-40B4-BE49-F238E27FC236}">
                <a16:creationId xmlns:a16="http://schemas.microsoft.com/office/drawing/2014/main" id="{8BD69396-31D2-49D4-BABB-C881D9C093F3}"/>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738B65C4-79B0-48C5-B14C-9CD46D5F16E8}"/>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65C1C970-C40B-464F-92C3-67688BA1386B}"/>
              </a:ext>
            </a:extLst>
          </p:cNvPr>
          <p:cNvSpPr>
            <a:spLocks noGrp="1"/>
          </p:cNvSpPr>
          <p:nvPr>
            <p:ph type="sldNum" sz="quarter" idx="12"/>
          </p:nvPr>
        </p:nvSpPr>
        <p:spPr/>
        <p:txBody>
          <a:bodyPr/>
          <a:lstStyle/>
          <a:p>
            <a:fld id="{31532C1D-5F78-41C9-AD56-A4D749488F30}" type="slidenum">
              <a:rPr lang="en-US" smtClean="0"/>
              <a:pPr/>
              <a:t>18</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86B5B8D9-91F7-46D1-B2B8-2A2603B19C21}"/>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882C15-D79F-4552-BC58-E2F8F84A5286}"/>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1" name="Content Placeholder 7">
            <a:extLst>
              <a:ext uri="{FF2B5EF4-FFF2-40B4-BE49-F238E27FC236}">
                <a16:creationId xmlns:a16="http://schemas.microsoft.com/office/drawing/2014/main" id="{74D0130B-D689-4ECD-9D44-180574BBB89B}"/>
              </a:ext>
            </a:extLst>
          </p:cNvPr>
          <p:cNvGraphicFramePr>
            <a:graphicFrameLocks noGrp="1"/>
          </p:cNvGraphicFramePr>
          <p:nvPr>
            <p:ph idx="1"/>
            <p:extLst>
              <p:ext uri="{D42A27DB-BD31-4B8C-83A1-F6EECF244321}">
                <p14:modId xmlns:p14="http://schemas.microsoft.com/office/powerpoint/2010/main" val="382713720"/>
              </p:ext>
            </p:extLst>
          </p:nvPr>
        </p:nvGraphicFramePr>
        <p:xfrm>
          <a:off x="838200" y="1160463"/>
          <a:ext cx="10515600" cy="4215447"/>
        </p:xfrm>
        <a:graphic>
          <a:graphicData uri="http://schemas.openxmlformats.org/drawingml/2006/table">
            <a:tbl>
              <a:tblPr firstRow="1" bandRow="1">
                <a:tableStyleId>{5C22544A-7EE6-4342-B048-85BDC9FD1C3A}</a:tableStyleId>
              </a:tblPr>
              <a:tblGrid>
                <a:gridCol w="3724275">
                  <a:extLst>
                    <a:ext uri="{9D8B030D-6E8A-4147-A177-3AD203B41FA5}">
                      <a16:colId xmlns:a16="http://schemas.microsoft.com/office/drawing/2014/main" val="3643415649"/>
                    </a:ext>
                  </a:extLst>
                </a:gridCol>
                <a:gridCol w="6791325">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735647">
                <a:tc>
                  <a:txBody>
                    <a:bodyPr/>
                    <a:lstStyle/>
                    <a:p>
                      <a:r>
                        <a:rPr lang="en-US" b="1" dirty="0"/>
                        <a:t>Publish blueprints and playbooks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Collaborate</a:t>
                      </a:r>
                      <a:r>
                        <a:rPr lang="en-US" baseline="0" dirty="0"/>
                        <a:t> with Industry to obtain software factory blueprints and playbooks and publish for use across programs to increase success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1641287670"/>
                  </a:ext>
                </a:extLst>
              </a:tr>
              <a:tr h="370840">
                <a:tc>
                  <a:txBody>
                    <a:bodyPr/>
                    <a:lstStyle/>
                    <a:p>
                      <a:r>
                        <a:rPr lang="en-US" b="1" dirty="0"/>
                        <a:t>Transparent integrated PMB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Publish</a:t>
                      </a:r>
                      <a:r>
                        <a:rPr lang="en-US" baseline="0" dirty="0"/>
                        <a:t> blueprint of Integrated PMB (may differ across domains)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Educate Government PMs on how to review PMB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896909"/>
                  </a:ext>
                </a:extLst>
              </a:tr>
              <a:tr h="370840">
                <a:tc>
                  <a:txBody>
                    <a:bodyPr/>
                    <a:lstStyle/>
                    <a:p>
                      <a:r>
                        <a:rPr lang="en-US" b="1" dirty="0"/>
                        <a:t>Securing</a:t>
                      </a:r>
                      <a:r>
                        <a:rPr lang="en-US" b="1" baseline="0" dirty="0"/>
                        <a:t> software factory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Define</a:t>
                      </a:r>
                      <a:r>
                        <a:rPr lang="en-US" baseline="0" dirty="0"/>
                        <a:t> a defense-in-depth approach to secure factory</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Identify a required cadence of Red Team / Blue team to ensure factory safe.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4225306261"/>
                  </a:ext>
                </a:extLst>
              </a:tr>
              <a:tr h="370840">
                <a:tc>
                  <a:txBody>
                    <a:bodyPr/>
                    <a:lstStyle/>
                    <a:p>
                      <a:r>
                        <a:rPr lang="en-US" b="1" dirty="0"/>
                        <a:t>Standards-</a:t>
                      </a:r>
                      <a:r>
                        <a:rPr lang="en-US" b="1" baseline="0" dirty="0"/>
                        <a:t>based s</a:t>
                      </a:r>
                      <a:r>
                        <a:rPr lang="en-US" b="1" dirty="0"/>
                        <a:t>upply 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Define</a:t>
                      </a:r>
                      <a:r>
                        <a:rPr lang="en-US" baseline="0" dirty="0"/>
                        <a:t> supply chain standards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Define interoperability for supply chain with multiple factories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2291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Define value stream for delivery and push varied vendor baselines through 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76213" indent="-176213">
                        <a:buFont typeface="Arial" panose="020B0604020202020204" pitchFamily="34" charset="0"/>
                        <a:buChar char="•"/>
                      </a:pPr>
                      <a:r>
                        <a:rPr lang="en-US" dirty="0"/>
                        <a:t>Define value stream for delivery</a:t>
                      </a:r>
                      <a:r>
                        <a:rPr lang="en-US" baseline="0" dirty="0"/>
                        <a:t> and enable multiple vendor baselines to deliver into the factory. </a:t>
                      </a:r>
                    </a:p>
                    <a:p>
                      <a:pPr marL="176213" indent="-176213">
                        <a:buFont typeface="Arial" panose="020B0604020202020204" pitchFamily="34" charset="0"/>
                        <a:buChar char="•"/>
                      </a:pPr>
                      <a:r>
                        <a:rPr lang="en-US" baseline="0" dirty="0"/>
                        <a:t>Ensure interoperability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3333593585"/>
                  </a:ext>
                </a:extLst>
              </a:tr>
            </a:tbl>
          </a:graphicData>
        </a:graphic>
      </p:graphicFrame>
    </p:spTree>
    <p:extLst>
      <p:ext uri="{BB962C8B-B14F-4D97-AF65-F5344CB8AC3E}">
        <p14:creationId xmlns:p14="http://schemas.microsoft.com/office/powerpoint/2010/main" val="317574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#1: Software Factory  (3 of 3)</a:t>
            </a:r>
            <a:r>
              <a:rPr lang="en-US" sz="3200" dirty="0"/>
              <a:t/>
            </a:r>
            <a:br>
              <a:rPr lang="en-US" sz="3200" dirty="0"/>
            </a:br>
            <a:r>
              <a:rPr lang="en-US" sz="2000" dirty="0"/>
              <a:t>NDIA WG Recommendations</a:t>
            </a:r>
          </a:p>
        </p:txBody>
      </p:sp>
      <p:sp>
        <p:nvSpPr>
          <p:cNvPr id="3" name="Date Placeholder 2">
            <a:extLst>
              <a:ext uri="{FF2B5EF4-FFF2-40B4-BE49-F238E27FC236}">
                <a16:creationId xmlns:a16="http://schemas.microsoft.com/office/drawing/2014/main" id="{629B1567-6466-4578-A15C-16B211B1612B}"/>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A088DEB3-F075-4D33-B4E4-D3360A3095EC}"/>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6CE56709-29D8-4970-B374-9E81F7FD51D6}"/>
              </a:ext>
            </a:extLst>
          </p:cNvPr>
          <p:cNvSpPr>
            <a:spLocks noGrp="1"/>
          </p:cNvSpPr>
          <p:nvPr>
            <p:ph type="sldNum" sz="quarter" idx="12"/>
          </p:nvPr>
        </p:nvSpPr>
        <p:spPr/>
        <p:txBody>
          <a:bodyPr/>
          <a:lstStyle/>
          <a:p>
            <a:fld id="{31532C1D-5F78-41C9-AD56-A4D749488F30}" type="slidenum">
              <a:rPr lang="en-US" smtClean="0"/>
              <a:pPr/>
              <a:t>19</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1A3A739D-9747-428A-9AD8-334A2CB4BB6B}"/>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CE56EA-1ED9-4335-90D6-9B02EABD36D7}"/>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1" name="Content Placeholder 7">
            <a:extLst>
              <a:ext uri="{FF2B5EF4-FFF2-40B4-BE49-F238E27FC236}">
                <a16:creationId xmlns:a16="http://schemas.microsoft.com/office/drawing/2014/main" id="{C4ED837C-C292-444B-9150-9226AF1052AF}"/>
              </a:ext>
            </a:extLst>
          </p:cNvPr>
          <p:cNvGraphicFramePr>
            <a:graphicFrameLocks noGrp="1"/>
          </p:cNvGraphicFramePr>
          <p:nvPr>
            <p:ph idx="1"/>
            <p:extLst>
              <p:ext uri="{D42A27DB-BD31-4B8C-83A1-F6EECF244321}">
                <p14:modId xmlns:p14="http://schemas.microsoft.com/office/powerpoint/2010/main" val="217607794"/>
              </p:ext>
            </p:extLst>
          </p:nvPr>
        </p:nvGraphicFramePr>
        <p:xfrm>
          <a:off x="838200" y="1160463"/>
          <a:ext cx="10515600" cy="49428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643415649"/>
                    </a:ext>
                  </a:extLst>
                </a:gridCol>
                <a:gridCol w="7924800">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Measure practices and process for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Document</a:t>
                      </a:r>
                      <a:r>
                        <a:rPr lang="en-US" baseline="0" dirty="0"/>
                        <a:t> program practices and processes being used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Measure success of programs by practice and environment to analyze which practices are demonstrating the best results based on customer criteria of value. (not methodology, but individual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2670408579"/>
                  </a:ext>
                </a:extLst>
              </a:tr>
              <a:tr h="370840">
                <a:tc>
                  <a:txBody>
                    <a:bodyPr/>
                    <a:lstStyle/>
                    <a:p>
                      <a:r>
                        <a:rPr lang="en-US" b="1" dirty="0"/>
                        <a:t>DoD-r</a:t>
                      </a:r>
                      <a:r>
                        <a:rPr lang="en-US" b="1" baseline="0" dirty="0"/>
                        <a:t>un retrospectives for a sampling of programs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Select a sampling</a:t>
                      </a:r>
                      <a:r>
                        <a:rPr lang="en-US" baseline="0" dirty="0"/>
                        <a:t> of programs once a quarter and run a retrospective jointly between Industry and Government to identify root causes and improvements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Publish best practices identified in retrospectives for all vendors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896909"/>
                  </a:ext>
                </a:extLst>
              </a:tr>
              <a:tr h="370840">
                <a:tc>
                  <a:txBody>
                    <a:bodyPr/>
                    <a:lstStyle/>
                    <a:p>
                      <a:r>
                        <a:rPr lang="en-US" b="1" dirty="0"/>
                        <a:t>Open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a:t>
                      </a:r>
                      <a:r>
                        <a:rPr lang="en-US" baseline="0" dirty="0"/>
                        <a:t> approach to instantiate Government-based open-sourced ways of working to leverage common modules across vendors and programs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4225306261"/>
                  </a:ext>
                </a:extLst>
              </a:tr>
              <a:tr h="370840">
                <a:tc>
                  <a:txBody>
                    <a:bodyPr/>
                    <a:lstStyle/>
                    <a:p>
                      <a:r>
                        <a:rPr lang="en-US" b="1" dirty="0"/>
                        <a:t>Teams as a service (CID</a:t>
                      </a:r>
                      <a:r>
                        <a:rPr lang="en-US" b="1" baseline="0" dirty="0"/>
                        <a:t> Cells)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 approach to leverage cross-functional teams as a service in work areas were there is higher availability of workforce.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229123"/>
                  </a:ext>
                </a:extLst>
              </a:tr>
              <a:tr h="370840">
                <a:tc>
                  <a:txBody>
                    <a:bodyPr/>
                    <a:lstStyle/>
                    <a:p>
                      <a:r>
                        <a:rPr lang="en-US" b="1" dirty="0"/>
                        <a:t>IATO</a:t>
                      </a:r>
                      <a:r>
                        <a:rPr lang="en-US" b="1" baseline="0" dirty="0"/>
                        <a:t> for infrastructure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 opportunity to obtain IATO</a:t>
                      </a:r>
                      <a:r>
                        <a:rPr lang="en-US" baseline="0" dirty="0"/>
                        <a:t> on Infrastructure of software Factory.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bare metal / cloud / database (DB) are the longest lead-time items to approve</a:t>
                      </a:r>
                    </a:p>
                    <a:p>
                      <a:pPr marL="457200" marR="0" lvl="1"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 If we could secure a common architecture, the application layer would be cheaper and faster to approve, reducing cycle time for capabilities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083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endParaRPr lang="en-US" dirty="0"/>
          </a:p>
        </p:txBody>
      </p:sp>
      <p:sp>
        <p:nvSpPr>
          <p:cNvPr id="3" name="Content Placeholder 2"/>
          <p:cNvSpPr>
            <a:spLocks noGrp="1"/>
          </p:cNvSpPr>
          <p:nvPr>
            <p:ph idx="1"/>
          </p:nvPr>
        </p:nvSpPr>
        <p:spPr/>
        <p:txBody>
          <a:bodyPr>
            <a:normAutofit/>
          </a:bodyPr>
          <a:lstStyle/>
          <a:p>
            <a:r>
              <a:rPr lang="en-US" dirty="0"/>
              <a:t>Defense Science Board (DSB) released a report in Feb-2018 containing seven recommendations regarding software design and acquisition.  Section 868 of NDAA 2019 mandates implementation of these recommendations within 18 months.</a:t>
            </a:r>
          </a:p>
          <a:p>
            <a:r>
              <a:rPr lang="en-US" dirty="0"/>
              <a:t>The Defense Innovation Board (DIB) Software Acquisition and Practices (SWAP) study group has also provided many insightful and largely compatible recommendations.</a:t>
            </a:r>
          </a:p>
          <a:p>
            <a:r>
              <a:rPr lang="en-US" dirty="0"/>
              <a:t>NDIA, INCOSE and PSM support the DSB and DIB concepts and the opportunities they offer to DoD and the defense industry.</a:t>
            </a:r>
          </a:p>
          <a:p>
            <a:pPr marL="687388" lvl="1" indent="-342900"/>
            <a:r>
              <a:rPr lang="en-US" sz="2200" dirty="0"/>
              <a:t>NDIA offers the recommendations herein to ASD(A&amp;S) and ASD(R&amp;E) representing an “industry perspective” on path forward. </a:t>
            </a:r>
          </a:p>
          <a:p>
            <a:pPr marL="687388" lvl="1" indent="-342900"/>
            <a:r>
              <a:rPr lang="en-US" sz="2200" dirty="0"/>
              <a:t>NDIA appreciates the opportunity to partner with DoD on implementation.</a:t>
            </a:r>
          </a:p>
        </p:txBody>
      </p:sp>
      <p:sp>
        <p:nvSpPr>
          <p:cNvPr id="4" name="Date Placeholder 3">
            <a:extLst>
              <a:ext uri="{FF2B5EF4-FFF2-40B4-BE49-F238E27FC236}">
                <a16:creationId xmlns:a16="http://schemas.microsoft.com/office/drawing/2014/main" id="{B8DDC6C2-EF4E-4661-898D-0C0D5F535BE8}"/>
              </a:ext>
            </a:extLst>
          </p:cNvPr>
          <p:cNvSpPr>
            <a:spLocks noGrp="1"/>
          </p:cNvSpPr>
          <p:nvPr>
            <p:ph type="dt" sz="half" idx="10"/>
          </p:nvPr>
        </p:nvSpPr>
        <p:spPr/>
        <p:txBody>
          <a:bodyPr/>
          <a:lstStyle/>
          <a:p>
            <a:r>
              <a:rPr lang="en-US" dirty="0"/>
              <a:t>22-Apr-2019</a:t>
            </a:r>
            <a:endParaRPr lang="en-US" dirty="0"/>
          </a:p>
        </p:txBody>
      </p:sp>
      <p:sp>
        <p:nvSpPr>
          <p:cNvPr id="5" name="Footer Placeholder 4">
            <a:extLst>
              <a:ext uri="{FF2B5EF4-FFF2-40B4-BE49-F238E27FC236}">
                <a16:creationId xmlns:a16="http://schemas.microsoft.com/office/drawing/2014/main" id="{2368CD2D-36CD-4492-8741-5C6B23457A43}"/>
              </a:ext>
            </a:extLst>
          </p:cNvPr>
          <p:cNvSpPr>
            <a:spLocks noGrp="1"/>
          </p:cNvSpPr>
          <p:nvPr>
            <p:ph type="ftr" sz="quarter" idx="11"/>
          </p:nvPr>
        </p:nvSpPr>
        <p:spPr/>
        <p:txBody>
          <a:bodyPr/>
          <a:lstStyle/>
          <a:p>
            <a:r>
              <a:rPr lang="en-US"/>
              <a:t>NDIA Continuous Iterative Development and Sustainment WG</a:t>
            </a:r>
          </a:p>
        </p:txBody>
      </p:sp>
      <p:sp>
        <p:nvSpPr>
          <p:cNvPr id="6" name="Slide Number Placeholder 5">
            <a:extLst>
              <a:ext uri="{FF2B5EF4-FFF2-40B4-BE49-F238E27FC236}">
                <a16:creationId xmlns:a16="http://schemas.microsoft.com/office/drawing/2014/main" id="{969C780C-1F67-40F5-B6D7-97204450F41F}"/>
              </a:ext>
            </a:extLst>
          </p:cNvPr>
          <p:cNvSpPr>
            <a:spLocks noGrp="1"/>
          </p:cNvSpPr>
          <p:nvPr>
            <p:ph type="sldNum" sz="quarter" idx="12"/>
          </p:nvPr>
        </p:nvSpPr>
        <p:spPr/>
        <p:txBody>
          <a:bodyPr/>
          <a:lstStyle/>
          <a:p>
            <a:fld id="{31532C1D-5F78-41C9-AD56-A4D749488F30}" type="slidenum">
              <a:rPr lang="en-US" smtClean="0"/>
              <a:pPr/>
              <a:t>2</a:t>
            </a:fld>
            <a:endParaRPr lang="en-US" dirty="0"/>
          </a:p>
        </p:txBody>
      </p:sp>
    </p:spTree>
    <p:extLst>
      <p:ext uri="{BB962C8B-B14F-4D97-AF65-F5344CB8AC3E}">
        <p14:creationId xmlns:p14="http://schemas.microsoft.com/office/powerpoint/2010/main" val="76293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#2: Continuous Iterative Development </a:t>
            </a:r>
            <a:br>
              <a:rPr lang="en-US" sz="2800" dirty="0"/>
            </a:br>
            <a:r>
              <a:rPr lang="en-US" sz="2400" dirty="0"/>
              <a:t>Picture of Success (End State)</a:t>
            </a:r>
            <a:endParaRPr lang="en-US" sz="2000" dirty="0"/>
          </a:p>
        </p:txBody>
      </p:sp>
      <p:sp>
        <p:nvSpPr>
          <p:cNvPr id="15" name="Content Placeholder 2"/>
          <p:cNvSpPr txBox="1">
            <a:spLocks/>
          </p:cNvSpPr>
          <p:nvPr/>
        </p:nvSpPr>
        <p:spPr>
          <a:xfrm>
            <a:off x="363043" y="1272643"/>
            <a:ext cx="6433480" cy="458140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 typeface="Arial" panose="020B0604020202020204" pitchFamily="34" charset="0"/>
              <a:buNone/>
              <a:defRPr sz="28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dirty="0"/>
              <a:t>Government/Contractor</a:t>
            </a:r>
            <a:br>
              <a:rPr lang="en-US" sz="2400" dirty="0"/>
            </a:br>
            <a:r>
              <a:rPr lang="en-US" sz="2400" dirty="0"/>
              <a:t>Interface:</a:t>
            </a:r>
          </a:p>
          <a:p>
            <a:pPr marL="339725" lvl="1" indent="-227013"/>
            <a:r>
              <a:rPr lang="en-US" sz="1800" b="0" dirty="0"/>
              <a:t>New Programs Defined by</a:t>
            </a:r>
            <a:br>
              <a:rPr lang="en-US" sz="1800" b="0" dirty="0"/>
            </a:br>
            <a:r>
              <a:rPr lang="en-US" sz="1800" b="0" dirty="0"/>
              <a:t>Solution Intent</a:t>
            </a:r>
          </a:p>
          <a:p>
            <a:pPr marL="339725" lvl="1" indent="-227013"/>
            <a:r>
              <a:rPr lang="en-US" sz="1800" b="0" dirty="0"/>
              <a:t>Contracts Defined by Minimal</a:t>
            </a:r>
            <a:br>
              <a:rPr lang="en-US" sz="1800" b="0" dirty="0"/>
            </a:br>
            <a:r>
              <a:rPr lang="en-US" sz="1800" b="0" dirty="0"/>
              <a:t>Viable Product (MVP)</a:t>
            </a:r>
          </a:p>
          <a:p>
            <a:pPr marL="339725" lvl="1" indent="-227013"/>
            <a:r>
              <a:rPr lang="en-US" sz="1800" b="0" dirty="0"/>
              <a:t>Funding Supports Capability</a:t>
            </a:r>
            <a:br>
              <a:rPr lang="en-US" sz="1800" b="0" dirty="0"/>
            </a:br>
            <a:r>
              <a:rPr lang="en-US" sz="1800" b="0" dirty="0"/>
              <a:t>Evolution</a:t>
            </a:r>
          </a:p>
          <a:p>
            <a:pPr marL="339725" lvl="1" indent="-227013"/>
            <a:r>
              <a:rPr lang="en-US" sz="1800" b="0" dirty="0"/>
              <a:t>Stakeholders Actively Engaged</a:t>
            </a:r>
            <a:br>
              <a:rPr lang="en-US" sz="1800" b="0" dirty="0"/>
            </a:br>
            <a:r>
              <a:rPr lang="en-US" sz="1800" b="0" dirty="0"/>
              <a:t>in Continuous Iterative</a:t>
            </a:r>
            <a:br>
              <a:rPr lang="en-US" sz="1800" b="0" dirty="0"/>
            </a:br>
            <a:r>
              <a:rPr lang="en-US" sz="1800" b="0" dirty="0"/>
              <a:t>Development Lifecycle</a:t>
            </a:r>
          </a:p>
          <a:p>
            <a:pPr marL="339725" lvl="1" indent="-227013"/>
            <a:r>
              <a:rPr lang="en-US" sz="1800" b="0" dirty="0"/>
              <a:t>Design Guided by MOSA</a:t>
            </a:r>
          </a:p>
          <a:p>
            <a:pPr marL="339725" lvl="1" indent="-227013"/>
            <a:r>
              <a:rPr lang="en-US" sz="1800" b="0" dirty="0"/>
              <a:t>Government Access to Source</a:t>
            </a:r>
            <a:br>
              <a:rPr lang="en-US" sz="1800" b="0" dirty="0"/>
            </a:br>
            <a:r>
              <a:rPr lang="en-US" sz="1800" b="0" dirty="0"/>
              <a:t>Code with IP Protections</a:t>
            </a:r>
          </a:p>
        </p:txBody>
      </p:sp>
      <p:sp>
        <p:nvSpPr>
          <p:cNvPr id="16" name="Content Placeholder 2"/>
          <p:cNvSpPr txBox="1">
            <a:spLocks/>
          </p:cNvSpPr>
          <p:nvPr/>
        </p:nvSpPr>
        <p:spPr>
          <a:xfrm>
            <a:off x="4896828" y="4816767"/>
            <a:ext cx="5642339" cy="18162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 typeface="Arial" panose="020B0604020202020204" pitchFamily="34" charset="0"/>
              <a:buNone/>
              <a:defRPr sz="28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Program Execution:</a:t>
            </a:r>
          </a:p>
          <a:p>
            <a:pPr marL="339725" lvl="1" indent="-227013"/>
            <a:r>
              <a:rPr lang="en-US" sz="1800" b="0" dirty="0"/>
              <a:t>Multi-</a:t>
            </a:r>
            <a:r>
              <a:rPr lang="en-US" sz="1800" dirty="0"/>
              <a:t>discipline agile </a:t>
            </a:r>
            <a:r>
              <a:rPr lang="en-US" sz="1800" b="0" dirty="0"/>
              <a:t>execution includes milestones</a:t>
            </a:r>
          </a:p>
          <a:p>
            <a:pPr marL="339725" lvl="1" indent="-227013"/>
            <a:r>
              <a:rPr lang="en-US" sz="1800" b="0" dirty="0"/>
              <a:t>Direct user interaction informs design</a:t>
            </a:r>
          </a:p>
          <a:p>
            <a:pPr marL="339725" lvl="1" indent="-227013"/>
            <a:r>
              <a:rPr lang="en-US" sz="1800" b="0" dirty="0"/>
              <a:t>Test automation accelerates delivery</a:t>
            </a:r>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834" y="1264865"/>
            <a:ext cx="8091566" cy="3503381"/>
          </a:xfrm>
          <a:prstGeom prst="rect">
            <a:avLst/>
          </a:prstGeom>
        </p:spPr>
      </p:pic>
      <p:sp>
        <p:nvSpPr>
          <p:cNvPr id="4" name="Date Placeholder 3">
            <a:extLst>
              <a:ext uri="{FF2B5EF4-FFF2-40B4-BE49-F238E27FC236}">
                <a16:creationId xmlns:a16="http://schemas.microsoft.com/office/drawing/2014/main" id="{37464725-DF15-4482-BA76-B1E09C9D2569}"/>
              </a:ext>
            </a:extLst>
          </p:cNvPr>
          <p:cNvSpPr>
            <a:spLocks noGrp="1"/>
          </p:cNvSpPr>
          <p:nvPr>
            <p:ph type="dt" sz="half" idx="10"/>
          </p:nvPr>
        </p:nvSpPr>
        <p:spPr/>
        <p:txBody>
          <a:bodyPr/>
          <a:lstStyle/>
          <a:p>
            <a:r>
              <a:rPr lang="en-US" dirty="0"/>
              <a:t>22-Apr-2019</a:t>
            </a:r>
            <a:endParaRPr lang="en-US" dirty="0"/>
          </a:p>
        </p:txBody>
      </p:sp>
      <p:sp>
        <p:nvSpPr>
          <p:cNvPr id="5" name="Footer Placeholder 4">
            <a:extLst>
              <a:ext uri="{FF2B5EF4-FFF2-40B4-BE49-F238E27FC236}">
                <a16:creationId xmlns:a16="http://schemas.microsoft.com/office/drawing/2014/main" id="{283EF170-5E48-4856-9843-9842614F10CA}"/>
              </a:ext>
            </a:extLst>
          </p:cNvPr>
          <p:cNvSpPr>
            <a:spLocks noGrp="1"/>
          </p:cNvSpPr>
          <p:nvPr>
            <p:ph type="ftr" sz="quarter" idx="11"/>
          </p:nvPr>
        </p:nvSpPr>
        <p:spPr/>
        <p:txBody>
          <a:bodyPr/>
          <a:lstStyle/>
          <a:p>
            <a:r>
              <a:rPr lang="en-US"/>
              <a:t>NDIA Continuous Iterative Development and Sustainment WG</a:t>
            </a:r>
          </a:p>
        </p:txBody>
      </p:sp>
      <p:sp>
        <p:nvSpPr>
          <p:cNvPr id="6" name="Slide Number Placeholder 5">
            <a:extLst>
              <a:ext uri="{FF2B5EF4-FFF2-40B4-BE49-F238E27FC236}">
                <a16:creationId xmlns:a16="http://schemas.microsoft.com/office/drawing/2014/main" id="{C471F58D-CCF7-40C4-AB8D-74A7A180A05D}"/>
              </a:ext>
            </a:extLst>
          </p:cNvPr>
          <p:cNvSpPr>
            <a:spLocks noGrp="1"/>
          </p:cNvSpPr>
          <p:nvPr>
            <p:ph type="sldNum" sz="quarter" idx="12"/>
          </p:nvPr>
        </p:nvSpPr>
        <p:spPr/>
        <p:txBody>
          <a:bodyPr/>
          <a:lstStyle/>
          <a:p>
            <a:fld id="{B4DC4286-10F2-4E52-9609-2EB77E3B01E4}" type="slidenum">
              <a:rPr lang="en-US" smtClean="0"/>
              <a:t>20</a:t>
            </a:fld>
            <a:endParaRPr lang="en-US"/>
          </a:p>
        </p:txBody>
      </p:sp>
      <p:sp>
        <p:nvSpPr>
          <p:cNvPr id="9" name="Action Button: Go Back or Previous 8">
            <a:hlinkClick r:id="" action="ppaction://hlinkshowjump?jump=lastslideviewed" highlightClick="1"/>
            <a:extLst>
              <a:ext uri="{FF2B5EF4-FFF2-40B4-BE49-F238E27FC236}">
                <a16:creationId xmlns:a16="http://schemas.microsoft.com/office/drawing/2014/main" id="{006F27DA-1836-454A-BC22-3470DE946D26}"/>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F964AC-1F8D-42DB-B322-B5C6FC5BE02A}"/>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spTree>
    <p:extLst>
      <p:ext uri="{BB962C8B-B14F-4D97-AF65-F5344CB8AC3E}">
        <p14:creationId xmlns:p14="http://schemas.microsoft.com/office/powerpoint/2010/main" val="29626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477864" cy="578772"/>
          </a:xfrm>
        </p:spPr>
        <p:txBody>
          <a:bodyPr/>
          <a:lstStyle/>
          <a:p>
            <a:r>
              <a:rPr lang="en-US" sz="2800" dirty="0"/>
              <a:t>DSB #2: Continuous Iterative Development</a:t>
            </a:r>
            <a:r>
              <a:rPr lang="en-US" sz="3200" dirty="0"/>
              <a:t/>
            </a:r>
            <a:br>
              <a:rPr lang="en-US" sz="3200" dirty="0"/>
            </a:br>
            <a:r>
              <a:rPr lang="en-US" sz="2000" dirty="0"/>
              <a:t>NDIA WG Recommendations</a:t>
            </a:r>
          </a:p>
        </p:txBody>
      </p:sp>
      <p:sp>
        <p:nvSpPr>
          <p:cNvPr id="3" name="Date Placeholder 2">
            <a:extLst>
              <a:ext uri="{FF2B5EF4-FFF2-40B4-BE49-F238E27FC236}">
                <a16:creationId xmlns:a16="http://schemas.microsoft.com/office/drawing/2014/main" id="{E996B08A-C558-4C0E-8B9E-CE93BC2C2421}"/>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8E85FF4B-DF98-4CD8-8943-567BD9BB09E0}"/>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FE00CD5C-1517-4E6C-82A2-AE440988458B}"/>
              </a:ext>
            </a:extLst>
          </p:cNvPr>
          <p:cNvSpPr>
            <a:spLocks noGrp="1"/>
          </p:cNvSpPr>
          <p:nvPr>
            <p:ph type="sldNum" sz="quarter" idx="12"/>
          </p:nvPr>
        </p:nvSpPr>
        <p:spPr/>
        <p:txBody>
          <a:bodyPr/>
          <a:lstStyle/>
          <a:p>
            <a:fld id="{31532C1D-5F78-41C9-AD56-A4D749488F30}" type="slidenum">
              <a:rPr lang="en-US" smtClean="0"/>
              <a:pPr/>
              <a:t>21</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7D26DBE7-951C-4DA5-A92C-8C66589B4AB1}"/>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EC711A-A94C-4B88-B695-425F5FEA9C9D}"/>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0" name="Content Placeholder 7">
            <a:extLst>
              <a:ext uri="{FF2B5EF4-FFF2-40B4-BE49-F238E27FC236}">
                <a16:creationId xmlns:a16="http://schemas.microsoft.com/office/drawing/2014/main" id="{EF69F7E0-6CCA-4DED-83A7-69C0E8267D29}"/>
              </a:ext>
            </a:extLst>
          </p:cNvPr>
          <p:cNvGraphicFramePr>
            <a:graphicFrameLocks/>
          </p:cNvGraphicFramePr>
          <p:nvPr>
            <p:extLst>
              <p:ext uri="{D42A27DB-BD31-4B8C-83A1-F6EECF244321}">
                <p14:modId xmlns:p14="http://schemas.microsoft.com/office/powerpoint/2010/main" val="1073522180"/>
              </p:ext>
            </p:extLst>
          </p:nvPr>
        </p:nvGraphicFramePr>
        <p:xfrm>
          <a:off x="950407" y="1277764"/>
          <a:ext cx="10515600" cy="4744720"/>
        </p:xfrm>
        <a:graphic>
          <a:graphicData uri="http://schemas.openxmlformats.org/drawingml/2006/table">
            <a:tbl>
              <a:tblPr firstRow="1" bandRow="1">
                <a:tableStyleId>{5C22544A-7EE6-4342-B048-85BDC9FD1C3A}</a:tableStyleId>
              </a:tblPr>
              <a:tblGrid>
                <a:gridCol w="2979656">
                  <a:extLst>
                    <a:ext uri="{9D8B030D-6E8A-4147-A177-3AD203B41FA5}">
                      <a16:colId xmlns:a16="http://schemas.microsoft.com/office/drawing/2014/main" val="3643415649"/>
                    </a:ext>
                  </a:extLst>
                </a:gridCol>
                <a:gridCol w="7535944">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b="1" dirty="0">
                          <a:solidFill>
                            <a:schemeClr val="tx1"/>
                          </a:solidFill>
                        </a:rPr>
                        <a:t>Establish CID</a:t>
                      </a:r>
                      <a:r>
                        <a:rPr lang="en-US" b="1" baseline="0" dirty="0">
                          <a:solidFill>
                            <a:schemeClr val="tx1"/>
                          </a:solidFill>
                        </a:rPr>
                        <a:t> pilot baseline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baseline="0" dirty="0">
                          <a:solidFill>
                            <a:schemeClr val="tx1"/>
                          </a:solidFill>
                        </a:rPr>
                        <a:t>Establish &amp; communicate an initial high level CID approach </a:t>
                      </a:r>
                    </a:p>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Establish an initial approach to defining programs for CID implementation</a:t>
                      </a:r>
                    </a:p>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Train key Government and Supplier personnel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1377896909"/>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b="1" baseline="0" dirty="0">
                          <a:solidFill>
                            <a:schemeClr val="tx1"/>
                          </a:solidFill>
                        </a:rPr>
                        <a:t>Pilot, learn and refine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Define a design set for CID</a:t>
                      </a:r>
                    </a:p>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Conduct pilot programs for CID, employing a set based design approach to explore options and refine approach</a:t>
                      </a:r>
                    </a:p>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Iterate until a small set of effective approaches and techniques emerge and standardize on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306261"/>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b="1" baseline="0" dirty="0">
                          <a:solidFill>
                            <a:schemeClr val="tx1"/>
                          </a:solidFill>
                        </a:rPr>
                        <a:t>Implement and evolve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Develop an approach to integrate feedback into the standard process for continuous improvement</a:t>
                      </a:r>
                    </a:p>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Define CID requirement phasing and Inspect and Adapt workshop timing</a:t>
                      </a:r>
                    </a:p>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Roll out CID as standard approach</a:t>
                      </a:r>
                    </a:p>
                    <a:p>
                      <a:pPr marL="169863" marR="0" lvl="0" indent="-1698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Manage feedback and evolution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3051229123"/>
                  </a:ext>
                </a:extLst>
              </a:tr>
            </a:tbl>
          </a:graphicData>
        </a:graphic>
      </p:graphicFrame>
    </p:spTree>
    <p:extLst>
      <p:ext uri="{BB962C8B-B14F-4D97-AF65-F5344CB8AC3E}">
        <p14:creationId xmlns:p14="http://schemas.microsoft.com/office/powerpoint/2010/main" val="295551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Recommendation #3 – Risk Reduction</a:t>
            </a:r>
            <a:r>
              <a:rPr lang="en-US" sz="1800" dirty="0"/>
              <a:t/>
            </a:r>
            <a:br>
              <a:rPr lang="en-US" sz="1800" dirty="0"/>
            </a:br>
            <a:r>
              <a:rPr lang="en-US" sz="2000" dirty="0"/>
              <a:t>Competitive Prototyping Survey, 2008 (USC CSSE)</a:t>
            </a:r>
          </a:p>
        </p:txBody>
      </p:sp>
      <p:sp>
        <p:nvSpPr>
          <p:cNvPr id="3" name="Content Placeholder 2"/>
          <p:cNvSpPr>
            <a:spLocks noGrp="1"/>
          </p:cNvSpPr>
          <p:nvPr>
            <p:ph idx="1"/>
          </p:nvPr>
        </p:nvSpPr>
        <p:spPr>
          <a:xfrm>
            <a:off x="838199" y="1160206"/>
            <a:ext cx="11060017" cy="331481"/>
          </a:xfrm>
        </p:spPr>
        <p:txBody>
          <a:bodyPr>
            <a:normAutofit lnSpcReduction="10000"/>
          </a:bodyPr>
          <a:lstStyle/>
          <a:p>
            <a:r>
              <a:rPr lang="en-US" sz="1600" dirty="0"/>
              <a:t>Study indicates that CP can help in many situations, but has a number of pitfalls. CP does not solve all acquisition problems.</a:t>
            </a:r>
          </a:p>
        </p:txBody>
      </p:sp>
      <p:graphicFrame>
        <p:nvGraphicFramePr>
          <p:cNvPr id="7" name="Object 6">
            <a:hlinkClick r:id="" action="ppaction://ole?verb=0"/>
            <a:extLst>
              <a:ext uri="{FF2B5EF4-FFF2-40B4-BE49-F238E27FC236}">
                <a16:creationId xmlns:a16="http://schemas.microsoft.com/office/drawing/2014/main" id="{9C13BC6E-17C8-443A-8F00-6B0964F70BB4}"/>
              </a:ext>
            </a:extLst>
          </p:cNvPr>
          <p:cNvGraphicFramePr>
            <a:graphicFrameLocks noChangeAspect="1"/>
          </p:cNvGraphicFramePr>
          <p:nvPr>
            <p:extLst/>
          </p:nvPr>
        </p:nvGraphicFramePr>
        <p:xfrm>
          <a:off x="122488" y="1090280"/>
          <a:ext cx="914400" cy="714375"/>
        </p:xfrm>
        <a:graphic>
          <a:graphicData uri="http://schemas.openxmlformats.org/presentationml/2006/ole">
            <mc:AlternateContent xmlns:mc="http://schemas.openxmlformats.org/markup-compatibility/2006">
              <mc:Choice xmlns:v="urn:schemas-microsoft-com:vml" Requires="v">
                <p:oleObj spid="_x0000_s1030" name="Presentation" showAsIcon="1" r:id="rId4" imgW="914400" imgH="714240" progId="PowerPoint.Show.8">
                  <p:embed/>
                </p:oleObj>
              </mc:Choice>
              <mc:Fallback>
                <p:oleObj name="Presentation" showAsIcon="1" r:id="rId4" imgW="914400" imgH="714240" progId="PowerPoint.Show.8">
                  <p:embed/>
                  <p:pic>
                    <p:nvPicPr>
                      <p:cNvPr id="7" name="Object 6">
                        <a:hlinkClick r:id="" action="ppaction://ole?verb=0"/>
                        <a:extLst>
                          <a:ext uri="{FF2B5EF4-FFF2-40B4-BE49-F238E27FC236}">
                            <a16:creationId xmlns:a16="http://schemas.microsoft.com/office/drawing/2014/main" id="{9C13BC6E-17C8-443A-8F00-6B0964F70BB4}"/>
                          </a:ext>
                        </a:extLst>
                      </p:cNvPr>
                      <p:cNvPicPr/>
                      <p:nvPr/>
                    </p:nvPicPr>
                    <p:blipFill>
                      <a:blip r:embed="rId5"/>
                      <a:stretch>
                        <a:fillRect/>
                      </a:stretch>
                    </p:blipFill>
                    <p:spPr>
                      <a:xfrm>
                        <a:off x="122488" y="1090280"/>
                        <a:ext cx="914400" cy="71437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0453730-A780-4928-B375-D7F06E6955D1}"/>
              </a:ext>
            </a:extLst>
          </p:cNvPr>
          <p:cNvPicPr>
            <a:picLocks noChangeAspect="1"/>
          </p:cNvPicPr>
          <p:nvPr/>
        </p:nvPicPr>
        <p:blipFill>
          <a:blip r:embed="rId6"/>
          <a:stretch>
            <a:fillRect/>
          </a:stretch>
        </p:blipFill>
        <p:spPr>
          <a:xfrm>
            <a:off x="287351" y="1871349"/>
            <a:ext cx="2859064" cy="2144299"/>
          </a:xfrm>
          <a:prstGeom prst="rect">
            <a:avLst/>
          </a:prstGeom>
          <a:ln>
            <a:solidFill>
              <a:schemeClr val="tx1"/>
            </a:solidFill>
          </a:ln>
        </p:spPr>
      </p:pic>
      <p:pic>
        <p:nvPicPr>
          <p:cNvPr id="8" name="Picture 7">
            <a:extLst>
              <a:ext uri="{FF2B5EF4-FFF2-40B4-BE49-F238E27FC236}">
                <a16:creationId xmlns:a16="http://schemas.microsoft.com/office/drawing/2014/main" id="{C324DA8F-1F8A-4A4B-A504-83D22A6BA5D4}"/>
              </a:ext>
            </a:extLst>
          </p:cNvPr>
          <p:cNvPicPr>
            <a:picLocks noChangeAspect="1"/>
          </p:cNvPicPr>
          <p:nvPr/>
        </p:nvPicPr>
        <p:blipFill>
          <a:blip r:embed="rId7"/>
          <a:stretch>
            <a:fillRect/>
          </a:stretch>
        </p:blipFill>
        <p:spPr>
          <a:xfrm>
            <a:off x="287351" y="4130293"/>
            <a:ext cx="2859065" cy="2144298"/>
          </a:xfrm>
          <a:prstGeom prst="rect">
            <a:avLst/>
          </a:prstGeom>
          <a:ln>
            <a:solidFill>
              <a:schemeClr val="tx1"/>
            </a:solidFill>
          </a:ln>
        </p:spPr>
      </p:pic>
      <p:pic>
        <p:nvPicPr>
          <p:cNvPr id="9" name="Picture 8">
            <a:extLst>
              <a:ext uri="{FF2B5EF4-FFF2-40B4-BE49-F238E27FC236}">
                <a16:creationId xmlns:a16="http://schemas.microsoft.com/office/drawing/2014/main" id="{8D487019-8E34-4D1D-B0AD-AA8E5EBECF6C}"/>
              </a:ext>
            </a:extLst>
          </p:cNvPr>
          <p:cNvPicPr>
            <a:picLocks noChangeAspect="1"/>
          </p:cNvPicPr>
          <p:nvPr/>
        </p:nvPicPr>
        <p:blipFill>
          <a:blip r:embed="rId8"/>
          <a:stretch>
            <a:fillRect/>
          </a:stretch>
        </p:blipFill>
        <p:spPr>
          <a:xfrm>
            <a:off x="3252817" y="1871350"/>
            <a:ext cx="2859063" cy="2144297"/>
          </a:xfrm>
          <a:prstGeom prst="rect">
            <a:avLst/>
          </a:prstGeom>
          <a:ln>
            <a:solidFill>
              <a:schemeClr val="tx1"/>
            </a:solidFill>
          </a:ln>
        </p:spPr>
      </p:pic>
      <p:pic>
        <p:nvPicPr>
          <p:cNvPr id="10" name="Picture 9">
            <a:extLst>
              <a:ext uri="{FF2B5EF4-FFF2-40B4-BE49-F238E27FC236}">
                <a16:creationId xmlns:a16="http://schemas.microsoft.com/office/drawing/2014/main" id="{D8903349-EFC9-41EE-8692-2D4689E409F9}"/>
              </a:ext>
            </a:extLst>
          </p:cNvPr>
          <p:cNvPicPr>
            <a:picLocks noChangeAspect="1"/>
          </p:cNvPicPr>
          <p:nvPr/>
        </p:nvPicPr>
        <p:blipFill>
          <a:blip r:embed="rId9"/>
          <a:stretch>
            <a:fillRect/>
          </a:stretch>
        </p:blipFill>
        <p:spPr>
          <a:xfrm>
            <a:off x="3252816" y="4130294"/>
            <a:ext cx="2859063" cy="2144297"/>
          </a:xfrm>
          <a:prstGeom prst="rect">
            <a:avLst/>
          </a:prstGeom>
          <a:ln>
            <a:solidFill>
              <a:schemeClr val="tx1"/>
            </a:solidFill>
          </a:ln>
        </p:spPr>
      </p:pic>
      <p:pic>
        <p:nvPicPr>
          <p:cNvPr id="11" name="Picture 10">
            <a:extLst>
              <a:ext uri="{FF2B5EF4-FFF2-40B4-BE49-F238E27FC236}">
                <a16:creationId xmlns:a16="http://schemas.microsoft.com/office/drawing/2014/main" id="{03D2F0AB-F554-4C84-995E-1784E39C7536}"/>
              </a:ext>
            </a:extLst>
          </p:cNvPr>
          <p:cNvPicPr>
            <a:picLocks noChangeAspect="1"/>
          </p:cNvPicPr>
          <p:nvPr/>
        </p:nvPicPr>
        <p:blipFill>
          <a:blip r:embed="rId10"/>
          <a:stretch>
            <a:fillRect/>
          </a:stretch>
        </p:blipFill>
        <p:spPr>
          <a:xfrm>
            <a:off x="6218279" y="1871350"/>
            <a:ext cx="2859063" cy="2144297"/>
          </a:xfrm>
          <a:prstGeom prst="rect">
            <a:avLst/>
          </a:prstGeom>
          <a:ln>
            <a:solidFill>
              <a:schemeClr val="tx1"/>
            </a:solidFill>
          </a:ln>
        </p:spPr>
      </p:pic>
      <p:pic>
        <p:nvPicPr>
          <p:cNvPr id="12" name="Picture 11">
            <a:extLst>
              <a:ext uri="{FF2B5EF4-FFF2-40B4-BE49-F238E27FC236}">
                <a16:creationId xmlns:a16="http://schemas.microsoft.com/office/drawing/2014/main" id="{B4384E78-913F-4AC6-B75F-9791CE7C4E00}"/>
              </a:ext>
            </a:extLst>
          </p:cNvPr>
          <p:cNvPicPr>
            <a:picLocks noChangeAspect="1"/>
          </p:cNvPicPr>
          <p:nvPr/>
        </p:nvPicPr>
        <p:blipFill>
          <a:blip r:embed="rId11"/>
          <a:stretch>
            <a:fillRect/>
          </a:stretch>
        </p:blipFill>
        <p:spPr>
          <a:xfrm>
            <a:off x="6218279" y="4130294"/>
            <a:ext cx="2859063" cy="2144297"/>
          </a:xfrm>
          <a:prstGeom prst="rect">
            <a:avLst/>
          </a:prstGeom>
          <a:ln>
            <a:solidFill>
              <a:schemeClr val="tx1"/>
            </a:solidFill>
          </a:ln>
        </p:spPr>
      </p:pic>
      <p:pic>
        <p:nvPicPr>
          <p:cNvPr id="13" name="Picture 12">
            <a:extLst>
              <a:ext uri="{FF2B5EF4-FFF2-40B4-BE49-F238E27FC236}">
                <a16:creationId xmlns:a16="http://schemas.microsoft.com/office/drawing/2014/main" id="{CE4FC440-78F1-42D9-ACCD-36F603E942C9}"/>
              </a:ext>
            </a:extLst>
          </p:cNvPr>
          <p:cNvPicPr>
            <a:picLocks noChangeAspect="1"/>
          </p:cNvPicPr>
          <p:nvPr/>
        </p:nvPicPr>
        <p:blipFill>
          <a:blip r:embed="rId12"/>
          <a:stretch>
            <a:fillRect/>
          </a:stretch>
        </p:blipFill>
        <p:spPr>
          <a:xfrm>
            <a:off x="9205775" y="1871349"/>
            <a:ext cx="2859065" cy="2144299"/>
          </a:xfrm>
          <a:prstGeom prst="rect">
            <a:avLst/>
          </a:prstGeom>
          <a:ln>
            <a:solidFill>
              <a:schemeClr val="tx1"/>
            </a:solidFill>
          </a:ln>
        </p:spPr>
      </p:pic>
      <p:pic>
        <p:nvPicPr>
          <p:cNvPr id="14" name="Picture 13">
            <a:extLst>
              <a:ext uri="{FF2B5EF4-FFF2-40B4-BE49-F238E27FC236}">
                <a16:creationId xmlns:a16="http://schemas.microsoft.com/office/drawing/2014/main" id="{5B51BD2F-A10C-49EA-9E35-7377BE0CA1C6}"/>
              </a:ext>
            </a:extLst>
          </p:cNvPr>
          <p:cNvPicPr>
            <a:picLocks noChangeAspect="1"/>
          </p:cNvPicPr>
          <p:nvPr/>
        </p:nvPicPr>
        <p:blipFill>
          <a:blip r:embed="rId13"/>
          <a:stretch>
            <a:fillRect/>
          </a:stretch>
        </p:blipFill>
        <p:spPr>
          <a:xfrm>
            <a:off x="9205776" y="4146819"/>
            <a:ext cx="2814996" cy="2111247"/>
          </a:xfrm>
          <a:prstGeom prst="rect">
            <a:avLst/>
          </a:prstGeom>
          <a:ln>
            <a:solidFill>
              <a:schemeClr val="tx1"/>
            </a:solidFill>
          </a:ln>
        </p:spPr>
      </p:pic>
      <p:sp>
        <p:nvSpPr>
          <p:cNvPr id="15" name="Action Button: Go Back or Previous 14">
            <a:hlinkClick r:id="" action="ppaction://hlinkshowjump?jump=lastslideviewed" highlightClick="1"/>
            <a:extLst>
              <a:ext uri="{FF2B5EF4-FFF2-40B4-BE49-F238E27FC236}">
                <a16:creationId xmlns:a16="http://schemas.microsoft.com/office/drawing/2014/main" id="{89BDB1F6-E2AF-4CAB-B102-A8BD98F6D171}"/>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EBC587-9E5F-4E89-AD77-FB0A03D652E7}"/>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sp>
        <p:nvSpPr>
          <p:cNvPr id="5" name="Date Placeholder 4">
            <a:extLst>
              <a:ext uri="{FF2B5EF4-FFF2-40B4-BE49-F238E27FC236}">
                <a16:creationId xmlns:a16="http://schemas.microsoft.com/office/drawing/2014/main" id="{54C8B4EE-2807-4637-88A4-CDCF8F230359}"/>
              </a:ext>
            </a:extLst>
          </p:cNvPr>
          <p:cNvSpPr>
            <a:spLocks noGrp="1"/>
          </p:cNvSpPr>
          <p:nvPr>
            <p:ph type="dt" sz="half" idx="10"/>
          </p:nvPr>
        </p:nvSpPr>
        <p:spPr/>
        <p:txBody>
          <a:bodyPr/>
          <a:lstStyle/>
          <a:p>
            <a:r>
              <a:rPr lang="en-US" dirty="0"/>
              <a:t>22-Apr-2019</a:t>
            </a:r>
            <a:endParaRPr lang="en-US" dirty="0"/>
          </a:p>
        </p:txBody>
      </p:sp>
      <p:sp>
        <p:nvSpPr>
          <p:cNvPr id="6" name="Footer Placeholder 5">
            <a:extLst>
              <a:ext uri="{FF2B5EF4-FFF2-40B4-BE49-F238E27FC236}">
                <a16:creationId xmlns:a16="http://schemas.microsoft.com/office/drawing/2014/main" id="{9F87B9DF-6588-4D33-806E-73B1A7141F97}"/>
              </a:ext>
            </a:extLst>
          </p:cNvPr>
          <p:cNvSpPr>
            <a:spLocks noGrp="1"/>
          </p:cNvSpPr>
          <p:nvPr>
            <p:ph type="ftr" sz="quarter" idx="11"/>
          </p:nvPr>
        </p:nvSpPr>
        <p:spPr/>
        <p:txBody>
          <a:bodyPr/>
          <a:lstStyle/>
          <a:p>
            <a:r>
              <a:rPr lang="en-US"/>
              <a:t>NDIA Continuous Iterative Development and Sustainment WG</a:t>
            </a:r>
          </a:p>
        </p:txBody>
      </p:sp>
      <p:sp>
        <p:nvSpPr>
          <p:cNvPr id="17" name="Slide Number Placeholder 16">
            <a:extLst>
              <a:ext uri="{FF2B5EF4-FFF2-40B4-BE49-F238E27FC236}">
                <a16:creationId xmlns:a16="http://schemas.microsoft.com/office/drawing/2014/main" id="{C5DD1CA0-8D97-447E-AA45-2419D36011BB}"/>
              </a:ext>
            </a:extLst>
          </p:cNvPr>
          <p:cNvSpPr>
            <a:spLocks noGrp="1"/>
          </p:cNvSpPr>
          <p:nvPr>
            <p:ph type="sldNum" sz="quarter" idx="12"/>
          </p:nvPr>
        </p:nvSpPr>
        <p:spPr/>
        <p:txBody>
          <a:bodyPr/>
          <a:lstStyle/>
          <a:p>
            <a:fld id="{31532C1D-5F78-41C9-AD56-A4D749488F30}" type="slidenum">
              <a:rPr lang="en-US" smtClean="0"/>
              <a:pPr/>
              <a:t>22</a:t>
            </a:fld>
            <a:endParaRPr lang="en-US" dirty="0"/>
          </a:p>
        </p:txBody>
      </p:sp>
    </p:spTree>
    <p:extLst>
      <p:ext uri="{BB962C8B-B14F-4D97-AF65-F5344CB8AC3E}">
        <p14:creationId xmlns:p14="http://schemas.microsoft.com/office/powerpoint/2010/main" val="105725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t>DSB #3a: Competitive Prototyping  (1 of 2)</a:t>
            </a:r>
            <a:r>
              <a:rPr lang="en-US" sz="3200" dirty="0"/>
              <a:t/>
            </a:r>
            <a:br>
              <a:rPr lang="en-US" sz="3200" dirty="0"/>
            </a:br>
            <a:r>
              <a:rPr lang="en-US" sz="2000" dirty="0"/>
              <a:t>NDIA WG Recommendations</a:t>
            </a:r>
          </a:p>
        </p:txBody>
      </p:sp>
      <p:sp>
        <p:nvSpPr>
          <p:cNvPr id="2" name="Date Placeholder 1">
            <a:extLst>
              <a:ext uri="{FF2B5EF4-FFF2-40B4-BE49-F238E27FC236}">
                <a16:creationId xmlns:a16="http://schemas.microsoft.com/office/drawing/2014/main" id="{9476CF29-AEAD-452A-9A90-1424BBCA7828}"/>
              </a:ext>
            </a:extLst>
          </p:cNvPr>
          <p:cNvSpPr>
            <a:spLocks noGrp="1"/>
          </p:cNvSpPr>
          <p:nvPr>
            <p:ph type="dt" sz="half" idx="10"/>
          </p:nvPr>
        </p:nvSpPr>
        <p:spPr/>
        <p:txBody>
          <a:bodyPr/>
          <a:lstStyle/>
          <a:p>
            <a:r>
              <a:rPr lang="en-US" dirty="0"/>
              <a:t>22-Apr-2019</a:t>
            </a:r>
            <a:endParaRPr lang="en-US" dirty="0"/>
          </a:p>
        </p:txBody>
      </p:sp>
      <p:sp>
        <p:nvSpPr>
          <p:cNvPr id="3" name="Footer Placeholder 2">
            <a:extLst>
              <a:ext uri="{FF2B5EF4-FFF2-40B4-BE49-F238E27FC236}">
                <a16:creationId xmlns:a16="http://schemas.microsoft.com/office/drawing/2014/main" id="{6DE38A6B-8895-4DBF-916B-B00C950C2543}"/>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DFD3AC14-9F1A-45A4-92EC-3FB0CEF82D57}"/>
              </a:ext>
            </a:extLst>
          </p:cNvPr>
          <p:cNvSpPr>
            <a:spLocks noGrp="1"/>
          </p:cNvSpPr>
          <p:nvPr>
            <p:ph type="sldNum" sz="quarter" idx="12"/>
          </p:nvPr>
        </p:nvSpPr>
        <p:spPr/>
        <p:txBody>
          <a:bodyPr/>
          <a:lstStyle/>
          <a:p>
            <a:fld id="{31532C1D-5F78-41C9-AD56-A4D749488F30}" type="slidenum">
              <a:rPr lang="en-US" smtClean="0"/>
              <a:pPr/>
              <a:t>23</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D55C14CB-530A-4545-B53D-D081BAD61725}"/>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C98F00-4511-4231-B226-E8B5DF2B13FA}"/>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9" name="Content Placeholder 3">
            <a:extLst>
              <a:ext uri="{FF2B5EF4-FFF2-40B4-BE49-F238E27FC236}">
                <a16:creationId xmlns:a16="http://schemas.microsoft.com/office/drawing/2014/main" id="{00D3A552-EE1E-47C1-A418-7D6D3CCA3E5F}"/>
              </a:ext>
            </a:extLst>
          </p:cNvPr>
          <p:cNvGraphicFramePr>
            <a:graphicFrameLocks/>
          </p:cNvGraphicFramePr>
          <p:nvPr>
            <p:extLst>
              <p:ext uri="{D42A27DB-BD31-4B8C-83A1-F6EECF244321}">
                <p14:modId xmlns:p14="http://schemas.microsoft.com/office/powerpoint/2010/main" val="1146496153"/>
              </p:ext>
            </p:extLst>
          </p:nvPr>
        </p:nvGraphicFramePr>
        <p:xfrm>
          <a:off x="1262743" y="1131805"/>
          <a:ext cx="9629775" cy="4942840"/>
        </p:xfrm>
        <a:graphic>
          <a:graphicData uri="http://schemas.openxmlformats.org/drawingml/2006/table">
            <a:tbl>
              <a:tblPr firstRow="1" bandRow="1">
                <a:tableStyleId>{5940675A-B579-460E-94D1-54222C63F5DA}</a:tableStyleId>
              </a:tblPr>
              <a:tblGrid>
                <a:gridCol w="2819063">
                  <a:extLst>
                    <a:ext uri="{9D8B030D-6E8A-4147-A177-3AD203B41FA5}">
                      <a16:colId xmlns:a16="http://schemas.microsoft.com/office/drawing/2014/main" val="2923702498"/>
                    </a:ext>
                  </a:extLst>
                </a:gridCol>
                <a:gridCol w="6810712">
                  <a:extLst>
                    <a:ext uri="{9D8B030D-6E8A-4147-A177-3AD203B41FA5}">
                      <a16:colId xmlns:a16="http://schemas.microsoft.com/office/drawing/2014/main" val="2947119223"/>
                    </a:ext>
                  </a:extLst>
                </a:gridCol>
              </a:tblGrid>
              <a:tr h="370840">
                <a:tc>
                  <a:txBody>
                    <a:bodyPr/>
                    <a:lstStyle/>
                    <a:p>
                      <a:r>
                        <a:rPr lang="en-US" sz="1800" b="1" dirty="0">
                          <a:solidFill>
                            <a:schemeClr val="bg1"/>
                          </a:solidFill>
                        </a:rPr>
                        <a:t>Initiative</a:t>
                      </a:r>
                    </a:p>
                  </a:txBody>
                  <a:tcPr>
                    <a:solidFill>
                      <a:srgbClr val="93353C"/>
                    </a:solidFill>
                  </a:tcPr>
                </a:tc>
                <a:tc>
                  <a:txBody>
                    <a:bodyPr/>
                    <a:lstStyle/>
                    <a:p>
                      <a:r>
                        <a:rPr lang="en-US" sz="1800" b="1" dirty="0">
                          <a:solidFill>
                            <a:schemeClr val="bg1"/>
                          </a:solidFill>
                        </a:rPr>
                        <a:t>Action Plan</a:t>
                      </a:r>
                    </a:p>
                  </a:txBody>
                  <a:tcPr>
                    <a:solidFill>
                      <a:srgbClr val="93353C"/>
                    </a:solidFill>
                  </a:tcPr>
                </a:tc>
                <a:extLst>
                  <a:ext uri="{0D108BD9-81ED-4DB2-BD59-A6C34878D82A}">
                    <a16:rowId xmlns:a16="http://schemas.microsoft.com/office/drawing/2014/main" val="3321621376"/>
                  </a:ext>
                </a:extLst>
              </a:tr>
              <a:tr h="370840">
                <a:tc>
                  <a:txBody>
                    <a:bodyPr/>
                    <a:lstStyle/>
                    <a:p>
                      <a:r>
                        <a:rPr lang="en-US" sz="1800" b="1" dirty="0"/>
                        <a:t>Acquisition strategy</a:t>
                      </a:r>
                    </a:p>
                  </a:txBody>
                  <a:tcPr>
                    <a:solidFill>
                      <a:srgbClr val="F6E6E7"/>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Acquisition strategies that provide a fair opportunity to compete, retain competition throughout the lifecycle for critical components to enable rapid evolution of the product.</a:t>
                      </a:r>
                    </a:p>
                  </a:txBody>
                  <a:tcPr>
                    <a:solidFill>
                      <a:srgbClr val="F6E6E7"/>
                    </a:solidFill>
                  </a:tcPr>
                </a:tc>
                <a:extLst>
                  <a:ext uri="{0D108BD9-81ED-4DB2-BD59-A6C34878D82A}">
                    <a16:rowId xmlns:a16="http://schemas.microsoft.com/office/drawing/2014/main" val="3247535651"/>
                  </a:ext>
                </a:extLst>
              </a:tr>
              <a:tr h="370840">
                <a:tc>
                  <a:txBody>
                    <a:bodyPr/>
                    <a:lstStyle/>
                    <a:p>
                      <a:r>
                        <a:rPr lang="en-US" sz="1800" b="1" dirty="0"/>
                        <a:t>Competitive prototyping</a:t>
                      </a:r>
                    </a:p>
                  </a:txBody>
                  <a:tcPr>
                    <a:noFill/>
                  </a:tcPr>
                </a:tc>
                <a:tc>
                  <a:txBody>
                    <a:bodyPr/>
                    <a:lstStyle/>
                    <a:p>
                      <a:pPr marL="111125" indent="-111125">
                        <a:buFont typeface="Arial" panose="020B0604020202020204" pitchFamily="34" charset="0"/>
                        <a:buChar char="•"/>
                      </a:pPr>
                      <a:r>
                        <a:rPr lang="en-US" sz="1800" dirty="0"/>
                        <a:t>Review analyses/reports from prior DoD competitive prototyping initiatives, and integrate lessons learned into action plan for DSB recommendations.</a:t>
                      </a:r>
                    </a:p>
                    <a:p>
                      <a:pPr marL="111125" indent="-111125">
                        <a:buFont typeface="Arial" panose="020B0604020202020204" pitchFamily="34" charset="0"/>
                        <a:buChar char="•"/>
                      </a:pPr>
                      <a:r>
                        <a:rPr lang="en-US" sz="1800" dirty="0"/>
                        <a:t>Competitive prototyping risk reduction strategy should account for both functional and non-functional requirements.</a:t>
                      </a:r>
                    </a:p>
                  </a:txBody>
                  <a:tcPr>
                    <a:noFill/>
                  </a:tcPr>
                </a:tc>
                <a:extLst>
                  <a:ext uri="{0D108BD9-81ED-4DB2-BD59-A6C34878D82A}">
                    <a16:rowId xmlns:a16="http://schemas.microsoft.com/office/drawing/2014/main" val="3106195755"/>
                  </a:ext>
                </a:extLst>
              </a:tr>
              <a:tr h="370840">
                <a:tc>
                  <a:txBody>
                    <a:bodyPr/>
                    <a:lstStyle/>
                    <a:p>
                      <a:r>
                        <a:rPr lang="en-US" sz="1800" b="1" dirty="0"/>
                        <a:t>Cultural shift</a:t>
                      </a:r>
                    </a:p>
                  </a:txBody>
                  <a:tcPr>
                    <a:solidFill>
                      <a:srgbClr val="F6E6E7"/>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Migrate from subjective qualitative assessment to objective quantitative assessment of risk </a:t>
                      </a:r>
                      <a:r>
                        <a:rPr lang="en-US" sz="1800" dirty="0">
                          <a:solidFill>
                            <a:schemeClr val="tx1"/>
                          </a:solidFill>
                        </a:rPr>
                        <a:t>that</a:t>
                      </a:r>
                      <a:r>
                        <a:rPr lang="en-US" sz="1800" baseline="0" dirty="0">
                          <a:solidFill>
                            <a:schemeClr val="tx1"/>
                          </a:solidFill>
                        </a:rPr>
                        <a:t> support business decisions</a:t>
                      </a:r>
                      <a:endParaRPr lang="en-US" sz="1800" dirty="0">
                        <a:solidFill>
                          <a:schemeClr val="tx1"/>
                        </a:solidFill>
                      </a:endParaRPr>
                    </a:p>
                  </a:txBody>
                  <a:tcPr>
                    <a:solidFill>
                      <a:srgbClr val="F6E6E7"/>
                    </a:solidFill>
                  </a:tcPr>
                </a:tc>
                <a:extLst>
                  <a:ext uri="{0D108BD9-81ED-4DB2-BD59-A6C34878D82A}">
                    <a16:rowId xmlns:a16="http://schemas.microsoft.com/office/drawing/2014/main" val="1291921600"/>
                  </a:ext>
                </a:extLst>
              </a:tr>
              <a:tr h="370840">
                <a:tc>
                  <a:txBody>
                    <a:bodyPr/>
                    <a:lstStyle/>
                    <a:p>
                      <a:r>
                        <a:rPr lang="en-US" sz="1800" b="1" dirty="0"/>
                        <a:t>Resources</a:t>
                      </a:r>
                    </a:p>
                  </a:txBody>
                  <a:tcPr>
                    <a:noFill/>
                  </a:tcPr>
                </a:tc>
                <a:tc>
                  <a:txBody>
                    <a:bodyPr/>
                    <a:lstStyle/>
                    <a:p>
                      <a:pPr marL="0" indent="0">
                        <a:buFont typeface="Arial" panose="020B0604020202020204" pitchFamily="34" charset="0"/>
                        <a:buNone/>
                      </a:pPr>
                      <a:r>
                        <a:rPr lang="en-US" sz="1800" dirty="0"/>
                        <a:t>DoD investment to acquire, deploy, integrate, and maintain evaluation tools and test beds</a:t>
                      </a:r>
                    </a:p>
                  </a:txBody>
                  <a:tcPr>
                    <a:noFill/>
                  </a:tcPr>
                </a:tc>
                <a:extLst>
                  <a:ext uri="{0D108BD9-81ED-4DB2-BD59-A6C34878D82A}">
                    <a16:rowId xmlns:a16="http://schemas.microsoft.com/office/drawing/2014/main" val="2237701608"/>
                  </a:ext>
                </a:extLst>
              </a:tr>
              <a:tr h="370840">
                <a:tc>
                  <a:txBody>
                    <a:bodyPr/>
                    <a:lstStyle/>
                    <a:p>
                      <a:r>
                        <a:rPr lang="en-US" sz="1800" b="1" dirty="0"/>
                        <a:t>Workforce development</a:t>
                      </a:r>
                    </a:p>
                  </a:txBody>
                  <a:tcPr>
                    <a:solidFill>
                      <a:srgbClr val="F6E6E7"/>
                    </a:solidFill>
                  </a:tcPr>
                </a:tc>
                <a:tc>
                  <a:txBody>
                    <a:bodyPr/>
                    <a:lstStyle/>
                    <a:p>
                      <a:pPr marL="0" indent="0">
                        <a:buFont typeface="Arial" panose="020B0604020202020204" pitchFamily="34" charset="0"/>
                        <a:buNone/>
                      </a:pPr>
                      <a:r>
                        <a:rPr lang="en-US" sz="1800" dirty="0">
                          <a:solidFill>
                            <a:schemeClr val="tx1"/>
                          </a:solidFill>
                        </a:rPr>
                        <a:t>Recommend DoD initiate a development plan to provide workforce with skills and knowledge needed to plan, perform and execute the risk reduction strategies during competitive </a:t>
                      </a:r>
                      <a:r>
                        <a:rPr lang="en-US" sz="1800" dirty="0"/>
                        <a:t>prototyping.</a:t>
                      </a:r>
                    </a:p>
                  </a:txBody>
                  <a:tcPr>
                    <a:solidFill>
                      <a:srgbClr val="F6E6E7"/>
                    </a:solidFill>
                  </a:tcPr>
                </a:tc>
                <a:extLst>
                  <a:ext uri="{0D108BD9-81ED-4DB2-BD59-A6C34878D82A}">
                    <a16:rowId xmlns:a16="http://schemas.microsoft.com/office/drawing/2014/main" val="863959666"/>
                  </a:ext>
                </a:extLst>
              </a:tr>
            </a:tbl>
          </a:graphicData>
        </a:graphic>
      </p:graphicFrame>
    </p:spTree>
    <p:extLst>
      <p:ext uri="{BB962C8B-B14F-4D97-AF65-F5344CB8AC3E}">
        <p14:creationId xmlns:p14="http://schemas.microsoft.com/office/powerpoint/2010/main" val="208164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DSB #3a: Competitive Prototyping  (2 of 2)</a:t>
            </a:r>
            <a:r>
              <a:rPr lang="en-US" sz="3600" dirty="0"/>
              <a:t/>
            </a:r>
            <a:br>
              <a:rPr lang="en-US" sz="3600" dirty="0"/>
            </a:br>
            <a:r>
              <a:rPr lang="en-US" sz="2400" dirty="0"/>
              <a:t>NDIA WG Recommendations</a:t>
            </a:r>
            <a:endParaRPr lang="en-US" dirty="0"/>
          </a:p>
        </p:txBody>
      </p:sp>
      <p:sp>
        <p:nvSpPr>
          <p:cNvPr id="3" name="Date Placeholder 2">
            <a:extLst>
              <a:ext uri="{FF2B5EF4-FFF2-40B4-BE49-F238E27FC236}">
                <a16:creationId xmlns:a16="http://schemas.microsoft.com/office/drawing/2014/main" id="{5947B98B-9334-4DF8-B8CE-B506DEEBA77E}"/>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B3292647-C22F-48AA-B9E4-4CECA8BA18C0}"/>
              </a:ext>
            </a:extLst>
          </p:cNvPr>
          <p:cNvSpPr>
            <a:spLocks noGrp="1"/>
          </p:cNvSpPr>
          <p:nvPr>
            <p:ph type="ftr" sz="quarter" idx="11"/>
          </p:nvPr>
        </p:nvSpPr>
        <p:spPr/>
        <p:txBody>
          <a:bodyPr/>
          <a:lstStyle/>
          <a:p>
            <a:r>
              <a:rPr lang="en-US"/>
              <a:t>NDIA Continuous Iterative Development and Sustainment WG</a:t>
            </a:r>
          </a:p>
        </p:txBody>
      </p:sp>
      <p:sp>
        <p:nvSpPr>
          <p:cNvPr id="6" name="Slide Number Placeholder 5">
            <a:extLst>
              <a:ext uri="{FF2B5EF4-FFF2-40B4-BE49-F238E27FC236}">
                <a16:creationId xmlns:a16="http://schemas.microsoft.com/office/drawing/2014/main" id="{F235D0EE-5162-462D-881A-D83CEEEE9869}"/>
              </a:ext>
            </a:extLst>
          </p:cNvPr>
          <p:cNvSpPr>
            <a:spLocks noGrp="1"/>
          </p:cNvSpPr>
          <p:nvPr>
            <p:ph type="sldNum" sz="quarter" idx="12"/>
          </p:nvPr>
        </p:nvSpPr>
        <p:spPr/>
        <p:txBody>
          <a:bodyPr/>
          <a:lstStyle/>
          <a:p>
            <a:fld id="{31532C1D-5F78-41C9-AD56-A4D749488F30}" type="slidenum">
              <a:rPr lang="en-US" smtClean="0"/>
              <a:pPr/>
              <a:t>24</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CAA38176-0CC5-4F46-BF17-EBE5829972B9}"/>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F30D6A-0B7E-430E-BC4F-E26158CBD76E}"/>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9" name="Content Placeholder 3">
            <a:extLst>
              <a:ext uri="{FF2B5EF4-FFF2-40B4-BE49-F238E27FC236}">
                <a16:creationId xmlns:a16="http://schemas.microsoft.com/office/drawing/2014/main" id="{5D8D87EC-7A56-4AA5-A8BF-36CA20853537}"/>
              </a:ext>
            </a:extLst>
          </p:cNvPr>
          <p:cNvGraphicFramePr>
            <a:graphicFrameLocks/>
          </p:cNvGraphicFramePr>
          <p:nvPr>
            <p:extLst>
              <p:ext uri="{D42A27DB-BD31-4B8C-83A1-F6EECF244321}">
                <p14:modId xmlns:p14="http://schemas.microsoft.com/office/powerpoint/2010/main" val="3878002957"/>
              </p:ext>
            </p:extLst>
          </p:nvPr>
        </p:nvGraphicFramePr>
        <p:xfrm>
          <a:off x="838200" y="1221740"/>
          <a:ext cx="10583779" cy="5217160"/>
        </p:xfrm>
        <a:graphic>
          <a:graphicData uri="http://schemas.openxmlformats.org/drawingml/2006/table">
            <a:tbl>
              <a:tblPr firstRow="1" bandRow="1">
                <a:tableStyleId>{5940675A-B579-460E-94D1-54222C63F5DA}</a:tableStyleId>
              </a:tblPr>
              <a:tblGrid>
                <a:gridCol w="1744579">
                  <a:extLst>
                    <a:ext uri="{9D8B030D-6E8A-4147-A177-3AD203B41FA5}">
                      <a16:colId xmlns:a16="http://schemas.microsoft.com/office/drawing/2014/main" val="2923702498"/>
                    </a:ext>
                  </a:extLst>
                </a:gridCol>
                <a:gridCol w="8839200">
                  <a:extLst>
                    <a:ext uri="{9D8B030D-6E8A-4147-A177-3AD203B41FA5}">
                      <a16:colId xmlns:a16="http://schemas.microsoft.com/office/drawing/2014/main" val="2947119223"/>
                    </a:ext>
                  </a:extLst>
                </a:gridCol>
              </a:tblGrid>
              <a:tr h="370840">
                <a:tc>
                  <a:txBody>
                    <a:bodyPr/>
                    <a:lstStyle/>
                    <a:p>
                      <a:r>
                        <a:rPr lang="en-US" sz="1800" b="1" dirty="0">
                          <a:solidFill>
                            <a:schemeClr val="bg1"/>
                          </a:solidFill>
                        </a:rPr>
                        <a:t>Initiative</a:t>
                      </a:r>
                    </a:p>
                  </a:txBody>
                  <a:tcPr>
                    <a:solidFill>
                      <a:srgbClr val="93353C"/>
                    </a:solidFill>
                  </a:tcPr>
                </a:tc>
                <a:tc>
                  <a:txBody>
                    <a:bodyPr/>
                    <a:lstStyle/>
                    <a:p>
                      <a:r>
                        <a:rPr lang="en-US" sz="1800" b="1" dirty="0">
                          <a:solidFill>
                            <a:schemeClr val="bg1"/>
                          </a:solidFill>
                        </a:rPr>
                        <a:t>Action Plan</a:t>
                      </a:r>
                    </a:p>
                  </a:txBody>
                  <a:tcPr>
                    <a:solidFill>
                      <a:srgbClr val="93353C"/>
                    </a:solidFill>
                  </a:tcPr>
                </a:tc>
                <a:extLst>
                  <a:ext uri="{0D108BD9-81ED-4DB2-BD59-A6C34878D82A}">
                    <a16:rowId xmlns:a16="http://schemas.microsoft.com/office/drawing/2014/main" val="3321621376"/>
                  </a:ext>
                </a:extLst>
              </a:tr>
              <a:tr h="370840">
                <a:tc>
                  <a:txBody>
                    <a:bodyPr/>
                    <a:lstStyle/>
                    <a:p>
                      <a:r>
                        <a:rPr lang="en-US" sz="1800" b="1" dirty="0"/>
                        <a:t>Program measurements</a:t>
                      </a:r>
                    </a:p>
                  </a:txBody>
                  <a:tcPr>
                    <a:solidFill>
                      <a:srgbClr val="F6E6E7"/>
                    </a:solid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Define a minimum core set of metrics and ownership for measures</a:t>
                      </a:r>
                      <a:r>
                        <a:rPr lang="en-US" sz="1800" baseline="0" dirty="0"/>
                        <a:t> needed to do the job at the </a:t>
                      </a:r>
                      <a:r>
                        <a:rPr lang="en-US" sz="1800" dirty="0"/>
                        <a:t>Program, Functional, and Integrated Product</a:t>
                      </a:r>
                      <a:r>
                        <a:rPr lang="en-US" sz="1800" baseline="0" dirty="0"/>
                        <a:t> Team (</a:t>
                      </a:r>
                      <a:r>
                        <a:rPr lang="en-US" sz="1800" dirty="0"/>
                        <a:t>IPT) levels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Develop and track metrics to control factory processes, measure against goals and objectives, assess/measure risk, and make decisions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Enable real-time insight into measures and program</a:t>
                      </a:r>
                      <a:r>
                        <a:rPr lang="en-US" sz="1800" baseline="0" dirty="0"/>
                        <a:t> status</a:t>
                      </a:r>
                      <a:endParaRPr lang="en-US" sz="1800" dirty="0"/>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Ensure measures provide a comprehensive view of risk reduction strategy, including:</a:t>
                      </a:r>
                      <a:br>
                        <a:rPr lang="en-US" sz="1800" dirty="0"/>
                      </a:br>
                      <a:r>
                        <a:rPr lang="en-US" sz="1800" dirty="0"/>
                        <a:t>functional and non-functional requirements; reliability, security, … </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 consensus Government/Industry measurement framework and common</a:t>
                      </a:r>
                      <a:br>
                        <a:rPr lang="en-US" dirty="0"/>
                      </a:br>
                      <a:r>
                        <a:rPr lang="en-US" dirty="0"/>
                        <a:t>measures applied across defense software acquisition programs.</a:t>
                      </a:r>
                      <a:endParaRPr lang="en-US" sz="1800" dirty="0"/>
                    </a:p>
                  </a:txBody>
                  <a:tcPr>
                    <a:solidFill>
                      <a:srgbClr val="F6E6E7"/>
                    </a:solidFill>
                  </a:tcPr>
                </a:tc>
                <a:extLst>
                  <a:ext uri="{0D108BD9-81ED-4DB2-BD59-A6C34878D82A}">
                    <a16:rowId xmlns:a16="http://schemas.microsoft.com/office/drawing/2014/main" val="3535267017"/>
                  </a:ext>
                </a:extLst>
              </a:tr>
              <a:tr h="370840">
                <a:tc>
                  <a:txBody>
                    <a:bodyPr/>
                    <a:lstStyle/>
                    <a:p>
                      <a:r>
                        <a:rPr lang="en-US" sz="1800" b="1" dirty="0">
                          <a:solidFill>
                            <a:schemeClr val="tx1"/>
                          </a:solidFill>
                        </a:rPr>
                        <a:t>IP strategy</a:t>
                      </a:r>
                    </a:p>
                  </a:txBody>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 contracting approaches that protect Supplier IP while providing the Government access to source code for analysis, deployment, support, and evolution.</a:t>
                      </a:r>
                    </a:p>
                    <a:p>
                      <a:pPr marL="111125" lvl="0" indent="-111125">
                        <a:buFont typeface="Arial" panose="020B0604020202020204" pitchFamily="34" charset="0"/>
                        <a:buChar char="•"/>
                      </a:pPr>
                      <a:r>
                        <a:rPr lang="en-US" sz="1800" baseline="0" dirty="0">
                          <a:solidFill>
                            <a:schemeClr val="tx1"/>
                          </a:solidFill>
                        </a:rPr>
                        <a:t>Sustain IP required for maintenance of the following: </a:t>
                      </a:r>
                    </a:p>
                    <a:p>
                      <a:pPr marL="515938" lvl="1" indent="-171450">
                        <a:buFont typeface="Arial" panose="020B0604020202020204" pitchFamily="34" charset="0"/>
                        <a:buChar char="•"/>
                      </a:pPr>
                      <a:r>
                        <a:rPr lang="en-US" sz="1800" baseline="0" dirty="0">
                          <a:solidFill>
                            <a:schemeClr val="tx1"/>
                          </a:solidFill>
                        </a:rPr>
                        <a:t>Renewable capital – patents, license, IP, …</a:t>
                      </a:r>
                    </a:p>
                    <a:p>
                      <a:pPr marL="515938" lvl="1" indent="-171450">
                        <a:buFont typeface="Arial" panose="020B0604020202020204" pitchFamily="34" charset="0"/>
                        <a:buChar char="•"/>
                      </a:pPr>
                      <a:r>
                        <a:rPr lang="en-US" sz="1800" baseline="0" dirty="0">
                          <a:solidFill>
                            <a:schemeClr val="tx1"/>
                          </a:solidFill>
                        </a:rPr>
                        <a:t>Human capital – People, skills, experience, surge/slack…</a:t>
                      </a:r>
                    </a:p>
                    <a:p>
                      <a:pPr marL="515938" lvl="1" indent="-171450">
                        <a:buFont typeface="Arial" panose="020B0604020202020204" pitchFamily="34" charset="0"/>
                        <a:buChar char="•"/>
                      </a:pPr>
                      <a:r>
                        <a:rPr lang="en-US" sz="1800" baseline="0" dirty="0">
                          <a:solidFill>
                            <a:schemeClr val="tx1"/>
                          </a:solidFill>
                        </a:rPr>
                        <a:t>Structural capital – data bases, tools, processes, test scripts, …</a:t>
                      </a:r>
                    </a:p>
                    <a:p>
                      <a:pPr marL="515938" lvl="1" indent="-171450">
                        <a:buFont typeface="Arial" panose="020B0604020202020204" pitchFamily="34" charset="0"/>
                        <a:buChar char="•"/>
                      </a:pPr>
                      <a:r>
                        <a:rPr lang="en-US" sz="1800" baseline="0" dirty="0">
                          <a:solidFill>
                            <a:schemeClr val="tx1"/>
                          </a:solidFill>
                        </a:rPr>
                        <a:t>Relationship capital – customers, supplier agreements, business relationships, personal relationships, … </a:t>
                      </a:r>
                      <a:endParaRPr lang="en-US" sz="1800" dirty="0">
                        <a:solidFill>
                          <a:schemeClr val="tx1"/>
                        </a:solidFill>
                      </a:endParaRPr>
                    </a:p>
                  </a:txBody>
                  <a:tcPr/>
                </a:tc>
                <a:extLst>
                  <a:ext uri="{0D108BD9-81ED-4DB2-BD59-A6C34878D82A}">
                    <a16:rowId xmlns:a16="http://schemas.microsoft.com/office/drawing/2014/main" val="4143620083"/>
                  </a:ext>
                </a:extLst>
              </a:tr>
            </a:tbl>
          </a:graphicData>
        </a:graphic>
      </p:graphicFrame>
    </p:spTree>
    <p:extLst>
      <p:ext uri="{BB962C8B-B14F-4D97-AF65-F5344CB8AC3E}">
        <p14:creationId xmlns:p14="http://schemas.microsoft.com/office/powerpoint/2010/main" val="308716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4A25-26DC-4083-8EBB-6E21CC1DD905}"/>
              </a:ext>
            </a:extLst>
          </p:cNvPr>
          <p:cNvSpPr>
            <a:spLocks noGrp="1"/>
          </p:cNvSpPr>
          <p:nvPr>
            <p:ph type="title"/>
          </p:nvPr>
        </p:nvSpPr>
        <p:spPr>
          <a:xfrm>
            <a:off x="838200" y="208114"/>
            <a:ext cx="8477864" cy="717152"/>
          </a:xfrm>
        </p:spPr>
        <p:txBody>
          <a:bodyPr/>
          <a:lstStyle/>
          <a:p>
            <a:r>
              <a:rPr lang="en-US" sz="2800" dirty="0"/>
              <a:t>DSB Recommendation #3 - Metrics</a:t>
            </a:r>
            <a:br>
              <a:rPr lang="en-US" sz="2800" dirty="0"/>
            </a:br>
            <a:r>
              <a:rPr lang="en-US" sz="2000" dirty="0"/>
              <a:t>Frameworks for aligning measures with objectives</a:t>
            </a:r>
            <a:endParaRPr lang="en-US" dirty="0"/>
          </a:p>
        </p:txBody>
      </p:sp>
      <p:sp>
        <p:nvSpPr>
          <p:cNvPr id="4" name="Rectangle: Rounded Corners 3">
            <a:extLst>
              <a:ext uri="{FF2B5EF4-FFF2-40B4-BE49-F238E27FC236}">
                <a16:creationId xmlns:a16="http://schemas.microsoft.com/office/drawing/2014/main" id="{847F806B-46EC-4033-8FB8-6E9FB2DB982C}"/>
              </a:ext>
            </a:extLst>
          </p:cNvPr>
          <p:cNvSpPr/>
          <p:nvPr/>
        </p:nvSpPr>
        <p:spPr>
          <a:xfrm>
            <a:off x="7281898" y="5987864"/>
            <a:ext cx="4688711" cy="46166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E3DE1BC9-4A90-47A0-B5B2-10B7DE6DED2F}"/>
              </a:ext>
            </a:extLst>
          </p:cNvPr>
          <p:cNvGraphicFramePr>
            <a:graphicFrameLocks noGrp="1"/>
          </p:cNvGraphicFramePr>
          <p:nvPr>
            <p:extLst>
              <p:ext uri="{D42A27DB-BD31-4B8C-83A1-F6EECF244321}">
                <p14:modId xmlns:p14="http://schemas.microsoft.com/office/powerpoint/2010/main" val="1399942413"/>
              </p:ext>
            </p:extLst>
          </p:nvPr>
        </p:nvGraphicFramePr>
        <p:xfrm>
          <a:off x="204690" y="4214574"/>
          <a:ext cx="3492344" cy="2377440"/>
        </p:xfrm>
        <a:graphic>
          <a:graphicData uri="http://schemas.openxmlformats.org/drawingml/2006/table">
            <a:tbl>
              <a:tblPr firstRow="1" bandRow="1">
                <a:tableStyleId>{69012ECD-51FC-41F1-AA8D-1B2483CD663E}</a:tableStyleId>
              </a:tblPr>
              <a:tblGrid>
                <a:gridCol w="3492344">
                  <a:extLst>
                    <a:ext uri="{9D8B030D-6E8A-4147-A177-3AD203B41FA5}">
                      <a16:colId xmlns:a16="http://schemas.microsoft.com/office/drawing/2014/main" val="3987903057"/>
                    </a:ext>
                  </a:extLst>
                </a:gridCol>
              </a:tblGrid>
              <a:tr h="0">
                <a:tc>
                  <a:txBody>
                    <a:bodyPr/>
                    <a:lstStyle/>
                    <a:p>
                      <a:r>
                        <a:rPr lang="en-US" sz="900" dirty="0"/>
                        <a:t>Summary of DIB Metrics Categories</a:t>
                      </a:r>
                    </a:p>
                  </a:txBody>
                  <a:tcPr/>
                </a:tc>
                <a:extLst>
                  <a:ext uri="{0D108BD9-81ED-4DB2-BD59-A6C34878D82A}">
                    <a16:rowId xmlns:a16="http://schemas.microsoft.com/office/drawing/2014/main" val="169968565"/>
                  </a:ext>
                </a:extLst>
              </a:tr>
              <a:tr h="121145">
                <a:tc>
                  <a:txBody>
                    <a:bodyPr/>
                    <a:lstStyle/>
                    <a:p>
                      <a:r>
                        <a:rPr lang="en-US" sz="900" b="1" dirty="0"/>
                        <a:t>Deployment Rate</a:t>
                      </a:r>
                    </a:p>
                    <a:p>
                      <a:pPr marL="55563" indent="-55563">
                        <a:buFont typeface="Arial" panose="020B0604020202020204" pitchFamily="34" charset="0"/>
                        <a:buChar char="•"/>
                      </a:pPr>
                      <a:r>
                        <a:rPr lang="en-US" sz="900" b="0" dirty="0"/>
                        <a:t>Initial launch to deployment of simplest useful functionality </a:t>
                      </a:r>
                      <a:r>
                        <a:rPr lang="en-US" sz="900" b="0" i="1" dirty="0"/>
                        <a:t>[MVP]</a:t>
                      </a:r>
                      <a:endParaRPr lang="en-US" sz="900" b="0" dirty="0"/>
                    </a:p>
                    <a:p>
                      <a:pPr marL="55563" indent="-55563">
                        <a:buFont typeface="Arial" panose="020B0604020202020204" pitchFamily="34" charset="0"/>
                        <a:buChar char="•"/>
                      </a:pPr>
                      <a:r>
                        <a:rPr lang="en-US" sz="900" b="0" dirty="0"/>
                        <a:t>Time to field high priority </a:t>
                      </a:r>
                      <a:r>
                        <a:rPr lang="en-US" sz="900" b="0" dirty="0" err="1"/>
                        <a:t>fn</a:t>
                      </a:r>
                      <a:r>
                        <a:rPr lang="en-US" sz="900" b="0" dirty="0"/>
                        <a:t> (spec&gt;ops) or security hole (find&gt;ops)</a:t>
                      </a:r>
                    </a:p>
                    <a:p>
                      <a:pPr marL="55563" indent="-55563">
                        <a:buFont typeface="Arial" panose="020B0604020202020204" pitchFamily="34" charset="0"/>
                        <a:buChar char="•"/>
                      </a:pPr>
                      <a:r>
                        <a:rPr lang="en-US" sz="900" b="0" dirty="0"/>
                        <a:t>Time from code committed to code in use</a:t>
                      </a:r>
                    </a:p>
                  </a:txBody>
                  <a:tcPr>
                    <a:solidFill>
                      <a:schemeClr val="bg1"/>
                    </a:solidFill>
                  </a:tcPr>
                </a:tc>
                <a:extLst>
                  <a:ext uri="{0D108BD9-81ED-4DB2-BD59-A6C34878D82A}">
                    <a16:rowId xmlns:a16="http://schemas.microsoft.com/office/drawing/2014/main" val="3179395588"/>
                  </a:ext>
                </a:extLst>
              </a:tr>
              <a:tr h="0">
                <a:tc>
                  <a:txBody>
                    <a:bodyPr/>
                    <a:lstStyle/>
                    <a:p>
                      <a:r>
                        <a:rPr lang="en-US" sz="900" b="1" dirty="0"/>
                        <a:t>Response Rate</a:t>
                      </a:r>
                    </a:p>
                    <a:p>
                      <a:pPr marL="0" indent="0">
                        <a:buFont typeface="Arial" panose="020B0604020202020204" pitchFamily="34" charset="0"/>
                        <a:buChar char="•"/>
                      </a:pPr>
                      <a:r>
                        <a:rPr lang="en-US" sz="900" dirty="0">
                          <a:solidFill>
                            <a:schemeClr val="tx1"/>
                          </a:solidFill>
                        </a:rPr>
                        <a:t>Time </a:t>
                      </a:r>
                      <a:r>
                        <a:rPr lang="en-US" sz="900" dirty="0" err="1">
                          <a:solidFill>
                            <a:schemeClr val="tx1"/>
                          </a:solidFill>
                        </a:rPr>
                        <a:t>req’d</a:t>
                      </a:r>
                      <a:r>
                        <a:rPr lang="en-US" sz="900" dirty="0">
                          <a:solidFill>
                            <a:schemeClr val="tx1"/>
                          </a:solidFill>
                        </a:rPr>
                        <a:t> for full regression test (automated) and cyber testing</a:t>
                      </a:r>
                    </a:p>
                    <a:p>
                      <a:pPr marL="0" indent="0">
                        <a:buFont typeface="Arial" panose="020B0604020202020204" pitchFamily="34" charset="0"/>
                        <a:buChar char="•"/>
                      </a:pPr>
                      <a:r>
                        <a:rPr lang="en-US" sz="900" dirty="0">
                          <a:solidFill>
                            <a:schemeClr val="tx1"/>
                          </a:solidFill>
                        </a:rPr>
                        <a:t>Time required to restore service after outage </a:t>
                      </a:r>
                      <a:r>
                        <a:rPr lang="en-US" sz="900" i="1" dirty="0">
                          <a:solidFill>
                            <a:schemeClr val="tx1"/>
                          </a:solidFill>
                        </a:rPr>
                        <a:t>[MTTD, MTTR, MTTA]</a:t>
                      </a:r>
                    </a:p>
                  </a:txBody>
                  <a:tcPr>
                    <a:solidFill>
                      <a:schemeClr val="bg1"/>
                    </a:solidFill>
                  </a:tcPr>
                </a:tc>
                <a:extLst>
                  <a:ext uri="{0D108BD9-81ED-4DB2-BD59-A6C34878D82A}">
                    <a16:rowId xmlns:a16="http://schemas.microsoft.com/office/drawing/2014/main" val="1615393369"/>
                  </a:ext>
                </a:extLst>
              </a:tr>
              <a:tr h="190604">
                <a:tc>
                  <a:txBody>
                    <a:bodyPr/>
                    <a:lstStyle/>
                    <a:p>
                      <a:r>
                        <a:rPr lang="en-US" sz="900" b="1" dirty="0"/>
                        <a:t>Code Quality</a:t>
                      </a:r>
                    </a:p>
                    <a:p>
                      <a:pPr marL="0" indent="0">
                        <a:buFont typeface="Arial" panose="020B0604020202020204" pitchFamily="34" charset="0"/>
                        <a:buChar char="•"/>
                      </a:pPr>
                      <a:r>
                        <a:rPr lang="en-US" sz="900" dirty="0">
                          <a:solidFill>
                            <a:schemeClr val="tx1"/>
                          </a:solidFill>
                        </a:rPr>
                        <a:t>Automated test coverage of specs / code</a:t>
                      </a:r>
                    </a:p>
                    <a:p>
                      <a:pPr marL="0" indent="0">
                        <a:buFont typeface="Arial" panose="020B0604020202020204" pitchFamily="34" charset="0"/>
                        <a:buChar char="•"/>
                      </a:pPr>
                      <a:r>
                        <a:rPr lang="en-US" sz="900" dirty="0">
                          <a:solidFill>
                            <a:schemeClr val="tx1"/>
                          </a:solidFill>
                        </a:rPr>
                        <a:t>Number of bugs caught in testing vs. field use </a:t>
                      </a:r>
                      <a:r>
                        <a:rPr lang="en-US" sz="900" i="1" dirty="0">
                          <a:solidFill>
                            <a:schemeClr val="tx1"/>
                          </a:solidFill>
                        </a:rPr>
                        <a:t>[defect detection %]</a:t>
                      </a:r>
                    </a:p>
                    <a:p>
                      <a:pPr marL="0" indent="0">
                        <a:buFont typeface="Arial" panose="020B0604020202020204" pitchFamily="34" charset="0"/>
                        <a:buChar char="•"/>
                      </a:pPr>
                      <a:r>
                        <a:rPr lang="en-US" sz="900" dirty="0">
                          <a:solidFill>
                            <a:schemeClr val="tx1"/>
                          </a:solidFill>
                        </a:rPr>
                        <a:t>Change failure rate (rollback)</a:t>
                      </a:r>
                    </a:p>
                  </a:txBody>
                  <a:tcPr>
                    <a:solidFill>
                      <a:schemeClr val="bg1"/>
                    </a:solidFill>
                  </a:tcPr>
                </a:tc>
                <a:extLst>
                  <a:ext uri="{0D108BD9-81ED-4DB2-BD59-A6C34878D82A}">
                    <a16:rowId xmlns:a16="http://schemas.microsoft.com/office/drawing/2014/main" val="4281656957"/>
                  </a:ext>
                </a:extLst>
              </a:tr>
              <a:tr h="217842">
                <a:tc>
                  <a:txBody>
                    <a:bodyPr/>
                    <a:lstStyle/>
                    <a:p>
                      <a:r>
                        <a:rPr lang="en-US" sz="900" b="1" dirty="0"/>
                        <a:t>Program Management</a:t>
                      </a:r>
                    </a:p>
                    <a:p>
                      <a:pPr marL="55563" indent="-55563">
                        <a:buFont typeface="Arial" panose="020B0604020202020204" pitchFamily="34" charset="0"/>
                        <a:buChar char="•"/>
                      </a:pPr>
                      <a:r>
                        <a:rPr lang="en-US" sz="900" b="0" dirty="0"/>
                        <a:t>Complexity metrics. </a:t>
                      </a:r>
                      <a:r>
                        <a:rPr lang="en-US" sz="900" b="0" dirty="0" err="1"/>
                        <a:t>Devel</a:t>
                      </a:r>
                      <a:r>
                        <a:rPr lang="en-US" sz="900" b="0" dirty="0"/>
                        <a:t> plan/env metrics (specs, code, staff, …)</a:t>
                      </a:r>
                    </a:p>
                  </a:txBody>
                  <a:tcPr>
                    <a:solidFill>
                      <a:schemeClr val="bg1"/>
                    </a:solidFill>
                  </a:tcPr>
                </a:tc>
                <a:extLst>
                  <a:ext uri="{0D108BD9-81ED-4DB2-BD59-A6C34878D82A}">
                    <a16:rowId xmlns:a16="http://schemas.microsoft.com/office/drawing/2014/main" val="4266352459"/>
                  </a:ext>
                </a:extLst>
              </a:tr>
            </a:tbl>
          </a:graphicData>
        </a:graphic>
      </p:graphicFrame>
      <p:cxnSp>
        <p:nvCxnSpPr>
          <p:cNvPr id="6" name="Straight Arrow Connector 5">
            <a:extLst>
              <a:ext uri="{FF2B5EF4-FFF2-40B4-BE49-F238E27FC236}">
                <a16:creationId xmlns:a16="http://schemas.microsoft.com/office/drawing/2014/main" id="{13DAB6C2-58D4-43FA-93FC-682A5ED2260C}"/>
              </a:ext>
            </a:extLst>
          </p:cNvPr>
          <p:cNvCxnSpPr>
            <a:cxnSpLocks/>
          </p:cNvCxnSpPr>
          <p:nvPr/>
        </p:nvCxnSpPr>
        <p:spPr>
          <a:xfrm>
            <a:off x="3370155" y="2717319"/>
            <a:ext cx="852022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70F151-713E-4E19-BE64-3875A7CF641F}"/>
              </a:ext>
            </a:extLst>
          </p:cNvPr>
          <p:cNvCxnSpPr>
            <a:cxnSpLocks/>
          </p:cNvCxnSpPr>
          <p:nvPr/>
        </p:nvCxnSpPr>
        <p:spPr>
          <a:xfrm>
            <a:off x="5549155" y="2337940"/>
            <a:ext cx="0" cy="37937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95A0E3-FED5-4699-8092-26FEE8B3CF45}"/>
              </a:ext>
            </a:extLst>
          </p:cNvPr>
          <p:cNvCxnSpPr>
            <a:cxnSpLocks/>
          </p:cNvCxnSpPr>
          <p:nvPr/>
        </p:nvCxnSpPr>
        <p:spPr>
          <a:xfrm rot="16200000" flipH="1">
            <a:off x="4059201" y="1206286"/>
            <a:ext cx="0" cy="379379"/>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61DEA0F-6C66-4ACB-B079-3131C7101A33}"/>
              </a:ext>
            </a:extLst>
          </p:cNvPr>
          <p:cNvSpPr txBox="1"/>
          <p:nvPr/>
        </p:nvSpPr>
        <p:spPr>
          <a:xfrm>
            <a:off x="3305055" y="1251151"/>
            <a:ext cx="590226" cy="246221"/>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Tickets</a:t>
            </a:r>
          </a:p>
        </p:txBody>
      </p:sp>
      <p:sp>
        <p:nvSpPr>
          <p:cNvPr id="10" name="TextBox 9">
            <a:extLst>
              <a:ext uri="{FF2B5EF4-FFF2-40B4-BE49-F238E27FC236}">
                <a16:creationId xmlns:a16="http://schemas.microsoft.com/office/drawing/2014/main" id="{9D0346C4-9E56-442F-89A4-D94BE0BC8E28}"/>
              </a:ext>
            </a:extLst>
          </p:cNvPr>
          <p:cNvSpPr txBox="1"/>
          <p:nvPr/>
        </p:nvSpPr>
        <p:spPr>
          <a:xfrm>
            <a:off x="4098784" y="2778874"/>
            <a:ext cx="1273105" cy="523220"/>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Iteration  </a:t>
            </a:r>
          </a:p>
          <a:p>
            <a:r>
              <a:rPr lang="en-US" sz="1000" b="1" dirty="0">
                <a:latin typeface="Arial" panose="020B0604020202020204" pitchFamily="34" charset="0"/>
                <a:cs typeface="Arial" panose="020B0604020202020204" pitchFamily="34" charset="0"/>
              </a:rPr>
              <a:t>Start</a:t>
            </a:r>
          </a:p>
          <a:p>
            <a:r>
              <a:rPr lang="en-US" sz="800" b="1" dirty="0">
                <a:latin typeface="Arial" panose="020B0604020202020204" pitchFamily="34" charset="0"/>
                <a:cs typeface="Arial" panose="020B0604020202020204" pitchFamily="34" charset="0"/>
              </a:rPr>
              <a:t>(Sprint, Epic, Release)</a:t>
            </a:r>
          </a:p>
        </p:txBody>
      </p:sp>
      <p:cxnSp>
        <p:nvCxnSpPr>
          <p:cNvPr id="11" name="Straight Connector 10">
            <a:extLst>
              <a:ext uri="{FF2B5EF4-FFF2-40B4-BE49-F238E27FC236}">
                <a16:creationId xmlns:a16="http://schemas.microsoft.com/office/drawing/2014/main" id="{001F2AA4-43EE-4650-B6E3-8560F7F6D7B2}"/>
              </a:ext>
            </a:extLst>
          </p:cNvPr>
          <p:cNvCxnSpPr>
            <a:cxnSpLocks/>
          </p:cNvCxnSpPr>
          <p:nvPr/>
        </p:nvCxnSpPr>
        <p:spPr>
          <a:xfrm>
            <a:off x="4256620" y="2521474"/>
            <a:ext cx="1292537"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183DAB-8047-44A6-9248-F631227B951A}"/>
              </a:ext>
            </a:extLst>
          </p:cNvPr>
          <p:cNvSpPr txBox="1"/>
          <p:nvPr/>
        </p:nvSpPr>
        <p:spPr>
          <a:xfrm>
            <a:off x="4353912" y="2096576"/>
            <a:ext cx="1056700"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Coding,</a:t>
            </a:r>
          </a:p>
          <a:p>
            <a:pPr algn="ctr"/>
            <a:r>
              <a:rPr lang="en-US" sz="1000" dirty="0">
                <a:latin typeface="Arial" panose="020B0604020202020204" pitchFamily="34" charset="0"/>
                <a:cs typeface="Arial" panose="020B0604020202020204" pitchFamily="34" charset="0"/>
              </a:rPr>
              <a:t>Functional Test</a:t>
            </a:r>
          </a:p>
        </p:txBody>
      </p:sp>
      <p:cxnSp>
        <p:nvCxnSpPr>
          <p:cNvPr id="13" name="Straight Connector 12">
            <a:extLst>
              <a:ext uri="{FF2B5EF4-FFF2-40B4-BE49-F238E27FC236}">
                <a16:creationId xmlns:a16="http://schemas.microsoft.com/office/drawing/2014/main" id="{CADAF81B-90CA-446B-82E1-2338ECCE2352}"/>
              </a:ext>
            </a:extLst>
          </p:cNvPr>
          <p:cNvCxnSpPr>
            <a:cxnSpLocks/>
          </p:cNvCxnSpPr>
          <p:nvPr/>
        </p:nvCxnSpPr>
        <p:spPr>
          <a:xfrm>
            <a:off x="5549155" y="2521474"/>
            <a:ext cx="893467"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881891C-EE8C-4803-AF5B-125DBADBB2C9}"/>
              </a:ext>
            </a:extLst>
          </p:cNvPr>
          <p:cNvSpPr txBox="1"/>
          <p:nvPr/>
        </p:nvSpPr>
        <p:spPr>
          <a:xfrm>
            <a:off x="5475905" y="1938292"/>
            <a:ext cx="1039969" cy="553998"/>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Regression </a:t>
            </a:r>
          </a:p>
          <a:p>
            <a:pPr algn="ctr"/>
            <a:r>
              <a:rPr lang="en-US" sz="1000" dirty="0">
                <a:latin typeface="Arial" panose="020B0604020202020204" pitchFamily="34" charset="0"/>
                <a:cs typeface="Arial" panose="020B0604020202020204" pitchFamily="34" charset="0"/>
              </a:rPr>
              <a:t>Test</a:t>
            </a:r>
          </a:p>
          <a:p>
            <a:pPr algn="ctr"/>
            <a:r>
              <a:rPr lang="en-US" sz="1000" dirty="0">
                <a:latin typeface="Arial" panose="020B0604020202020204" pitchFamily="34" charset="0"/>
                <a:cs typeface="Arial" panose="020B0604020202020204" pitchFamily="34" charset="0"/>
              </a:rPr>
              <a:t>(Automated)</a:t>
            </a:r>
          </a:p>
        </p:txBody>
      </p:sp>
      <p:cxnSp>
        <p:nvCxnSpPr>
          <p:cNvPr id="15" name="Straight Connector 14">
            <a:extLst>
              <a:ext uri="{FF2B5EF4-FFF2-40B4-BE49-F238E27FC236}">
                <a16:creationId xmlns:a16="http://schemas.microsoft.com/office/drawing/2014/main" id="{22F17867-6765-4EFD-AFD7-14326201202C}"/>
              </a:ext>
            </a:extLst>
          </p:cNvPr>
          <p:cNvCxnSpPr>
            <a:cxnSpLocks/>
          </p:cNvCxnSpPr>
          <p:nvPr/>
        </p:nvCxnSpPr>
        <p:spPr>
          <a:xfrm rot="16200000" flipH="1">
            <a:off x="4048392" y="1546487"/>
            <a:ext cx="0" cy="379379"/>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89D371-3A1B-4622-B93C-FDB7076CB922}"/>
              </a:ext>
            </a:extLst>
          </p:cNvPr>
          <p:cNvSpPr txBox="1"/>
          <p:nvPr/>
        </p:nvSpPr>
        <p:spPr>
          <a:xfrm>
            <a:off x="3256965" y="1601280"/>
            <a:ext cx="638316" cy="246221"/>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Backlog</a:t>
            </a:r>
          </a:p>
        </p:txBody>
      </p:sp>
      <p:sp>
        <p:nvSpPr>
          <p:cNvPr id="19" name="TextBox 18">
            <a:extLst>
              <a:ext uri="{FF2B5EF4-FFF2-40B4-BE49-F238E27FC236}">
                <a16:creationId xmlns:a16="http://schemas.microsoft.com/office/drawing/2014/main" id="{559EA217-4DD4-412F-B0D2-244BF2FC3FED}"/>
              </a:ext>
            </a:extLst>
          </p:cNvPr>
          <p:cNvSpPr txBox="1"/>
          <p:nvPr/>
        </p:nvSpPr>
        <p:spPr>
          <a:xfrm>
            <a:off x="7327594" y="6008167"/>
            <a:ext cx="4597317" cy="461665"/>
          </a:xfrm>
          <a:prstGeom prst="rect">
            <a:avLst/>
          </a:prstGeom>
          <a:noFill/>
        </p:spPr>
        <p:txBody>
          <a:bodyPr wrap="square" rtlCol="0">
            <a:spAutoFit/>
          </a:bodyPr>
          <a:lstStyle/>
          <a:p>
            <a:r>
              <a:rPr lang="en-US" sz="600" b="1" u="sng" dirty="0">
                <a:latin typeface="Arial" panose="020B0604020202020204" pitchFamily="34" charset="0"/>
                <a:cs typeface="Arial" panose="020B0604020202020204" pitchFamily="34" charset="0"/>
              </a:rPr>
              <a:t>References</a:t>
            </a:r>
            <a:r>
              <a:rPr lang="en-US" sz="600" dirty="0">
                <a:latin typeface="Arial" panose="020B0604020202020204" pitchFamily="34" charset="0"/>
                <a:cs typeface="Arial" panose="020B0604020202020204" pitchFamily="34" charset="0"/>
              </a:rPr>
              <a:t>:</a:t>
            </a:r>
          </a:p>
          <a:p>
            <a:pPr marL="58738" indent="-58738">
              <a:buFont typeface="Arial" panose="020B0604020202020204" pitchFamily="34" charset="0"/>
              <a:buChar char="•"/>
            </a:pPr>
            <a:r>
              <a:rPr lang="en-US" sz="600" dirty="0">
                <a:latin typeface="Arial" panose="020B0604020202020204" pitchFamily="34" charset="0"/>
                <a:cs typeface="Arial" panose="020B0604020202020204" pitchFamily="34" charset="0"/>
                <a:hlinkClick r:id="rId3"/>
              </a:rPr>
              <a:t>Defense Science Board, Design and Acquisition of Software for Defense Systems, Feb 2018</a:t>
            </a:r>
            <a:endParaRPr lang="en-US" sz="600" dirty="0">
              <a:latin typeface="Arial" panose="020B0604020202020204" pitchFamily="34" charset="0"/>
              <a:cs typeface="Arial" panose="020B0604020202020204" pitchFamily="34" charset="0"/>
              <a:hlinkClick r:id="" action="ppaction://noaction"/>
            </a:endParaRPr>
          </a:p>
          <a:p>
            <a:pPr marL="58738" indent="-58738">
              <a:buFont typeface="Arial" panose="020B0604020202020204" pitchFamily="34" charset="0"/>
              <a:buChar char="•"/>
            </a:pPr>
            <a:r>
              <a:rPr lang="en-US" sz="600" dirty="0">
                <a:latin typeface="Arial" panose="020B0604020202020204" pitchFamily="34" charset="0"/>
                <a:cs typeface="Arial" panose="020B0604020202020204" pitchFamily="34" charset="0"/>
                <a:hlinkClick r:id="rId4"/>
              </a:rPr>
              <a:t>Defense Innovation Board Metrics for Software Development, version 0.9, 9 Jul 2018</a:t>
            </a:r>
            <a:endParaRPr lang="en-US" sz="600" dirty="0">
              <a:latin typeface="Arial" panose="020B0604020202020204" pitchFamily="34" charset="0"/>
              <a:cs typeface="Arial" panose="020B0604020202020204" pitchFamily="34" charset="0"/>
            </a:endParaRPr>
          </a:p>
          <a:p>
            <a:pPr marL="58738" indent="-58738">
              <a:buFont typeface="Arial" panose="020B0604020202020204" pitchFamily="34" charset="0"/>
              <a:buChar char="•"/>
            </a:pPr>
            <a:r>
              <a:rPr lang="en-US" sz="600" dirty="0">
                <a:latin typeface="Arial" panose="020B0604020202020204" pitchFamily="34" charset="0"/>
                <a:cs typeface="Arial" panose="020B0604020202020204" pitchFamily="34" charset="0"/>
              </a:rPr>
              <a:t>MTTR, MTBF, or MTTF? A Simple Guide to Failure Metrics. </a:t>
            </a:r>
            <a:r>
              <a:rPr lang="en-US" sz="600" dirty="0">
                <a:latin typeface="Arial" panose="020B0604020202020204" pitchFamily="34" charset="0"/>
                <a:cs typeface="Arial" panose="020B0604020202020204" pitchFamily="34" charset="0"/>
                <a:hlinkClick r:id="rId5"/>
              </a:rPr>
              <a:t>https://limblecmms.com/blog/mttr-mtbf-mttf-guide-to-failure-metrics/</a:t>
            </a:r>
            <a:endParaRPr lang="en-US" sz="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CB0971F-F4DA-4CCF-9404-4CA5CA21844E}"/>
              </a:ext>
            </a:extLst>
          </p:cNvPr>
          <p:cNvSpPr txBox="1"/>
          <p:nvPr/>
        </p:nvSpPr>
        <p:spPr>
          <a:xfrm>
            <a:off x="5298795" y="2778874"/>
            <a:ext cx="1273105" cy="523220"/>
          </a:xfrm>
          <a:prstGeom prst="rect">
            <a:avLst/>
          </a:prstGeom>
          <a:noFill/>
        </p:spPr>
        <p:txBody>
          <a:bodyPr wrap="none" rtlCol="0">
            <a:spAutoFit/>
          </a:bodyPr>
          <a:lstStyle/>
          <a:p>
            <a:pPr algn="r"/>
            <a:r>
              <a:rPr lang="en-US" sz="1000" b="1" dirty="0">
                <a:latin typeface="Arial" panose="020B0604020202020204" pitchFamily="34" charset="0"/>
                <a:cs typeface="Arial" panose="020B0604020202020204" pitchFamily="34" charset="0"/>
              </a:rPr>
              <a:t>Iteration</a:t>
            </a:r>
          </a:p>
          <a:p>
            <a:pPr algn="r"/>
            <a:r>
              <a:rPr lang="en-US" sz="1000" b="1" dirty="0">
                <a:latin typeface="Arial" panose="020B0604020202020204" pitchFamily="34" charset="0"/>
                <a:cs typeface="Arial" panose="020B0604020202020204" pitchFamily="34" charset="0"/>
              </a:rPr>
              <a:t>End</a:t>
            </a:r>
          </a:p>
          <a:p>
            <a:pPr algn="r"/>
            <a:r>
              <a:rPr lang="en-US" sz="800" b="1" dirty="0">
                <a:latin typeface="Arial" panose="020B0604020202020204" pitchFamily="34" charset="0"/>
                <a:cs typeface="Arial" panose="020B0604020202020204" pitchFamily="34" charset="0"/>
              </a:rPr>
              <a:t>(Sprint, Epic, Release)</a:t>
            </a:r>
          </a:p>
        </p:txBody>
      </p:sp>
      <p:cxnSp>
        <p:nvCxnSpPr>
          <p:cNvPr id="21" name="Straight Connector 20">
            <a:extLst>
              <a:ext uri="{FF2B5EF4-FFF2-40B4-BE49-F238E27FC236}">
                <a16:creationId xmlns:a16="http://schemas.microsoft.com/office/drawing/2014/main" id="{D0081546-40D3-4190-9B60-D2AE20A14DE7}"/>
              </a:ext>
            </a:extLst>
          </p:cNvPr>
          <p:cNvCxnSpPr>
            <a:cxnSpLocks/>
          </p:cNvCxnSpPr>
          <p:nvPr/>
        </p:nvCxnSpPr>
        <p:spPr>
          <a:xfrm>
            <a:off x="6421486" y="3557431"/>
            <a:ext cx="5051816" cy="0"/>
          </a:xfrm>
          <a:prstGeom prst="line">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B93364C-0789-4D67-9918-5A8E4FA0342F}"/>
              </a:ext>
            </a:extLst>
          </p:cNvPr>
          <p:cNvSpPr txBox="1"/>
          <p:nvPr/>
        </p:nvSpPr>
        <p:spPr>
          <a:xfrm>
            <a:off x="6748962" y="3391728"/>
            <a:ext cx="1518364" cy="461665"/>
          </a:xfrm>
          <a:prstGeom prst="rect">
            <a:avLst/>
          </a:prstGeom>
          <a:solidFill>
            <a:schemeClr val="bg1"/>
          </a:solidFill>
        </p:spPr>
        <p:txBody>
          <a:bodyPr wrap="none" rtlCol="0">
            <a:spAutoFit/>
          </a:bodyPr>
          <a:lstStyle/>
          <a:p>
            <a:pPr algn="ctr"/>
            <a:r>
              <a:rPr lang="en-US" sz="1200" b="1" dirty="0">
                <a:latin typeface="Arial" panose="020B0604020202020204" pitchFamily="34" charset="0"/>
                <a:cs typeface="Arial" panose="020B0604020202020204" pitchFamily="34" charset="0"/>
              </a:rPr>
              <a:t>Operations</a:t>
            </a:r>
          </a:p>
          <a:p>
            <a:pPr algn="ctr"/>
            <a:r>
              <a:rPr lang="en-US" sz="1200" b="1" dirty="0">
                <a:latin typeface="Arial" panose="020B0604020202020204" pitchFamily="34" charset="0"/>
                <a:cs typeface="Arial" panose="020B0604020202020204" pitchFamily="34" charset="0"/>
              </a:rPr>
              <a:t>(internal, external)</a:t>
            </a:r>
          </a:p>
        </p:txBody>
      </p:sp>
      <p:sp>
        <p:nvSpPr>
          <p:cNvPr id="23" name="TextBox 22">
            <a:extLst>
              <a:ext uri="{FF2B5EF4-FFF2-40B4-BE49-F238E27FC236}">
                <a16:creationId xmlns:a16="http://schemas.microsoft.com/office/drawing/2014/main" id="{F09780A3-2C5C-43D0-83FA-AB4C67C641F1}"/>
              </a:ext>
            </a:extLst>
          </p:cNvPr>
          <p:cNvSpPr txBox="1"/>
          <p:nvPr/>
        </p:nvSpPr>
        <p:spPr>
          <a:xfrm>
            <a:off x="6604091" y="2394634"/>
            <a:ext cx="38985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a:t>
            </a:r>
          </a:p>
        </p:txBody>
      </p:sp>
      <p:cxnSp>
        <p:nvCxnSpPr>
          <p:cNvPr id="24" name="Straight Connector 23">
            <a:extLst>
              <a:ext uri="{FF2B5EF4-FFF2-40B4-BE49-F238E27FC236}">
                <a16:creationId xmlns:a16="http://schemas.microsoft.com/office/drawing/2014/main" id="{B12CDCC2-7D54-499E-AC14-F54CB91ABA94}"/>
              </a:ext>
            </a:extLst>
          </p:cNvPr>
          <p:cNvCxnSpPr>
            <a:cxnSpLocks/>
          </p:cNvCxnSpPr>
          <p:nvPr/>
        </p:nvCxnSpPr>
        <p:spPr>
          <a:xfrm>
            <a:off x="7159454" y="1233541"/>
            <a:ext cx="0" cy="149127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53C01DB-00E7-41A6-B0DD-AD1639405235}"/>
              </a:ext>
            </a:extLst>
          </p:cNvPr>
          <p:cNvSpPr txBox="1"/>
          <p:nvPr/>
        </p:nvSpPr>
        <p:spPr>
          <a:xfrm>
            <a:off x="6702153" y="2764089"/>
            <a:ext cx="880369" cy="553998"/>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Failure or</a:t>
            </a:r>
          </a:p>
          <a:p>
            <a:pPr algn="ctr"/>
            <a:r>
              <a:rPr lang="en-US" sz="1000" dirty="0">
                <a:solidFill>
                  <a:srgbClr val="C00000"/>
                </a:solidFill>
                <a:latin typeface="Arial" panose="020B0604020202020204" pitchFamily="34" charset="0"/>
                <a:cs typeface="Arial" panose="020B0604020202020204" pitchFamily="34" charset="0"/>
              </a:rPr>
              <a:t>Vulnerability</a:t>
            </a:r>
          </a:p>
          <a:p>
            <a:pPr algn="ctr"/>
            <a:r>
              <a:rPr lang="en-US" sz="1000" dirty="0">
                <a:solidFill>
                  <a:srgbClr val="C00000"/>
                </a:solidFill>
                <a:latin typeface="Arial" panose="020B0604020202020204" pitchFamily="34" charset="0"/>
                <a:cs typeface="Arial" panose="020B0604020202020204" pitchFamily="34" charset="0"/>
              </a:rPr>
              <a:t>Occurs</a:t>
            </a:r>
          </a:p>
        </p:txBody>
      </p:sp>
      <p:cxnSp>
        <p:nvCxnSpPr>
          <p:cNvPr id="26" name="Straight Connector 25">
            <a:extLst>
              <a:ext uri="{FF2B5EF4-FFF2-40B4-BE49-F238E27FC236}">
                <a16:creationId xmlns:a16="http://schemas.microsoft.com/office/drawing/2014/main" id="{0EEF0BA9-2681-473B-8DF3-55B3039495D6}"/>
              </a:ext>
            </a:extLst>
          </p:cNvPr>
          <p:cNvCxnSpPr>
            <a:cxnSpLocks/>
          </p:cNvCxnSpPr>
          <p:nvPr/>
        </p:nvCxnSpPr>
        <p:spPr>
          <a:xfrm>
            <a:off x="7159454" y="2522212"/>
            <a:ext cx="873495" cy="0"/>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006B9ED-6645-46E9-8B84-4C4D21A8B108}"/>
              </a:ext>
            </a:extLst>
          </p:cNvPr>
          <p:cNvSpPr txBox="1"/>
          <p:nvPr/>
        </p:nvSpPr>
        <p:spPr>
          <a:xfrm>
            <a:off x="6421486" y="1940344"/>
            <a:ext cx="768300" cy="553998"/>
          </a:xfrm>
          <a:prstGeom prst="rect">
            <a:avLst/>
          </a:prstGeom>
          <a:noFill/>
        </p:spPr>
        <p:txBody>
          <a:bodyPr wrap="square" rtlCol="0">
            <a:spAutoFit/>
          </a:bodyPr>
          <a:lstStyle/>
          <a:p>
            <a:pPr algn="ctr"/>
            <a:r>
              <a:rPr lang="en-US" sz="1000" dirty="0">
                <a:solidFill>
                  <a:schemeClr val="bg1">
                    <a:lumMod val="65000"/>
                  </a:schemeClr>
                </a:solidFill>
                <a:latin typeface="Arial" panose="020B0604020202020204" pitchFamily="34" charset="0"/>
                <a:cs typeface="Arial" panose="020B0604020202020204" pitchFamily="34" charset="0"/>
              </a:rPr>
              <a:t>Latent</a:t>
            </a:r>
          </a:p>
          <a:p>
            <a:pPr algn="ctr"/>
            <a:r>
              <a:rPr lang="en-US" sz="1000" dirty="0">
                <a:solidFill>
                  <a:schemeClr val="bg1">
                    <a:lumMod val="65000"/>
                  </a:schemeClr>
                </a:solidFill>
                <a:latin typeface="Arial" panose="020B0604020202020204" pitchFamily="34" charset="0"/>
                <a:cs typeface="Arial" panose="020B0604020202020204" pitchFamily="34" charset="0"/>
              </a:rPr>
              <a:t>Defect</a:t>
            </a:r>
          </a:p>
          <a:p>
            <a:pPr algn="ctr"/>
            <a:r>
              <a:rPr lang="en-US" sz="1000" dirty="0">
                <a:solidFill>
                  <a:schemeClr val="bg1">
                    <a:lumMod val="65000"/>
                  </a:schemeClr>
                </a:solidFill>
                <a:latin typeface="Arial" panose="020B0604020202020204" pitchFamily="34" charset="0"/>
                <a:cs typeface="Arial" panose="020B0604020202020204" pitchFamily="34" charset="0"/>
              </a:rPr>
              <a:t>Escape</a:t>
            </a:r>
          </a:p>
        </p:txBody>
      </p:sp>
      <p:sp>
        <p:nvSpPr>
          <p:cNvPr id="28" name="TextBox 27">
            <a:extLst>
              <a:ext uri="{FF2B5EF4-FFF2-40B4-BE49-F238E27FC236}">
                <a16:creationId xmlns:a16="http://schemas.microsoft.com/office/drawing/2014/main" id="{C61F98F1-720E-4766-B594-ED554E49AF0C}"/>
              </a:ext>
            </a:extLst>
          </p:cNvPr>
          <p:cNvSpPr txBox="1"/>
          <p:nvPr/>
        </p:nvSpPr>
        <p:spPr>
          <a:xfrm>
            <a:off x="5866081" y="955526"/>
            <a:ext cx="1064715"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Deployment</a:t>
            </a:r>
          </a:p>
        </p:txBody>
      </p:sp>
      <p:cxnSp>
        <p:nvCxnSpPr>
          <p:cNvPr id="29" name="Straight Connector 28">
            <a:extLst>
              <a:ext uri="{FF2B5EF4-FFF2-40B4-BE49-F238E27FC236}">
                <a16:creationId xmlns:a16="http://schemas.microsoft.com/office/drawing/2014/main" id="{BEFF885B-7AD4-46F5-A9D0-A575AEDCFF56}"/>
              </a:ext>
            </a:extLst>
          </p:cNvPr>
          <p:cNvCxnSpPr>
            <a:cxnSpLocks/>
          </p:cNvCxnSpPr>
          <p:nvPr/>
        </p:nvCxnSpPr>
        <p:spPr>
          <a:xfrm>
            <a:off x="8036193" y="2334695"/>
            <a:ext cx="0" cy="37937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6C563DE-ABBA-4A3B-846C-1C83E87BBB7B}"/>
              </a:ext>
            </a:extLst>
          </p:cNvPr>
          <p:cNvSpPr txBox="1"/>
          <p:nvPr/>
        </p:nvSpPr>
        <p:spPr>
          <a:xfrm>
            <a:off x="7233840" y="2141486"/>
            <a:ext cx="768159" cy="400110"/>
          </a:xfrm>
          <a:prstGeom prst="rect">
            <a:avLst/>
          </a:prstGeom>
          <a:noFill/>
        </p:spPr>
        <p:txBody>
          <a:bodyPr wrap="none" rtlCol="0">
            <a:spAutoFit/>
          </a:bodyPr>
          <a:lstStyle/>
          <a:p>
            <a:pPr algn="ctr"/>
            <a:r>
              <a:rPr lang="en-US" sz="1000" b="1" dirty="0">
                <a:solidFill>
                  <a:srgbClr val="C00000"/>
                </a:solidFill>
                <a:latin typeface="Arial" panose="020B0604020202020204" pitchFamily="34" charset="0"/>
                <a:cs typeface="Arial" panose="020B0604020202020204" pitchFamily="34" charset="0"/>
              </a:rPr>
              <a:t>Detection</a:t>
            </a:r>
          </a:p>
          <a:p>
            <a:pPr algn="ctr"/>
            <a:r>
              <a:rPr lang="en-US" sz="1000" b="1" dirty="0">
                <a:solidFill>
                  <a:srgbClr val="C00000"/>
                </a:solidFill>
                <a:latin typeface="Arial" panose="020B0604020202020204" pitchFamily="34" charset="0"/>
                <a:cs typeface="Arial" panose="020B0604020202020204" pitchFamily="34" charset="0"/>
              </a:rPr>
              <a:t>Time</a:t>
            </a:r>
          </a:p>
        </p:txBody>
      </p:sp>
      <p:cxnSp>
        <p:nvCxnSpPr>
          <p:cNvPr id="31" name="Straight Connector 30">
            <a:extLst>
              <a:ext uri="{FF2B5EF4-FFF2-40B4-BE49-F238E27FC236}">
                <a16:creationId xmlns:a16="http://schemas.microsoft.com/office/drawing/2014/main" id="{037604D2-E3A0-4F08-8536-1AED99C000F9}"/>
              </a:ext>
            </a:extLst>
          </p:cNvPr>
          <p:cNvCxnSpPr>
            <a:cxnSpLocks/>
          </p:cNvCxnSpPr>
          <p:nvPr/>
        </p:nvCxnSpPr>
        <p:spPr>
          <a:xfrm>
            <a:off x="8032949" y="2521474"/>
            <a:ext cx="873495"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1A3A424-10DB-41AD-BB96-EC8B77CC0D5C}"/>
              </a:ext>
            </a:extLst>
          </p:cNvPr>
          <p:cNvSpPr txBox="1"/>
          <p:nvPr/>
        </p:nvSpPr>
        <p:spPr>
          <a:xfrm>
            <a:off x="8098093" y="2231888"/>
            <a:ext cx="745717" cy="246221"/>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Diagnosis</a:t>
            </a:r>
          </a:p>
        </p:txBody>
      </p:sp>
      <p:cxnSp>
        <p:nvCxnSpPr>
          <p:cNvPr id="33" name="Straight Connector 32">
            <a:extLst>
              <a:ext uri="{FF2B5EF4-FFF2-40B4-BE49-F238E27FC236}">
                <a16:creationId xmlns:a16="http://schemas.microsoft.com/office/drawing/2014/main" id="{16936E01-AF8A-4291-B1DD-698C211E083D}"/>
              </a:ext>
            </a:extLst>
          </p:cNvPr>
          <p:cNvCxnSpPr>
            <a:cxnSpLocks/>
          </p:cNvCxnSpPr>
          <p:nvPr/>
        </p:nvCxnSpPr>
        <p:spPr>
          <a:xfrm>
            <a:off x="6442622" y="2521474"/>
            <a:ext cx="716832" cy="0"/>
          </a:xfrm>
          <a:prstGeom prst="line">
            <a:avLst/>
          </a:prstGeom>
          <a:ln w="19050">
            <a:solidFill>
              <a:schemeClr val="tx1">
                <a:lumMod val="50000"/>
                <a:lumOff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28808B0-D002-4E39-8EB8-01E2293A722C}"/>
              </a:ext>
            </a:extLst>
          </p:cNvPr>
          <p:cNvSpPr txBox="1"/>
          <p:nvPr/>
        </p:nvSpPr>
        <p:spPr>
          <a:xfrm>
            <a:off x="8579616" y="2792482"/>
            <a:ext cx="652744" cy="400110"/>
          </a:xfrm>
          <a:prstGeom prst="rect">
            <a:avLst/>
          </a:prstGeom>
          <a:noFill/>
        </p:spPr>
        <p:txBody>
          <a:bodyPr wrap="none" rtlCol="0">
            <a:spAutoFit/>
          </a:bodyPr>
          <a:lstStyle/>
          <a:p>
            <a:pPr algn="ctr"/>
            <a:r>
              <a:rPr lang="en-US" sz="1000" b="1" dirty="0">
                <a:solidFill>
                  <a:srgbClr val="F6BB00"/>
                </a:solidFill>
                <a:latin typeface="Arial" panose="020B0604020202020204" pitchFamily="34" charset="0"/>
                <a:cs typeface="Arial" panose="020B0604020202020204" pitchFamily="34" charset="0"/>
              </a:rPr>
              <a:t>Repairs</a:t>
            </a:r>
          </a:p>
          <a:p>
            <a:pPr algn="ctr"/>
            <a:r>
              <a:rPr lang="en-US" sz="1000" b="1" dirty="0">
                <a:solidFill>
                  <a:srgbClr val="F6BB00"/>
                </a:solidFill>
                <a:latin typeface="Arial" panose="020B0604020202020204" pitchFamily="34" charset="0"/>
                <a:cs typeface="Arial" panose="020B0604020202020204" pitchFamily="34" charset="0"/>
              </a:rPr>
              <a:t>Start</a:t>
            </a:r>
          </a:p>
        </p:txBody>
      </p:sp>
      <p:cxnSp>
        <p:nvCxnSpPr>
          <p:cNvPr id="37" name="Straight Connector 36">
            <a:extLst>
              <a:ext uri="{FF2B5EF4-FFF2-40B4-BE49-F238E27FC236}">
                <a16:creationId xmlns:a16="http://schemas.microsoft.com/office/drawing/2014/main" id="{44F8225B-79ED-45F8-946D-1156FB625AC4}"/>
              </a:ext>
            </a:extLst>
          </p:cNvPr>
          <p:cNvCxnSpPr>
            <a:cxnSpLocks/>
          </p:cNvCxnSpPr>
          <p:nvPr/>
        </p:nvCxnSpPr>
        <p:spPr>
          <a:xfrm>
            <a:off x="4256620" y="3557431"/>
            <a:ext cx="2164866" cy="0"/>
          </a:xfrm>
          <a:prstGeom prst="line">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B508289-2660-4CAB-8613-5ACE5D038217}"/>
              </a:ext>
            </a:extLst>
          </p:cNvPr>
          <p:cNvSpPr txBox="1"/>
          <p:nvPr/>
        </p:nvSpPr>
        <p:spPr>
          <a:xfrm>
            <a:off x="4816320" y="3440612"/>
            <a:ext cx="1149675" cy="276999"/>
          </a:xfrm>
          <a:prstGeom prst="rect">
            <a:avLst/>
          </a:prstGeom>
          <a:solidFill>
            <a:schemeClr val="bg1"/>
          </a:solidFill>
        </p:spPr>
        <p:txBody>
          <a:bodyPr wrap="none" rtlCol="0">
            <a:spAutoFit/>
          </a:bodyPr>
          <a:lstStyle/>
          <a:p>
            <a:pPr algn="ctr"/>
            <a:r>
              <a:rPr lang="en-US" sz="1200" b="1" dirty="0">
                <a:latin typeface="Arial" panose="020B0604020202020204" pitchFamily="34" charset="0"/>
                <a:cs typeface="Arial" panose="020B0604020202020204" pitchFamily="34" charset="0"/>
              </a:rPr>
              <a:t>Development</a:t>
            </a:r>
          </a:p>
        </p:txBody>
      </p:sp>
      <p:sp>
        <p:nvSpPr>
          <p:cNvPr id="39" name="TextBox 38">
            <a:extLst>
              <a:ext uri="{FF2B5EF4-FFF2-40B4-BE49-F238E27FC236}">
                <a16:creationId xmlns:a16="http://schemas.microsoft.com/office/drawing/2014/main" id="{327D7C0D-7070-46B4-A8D4-3B3B80A97A58}"/>
              </a:ext>
            </a:extLst>
          </p:cNvPr>
          <p:cNvSpPr txBox="1"/>
          <p:nvPr/>
        </p:nvSpPr>
        <p:spPr>
          <a:xfrm>
            <a:off x="3845129" y="955526"/>
            <a:ext cx="816249"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Baseline</a:t>
            </a:r>
          </a:p>
        </p:txBody>
      </p:sp>
      <p:cxnSp>
        <p:nvCxnSpPr>
          <p:cNvPr id="40" name="Straight Connector 39">
            <a:extLst>
              <a:ext uri="{FF2B5EF4-FFF2-40B4-BE49-F238E27FC236}">
                <a16:creationId xmlns:a16="http://schemas.microsoft.com/office/drawing/2014/main" id="{7363077E-B82C-44BE-A437-CED85FDC3DE8}"/>
              </a:ext>
            </a:extLst>
          </p:cNvPr>
          <p:cNvCxnSpPr>
            <a:cxnSpLocks/>
          </p:cNvCxnSpPr>
          <p:nvPr/>
        </p:nvCxnSpPr>
        <p:spPr>
          <a:xfrm>
            <a:off x="8885746" y="2518233"/>
            <a:ext cx="873495"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A7119E7-8013-4B26-9BF6-6C8FBFAF1F80}"/>
              </a:ext>
            </a:extLst>
          </p:cNvPr>
          <p:cNvSpPr txBox="1"/>
          <p:nvPr/>
        </p:nvSpPr>
        <p:spPr>
          <a:xfrm>
            <a:off x="8882988" y="2239640"/>
            <a:ext cx="881973" cy="246221"/>
          </a:xfrm>
          <a:prstGeom prst="rect">
            <a:avLst/>
          </a:prstGeom>
          <a:noFill/>
        </p:spPr>
        <p:txBody>
          <a:bodyPr wrap="none" rtlCol="0">
            <a:spAutoFit/>
          </a:bodyPr>
          <a:lstStyle/>
          <a:p>
            <a:pPr algn="ctr"/>
            <a:r>
              <a:rPr lang="en-US" sz="1000" dirty="0">
                <a:solidFill>
                  <a:srgbClr val="008000"/>
                </a:solidFill>
                <a:latin typeface="Arial" panose="020B0604020202020204" pitchFamily="34" charset="0"/>
                <a:cs typeface="Arial" panose="020B0604020202020204" pitchFamily="34" charset="0"/>
              </a:rPr>
              <a:t>Repair Time</a:t>
            </a:r>
          </a:p>
        </p:txBody>
      </p:sp>
      <p:sp>
        <p:nvSpPr>
          <p:cNvPr id="42" name="TextBox 41">
            <a:extLst>
              <a:ext uri="{FF2B5EF4-FFF2-40B4-BE49-F238E27FC236}">
                <a16:creationId xmlns:a16="http://schemas.microsoft.com/office/drawing/2014/main" id="{43466888-69BE-4380-833B-86992AF935A4}"/>
              </a:ext>
            </a:extLst>
          </p:cNvPr>
          <p:cNvSpPr txBox="1"/>
          <p:nvPr/>
        </p:nvSpPr>
        <p:spPr>
          <a:xfrm>
            <a:off x="11043537" y="2790167"/>
            <a:ext cx="859531" cy="400110"/>
          </a:xfrm>
          <a:prstGeom prst="rect">
            <a:avLst/>
          </a:prstGeom>
          <a:noFill/>
        </p:spPr>
        <p:txBody>
          <a:bodyPr wrap="none" rtlCol="0">
            <a:spAutoFit/>
          </a:bodyPr>
          <a:lstStyle/>
          <a:p>
            <a:pPr algn="ctr"/>
            <a:r>
              <a:rPr lang="en-US" sz="1000" b="1" dirty="0">
                <a:solidFill>
                  <a:srgbClr val="008000"/>
                </a:solidFill>
                <a:latin typeface="Arial" panose="020B0604020202020204" pitchFamily="34" charset="0"/>
                <a:cs typeface="Arial" panose="020B0604020202020204" pitchFamily="34" charset="0"/>
              </a:rPr>
              <a:t>Operations</a:t>
            </a:r>
          </a:p>
          <a:p>
            <a:pPr algn="ctr"/>
            <a:r>
              <a:rPr lang="en-US" sz="1000" b="1" dirty="0">
                <a:solidFill>
                  <a:srgbClr val="008000"/>
                </a:solidFill>
                <a:latin typeface="Arial" panose="020B0604020202020204" pitchFamily="34" charset="0"/>
                <a:cs typeface="Arial" panose="020B0604020202020204" pitchFamily="34" charset="0"/>
              </a:rPr>
              <a:t>Resumed</a:t>
            </a:r>
          </a:p>
        </p:txBody>
      </p:sp>
      <p:cxnSp>
        <p:nvCxnSpPr>
          <p:cNvPr id="43" name="Straight Connector 42">
            <a:extLst>
              <a:ext uri="{FF2B5EF4-FFF2-40B4-BE49-F238E27FC236}">
                <a16:creationId xmlns:a16="http://schemas.microsoft.com/office/drawing/2014/main" id="{E2A99A63-E4DB-4144-BF71-54B98B6E8C06}"/>
              </a:ext>
            </a:extLst>
          </p:cNvPr>
          <p:cNvCxnSpPr>
            <a:cxnSpLocks/>
          </p:cNvCxnSpPr>
          <p:nvPr/>
        </p:nvCxnSpPr>
        <p:spPr>
          <a:xfrm>
            <a:off x="9759241" y="2328543"/>
            <a:ext cx="0" cy="37937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A2197C-AF55-4337-95E7-1B3D34E13ABE}"/>
              </a:ext>
            </a:extLst>
          </p:cNvPr>
          <p:cNvCxnSpPr>
            <a:cxnSpLocks/>
          </p:cNvCxnSpPr>
          <p:nvPr/>
        </p:nvCxnSpPr>
        <p:spPr>
          <a:xfrm>
            <a:off x="10650943" y="2337939"/>
            <a:ext cx="0" cy="37937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005C019-087A-4ECC-BA40-23A33DF55C32}"/>
              </a:ext>
            </a:extLst>
          </p:cNvPr>
          <p:cNvCxnSpPr>
            <a:cxnSpLocks/>
          </p:cNvCxnSpPr>
          <p:nvPr/>
        </p:nvCxnSpPr>
        <p:spPr>
          <a:xfrm>
            <a:off x="9768969" y="2527628"/>
            <a:ext cx="873495"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9AED6E2-5F46-4AFE-AC91-347CD816FA49}"/>
              </a:ext>
            </a:extLst>
          </p:cNvPr>
          <p:cNvSpPr txBox="1"/>
          <p:nvPr/>
        </p:nvSpPr>
        <p:spPr>
          <a:xfrm>
            <a:off x="9885917" y="2255241"/>
            <a:ext cx="603050" cy="246221"/>
          </a:xfrm>
          <a:prstGeom prst="rect">
            <a:avLst/>
          </a:prstGeom>
          <a:noFill/>
        </p:spPr>
        <p:txBody>
          <a:bodyPr wrap="none" rtlCol="0">
            <a:spAutoFit/>
          </a:bodyPr>
          <a:lstStyle/>
          <a:p>
            <a:pPr algn="ctr"/>
            <a:r>
              <a:rPr lang="en-US" sz="1000" dirty="0">
                <a:solidFill>
                  <a:srgbClr val="008000"/>
                </a:solidFill>
                <a:latin typeface="Arial" panose="020B0604020202020204" pitchFamily="34" charset="0"/>
                <a:cs typeface="Arial" panose="020B0604020202020204" pitchFamily="34" charset="0"/>
              </a:rPr>
              <a:t>Testing</a:t>
            </a:r>
          </a:p>
        </p:txBody>
      </p:sp>
      <p:cxnSp>
        <p:nvCxnSpPr>
          <p:cNvPr id="47" name="Straight Connector 46">
            <a:extLst>
              <a:ext uri="{FF2B5EF4-FFF2-40B4-BE49-F238E27FC236}">
                <a16:creationId xmlns:a16="http://schemas.microsoft.com/office/drawing/2014/main" id="{133B8003-D646-4CD4-B99A-6DEDE7990A23}"/>
              </a:ext>
            </a:extLst>
          </p:cNvPr>
          <p:cNvCxnSpPr>
            <a:cxnSpLocks/>
          </p:cNvCxnSpPr>
          <p:nvPr/>
        </p:nvCxnSpPr>
        <p:spPr>
          <a:xfrm>
            <a:off x="10650944" y="2524386"/>
            <a:ext cx="873495"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2C55255-0469-476C-8E4A-5F2C347EAC1B}"/>
              </a:ext>
            </a:extLst>
          </p:cNvPr>
          <p:cNvSpPr txBox="1"/>
          <p:nvPr/>
        </p:nvSpPr>
        <p:spPr>
          <a:xfrm>
            <a:off x="10645279" y="1999386"/>
            <a:ext cx="808235" cy="553998"/>
          </a:xfrm>
          <a:prstGeom prst="rect">
            <a:avLst/>
          </a:prstGeom>
          <a:noFill/>
        </p:spPr>
        <p:txBody>
          <a:bodyPr wrap="none" rtlCol="0">
            <a:spAutoFit/>
          </a:bodyPr>
          <a:lstStyle/>
          <a:p>
            <a:pPr algn="ctr"/>
            <a:r>
              <a:rPr lang="en-US" sz="1000" dirty="0">
                <a:solidFill>
                  <a:srgbClr val="008000"/>
                </a:solidFill>
                <a:latin typeface="Arial" panose="020B0604020202020204" pitchFamily="34" charset="0"/>
                <a:cs typeface="Arial" panose="020B0604020202020204" pitchFamily="34" charset="0"/>
              </a:rPr>
              <a:t>Return to</a:t>
            </a:r>
          </a:p>
          <a:p>
            <a:pPr algn="ctr"/>
            <a:r>
              <a:rPr lang="en-US" sz="1000" dirty="0">
                <a:solidFill>
                  <a:srgbClr val="008000"/>
                </a:solidFill>
                <a:latin typeface="Arial" panose="020B0604020202020204" pitchFamily="34" charset="0"/>
                <a:cs typeface="Arial" panose="020B0604020202020204" pitchFamily="34" charset="0"/>
              </a:rPr>
              <a:t>Normal</a:t>
            </a:r>
          </a:p>
          <a:p>
            <a:pPr algn="ctr"/>
            <a:r>
              <a:rPr lang="en-US" sz="1000" dirty="0">
                <a:solidFill>
                  <a:srgbClr val="008000"/>
                </a:solidFill>
                <a:latin typeface="Arial" panose="020B0604020202020204" pitchFamily="34" charset="0"/>
                <a:cs typeface="Arial" panose="020B0604020202020204" pitchFamily="34" charset="0"/>
              </a:rPr>
              <a:t>Operations</a:t>
            </a:r>
          </a:p>
        </p:txBody>
      </p:sp>
      <p:cxnSp>
        <p:nvCxnSpPr>
          <p:cNvPr id="49" name="Straight Connector 48">
            <a:extLst>
              <a:ext uri="{FF2B5EF4-FFF2-40B4-BE49-F238E27FC236}">
                <a16:creationId xmlns:a16="http://schemas.microsoft.com/office/drawing/2014/main" id="{BEAA447A-A71B-4905-8FB2-206464286AFC}"/>
              </a:ext>
            </a:extLst>
          </p:cNvPr>
          <p:cNvCxnSpPr>
            <a:cxnSpLocks/>
          </p:cNvCxnSpPr>
          <p:nvPr/>
        </p:nvCxnSpPr>
        <p:spPr>
          <a:xfrm>
            <a:off x="8895474" y="1876005"/>
            <a:ext cx="2616740"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D09A48B-3070-4DEF-B18F-041ECC98B990}"/>
              </a:ext>
            </a:extLst>
          </p:cNvPr>
          <p:cNvSpPr txBox="1"/>
          <p:nvPr/>
        </p:nvSpPr>
        <p:spPr>
          <a:xfrm>
            <a:off x="9276471" y="1633372"/>
            <a:ext cx="1072730" cy="246221"/>
          </a:xfrm>
          <a:prstGeom prst="rect">
            <a:avLst/>
          </a:prstGeom>
          <a:noFill/>
        </p:spPr>
        <p:txBody>
          <a:bodyPr wrap="none" rtlCol="0">
            <a:spAutoFit/>
          </a:bodyPr>
          <a:lstStyle/>
          <a:p>
            <a:pPr algn="ctr"/>
            <a:r>
              <a:rPr lang="en-US" sz="1000" b="1" dirty="0">
                <a:solidFill>
                  <a:srgbClr val="F6BB00"/>
                </a:solidFill>
                <a:latin typeface="Arial" panose="020B0604020202020204" pitchFamily="34" charset="0"/>
                <a:cs typeface="Arial" panose="020B0604020202020204" pitchFamily="34" charset="0"/>
              </a:rPr>
              <a:t>Time to Repair</a:t>
            </a:r>
          </a:p>
        </p:txBody>
      </p:sp>
      <p:cxnSp>
        <p:nvCxnSpPr>
          <p:cNvPr id="53" name="Straight Connector 52">
            <a:extLst>
              <a:ext uri="{FF2B5EF4-FFF2-40B4-BE49-F238E27FC236}">
                <a16:creationId xmlns:a16="http://schemas.microsoft.com/office/drawing/2014/main" id="{9A9D47B6-B8DF-4AC0-B3E4-0A9A8FA462F9}"/>
              </a:ext>
            </a:extLst>
          </p:cNvPr>
          <p:cNvCxnSpPr>
            <a:cxnSpLocks/>
          </p:cNvCxnSpPr>
          <p:nvPr/>
        </p:nvCxnSpPr>
        <p:spPr>
          <a:xfrm>
            <a:off x="8901821" y="1599017"/>
            <a:ext cx="0" cy="111090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4A9C4DA-08BC-4125-ABC0-138DEB242547}"/>
              </a:ext>
            </a:extLst>
          </p:cNvPr>
          <p:cNvCxnSpPr>
            <a:cxnSpLocks/>
          </p:cNvCxnSpPr>
          <p:nvPr/>
        </p:nvCxnSpPr>
        <p:spPr>
          <a:xfrm>
            <a:off x="7159454" y="1408642"/>
            <a:ext cx="4364985" cy="0"/>
          </a:xfrm>
          <a:prstGeom prst="line">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2E8CB38-A6DD-4EC7-86DD-2B15E4D85270}"/>
              </a:ext>
            </a:extLst>
          </p:cNvPr>
          <p:cNvSpPr txBox="1"/>
          <p:nvPr/>
        </p:nvSpPr>
        <p:spPr>
          <a:xfrm>
            <a:off x="8565262" y="1134014"/>
            <a:ext cx="1249061" cy="246221"/>
          </a:xfrm>
          <a:prstGeom prst="rect">
            <a:avLst/>
          </a:prstGeom>
          <a:noFill/>
        </p:spPr>
        <p:txBody>
          <a:bodyPr wrap="none" rtlCol="0">
            <a:spAutoFit/>
          </a:bodyPr>
          <a:lstStyle/>
          <a:p>
            <a:pPr algn="ctr"/>
            <a:r>
              <a:rPr lang="en-US" sz="1000" b="1" dirty="0">
                <a:solidFill>
                  <a:srgbClr val="F6BB00"/>
                </a:solidFill>
                <a:latin typeface="Arial" panose="020B0604020202020204" pitchFamily="34" charset="0"/>
                <a:cs typeface="Arial" panose="020B0604020202020204" pitchFamily="34" charset="0"/>
              </a:rPr>
              <a:t>Time to Recovery</a:t>
            </a:r>
          </a:p>
        </p:txBody>
      </p:sp>
      <p:sp>
        <p:nvSpPr>
          <p:cNvPr id="56" name="TextBox 55">
            <a:extLst>
              <a:ext uri="{FF2B5EF4-FFF2-40B4-BE49-F238E27FC236}">
                <a16:creationId xmlns:a16="http://schemas.microsoft.com/office/drawing/2014/main" id="{5A923C8D-AD44-497D-96F6-1CF90345B715}"/>
              </a:ext>
            </a:extLst>
          </p:cNvPr>
          <p:cNvSpPr txBox="1"/>
          <p:nvPr/>
        </p:nvSpPr>
        <p:spPr>
          <a:xfrm>
            <a:off x="7632972" y="2757467"/>
            <a:ext cx="785793" cy="400110"/>
          </a:xfrm>
          <a:prstGeom prst="rect">
            <a:avLst/>
          </a:prstGeom>
          <a:noFill/>
        </p:spPr>
        <p:txBody>
          <a:bodyPr wrap="none" rtlCol="0">
            <a:spAutoFit/>
          </a:bodyPr>
          <a:lstStyle/>
          <a:p>
            <a:pPr algn="ctr"/>
            <a:r>
              <a:rPr lang="en-US" sz="1000" dirty="0">
                <a:solidFill>
                  <a:srgbClr val="C00000"/>
                </a:solidFill>
                <a:latin typeface="Arial" panose="020B0604020202020204" pitchFamily="34" charset="0"/>
                <a:cs typeface="Arial" panose="020B0604020202020204" pitchFamily="34" charset="0"/>
              </a:rPr>
              <a:t>Ticket</a:t>
            </a:r>
          </a:p>
          <a:p>
            <a:pPr algn="ctr"/>
            <a:r>
              <a:rPr lang="en-US" sz="1000" dirty="0">
                <a:solidFill>
                  <a:srgbClr val="C00000"/>
                </a:solidFill>
                <a:latin typeface="Arial" panose="020B0604020202020204" pitchFamily="34" charset="0"/>
                <a:cs typeface="Arial" panose="020B0604020202020204" pitchFamily="34" charset="0"/>
              </a:rPr>
              <a:t>Generated</a:t>
            </a:r>
          </a:p>
        </p:txBody>
      </p:sp>
      <p:cxnSp>
        <p:nvCxnSpPr>
          <p:cNvPr id="57" name="Straight Connector 56">
            <a:extLst>
              <a:ext uri="{FF2B5EF4-FFF2-40B4-BE49-F238E27FC236}">
                <a16:creationId xmlns:a16="http://schemas.microsoft.com/office/drawing/2014/main" id="{0CB1FE59-EF53-4310-B1A8-5B96538231BB}"/>
              </a:ext>
            </a:extLst>
          </p:cNvPr>
          <p:cNvCxnSpPr>
            <a:cxnSpLocks/>
          </p:cNvCxnSpPr>
          <p:nvPr/>
        </p:nvCxnSpPr>
        <p:spPr>
          <a:xfrm rot="16200000" flipH="1">
            <a:off x="4054875" y="1689151"/>
            <a:ext cx="0" cy="379379"/>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76BBAD4-6494-41E5-A77E-53A1DA9A870F}"/>
              </a:ext>
            </a:extLst>
          </p:cNvPr>
          <p:cNvSpPr txBox="1"/>
          <p:nvPr/>
        </p:nvSpPr>
        <p:spPr>
          <a:xfrm>
            <a:off x="3022926" y="1763400"/>
            <a:ext cx="872355" cy="246221"/>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Release n-1</a:t>
            </a:r>
          </a:p>
        </p:txBody>
      </p:sp>
      <p:sp>
        <p:nvSpPr>
          <p:cNvPr id="59" name="TextBox 58">
            <a:extLst>
              <a:ext uri="{FF2B5EF4-FFF2-40B4-BE49-F238E27FC236}">
                <a16:creationId xmlns:a16="http://schemas.microsoft.com/office/drawing/2014/main" id="{885313A7-9B11-46BA-8BA2-41981D0BCB60}"/>
              </a:ext>
            </a:extLst>
          </p:cNvPr>
          <p:cNvSpPr txBox="1"/>
          <p:nvPr/>
        </p:nvSpPr>
        <p:spPr>
          <a:xfrm>
            <a:off x="3285918" y="3706369"/>
            <a:ext cx="865943" cy="553998"/>
          </a:xfrm>
          <a:prstGeom prst="rect">
            <a:avLst/>
          </a:prstGeom>
          <a:solidFill>
            <a:schemeClr val="bg1"/>
          </a:solidFill>
        </p:spPr>
        <p:txBody>
          <a:bodyPr wrap="none" rtlCol="0">
            <a:spAutoFit/>
          </a:bodyPr>
          <a:lstStyle/>
          <a:p>
            <a:pPr algn="ctr"/>
            <a:r>
              <a:rPr lang="en-US" sz="1000" b="1" dirty="0">
                <a:solidFill>
                  <a:schemeClr val="bg1">
                    <a:lumMod val="75000"/>
                  </a:schemeClr>
                </a:solidFill>
                <a:latin typeface="Arial" panose="020B0604020202020204" pitchFamily="34" charset="0"/>
                <a:cs typeface="Arial" panose="020B0604020202020204" pitchFamily="34" charset="0"/>
              </a:rPr>
              <a:t>Process</a:t>
            </a:r>
          </a:p>
          <a:p>
            <a:pPr algn="ctr"/>
            <a:r>
              <a:rPr lang="en-US" sz="1000" b="1" dirty="0">
                <a:solidFill>
                  <a:schemeClr val="bg1">
                    <a:lumMod val="75000"/>
                  </a:schemeClr>
                </a:solidFill>
                <a:latin typeface="Arial" panose="020B0604020202020204" pitchFamily="34" charset="0"/>
                <a:cs typeface="Arial" panose="020B0604020202020204" pitchFamily="34" charset="0"/>
              </a:rPr>
              <a:t>Metrics</a:t>
            </a:r>
          </a:p>
          <a:p>
            <a:pPr algn="ctr"/>
            <a:r>
              <a:rPr lang="en-US" sz="1000" b="1" dirty="0">
                <a:solidFill>
                  <a:schemeClr val="bg1">
                    <a:lumMod val="75000"/>
                  </a:schemeClr>
                </a:solidFill>
                <a:latin typeface="Arial" panose="020B0604020202020204" pitchFamily="34" charset="0"/>
                <a:cs typeface="Arial" panose="020B0604020202020204" pitchFamily="34" charset="0"/>
              </a:rPr>
              <a:t>(Examples)</a:t>
            </a:r>
          </a:p>
        </p:txBody>
      </p:sp>
      <p:sp>
        <p:nvSpPr>
          <p:cNvPr id="60" name="TextBox 59">
            <a:extLst>
              <a:ext uri="{FF2B5EF4-FFF2-40B4-BE49-F238E27FC236}">
                <a16:creationId xmlns:a16="http://schemas.microsoft.com/office/drawing/2014/main" id="{91782682-C9AE-44F0-8E98-A2CC248E987F}"/>
              </a:ext>
            </a:extLst>
          </p:cNvPr>
          <p:cNvSpPr txBox="1"/>
          <p:nvPr/>
        </p:nvSpPr>
        <p:spPr>
          <a:xfrm>
            <a:off x="4155895" y="3734077"/>
            <a:ext cx="2971296" cy="507831"/>
          </a:xfrm>
          <a:prstGeom prst="rect">
            <a:avLst/>
          </a:prstGeom>
          <a:noFill/>
        </p:spPr>
        <p:txBody>
          <a:bodyPr wrap="square" rtlCol="0">
            <a:spAutoFit/>
          </a:bodyPr>
          <a:lstStyle/>
          <a:p>
            <a:pPr marL="117475" indent="-117475">
              <a:buFont typeface="Arial" panose="020B0604020202020204" pitchFamily="34" charset="0"/>
              <a:buChar char="•"/>
            </a:pPr>
            <a:r>
              <a:rPr lang="en-US" sz="900" dirty="0">
                <a:solidFill>
                  <a:schemeClr val="bg1">
                    <a:lumMod val="75000"/>
                  </a:schemeClr>
                </a:solidFill>
                <a:latin typeface="Arial" panose="020B0604020202020204" pitchFamily="34" charset="0"/>
                <a:cs typeface="Arial" panose="020B0604020202020204" pitchFamily="34" charset="0"/>
              </a:rPr>
              <a:t>Automated test coverage of specs/code</a:t>
            </a:r>
          </a:p>
          <a:p>
            <a:pPr marL="117475" indent="-117475">
              <a:buFont typeface="Arial" panose="020B0604020202020204" pitchFamily="34" charset="0"/>
              <a:buChar char="•"/>
            </a:pPr>
            <a:r>
              <a:rPr lang="en-US" sz="900" dirty="0">
                <a:solidFill>
                  <a:schemeClr val="bg1">
                    <a:lumMod val="75000"/>
                  </a:schemeClr>
                </a:solidFill>
                <a:latin typeface="Arial" panose="020B0604020202020204" pitchFamily="34" charset="0"/>
                <a:cs typeface="Arial" panose="020B0604020202020204" pitchFamily="34" charset="0"/>
              </a:rPr>
              <a:t>Defect detection efficiency</a:t>
            </a:r>
            <a:br>
              <a:rPr lang="en-US" sz="900" dirty="0">
                <a:solidFill>
                  <a:schemeClr val="bg1">
                    <a:lumMod val="75000"/>
                  </a:schemeClr>
                </a:solidFill>
                <a:latin typeface="Arial" panose="020B0604020202020204" pitchFamily="34" charset="0"/>
                <a:cs typeface="Arial" panose="020B0604020202020204" pitchFamily="34" charset="0"/>
              </a:rPr>
            </a:br>
            <a:r>
              <a:rPr lang="en-US" sz="900" dirty="0">
                <a:solidFill>
                  <a:schemeClr val="bg1">
                    <a:lumMod val="75000"/>
                  </a:schemeClr>
                </a:solidFill>
                <a:latin typeface="Arial" panose="020B0604020202020204" pitchFamily="34" charset="0"/>
                <a:cs typeface="Arial" panose="020B0604020202020204" pitchFamily="34" charset="0"/>
              </a:rPr>
              <a:t>(# of bugs caught in test vs. operations)</a:t>
            </a:r>
          </a:p>
        </p:txBody>
      </p:sp>
      <p:sp>
        <p:nvSpPr>
          <p:cNvPr id="61" name="TextBox 60">
            <a:extLst>
              <a:ext uri="{FF2B5EF4-FFF2-40B4-BE49-F238E27FC236}">
                <a16:creationId xmlns:a16="http://schemas.microsoft.com/office/drawing/2014/main" id="{08AC6FE1-BDB3-48C1-A12C-F51610CB8F62}"/>
              </a:ext>
            </a:extLst>
          </p:cNvPr>
          <p:cNvSpPr txBox="1"/>
          <p:nvPr/>
        </p:nvSpPr>
        <p:spPr>
          <a:xfrm>
            <a:off x="6716997" y="3788345"/>
            <a:ext cx="1560042" cy="369332"/>
          </a:xfrm>
          <a:prstGeom prst="rect">
            <a:avLst/>
          </a:prstGeom>
          <a:noFill/>
        </p:spPr>
        <p:txBody>
          <a:bodyPr wrap="none" rtlCol="0">
            <a:spAutoFit/>
          </a:bodyPr>
          <a:lstStyle/>
          <a:p>
            <a:pPr marL="117475" indent="-117475">
              <a:buFont typeface="Arial" panose="020B0604020202020204" pitchFamily="34" charset="0"/>
              <a:buChar char="•"/>
            </a:pPr>
            <a:r>
              <a:rPr lang="en-US" sz="900" dirty="0">
                <a:solidFill>
                  <a:schemeClr val="bg1">
                    <a:lumMod val="75000"/>
                  </a:schemeClr>
                </a:solidFill>
                <a:latin typeface="Arial" panose="020B0604020202020204" pitchFamily="34" charset="0"/>
                <a:cs typeface="Arial" panose="020B0604020202020204" pitchFamily="34" charset="0"/>
              </a:rPr>
              <a:t>Change failure rate</a:t>
            </a:r>
            <a:br>
              <a:rPr lang="en-US" sz="900" dirty="0">
                <a:solidFill>
                  <a:schemeClr val="bg1">
                    <a:lumMod val="75000"/>
                  </a:schemeClr>
                </a:solidFill>
                <a:latin typeface="Arial" panose="020B0604020202020204" pitchFamily="34" charset="0"/>
                <a:cs typeface="Arial" panose="020B0604020202020204" pitchFamily="34" charset="0"/>
              </a:rPr>
            </a:br>
            <a:r>
              <a:rPr lang="en-US" sz="900" dirty="0">
                <a:solidFill>
                  <a:schemeClr val="bg1">
                    <a:lumMod val="75000"/>
                  </a:schemeClr>
                </a:solidFill>
                <a:latin typeface="Arial" panose="020B0604020202020204" pitchFamily="34" charset="0"/>
                <a:cs typeface="Arial" panose="020B0604020202020204" pitchFamily="34" charset="0"/>
              </a:rPr>
              <a:t>(rollback deployed code)</a:t>
            </a:r>
          </a:p>
        </p:txBody>
      </p:sp>
      <p:cxnSp>
        <p:nvCxnSpPr>
          <p:cNvPr id="62" name="Straight Connector 61">
            <a:extLst>
              <a:ext uri="{FF2B5EF4-FFF2-40B4-BE49-F238E27FC236}">
                <a16:creationId xmlns:a16="http://schemas.microsoft.com/office/drawing/2014/main" id="{3BF820C7-EA70-4532-849D-9E0F40A70638}"/>
              </a:ext>
            </a:extLst>
          </p:cNvPr>
          <p:cNvCxnSpPr>
            <a:cxnSpLocks/>
          </p:cNvCxnSpPr>
          <p:nvPr/>
        </p:nvCxnSpPr>
        <p:spPr>
          <a:xfrm>
            <a:off x="6442622" y="1219372"/>
            <a:ext cx="0" cy="1491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F96184-4896-4537-8FB2-6DC2412C86FA}"/>
              </a:ext>
            </a:extLst>
          </p:cNvPr>
          <p:cNvCxnSpPr>
            <a:cxnSpLocks/>
          </p:cNvCxnSpPr>
          <p:nvPr/>
        </p:nvCxnSpPr>
        <p:spPr>
          <a:xfrm>
            <a:off x="4253253" y="1216643"/>
            <a:ext cx="0" cy="1491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76F76C2-FF27-4537-8CC7-C30B697C25D2}"/>
              </a:ext>
            </a:extLst>
          </p:cNvPr>
          <p:cNvSpPr txBox="1"/>
          <p:nvPr/>
        </p:nvSpPr>
        <p:spPr>
          <a:xfrm>
            <a:off x="7227502" y="2501358"/>
            <a:ext cx="668773" cy="246221"/>
          </a:xfrm>
          <a:prstGeom prst="rect">
            <a:avLst/>
          </a:prstGeom>
          <a:noFill/>
        </p:spPr>
        <p:txBody>
          <a:bodyPr wrap="none" rtlCol="0">
            <a:spAutoFit/>
          </a:bodyPr>
          <a:lstStyle/>
          <a:p>
            <a:pPr algn="ctr"/>
            <a:r>
              <a:rPr lang="en-US" sz="1000" b="1" dirty="0">
                <a:solidFill>
                  <a:srgbClr val="C00000"/>
                </a:solidFill>
                <a:latin typeface="Century" panose="02040604050505020304" pitchFamily="18" charset="0"/>
                <a:cs typeface="Arial" panose="020B0604020202020204" pitchFamily="34" charset="0"/>
              </a:rPr>
              <a:t>►</a:t>
            </a:r>
            <a:r>
              <a:rPr lang="en-US" sz="1000" b="1" dirty="0">
                <a:solidFill>
                  <a:srgbClr val="C00000"/>
                </a:solidFill>
                <a:latin typeface="Arial" panose="020B0604020202020204" pitchFamily="34" charset="0"/>
                <a:cs typeface="Arial" panose="020B0604020202020204" pitchFamily="34" charset="0"/>
              </a:rPr>
              <a:t>MTTD</a:t>
            </a:r>
          </a:p>
        </p:txBody>
      </p:sp>
      <p:sp>
        <p:nvSpPr>
          <p:cNvPr id="67" name="TextBox 66">
            <a:extLst>
              <a:ext uri="{FF2B5EF4-FFF2-40B4-BE49-F238E27FC236}">
                <a16:creationId xmlns:a16="http://schemas.microsoft.com/office/drawing/2014/main" id="{AD9B01F7-4C9E-4275-BD2E-845C320E5B11}"/>
              </a:ext>
            </a:extLst>
          </p:cNvPr>
          <p:cNvSpPr txBox="1"/>
          <p:nvPr/>
        </p:nvSpPr>
        <p:spPr>
          <a:xfrm>
            <a:off x="9464138" y="1872869"/>
            <a:ext cx="668773" cy="246221"/>
          </a:xfrm>
          <a:prstGeom prst="rect">
            <a:avLst/>
          </a:prstGeom>
          <a:noFill/>
        </p:spPr>
        <p:txBody>
          <a:bodyPr wrap="none" rtlCol="0">
            <a:spAutoFit/>
          </a:bodyPr>
          <a:lstStyle/>
          <a:p>
            <a:pPr algn="ctr"/>
            <a:r>
              <a:rPr lang="en-US" sz="1000" b="1" dirty="0">
                <a:solidFill>
                  <a:srgbClr val="F6BB00"/>
                </a:solidFill>
                <a:latin typeface="Century" panose="02040604050505020304" pitchFamily="18" charset="0"/>
                <a:cs typeface="Arial" panose="020B0604020202020204" pitchFamily="34" charset="0"/>
              </a:rPr>
              <a:t>►</a:t>
            </a:r>
            <a:r>
              <a:rPr lang="en-US" sz="1000" b="1" dirty="0">
                <a:solidFill>
                  <a:srgbClr val="F6BB00"/>
                </a:solidFill>
                <a:latin typeface="Arial" panose="020B0604020202020204" pitchFamily="34" charset="0"/>
                <a:cs typeface="Arial" panose="020B0604020202020204" pitchFamily="34" charset="0"/>
              </a:rPr>
              <a:t>MTTR</a:t>
            </a:r>
          </a:p>
        </p:txBody>
      </p:sp>
      <p:cxnSp>
        <p:nvCxnSpPr>
          <p:cNvPr id="68" name="Straight Connector 67">
            <a:extLst>
              <a:ext uri="{FF2B5EF4-FFF2-40B4-BE49-F238E27FC236}">
                <a16:creationId xmlns:a16="http://schemas.microsoft.com/office/drawing/2014/main" id="{7F3C3A74-AA8E-4434-8E73-3FC51504204B}"/>
              </a:ext>
            </a:extLst>
          </p:cNvPr>
          <p:cNvCxnSpPr>
            <a:cxnSpLocks/>
          </p:cNvCxnSpPr>
          <p:nvPr/>
        </p:nvCxnSpPr>
        <p:spPr>
          <a:xfrm flipV="1">
            <a:off x="4275809" y="1391409"/>
            <a:ext cx="2145677" cy="17233"/>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56F35AB-1CEF-4022-A8EA-484A586C1400}"/>
              </a:ext>
            </a:extLst>
          </p:cNvPr>
          <p:cNvSpPr txBox="1"/>
          <p:nvPr/>
        </p:nvSpPr>
        <p:spPr>
          <a:xfrm>
            <a:off x="4759063" y="1150476"/>
            <a:ext cx="825867" cy="246221"/>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Cycle Time</a:t>
            </a:r>
          </a:p>
        </p:txBody>
      </p:sp>
      <p:cxnSp>
        <p:nvCxnSpPr>
          <p:cNvPr id="70" name="Straight Connector 69">
            <a:extLst>
              <a:ext uri="{FF2B5EF4-FFF2-40B4-BE49-F238E27FC236}">
                <a16:creationId xmlns:a16="http://schemas.microsoft.com/office/drawing/2014/main" id="{6150F6E2-9471-462A-9A1F-C795A234DA81}"/>
              </a:ext>
            </a:extLst>
          </p:cNvPr>
          <p:cNvCxnSpPr>
            <a:cxnSpLocks/>
          </p:cNvCxnSpPr>
          <p:nvPr/>
        </p:nvCxnSpPr>
        <p:spPr>
          <a:xfrm>
            <a:off x="3976241" y="1582721"/>
            <a:ext cx="2451729" cy="0"/>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5C8D84-8A7A-4D9F-AF3F-21148D041D3A}"/>
              </a:ext>
            </a:extLst>
          </p:cNvPr>
          <p:cNvCxnSpPr>
            <a:cxnSpLocks/>
          </p:cNvCxnSpPr>
          <p:nvPr/>
        </p:nvCxnSpPr>
        <p:spPr>
          <a:xfrm>
            <a:off x="3977489" y="1387904"/>
            <a:ext cx="0" cy="19481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ACBFFE9-4179-4895-8273-61C050923E31}"/>
              </a:ext>
            </a:extLst>
          </p:cNvPr>
          <p:cNvSpPr txBox="1"/>
          <p:nvPr/>
        </p:nvSpPr>
        <p:spPr>
          <a:xfrm>
            <a:off x="4755015" y="1389229"/>
            <a:ext cx="787395" cy="246221"/>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Lead Time</a:t>
            </a:r>
          </a:p>
        </p:txBody>
      </p:sp>
      <p:cxnSp>
        <p:nvCxnSpPr>
          <p:cNvPr id="73" name="Straight Connector 72">
            <a:extLst>
              <a:ext uri="{FF2B5EF4-FFF2-40B4-BE49-F238E27FC236}">
                <a16:creationId xmlns:a16="http://schemas.microsoft.com/office/drawing/2014/main" id="{AA26795B-6446-4924-B2F0-F6E516030D9F}"/>
              </a:ext>
            </a:extLst>
          </p:cNvPr>
          <p:cNvCxnSpPr>
            <a:cxnSpLocks/>
          </p:cNvCxnSpPr>
          <p:nvPr/>
        </p:nvCxnSpPr>
        <p:spPr>
          <a:xfrm>
            <a:off x="4275809" y="1306837"/>
            <a:ext cx="0" cy="19481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1216495-94B9-40BC-81C8-723A898E15AA}"/>
              </a:ext>
            </a:extLst>
          </p:cNvPr>
          <p:cNvCxnSpPr>
            <a:cxnSpLocks/>
          </p:cNvCxnSpPr>
          <p:nvPr/>
        </p:nvCxnSpPr>
        <p:spPr>
          <a:xfrm>
            <a:off x="6597140" y="1760507"/>
            <a:ext cx="545422" cy="0"/>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C430A47-6164-4482-B0C9-B5D451880FAB}"/>
              </a:ext>
            </a:extLst>
          </p:cNvPr>
          <p:cNvSpPr txBox="1"/>
          <p:nvPr/>
        </p:nvSpPr>
        <p:spPr>
          <a:xfrm>
            <a:off x="6453437" y="1539704"/>
            <a:ext cx="745717" cy="215444"/>
          </a:xfrm>
          <a:prstGeom prst="rect">
            <a:avLst/>
          </a:prstGeom>
          <a:noFill/>
        </p:spPr>
        <p:txBody>
          <a:bodyPr wrap="none" rtlCol="0">
            <a:spAutoFit/>
          </a:bodyPr>
          <a:lstStyle/>
          <a:p>
            <a:pPr algn="r"/>
            <a:r>
              <a:rPr lang="en-US" sz="800" dirty="0">
                <a:latin typeface="Arial" panose="020B0604020202020204" pitchFamily="34" charset="0"/>
                <a:cs typeface="Arial" panose="020B0604020202020204" pitchFamily="34" charset="0"/>
              </a:rPr>
              <a:t>Vulnerability</a:t>
            </a:r>
          </a:p>
        </p:txBody>
      </p:sp>
      <p:cxnSp>
        <p:nvCxnSpPr>
          <p:cNvPr id="76" name="Connector: Elbow 75">
            <a:extLst>
              <a:ext uri="{FF2B5EF4-FFF2-40B4-BE49-F238E27FC236}">
                <a16:creationId xmlns:a16="http://schemas.microsoft.com/office/drawing/2014/main" id="{B44B230F-4544-412A-BBF9-B5B012410507}"/>
              </a:ext>
            </a:extLst>
          </p:cNvPr>
          <p:cNvCxnSpPr>
            <a:cxnSpLocks/>
            <a:stCxn id="36" idx="2"/>
          </p:cNvCxnSpPr>
          <p:nvPr/>
        </p:nvCxnSpPr>
        <p:spPr>
          <a:xfrm rot="5400000" flipH="1">
            <a:off x="6127296" y="413901"/>
            <a:ext cx="895961" cy="4661423"/>
          </a:xfrm>
          <a:prstGeom prst="bentConnector4">
            <a:avLst>
              <a:gd name="adj1" fmla="val -21172"/>
              <a:gd name="adj2" fmla="val 106089"/>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E1146C2-8948-4990-A586-72FDC4438F7A}"/>
              </a:ext>
            </a:extLst>
          </p:cNvPr>
          <p:cNvSpPr txBox="1"/>
          <p:nvPr/>
        </p:nvSpPr>
        <p:spPr>
          <a:xfrm>
            <a:off x="8891148" y="2478109"/>
            <a:ext cx="899605" cy="215444"/>
          </a:xfrm>
          <a:prstGeom prst="rect">
            <a:avLst/>
          </a:prstGeom>
          <a:noFill/>
        </p:spPr>
        <p:txBody>
          <a:bodyPr wrap="none" rtlCol="0">
            <a:spAutoFit/>
          </a:bodyPr>
          <a:lstStyle/>
          <a:p>
            <a:pPr algn="ctr"/>
            <a:r>
              <a:rPr lang="en-US" sz="800" dirty="0">
                <a:solidFill>
                  <a:srgbClr val="008000"/>
                </a:solidFill>
                <a:latin typeface="Arial" panose="020B0604020202020204" pitchFamily="34" charset="0"/>
                <a:cs typeface="Arial" panose="020B0604020202020204" pitchFamily="34" charset="0"/>
              </a:rPr>
              <a:t>Field or Factory</a:t>
            </a:r>
          </a:p>
        </p:txBody>
      </p:sp>
      <p:sp>
        <p:nvSpPr>
          <p:cNvPr id="78" name="TextBox 77">
            <a:extLst>
              <a:ext uri="{FF2B5EF4-FFF2-40B4-BE49-F238E27FC236}">
                <a16:creationId xmlns:a16="http://schemas.microsoft.com/office/drawing/2014/main" id="{C1C5C207-2EFF-4B9B-8AFE-472422D8A4CF}"/>
              </a:ext>
            </a:extLst>
          </p:cNvPr>
          <p:cNvSpPr txBox="1"/>
          <p:nvPr/>
        </p:nvSpPr>
        <p:spPr>
          <a:xfrm>
            <a:off x="8379546" y="3206720"/>
            <a:ext cx="556563" cy="215444"/>
          </a:xfrm>
          <a:prstGeom prst="rect">
            <a:avLst/>
          </a:prstGeom>
          <a:noFill/>
        </p:spPr>
        <p:txBody>
          <a:bodyPr wrap="none" rtlCol="0">
            <a:spAutoFit/>
          </a:bodyPr>
          <a:lstStyle/>
          <a:p>
            <a:pPr algn="ctr"/>
            <a:r>
              <a:rPr lang="en-US" sz="800" b="1" dirty="0">
                <a:solidFill>
                  <a:srgbClr val="F6BB00"/>
                </a:solidFill>
                <a:latin typeface="Arial" panose="020B0604020202020204" pitchFamily="34" charset="0"/>
                <a:cs typeface="Arial" panose="020B0604020202020204" pitchFamily="34" charset="0"/>
              </a:rPr>
              <a:t>Factory</a:t>
            </a:r>
          </a:p>
        </p:txBody>
      </p:sp>
      <p:sp>
        <p:nvSpPr>
          <p:cNvPr id="79" name="TextBox 78">
            <a:extLst>
              <a:ext uri="{FF2B5EF4-FFF2-40B4-BE49-F238E27FC236}">
                <a16:creationId xmlns:a16="http://schemas.microsoft.com/office/drawing/2014/main" id="{4B302E13-5BAD-43BC-9531-EC96D44E83D8}"/>
              </a:ext>
            </a:extLst>
          </p:cNvPr>
          <p:cNvSpPr txBox="1"/>
          <p:nvPr/>
        </p:nvSpPr>
        <p:spPr>
          <a:xfrm>
            <a:off x="4809110" y="955526"/>
            <a:ext cx="739305"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Factory</a:t>
            </a:r>
          </a:p>
        </p:txBody>
      </p:sp>
      <p:cxnSp>
        <p:nvCxnSpPr>
          <p:cNvPr id="80" name="Straight Connector 79">
            <a:extLst>
              <a:ext uri="{FF2B5EF4-FFF2-40B4-BE49-F238E27FC236}">
                <a16:creationId xmlns:a16="http://schemas.microsoft.com/office/drawing/2014/main" id="{0A93F737-7711-4653-8055-0DA1AC902286}"/>
              </a:ext>
            </a:extLst>
          </p:cNvPr>
          <p:cNvCxnSpPr>
            <a:cxnSpLocks/>
          </p:cNvCxnSpPr>
          <p:nvPr/>
        </p:nvCxnSpPr>
        <p:spPr>
          <a:xfrm>
            <a:off x="11524439" y="1226039"/>
            <a:ext cx="0" cy="1491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A608A8B-7FBA-4A00-B5B5-B89CA6C2856E}"/>
              </a:ext>
            </a:extLst>
          </p:cNvPr>
          <p:cNvCxnSpPr>
            <a:cxnSpLocks/>
          </p:cNvCxnSpPr>
          <p:nvPr/>
        </p:nvCxnSpPr>
        <p:spPr>
          <a:xfrm rot="16200000" flipH="1">
            <a:off x="4071085" y="1890190"/>
            <a:ext cx="0" cy="379379"/>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143BB27-EBC3-4F7D-BA4A-CA8693144CBF}"/>
              </a:ext>
            </a:extLst>
          </p:cNvPr>
          <p:cNvSpPr txBox="1"/>
          <p:nvPr/>
        </p:nvSpPr>
        <p:spPr>
          <a:xfrm>
            <a:off x="3031121" y="1954711"/>
            <a:ext cx="880370" cy="246221"/>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Vulnerability</a:t>
            </a:r>
          </a:p>
        </p:txBody>
      </p:sp>
      <p:sp>
        <p:nvSpPr>
          <p:cNvPr id="86" name="TextBox 85">
            <a:extLst>
              <a:ext uri="{FF2B5EF4-FFF2-40B4-BE49-F238E27FC236}">
                <a16:creationId xmlns:a16="http://schemas.microsoft.com/office/drawing/2014/main" id="{E9140910-023F-47A5-8B92-0070053EA69A}"/>
              </a:ext>
            </a:extLst>
          </p:cNvPr>
          <p:cNvSpPr txBox="1"/>
          <p:nvPr/>
        </p:nvSpPr>
        <p:spPr>
          <a:xfrm>
            <a:off x="364077" y="3235474"/>
            <a:ext cx="2839240" cy="369332"/>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Measures, goals, and priorities are tailored </a:t>
            </a:r>
          </a:p>
          <a:p>
            <a:pPr algn="ctr"/>
            <a:r>
              <a:rPr lang="en-US" sz="900" dirty="0">
                <a:latin typeface="Arial" panose="020B0604020202020204" pitchFamily="34" charset="0"/>
                <a:cs typeface="Arial" panose="020B0604020202020204" pitchFamily="34" charset="0"/>
              </a:rPr>
              <a:t>based on program objectives and information needs</a:t>
            </a:r>
          </a:p>
        </p:txBody>
      </p:sp>
      <p:sp>
        <p:nvSpPr>
          <p:cNvPr id="87" name="TextBox 86">
            <a:extLst>
              <a:ext uri="{FF2B5EF4-FFF2-40B4-BE49-F238E27FC236}">
                <a16:creationId xmlns:a16="http://schemas.microsoft.com/office/drawing/2014/main" id="{246206E4-F58D-47B3-BB84-F4C82C2F9A16}"/>
              </a:ext>
            </a:extLst>
          </p:cNvPr>
          <p:cNvSpPr txBox="1"/>
          <p:nvPr/>
        </p:nvSpPr>
        <p:spPr>
          <a:xfrm>
            <a:off x="8959689" y="932766"/>
            <a:ext cx="545342"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Field</a:t>
            </a:r>
          </a:p>
        </p:txBody>
      </p:sp>
      <p:cxnSp>
        <p:nvCxnSpPr>
          <p:cNvPr id="88" name="Straight Connector 87">
            <a:extLst>
              <a:ext uri="{FF2B5EF4-FFF2-40B4-BE49-F238E27FC236}">
                <a16:creationId xmlns:a16="http://schemas.microsoft.com/office/drawing/2014/main" id="{6D1FFBCF-5160-4113-8E44-45F4B527E172}"/>
              </a:ext>
            </a:extLst>
          </p:cNvPr>
          <p:cNvCxnSpPr>
            <a:cxnSpLocks/>
          </p:cNvCxnSpPr>
          <p:nvPr/>
        </p:nvCxnSpPr>
        <p:spPr>
          <a:xfrm>
            <a:off x="5070519" y="1830247"/>
            <a:ext cx="1355816" cy="1"/>
          </a:xfrm>
          <a:prstGeom prst="line">
            <a:avLst/>
          </a:prstGeom>
          <a:ln w="1905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1B5025A-7707-4395-8B50-F67AC3753B01}"/>
              </a:ext>
            </a:extLst>
          </p:cNvPr>
          <p:cNvCxnSpPr>
            <a:cxnSpLocks/>
          </p:cNvCxnSpPr>
          <p:nvPr/>
        </p:nvCxnSpPr>
        <p:spPr>
          <a:xfrm>
            <a:off x="5058786" y="1724390"/>
            <a:ext cx="0" cy="19481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A15F62D6-18DB-4698-93FA-B441F764CFA9}"/>
              </a:ext>
            </a:extLst>
          </p:cNvPr>
          <p:cNvSpPr txBox="1"/>
          <p:nvPr/>
        </p:nvSpPr>
        <p:spPr>
          <a:xfrm>
            <a:off x="4990765" y="1619135"/>
            <a:ext cx="1495922"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Code committed to use</a:t>
            </a:r>
          </a:p>
        </p:txBody>
      </p:sp>
      <p:grpSp>
        <p:nvGrpSpPr>
          <p:cNvPr id="94" name="Group 93">
            <a:extLst>
              <a:ext uri="{FF2B5EF4-FFF2-40B4-BE49-F238E27FC236}">
                <a16:creationId xmlns:a16="http://schemas.microsoft.com/office/drawing/2014/main" id="{B685F1A9-FB86-4B13-8395-852E0F798652}"/>
              </a:ext>
            </a:extLst>
          </p:cNvPr>
          <p:cNvGrpSpPr/>
          <p:nvPr/>
        </p:nvGrpSpPr>
        <p:grpSpPr>
          <a:xfrm>
            <a:off x="-1434486" y="2292152"/>
            <a:ext cx="6301307" cy="894609"/>
            <a:chOff x="1902018" y="3454296"/>
            <a:chExt cx="6301307" cy="894609"/>
          </a:xfrm>
        </p:grpSpPr>
        <p:sp>
          <p:nvSpPr>
            <p:cNvPr id="95" name="Rectangle: Rounded Corners 94">
              <a:extLst>
                <a:ext uri="{FF2B5EF4-FFF2-40B4-BE49-F238E27FC236}">
                  <a16:creationId xmlns:a16="http://schemas.microsoft.com/office/drawing/2014/main" id="{D12E2041-8DB2-474A-8CB8-1F4C8AAE9B71}"/>
                </a:ext>
              </a:extLst>
            </p:cNvPr>
            <p:cNvSpPr/>
            <p:nvPr/>
          </p:nvSpPr>
          <p:spPr>
            <a:xfrm>
              <a:off x="4572000" y="3997135"/>
              <a:ext cx="1138136" cy="324857"/>
            </a:xfrm>
            <a:prstGeom prst="roundRect">
              <a:avLst/>
            </a:prstGeom>
            <a:solidFill>
              <a:schemeClr val="bg1">
                <a:lumMod val="85000"/>
              </a:schemeClr>
            </a:solid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FA01FAE0-0507-4407-BCB7-5A5FD15F4744}"/>
                </a:ext>
              </a:extLst>
            </p:cNvPr>
            <p:cNvSpPr/>
            <p:nvPr/>
          </p:nvSpPr>
          <p:spPr>
            <a:xfrm>
              <a:off x="3882378" y="3597543"/>
              <a:ext cx="2385138" cy="75136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Arc 96">
              <a:extLst>
                <a:ext uri="{FF2B5EF4-FFF2-40B4-BE49-F238E27FC236}">
                  <a16:creationId xmlns:a16="http://schemas.microsoft.com/office/drawing/2014/main" id="{1A685DBD-6284-4BAF-A19A-BEC2964AB232}"/>
                </a:ext>
              </a:extLst>
            </p:cNvPr>
            <p:cNvSpPr/>
            <p:nvPr/>
          </p:nvSpPr>
          <p:spPr>
            <a:xfrm rot="10800000">
              <a:off x="3967520" y="3482604"/>
              <a:ext cx="4235805" cy="765213"/>
            </a:xfrm>
            <a:prstGeom prst="arc">
              <a:avLst>
                <a:gd name="adj1" fmla="val 16003785"/>
                <a:gd name="adj2" fmla="val 21537748"/>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a:extLst>
                <a:ext uri="{FF2B5EF4-FFF2-40B4-BE49-F238E27FC236}">
                  <a16:creationId xmlns:a16="http://schemas.microsoft.com/office/drawing/2014/main" id="{34F70930-1FCF-4C44-A3B5-201E4A852641}"/>
                </a:ext>
              </a:extLst>
            </p:cNvPr>
            <p:cNvSpPr/>
            <p:nvPr/>
          </p:nvSpPr>
          <p:spPr>
            <a:xfrm rot="10800000" flipH="1">
              <a:off x="1902018" y="3454296"/>
              <a:ext cx="4235805" cy="829142"/>
            </a:xfrm>
            <a:prstGeom prst="arc">
              <a:avLst>
                <a:gd name="adj1" fmla="val 16200000"/>
                <a:gd name="adj2" fmla="val 21537748"/>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a:extLst>
                <a:ext uri="{FF2B5EF4-FFF2-40B4-BE49-F238E27FC236}">
                  <a16:creationId xmlns:a16="http://schemas.microsoft.com/office/drawing/2014/main" id="{CEA6B79F-107D-4AFA-8EA0-7F0D09A1DD18}"/>
                </a:ext>
              </a:extLst>
            </p:cNvPr>
            <p:cNvSpPr txBox="1"/>
            <p:nvPr/>
          </p:nvSpPr>
          <p:spPr>
            <a:xfrm>
              <a:off x="4705637" y="3890147"/>
              <a:ext cx="389850" cy="369332"/>
            </a:xfrm>
            <a:prstGeom prst="rect">
              <a:avLst/>
            </a:prstGeom>
            <a:noFill/>
          </p:spPr>
          <p:txBody>
            <a:bodyPr wrap="none" rtlCol="0">
              <a:spAutoFit/>
            </a:bodyPr>
            <a:lstStyle/>
            <a:p>
              <a:r>
                <a:rPr lang="en-US"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dirty="0">
                <a:solidFill>
                  <a:srgbClr val="0070C0"/>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DC7D21F7-3D0A-4DB0-B60F-140386D43038}"/>
                </a:ext>
              </a:extLst>
            </p:cNvPr>
            <p:cNvSpPr txBox="1"/>
            <p:nvPr/>
          </p:nvSpPr>
          <p:spPr>
            <a:xfrm>
              <a:off x="5884897" y="3526630"/>
              <a:ext cx="389850" cy="369332"/>
            </a:xfrm>
            <a:prstGeom prst="rect">
              <a:avLst/>
            </a:prstGeom>
            <a:noFill/>
          </p:spPr>
          <p:txBody>
            <a:bodyPr wrap="none" rtlCol="0">
              <a:spAutoFit/>
            </a:bodyPr>
            <a:lstStyle/>
            <a:p>
              <a:r>
                <a:rPr lang="en-US"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dirty="0">
                <a:solidFill>
                  <a:srgbClr val="0070C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C6D9527-D670-463E-A9EB-D3468639D08D}"/>
                </a:ext>
              </a:extLst>
            </p:cNvPr>
            <p:cNvSpPr txBox="1"/>
            <p:nvPr/>
          </p:nvSpPr>
          <p:spPr>
            <a:xfrm>
              <a:off x="5828394" y="3719809"/>
              <a:ext cx="534121" cy="215444"/>
            </a:xfrm>
            <a:prstGeom prst="rect">
              <a:avLst/>
            </a:prstGeom>
            <a:noFill/>
          </p:spPr>
          <p:txBody>
            <a:bodyPr wrap="none" rtlCol="0">
              <a:spAutoFit/>
            </a:bodyPr>
            <a:lstStyle/>
            <a:p>
              <a:pPr algn="r"/>
              <a:r>
                <a:rPr lang="en-US" sz="800" b="1" dirty="0">
                  <a:solidFill>
                    <a:srgbClr val="0070C0"/>
                  </a:solidFill>
                  <a:latin typeface="Arial" panose="020B0604020202020204" pitchFamily="34" charset="0"/>
                  <a:cs typeface="Arial" panose="020B0604020202020204" pitchFamily="34" charset="0"/>
                </a:rPr>
                <a:t>Quality</a:t>
              </a:r>
            </a:p>
          </p:txBody>
        </p:sp>
        <p:sp>
          <p:nvSpPr>
            <p:cNvPr id="102" name="TextBox 101">
              <a:extLst>
                <a:ext uri="{FF2B5EF4-FFF2-40B4-BE49-F238E27FC236}">
                  <a16:creationId xmlns:a16="http://schemas.microsoft.com/office/drawing/2014/main" id="{FB075469-195B-4CDA-8832-7F74F1BA5BDA}"/>
                </a:ext>
              </a:extLst>
            </p:cNvPr>
            <p:cNvSpPr txBox="1"/>
            <p:nvPr/>
          </p:nvSpPr>
          <p:spPr>
            <a:xfrm>
              <a:off x="3814286" y="3733329"/>
              <a:ext cx="494046" cy="215444"/>
            </a:xfrm>
            <a:prstGeom prst="rect">
              <a:avLst/>
            </a:prstGeom>
            <a:noFill/>
          </p:spPr>
          <p:txBody>
            <a:bodyPr wrap="none" rtlCol="0">
              <a:spAutoFit/>
            </a:bodyPr>
            <a:lstStyle/>
            <a:p>
              <a:pPr algn="r"/>
              <a:r>
                <a:rPr lang="en-US" sz="800" b="1" dirty="0">
                  <a:solidFill>
                    <a:srgbClr val="0070C0"/>
                  </a:solidFill>
                  <a:latin typeface="Arial" panose="020B0604020202020204" pitchFamily="34" charset="0"/>
                  <a:cs typeface="Arial" panose="020B0604020202020204" pitchFamily="34" charset="0"/>
                </a:rPr>
                <a:t>Speed</a:t>
              </a:r>
            </a:p>
          </p:txBody>
        </p:sp>
        <p:sp>
          <p:nvSpPr>
            <p:cNvPr id="103" name="TextBox 102">
              <a:extLst>
                <a:ext uri="{FF2B5EF4-FFF2-40B4-BE49-F238E27FC236}">
                  <a16:creationId xmlns:a16="http://schemas.microsoft.com/office/drawing/2014/main" id="{D753A234-191A-484A-9CCF-F7588B51DAA1}"/>
                </a:ext>
              </a:extLst>
            </p:cNvPr>
            <p:cNvSpPr txBox="1"/>
            <p:nvPr/>
          </p:nvSpPr>
          <p:spPr>
            <a:xfrm>
              <a:off x="4332162" y="3625262"/>
              <a:ext cx="1576072" cy="369332"/>
            </a:xfrm>
            <a:prstGeom prst="rect">
              <a:avLst/>
            </a:prstGeom>
            <a:noFill/>
          </p:spPr>
          <p:txBody>
            <a:bodyPr wrap="none" rtlCol="0">
              <a:spAutoFit/>
            </a:bodyPr>
            <a:lstStyle/>
            <a:p>
              <a:pPr algn="ctr"/>
              <a:r>
                <a:rPr lang="en-US" sz="900" b="1" dirty="0">
                  <a:solidFill>
                    <a:srgbClr val="0070C0"/>
                  </a:solidFill>
                  <a:latin typeface="Arial" panose="020B0604020202020204" pitchFamily="34" charset="0"/>
                  <a:cs typeface="Arial" panose="020B0604020202020204" pitchFamily="34" charset="0"/>
                </a:rPr>
                <a:t>Finding the “Sweet Spot”</a:t>
              </a:r>
            </a:p>
            <a:p>
              <a:pPr algn="ctr"/>
              <a:r>
                <a:rPr lang="en-US" sz="900" b="1" dirty="0">
                  <a:solidFill>
                    <a:srgbClr val="0070C0"/>
                  </a:solidFill>
                  <a:latin typeface="Arial" panose="020B0604020202020204" pitchFamily="34" charset="0"/>
                  <a:cs typeface="Arial" panose="020B0604020202020204" pitchFamily="34" charset="0"/>
                </a:rPr>
                <a:t>(situation dependent)</a:t>
              </a:r>
            </a:p>
          </p:txBody>
        </p:sp>
        <p:sp>
          <p:nvSpPr>
            <p:cNvPr id="104" name="TextBox 103">
              <a:extLst>
                <a:ext uri="{FF2B5EF4-FFF2-40B4-BE49-F238E27FC236}">
                  <a16:creationId xmlns:a16="http://schemas.microsoft.com/office/drawing/2014/main" id="{E6A08D76-B607-490E-ABDB-74480BDE4040}"/>
                </a:ext>
              </a:extLst>
            </p:cNvPr>
            <p:cNvSpPr txBox="1"/>
            <p:nvPr/>
          </p:nvSpPr>
          <p:spPr>
            <a:xfrm>
              <a:off x="4950073" y="3980664"/>
              <a:ext cx="460382" cy="215444"/>
            </a:xfrm>
            <a:prstGeom prst="rect">
              <a:avLst/>
            </a:prstGeom>
            <a:noFill/>
          </p:spPr>
          <p:txBody>
            <a:bodyPr wrap="none" rtlCol="0">
              <a:spAutoFit/>
            </a:bodyPr>
            <a:lstStyle/>
            <a:p>
              <a:pPr algn="r"/>
              <a:r>
                <a:rPr lang="en-US" sz="800" b="1" dirty="0">
                  <a:solidFill>
                    <a:srgbClr val="0070C0"/>
                  </a:solidFill>
                  <a:latin typeface="Arial" panose="020B0604020202020204" pitchFamily="34" charset="0"/>
                  <a:cs typeface="Arial" panose="020B0604020202020204" pitchFamily="34" charset="0"/>
                </a:rPr>
                <a:t>Value</a:t>
              </a:r>
            </a:p>
          </p:txBody>
        </p:sp>
        <p:sp>
          <p:nvSpPr>
            <p:cNvPr id="105" name="TextBox 104">
              <a:extLst>
                <a:ext uri="{FF2B5EF4-FFF2-40B4-BE49-F238E27FC236}">
                  <a16:creationId xmlns:a16="http://schemas.microsoft.com/office/drawing/2014/main" id="{34A70688-6865-4F3C-BC5B-D7A195F146C0}"/>
                </a:ext>
              </a:extLst>
            </p:cNvPr>
            <p:cNvSpPr txBox="1"/>
            <p:nvPr/>
          </p:nvSpPr>
          <p:spPr>
            <a:xfrm>
              <a:off x="3863668" y="3541667"/>
              <a:ext cx="389850" cy="369332"/>
            </a:xfrm>
            <a:prstGeom prst="rect">
              <a:avLst/>
            </a:prstGeom>
            <a:noFill/>
          </p:spPr>
          <p:txBody>
            <a:bodyPr wrap="none" rtlCol="0">
              <a:spAutoFit/>
            </a:bodyPr>
            <a:lstStyle/>
            <a:p>
              <a:r>
                <a:rPr lang="en-US"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dirty="0">
                <a:solidFill>
                  <a:srgbClr val="0070C0"/>
                </a:solidFill>
                <a:latin typeface="Arial" panose="020B0604020202020204" pitchFamily="34" charset="0"/>
                <a:cs typeface="Arial" panose="020B0604020202020204" pitchFamily="34" charset="0"/>
              </a:endParaRPr>
            </a:p>
          </p:txBody>
        </p:sp>
      </p:grpSp>
      <p:sp>
        <p:nvSpPr>
          <p:cNvPr id="106" name="TextBox 105">
            <a:extLst>
              <a:ext uri="{FF2B5EF4-FFF2-40B4-BE49-F238E27FC236}">
                <a16:creationId xmlns:a16="http://schemas.microsoft.com/office/drawing/2014/main" id="{580715B0-3022-4766-9782-36D4A3F75A05}"/>
              </a:ext>
            </a:extLst>
          </p:cNvPr>
          <p:cNvSpPr txBox="1"/>
          <p:nvPr/>
        </p:nvSpPr>
        <p:spPr>
          <a:xfrm>
            <a:off x="526290" y="3652368"/>
            <a:ext cx="2454518" cy="507831"/>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The NDIA WG recommends a measurement</a:t>
            </a:r>
          </a:p>
          <a:p>
            <a:pPr algn="ctr"/>
            <a:r>
              <a:rPr lang="en-US" sz="900" dirty="0">
                <a:latin typeface="Arial" panose="020B0604020202020204" pitchFamily="34" charset="0"/>
                <a:cs typeface="Arial" panose="020B0604020202020204" pitchFamily="34" charset="0"/>
              </a:rPr>
              <a:t>framework that can be adapted to specifics</a:t>
            </a:r>
          </a:p>
          <a:p>
            <a:pPr algn="ctr"/>
            <a:r>
              <a:rPr lang="en-US" sz="900" dirty="0">
                <a:latin typeface="Arial" panose="020B0604020202020204" pitchFamily="34" charset="0"/>
                <a:cs typeface="Arial" panose="020B0604020202020204" pitchFamily="34" charset="0"/>
              </a:rPr>
              <a:t>of the program, domain, or acquisition</a:t>
            </a:r>
          </a:p>
        </p:txBody>
      </p:sp>
      <p:sp>
        <p:nvSpPr>
          <p:cNvPr id="3" name="Isosceles Triangle 2">
            <a:extLst>
              <a:ext uri="{FF2B5EF4-FFF2-40B4-BE49-F238E27FC236}">
                <a16:creationId xmlns:a16="http://schemas.microsoft.com/office/drawing/2014/main" id="{B92E2A61-FA7A-4195-9AF4-20D93509D529}"/>
              </a:ext>
            </a:extLst>
          </p:cNvPr>
          <p:cNvSpPr/>
          <p:nvPr/>
        </p:nvSpPr>
        <p:spPr>
          <a:xfrm rot="5400000">
            <a:off x="2748810" y="5422457"/>
            <a:ext cx="2319238" cy="135624"/>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a:extLst>
              <a:ext uri="{FF2B5EF4-FFF2-40B4-BE49-F238E27FC236}">
                <a16:creationId xmlns:a16="http://schemas.microsoft.com/office/drawing/2014/main" id="{C3DC7D54-4A71-4047-AF86-CE3C9D66E2D8}"/>
              </a:ext>
            </a:extLst>
          </p:cNvPr>
          <p:cNvPicPr>
            <a:picLocks noChangeAspect="1"/>
          </p:cNvPicPr>
          <p:nvPr/>
        </p:nvPicPr>
        <p:blipFill>
          <a:blip r:embed="rId6"/>
          <a:stretch>
            <a:fillRect/>
          </a:stretch>
        </p:blipFill>
        <p:spPr>
          <a:xfrm>
            <a:off x="5201881" y="5060865"/>
            <a:ext cx="1352858" cy="686159"/>
          </a:xfrm>
          <a:prstGeom prst="rect">
            <a:avLst/>
          </a:prstGeom>
        </p:spPr>
      </p:pic>
      <p:sp>
        <p:nvSpPr>
          <p:cNvPr id="110" name="TextBox 109">
            <a:extLst>
              <a:ext uri="{FF2B5EF4-FFF2-40B4-BE49-F238E27FC236}">
                <a16:creationId xmlns:a16="http://schemas.microsoft.com/office/drawing/2014/main" id="{684BE09F-FC47-40DF-BC3E-A64EE8B10663}"/>
              </a:ext>
            </a:extLst>
          </p:cNvPr>
          <p:cNvSpPr txBox="1"/>
          <p:nvPr/>
        </p:nvSpPr>
        <p:spPr>
          <a:xfrm>
            <a:off x="5097431" y="4491583"/>
            <a:ext cx="1685077" cy="507831"/>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Available measures </a:t>
            </a:r>
          </a:p>
          <a:p>
            <a:pPr algn="ctr"/>
            <a:r>
              <a:rPr lang="en-US" sz="900" dirty="0">
                <a:latin typeface="Arial" panose="020B0604020202020204" pitchFamily="34" charset="0"/>
                <a:cs typeface="Arial" panose="020B0604020202020204" pitchFamily="34" charset="0"/>
              </a:rPr>
              <a:t>instrumented and automated </a:t>
            </a:r>
          </a:p>
          <a:p>
            <a:pPr algn="ctr"/>
            <a:r>
              <a:rPr lang="en-US" sz="900" dirty="0">
                <a:latin typeface="Arial" panose="020B0604020202020204" pitchFamily="34" charset="0"/>
                <a:cs typeface="Arial" panose="020B0604020202020204" pitchFamily="34" charset="0"/>
              </a:rPr>
              <a:t>by the toolchain</a:t>
            </a:r>
          </a:p>
        </p:txBody>
      </p:sp>
      <p:sp>
        <p:nvSpPr>
          <p:cNvPr id="111" name="Isosceles Triangle 110">
            <a:extLst>
              <a:ext uri="{FF2B5EF4-FFF2-40B4-BE49-F238E27FC236}">
                <a16:creationId xmlns:a16="http://schemas.microsoft.com/office/drawing/2014/main" id="{A772AB50-0DE6-4EC2-980E-3C25AEAEAB47}"/>
              </a:ext>
            </a:extLst>
          </p:cNvPr>
          <p:cNvSpPr/>
          <p:nvPr/>
        </p:nvSpPr>
        <p:spPr>
          <a:xfrm rot="5400000">
            <a:off x="6309515" y="5295940"/>
            <a:ext cx="877944" cy="99759"/>
          </a:xfrm>
          <a:prstGeom prst="triangle">
            <a:avLst>
              <a:gd name="adj"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a:extLst>
              <a:ext uri="{FF2B5EF4-FFF2-40B4-BE49-F238E27FC236}">
                <a16:creationId xmlns:a16="http://schemas.microsoft.com/office/drawing/2014/main" id="{06BB1A6D-AC5A-4B91-8479-C82F943EA357}"/>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7752926" y="5192773"/>
            <a:ext cx="784847" cy="524113"/>
          </a:xfrm>
          <a:prstGeom prst="rect">
            <a:avLst/>
          </a:prstGeom>
          <a:ln>
            <a:solidFill>
              <a:schemeClr val="tx1"/>
            </a:solidFill>
          </a:ln>
        </p:spPr>
      </p:pic>
      <p:pic>
        <p:nvPicPr>
          <p:cNvPr id="113" name="Picture 112">
            <a:extLst>
              <a:ext uri="{FF2B5EF4-FFF2-40B4-BE49-F238E27FC236}">
                <a16:creationId xmlns:a16="http://schemas.microsoft.com/office/drawing/2014/main" id="{1E44D2F0-A184-4101-89CE-CCA867268A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9348" y="5192876"/>
            <a:ext cx="691144" cy="518358"/>
          </a:xfrm>
          <a:prstGeom prst="rect">
            <a:avLst/>
          </a:prstGeom>
          <a:ln>
            <a:solidFill>
              <a:schemeClr val="tx1"/>
            </a:solidFill>
          </a:ln>
        </p:spPr>
      </p:pic>
      <p:pic>
        <p:nvPicPr>
          <p:cNvPr id="90" name="Picture 89">
            <a:extLst>
              <a:ext uri="{FF2B5EF4-FFF2-40B4-BE49-F238E27FC236}">
                <a16:creationId xmlns:a16="http://schemas.microsoft.com/office/drawing/2014/main" id="{060EF919-FFC5-4F61-9B35-0865DA57D049}"/>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7372520" y="5264806"/>
            <a:ext cx="672794" cy="543901"/>
          </a:xfrm>
          <a:prstGeom prst="rect">
            <a:avLst/>
          </a:prstGeom>
        </p:spPr>
      </p:pic>
      <p:sp>
        <p:nvSpPr>
          <p:cNvPr id="114" name="TextBox 113">
            <a:extLst>
              <a:ext uri="{FF2B5EF4-FFF2-40B4-BE49-F238E27FC236}">
                <a16:creationId xmlns:a16="http://schemas.microsoft.com/office/drawing/2014/main" id="{8D7E0415-E8B0-4212-A86D-97B66044F9DE}"/>
              </a:ext>
            </a:extLst>
          </p:cNvPr>
          <p:cNvSpPr txBox="1"/>
          <p:nvPr/>
        </p:nvSpPr>
        <p:spPr>
          <a:xfrm>
            <a:off x="6872785" y="4518751"/>
            <a:ext cx="1787669" cy="615553"/>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Selection of program measures</a:t>
            </a:r>
          </a:p>
          <a:p>
            <a:pPr algn="ctr"/>
            <a:r>
              <a:rPr lang="en-US" sz="900" dirty="0">
                <a:latin typeface="Arial" panose="020B0604020202020204" pitchFamily="34" charset="0"/>
                <a:cs typeface="Arial" panose="020B0604020202020204" pitchFamily="34" charset="0"/>
              </a:rPr>
              <a:t>tailored by information needs</a:t>
            </a:r>
          </a:p>
          <a:p>
            <a:pPr algn="ctr"/>
            <a:r>
              <a:rPr lang="en-US" sz="800" dirty="0">
                <a:solidFill>
                  <a:schemeClr val="bg1">
                    <a:lumMod val="65000"/>
                  </a:schemeClr>
                </a:solidFill>
                <a:latin typeface="Arial" panose="020B0604020202020204" pitchFamily="34" charset="0"/>
                <a:cs typeface="Arial" panose="020B0604020202020204" pitchFamily="34" charset="0"/>
              </a:rPr>
              <a:t>(with a few primary colors </a:t>
            </a:r>
          </a:p>
          <a:p>
            <a:pPr algn="ctr"/>
            <a:r>
              <a:rPr lang="en-US" sz="800" dirty="0">
                <a:solidFill>
                  <a:schemeClr val="bg1">
                    <a:lumMod val="65000"/>
                  </a:schemeClr>
                </a:solidFill>
                <a:latin typeface="Arial" panose="020B0604020202020204" pitchFamily="34" charset="0"/>
                <a:cs typeface="Arial" panose="020B0604020202020204" pitchFamily="34" charset="0"/>
              </a:rPr>
              <a:t>required by the enterprise)</a:t>
            </a:r>
          </a:p>
        </p:txBody>
      </p:sp>
      <p:sp>
        <p:nvSpPr>
          <p:cNvPr id="115" name="Isosceles Triangle 114">
            <a:extLst>
              <a:ext uri="{FF2B5EF4-FFF2-40B4-BE49-F238E27FC236}">
                <a16:creationId xmlns:a16="http://schemas.microsoft.com/office/drawing/2014/main" id="{DB0AD081-609A-4C5C-9C4F-D43B50FB8A3D}"/>
              </a:ext>
            </a:extLst>
          </p:cNvPr>
          <p:cNvSpPr/>
          <p:nvPr/>
        </p:nvSpPr>
        <p:spPr>
          <a:xfrm rot="10800000">
            <a:off x="4146247" y="4271007"/>
            <a:ext cx="2281723" cy="116025"/>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a:extLst>
              <a:ext uri="{FF2B5EF4-FFF2-40B4-BE49-F238E27FC236}">
                <a16:creationId xmlns:a16="http://schemas.microsoft.com/office/drawing/2014/main" id="{B4FA5A00-CC4D-41D0-8D24-33A171EF02A5}"/>
              </a:ext>
            </a:extLst>
          </p:cNvPr>
          <p:cNvSpPr/>
          <p:nvPr/>
        </p:nvSpPr>
        <p:spPr>
          <a:xfrm rot="5400000">
            <a:off x="8302589" y="5266393"/>
            <a:ext cx="877944" cy="99759"/>
          </a:xfrm>
          <a:prstGeom prst="triangle">
            <a:avLst>
              <a:gd name="adj"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a:extLst>
              <a:ext uri="{FF2B5EF4-FFF2-40B4-BE49-F238E27FC236}">
                <a16:creationId xmlns:a16="http://schemas.microsoft.com/office/drawing/2014/main" id="{9FD79F05-9C4D-41A9-9722-AE9D6A65F186}"/>
              </a:ext>
            </a:extLst>
          </p:cNvPr>
          <p:cNvPicPr>
            <a:picLocks noChangeAspect="1"/>
          </p:cNvPicPr>
          <p:nvPr/>
        </p:nvPicPr>
        <p:blipFill>
          <a:blip r:embed="rId11"/>
          <a:stretch>
            <a:fillRect/>
          </a:stretch>
        </p:blipFill>
        <p:spPr>
          <a:xfrm>
            <a:off x="9227769" y="5043358"/>
            <a:ext cx="537991" cy="420572"/>
          </a:xfrm>
          <a:prstGeom prst="rect">
            <a:avLst/>
          </a:prstGeom>
          <a:ln>
            <a:solidFill>
              <a:schemeClr val="tx1"/>
            </a:solidFill>
          </a:ln>
        </p:spPr>
      </p:pic>
      <p:sp>
        <p:nvSpPr>
          <p:cNvPr id="119" name="TextBox 118">
            <a:extLst>
              <a:ext uri="{FF2B5EF4-FFF2-40B4-BE49-F238E27FC236}">
                <a16:creationId xmlns:a16="http://schemas.microsoft.com/office/drawing/2014/main" id="{044B3FA0-3149-4C40-8E7E-C0A5F384318A}"/>
              </a:ext>
            </a:extLst>
          </p:cNvPr>
          <p:cNvSpPr txBox="1"/>
          <p:nvPr/>
        </p:nvSpPr>
        <p:spPr>
          <a:xfrm>
            <a:off x="8827393" y="4528851"/>
            <a:ext cx="1377300" cy="507831"/>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Enterprise measures</a:t>
            </a:r>
          </a:p>
          <a:p>
            <a:pPr algn="ctr"/>
            <a:r>
              <a:rPr lang="en-US" sz="900" dirty="0">
                <a:latin typeface="Arial" panose="020B0604020202020204" pitchFamily="34" charset="0"/>
                <a:cs typeface="Arial" panose="020B0604020202020204" pitchFamily="34" charset="0"/>
              </a:rPr>
              <a:t>driven by business</a:t>
            </a:r>
          </a:p>
          <a:p>
            <a:pPr algn="ctr"/>
            <a:r>
              <a:rPr lang="en-US" sz="900" dirty="0">
                <a:latin typeface="Arial" panose="020B0604020202020204" pitchFamily="34" charset="0"/>
                <a:cs typeface="Arial" panose="020B0604020202020204" pitchFamily="34" charset="0"/>
              </a:rPr>
              <a:t>performance objectives</a:t>
            </a:r>
          </a:p>
        </p:txBody>
      </p:sp>
      <p:sp>
        <p:nvSpPr>
          <p:cNvPr id="120" name="TextBox 119">
            <a:extLst>
              <a:ext uri="{FF2B5EF4-FFF2-40B4-BE49-F238E27FC236}">
                <a16:creationId xmlns:a16="http://schemas.microsoft.com/office/drawing/2014/main" id="{D671DD61-D489-4792-A5B1-C0818046E5C6}"/>
              </a:ext>
            </a:extLst>
          </p:cNvPr>
          <p:cNvSpPr txBox="1"/>
          <p:nvPr/>
        </p:nvSpPr>
        <p:spPr>
          <a:xfrm>
            <a:off x="8918854" y="5469824"/>
            <a:ext cx="1249060" cy="338554"/>
          </a:xfrm>
          <a:prstGeom prst="rect">
            <a:avLst/>
          </a:prstGeom>
          <a:noFill/>
        </p:spPr>
        <p:txBody>
          <a:bodyPr wrap="square" rtlCol="0">
            <a:spAutoFit/>
          </a:bodyPr>
          <a:lstStyle/>
          <a:p>
            <a:pPr algn="ctr"/>
            <a:r>
              <a:rPr lang="en-US" sz="800" dirty="0">
                <a:solidFill>
                  <a:schemeClr val="bg1">
                    <a:lumMod val="65000"/>
                  </a:schemeClr>
                </a:solidFill>
                <a:latin typeface="Arial" panose="020B0604020202020204" pitchFamily="34" charset="0"/>
                <a:cs typeface="Arial" panose="020B0604020202020204" pitchFamily="34" charset="0"/>
              </a:rPr>
              <a:t>productivity, quality, estimate accuracy, …</a:t>
            </a:r>
          </a:p>
        </p:txBody>
      </p:sp>
      <p:sp>
        <p:nvSpPr>
          <p:cNvPr id="121" name="TextBox 120">
            <a:extLst>
              <a:ext uri="{FF2B5EF4-FFF2-40B4-BE49-F238E27FC236}">
                <a16:creationId xmlns:a16="http://schemas.microsoft.com/office/drawing/2014/main" id="{16B67193-A571-40ED-B3A5-974F0FA38190}"/>
              </a:ext>
            </a:extLst>
          </p:cNvPr>
          <p:cNvSpPr txBox="1"/>
          <p:nvPr/>
        </p:nvSpPr>
        <p:spPr>
          <a:xfrm>
            <a:off x="10175882" y="4623548"/>
            <a:ext cx="2007434" cy="923330"/>
          </a:xfrm>
          <a:prstGeom prst="rect">
            <a:avLst/>
          </a:prstGeom>
          <a:noFill/>
        </p:spPr>
        <p:txBody>
          <a:bodyPr wrap="square" rtlCol="0">
            <a:spAutoFit/>
          </a:bodyPr>
          <a:lstStyle/>
          <a:p>
            <a:pPr marL="52388" indent="-52388"/>
            <a:r>
              <a:rPr lang="en-US" sz="900" b="1" dirty="0">
                <a:latin typeface="Arial" panose="020B0604020202020204" pitchFamily="34" charset="0"/>
                <a:cs typeface="Arial" panose="020B0604020202020204" pitchFamily="34" charset="0"/>
              </a:rPr>
              <a:t>Success is measured at </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multiple levels:</a:t>
            </a:r>
          </a:p>
          <a:p>
            <a:pPr marL="52388" indent="-52388">
              <a:buFont typeface="Arial" panose="020B0604020202020204" pitchFamily="34" charset="0"/>
              <a:buChar char="•"/>
            </a:pPr>
            <a:r>
              <a:rPr lang="en-US" sz="900" dirty="0">
                <a:latin typeface="Arial" panose="020B0604020202020204" pitchFamily="34" charset="0"/>
                <a:cs typeface="Arial" panose="020B0604020202020204" pitchFamily="34" charset="0"/>
              </a:rPr>
              <a:t>Mission capability</a:t>
            </a:r>
          </a:p>
          <a:p>
            <a:pPr marL="52388" indent="-52388">
              <a:buFont typeface="Arial" panose="020B0604020202020204" pitchFamily="34" charset="0"/>
              <a:buChar char="•"/>
            </a:pPr>
            <a:r>
              <a:rPr lang="en-US" sz="900" dirty="0">
                <a:latin typeface="Arial" panose="020B0604020202020204" pitchFamily="34" charset="0"/>
                <a:cs typeface="Arial" panose="020B0604020202020204" pitchFamily="34" charset="0"/>
              </a:rPr>
              <a:t>Program execution</a:t>
            </a:r>
          </a:p>
          <a:p>
            <a:pPr marL="52388" indent="-52388">
              <a:buFont typeface="Arial" panose="020B0604020202020204" pitchFamily="34" charset="0"/>
              <a:buChar char="•"/>
            </a:pPr>
            <a:r>
              <a:rPr lang="en-US" sz="900" dirty="0">
                <a:latin typeface="Arial" panose="020B0604020202020204" pitchFamily="34" charset="0"/>
                <a:cs typeface="Arial" panose="020B0604020202020204" pitchFamily="34" charset="0"/>
              </a:rPr>
              <a:t>Enterprise improvement</a:t>
            </a:r>
          </a:p>
          <a:p>
            <a:pPr marL="52388" indent="-52388">
              <a:buFont typeface="Arial" panose="020B0604020202020204" pitchFamily="34" charset="0"/>
              <a:buChar char="•"/>
            </a:pPr>
            <a:r>
              <a:rPr lang="en-US" sz="900" dirty="0">
                <a:latin typeface="Arial" panose="020B0604020202020204" pitchFamily="34" charset="0"/>
                <a:cs typeface="Arial" panose="020B0604020202020204" pitchFamily="34" charset="0"/>
              </a:rPr>
              <a:t>Business results, competitiveness</a:t>
            </a:r>
          </a:p>
        </p:txBody>
      </p:sp>
      <p:sp>
        <p:nvSpPr>
          <p:cNvPr id="107" name="Isosceles Triangle 106">
            <a:extLst>
              <a:ext uri="{FF2B5EF4-FFF2-40B4-BE49-F238E27FC236}">
                <a16:creationId xmlns:a16="http://schemas.microsoft.com/office/drawing/2014/main" id="{6DB33B92-5A1D-45E8-B033-DCD4B2DA3574}"/>
              </a:ext>
            </a:extLst>
          </p:cNvPr>
          <p:cNvSpPr/>
          <p:nvPr/>
        </p:nvSpPr>
        <p:spPr>
          <a:xfrm rot="10800000">
            <a:off x="6703540" y="4268884"/>
            <a:ext cx="1533286" cy="123346"/>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14A7DCD-ADCC-4B04-98A0-CBD9FBF9F58E}"/>
              </a:ext>
            </a:extLst>
          </p:cNvPr>
          <p:cNvPicPr>
            <a:picLocks noChangeAspect="1"/>
          </p:cNvPicPr>
          <p:nvPr/>
        </p:nvPicPr>
        <p:blipFill>
          <a:blip r:embed="rId12"/>
          <a:stretch>
            <a:fillRect/>
          </a:stretch>
        </p:blipFill>
        <p:spPr>
          <a:xfrm>
            <a:off x="4227000" y="5065320"/>
            <a:ext cx="671383" cy="813732"/>
          </a:xfrm>
          <a:prstGeom prst="rect">
            <a:avLst/>
          </a:prstGeom>
          <a:solidFill>
            <a:schemeClr val="bg1"/>
          </a:solidFill>
          <a:ln>
            <a:solidFill>
              <a:schemeClr val="tx1"/>
            </a:solidFill>
          </a:ln>
        </p:spPr>
      </p:pic>
      <p:sp>
        <p:nvSpPr>
          <p:cNvPr id="116" name="TextBox 115">
            <a:extLst>
              <a:ext uri="{FF2B5EF4-FFF2-40B4-BE49-F238E27FC236}">
                <a16:creationId xmlns:a16="http://schemas.microsoft.com/office/drawing/2014/main" id="{0ADCBC4C-E3B0-4D02-9762-C338D2D5CF20}"/>
              </a:ext>
            </a:extLst>
          </p:cNvPr>
          <p:cNvSpPr txBox="1"/>
          <p:nvPr/>
        </p:nvSpPr>
        <p:spPr>
          <a:xfrm>
            <a:off x="4044634" y="4501045"/>
            <a:ext cx="1095173" cy="507831"/>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Industry feedback</a:t>
            </a:r>
          </a:p>
          <a:p>
            <a:pPr algn="ctr"/>
            <a:r>
              <a:rPr lang="en-US" sz="900" dirty="0">
                <a:latin typeface="Arial" panose="020B0604020202020204" pitchFamily="34" charset="0"/>
                <a:cs typeface="Arial" panose="020B0604020202020204" pitchFamily="34" charset="0"/>
              </a:rPr>
              <a:t>(usefulness,</a:t>
            </a:r>
          </a:p>
          <a:p>
            <a:pPr algn="ctr"/>
            <a:r>
              <a:rPr lang="en-US" sz="900" dirty="0">
                <a:latin typeface="Arial" panose="020B0604020202020204" pitchFamily="34" charset="0"/>
                <a:cs typeface="Arial" panose="020B0604020202020204" pitchFamily="34" charset="0"/>
              </a:rPr>
              <a:t>effectiveness)</a:t>
            </a:r>
          </a:p>
        </p:txBody>
      </p:sp>
      <p:sp>
        <p:nvSpPr>
          <p:cNvPr id="34" name="Rectangle 33">
            <a:extLst>
              <a:ext uri="{FF2B5EF4-FFF2-40B4-BE49-F238E27FC236}">
                <a16:creationId xmlns:a16="http://schemas.microsoft.com/office/drawing/2014/main" id="{EA315B39-CC0F-49F6-BAD4-32CE07B14B32}"/>
              </a:ext>
            </a:extLst>
          </p:cNvPr>
          <p:cNvSpPr/>
          <p:nvPr/>
        </p:nvSpPr>
        <p:spPr>
          <a:xfrm>
            <a:off x="4054875" y="4501045"/>
            <a:ext cx="8029095" cy="1416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E17EED10-1FC5-492C-A615-471D07489677}"/>
              </a:ext>
            </a:extLst>
          </p:cNvPr>
          <p:cNvSpPr txBox="1"/>
          <p:nvPr/>
        </p:nvSpPr>
        <p:spPr>
          <a:xfrm>
            <a:off x="4160851" y="5974307"/>
            <a:ext cx="862737" cy="276999"/>
          </a:xfrm>
          <a:prstGeom prst="rect">
            <a:avLst/>
          </a:prstGeom>
          <a:solidFill>
            <a:schemeClr val="bg1"/>
          </a:solidFill>
        </p:spPr>
        <p:txBody>
          <a:bodyPr wrap="none" rtlCol="0">
            <a:spAutoFit/>
          </a:bodyPr>
          <a:lstStyle/>
          <a:p>
            <a:pPr algn="ctr"/>
            <a:r>
              <a:rPr lang="en-US" sz="1200" b="1" dirty="0">
                <a:latin typeface="Arial" panose="020B0604020202020204" pitchFamily="34" charset="0"/>
                <a:cs typeface="Arial" panose="020B0604020202020204" pitchFamily="34" charset="0"/>
              </a:rPr>
              <a:t>Adoption</a:t>
            </a:r>
          </a:p>
        </p:txBody>
      </p:sp>
      <p:sp>
        <p:nvSpPr>
          <p:cNvPr id="35" name="Rectangle: Rounded Corners 34">
            <a:extLst>
              <a:ext uri="{FF2B5EF4-FFF2-40B4-BE49-F238E27FC236}">
                <a16:creationId xmlns:a16="http://schemas.microsoft.com/office/drawing/2014/main" id="{D1220EC0-4E2C-4ED8-B341-6B3126EE7A99}"/>
              </a:ext>
            </a:extLst>
          </p:cNvPr>
          <p:cNvSpPr/>
          <p:nvPr/>
        </p:nvSpPr>
        <p:spPr>
          <a:xfrm>
            <a:off x="505204" y="1262641"/>
            <a:ext cx="2438287" cy="91533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rPr>
              <a:t>Measures for continuous iterative development should be aligned with information needs, objectives and constraints, at program and enterprise levels</a:t>
            </a:r>
          </a:p>
        </p:txBody>
      </p:sp>
      <p:sp>
        <p:nvSpPr>
          <p:cNvPr id="123" name="Action Button: Go Back or Previous 122">
            <a:hlinkClick r:id="" action="ppaction://hlinkshowjump?jump=lastslideviewed" highlightClick="1"/>
            <a:extLst>
              <a:ext uri="{FF2B5EF4-FFF2-40B4-BE49-F238E27FC236}">
                <a16:creationId xmlns:a16="http://schemas.microsoft.com/office/drawing/2014/main" id="{43F88999-404A-4B52-817F-D4A7CE1FC69B}"/>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C522439D-EBC7-4CEF-9C97-ADAF240D805D}"/>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sp>
        <p:nvSpPr>
          <p:cNvPr id="17" name="Date Placeholder 16">
            <a:extLst>
              <a:ext uri="{FF2B5EF4-FFF2-40B4-BE49-F238E27FC236}">
                <a16:creationId xmlns:a16="http://schemas.microsoft.com/office/drawing/2014/main" id="{81CDB8E8-3D04-43BE-AE76-5CC95063592C}"/>
              </a:ext>
            </a:extLst>
          </p:cNvPr>
          <p:cNvSpPr>
            <a:spLocks noGrp="1"/>
          </p:cNvSpPr>
          <p:nvPr>
            <p:ph type="dt" sz="half" idx="10"/>
          </p:nvPr>
        </p:nvSpPr>
        <p:spPr/>
        <p:txBody>
          <a:bodyPr/>
          <a:lstStyle/>
          <a:p>
            <a:r>
              <a:rPr lang="en-US" dirty="0"/>
              <a:t>22-Apr-2019</a:t>
            </a:r>
            <a:endParaRPr lang="en-US" dirty="0"/>
          </a:p>
        </p:txBody>
      </p:sp>
      <p:sp>
        <p:nvSpPr>
          <p:cNvPr id="51" name="Footer Placeholder 50">
            <a:extLst>
              <a:ext uri="{FF2B5EF4-FFF2-40B4-BE49-F238E27FC236}">
                <a16:creationId xmlns:a16="http://schemas.microsoft.com/office/drawing/2014/main" id="{C2030288-B2DC-4E00-A287-E917713D492B}"/>
              </a:ext>
            </a:extLst>
          </p:cNvPr>
          <p:cNvSpPr>
            <a:spLocks noGrp="1"/>
          </p:cNvSpPr>
          <p:nvPr>
            <p:ph type="ftr" sz="quarter" idx="11"/>
          </p:nvPr>
        </p:nvSpPr>
        <p:spPr/>
        <p:txBody>
          <a:bodyPr/>
          <a:lstStyle/>
          <a:p>
            <a:r>
              <a:rPr lang="en-US"/>
              <a:t>NDIA Continuous Iterative Development and Sustainment WG</a:t>
            </a:r>
          </a:p>
        </p:txBody>
      </p:sp>
      <p:sp>
        <p:nvSpPr>
          <p:cNvPr id="52" name="Slide Number Placeholder 51">
            <a:extLst>
              <a:ext uri="{FF2B5EF4-FFF2-40B4-BE49-F238E27FC236}">
                <a16:creationId xmlns:a16="http://schemas.microsoft.com/office/drawing/2014/main" id="{337948A4-6E9D-4EC6-A3A3-1D76BE93E3D5}"/>
              </a:ext>
            </a:extLst>
          </p:cNvPr>
          <p:cNvSpPr>
            <a:spLocks noGrp="1"/>
          </p:cNvSpPr>
          <p:nvPr>
            <p:ph type="sldNum" sz="quarter" idx="12"/>
          </p:nvPr>
        </p:nvSpPr>
        <p:spPr/>
        <p:txBody>
          <a:bodyPr/>
          <a:lstStyle/>
          <a:p>
            <a:fld id="{31532C1D-5F78-41C9-AD56-A4D749488F30}" type="slidenum">
              <a:rPr lang="en-US" smtClean="0"/>
              <a:pPr/>
              <a:t>25</a:t>
            </a:fld>
            <a:endParaRPr lang="en-US" dirty="0"/>
          </a:p>
        </p:txBody>
      </p:sp>
    </p:spTree>
    <p:extLst>
      <p:ext uri="{BB962C8B-B14F-4D97-AF65-F5344CB8AC3E}">
        <p14:creationId xmlns:p14="http://schemas.microsoft.com/office/powerpoint/2010/main" val="196997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#3b: Metrics</a:t>
            </a:r>
            <a:r>
              <a:rPr lang="en-US" sz="2400" dirty="0"/>
              <a:t/>
            </a:r>
            <a:br>
              <a:rPr lang="en-US" sz="2400" dirty="0"/>
            </a:br>
            <a:r>
              <a:rPr lang="en-US" sz="2400" dirty="0"/>
              <a:t>Path Forward </a:t>
            </a:r>
          </a:p>
        </p:txBody>
      </p:sp>
      <p:sp>
        <p:nvSpPr>
          <p:cNvPr id="4" name="Action Button: Go Back or Previous 3">
            <a:hlinkClick r:id="" action="ppaction://hlinkshowjump?jump=lastslideviewed" highlightClick="1"/>
            <a:extLst>
              <a:ext uri="{FF2B5EF4-FFF2-40B4-BE49-F238E27FC236}">
                <a16:creationId xmlns:a16="http://schemas.microsoft.com/office/drawing/2014/main" id="{9F456192-8A61-47C1-B252-7E713D6CE14F}"/>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3BE875-523C-4204-A931-D7FAF09FC910}"/>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sp>
        <p:nvSpPr>
          <p:cNvPr id="3" name="Date Placeholder 2">
            <a:extLst>
              <a:ext uri="{FF2B5EF4-FFF2-40B4-BE49-F238E27FC236}">
                <a16:creationId xmlns:a16="http://schemas.microsoft.com/office/drawing/2014/main" id="{83E5A76C-CEA0-496A-A620-18A3A34E841D}"/>
              </a:ext>
            </a:extLst>
          </p:cNvPr>
          <p:cNvSpPr>
            <a:spLocks noGrp="1"/>
          </p:cNvSpPr>
          <p:nvPr>
            <p:ph type="dt" sz="half" idx="10"/>
          </p:nvPr>
        </p:nvSpPr>
        <p:spPr/>
        <p:txBody>
          <a:bodyPr/>
          <a:lstStyle/>
          <a:p>
            <a:r>
              <a:rPr lang="en-US" dirty="0"/>
              <a:t>22-Apr-2019</a:t>
            </a:r>
            <a:endParaRPr lang="en-US" dirty="0"/>
          </a:p>
        </p:txBody>
      </p:sp>
      <p:sp>
        <p:nvSpPr>
          <p:cNvPr id="6" name="Footer Placeholder 5">
            <a:extLst>
              <a:ext uri="{FF2B5EF4-FFF2-40B4-BE49-F238E27FC236}">
                <a16:creationId xmlns:a16="http://schemas.microsoft.com/office/drawing/2014/main" id="{DF982C2B-9985-49EA-BBE8-D44B0BE1AAEA}"/>
              </a:ext>
            </a:extLst>
          </p:cNvPr>
          <p:cNvSpPr>
            <a:spLocks noGrp="1"/>
          </p:cNvSpPr>
          <p:nvPr>
            <p:ph type="ftr" sz="quarter" idx="11"/>
          </p:nvPr>
        </p:nvSpPr>
        <p:spPr/>
        <p:txBody>
          <a:bodyPr/>
          <a:lstStyle/>
          <a:p>
            <a:r>
              <a:rPr lang="en-US"/>
              <a:t>NDIA Continuous Iterative Development and Sustainment WG</a:t>
            </a:r>
          </a:p>
        </p:txBody>
      </p:sp>
      <p:sp>
        <p:nvSpPr>
          <p:cNvPr id="8" name="Slide Number Placeholder 7">
            <a:extLst>
              <a:ext uri="{FF2B5EF4-FFF2-40B4-BE49-F238E27FC236}">
                <a16:creationId xmlns:a16="http://schemas.microsoft.com/office/drawing/2014/main" id="{B4CF10E0-E923-4D5E-BB43-0B8D88444BBD}"/>
              </a:ext>
            </a:extLst>
          </p:cNvPr>
          <p:cNvSpPr>
            <a:spLocks noGrp="1"/>
          </p:cNvSpPr>
          <p:nvPr>
            <p:ph type="sldNum" sz="quarter" idx="12"/>
          </p:nvPr>
        </p:nvSpPr>
        <p:spPr/>
        <p:txBody>
          <a:bodyPr/>
          <a:lstStyle/>
          <a:p>
            <a:fld id="{31532C1D-5F78-41C9-AD56-A4D749488F30}" type="slidenum">
              <a:rPr lang="en-US" smtClean="0"/>
              <a:pPr/>
              <a:t>26</a:t>
            </a:fld>
            <a:endParaRPr lang="en-US" dirty="0"/>
          </a:p>
        </p:txBody>
      </p:sp>
      <p:graphicFrame>
        <p:nvGraphicFramePr>
          <p:cNvPr id="11" name="Content Placeholder 3">
            <a:extLst>
              <a:ext uri="{FF2B5EF4-FFF2-40B4-BE49-F238E27FC236}">
                <a16:creationId xmlns:a16="http://schemas.microsoft.com/office/drawing/2014/main" id="{F649CCB3-546C-4DAE-AF5B-735F0DDA60D5}"/>
              </a:ext>
            </a:extLst>
          </p:cNvPr>
          <p:cNvGraphicFramePr>
            <a:graphicFrameLocks noGrp="1"/>
          </p:cNvGraphicFramePr>
          <p:nvPr>
            <p:ph idx="1"/>
            <p:extLst>
              <p:ext uri="{D42A27DB-BD31-4B8C-83A1-F6EECF244321}">
                <p14:modId xmlns:p14="http://schemas.microsoft.com/office/powerpoint/2010/main" val="2271021965"/>
              </p:ext>
            </p:extLst>
          </p:nvPr>
        </p:nvGraphicFramePr>
        <p:xfrm>
          <a:off x="838200" y="1160463"/>
          <a:ext cx="10529236" cy="5034280"/>
        </p:xfrm>
        <a:graphic>
          <a:graphicData uri="http://schemas.openxmlformats.org/drawingml/2006/table">
            <a:tbl>
              <a:tblPr firstRow="1" bandRow="1">
                <a:tableStyleId>{5940675A-B579-460E-94D1-54222C63F5DA}</a:tableStyleId>
              </a:tblPr>
              <a:tblGrid>
                <a:gridCol w="2903766">
                  <a:extLst>
                    <a:ext uri="{9D8B030D-6E8A-4147-A177-3AD203B41FA5}">
                      <a16:colId xmlns:a16="http://schemas.microsoft.com/office/drawing/2014/main" val="2923702498"/>
                    </a:ext>
                  </a:extLst>
                </a:gridCol>
                <a:gridCol w="7625470">
                  <a:extLst>
                    <a:ext uri="{9D8B030D-6E8A-4147-A177-3AD203B41FA5}">
                      <a16:colId xmlns:a16="http://schemas.microsoft.com/office/drawing/2014/main" val="2947119223"/>
                    </a:ext>
                  </a:extLst>
                </a:gridCol>
              </a:tblGrid>
              <a:tr h="370840">
                <a:tc>
                  <a:txBody>
                    <a:bodyPr/>
                    <a:lstStyle/>
                    <a:p>
                      <a:r>
                        <a:rPr lang="en-US" sz="1800" b="1" dirty="0">
                          <a:solidFill>
                            <a:schemeClr val="bg1"/>
                          </a:solidFill>
                        </a:rPr>
                        <a:t>Initiative</a:t>
                      </a:r>
                    </a:p>
                  </a:txBody>
                  <a:tcPr>
                    <a:solidFill>
                      <a:srgbClr val="93353C"/>
                    </a:solidFill>
                  </a:tcPr>
                </a:tc>
                <a:tc>
                  <a:txBody>
                    <a:bodyPr/>
                    <a:lstStyle/>
                    <a:p>
                      <a:r>
                        <a:rPr lang="en-US" sz="1800" b="1" dirty="0">
                          <a:solidFill>
                            <a:schemeClr val="bg1"/>
                          </a:solidFill>
                        </a:rPr>
                        <a:t>Action Plan</a:t>
                      </a:r>
                    </a:p>
                  </a:txBody>
                  <a:tcPr>
                    <a:solidFill>
                      <a:srgbClr val="93353C"/>
                    </a:solidFill>
                  </a:tcPr>
                </a:tc>
                <a:extLst>
                  <a:ext uri="{0D108BD9-81ED-4DB2-BD59-A6C34878D82A}">
                    <a16:rowId xmlns:a16="http://schemas.microsoft.com/office/drawing/2014/main" val="3321621376"/>
                  </a:ext>
                </a:extLst>
              </a:tr>
              <a:tr h="370840">
                <a:tc>
                  <a:txBody>
                    <a:bodyPr/>
                    <a:lstStyle/>
                    <a:p>
                      <a:r>
                        <a:rPr lang="en-US" sz="1800" b="1" dirty="0"/>
                        <a:t>Software measurement framework for CID</a:t>
                      </a:r>
                    </a:p>
                  </a:txBody>
                  <a:tcPr>
                    <a:solidFill>
                      <a:srgbClr val="F6E6E7"/>
                    </a:solidFill>
                  </a:tcPr>
                </a:tc>
                <a:tc>
                  <a:txBody>
                    <a:bodyPr/>
                    <a:lstStyle/>
                    <a:p>
                      <a:pPr marL="111125" indent="-111125">
                        <a:buFont typeface="Arial" panose="020B0604020202020204" pitchFamily="34" charset="0"/>
                        <a:buChar char="•"/>
                      </a:pPr>
                      <a:r>
                        <a:rPr lang="en-US" sz="1800" dirty="0"/>
                        <a:t>Validate measurement framework (objectives, categories, measures) with Government and industry stakeholders (e.g., NDIA, INCOSE, PSM, SERC)</a:t>
                      </a:r>
                    </a:p>
                    <a:p>
                      <a:pPr marL="111125" indent="-111125">
                        <a:buFont typeface="Arial" panose="020B0604020202020204" pitchFamily="34" charset="0"/>
                        <a:buChar char="•"/>
                      </a:pPr>
                      <a:r>
                        <a:rPr lang="en-US" sz="1800" dirty="0"/>
                        <a:t>Finalize initial consensus measures for software</a:t>
                      </a:r>
                      <a:r>
                        <a:rPr lang="en-US" sz="1800" baseline="0" dirty="0"/>
                        <a:t> CID</a:t>
                      </a:r>
                      <a:endParaRPr lang="en-US" sz="1800" dirty="0"/>
                    </a:p>
                    <a:p>
                      <a:pPr marL="111125" indent="-111125">
                        <a:buFont typeface="Arial" panose="020B0604020202020204" pitchFamily="34" charset="0"/>
                        <a:buChar char="•"/>
                      </a:pPr>
                      <a:r>
                        <a:rPr lang="en-US" sz="1800" dirty="0"/>
                        <a:t>Pilot and validate measures/analysis on selected CID /DevSecOps programs.</a:t>
                      </a:r>
                    </a:p>
                    <a:p>
                      <a:pPr marL="111125" indent="-111125">
                        <a:buFont typeface="Arial" panose="020B0604020202020204" pitchFamily="34" charset="0"/>
                        <a:buChar char="•"/>
                      </a:pPr>
                      <a:r>
                        <a:rPr lang="en-US" sz="1800" dirty="0"/>
                        <a:t>Develop contracting language requiring measurement set for future programs</a:t>
                      </a:r>
                    </a:p>
                  </a:txBody>
                  <a:tcPr>
                    <a:solidFill>
                      <a:srgbClr val="F6E6E7"/>
                    </a:solidFill>
                  </a:tcPr>
                </a:tc>
                <a:extLst>
                  <a:ext uri="{0D108BD9-81ED-4DB2-BD59-A6C34878D82A}">
                    <a16:rowId xmlns:a16="http://schemas.microsoft.com/office/drawing/2014/main" val="3980095254"/>
                  </a:ext>
                </a:extLst>
              </a:tr>
              <a:tr h="370840">
                <a:tc>
                  <a:txBody>
                    <a:bodyPr/>
                    <a:lstStyle/>
                    <a:p>
                      <a:r>
                        <a:rPr lang="en-US" sz="1800" b="1" dirty="0"/>
                        <a:t>WBS-based estimating of historical comparables for staff, cost, productivity</a:t>
                      </a:r>
                    </a:p>
                  </a:txBody>
                  <a:tcPr>
                    <a:no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Recommend DoD expand WBS-based approach and historical DB measures to additional programs but at program level and </a:t>
                      </a:r>
                      <a:r>
                        <a:rPr lang="en-US" sz="1800" u="sng" dirty="0"/>
                        <a:t>not specific to continuous software initiatives</a:t>
                      </a:r>
                      <a:r>
                        <a:rPr lang="en-US" sz="1800" u="none" dirty="0"/>
                        <a:t> (doubtful consistent data yet exists).</a:t>
                      </a:r>
                      <a:endParaRPr lang="en-US" sz="1800" u="sng" dirty="0"/>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Engage Government stakeholders on historical data estimating initiatives</a:t>
                      </a:r>
                    </a:p>
                    <a:p>
                      <a:pPr marL="111125" indent="-111125">
                        <a:buFont typeface="Arial" panose="020B0604020202020204" pitchFamily="34" charset="0"/>
                        <a:buChar char="•"/>
                      </a:pPr>
                      <a:r>
                        <a:rPr lang="en-US" sz="1800" dirty="0"/>
                        <a:t>Partner with independent cost estimate (ICE) groups to migrate away from SLOC-based methods (CAPE, PARCA, ICE, …); establish partnerships with industry for new methods (DSB #3)</a:t>
                      </a:r>
                    </a:p>
                  </a:txBody>
                  <a:tcPr>
                    <a:noFill/>
                  </a:tcPr>
                </a:tc>
                <a:extLst>
                  <a:ext uri="{0D108BD9-81ED-4DB2-BD59-A6C34878D82A}">
                    <a16:rowId xmlns:a16="http://schemas.microsoft.com/office/drawing/2014/main" val="3106195755"/>
                  </a:ext>
                </a:extLst>
              </a:tr>
              <a:tr h="370840">
                <a:tc>
                  <a:txBody>
                    <a:bodyPr/>
                    <a:lstStyle/>
                    <a:p>
                      <a:r>
                        <a:rPr lang="en-US" sz="1800" b="1" dirty="0"/>
                        <a:t>Reach consensus on cost and schedule measures vs. plan for software CID</a:t>
                      </a:r>
                    </a:p>
                  </a:txBody>
                  <a:tcPr>
                    <a:solidFill>
                      <a:srgbClr val="F6E6E7"/>
                    </a:solidFill>
                  </a:tcPr>
                </a:tc>
                <a:tc>
                  <a:txBody>
                    <a:bodyPr/>
                    <a:lstStyle/>
                    <a:p>
                      <a:pPr marL="111125" indent="-111125">
                        <a:buFont typeface="Arial" panose="020B0604020202020204" pitchFamily="34" charset="0"/>
                        <a:buChar char="•"/>
                      </a:pPr>
                      <a:r>
                        <a:rPr lang="en-US" sz="1800" dirty="0"/>
                        <a:t>Consider alternatives to EVM for managing performance vs. plan. </a:t>
                      </a:r>
                    </a:p>
                    <a:p>
                      <a:pPr marL="111125" indent="-111125">
                        <a:buFont typeface="Arial" panose="020B0604020202020204" pitchFamily="34" charset="0"/>
                        <a:buChar char="•"/>
                      </a:pPr>
                      <a:r>
                        <a:rPr lang="en-US" sz="1800" dirty="0"/>
                        <a:t>Review EVM agile studies, publications, and guidance.  Hold workshops with Industry and Government</a:t>
                      </a:r>
                      <a:r>
                        <a:rPr lang="en-US" sz="1800" baseline="0" dirty="0"/>
                        <a:t> to define framework and measures.</a:t>
                      </a:r>
                      <a:r>
                        <a:rPr lang="en-US" sz="1800" dirty="0"/>
                        <a:t>  </a:t>
                      </a:r>
                    </a:p>
                    <a:p>
                      <a:pPr marL="111125" indent="-111125">
                        <a:buFont typeface="Arial" panose="020B0604020202020204" pitchFamily="34" charset="0"/>
                        <a:buChar char="•"/>
                      </a:pPr>
                      <a:r>
                        <a:rPr lang="en-US" sz="1800" dirty="0"/>
                        <a:t>Recommend consensus approach for DoD software acquisition</a:t>
                      </a:r>
                    </a:p>
                  </a:txBody>
                  <a:tcPr>
                    <a:solidFill>
                      <a:srgbClr val="F6E6E7"/>
                    </a:solidFill>
                  </a:tcPr>
                </a:tc>
                <a:extLst>
                  <a:ext uri="{0D108BD9-81ED-4DB2-BD59-A6C34878D82A}">
                    <a16:rowId xmlns:a16="http://schemas.microsoft.com/office/drawing/2014/main" val="3066927955"/>
                  </a:ext>
                </a:extLst>
              </a:tr>
            </a:tbl>
          </a:graphicData>
        </a:graphic>
      </p:graphicFrame>
    </p:spTree>
    <p:extLst>
      <p:ext uri="{BB962C8B-B14F-4D97-AF65-F5344CB8AC3E}">
        <p14:creationId xmlns:p14="http://schemas.microsoft.com/office/powerpoint/2010/main" val="360615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#4: Current and Legacy Programs </a:t>
            </a:r>
            <a:br>
              <a:rPr lang="en-US" sz="2800" dirty="0"/>
            </a:br>
            <a:r>
              <a:rPr lang="en-US" sz="2000" dirty="0"/>
              <a:t>NDIA WG Recommendations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60587204"/>
              </p:ext>
            </p:extLst>
          </p:nvPr>
        </p:nvGraphicFramePr>
        <p:xfrm>
          <a:off x="838200" y="1052741"/>
          <a:ext cx="10515600" cy="5491480"/>
        </p:xfrm>
        <a:graphic>
          <a:graphicData uri="http://schemas.openxmlformats.org/drawingml/2006/table">
            <a:tbl>
              <a:tblPr firstRow="1" bandRow="1">
                <a:tableStyleId>{5C22544A-7EE6-4342-B048-85BDC9FD1C3A}</a:tableStyleId>
              </a:tblPr>
              <a:tblGrid>
                <a:gridCol w="3028950">
                  <a:extLst>
                    <a:ext uri="{9D8B030D-6E8A-4147-A177-3AD203B41FA5}">
                      <a16:colId xmlns:a16="http://schemas.microsoft.com/office/drawing/2014/main" val="3643415649"/>
                    </a:ext>
                  </a:extLst>
                </a:gridCol>
                <a:gridCol w="7486650">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r>
                        <a:rPr lang="en-US" sz="1800" b="1" dirty="0"/>
                        <a:t>Program</a:t>
                      </a:r>
                      <a:r>
                        <a:rPr lang="en-US" sz="1800" b="1" baseline="0" dirty="0"/>
                        <a:t> assessment for categories of legacy software programs.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228600" indent="-228600">
                        <a:buFont typeface="Arial" panose="020B0604020202020204" pitchFamily="34" charset="0"/>
                        <a:buChar char="•"/>
                      </a:pPr>
                      <a:r>
                        <a:rPr lang="en-US" b="0" dirty="0">
                          <a:solidFill>
                            <a:schemeClr val="tx1"/>
                          </a:solidFill>
                        </a:rPr>
                        <a:t>Collaborate with industry building</a:t>
                      </a:r>
                      <a:r>
                        <a:rPr lang="en-US" b="0" baseline="0" dirty="0">
                          <a:solidFill>
                            <a:schemeClr val="tx1"/>
                          </a:solidFill>
                        </a:rPr>
                        <a:t> program categorization table for varied types of software and products being built</a:t>
                      </a:r>
                    </a:p>
                    <a:p>
                      <a:pPr marL="228600" indent="-228600">
                        <a:buFont typeface="Arial" panose="020B0604020202020204" pitchFamily="34" charset="0"/>
                        <a:buChar char="•"/>
                      </a:pPr>
                      <a:r>
                        <a:rPr lang="en-US" b="0" baseline="0" dirty="0">
                          <a:solidFill>
                            <a:schemeClr val="tx1"/>
                          </a:solidFill>
                        </a:rPr>
                        <a:t>Define common list of program readiness attributes</a:t>
                      </a:r>
                    </a:p>
                    <a:p>
                      <a:pPr marL="228600" indent="-228600">
                        <a:buFont typeface="Arial" panose="020B0604020202020204" pitchFamily="34" charset="0"/>
                        <a:buChar char="•"/>
                      </a:pPr>
                      <a:r>
                        <a:rPr lang="en-US" b="0" baseline="0" dirty="0">
                          <a:solidFill>
                            <a:schemeClr val="tx1"/>
                          </a:solidFill>
                        </a:rPr>
                        <a:t>Define metrics for how to measure transition success</a:t>
                      </a:r>
                    </a:p>
                    <a:p>
                      <a:pPr marL="228600" indent="-228600">
                        <a:buFont typeface="Arial" panose="020B0604020202020204" pitchFamily="34" charset="0"/>
                        <a:buChar char="•"/>
                      </a:pPr>
                      <a:r>
                        <a:rPr lang="en-US" b="0" baseline="0" dirty="0">
                          <a:solidFill>
                            <a:schemeClr val="tx1"/>
                          </a:solidFill>
                        </a:rPr>
                        <a:t>Develop common risk categories to evaluate</a:t>
                      </a:r>
                    </a:p>
                    <a:p>
                      <a:pPr marL="228600" indent="-228600">
                        <a:buFont typeface="Arial" panose="020B0604020202020204" pitchFamily="34" charset="0"/>
                        <a:buChar char="•"/>
                      </a:pPr>
                      <a:r>
                        <a:rPr lang="en-US" b="0" baseline="0" dirty="0">
                          <a:solidFill>
                            <a:schemeClr val="tx1"/>
                          </a:solidFill>
                        </a:rPr>
                        <a:t>Prototype process for iteratively and incrementally transitioning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1377896909"/>
                  </a:ext>
                </a:extLst>
              </a:tr>
              <a:tr h="370840">
                <a:tc>
                  <a:txBody>
                    <a:bodyPr/>
                    <a:lstStyle/>
                    <a:p>
                      <a:r>
                        <a:rPr lang="en-US" sz="1800" b="1" dirty="0"/>
                        <a:t>Supply chain pedigree evaluation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buFont typeface="Arial" panose="020B0604020202020204" pitchFamily="34" charset="0"/>
                        <a:buChar char="•"/>
                      </a:pPr>
                      <a:r>
                        <a:rPr lang="en-US" b="0" dirty="0">
                          <a:solidFill>
                            <a:schemeClr val="tx1"/>
                          </a:solidFill>
                        </a:rPr>
                        <a:t>Investigate methods for evaluating software pedigree</a:t>
                      </a:r>
                    </a:p>
                    <a:p>
                      <a:pPr marL="228600" indent="-228600">
                        <a:buFont typeface="Arial" panose="020B0604020202020204" pitchFamily="34" charset="0"/>
                        <a:buChar char="•"/>
                      </a:pPr>
                      <a:r>
                        <a:rPr lang="en-US" b="0" dirty="0">
                          <a:solidFill>
                            <a:schemeClr val="tx1"/>
                          </a:solidFill>
                        </a:rPr>
                        <a:t>Prototype process and tools to evaluate supply chain pedigree</a:t>
                      </a:r>
                    </a:p>
                    <a:p>
                      <a:pPr marL="228600" indent="-228600">
                        <a:buFont typeface="Arial" panose="020B0604020202020204" pitchFamily="34" charset="0"/>
                        <a:buChar char="•"/>
                      </a:pPr>
                      <a:r>
                        <a:rPr lang="en-US" b="0" dirty="0">
                          <a:solidFill>
                            <a:schemeClr val="tx1"/>
                          </a:solidFill>
                        </a:rPr>
                        <a:t>Validate pedigree on FOSS/COTS/GOTS/Supplier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229123"/>
                  </a:ext>
                </a:extLst>
              </a:tr>
              <a:tr h="370840">
                <a:tc>
                  <a:txBody>
                    <a:bodyPr/>
                    <a:lstStyle/>
                    <a:p>
                      <a:r>
                        <a:rPr lang="en-US" sz="1800" b="1" dirty="0"/>
                        <a:t>Bluep</a:t>
                      </a:r>
                      <a:r>
                        <a:rPr lang="en-US" sz="1800" b="1" baseline="0" dirty="0"/>
                        <a:t>rints and playbooks for low risk transition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0" indent="0">
                        <a:buFont typeface="Arial" panose="020B0604020202020204" pitchFamily="34" charset="0"/>
                        <a:buNone/>
                      </a:pPr>
                      <a:r>
                        <a:rPr lang="en-US" b="0" dirty="0">
                          <a:solidFill>
                            <a:schemeClr val="tx1"/>
                          </a:solidFill>
                        </a:rPr>
                        <a:t>Collaborate with Industry to build repository of blueprints , playbooks, and strategies for different types of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1983534155"/>
                  </a:ext>
                </a:extLst>
              </a:tr>
              <a:tr h="370840">
                <a:tc>
                  <a:txBody>
                    <a:bodyPr/>
                    <a:lstStyle/>
                    <a:p>
                      <a:r>
                        <a:rPr lang="en-US" sz="1800" b="1" dirty="0"/>
                        <a:t>Visualization tools</a:t>
                      </a:r>
                      <a:r>
                        <a:rPr lang="en-US" sz="1800" b="1" baseline="0" dirty="0"/>
                        <a:t> for varied code bases.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b="0" dirty="0">
                          <a:solidFill>
                            <a:schemeClr val="tx1"/>
                          </a:solidFill>
                        </a:rPr>
                        <a:t>Investigate Visualization tools for different types of code bases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326438"/>
                  </a:ext>
                </a:extLst>
              </a:tr>
              <a:tr h="370840">
                <a:tc>
                  <a:txBody>
                    <a:bodyPr/>
                    <a:lstStyle/>
                    <a:p>
                      <a:r>
                        <a:rPr lang="en-US" sz="1800" b="1" dirty="0"/>
                        <a:t>Auto</a:t>
                      </a:r>
                      <a:r>
                        <a:rPr lang="en-US" sz="1800" b="1" baseline="0" dirty="0"/>
                        <a:t> generate “As-Built” and Models to evaluate system and develop transition plans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228600" indent="-228600">
                        <a:buFont typeface="Arial" panose="020B0604020202020204" pitchFamily="34" charset="0"/>
                        <a:buChar char="•"/>
                      </a:pPr>
                      <a:r>
                        <a:rPr lang="en-US" b="0" baseline="0" dirty="0">
                          <a:solidFill>
                            <a:schemeClr val="tx1"/>
                          </a:solidFill>
                        </a:rPr>
                        <a:t>Investigate standardized set of tools to auto-generate models and “As-Built” of the varied legacy systems</a:t>
                      </a:r>
                    </a:p>
                    <a:p>
                      <a:pPr marL="228600" indent="-228600">
                        <a:buFont typeface="Arial" panose="020B0604020202020204" pitchFamily="34" charset="0"/>
                        <a:buChar char="•"/>
                      </a:pPr>
                      <a:r>
                        <a:rPr lang="en-US" b="0" baseline="0" dirty="0">
                          <a:solidFill>
                            <a:schemeClr val="tx1"/>
                          </a:solidFill>
                        </a:rPr>
                        <a:t>Define a prioritization strategy for migrating program components to the software 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4132950357"/>
                  </a:ext>
                </a:extLst>
              </a:tr>
            </a:tbl>
          </a:graphicData>
        </a:graphic>
      </p:graphicFrame>
      <p:sp>
        <p:nvSpPr>
          <p:cNvPr id="3" name="Date Placeholder 2">
            <a:extLst>
              <a:ext uri="{FF2B5EF4-FFF2-40B4-BE49-F238E27FC236}">
                <a16:creationId xmlns:a16="http://schemas.microsoft.com/office/drawing/2014/main" id="{1C7A4E6C-BBEB-4B94-A52B-31A171F9582B}"/>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3084B527-0EE5-46E4-9977-89B9E5265615}"/>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B94045EA-4EB7-4CDF-85BB-50B3020B2901}"/>
              </a:ext>
            </a:extLst>
          </p:cNvPr>
          <p:cNvSpPr>
            <a:spLocks noGrp="1"/>
          </p:cNvSpPr>
          <p:nvPr>
            <p:ph type="sldNum" sz="quarter" idx="12"/>
          </p:nvPr>
        </p:nvSpPr>
        <p:spPr/>
        <p:txBody>
          <a:bodyPr/>
          <a:lstStyle/>
          <a:p>
            <a:fld id="{31532C1D-5F78-41C9-AD56-A4D749488F30}" type="slidenum">
              <a:rPr lang="en-US" smtClean="0"/>
              <a:pPr/>
              <a:t>27</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19C79754-CC51-43DF-9B12-73FF432B78D6}"/>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38DC0A-D51E-417A-A5CD-21A1EF73A303}"/>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spTree>
    <p:extLst>
      <p:ext uri="{BB962C8B-B14F-4D97-AF65-F5344CB8AC3E}">
        <p14:creationId xmlns:p14="http://schemas.microsoft.com/office/powerpoint/2010/main" val="280531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#5: Workforce  (1 of 2)</a:t>
            </a:r>
            <a:r>
              <a:rPr lang="en-US" sz="3200" dirty="0"/>
              <a:t/>
            </a:r>
            <a:br>
              <a:rPr lang="en-US" sz="3200" dirty="0"/>
            </a:br>
            <a:r>
              <a:rPr lang="en-US" sz="2000" dirty="0"/>
              <a:t>NDIA WG Recommendations</a:t>
            </a:r>
          </a:p>
        </p:txBody>
      </p:sp>
      <p:sp>
        <p:nvSpPr>
          <p:cNvPr id="3" name="Date Placeholder 2">
            <a:extLst>
              <a:ext uri="{FF2B5EF4-FFF2-40B4-BE49-F238E27FC236}">
                <a16:creationId xmlns:a16="http://schemas.microsoft.com/office/drawing/2014/main" id="{47ECB0C0-7F79-4099-BD20-EFFC268E585E}"/>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630BB9F3-D8DE-4EEA-A6ED-6FCCE6F2E02D}"/>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88689C1C-5DD2-492C-A3D2-CD39F21245A5}"/>
              </a:ext>
            </a:extLst>
          </p:cNvPr>
          <p:cNvSpPr>
            <a:spLocks noGrp="1"/>
          </p:cNvSpPr>
          <p:nvPr>
            <p:ph type="sldNum" sz="quarter" idx="12"/>
          </p:nvPr>
        </p:nvSpPr>
        <p:spPr/>
        <p:txBody>
          <a:bodyPr/>
          <a:lstStyle/>
          <a:p>
            <a:fld id="{31532C1D-5F78-41C9-AD56-A4D749488F30}" type="slidenum">
              <a:rPr lang="en-US" smtClean="0"/>
              <a:pPr/>
              <a:t>28</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EF7F6A59-CA0A-4884-A424-1EF49CEBBABD}"/>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238BBE-B69B-4F8D-9A40-42D053A02250}"/>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1" name="Content Placeholder 7">
            <a:extLst>
              <a:ext uri="{FF2B5EF4-FFF2-40B4-BE49-F238E27FC236}">
                <a16:creationId xmlns:a16="http://schemas.microsoft.com/office/drawing/2014/main" id="{DB93773C-4935-4E81-A0C1-47ACA0B581FA}"/>
              </a:ext>
            </a:extLst>
          </p:cNvPr>
          <p:cNvGraphicFramePr>
            <a:graphicFrameLocks noGrp="1"/>
          </p:cNvGraphicFramePr>
          <p:nvPr>
            <p:ph idx="1"/>
            <p:extLst>
              <p:ext uri="{D42A27DB-BD31-4B8C-83A1-F6EECF244321}">
                <p14:modId xmlns:p14="http://schemas.microsoft.com/office/powerpoint/2010/main" val="2526440474"/>
              </p:ext>
            </p:extLst>
          </p:nvPr>
        </p:nvGraphicFramePr>
        <p:xfrm>
          <a:off x="838200" y="1160463"/>
          <a:ext cx="10515600" cy="4394200"/>
        </p:xfrm>
        <a:graphic>
          <a:graphicData uri="http://schemas.openxmlformats.org/drawingml/2006/table">
            <a:tbl>
              <a:tblPr firstRow="1" bandRow="1">
                <a:tableStyleId>{5C22544A-7EE6-4342-B048-85BDC9FD1C3A}</a:tableStyleId>
              </a:tblPr>
              <a:tblGrid>
                <a:gridCol w="3028950">
                  <a:extLst>
                    <a:ext uri="{9D8B030D-6E8A-4147-A177-3AD203B41FA5}">
                      <a16:colId xmlns:a16="http://schemas.microsoft.com/office/drawing/2014/main" val="3643415649"/>
                    </a:ext>
                  </a:extLst>
                </a:gridCol>
                <a:gridCol w="7486650">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Modern </a:t>
                      </a:r>
                      <a:r>
                        <a:rPr lang="en-US" b="1" dirty="0"/>
                        <a:t>software-intensive-systems engineering</a:t>
                      </a:r>
                      <a:r>
                        <a:rPr lang="en-US" b="1" dirty="0">
                          <a:solidFill>
                            <a:schemeClr val="tx1"/>
                          </a:solidFill>
                        </a:rPr>
                        <a:t> competency model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69863" lvl="0" indent="-169863">
                        <a:buFont typeface="Arial" panose="020B0604020202020204" pitchFamily="34" charset="0"/>
                        <a:buChar char="•"/>
                      </a:pPr>
                      <a:r>
                        <a:rPr lang="en-US" dirty="0">
                          <a:solidFill>
                            <a:schemeClr val="tx1"/>
                          </a:solidFill>
                        </a:rPr>
                        <a:t>DAU/INCOSE/NDIA/ISO collaboration to add software-centric systems engineering roles and proficiencies to INCOSE SE competency model and identify / develop workforce development content to improve proficiency</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Create ability to ID/code </a:t>
                      </a:r>
                      <a:r>
                        <a:rPr lang="en-US" dirty="0"/>
                        <a:t>software-intensive-systems engineering</a:t>
                      </a:r>
                      <a:r>
                        <a:rPr lang="en-US" dirty="0">
                          <a:solidFill>
                            <a:schemeClr val="tx1"/>
                          </a:solidFill>
                        </a:rPr>
                        <a:t> in current/future software-centric systems skillsets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2816442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Informed PMs and software SMEs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Development and deploy training at Defense Acquisition University on iterative software development for all acquisition communities (PM, Systems Engineering, Software, Financial Management, Cost Estimating,</a:t>
                      </a:r>
                      <a:r>
                        <a:rPr lang="en-US" sz="1800" b="0" baseline="0" dirty="0">
                          <a:solidFill>
                            <a:schemeClr val="tx1"/>
                          </a:solidFill>
                        </a:rPr>
                        <a:t> </a:t>
                      </a:r>
                      <a:r>
                        <a:rPr lang="en-US" sz="1800" b="0" dirty="0">
                          <a:solidFill>
                            <a:schemeClr val="tx1"/>
                          </a:solidFill>
                        </a:rPr>
                        <a:t>…)</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Develop a consensus government/industry measurement framework and common measures applied across defense software acquisition programs</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Supply chain integration - Deploy supply chain pedigree evaluation tools and techniques</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Develop blueprints and playbooks for low risk transition</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Develop RFP guide for acquiring and transitioning</a:t>
                      </a:r>
                      <a:r>
                        <a:rPr lang="en-US" sz="1800" b="0" baseline="0" dirty="0">
                          <a:solidFill>
                            <a:schemeClr val="tx1"/>
                          </a:solidFill>
                        </a:rPr>
                        <a:t> to software factories</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896909"/>
                  </a:ext>
                </a:extLst>
              </a:tr>
            </a:tbl>
          </a:graphicData>
        </a:graphic>
      </p:graphicFrame>
    </p:spTree>
    <p:extLst>
      <p:ext uri="{BB962C8B-B14F-4D97-AF65-F5344CB8AC3E}">
        <p14:creationId xmlns:p14="http://schemas.microsoft.com/office/powerpoint/2010/main" val="130037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#5: Workforce  (2 of 2)</a:t>
            </a:r>
            <a:r>
              <a:rPr lang="en-US" sz="3200" dirty="0"/>
              <a:t/>
            </a:r>
            <a:br>
              <a:rPr lang="en-US" sz="3200" dirty="0"/>
            </a:br>
            <a:r>
              <a:rPr lang="en-US" sz="2000" dirty="0"/>
              <a:t>NDIA WG Recommendations</a:t>
            </a:r>
          </a:p>
        </p:txBody>
      </p:sp>
      <p:sp>
        <p:nvSpPr>
          <p:cNvPr id="3" name="Date Placeholder 2">
            <a:extLst>
              <a:ext uri="{FF2B5EF4-FFF2-40B4-BE49-F238E27FC236}">
                <a16:creationId xmlns:a16="http://schemas.microsoft.com/office/drawing/2014/main" id="{47ECB0C0-7F79-4099-BD20-EFFC268E585E}"/>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630BB9F3-D8DE-4EEA-A6ED-6FCCE6F2E02D}"/>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88689C1C-5DD2-492C-A3D2-CD39F21245A5}"/>
              </a:ext>
            </a:extLst>
          </p:cNvPr>
          <p:cNvSpPr>
            <a:spLocks noGrp="1"/>
          </p:cNvSpPr>
          <p:nvPr>
            <p:ph type="sldNum" sz="quarter" idx="12"/>
          </p:nvPr>
        </p:nvSpPr>
        <p:spPr/>
        <p:txBody>
          <a:bodyPr/>
          <a:lstStyle/>
          <a:p>
            <a:fld id="{31532C1D-5F78-41C9-AD56-A4D749488F30}" type="slidenum">
              <a:rPr lang="en-US" smtClean="0"/>
              <a:pPr/>
              <a:t>29</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EF7F6A59-CA0A-4884-A424-1EF49CEBBABD}"/>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238BBE-B69B-4F8D-9A40-42D053A02250}"/>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1" name="Content Placeholder 7">
            <a:extLst>
              <a:ext uri="{FF2B5EF4-FFF2-40B4-BE49-F238E27FC236}">
                <a16:creationId xmlns:a16="http://schemas.microsoft.com/office/drawing/2014/main" id="{5DA6AC84-1958-48B6-AA2C-0048CA4892FC}"/>
              </a:ext>
            </a:extLst>
          </p:cNvPr>
          <p:cNvGraphicFramePr>
            <a:graphicFrameLocks noGrp="1"/>
          </p:cNvGraphicFramePr>
          <p:nvPr>
            <p:ph idx="1"/>
            <p:extLst>
              <p:ext uri="{D42A27DB-BD31-4B8C-83A1-F6EECF244321}">
                <p14:modId xmlns:p14="http://schemas.microsoft.com/office/powerpoint/2010/main" val="2475981805"/>
              </p:ext>
            </p:extLst>
          </p:nvPr>
        </p:nvGraphicFramePr>
        <p:xfrm>
          <a:off x="838200" y="1160463"/>
          <a:ext cx="10515600" cy="2656840"/>
        </p:xfrm>
        <a:graphic>
          <a:graphicData uri="http://schemas.openxmlformats.org/drawingml/2006/table">
            <a:tbl>
              <a:tblPr firstRow="1" bandRow="1">
                <a:tableStyleId>{5C22544A-7EE6-4342-B048-85BDC9FD1C3A}</a:tableStyleId>
              </a:tblPr>
              <a:tblGrid>
                <a:gridCol w="3028950">
                  <a:extLst>
                    <a:ext uri="{9D8B030D-6E8A-4147-A177-3AD203B41FA5}">
                      <a16:colId xmlns:a16="http://schemas.microsoft.com/office/drawing/2014/main" val="3643415649"/>
                    </a:ext>
                  </a:extLst>
                </a:gridCol>
                <a:gridCol w="7486650">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Workforce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Baseline current software intensive capabilities and needs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Identify workforce gaps; quantity/quality</a:t>
                      </a:r>
                    </a:p>
                    <a:p>
                      <a:pPr marL="627063" lvl="1" indent="-169863">
                        <a:buFont typeface="Arial" panose="020B0604020202020204" pitchFamily="34" charset="0"/>
                        <a:buChar char="•"/>
                      </a:pPr>
                      <a:r>
                        <a:rPr lang="en-US" sz="1800" dirty="0">
                          <a:solidFill>
                            <a:schemeClr val="tx1"/>
                          </a:solidFill>
                        </a:rPr>
                        <a:t>Update workforce needs to shape workforce recruitment and training</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Create a new software-centric-systems Engineering 0800 Occupational </a:t>
                      </a:r>
                      <a:r>
                        <a:rPr lang="en-US" sz="1800" dirty="0">
                          <a:solidFill>
                            <a:schemeClr val="tx1"/>
                          </a:solidFill>
                        </a:rPr>
                        <a:t>Series to enable tracking, management and growth of software-centric-systems engineers, managers, and functional personnel </a:t>
                      </a:r>
                      <a:r>
                        <a:rPr lang="en-US" dirty="0">
                          <a:solidFill>
                            <a:schemeClr val="tx1"/>
                          </a:solidFill>
                        </a:rPr>
                        <a:t> </a:t>
                      </a:r>
                    </a:p>
                    <a:p>
                      <a:pPr marL="627063" lvl="1" indent="-169863">
                        <a:buFont typeface="Arial" panose="020B0604020202020204" pitchFamily="34" charset="0"/>
                        <a:buChar char="•"/>
                      </a:pPr>
                      <a:r>
                        <a:rPr lang="en-US" sz="1800" dirty="0">
                          <a:solidFill>
                            <a:schemeClr val="tx1"/>
                          </a:solidFill>
                        </a:rPr>
                        <a:t>Fund software intensive develop training</a:t>
                      </a:r>
                    </a:p>
                    <a:p>
                      <a:pPr marL="627063" lvl="1" indent="-169863">
                        <a:buFont typeface="Arial" panose="020B0604020202020204" pitchFamily="34" charset="0"/>
                        <a:buChar char="•"/>
                      </a:pPr>
                      <a:r>
                        <a:rPr lang="en-US" sz="1800" dirty="0">
                          <a:solidFill>
                            <a:schemeClr val="tx1"/>
                          </a:solidFill>
                        </a:rPr>
                        <a:t>Support continuous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3051229123"/>
                  </a:ext>
                </a:extLst>
              </a:tr>
            </a:tbl>
          </a:graphicData>
        </a:graphic>
      </p:graphicFrame>
    </p:spTree>
    <p:extLst>
      <p:ext uri="{BB962C8B-B14F-4D97-AF65-F5344CB8AC3E}">
        <p14:creationId xmlns:p14="http://schemas.microsoft.com/office/powerpoint/2010/main" val="359362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DSB SW Task Force Recommendations</a:t>
            </a:r>
          </a:p>
        </p:txBody>
      </p:sp>
      <p:sp>
        <p:nvSpPr>
          <p:cNvPr id="8" name="Date Placeholder 7">
            <a:extLst>
              <a:ext uri="{FF2B5EF4-FFF2-40B4-BE49-F238E27FC236}">
                <a16:creationId xmlns:a16="http://schemas.microsoft.com/office/drawing/2014/main" id="{CD3749EA-C6E4-4817-BCEE-58FC9D5DE459}"/>
              </a:ext>
            </a:extLst>
          </p:cNvPr>
          <p:cNvSpPr>
            <a:spLocks noGrp="1"/>
          </p:cNvSpPr>
          <p:nvPr>
            <p:ph type="dt" sz="half" idx="10"/>
          </p:nvPr>
        </p:nvSpPr>
        <p:spPr/>
        <p:txBody>
          <a:bodyPr/>
          <a:lstStyle/>
          <a:p>
            <a:r>
              <a:rPr lang="en-US" dirty="0"/>
              <a:t>22-Apr-2019</a:t>
            </a:r>
            <a:endParaRPr lang="en-US" dirty="0"/>
          </a:p>
        </p:txBody>
      </p:sp>
      <p:sp>
        <p:nvSpPr>
          <p:cNvPr id="10" name="Slide Number Placeholder 9">
            <a:extLst>
              <a:ext uri="{FF2B5EF4-FFF2-40B4-BE49-F238E27FC236}">
                <a16:creationId xmlns:a16="http://schemas.microsoft.com/office/drawing/2014/main" id="{6BD7B435-C5FE-4592-997B-C0DD8B9BEB8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C4286-10F2-4E52-9609-2EB77E3B01E4}"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sz="half" idx="4294967295"/>
          </p:nvPr>
        </p:nvSpPr>
        <p:spPr>
          <a:xfrm>
            <a:off x="363664" y="1121541"/>
            <a:ext cx="6589491" cy="5201949"/>
          </a:xfrm>
        </p:spPr>
        <p:txBody>
          <a:bodyPr>
            <a:noAutofit/>
          </a:bodyPr>
          <a:lstStyle/>
          <a:p>
            <a:pPr marL="514350" indent="-514350">
              <a:lnSpc>
                <a:spcPct val="90000"/>
              </a:lnSpc>
              <a:spcBef>
                <a:spcPts val="600"/>
              </a:spcBef>
              <a:buFont typeface="+mj-lt"/>
              <a:buAutoNum type="arabicPeriod"/>
            </a:pPr>
            <a:r>
              <a:rPr lang="en-US" sz="1600" u="sng" dirty="0">
                <a:solidFill>
                  <a:srgbClr val="93353C"/>
                </a:solidFill>
              </a:rPr>
              <a:t>Software Factory</a:t>
            </a:r>
            <a:r>
              <a:rPr lang="en-US" sz="1400" u="sng" dirty="0">
                <a:solidFill>
                  <a:srgbClr val="93353C"/>
                </a:solidFill>
              </a:rPr>
              <a:t> </a:t>
            </a:r>
            <a:r>
              <a:rPr lang="en-US" sz="1400" b="0" dirty="0"/>
              <a:t>– </a:t>
            </a:r>
            <a:r>
              <a:rPr lang="en-US" sz="1400" b="0" dirty="0">
                <a:solidFill>
                  <a:schemeClr val="tx1"/>
                </a:solidFill>
              </a:rPr>
              <a:t>A key evaluation criteria in the source selection process should be efficacy of the offeror’s software factory.</a:t>
            </a:r>
          </a:p>
          <a:p>
            <a:pPr marL="514350" indent="-514350">
              <a:lnSpc>
                <a:spcPct val="90000"/>
              </a:lnSpc>
              <a:spcBef>
                <a:spcPts val="600"/>
              </a:spcBef>
              <a:buFont typeface="+mj-lt"/>
              <a:buAutoNum type="arabicPeriod"/>
            </a:pPr>
            <a:r>
              <a:rPr lang="en-US" sz="1600" u="sng" dirty="0">
                <a:solidFill>
                  <a:srgbClr val="93353C"/>
                </a:solidFill>
              </a:rPr>
              <a:t>Continuous Iterative Development</a:t>
            </a:r>
            <a:r>
              <a:rPr lang="en-US" sz="1600" b="0" u="sng" dirty="0">
                <a:solidFill>
                  <a:srgbClr val="93353C"/>
                </a:solidFill>
              </a:rPr>
              <a:t> </a:t>
            </a:r>
            <a:r>
              <a:rPr lang="en-US" sz="1400" b="0" dirty="0">
                <a:solidFill>
                  <a:schemeClr val="tx1"/>
                </a:solidFill>
              </a:rPr>
              <a:t>– DoD and defense industrial base partners should adopt continuous iterative development best practices for software, including through sustainment.</a:t>
            </a:r>
          </a:p>
          <a:p>
            <a:pPr marL="514350" indent="-514350">
              <a:lnSpc>
                <a:spcPct val="90000"/>
              </a:lnSpc>
              <a:spcBef>
                <a:spcPts val="600"/>
              </a:spcBef>
              <a:buFont typeface="+mj-lt"/>
              <a:buAutoNum type="arabicPeriod"/>
            </a:pPr>
            <a:r>
              <a:rPr lang="en-US" sz="1600" u="sng" dirty="0">
                <a:solidFill>
                  <a:srgbClr val="93353C"/>
                </a:solidFill>
              </a:rPr>
              <a:t>Risk Reduction and Metrics for New Programs </a:t>
            </a:r>
            <a:r>
              <a:rPr lang="en-US" sz="1400" b="0" dirty="0">
                <a:solidFill>
                  <a:schemeClr val="tx1"/>
                </a:solidFill>
              </a:rPr>
              <a:t>– For all new programs, starting immediately, implement best practices in formal program acquisition strategies (multiple vendors and down-selects, modernized cost and schedule measures, status estimation framework)</a:t>
            </a:r>
          </a:p>
          <a:p>
            <a:pPr marL="514350" indent="-514350">
              <a:lnSpc>
                <a:spcPct val="90000"/>
              </a:lnSpc>
              <a:spcBef>
                <a:spcPts val="600"/>
              </a:spcBef>
              <a:buFont typeface="+mj-lt"/>
              <a:buAutoNum type="arabicPeriod"/>
            </a:pPr>
            <a:r>
              <a:rPr lang="en-US" sz="1600" u="sng" dirty="0">
                <a:solidFill>
                  <a:srgbClr val="93353C"/>
                </a:solidFill>
              </a:rPr>
              <a:t>Current and Legacy Programs in Development, Production, and Sustainment</a:t>
            </a:r>
            <a:r>
              <a:rPr lang="en-US" sz="1400" u="sng" dirty="0">
                <a:solidFill>
                  <a:srgbClr val="93353C"/>
                </a:solidFill>
              </a:rPr>
              <a:t> </a:t>
            </a:r>
            <a:r>
              <a:rPr lang="en-US" sz="1400" b="0" dirty="0"/>
              <a:t>– </a:t>
            </a:r>
            <a:r>
              <a:rPr lang="en-US" sz="1400" b="0" dirty="0">
                <a:solidFill>
                  <a:schemeClr val="tx1"/>
                </a:solidFill>
              </a:rPr>
              <a:t>for ongoing development programs, PMs/PEOs should plan transition to a software factory and continuous iterative development.</a:t>
            </a:r>
          </a:p>
          <a:p>
            <a:pPr marL="514350" indent="-514350">
              <a:lnSpc>
                <a:spcPct val="90000"/>
              </a:lnSpc>
              <a:spcBef>
                <a:spcPts val="600"/>
              </a:spcBef>
              <a:buFont typeface="+mj-lt"/>
              <a:buAutoNum type="arabicPeriod"/>
            </a:pPr>
            <a:r>
              <a:rPr lang="en-US" sz="1600" u="sng" dirty="0">
                <a:solidFill>
                  <a:srgbClr val="93353C"/>
                </a:solidFill>
              </a:rPr>
              <a:t>Workforce</a:t>
            </a:r>
            <a:r>
              <a:rPr lang="en-US" sz="1600" b="0" dirty="0"/>
              <a:t> </a:t>
            </a:r>
            <a:r>
              <a:rPr lang="en-US" sz="1400" b="0" dirty="0"/>
              <a:t>– </a:t>
            </a:r>
            <a:r>
              <a:rPr lang="en-US" sz="1400" b="0" dirty="0">
                <a:solidFill>
                  <a:schemeClr val="tx1"/>
                </a:solidFill>
              </a:rPr>
              <a:t>The U.S. Government does not have modern software development expertise in its program offices or the broader functional acquisition workforce. This requires Congressional engagement and significant investment immediately.</a:t>
            </a:r>
          </a:p>
          <a:p>
            <a:pPr marL="514350" indent="-514350">
              <a:lnSpc>
                <a:spcPct val="90000"/>
              </a:lnSpc>
              <a:spcBef>
                <a:spcPts val="600"/>
              </a:spcBef>
              <a:buFont typeface="+mj-lt"/>
              <a:buAutoNum type="arabicPeriod"/>
            </a:pPr>
            <a:r>
              <a:rPr lang="en-US" sz="1600" u="sng" dirty="0">
                <a:solidFill>
                  <a:srgbClr val="93353C"/>
                </a:solidFill>
              </a:rPr>
              <a:t>Software is Immortal: Software Sustainment </a:t>
            </a:r>
            <a:r>
              <a:rPr lang="en-US" sz="1400" b="0" dirty="0"/>
              <a:t>– </a:t>
            </a:r>
            <a:r>
              <a:rPr lang="en-US" sz="1400" b="0" dirty="0">
                <a:solidFill>
                  <a:schemeClr val="tx1"/>
                </a:solidFill>
              </a:rPr>
              <a:t>RFPs should specify the basic elements of the software framework supporting the software factory… reflected in source selection criteria</a:t>
            </a:r>
          </a:p>
          <a:p>
            <a:pPr marL="514350" indent="-514350">
              <a:lnSpc>
                <a:spcPct val="90000"/>
              </a:lnSpc>
              <a:spcBef>
                <a:spcPts val="600"/>
              </a:spcBef>
              <a:buFont typeface="+mj-lt"/>
              <a:buAutoNum type="arabicPeriod"/>
            </a:pPr>
            <a:r>
              <a:rPr lang="en-US" sz="1600" u="sng" dirty="0">
                <a:solidFill>
                  <a:srgbClr val="93353C"/>
                </a:solidFill>
              </a:rPr>
              <a:t>IV&amp;V for Machine Learning </a:t>
            </a:r>
            <a:r>
              <a:rPr lang="en-US" sz="1400" b="0" dirty="0"/>
              <a:t>– </a:t>
            </a:r>
            <a:r>
              <a:rPr lang="en-US" sz="1400" b="0" dirty="0">
                <a:solidFill>
                  <a:schemeClr val="tx1"/>
                </a:solidFill>
              </a:rPr>
              <a:t>Machine learning is an increasingly important component of a broad range of defense systems, including autonomous systems, and will further complicate the challenges of software acquisition.</a:t>
            </a:r>
          </a:p>
        </p:txBody>
      </p:sp>
      <p:sp>
        <p:nvSpPr>
          <p:cNvPr id="4" name="Content Placeholder 3">
            <a:extLst>
              <a:ext uri="{FF2B5EF4-FFF2-40B4-BE49-F238E27FC236}">
                <a16:creationId xmlns:a16="http://schemas.microsoft.com/office/drawing/2014/main" id="{B6E2BDBC-4629-4681-B477-25817F06A2E7}"/>
              </a:ext>
            </a:extLst>
          </p:cNvPr>
          <p:cNvSpPr>
            <a:spLocks noGrp="1"/>
          </p:cNvSpPr>
          <p:nvPr>
            <p:ph sz="half" idx="4294967295"/>
          </p:nvPr>
        </p:nvSpPr>
        <p:spPr>
          <a:xfrm>
            <a:off x="7422382" y="1037993"/>
            <a:ext cx="4562371" cy="4996872"/>
          </a:xfrm>
        </p:spPr>
        <p:txBody>
          <a:bodyPr>
            <a:normAutofit/>
          </a:bodyPr>
          <a:lstStyle/>
          <a:p>
            <a:pPr marL="0" indent="0">
              <a:buNone/>
            </a:pPr>
            <a:r>
              <a:rPr lang="en-US" sz="2000" dirty="0"/>
              <a:t>The NDIA working group developed consensus recommendations responding to each of the 7 DSB findings:</a:t>
            </a:r>
          </a:p>
          <a:p>
            <a:pPr marL="457200" indent="-457200">
              <a:buFont typeface="Arial" panose="020B0604020202020204" pitchFamily="34" charset="0"/>
              <a:buChar char="•"/>
            </a:pPr>
            <a:r>
              <a:rPr lang="en-US" sz="2000" dirty="0">
                <a:solidFill>
                  <a:srgbClr val="93353C"/>
                </a:solidFill>
              </a:rPr>
              <a:t>Assumptions</a:t>
            </a:r>
          </a:p>
          <a:p>
            <a:pPr marL="457200" indent="-457200">
              <a:buFont typeface="Arial" panose="020B0604020202020204" pitchFamily="34" charset="0"/>
              <a:buChar char="•"/>
            </a:pPr>
            <a:r>
              <a:rPr lang="en-US" sz="2000" dirty="0">
                <a:solidFill>
                  <a:srgbClr val="93353C"/>
                </a:solidFill>
              </a:rPr>
              <a:t>Picture of Success (End State)</a:t>
            </a:r>
          </a:p>
          <a:p>
            <a:pPr marL="457200" indent="-457200">
              <a:buFont typeface="Arial" panose="020B0604020202020204" pitchFamily="34" charset="0"/>
              <a:buChar char="•"/>
            </a:pPr>
            <a:r>
              <a:rPr lang="en-US" sz="2000" dirty="0">
                <a:solidFill>
                  <a:srgbClr val="93353C"/>
                </a:solidFill>
              </a:rPr>
              <a:t>Current State</a:t>
            </a:r>
          </a:p>
          <a:p>
            <a:pPr marL="457200" indent="-457200">
              <a:buFont typeface="Arial" panose="020B0604020202020204" pitchFamily="34" charset="0"/>
              <a:buChar char="•"/>
            </a:pPr>
            <a:r>
              <a:rPr lang="en-US" sz="2000" dirty="0">
                <a:solidFill>
                  <a:srgbClr val="93353C"/>
                </a:solidFill>
              </a:rPr>
              <a:t>Description</a:t>
            </a:r>
          </a:p>
          <a:p>
            <a:pPr marL="457200" indent="-457200">
              <a:buFont typeface="Arial" panose="020B0604020202020204" pitchFamily="34" charset="0"/>
              <a:buChar char="•"/>
            </a:pPr>
            <a:r>
              <a:rPr lang="en-US" sz="2000" dirty="0">
                <a:solidFill>
                  <a:srgbClr val="93353C"/>
                </a:solidFill>
              </a:rPr>
              <a:t>Obstacles</a:t>
            </a:r>
          </a:p>
          <a:p>
            <a:pPr marL="457200" indent="-457200">
              <a:buFont typeface="Arial" panose="020B0604020202020204" pitchFamily="34" charset="0"/>
              <a:buChar char="•"/>
            </a:pPr>
            <a:r>
              <a:rPr lang="en-US" sz="2000" dirty="0">
                <a:solidFill>
                  <a:srgbClr val="93353C"/>
                </a:solidFill>
              </a:rPr>
              <a:t>Path Forward</a:t>
            </a:r>
          </a:p>
          <a:p>
            <a:r>
              <a:rPr lang="en-US" sz="2000" dirty="0"/>
              <a:t>This briefing is an executive summary of those recommendations. Detailed report provided separately.</a:t>
            </a:r>
          </a:p>
        </p:txBody>
      </p:sp>
      <p:cxnSp>
        <p:nvCxnSpPr>
          <p:cNvPr id="6" name="Straight Connector 5">
            <a:extLst>
              <a:ext uri="{FF2B5EF4-FFF2-40B4-BE49-F238E27FC236}">
                <a16:creationId xmlns:a16="http://schemas.microsoft.com/office/drawing/2014/main" id="{24DE9FF7-B45A-4205-9A92-2B6D4A2994DF}"/>
              </a:ext>
            </a:extLst>
          </p:cNvPr>
          <p:cNvCxnSpPr/>
          <p:nvPr/>
        </p:nvCxnSpPr>
        <p:spPr>
          <a:xfrm>
            <a:off x="7109564" y="1179801"/>
            <a:ext cx="0" cy="4996873"/>
          </a:xfrm>
          <a:prstGeom prst="line">
            <a:avLst/>
          </a:prstGeom>
          <a:ln w="38100">
            <a:solidFill>
              <a:srgbClr val="93353C"/>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47A94B9-5AFA-49F5-A032-0446EFBCAEB3}"/>
              </a:ext>
            </a:extLst>
          </p:cNvPr>
          <p:cNvSpPr>
            <a:spLocks noGrp="1"/>
          </p:cNvSpPr>
          <p:nvPr>
            <p:ph type="ftr" sz="quarter" idx="11"/>
          </p:nvPr>
        </p:nvSpPr>
        <p:spPr/>
        <p:txBody>
          <a:bodyPr/>
          <a:lstStyle/>
          <a:p>
            <a:r>
              <a:rPr lang="en-US"/>
              <a:t>NDIA Continuous Iterative Development and Sustainment WG</a:t>
            </a:r>
          </a:p>
        </p:txBody>
      </p:sp>
    </p:spTree>
    <p:extLst>
      <p:ext uri="{BB962C8B-B14F-4D97-AF65-F5344CB8AC3E}">
        <p14:creationId xmlns:p14="http://schemas.microsoft.com/office/powerpoint/2010/main" val="1550289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#6: Software Sustainment</a:t>
            </a:r>
            <a:r>
              <a:rPr lang="en-US" sz="3200" dirty="0"/>
              <a:t/>
            </a:r>
            <a:br>
              <a:rPr lang="en-US" sz="3200" dirty="0"/>
            </a:br>
            <a:r>
              <a:rPr lang="en-US" sz="2400" dirty="0"/>
              <a:t>NDIA WG Recommendations</a:t>
            </a:r>
          </a:p>
        </p:txBody>
      </p:sp>
      <p:sp>
        <p:nvSpPr>
          <p:cNvPr id="3" name="Date Placeholder 2">
            <a:extLst>
              <a:ext uri="{FF2B5EF4-FFF2-40B4-BE49-F238E27FC236}">
                <a16:creationId xmlns:a16="http://schemas.microsoft.com/office/drawing/2014/main" id="{FCB73393-FEE8-453A-B623-D6085531DEF4}"/>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50BDDB26-0F30-4797-9F7B-7BD8D0503280}"/>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EB3C64D9-B9A0-407D-9F62-55F7488E96C4}"/>
              </a:ext>
            </a:extLst>
          </p:cNvPr>
          <p:cNvSpPr>
            <a:spLocks noGrp="1"/>
          </p:cNvSpPr>
          <p:nvPr>
            <p:ph type="sldNum" sz="quarter" idx="12"/>
          </p:nvPr>
        </p:nvSpPr>
        <p:spPr/>
        <p:txBody>
          <a:bodyPr/>
          <a:lstStyle/>
          <a:p>
            <a:fld id="{31532C1D-5F78-41C9-AD56-A4D749488F30}" type="slidenum">
              <a:rPr lang="en-US" smtClean="0"/>
              <a:pPr/>
              <a:t>30</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72528ED4-92C6-4571-B790-248F1867900C}"/>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599D4E-37F0-44BF-94CF-49D48D0839E7}"/>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1" name="Content Placeholder 7">
            <a:extLst>
              <a:ext uri="{FF2B5EF4-FFF2-40B4-BE49-F238E27FC236}">
                <a16:creationId xmlns:a16="http://schemas.microsoft.com/office/drawing/2014/main" id="{7E15FF48-CB0A-4F85-8076-482C3D231340}"/>
              </a:ext>
            </a:extLst>
          </p:cNvPr>
          <p:cNvGraphicFramePr>
            <a:graphicFrameLocks noGrp="1"/>
          </p:cNvGraphicFramePr>
          <p:nvPr>
            <p:ph idx="1"/>
            <p:extLst>
              <p:ext uri="{D42A27DB-BD31-4B8C-83A1-F6EECF244321}">
                <p14:modId xmlns:p14="http://schemas.microsoft.com/office/powerpoint/2010/main" val="2067954691"/>
              </p:ext>
            </p:extLst>
          </p:nvPr>
        </p:nvGraphicFramePr>
        <p:xfrm>
          <a:off x="838200" y="1160463"/>
          <a:ext cx="10515600" cy="3022600"/>
        </p:xfrm>
        <a:graphic>
          <a:graphicData uri="http://schemas.openxmlformats.org/drawingml/2006/table">
            <a:tbl>
              <a:tblPr firstRow="1" bandRow="1">
                <a:tableStyleId>{5C22544A-7EE6-4342-B048-85BDC9FD1C3A}</a:tableStyleId>
              </a:tblPr>
              <a:tblGrid>
                <a:gridCol w="3753897">
                  <a:extLst>
                    <a:ext uri="{9D8B030D-6E8A-4147-A177-3AD203B41FA5}">
                      <a16:colId xmlns:a16="http://schemas.microsoft.com/office/drawing/2014/main" val="3643415649"/>
                    </a:ext>
                  </a:extLst>
                </a:gridCol>
                <a:gridCol w="6761703">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r>
                        <a:rPr lang="en-US" b="1" dirty="0"/>
                        <a:t>Develop contracting language that contains the basic elements of the software framework supporting the software 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176213" lvl="0" indent="-176213">
                        <a:buFont typeface="Arial" panose="020B0604020202020204" pitchFamily="34" charset="0"/>
                        <a:buChar char="•"/>
                      </a:pPr>
                      <a:r>
                        <a:rPr lang="en-US" dirty="0"/>
                        <a:t>NDIA workshop with government and Supplier personnel</a:t>
                      </a:r>
                    </a:p>
                    <a:p>
                      <a:pPr marL="176213" lvl="0" indent="-176213">
                        <a:buFont typeface="Arial" panose="020B0604020202020204" pitchFamily="34" charset="0"/>
                        <a:buChar char="•"/>
                      </a:pPr>
                      <a:r>
                        <a:rPr lang="en-US" dirty="0"/>
                        <a:t>Generation and socialization of proposed contracting language</a:t>
                      </a:r>
                    </a:p>
                    <a:p>
                      <a:pPr marL="176213" lvl="0" indent="-176213">
                        <a:buFont typeface="Arial" panose="020B0604020202020204" pitchFamily="34" charset="0"/>
                        <a:buChar char="•"/>
                      </a:pPr>
                      <a:r>
                        <a:rPr lang="en-US" dirty="0"/>
                        <a:t>Conduct a set of pilot programs</a:t>
                      </a:r>
                    </a:p>
                    <a:p>
                      <a:pPr marL="176213" lvl="0" indent="-176213">
                        <a:buFont typeface="Arial" panose="020B0604020202020204" pitchFamily="34" charset="0"/>
                        <a:buChar char="•"/>
                      </a:pPr>
                      <a:r>
                        <a:rPr lang="en-US" dirty="0"/>
                        <a:t>Develop policies and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2816442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Develop an understanding of the current and future sustainment organizational ecosystems to ensure the effective transfer of the software factories.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lvl="0" indent="-176213">
                        <a:buFont typeface="Arial" panose="020B0604020202020204" pitchFamily="34" charset="0"/>
                        <a:buChar char="•"/>
                      </a:pPr>
                      <a:r>
                        <a:rPr lang="en-US" dirty="0"/>
                        <a:t>NDIA workshop with government and contractor personnel</a:t>
                      </a:r>
                    </a:p>
                    <a:p>
                      <a:pPr marL="176213" lvl="0" indent="-176213">
                        <a:buFont typeface="Arial" panose="020B0604020202020204" pitchFamily="34" charset="0"/>
                        <a:buChar char="•"/>
                      </a:pPr>
                      <a:r>
                        <a:rPr lang="en-US" dirty="0"/>
                        <a:t>Generation and socialization of effective transfer mechanism</a:t>
                      </a:r>
                    </a:p>
                    <a:p>
                      <a:pPr marL="176213" lvl="0" indent="-176213">
                        <a:buFont typeface="Arial" panose="020B0604020202020204" pitchFamily="34" charset="0"/>
                        <a:buChar char="•"/>
                      </a:pPr>
                      <a:r>
                        <a:rPr lang="en-US" dirty="0"/>
                        <a:t>Conduct a set of pilot programs</a:t>
                      </a:r>
                    </a:p>
                    <a:p>
                      <a:pPr marL="176213" lvl="0" indent="-176213">
                        <a:buFont typeface="Arial" panose="020B0604020202020204" pitchFamily="34" charset="0"/>
                        <a:buChar char="•"/>
                      </a:pPr>
                      <a:r>
                        <a:rPr lang="en-US" dirty="0"/>
                        <a:t>Develop polices and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165626"/>
                  </a:ext>
                </a:extLst>
              </a:tr>
            </a:tbl>
          </a:graphicData>
        </a:graphic>
      </p:graphicFrame>
    </p:spTree>
    <p:extLst>
      <p:ext uri="{BB962C8B-B14F-4D97-AF65-F5344CB8AC3E}">
        <p14:creationId xmlns:p14="http://schemas.microsoft.com/office/powerpoint/2010/main" val="203743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DSB #7: IV&amp;V for Machine Learning  (1 of 2)</a:t>
            </a:r>
            <a:r>
              <a:rPr lang="en-US" sz="3200" dirty="0"/>
              <a:t/>
            </a:r>
            <a:br>
              <a:rPr lang="en-US" sz="3200" dirty="0"/>
            </a:br>
            <a:r>
              <a:rPr lang="en-US" sz="2400" dirty="0"/>
              <a:t>NDIA WG Recommendations</a:t>
            </a:r>
          </a:p>
        </p:txBody>
      </p:sp>
      <p:sp>
        <p:nvSpPr>
          <p:cNvPr id="3" name="Date Placeholder 2">
            <a:extLst>
              <a:ext uri="{FF2B5EF4-FFF2-40B4-BE49-F238E27FC236}">
                <a16:creationId xmlns:a16="http://schemas.microsoft.com/office/drawing/2014/main" id="{0CA0283D-D9F8-4EDF-89C7-268D962651BC}"/>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945CD24F-6669-4478-AE31-879D768B2CF7}"/>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EACF5B52-1443-4F0C-848A-F4212126E44D}"/>
              </a:ext>
            </a:extLst>
          </p:cNvPr>
          <p:cNvSpPr>
            <a:spLocks noGrp="1"/>
          </p:cNvSpPr>
          <p:nvPr>
            <p:ph type="sldNum" sz="quarter" idx="12"/>
          </p:nvPr>
        </p:nvSpPr>
        <p:spPr/>
        <p:txBody>
          <a:bodyPr/>
          <a:lstStyle/>
          <a:p>
            <a:fld id="{31532C1D-5F78-41C9-AD56-A4D749488F30}" type="slidenum">
              <a:rPr lang="en-US" smtClean="0"/>
              <a:pPr/>
              <a:t>31</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597771A3-02A7-484C-A558-54FA774A2AFB}"/>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60B496-7FD5-473B-98BA-151261AF1F4E}"/>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1" name="Content Placeholder 7">
            <a:extLst>
              <a:ext uri="{FF2B5EF4-FFF2-40B4-BE49-F238E27FC236}">
                <a16:creationId xmlns:a16="http://schemas.microsoft.com/office/drawing/2014/main" id="{C3478961-ED00-411A-A102-95B98D941F39}"/>
              </a:ext>
            </a:extLst>
          </p:cNvPr>
          <p:cNvGraphicFramePr>
            <a:graphicFrameLocks noGrp="1"/>
          </p:cNvGraphicFramePr>
          <p:nvPr>
            <p:ph idx="1"/>
            <p:extLst>
              <p:ext uri="{D42A27DB-BD31-4B8C-83A1-F6EECF244321}">
                <p14:modId xmlns:p14="http://schemas.microsoft.com/office/powerpoint/2010/main" val="3906105306"/>
              </p:ext>
            </p:extLst>
          </p:nvPr>
        </p:nvGraphicFramePr>
        <p:xfrm>
          <a:off x="838200" y="1160463"/>
          <a:ext cx="10813773" cy="5169292"/>
        </p:xfrm>
        <a:graphic>
          <a:graphicData uri="http://schemas.openxmlformats.org/drawingml/2006/table">
            <a:tbl>
              <a:tblPr firstRow="1" bandRow="1">
                <a:tableStyleId>{5C22544A-7EE6-4342-B048-85BDC9FD1C3A}</a:tableStyleId>
              </a:tblPr>
              <a:tblGrid>
                <a:gridCol w="2854187">
                  <a:extLst>
                    <a:ext uri="{9D8B030D-6E8A-4147-A177-3AD203B41FA5}">
                      <a16:colId xmlns:a16="http://schemas.microsoft.com/office/drawing/2014/main" val="3643415649"/>
                    </a:ext>
                  </a:extLst>
                </a:gridCol>
                <a:gridCol w="7959586">
                  <a:extLst>
                    <a:ext uri="{9D8B030D-6E8A-4147-A177-3AD203B41FA5}">
                      <a16:colId xmlns:a16="http://schemas.microsoft.com/office/drawing/2014/main" val="1927330267"/>
                    </a:ext>
                  </a:extLst>
                </a:gridCol>
              </a:tblGrid>
              <a:tr h="366679">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720317">
                <a:tc>
                  <a:txBody>
                    <a:bodyPr/>
                    <a:lstStyle/>
                    <a:p>
                      <a:r>
                        <a:rPr lang="en-US" b="1" dirty="0"/>
                        <a:t>Adopt a risk-based framework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Deploy a risk-based</a:t>
                      </a:r>
                      <a:r>
                        <a:rPr lang="en-US" baseline="0" dirty="0"/>
                        <a:t> framework for managing ML risk in the same way that cyber risk is managed </a:t>
                      </a:r>
                      <a:endParaRPr lang="en-US" dirty="0"/>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the IV&amp;V needs associated with ML in the system, use the mitigation of associated risks as a core part of the test and evaluation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2816442095"/>
                  </a:ext>
                </a:extLst>
              </a:tr>
              <a:tr h="1790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Research and experimentation programs should place a primary focus on approaches to mitigate risks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buFont typeface="Arial" panose="020B0604020202020204" pitchFamily="34" charset="0"/>
                        <a:buNone/>
                      </a:pPr>
                      <a:r>
                        <a:rPr lang="en-US" dirty="0"/>
                        <a:t>Pilot R&amp;D programs focused on approaches such as:</a:t>
                      </a:r>
                    </a:p>
                    <a:p>
                      <a:pPr marL="227013" lvl="0" indent="-227013">
                        <a:buFont typeface="Arial" panose="020B0604020202020204" pitchFamily="34" charset="0"/>
                        <a:buChar char="•"/>
                      </a:pPr>
                      <a:r>
                        <a:rPr lang="en-US" dirty="0"/>
                        <a:t>Data quality techniques to assess if training data sufficiently represent real-world distributions</a:t>
                      </a:r>
                    </a:p>
                    <a:p>
                      <a:pPr marL="227013" lvl="0" indent="-227013">
                        <a:buFont typeface="Arial" panose="020B0604020202020204" pitchFamily="34" charset="0"/>
                        <a:buChar char="•"/>
                      </a:pPr>
                      <a:r>
                        <a:rPr lang="en-US" dirty="0"/>
                        <a:t>Run Time Assurance (RTA) approaches </a:t>
                      </a:r>
                    </a:p>
                    <a:p>
                      <a:pPr marL="227013" lvl="0" indent="-227013">
                        <a:buFont typeface="Arial" panose="020B0604020202020204" pitchFamily="34" charset="0"/>
                        <a:buChar char="•"/>
                      </a:pPr>
                      <a:r>
                        <a:rPr lang="en-US" dirty="0"/>
                        <a:t>Formal methods and other approaches to prove correctness of ML models</a:t>
                      </a:r>
                    </a:p>
                    <a:p>
                      <a:pPr marL="227013" lvl="0" indent="-227013">
                        <a:buFont typeface="Arial" panose="020B0604020202020204" pitchFamily="34" charset="0"/>
                        <a:buChar char="•"/>
                      </a:pPr>
                      <a:r>
                        <a:rPr lang="en-US" dirty="0"/>
                        <a:t>Enhancing trust in ML systems (see DARPA Explainable AI (XAI))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165626"/>
                  </a:ext>
                </a:extLst>
              </a:tr>
              <a:tr h="1823743">
                <a:tc>
                  <a:txBody>
                    <a:bodyPr/>
                    <a:lstStyle/>
                    <a:p>
                      <a:r>
                        <a:rPr lang="en-US" b="1" dirty="0"/>
                        <a:t>Address ML risks/concerns within CONOPS and architecture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0" lvl="0" indent="0">
                        <a:buFont typeface="Arial" panose="020B0604020202020204" pitchFamily="34" charset="0"/>
                        <a:buNone/>
                      </a:pPr>
                      <a:r>
                        <a:rPr lang="en-US" dirty="0"/>
                        <a:t>Standardize approaches to evaluating ML risk in the system, and develop playbook of, CONOPS,</a:t>
                      </a:r>
                      <a:r>
                        <a:rPr lang="en-US" baseline="0" dirty="0"/>
                        <a:t> architectural frameworks,  and design patterns to mitigate these types of risk</a:t>
                      </a:r>
                      <a:endParaRPr lang="en-US" dirty="0"/>
                    </a:p>
                    <a:p>
                      <a:pPr marL="227013" lvl="0" indent="-227013">
                        <a:buFont typeface="Arial" panose="020B0604020202020204" pitchFamily="34" charset="0"/>
                        <a:buChar char="•"/>
                      </a:pPr>
                      <a:r>
                        <a:rPr lang="en-US" dirty="0"/>
                        <a:t>The risks associated with ML in a system depends on how that ML model impacts overall system behavior</a:t>
                      </a:r>
                    </a:p>
                    <a:p>
                      <a:pPr marL="227013" lvl="0" indent="-227013">
                        <a:buFont typeface="Arial" panose="020B0604020202020204" pitchFamily="34" charset="0"/>
                        <a:buChar char="•"/>
                      </a:pPr>
                      <a:r>
                        <a:rPr lang="en-US" dirty="0"/>
                        <a:t>We can manage risk levels through CONOPS and system architecture decisions</a:t>
                      </a:r>
                      <a:endParaRPr lang="en-US"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1377896909"/>
                  </a:ext>
                </a:extLst>
              </a:tr>
            </a:tbl>
          </a:graphicData>
        </a:graphic>
      </p:graphicFrame>
    </p:spTree>
    <p:extLst>
      <p:ext uri="{BB962C8B-B14F-4D97-AF65-F5344CB8AC3E}">
        <p14:creationId xmlns:p14="http://schemas.microsoft.com/office/powerpoint/2010/main" val="429299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DSB #7: IV&amp;V for Machine Learning  (2 of 2)</a:t>
            </a:r>
            <a:r>
              <a:rPr lang="en-US" sz="3600" dirty="0"/>
              <a:t/>
            </a:r>
            <a:br>
              <a:rPr lang="en-US" sz="3600" dirty="0"/>
            </a:br>
            <a:r>
              <a:rPr lang="en-US" sz="2800" dirty="0"/>
              <a:t>NDIA WG Recommendations</a:t>
            </a:r>
            <a:endParaRPr lang="en-US" sz="2400" dirty="0"/>
          </a:p>
        </p:txBody>
      </p:sp>
      <p:sp>
        <p:nvSpPr>
          <p:cNvPr id="3" name="Date Placeholder 2">
            <a:extLst>
              <a:ext uri="{FF2B5EF4-FFF2-40B4-BE49-F238E27FC236}">
                <a16:creationId xmlns:a16="http://schemas.microsoft.com/office/drawing/2014/main" id="{DF560693-3234-4F5B-97C2-A2AE84587321}"/>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D9E4765F-4FA4-49E9-B0C2-5C4CE4380FF8}"/>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F1AC9DE3-C9AB-4320-B021-579F89373B2C}"/>
              </a:ext>
            </a:extLst>
          </p:cNvPr>
          <p:cNvSpPr>
            <a:spLocks noGrp="1"/>
          </p:cNvSpPr>
          <p:nvPr>
            <p:ph type="sldNum" sz="quarter" idx="12"/>
          </p:nvPr>
        </p:nvSpPr>
        <p:spPr/>
        <p:txBody>
          <a:bodyPr/>
          <a:lstStyle/>
          <a:p>
            <a:fld id="{31532C1D-5F78-41C9-AD56-A4D749488F30}" type="slidenum">
              <a:rPr lang="en-US" smtClean="0"/>
              <a:pPr/>
              <a:t>32</a:t>
            </a:fld>
            <a:endParaRPr lang="en-US" dirty="0"/>
          </a:p>
        </p:txBody>
      </p:sp>
      <p:sp>
        <p:nvSpPr>
          <p:cNvPr id="7" name="Action Button: Go Back or Previous 6">
            <a:hlinkClick r:id="" action="ppaction://hlinkshowjump?jump=lastslideviewed" highlightClick="1"/>
            <a:extLst>
              <a:ext uri="{FF2B5EF4-FFF2-40B4-BE49-F238E27FC236}">
                <a16:creationId xmlns:a16="http://schemas.microsoft.com/office/drawing/2014/main" id="{17D7CF88-5BCB-41F4-82CC-E5D21D21D470}"/>
              </a:ext>
            </a:extLst>
          </p:cNvPr>
          <p:cNvSpPr/>
          <p:nvPr/>
        </p:nvSpPr>
        <p:spPr>
          <a:xfrm>
            <a:off x="358808" y="682641"/>
            <a:ext cx="251209" cy="261257"/>
          </a:xfrm>
          <a:prstGeom prst="actionButtonBackPrevious">
            <a:avLst/>
          </a:prstGeom>
          <a:solidFill>
            <a:srgbClr val="DC9C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622ACE-F951-40A3-989D-C257A4075EEA}"/>
              </a:ext>
            </a:extLst>
          </p:cNvPr>
          <p:cNvSpPr txBox="1"/>
          <p:nvPr/>
        </p:nvSpPr>
        <p:spPr>
          <a:xfrm>
            <a:off x="294296" y="945019"/>
            <a:ext cx="380232" cy="215444"/>
          </a:xfrm>
          <a:prstGeom prst="rect">
            <a:avLst/>
          </a:prstGeom>
          <a:noFill/>
        </p:spPr>
        <p:txBody>
          <a:bodyPr wrap="none" rtlCol="0">
            <a:spAutoFit/>
          </a:bodyPr>
          <a:lstStyle/>
          <a:p>
            <a:r>
              <a:rPr lang="en-US" sz="800" dirty="0"/>
              <a:t>Back</a:t>
            </a:r>
          </a:p>
        </p:txBody>
      </p:sp>
      <p:graphicFrame>
        <p:nvGraphicFramePr>
          <p:cNvPr id="12" name="Content Placeholder 7">
            <a:extLst>
              <a:ext uri="{FF2B5EF4-FFF2-40B4-BE49-F238E27FC236}">
                <a16:creationId xmlns:a16="http://schemas.microsoft.com/office/drawing/2014/main" id="{D46EF62A-40D1-4830-8C78-4F17961E3F49}"/>
              </a:ext>
            </a:extLst>
          </p:cNvPr>
          <p:cNvGraphicFramePr>
            <a:graphicFrameLocks noGrp="1"/>
          </p:cNvGraphicFramePr>
          <p:nvPr>
            <p:ph idx="1"/>
            <p:extLst>
              <p:ext uri="{D42A27DB-BD31-4B8C-83A1-F6EECF244321}">
                <p14:modId xmlns:p14="http://schemas.microsoft.com/office/powerpoint/2010/main" val="2957838995"/>
              </p:ext>
            </p:extLst>
          </p:nvPr>
        </p:nvGraphicFramePr>
        <p:xfrm>
          <a:off x="838200" y="1160463"/>
          <a:ext cx="10628586" cy="4942840"/>
        </p:xfrm>
        <a:graphic>
          <a:graphicData uri="http://schemas.openxmlformats.org/drawingml/2006/table">
            <a:tbl>
              <a:tblPr firstRow="1" bandRow="1">
                <a:tableStyleId>{5C22544A-7EE6-4342-B048-85BDC9FD1C3A}</a:tableStyleId>
              </a:tblPr>
              <a:tblGrid>
                <a:gridCol w="2611491">
                  <a:extLst>
                    <a:ext uri="{9D8B030D-6E8A-4147-A177-3AD203B41FA5}">
                      <a16:colId xmlns:a16="http://schemas.microsoft.com/office/drawing/2014/main" val="3643415649"/>
                    </a:ext>
                  </a:extLst>
                </a:gridCol>
                <a:gridCol w="8017095">
                  <a:extLst>
                    <a:ext uri="{9D8B030D-6E8A-4147-A177-3AD203B41FA5}">
                      <a16:colId xmlns:a16="http://schemas.microsoft.com/office/drawing/2014/main" val="1927330267"/>
                    </a:ext>
                  </a:extLst>
                </a:gridCol>
              </a:tblGrid>
              <a:tr h="370840">
                <a:tc>
                  <a:txBody>
                    <a:bodyPr/>
                    <a:lstStyle/>
                    <a:p>
                      <a:r>
                        <a:rPr lang="en-US" dirty="0"/>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a:txBody>
                    <a:bodyPr/>
                    <a:lstStyle/>
                    <a:p>
                      <a:r>
                        <a:rPr lang="en-US" dirty="0"/>
                        <a:t>Action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extLst>
                  <a:ext uri="{0D108BD9-81ED-4DB2-BD59-A6C34878D82A}">
                    <a16:rowId xmlns:a16="http://schemas.microsoft.com/office/drawing/2014/main" val="29404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Ensure data availability and traceability across industry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tc>
                  <a:txBody>
                    <a:bodyPr/>
                    <a:lstStyle/>
                    <a:p>
                      <a:pPr marL="0" lvl="0" indent="0">
                        <a:buFont typeface="Arial" panose="020B0604020202020204" pitchFamily="34" charset="0"/>
                        <a:buNone/>
                      </a:pPr>
                      <a:r>
                        <a:rPr lang="en-US" dirty="0"/>
                        <a:t>Establish a</a:t>
                      </a:r>
                      <a:r>
                        <a:rPr lang="en-US" baseline="0" dirty="0"/>
                        <a:t> </a:t>
                      </a:r>
                      <a:r>
                        <a:rPr lang="en-US" dirty="0"/>
                        <a:t>data exchange</a:t>
                      </a:r>
                      <a:r>
                        <a:rPr lang="en-US" baseline="0" dirty="0"/>
                        <a:t> that is not just a simple repository/dumping ground for data… Instead espousing a governance model and necessary security controls</a:t>
                      </a:r>
                      <a:endParaRPr lang="en-US" dirty="0"/>
                    </a:p>
                    <a:p>
                      <a:pPr marL="227013" lvl="0" indent="-227013">
                        <a:buFont typeface="Arial" panose="020B0604020202020204" pitchFamily="34" charset="0"/>
                        <a:buChar char="•"/>
                      </a:pPr>
                      <a:r>
                        <a:rPr lang="en-US" dirty="0"/>
                        <a:t>DIB: “</a:t>
                      </a:r>
                      <a:r>
                        <a:rPr lang="en-US" i="1" dirty="0"/>
                        <a:t>All data generated by DoD systems - in development and deployment - should be stored, mined, and made available for machine learning (ML)</a:t>
                      </a:r>
                      <a:r>
                        <a:rPr lang="en-US" dirty="0"/>
                        <a:t>“</a:t>
                      </a:r>
                    </a:p>
                    <a:p>
                      <a:pPr marL="227013" lvl="0" indent="-227013">
                        <a:buFont typeface="Arial" panose="020B0604020202020204" pitchFamily="34" charset="0"/>
                        <a:buChar char="•"/>
                      </a:pPr>
                      <a:r>
                        <a:rPr lang="en-US" altLang="en-US" dirty="0"/>
                        <a:t>To allow for greater innovation, make all this data available to industry via a secure data repository/exchange</a:t>
                      </a:r>
                    </a:p>
                    <a:p>
                      <a:pPr marL="227013" lvl="0" indent="-227013">
                        <a:buFont typeface="Arial" panose="020B0604020202020204" pitchFamily="34" charset="0"/>
                        <a:buChar char="•"/>
                      </a:pPr>
                      <a:r>
                        <a:rPr lang="en-US" dirty="0">
                          <a:sym typeface="Wingdings" panose="05000000000000000000" pitchFamily="2" charset="2"/>
                        </a:rPr>
                        <a:t>Include requirements for maintaining history, provenance and pedigree of data sets and  ML models, and maintain data/model traceability</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ym typeface="Wingdings" panose="05000000000000000000" pitchFamily="2" charset="2"/>
                        </a:rPr>
                        <a:t>Continuous V&amp;V methods tied to sensing of changes from models &amp;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6E7"/>
                    </a:solidFill>
                  </a:tcPr>
                </a:tc>
                <a:extLst>
                  <a:ext uri="{0D108BD9-81ED-4DB2-BD59-A6C34878D82A}">
                    <a16:rowId xmlns:a16="http://schemas.microsoft.com/office/drawing/2014/main" val="2816442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Software factory considerations for ML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buFont typeface="Arial" panose="020B0604020202020204" pitchFamily="34" charset="0"/>
                        <a:buNone/>
                      </a:pPr>
                      <a:r>
                        <a:rPr lang="en-US" altLang="en-US" dirty="0"/>
                        <a:t>Ensure that evaluation</a:t>
                      </a:r>
                      <a:r>
                        <a:rPr lang="en-US" altLang="en-US" baseline="0" dirty="0"/>
                        <a:t> </a:t>
                      </a:r>
                      <a:r>
                        <a:rPr lang="en-US" altLang="en-US" dirty="0"/>
                        <a:t>criteria for a “Software Factory” considers the special needs of ML systems:</a:t>
                      </a:r>
                    </a:p>
                    <a:p>
                      <a:pPr marL="227013" lvl="0" indent="-227013">
                        <a:buFont typeface="Arial" panose="020B0604020202020204" pitchFamily="34" charset="0"/>
                        <a:buChar char="•"/>
                      </a:pPr>
                      <a:r>
                        <a:rPr lang="en-US" altLang="en-US" dirty="0"/>
                        <a:t>Evaluation criteria for Software Factories must consider the special needs of development and deployment for ML (models need to be rapidly re-trained, re-tested, re-deployed) Software</a:t>
                      </a:r>
                      <a:r>
                        <a:rPr lang="en-US" altLang="en-US" baseline="0" dirty="0"/>
                        <a:t> factory considerations include</a:t>
                      </a:r>
                      <a:r>
                        <a:rPr lang="en-US" altLang="en-US" dirty="0"/>
                        <a:t>: abundant storage for training/validation data, ample compute (e.g., Graphics</a:t>
                      </a:r>
                      <a:r>
                        <a:rPr lang="en-US" altLang="en-US" baseline="0" dirty="0"/>
                        <a:t> Processing Units (</a:t>
                      </a:r>
                      <a:r>
                        <a:rPr lang="en-US" altLang="en-US" dirty="0"/>
                        <a:t>GPUs), Tensor Processing Units (TPUs)) to support training runs,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165626"/>
                  </a:ext>
                </a:extLst>
              </a:tr>
            </a:tbl>
          </a:graphicData>
        </a:graphic>
      </p:graphicFrame>
    </p:spTree>
    <p:extLst>
      <p:ext uri="{BB962C8B-B14F-4D97-AF65-F5344CB8AC3E}">
        <p14:creationId xmlns:p14="http://schemas.microsoft.com/office/powerpoint/2010/main" val="396628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18A-6219-41A6-A5AE-DC55F2F82F4F}"/>
              </a:ext>
            </a:extLst>
          </p:cNvPr>
          <p:cNvSpPr>
            <a:spLocks noGrp="1"/>
          </p:cNvSpPr>
          <p:nvPr>
            <p:ph type="title"/>
          </p:nvPr>
        </p:nvSpPr>
        <p:spPr/>
        <p:txBody>
          <a:bodyPr/>
          <a:lstStyle/>
          <a:p>
            <a:r>
              <a:rPr lang="en-US" dirty="0"/>
              <a:t>Framing Assumptions</a:t>
            </a:r>
          </a:p>
        </p:txBody>
      </p:sp>
      <p:sp>
        <p:nvSpPr>
          <p:cNvPr id="3" name="Content Placeholder 2">
            <a:extLst>
              <a:ext uri="{FF2B5EF4-FFF2-40B4-BE49-F238E27FC236}">
                <a16:creationId xmlns:a16="http://schemas.microsoft.com/office/drawing/2014/main" id="{93535534-5D31-4A13-A304-80BE2823D2F5}"/>
              </a:ext>
            </a:extLst>
          </p:cNvPr>
          <p:cNvSpPr>
            <a:spLocks noGrp="1"/>
          </p:cNvSpPr>
          <p:nvPr>
            <p:ph idx="1"/>
          </p:nvPr>
        </p:nvSpPr>
        <p:spPr>
          <a:xfrm>
            <a:off x="838199" y="1160206"/>
            <a:ext cx="10797791" cy="5016757"/>
          </a:xfrm>
        </p:spPr>
        <p:txBody>
          <a:bodyPr>
            <a:normAutofit/>
          </a:bodyPr>
          <a:lstStyle/>
          <a:p>
            <a:r>
              <a:rPr lang="en-US" sz="2000" dirty="0"/>
              <a:t>Continuous iterative development (CID) methods have cross-functional implications. The scope includes not just </a:t>
            </a:r>
            <a:r>
              <a:rPr lang="en-US" sz="2000" dirty="0">
                <a:solidFill>
                  <a:srgbClr val="93353C"/>
                </a:solidFill>
              </a:rPr>
              <a:t>SOFTWARE </a:t>
            </a:r>
            <a:r>
              <a:rPr lang="en-US" sz="2000" dirty="0"/>
              <a:t>but also </a:t>
            </a:r>
            <a:r>
              <a:rPr lang="en-US" sz="2000" dirty="0">
                <a:solidFill>
                  <a:srgbClr val="93353C"/>
                </a:solidFill>
              </a:rPr>
              <a:t>SYSTEMS ENGINEERING </a:t>
            </a:r>
            <a:r>
              <a:rPr lang="en-US" sz="2000" dirty="0"/>
              <a:t>and supporting disciplines.</a:t>
            </a:r>
          </a:p>
          <a:p>
            <a:r>
              <a:rPr lang="en-US" sz="2000" dirty="0"/>
              <a:t>Software Factories include people, processes, and tools – not just a tool chain.</a:t>
            </a:r>
          </a:p>
          <a:p>
            <a:r>
              <a:rPr lang="en-US" sz="2000" dirty="0"/>
              <a:t>Funding and contracts must be aligned to support implementation and/or migration to SW factories with life cycle sustainment.</a:t>
            </a:r>
          </a:p>
          <a:p>
            <a:r>
              <a:rPr lang="en-US" sz="2000" dirty="0"/>
              <a:t>A collaborative approach to Intellectual Property (IP) across the entire acquisition life cycle will be developed that meets both Government and Supplier needs.</a:t>
            </a:r>
          </a:p>
          <a:p>
            <a:r>
              <a:rPr lang="en-US" sz="2000" dirty="0"/>
              <a:t>A business case can be made for the effective deployment and maintenance of integrated tool chains to build capability throughout the life of the system.</a:t>
            </a:r>
          </a:p>
          <a:p>
            <a:r>
              <a:rPr lang="en-US" sz="2000" dirty="0"/>
              <a:t>Traditional waterfall-based processes, tools, and measures are generally not well suited to CID.</a:t>
            </a:r>
          </a:p>
          <a:p>
            <a:r>
              <a:rPr lang="en-US" sz="2000" dirty="0"/>
              <a:t>A skilled SW-informed workforce cadre is available or can be developed across functions</a:t>
            </a:r>
            <a:br>
              <a:rPr lang="en-US" sz="2000" dirty="0"/>
            </a:br>
            <a:r>
              <a:rPr lang="en-US" sz="2000" dirty="0"/>
              <a:t>(e.g., software, acquisition, PMs, sustainment).</a:t>
            </a:r>
          </a:p>
        </p:txBody>
      </p:sp>
      <p:sp>
        <p:nvSpPr>
          <p:cNvPr id="4" name="Date Placeholder 3">
            <a:extLst>
              <a:ext uri="{FF2B5EF4-FFF2-40B4-BE49-F238E27FC236}">
                <a16:creationId xmlns:a16="http://schemas.microsoft.com/office/drawing/2014/main" id="{4BA183D7-648D-4144-8C1F-CAB9C3CB4F9B}"/>
              </a:ext>
            </a:extLst>
          </p:cNvPr>
          <p:cNvSpPr>
            <a:spLocks noGrp="1"/>
          </p:cNvSpPr>
          <p:nvPr>
            <p:ph type="dt" sz="half" idx="10"/>
          </p:nvPr>
        </p:nvSpPr>
        <p:spPr/>
        <p:txBody>
          <a:bodyPr/>
          <a:lstStyle/>
          <a:p>
            <a:r>
              <a:rPr lang="en-US" dirty="0"/>
              <a:t>22-Apr-2019</a:t>
            </a:r>
            <a:endParaRPr lang="en-US" dirty="0"/>
          </a:p>
        </p:txBody>
      </p:sp>
      <p:sp>
        <p:nvSpPr>
          <p:cNvPr id="5" name="Footer Placeholder 4">
            <a:extLst>
              <a:ext uri="{FF2B5EF4-FFF2-40B4-BE49-F238E27FC236}">
                <a16:creationId xmlns:a16="http://schemas.microsoft.com/office/drawing/2014/main" id="{45315C5F-F84C-4B74-8C23-D7B55795088C}"/>
              </a:ext>
            </a:extLst>
          </p:cNvPr>
          <p:cNvSpPr>
            <a:spLocks noGrp="1"/>
          </p:cNvSpPr>
          <p:nvPr>
            <p:ph type="ftr" sz="quarter" idx="11"/>
          </p:nvPr>
        </p:nvSpPr>
        <p:spPr/>
        <p:txBody>
          <a:bodyPr/>
          <a:lstStyle/>
          <a:p>
            <a:r>
              <a:rPr lang="en-US"/>
              <a:t>NDIA Continuous Iterative Development and Sustainment WG</a:t>
            </a:r>
          </a:p>
        </p:txBody>
      </p:sp>
      <p:sp>
        <p:nvSpPr>
          <p:cNvPr id="6" name="Slide Number Placeholder 5">
            <a:extLst>
              <a:ext uri="{FF2B5EF4-FFF2-40B4-BE49-F238E27FC236}">
                <a16:creationId xmlns:a16="http://schemas.microsoft.com/office/drawing/2014/main" id="{58F46D0D-7A24-4EC8-9F19-409825844A06}"/>
              </a:ext>
            </a:extLst>
          </p:cNvPr>
          <p:cNvSpPr>
            <a:spLocks noGrp="1"/>
          </p:cNvSpPr>
          <p:nvPr>
            <p:ph type="sldNum" sz="quarter" idx="12"/>
          </p:nvPr>
        </p:nvSpPr>
        <p:spPr/>
        <p:txBody>
          <a:bodyPr/>
          <a:lstStyle/>
          <a:p>
            <a:fld id="{31532C1D-5F78-41C9-AD56-A4D749488F30}" type="slidenum">
              <a:rPr lang="en-US" smtClean="0"/>
              <a:pPr/>
              <a:t>4</a:t>
            </a:fld>
            <a:endParaRPr lang="en-US" dirty="0"/>
          </a:p>
        </p:txBody>
      </p:sp>
      <p:sp>
        <p:nvSpPr>
          <p:cNvPr id="7" name="Content Placeholder 2">
            <a:extLst>
              <a:ext uri="{FF2B5EF4-FFF2-40B4-BE49-F238E27FC236}">
                <a16:creationId xmlns:a16="http://schemas.microsoft.com/office/drawing/2014/main" id="{BA209934-5BBC-44F6-B8DE-3D94D65305BB}"/>
              </a:ext>
            </a:extLst>
          </p:cNvPr>
          <p:cNvSpPr txBox="1">
            <a:spLocks/>
          </p:cNvSpPr>
          <p:nvPr/>
        </p:nvSpPr>
        <p:spPr>
          <a:xfrm>
            <a:off x="838199" y="5988817"/>
            <a:ext cx="10515600" cy="27783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i="1" dirty="0"/>
              <a:t>Cross-cutting assumptions. Refer to the separate detailed report with assumptions specific to each DSB recommendation area</a:t>
            </a:r>
            <a:r>
              <a:rPr lang="en-US" sz="1400" b="0" i="1" dirty="0" smtClean="0"/>
              <a:t>.</a:t>
            </a:r>
            <a:endParaRPr lang="en-US" sz="1400" b="0" i="1" dirty="0"/>
          </a:p>
        </p:txBody>
      </p:sp>
    </p:spTree>
    <p:extLst>
      <p:ext uri="{BB962C8B-B14F-4D97-AF65-F5344CB8AC3E}">
        <p14:creationId xmlns:p14="http://schemas.microsoft.com/office/powerpoint/2010/main" val="213650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p:txBody>
          <a:bodyPr/>
          <a:lstStyle/>
          <a:p>
            <a:r>
              <a:rPr lang="en-US" sz="2800" dirty="0"/>
              <a:t>DSB #1: Software Factory</a:t>
            </a:r>
            <a:r>
              <a:rPr lang="en-US" sz="3200" dirty="0"/>
              <a:t/>
            </a:r>
            <a:br>
              <a:rPr lang="en-US" sz="3200" dirty="0"/>
            </a:br>
            <a:r>
              <a:rPr lang="en-US" sz="2000" dirty="0"/>
              <a:t>NDIA WG Recommendations</a:t>
            </a:r>
          </a:p>
        </p:txBody>
      </p:sp>
      <p:graphicFrame>
        <p:nvGraphicFramePr>
          <p:cNvPr id="77" name="Table 76">
            <a:extLst>
              <a:ext uri="{FF2B5EF4-FFF2-40B4-BE49-F238E27FC236}">
                <a16:creationId xmlns:a16="http://schemas.microsoft.com/office/drawing/2014/main" id="{D08B8D12-A091-4776-8865-6861CD43F9A9}"/>
              </a:ext>
            </a:extLst>
          </p:cNvPr>
          <p:cNvGraphicFramePr>
            <a:graphicFrameLocks noGrp="1"/>
          </p:cNvGraphicFramePr>
          <p:nvPr>
            <p:extLst>
              <p:ext uri="{D42A27DB-BD31-4B8C-83A1-F6EECF244321}">
                <p14:modId xmlns:p14="http://schemas.microsoft.com/office/powerpoint/2010/main" val="741390205"/>
              </p:ext>
            </p:extLst>
          </p:nvPr>
        </p:nvGraphicFramePr>
        <p:xfrm>
          <a:off x="803552" y="1139941"/>
          <a:ext cx="6281684" cy="2778760"/>
        </p:xfrm>
        <a:graphic>
          <a:graphicData uri="http://schemas.openxmlformats.org/drawingml/2006/table">
            <a:tbl>
              <a:tblPr firstRow="1" bandRow="1">
                <a:tableStyleId>{5C22544A-7EE6-4342-B048-85BDC9FD1C3A}</a:tableStyleId>
              </a:tblPr>
              <a:tblGrid>
                <a:gridCol w="1135116">
                  <a:extLst>
                    <a:ext uri="{9D8B030D-6E8A-4147-A177-3AD203B41FA5}">
                      <a16:colId xmlns:a16="http://schemas.microsoft.com/office/drawing/2014/main" val="2366938177"/>
                    </a:ext>
                  </a:extLst>
                </a:gridCol>
                <a:gridCol w="2522483">
                  <a:extLst>
                    <a:ext uri="{9D8B030D-6E8A-4147-A177-3AD203B41FA5}">
                      <a16:colId xmlns:a16="http://schemas.microsoft.com/office/drawing/2014/main" val="4165026929"/>
                    </a:ext>
                  </a:extLst>
                </a:gridCol>
                <a:gridCol w="2624085">
                  <a:extLst>
                    <a:ext uri="{9D8B030D-6E8A-4147-A177-3AD203B41FA5}">
                      <a16:colId xmlns:a16="http://schemas.microsoft.com/office/drawing/2014/main" val="4175970713"/>
                    </a:ext>
                  </a:extLst>
                </a:gridCol>
              </a:tblGrid>
              <a:tr h="370840">
                <a:tc gridSpan="3">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1990103"/>
                  </a:ext>
                </a:extLst>
              </a:tr>
              <a:tr h="370840">
                <a:tc>
                  <a:txBody>
                    <a:bodyPr/>
                    <a:lstStyle/>
                    <a:p>
                      <a:r>
                        <a:rPr lang="en-US" sz="1400" b="1" dirty="0"/>
                        <a:t>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Qualified factory workforce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Continuous learning</a:t>
                      </a:r>
                      <a:br>
                        <a:rPr lang="en-US" sz="1400" b="1" dirty="0"/>
                      </a:br>
                      <a:r>
                        <a:rPr lang="en-US" sz="1400" b="1" dirty="0"/>
                        <a:t>(relentless improvement, pipeline feedback)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370840">
                <a:tc>
                  <a:txBody>
                    <a:bodyPr/>
                    <a:lstStyle/>
                    <a:p>
                      <a:r>
                        <a:rPr lang="en-US" sz="1400" b="1" dirty="0"/>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Integrated PMB</a:t>
                      </a:r>
                    </a:p>
                    <a:p>
                      <a:pPr marL="115888" indent="-115888">
                        <a:buFont typeface="Arial" panose="020B0604020202020204" pitchFamily="34" charset="0"/>
                        <a:buChar char="•"/>
                      </a:pPr>
                      <a:r>
                        <a:rPr lang="en-US" sz="1400" b="1" dirty="0"/>
                        <a:t>Metrics</a:t>
                      </a:r>
                    </a:p>
                    <a:p>
                      <a:pPr marL="115888" indent="-115888">
                        <a:buFont typeface="Arial" panose="020B0604020202020204" pitchFamily="34" charset="0"/>
                        <a:buChar char="•"/>
                      </a:pPr>
                      <a:r>
                        <a:rPr lang="en-US" sz="1400" b="1" dirty="0"/>
                        <a:t>Predictability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Digital Blueprint / Play Book </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Ontology, Nomenclature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Secure Supply Chain</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Relentless Improvement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r h="370840">
                <a:tc>
                  <a:txBody>
                    <a:bodyPr/>
                    <a:lstStyle/>
                    <a:p>
                      <a:r>
                        <a:rPr lang="en-US" sz="1400" b="1" dirty="0"/>
                        <a:t>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Platform agnostic tool chain</a:t>
                      </a:r>
                    </a:p>
                    <a:p>
                      <a:pPr marL="115888" indent="-115888">
                        <a:buFont typeface="Arial" panose="020B0604020202020204" pitchFamily="34" charset="0"/>
                        <a:buChar char="•"/>
                      </a:pPr>
                      <a:r>
                        <a:rPr lang="en-US" sz="1400" b="1" dirty="0"/>
                        <a:t>Adaptable to change</a:t>
                      </a:r>
                    </a:p>
                    <a:p>
                      <a:pPr marL="115888" indent="-115888">
                        <a:buFont typeface="Arial" panose="020B0604020202020204" pitchFamily="34" charset="0"/>
                        <a:buChar char="•"/>
                      </a:pPr>
                      <a:r>
                        <a:rPr lang="en-US" sz="1400" b="1" dirty="0"/>
                        <a:t>Test automation at all levels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Model-based SW validation vs. architecture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Red team / Blue team factory</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167679"/>
                  </a:ext>
                </a:extLst>
              </a:tr>
            </a:tbl>
          </a:graphicData>
        </a:graphic>
      </p:graphicFrame>
      <p:sp>
        <p:nvSpPr>
          <p:cNvPr id="78" name="Content Placeholder 2">
            <a:extLst>
              <a:ext uri="{FF2B5EF4-FFF2-40B4-BE49-F238E27FC236}">
                <a16:creationId xmlns:a16="http://schemas.microsoft.com/office/drawing/2014/main" id="{3344D005-912F-458B-A470-2CD10C967683}"/>
              </a:ext>
            </a:extLst>
          </p:cNvPr>
          <p:cNvSpPr txBox="1">
            <a:spLocks/>
          </p:cNvSpPr>
          <p:nvPr/>
        </p:nvSpPr>
        <p:spPr>
          <a:xfrm>
            <a:off x="7338849" y="3642136"/>
            <a:ext cx="4453757" cy="39131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Security integrated into factory workflows (</a:t>
            </a:r>
            <a:r>
              <a:rPr lang="en-US" sz="1400" dirty="0" err="1"/>
              <a:t>DevSecOps</a:t>
            </a:r>
            <a:r>
              <a:rPr lang="en-US" sz="1400" dirty="0"/>
              <a:t>)</a:t>
            </a:r>
          </a:p>
        </p:txBody>
      </p:sp>
      <p:sp>
        <p:nvSpPr>
          <p:cNvPr id="89" name="TextBox 88">
            <a:extLst>
              <a:ext uri="{FF2B5EF4-FFF2-40B4-BE49-F238E27FC236}">
                <a16:creationId xmlns:a16="http://schemas.microsoft.com/office/drawing/2014/main" id="{F2918E47-05C0-4E25-94D6-73CB1D06FD73}"/>
              </a:ext>
            </a:extLst>
          </p:cNvPr>
          <p:cNvSpPr txBox="1"/>
          <p:nvPr/>
        </p:nvSpPr>
        <p:spPr>
          <a:xfrm>
            <a:off x="9083869" y="6083205"/>
            <a:ext cx="1796661" cy="184666"/>
          </a:xfrm>
          <a:prstGeom prst="rect">
            <a:avLst/>
          </a:prstGeom>
          <a:noFill/>
        </p:spPr>
        <p:txBody>
          <a:bodyPr wrap="square" rtlCol="0">
            <a:spAutoFit/>
          </a:bodyPr>
          <a:lstStyle/>
          <a:p>
            <a:pPr algn="ctr"/>
            <a:r>
              <a:rPr lang="en-US" sz="600" dirty="0"/>
              <a:t>Click thumbnails to zoom</a:t>
            </a:r>
          </a:p>
        </p:txBody>
      </p:sp>
      <p:sp>
        <p:nvSpPr>
          <p:cNvPr id="90" name="TextBox 89">
            <a:extLst>
              <a:ext uri="{FF2B5EF4-FFF2-40B4-BE49-F238E27FC236}">
                <a16:creationId xmlns:a16="http://schemas.microsoft.com/office/drawing/2014/main" id="{8C50E248-FA59-48AC-8746-595FCF20A2E4}"/>
              </a:ext>
            </a:extLst>
          </p:cNvPr>
          <p:cNvSpPr txBox="1"/>
          <p:nvPr/>
        </p:nvSpPr>
        <p:spPr>
          <a:xfrm>
            <a:off x="752061" y="3921720"/>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5</a:t>
            </a:fld>
            <a:endParaRPr lang="en-US" dirty="0"/>
          </a:p>
        </p:txBody>
      </p:sp>
      <p:graphicFrame>
        <p:nvGraphicFramePr>
          <p:cNvPr id="15" name="Table 14">
            <a:extLst>
              <a:ext uri="{FF2B5EF4-FFF2-40B4-BE49-F238E27FC236}">
                <a16:creationId xmlns:a16="http://schemas.microsoft.com/office/drawing/2014/main" id="{7E5AD6FC-C52B-48DD-8697-0C3FB964EF51}"/>
              </a:ext>
            </a:extLst>
          </p:cNvPr>
          <p:cNvGraphicFramePr>
            <a:graphicFrameLocks noGrp="1"/>
          </p:cNvGraphicFramePr>
          <p:nvPr>
            <p:extLst>
              <p:ext uri="{D42A27DB-BD31-4B8C-83A1-F6EECF244321}">
                <p14:modId xmlns:p14="http://schemas.microsoft.com/office/powerpoint/2010/main" val="407079280"/>
              </p:ext>
            </p:extLst>
          </p:nvPr>
        </p:nvGraphicFramePr>
        <p:xfrm>
          <a:off x="733625" y="6158092"/>
          <a:ext cx="3097230" cy="215444"/>
        </p:xfrm>
        <a:graphic>
          <a:graphicData uri="http://schemas.openxmlformats.org/drawingml/2006/table">
            <a:tbl>
              <a:tblPr firstRow="1" bandRow="1">
                <a:tableStyleId>{5C22544A-7EE6-4342-B048-85BDC9FD1C3A}</a:tableStyleId>
              </a:tblPr>
              <a:tblGrid>
                <a:gridCol w="1636684">
                  <a:extLst>
                    <a:ext uri="{9D8B030D-6E8A-4147-A177-3AD203B41FA5}">
                      <a16:colId xmlns:a16="http://schemas.microsoft.com/office/drawing/2014/main" val="166417006"/>
                    </a:ext>
                  </a:extLst>
                </a:gridCol>
                <a:gridCol w="1460546">
                  <a:extLst>
                    <a:ext uri="{9D8B030D-6E8A-4147-A177-3AD203B41FA5}">
                      <a16:colId xmlns:a16="http://schemas.microsoft.com/office/drawing/2014/main" val="4275061389"/>
                    </a:ext>
                  </a:extLst>
                </a:gridCol>
              </a:tblGrid>
              <a:tr h="215444">
                <a:tc>
                  <a:txBody>
                    <a:bodyPr/>
                    <a:lstStyle/>
                    <a:p>
                      <a:r>
                        <a:rPr lang="en-US" sz="600" dirty="0">
                          <a:solidFill>
                            <a:schemeClr val="bg1">
                              <a:lumMod val="50000"/>
                            </a:schemeClr>
                          </a:solidFill>
                        </a:rPr>
                        <a:t>PMB: Performance Measurement Baseline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044465"/>
                  </a:ext>
                </a:extLst>
              </a:tr>
            </a:tbl>
          </a:graphicData>
        </a:graphic>
      </p:graphicFrame>
      <p:pic>
        <p:nvPicPr>
          <p:cNvPr id="7" name="Picture 6">
            <a:hlinkClick r:id="rId3" action="ppaction://hlinksldjump"/>
            <a:extLst>
              <a:ext uri="{FF2B5EF4-FFF2-40B4-BE49-F238E27FC236}">
                <a16:creationId xmlns:a16="http://schemas.microsoft.com/office/drawing/2014/main" id="{3D3BA5C3-8C52-415F-BFAB-B633492988FB}"/>
              </a:ext>
            </a:extLst>
          </p:cNvPr>
          <p:cNvPicPr>
            <a:picLocks noChangeAspect="1"/>
          </p:cNvPicPr>
          <p:nvPr/>
        </p:nvPicPr>
        <p:blipFill>
          <a:blip r:embed="rId4"/>
          <a:stretch>
            <a:fillRect/>
          </a:stretch>
        </p:blipFill>
        <p:spPr>
          <a:xfrm>
            <a:off x="838200" y="4201442"/>
            <a:ext cx="3328293" cy="1872165"/>
          </a:xfrm>
          <a:prstGeom prst="rect">
            <a:avLst/>
          </a:prstGeom>
          <a:ln>
            <a:solidFill>
              <a:schemeClr val="tx1"/>
            </a:solidFill>
          </a:ln>
        </p:spPr>
      </p:pic>
      <p:pic>
        <p:nvPicPr>
          <p:cNvPr id="9" name="Picture 8">
            <a:hlinkClick r:id="rId5" action="ppaction://hlinksldjump"/>
            <a:extLst>
              <a:ext uri="{FF2B5EF4-FFF2-40B4-BE49-F238E27FC236}">
                <a16:creationId xmlns:a16="http://schemas.microsoft.com/office/drawing/2014/main" id="{229B5020-C8BC-4807-BE7A-842F794FE116}"/>
              </a:ext>
            </a:extLst>
          </p:cNvPr>
          <p:cNvPicPr>
            <a:picLocks noChangeAspect="1"/>
          </p:cNvPicPr>
          <p:nvPr/>
        </p:nvPicPr>
        <p:blipFill>
          <a:blip r:embed="rId6"/>
          <a:stretch>
            <a:fillRect/>
          </a:stretch>
        </p:blipFill>
        <p:spPr>
          <a:xfrm>
            <a:off x="4606636" y="4229497"/>
            <a:ext cx="3328416" cy="1872234"/>
          </a:xfrm>
          <a:prstGeom prst="rect">
            <a:avLst/>
          </a:prstGeom>
          <a:ln>
            <a:solidFill>
              <a:schemeClr val="tx1"/>
            </a:solidFill>
          </a:ln>
        </p:spPr>
      </p:pic>
      <p:pic>
        <p:nvPicPr>
          <p:cNvPr id="11" name="Picture 10">
            <a:hlinkClick r:id="rId7" action="ppaction://hlinksldjump"/>
            <a:extLst>
              <a:ext uri="{FF2B5EF4-FFF2-40B4-BE49-F238E27FC236}">
                <a16:creationId xmlns:a16="http://schemas.microsoft.com/office/drawing/2014/main" id="{7518B26B-F1C8-4124-B6C1-B09D7EFF4FB3}"/>
              </a:ext>
            </a:extLst>
          </p:cNvPr>
          <p:cNvPicPr>
            <a:picLocks noChangeAspect="1"/>
          </p:cNvPicPr>
          <p:nvPr/>
        </p:nvPicPr>
        <p:blipFill>
          <a:blip r:embed="rId8"/>
          <a:stretch>
            <a:fillRect/>
          </a:stretch>
        </p:blipFill>
        <p:spPr>
          <a:xfrm>
            <a:off x="8317991" y="4229497"/>
            <a:ext cx="3328416" cy="1872234"/>
          </a:xfrm>
          <a:prstGeom prst="rect">
            <a:avLst/>
          </a:prstGeom>
          <a:ln>
            <a:solidFill>
              <a:schemeClr val="tx1"/>
            </a:solidFill>
          </a:ln>
        </p:spPr>
      </p:pic>
      <p:pic>
        <p:nvPicPr>
          <p:cNvPr id="13" name="Picture 12">
            <a:hlinkClick r:id="rId9" action="ppaction://hlinksldjump"/>
            <a:extLst>
              <a:ext uri="{FF2B5EF4-FFF2-40B4-BE49-F238E27FC236}">
                <a16:creationId xmlns:a16="http://schemas.microsoft.com/office/drawing/2014/main" id="{932B16EE-DEA4-47BF-8678-F258ED3205F0}"/>
              </a:ext>
            </a:extLst>
          </p:cNvPr>
          <p:cNvPicPr>
            <a:picLocks noChangeAspect="1"/>
          </p:cNvPicPr>
          <p:nvPr/>
        </p:nvPicPr>
        <p:blipFill>
          <a:blip r:embed="rId10"/>
          <a:stretch>
            <a:fillRect/>
          </a:stretch>
        </p:blipFill>
        <p:spPr>
          <a:xfrm>
            <a:off x="7338849" y="1139941"/>
            <a:ext cx="4307558" cy="2423001"/>
          </a:xfrm>
          <a:prstGeom prst="rect">
            <a:avLst/>
          </a:prstGeom>
          <a:ln>
            <a:solidFill>
              <a:schemeClr val="tx1"/>
            </a:solidFill>
          </a:ln>
        </p:spPr>
      </p:pic>
    </p:spTree>
    <p:extLst>
      <p:ext uri="{BB962C8B-B14F-4D97-AF65-F5344CB8AC3E}">
        <p14:creationId xmlns:p14="http://schemas.microsoft.com/office/powerpoint/2010/main" val="142769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a:xfrm>
            <a:off x="838200" y="365126"/>
            <a:ext cx="8477864" cy="578772"/>
          </a:xfrm>
        </p:spPr>
        <p:txBody>
          <a:bodyPr/>
          <a:lstStyle/>
          <a:p>
            <a:r>
              <a:rPr lang="en-US" sz="2800" dirty="0"/>
              <a:t>DSB #2: Continuous Iterative Development (MVP)</a:t>
            </a:r>
            <a:r>
              <a:rPr lang="en-US" sz="3200" dirty="0"/>
              <a:t/>
            </a:r>
            <a:br>
              <a:rPr lang="en-US" sz="3200" dirty="0"/>
            </a:br>
            <a:r>
              <a:rPr lang="en-US" sz="2000" dirty="0"/>
              <a:t>NDIA WG Recommendations</a:t>
            </a:r>
          </a:p>
        </p:txBody>
      </p:sp>
      <p:graphicFrame>
        <p:nvGraphicFramePr>
          <p:cNvPr id="77" name="Table 76">
            <a:extLst>
              <a:ext uri="{FF2B5EF4-FFF2-40B4-BE49-F238E27FC236}">
                <a16:creationId xmlns:a16="http://schemas.microsoft.com/office/drawing/2014/main" id="{D08B8D12-A091-4776-8865-6861CD43F9A9}"/>
              </a:ext>
            </a:extLst>
          </p:cNvPr>
          <p:cNvGraphicFramePr>
            <a:graphicFrameLocks noGrp="1"/>
          </p:cNvGraphicFramePr>
          <p:nvPr>
            <p:extLst>
              <p:ext uri="{D42A27DB-BD31-4B8C-83A1-F6EECF244321}">
                <p14:modId xmlns:p14="http://schemas.microsoft.com/office/powerpoint/2010/main" val="92456080"/>
              </p:ext>
            </p:extLst>
          </p:nvPr>
        </p:nvGraphicFramePr>
        <p:xfrm>
          <a:off x="784893" y="1293004"/>
          <a:ext cx="6306089" cy="3779520"/>
        </p:xfrm>
        <a:graphic>
          <a:graphicData uri="http://schemas.openxmlformats.org/drawingml/2006/table">
            <a:tbl>
              <a:tblPr firstRow="1" bandRow="1">
                <a:tableStyleId>{5C22544A-7EE6-4342-B048-85BDC9FD1C3A}</a:tableStyleId>
              </a:tblPr>
              <a:tblGrid>
                <a:gridCol w="1139526">
                  <a:extLst>
                    <a:ext uri="{9D8B030D-6E8A-4147-A177-3AD203B41FA5}">
                      <a16:colId xmlns:a16="http://schemas.microsoft.com/office/drawing/2014/main" val="2366938177"/>
                    </a:ext>
                  </a:extLst>
                </a:gridCol>
                <a:gridCol w="5166563">
                  <a:extLst>
                    <a:ext uri="{9D8B030D-6E8A-4147-A177-3AD203B41FA5}">
                      <a16:colId xmlns:a16="http://schemas.microsoft.com/office/drawing/2014/main" val="4165026929"/>
                    </a:ext>
                  </a:extLst>
                </a:gridCol>
              </a:tblGrid>
              <a:tr h="234345">
                <a:tc gridSpan="2">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extLst>
                  <a:ext uri="{0D108BD9-81ED-4DB2-BD59-A6C34878D82A}">
                    <a16:rowId xmlns:a16="http://schemas.microsoft.com/office/drawing/2014/main" val="2111990103"/>
                  </a:ext>
                </a:extLst>
              </a:tr>
              <a:tr h="245343">
                <a:tc gridSpan="2">
                  <a:txBody>
                    <a:bodyPr/>
                    <a:lstStyle/>
                    <a:p>
                      <a:r>
                        <a:rPr lang="en-US" sz="1400" b="1" dirty="0"/>
                        <a:t>Government / Contractor Interface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9CA1"/>
                    </a:solidFill>
                  </a:tcPr>
                </a:tc>
                <a:tc hMerge="1">
                  <a:txBody>
                    <a:bodyPr/>
                    <a:lstStyle/>
                    <a:p>
                      <a:endParaRPr lang="en-US"/>
                    </a:p>
                  </a:txBody>
                  <a:tcPr/>
                </a:tc>
                <a:extLst>
                  <a:ext uri="{0D108BD9-81ED-4DB2-BD59-A6C34878D82A}">
                    <a16:rowId xmlns:a16="http://schemas.microsoft.com/office/drawing/2014/main" val="355921535"/>
                  </a:ext>
                </a:extLst>
              </a:tr>
              <a:tr h="210955">
                <a:tc>
                  <a:txBody>
                    <a:bodyPr/>
                    <a:lstStyle/>
                    <a:p>
                      <a:r>
                        <a:rPr lang="en-US" sz="1400" b="1" dirty="0"/>
                        <a:t>Contracting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New programs defined by solution intent (CV-1)</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Contracts defined by evolutionary viability products (MVP/NVP)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233457">
                <a:tc>
                  <a:txBody>
                    <a:bodyPr/>
                    <a:lstStyle/>
                    <a:p>
                      <a:r>
                        <a:rPr lang="en-US" sz="1400" b="1" dirty="0"/>
                        <a:t>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Contract funding structure supports seamless capability evolution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r h="234406">
                <a:tc>
                  <a:txBody>
                    <a:bodyPr/>
                    <a:lstStyle/>
                    <a:p>
                      <a:r>
                        <a:rPr lang="en-US" sz="1400" b="1" dirty="0"/>
                        <a:t>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Active engagement in CID lifecycle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167679"/>
                  </a:ext>
                </a:extLst>
              </a:tr>
              <a:tr h="225307">
                <a:tc>
                  <a:txBody>
                    <a:bodyPr/>
                    <a:lstStyle/>
                    <a:p>
                      <a:r>
                        <a:rPr lang="en-US" sz="1400" b="1" dirty="0"/>
                        <a:t>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Guided by MOSA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674116"/>
                  </a:ext>
                </a:extLst>
              </a:tr>
              <a:tr h="136379">
                <a:tc>
                  <a:txBody>
                    <a:bodyPr/>
                    <a:lstStyle/>
                    <a:p>
                      <a:r>
                        <a:rPr lang="en-US" sz="1400" b="1" dirty="0"/>
                        <a:t>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Government access to source code with negotiated IP protections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34711"/>
                  </a:ext>
                </a:extLst>
              </a:tr>
              <a:tr h="188458">
                <a:tc gridSpan="2">
                  <a:txBody>
                    <a:bodyPr/>
                    <a:lstStyle/>
                    <a:p>
                      <a:r>
                        <a:rPr lang="en-US" sz="1400" b="1" dirty="0"/>
                        <a:t>Program Execution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9CA1"/>
                    </a:solidFill>
                  </a:tcPr>
                </a:tc>
                <a:tc hMerge="1">
                  <a:txBody>
                    <a:bodyPr/>
                    <a:lstStyle/>
                    <a:p>
                      <a:pPr marL="115888" indent="-115888">
                        <a:buFont typeface="Arial" panose="020B0604020202020204" pitchFamily="34" charset="0"/>
                        <a:buChar char="•"/>
                      </a:pP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886503"/>
                  </a:ext>
                </a:extLst>
              </a:tr>
              <a:tr h="210565">
                <a:tc>
                  <a:txBody>
                    <a:bodyPr/>
                    <a:lstStyle/>
                    <a:p>
                      <a:r>
                        <a:rPr lang="en-US" sz="1400" b="1" dirty="0"/>
                        <a:t>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Multi-discipline agile execution includes aligned milestones</a:t>
                      </a:r>
                    </a:p>
                    <a:p>
                      <a:pPr marL="115888" indent="-115888">
                        <a:buFont typeface="Arial" panose="020B0604020202020204" pitchFamily="34" charset="0"/>
                        <a:buChar char="•"/>
                      </a:pPr>
                      <a:r>
                        <a:rPr lang="en-US" sz="1400" b="1" dirty="0"/>
                        <a:t>Direct user/developer interaction informs design (product 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300178"/>
                  </a:ext>
                </a:extLst>
              </a:tr>
              <a:tr h="0">
                <a:tc>
                  <a:txBody>
                    <a:bodyPr/>
                    <a:lstStyle/>
                    <a:p>
                      <a:r>
                        <a:rPr lang="en-US" sz="1400" b="1" dirty="0"/>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Early SE </a:t>
                      </a:r>
                      <a:r>
                        <a:rPr lang="en-US" sz="1400" b="1" dirty="0">
                          <a:sym typeface="Wingdings" panose="05000000000000000000" pitchFamily="2" charset="2"/>
                        </a:rPr>
                        <a:t> SW sequencing, refactoring, tools, environments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8718"/>
                  </a:ext>
                </a:extLst>
              </a:tr>
              <a:tr h="0">
                <a:tc>
                  <a:txBody>
                    <a:bodyPr/>
                    <a:lstStyle/>
                    <a:p>
                      <a:r>
                        <a:rPr lang="en-US" sz="1400" b="1" dirty="0"/>
                        <a:t>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Test automation accelerates delivery (rapid release, deployment)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705002"/>
                  </a:ext>
                </a:extLst>
              </a:tr>
            </a:tbl>
          </a:graphicData>
        </a:graphic>
      </p:graphicFrame>
      <p:sp>
        <p:nvSpPr>
          <p:cNvPr id="78" name="Content Placeholder 2">
            <a:extLst>
              <a:ext uri="{FF2B5EF4-FFF2-40B4-BE49-F238E27FC236}">
                <a16:creationId xmlns:a16="http://schemas.microsoft.com/office/drawing/2014/main" id="{3344D005-912F-458B-A470-2CD10C967683}"/>
              </a:ext>
            </a:extLst>
          </p:cNvPr>
          <p:cNvSpPr txBox="1">
            <a:spLocks/>
          </p:cNvSpPr>
          <p:nvPr/>
        </p:nvSpPr>
        <p:spPr>
          <a:xfrm>
            <a:off x="7306416" y="3390870"/>
            <a:ext cx="4453757" cy="39131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Procurements based on iterative development of releases according to product capability thresholds</a:t>
            </a:r>
          </a:p>
        </p:txBody>
      </p:sp>
      <p:sp>
        <p:nvSpPr>
          <p:cNvPr id="89" name="TextBox 88">
            <a:extLst>
              <a:ext uri="{FF2B5EF4-FFF2-40B4-BE49-F238E27FC236}">
                <a16:creationId xmlns:a16="http://schemas.microsoft.com/office/drawing/2014/main" id="{F2918E47-05C0-4E25-94D6-73CB1D06FD73}"/>
              </a:ext>
            </a:extLst>
          </p:cNvPr>
          <p:cNvSpPr txBox="1"/>
          <p:nvPr/>
        </p:nvSpPr>
        <p:spPr>
          <a:xfrm>
            <a:off x="8872546" y="6248628"/>
            <a:ext cx="1796661" cy="215444"/>
          </a:xfrm>
          <a:prstGeom prst="rect">
            <a:avLst/>
          </a:prstGeom>
          <a:noFill/>
        </p:spPr>
        <p:txBody>
          <a:bodyPr wrap="square" rtlCol="0">
            <a:spAutoFit/>
          </a:bodyPr>
          <a:lstStyle/>
          <a:p>
            <a:pPr algn="ctr"/>
            <a:r>
              <a:rPr lang="en-US" sz="800" dirty="0"/>
              <a:t>Click thumbnails to zoom</a:t>
            </a:r>
          </a:p>
        </p:txBody>
      </p:sp>
      <p:sp>
        <p:nvSpPr>
          <p:cNvPr id="90" name="TextBox 89">
            <a:extLst>
              <a:ext uri="{FF2B5EF4-FFF2-40B4-BE49-F238E27FC236}">
                <a16:creationId xmlns:a16="http://schemas.microsoft.com/office/drawing/2014/main" id="{8C50E248-FA59-48AC-8746-595FCF20A2E4}"/>
              </a:ext>
            </a:extLst>
          </p:cNvPr>
          <p:cNvSpPr txBox="1"/>
          <p:nvPr/>
        </p:nvSpPr>
        <p:spPr>
          <a:xfrm>
            <a:off x="8438322" y="3966986"/>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6</a:t>
            </a:fld>
            <a:endParaRPr lang="en-US" dirty="0"/>
          </a:p>
        </p:txBody>
      </p:sp>
      <p:graphicFrame>
        <p:nvGraphicFramePr>
          <p:cNvPr id="12" name="Table 11">
            <a:extLst>
              <a:ext uri="{FF2B5EF4-FFF2-40B4-BE49-F238E27FC236}">
                <a16:creationId xmlns:a16="http://schemas.microsoft.com/office/drawing/2014/main" id="{BCCD8682-43E3-4C24-B966-6CF99140FE13}"/>
              </a:ext>
            </a:extLst>
          </p:cNvPr>
          <p:cNvGraphicFramePr>
            <a:graphicFrameLocks noGrp="1"/>
          </p:cNvGraphicFramePr>
          <p:nvPr>
            <p:extLst>
              <p:ext uri="{D42A27DB-BD31-4B8C-83A1-F6EECF244321}">
                <p14:modId xmlns:p14="http://schemas.microsoft.com/office/powerpoint/2010/main" val="1131767899"/>
              </p:ext>
            </p:extLst>
          </p:nvPr>
        </p:nvGraphicFramePr>
        <p:xfrm>
          <a:off x="686102" y="5899150"/>
          <a:ext cx="3097230" cy="457200"/>
        </p:xfrm>
        <a:graphic>
          <a:graphicData uri="http://schemas.openxmlformats.org/drawingml/2006/table">
            <a:tbl>
              <a:tblPr firstRow="1" bandRow="1">
                <a:tableStyleId>{5C22544A-7EE6-4342-B048-85BDC9FD1C3A}</a:tableStyleId>
              </a:tblPr>
              <a:tblGrid>
                <a:gridCol w="1468127">
                  <a:extLst>
                    <a:ext uri="{9D8B030D-6E8A-4147-A177-3AD203B41FA5}">
                      <a16:colId xmlns:a16="http://schemas.microsoft.com/office/drawing/2014/main" val="166417006"/>
                    </a:ext>
                  </a:extLst>
                </a:gridCol>
                <a:gridCol w="1629103">
                  <a:extLst>
                    <a:ext uri="{9D8B030D-6E8A-4147-A177-3AD203B41FA5}">
                      <a16:colId xmlns:a16="http://schemas.microsoft.com/office/drawing/2014/main" val="4275061389"/>
                    </a:ext>
                  </a:extLst>
                </a:gridCol>
              </a:tblGrid>
              <a:tr h="370840">
                <a:tc>
                  <a:txBody>
                    <a:bodyPr/>
                    <a:lstStyle/>
                    <a:p>
                      <a:r>
                        <a:rPr lang="en-US" sz="600" dirty="0">
                          <a:solidFill>
                            <a:schemeClr val="bg1">
                              <a:lumMod val="50000"/>
                            </a:schemeClr>
                          </a:solidFill>
                        </a:rPr>
                        <a:t>CID: Continuous Iterative Development</a:t>
                      </a:r>
                    </a:p>
                    <a:p>
                      <a:r>
                        <a:rPr lang="en-US" sz="600" dirty="0">
                          <a:solidFill>
                            <a:schemeClr val="bg1">
                              <a:lumMod val="50000"/>
                            </a:schemeClr>
                          </a:solidFill>
                        </a:rPr>
                        <a:t>FOC: Final Operating Capability</a:t>
                      </a:r>
                    </a:p>
                    <a:p>
                      <a:r>
                        <a:rPr lang="en-US" sz="600" dirty="0">
                          <a:solidFill>
                            <a:schemeClr val="bg1">
                              <a:lumMod val="50000"/>
                            </a:schemeClr>
                          </a:solidFill>
                        </a:rPr>
                        <a:t>IOC: Initial Operating Capability</a:t>
                      </a:r>
                    </a:p>
                    <a:p>
                      <a:r>
                        <a:rPr lang="en-US" sz="600" dirty="0">
                          <a:solidFill>
                            <a:schemeClr val="bg1">
                              <a:lumMod val="50000"/>
                            </a:schemeClr>
                          </a:solidFill>
                        </a:rPr>
                        <a:t>IP: Intellectual Property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lumMod val="50000"/>
                            </a:schemeClr>
                          </a:solidFill>
                        </a:rPr>
                        <a:t>MOSA: Modular Open Systems Architecture</a:t>
                      </a:r>
                      <a:endParaRPr lang="en-US" sz="600" dirty="0"/>
                    </a:p>
                    <a:p>
                      <a:r>
                        <a:rPr lang="en-US" sz="600" dirty="0">
                          <a:solidFill>
                            <a:schemeClr val="bg1">
                              <a:lumMod val="50000"/>
                            </a:schemeClr>
                          </a:solidFill>
                        </a:rPr>
                        <a:t>MVP: Minimally Viable Product </a:t>
                      </a:r>
                    </a:p>
                    <a:p>
                      <a:r>
                        <a:rPr lang="en-US" sz="600" dirty="0">
                          <a:solidFill>
                            <a:schemeClr val="bg1">
                              <a:lumMod val="50000"/>
                            </a:schemeClr>
                          </a:solidFill>
                        </a:rPr>
                        <a:t>NVP: Next Viable Product</a:t>
                      </a:r>
                    </a:p>
                    <a:p>
                      <a:endParaRPr lang="en-US" sz="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044465"/>
                  </a:ext>
                </a:extLst>
              </a:tr>
            </a:tbl>
          </a:graphicData>
        </a:graphic>
      </p:graphicFrame>
      <p:pic>
        <p:nvPicPr>
          <p:cNvPr id="7" name="Picture 6">
            <a:hlinkClick r:id="rId3" action="ppaction://hlinksldjump"/>
            <a:extLst>
              <a:ext uri="{FF2B5EF4-FFF2-40B4-BE49-F238E27FC236}">
                <a16:creationId xmlns:a16="http://schemas.microsoft.com/office/drawing/2014/main" id="{8B6AAD68-A8FC-43F3-917E-C16D8212516A}"/>
              </a:ext>
            </a:extLst>
          </p:cNvPr>
          <p:cNvPicPr>
            <a:picLocks noChangeAspect="1"/>
          </p:cNvPicPr>
          <p:nvPr/>
        </p:nvPicPr>
        <p:blipFill>
          <a:blip r:embed="rId4"/>
          <a:stretch>
            <a:fillRect/>
          </a:stretch>
        </p:blipFill>
        <p:spPr>
          <a:xfrm>
            <a:off x="8078691" y="4322533"/>
            <a:ext cx="3328416" cy="1872234"/>
          </a:xfrm>
          <a:prstGeom prst="rect">
            <a:avLst/>
          </a:prstGeom>
          <a:ln>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8565" y="1376009"/>
            <a:ext cx="4672330" cy="2014862"/>
          </a:xfrm>
          <a:prstGeom prst="rect">
            <a:avLst/>
          </a:prstGeom>
        </p:spPr>
      </p:pic>
    </p:spTree>
    <p:extLst>
      <p:ext uri="{BB962C8B-B14F-4D97-AF65-F5344CB8AC3E}">
        <p14:creationId xmlns:p14="http://schemas.microsoft.com/office/powerpoint/2010/main" val="49934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a:xfrm>
            <a:off x="838200" y="365126"/>
            <a:ext cx="8477864" cy="578772"/>
          </a:xfrm>
        </p:spPr>
        <p:txBody>
          <a:bodyPr/>
          <a:lstStyle/>
          <a:p>
            <a:r>
              <a:rPr lang="en-US" sz="2800" dirty="0"/>
              <a:t>DSB #3a: Risk Reduction (Competitive Prototyping)</a:t>
            </a:r>
            <a:r>
              <a:rPr lang="en-US" sz="3200" dirty="0"/>
              <a:t/>
            </a:r>
            <a:br>
              <a:rPr lang="en-US" sz="3200" dirty="0"/>
            </a:br>
            <a:r>
              <a:rPr lang="en-US" sz="2000" dirty="0"/>
              <a:t>NDIA WG Recommendations</a:t>
            </a:r>
            <a:endParaRPr lang="en-US" sz="2400" dirty="0"/>
          </a:p>
        </p:txBody>
      </p:sp>
      <p:graphicFrame>
        <p:nvGraphicFramePr>
          <p:cNvPr id="77" name="Table 76">
            <a:extLst>
              <a:ext uri="{FF2B5EF4-FFF2-40B4-BE49-F238E27FC236}">
                <a16:creationId xmlns:a16="http://schemas.microsoft.com/office/drawing/2014/main" id="{D08B8D12-A091-4776-8865-6861CD43F9A9}"/>
              </a:ext>
            </a:extLst>
          </p:cNvPr>
          <p:cNvGraphicFramePr>
            <a:graphicFrameLocks noGrp="1"/>
          </p:cNvGraphicFramePr>
          <p:nvPr>
            <p:extLst>
              <p:ext uri="{D42A27DB-BD31-4B8C-83A1-F6EECF244321}">
                <p14:modId xmlns:p14="http://schemas.microsoft.com/office/powerpoint/2010/main" val="2137826426"/>
              </p:ext>
            </p:extLst>
          </p:nvPr>
        </p:nvGraphicFramePr>
        <p:xfrm>
          <a:off x="838200" y="1188780"/>
          <a:ext cx="6306089" cy="2722880"/>
        </p:xfrm>
        <a:graphic>
          <a:graphicData uri="http://schemas.openxmlformats.org/drawingml/2006/table">
            <a:tbl>
              <a:tblPr firstRow="1" bandRow="1">
                <a:tableStyleId>{5C22544A-7EE6-4342-B048-85BDC9FD1C3A}</a:tableStyleId>
              </a:tblPr>
              <a:tblGrid>
                <a:gridCol w="1139526">
                  <a:extLst>
                    <a:ext uri="{9D8B030D-6E8A-4147-A177-3AD203B41FA5}">
                      <a16:colId xmlns:a16="http://schemas.microsoft.com/office/drawing/2014/main" val="2366938177"/>
                    </a:ext>
                  </a:extLst>
                </a:gridCol>
                <a:gridCol w="5166563">
                  <a:extLst>
                    <a:ext uri="{9D8B030D-6E8A-4147-A177-3AD203B41FA5}">
                      <a16:colId xmlns:a16="http://schemas.microsoft.com/office/drawing/2014/main" val="4165026929"/>
                    </a:ext>
                  </a:extLst>
                </a:gridCol>
              </a:tblGrid>
              <a:tr h="370840">
                <a:tc gridSpan="2">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extLst>
                  <a:ext uri="{0D108BD9-81ED-4DB2-BD59-A6C34878D82A}">
                    <a16:rowId xmlns:a16="http://schemas.microsoft.com/office/drawing/2014/main" val="2111990103"/>
                  </a:ext>
                </a:extLst>
              </a:tr>
              <a:tr h="370840">
                <a:tc>
                  <a:txBody>
                    <a:bodyPr/>
                    <a:lstStyle/>
                    <a:p>
                      <a:r>
                        <a:rPr lang="en-US" sz="1400" b="1" dirty="0"/>
                        <a:t>Competition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Business case: win-win partnership, common goals, acquisition/support strategy</a:t>
                      </a:r>
                    </a:p>
                    <a:p>
                      <a:pPr marL="115888" indent="-115888">
                        <a:buFont typeface="Arial" panose="020B0604020202020204" pitchFamily="34" charset="0"/>
                        <a:buChar char="•"/>
                      </a:pPr>
                      <a:r>
                        <a:rPr lang="en-US" sz="1400" b="1" dirty="0"/>
                        <a:t>Objective downselect evaluation criteria (RFP L&amp;M) and feedback</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Open architecture on critical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370840">
                <a:tc>
                  <a:txBody>
                    <a:bodyPr/>
                    <a:lstStyle/>
                    <a:p>
                      <a:r>
                        <a:rPr lang="en-US" sz="1400" b="1" dirty="0"/>
                        <a:t>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IP agreement negotiated, sustained across the life cycle</a:t>
                      </a:r>
                    </a:p>
                    <a:p>
                      <a:pPr marL="115888" indent="-115888">
                        <a:buFont typeface="Arial" panose="020B0604020202020204" pitchFamily="34" charset="0"/>
                        <a:buChar char="•"/>
                      </a:pPr>
                      <a:r>
                        <a:rPr lang="en-US" sz="1400" b="1" dirty="0"/>
                        <a:t>Funding and contracts aligned to support factory migration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r h="370840">
                <a:tc>
                  <a:txBody>
                    <a:bodyPr/>
                    <a:lstStyle/>
                    <a:p>
                      <a:r>
                        <a:rPr lang="en-US" sz="1400" b="1" dirty="0"/>
                        <a:t>Metrics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Continuous improvement, SMART measures against objectives</a:t>
                      </a:r>
                    </a:p>
                    <a:p>
                      <a:pPr marL="115888" indent="-115888">
                        <a:buFont typeface="Arial" panose="020B0604020202020204" pitchFamily="34" charset="0"/>
                        <a:buChar char="•"/>
                      </a:pPr>
                      <a:r>
                        <a:rPr lang="en-US" sz="1400" b="1" dirty="0"/>
                        <a:t>Risk-based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167679"/>
                  </a:ext>
                </a:extLst>
              </a:tr>
              <a:tr h="370840">
                <a:tc>
                  <a:txBody>
                    <a:bodyPr/>
                    <a:lstStyle/>
                    <a:p>
                      <a:r>
                        <a:rPr lang="en-US" sz="1400" b="1" dirty="0"/>
                        <a:t>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Funding, staffing, tools, environments to support multiple teams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8540452"/>
                  </a:ext>
                </a:extLst>
              </a:tr>
            </a:tbl>
          </a:graphicData>
        </a:graphic>
      </p:graphicFrame>
      <p:sp>
        <p:nvSpPr>
          <p:cNvPr id="89" name="TextBox 88">
            <a:extLst>
              <a:ext uri="{FF2B5EF4-FFF2-40B4-BE49-F238E27FC236}">
                <a16:creationId xmlns:a16="http://schemas.microsoft.com/office/drawing/2014/main" id="{F2918E47-05C0-4E25-94D6-73CB1D06FD73}"/>
              </a:ext>
            </a:extLst>
          </p:cNvPr>
          <p:cNvSpPr txBox="1"/>
          <p:nvPr/>
        </p:nvSpPr>
        <p:spPr>
          <a:xfrm>
            <a:off x="8956629" y="6276907"/>
            <a:ext cx="1796661" cy="215444"/>
          </a:xfrm>
          <a:prstGeom prst="rect">
            <a:avLst/>
          </a:prstGeom>
          <a:noFill/>
        </p:spPr>
        <p:txBody>
          <a:bodyPr wrap="square" rtlCol="0">
            <a:spAutoFit/>
          </a:bodyPr>
          <a:lstStyle/>
          <a:p>
            <a:pPr algn="ctr"/>
            <a:r>
              <a:rPr lang="en-US" sz="800" dirty="0"/>
              <a:t>Click thumbnails to zoom</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7</a:t>
            </a:fld>
            <a:endParaRPr lang="en-US" dirty="0"/>
          </a:p>
        </p:txBody>
      </p:sp>
      <p:graphicFrame>
        <p:nvGraphicFramePr>
          <p:cNvPr id="18" name="Table 17">
            <a:extLst>
              <a:ext uri="{FF2B5EF4-FFF2-40B4-BE49-F238E27FC236}">
                <a16:creationId xmlns:a16="http://schemas.microsoft.com/office/drawing/2014/main" id="{E9ED46C1-C441-44A0-84F0-2941A058A062}"/>
              </a:ext>
            </a:extLst>
          </p:cNvPr>
          <p:cNvGraphicFramePr>
            <a:graphicFrameLocks noGrp="1"/>
          </p:cNvGraphicFramePr>
          <p:nvPr>
            <p:extLst>
              <p:ext uri="{D42A27DB-BD31-4B8C-83A1-F6EECF244321}">
                <p14:modId xmlns:p14="http://schemas.microsoft.com/office/powerpoint/2010/main" val="2134058965"/>
              </p:ext>
            </p:extLst>
          </p:nvPr>
        </p:nvGraphicFramePr>
        <p:xfrm>
          <a:off x="784893" y="5975871"/>
          <a:ext cx="3097230" cy="365760"/>
        </p:xfrm>
        <a:graphic>
          <a:graphicData uri="http://schemas.openxmlformats.org/drawingml/2006/table">
            <a:tbl>
              <a:tblPr firstRow="1" bandRow="1">
                <a:tableStyleId>{5C22544A-7EE6-4342-B048-85BDC9FD1C3A}</a:tableStyleId>
              </a:tblPr>
              <a:tblGrid>
                <a:gridCol w="3097230">
                  <a:extLst>
                    <a:ext uri="{9D8B030D-6E8A-4147-A177-3AD203B41FA5}">
                      <a16:colId xmlns:a16="http://schemas.microsoft.com/office/drawing/2014/main" val="166417006"/>
                    </a:ext>
                  </a:extLst>
                </a:gridCol>
              </a:tblGrid>
              <a:tr h="215444">
                <a:tc>
                  <a:txBody>
                    <a:bodyPr/>
                    <a:lstStyle/>
                    <a:p>
                      <a:r>
                        <a:rPr lang="en-US" sz="600" dirty="0">
                          <a:solidFill>
                            <a:schemeClr val="bg1">
                              <a:lumMod val="50000"/>
                            </a:schemeClr>
                          </a:solidFill>
                        </a:rPr>
                        <a:t>IP: Intellectual Property</a:t>
                      </a:r>
                    </a:p>
                    <a:p>
                      <a:r>
                        <a:rPr lang="en-US" sz="600" dirty="0">
                          <a:solidFill>
                            <a:schemeClr val="bg1">
                              <a:lumMod val="50000"/>
                            </a:schemeClr>
                          </a:solidFill>
                        </a:rPr>
                        <a:t>RFP: Request for Proposal</a:t>
                      </a:r>
                    </a:p>
                    <a:p>
                      <a:r>
                        <a:rPr lang="en-US" sz="600" dirty="0">
                          <a:solidFill>
                            <a:schemeClr val="bg1">
                              <a:lumMod val="50000"/>
                            </a:schemeClr>
                          </a:solidFill>
                        </a:rPr>
                        <a:t>SMART: Specific, Measurable, Achievable, Relevant, Time bound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044465"/>
                  </a:ext>
                </a:extLst>
              </a:tr>
            </a:tbl>
          </a:graphicData>
        </a:graphic>
      </p:graphicFrame>
      <p:sp>
        <p:nvSpPr>
          <p:cNvPr id="19" name="Content Placeholder 2">
            <a:extLst>
              <a:ext uri="{FF2B5EF4-FFF2-40B4-BE49-F238E27FC236}">
                <a16:creationId xmlns:a16="http://schemas.microsoft.com/office/drawing/2014/main" id="{150F2093-AB2A-48F2-9BD4-0C2134AEEB02}"/>
              </a:ext>
            </a:extLst>
          </p:cNvPr>
          <p:cNvSpPr txBox="1">
            <a:spLocks/>
          </p:cNvSpPr>
          <p:nvPr/>
        </p:nvSpPr>
        <p:spPr>
          <a:xfrm>
            <a:off x="7660674" y="3320049"/>
            <a:ext cx="4100691" cy="47415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Competitive prototyping can help in many situations, but does not solve all acquisition problems.</a:t>
            </a:r>
          </a:p>
        </p:txBody>
      </p:sp>
      <p:sp>
        <p:nvSpPr>
          <p:cNvPr id="16" name="TextBox 15">
            <a:extLst>
              <a:ext uri="{FF2B5EF4-FFF2-40B4-BE49-F238E27FC236}">
                <a16:creationId xmlns:a16="http://schemas.microsoft.com/office/drawing/2014/main" id="{E236A064-EA59-4CF5-BB25-832FC001AA5F}"/>
              </a:ext>
            </a:extLst>
          </p:cNvPr>
          <p:cNvSpPr txBox="1"/>
          <p:nvPr/>
        </p:nvSpPr>
        <p:spPr>
          <a:xfrm>
            <a:off x="4584840" y="3964016"/>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pic>
        <p:nvPicPr>
          <p:cNvPr id="10" name="Picture 9">
            <a:hlinkClick r:id="rId3" action="ppaction://hlinksldjump"/>
            <a:extLst>
              <a:ext uri="{FF2B5EF4-FFF2-40B4-BE49-F238E27FC236}">
                <a16:creationId xmlns:a16="http://schemas.microsoft.com/office/drawing/2014/main" id="{D20901A5-67B0-4435-82E3-A10B7925598C}"/>
              </a:ext>
            </a:extLst>
          </p:cNvPr>
          <p:cNvPicPr>
            <a:picLocks noChangeAspect="1"/>
          </p:cNvPicPr>
          <p:nvPr/>
        </p:nvPicPr>
        <p:blipFill>
          <a:blip r:embed="rId4"/>
          <a:stretch>
            <a:fillRect/>
          </a:stretch>
        </p:blipFill>
        <p:spPr>
          <a:xfrm>
            <a:off x="7727909" y="1217277"/>
            <a:ext cx="3738262" cy="2102772"/>
          </a:xfrm>
          <a:prstGeom prst="rect">
            <a:avLst/>
          </a:prstGeom>
          <a:ln>
            <a:solidFill>
              <a:schemeClr val="tx1"/>
            </a:solidFill>
          </a:ln>
        </p:spPr>
      </p:pic>
      <p:pic>
        <p:nvPicPr>
          <p:cNvPr id="11" name="Picture 10">
            <a:hlinkClick r:id="rId5" action="ppaction://hlinksldjump"/>
            <a:extLst>
              <a:ext uri="{FF2B5EF4-FFF2-40B4-BE49-F238E27FC236}">
                <a16:creationId xmlns:a16="http://schemas.microsoft.com/office/drawing/2014/main" id="{98064A06-2686-4544-A89B-525A1BBCF7C4}"/>
              </a:ext>
            </a:extLst>
          </p:cNvPr>
          <p:cNvPicPr>
            <a:picLocks noChangeAspect="1"/>
          </p:cNvPicPr>
          <p:nvPr/>
        </p:nvPicPr>
        <p:blipFill>
          <a:blip r:embed="rId6"/>
          <a:stretch>
            <a:fillRect/>
          </a:stretch>
        </p:blipFill>
        <p:spPr>
          <a:xfrm>
            <a:off x="4324390" y="4261924"/>
            <a:ext cx="3575304" cy="2011109"/>
          </a:xfrm>
          <a:prstGeom prst="rect">
            <a:avLst/>
          </a:prstGeom>
          <a:ln>
            <a:solidFill>
              <a:schemeClr val="tx1"/>
            </a:solidFill>
          </a:ln>
        </p:spPr>
      </p:pic>
      <p:pic>
        <p:nvPicPr>
          <p:cNvPr id="12" name="Picture 11">
            <a:hlinkClick r:id="rId7" action="ppaction://hlinksldjump"/>
            <a:extLst>
              <a:ext uri="{FF2B5EF4-FFF2-40B4-BE49-F238E27FC236}">
                <a16:creationId xmlns:a16="http://schemas.microsoft.com/office/drawing/2014/main" id="{E6C259AA-41E1-4D9E-B65C-1620AF4AFB3D}"/>
              </a:ext>
            </a:extLst>
          </p:cNvPr>
          <p:cNvPicPr>
            <a:picLocks noChangeAspect="1"/>
          </p:cNvPicPr>
          <p:nvPr/>
        </p:nvPicPr>
        <p:blipFill>
          <a:blip r:embed="rId8"/>
          <a:stretch>
            <a:fillRect/>
          </a:stretch>
        </p:blipFill>
        <p:spPr>
          <a:xfrm>
            <a:off x="8160144" y="4275220"/>
            <a:ext cx="3575304" cy="2011109"/>
          </a:xfrm>
          <a:prstGeom prst="rect">
            <a:avLst/>
          </a:prstGeom>
          <a:ln>
            <a:solidFill>
              <a:schemeClr val="tx1"/>
            </a:solidFill>
          </a:ln>
        </p:spPr>
      </p:pic>
    </p:spTree>
    <p:extLst>
      <p:ext uri="{BB962C8B-B14F-4D97-AF65-F5344CB8AC3E}">
        <p14:creationId xmlns:p14="http://schemas.microsoft.com/office/powerpoint/2010/main" val="371588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a:xfrm>
            <a:off x="838200" y="365126"/>
            <a:ext cx="8477864" cy="578772"/>
          </a:xfrm>
        </p:spPr>
        <p:txBody>
          <a:bodyPr/>
          <a:lstStyle/>
          <a:p>
            <a:r>
              <a:rPr lang="en-US" sz="2800" dirty="0"/>
              <a:t>DSB #3b: Measures for CID</a:t>
            </a:r>
            <a:br>
              <a:rPr lang="en-US" sz="2800" dirty="0"/>
            </a:br>
            <a:r>
              <a:rPr lang="en-US" sz="2000" dirty="0"/>
              <a:t>NDIA WG Recommendations</a:t>
            </a:r>
            <a:endParaRPr lang="en-US" sz="2400" dirty="0"/>
          </a:p>
        </p:txBody>
      </p:sp>
      <p:graphicFrame>
        <p:nvGraphicFramePr>
          <p:cNvPr id="77" name="Table 76">
            <a:extLst>
              <a:ext uri="{FF2B5EF4-FFF2-40B4-BE49-F238E27FC236}">
                <a16:creationId xmlns:a16="http://schemas.microsoft.com/office/drawing/2014/main" id="{D08B8D12-A091-4776-8865-6861CD43F9A9}"/>
              </a:ext>
            </a:extLst>
          </p:cNvPr>
          <p:cNvGraphicFramePr>
            <a:graphicFrameLocks noGrp="1"/>
          </p:cNvGraphicFramePr>
          <p:nvPr>
            <p:extLst>
              <p:ext uri="{D42A27DB-BD31-4B8C-83A1-F6EECF244321}">
                <p14:modId xmlns:p14="http://schemas.microsoft.com/office/powerpoint/2010/main" val="1490393477"/>
              </p:ext>
            </p:extLst>
          </p:nvPr>
        </p:nvGraphicFramePr>
        <p:xfrm>
          <a:off x="784893" y="1290096"/>
          <a:ext cx="6306089" cy="2565400"/>
        </p:xfrm>
        <a:graphic>
          <a:graphicData uri="http://schemas.openxmlformats.org/drawingml/2006/table">
            <a:tbl>
              <a:tblPr firstRow="1" bandRow="1">
                <a:tableStyleId>{5C22544A-7EE6-4342-B048-85BDC9FD1C3A}</a:tableStyleId>
              </a:tblPr>
              <a:tblGrid>
                <a:gridCol w="1184584">
                  <a:extLst>
                    <a:ext uri="{9D8B030D-6E8A-4147-A177-3AD203B41FA5}">
                      <a16:colId xmlns:a16="http://schemas.microsoft.com/office/drawing/2014/main" val="2366938177"/>
                    </a:ext>
                  </a:extLst>
                </a:gridCol>
                <a:gridCol w="5121505">
                  <a:extLst>
                    <a:ext uri="{9D8B030D-6E8A-4147-A177-3AD203B41FA5}">
                      <a16:colId xmlns:a16="http://schemas.microsoft.com/office/drawing/2014/main" val="4165026929"/>
                    </a:ext>
                  </a:extLst>
                </a:gridCol>
              </a:tblGrid>
              <a:tr h="370840">
                <a:tc gridSpan="2">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extLst>
                  <a:ext uri="{0D108BD9-81ED-4DB2-BD59-A6C34878D82A}">
                    <a16:rowId xmlns:a16="http://schemas.microsoft.com/office/drawing/2014/main" val="2111990103"/>
                  </a:ext>
                </a:extLst>
              </a:tr>
              <a:tr h="370840">
                <a:tc>
                  <a:txBody>
                    <a:bodyPr/>
                    <a:lstStyle/>
                    <a:p>
                      <a:r>
                        <a:rPr lang="en-US" sz="1400" b="1" dirty="0"/>
                        <a:t>Consensus frameworks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Objectives first - measures aligned and tailored from information needs, goals and constraints, at program and enterprise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370840">
                <a:tc>
                  <a:txBody>
                    <a:bodyPr/>
                    <a:lstStyle/>
                    <a:p>
                      <a:r>
                        <a:rPr lang="en-US" sz="1400" b="1" dirty="0"/>
                        <a:t>Modernized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Migration toward consensus alternatives to traditional waterfall and phase-based SW measures (LOC, EVM, milestones, …)</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Derived from SW factory processes, automated by toolchain</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Basis for measuring cost and schedule vs.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r h="370840">
                <a:tc>
                  <a:txBody>
                    <a:bodyPr/>
                    <a:lstStyle/>
                    <a:p>
                      <a:r>
                        <a:rPr lang="en-US" sz="1400" b="1" dirty="0"/>
                        <a:t>History-based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Repositories collect performance-based measures (e.g., WBS, staff, cost, productivity) supporting future comparisons, basis of estimates, proposals, and program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167679"/>
                  </a:ext>
                </a:extLst>
              </a:tr>
            </a:tbl>
          </a:graphicData>
        </a:graphic>
      </p:graphicFrame>
      <p:sp>
        <p:nvSpPr>
          <p:cNvPr id="89" name="TextBox 88">
            <a:extLst>
              <a:ext uri="{FF2B5EF4-FFF2-40B4-BE49-F238E27FC236}">
                <a16:creationId xmlns:a16="http://schemas.microsoft.com/office/drawing/2014/main" id="{F2918E47-05C0-4E25-94D6-73CB1D06FD73}"/>
              </a:ext>
            </a:extLst>
          </p:cNvPr>
          <p:cNvSpPr txBox="1"/>
          <p:nvPr/>
        </p:nvSpPr>
        <p:spPr>
          <a:xfrm>
            <a:off x="8959098" y="6193200"/>
            <a:ext cx="1796661" cy="215444"/>
          </a:xfrm>
          <a:prstGeom prst="rect">
            <a:avLst/>
          </a:prstGeom>
          <a:noFill/>
        </p:spPr>
        <p:txBody>
          <a:bodyPr wrap="square" rtlCol="0">
            <a:spAutoFit/>
          </a:bodyPr>
          <a:lstStyle/>
          <a:p>
            <a:pPr algn="ctr"/>
            <a:r>
              <a:rPr lang="en-US" sz="800" dirty="0"/>
              <a:t>Click thumbnails to zoom</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8</a:t>
            </a:fld>
            <a:endParaRPr lang="en-US" dirty="0"/>
          </a:p>
        </p:txBody>
      </p:sp>
      <p:graphicFrame>
        <p:nvGraphicFramePr>
          <p:cNvPr id="18" name="Table 17">
            <a:extLst>
              <a:ext uri="{FF2B5EF4-FFF2-40B4-BE49-F238E27FC236}">
                <a16:creationId xmlns:a16="http://schemas.microsoft.com/office/drawing/2014/main" id="{E9ED46C1-C441-44A0-84F0-2941A058A062}"/>
              </a:ext>
            </a:extLst>
          </p:cNvPr>
          <p:cNvGraphicFramePr>
            <a:graphicFrameLocks noGrp="1"/>
          </p:cNvGraphicFramePr>
          <p:nvPr>
            <p:extLst>
              <p:ext uri="{D42A27DB-BD31-4B8C-83A1-F6EECF244321}">
                <p14:modId xmlns:p14="http://schemas.microsoft.com/office/powerpoint/2010/main" val="2782830357"/>
              </p:ext>
            </p:extLst>
          </p:nvPr>
        </p:nvGraphicFramePr>
        <p:xfrm>
          <a:off x="784893" y="5884431"/>
          <a:ext cx="3097230" cy="457200"/>
        </p:xfrm>
        <a:graphic>
          <a:graphicData uri="http://schemas.openxmlformats.org/drawingml/2006/table">
            <a:tbl>
              <a:tblPr firstRow="1" bandRow="1">
                <a:tableStyleId>{5C22544A-7EE6-4342-B048-85BDC9FD1C3A}</a:tableStyleId>
              </a:tblPr>
              <a:tblGrid>
                <a:gridCol w="3097230">
                  <a:extLst>
                    <a:ext uri="{9D8B030D-6E8A-4147-A177-3AD203B41FA5}">
                      <a16:colId xmlns:a16="http://schemas.microsoft.com/office/drawing/2014/main" val="166417006"/>
                    </a:ext>
                  </a:extLst>
                </a:gridCol>
              </a:tblGrid>
              <a:tr h="215444">
                <a:tc>
                  <a:txBody>
                    <a:bodyPr/>
                    <a:lstStyle/>
                    <a:p>
                      <a:r>
                        <a:rPr lang="en-US" sz="600" dirty="0">
                          <a:solidFill>
                            <a:schemeClr val="bg1">
                              <a:lumMod val="50000"/>
                            </a:schemeClr>
                          </a:solidFill>
                        </a:rPr>
                        <a:t>CID: Continuous Iterative Development</a:t>
                      </a:r>
                    </a:p>
                    <a:p>
                      <a:r>
                        <a:rPr lang="en-US" sz="600" dirty="0">
                          <a:solidFill>
                            <a:schemeClr val="bg1">
                              <a:lumMod val="50000"/>
                            </a:schemeClr>
                          </a:solidFill>
                        </a:rPr>
                        <a:t>EVMS: Earned Value Management System</a:t>
                      </a:r>
                    </a:p>
                    <a:p>
                      <a:r>
                        <a:rPr lang="en-US" sz="600" dirty="0">
                          <a:solidFill>
                            <a:schemeClr val="bg1">
                              <a:lumMod val="50000"/>
                            </a:schemeClr>
                          </a:solidFill>
                        </a:rPr>
                        <a:t>LOC: Lines of Code</a:t>
                      </a:r>
                    </a:p>
                    <a:p>
                      <a:r>
                        <a:rPr lang="en-US" sz="600" dirty="0">
                          <a:solidFill>
                            <a:schemeClr val="bg1">
                              <a:lumMod val="50000"/>
                            </a:schemeClr>
                          </a:solidFill>
                        </a:rPr>
                        <a:t>WBS: Work Breakdown Structure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044465"/>
                  </a:ext>
                </a:extLst>
              </a:tr>
            </a:tbl>
          </a:graphicData>
        </a:graphic>
      </p:graphicFrame>
      <p:sp>
        <p:nvSpPr>
          <p:cNvPr id="19" name="Content Placeholder 2">
            <a:extLst>
              <a:ext uri="{FF2B5EF4-FFF2-40B4-BE49-F238E27FC236}">
                <a16:creationId xmlns:a16="http://schemas.microsoft.com/office/drawing/2014/main" id="{150F2093-AB2A-48F2-9BD4-0C2134AEEB02}"/>
              </a:ext>
            </a:extLst>
          </p:cNvPr>
          <p:cNvSpPr txBox="1">
            <a:spLocks/>
          </p:cNvSpPr>
          <p:nvPr/>
        </p:nvSpPr>
        <p:spPr>
          <a:xfrm>
            <a:off x="7697033" y="3282399"/>
            <a:ext cx="4320790" cy="47415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400" b="1" kern="1200">
                <a:solidFill>
                  <a:schemeClr val="tx1"/>
                </a:solidFill>
                <a:latin typeface="+mn-lt"/>
                <a:ea typeface="+mn-ea"/>
                <a:cs typeface="+mn-cs"/>
              </a:defRPr>
            </a:lvl1pPr>
            <a:lvl2pPr marL="344488" indent="-228600" algn="l" defTabSz="914400"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2pPr>
            <a:lvl3pPr marL="62865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1139825" indent="-228600" algn="l" defTabSz="914400" rtl="0" eaLnBrk="1" latinLnBrk="0" hangingPunct="1">
              <a:lnSpc>
                <a:spcPct val="10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Measures for CID should be aligned with information needs and constraints, at program and enterprise levels</a:t>
            </a:r>
          </a:p>
        </p:txBody>
      </p:sp>
      <p:sp>
        <p:nvSpPr>
          <p:cNvPr id="20" name="TextBox 19">
            <a:extLst>
              <a:ext uri="{FF2B5EF4-FFF2-40B4-BE49-F238E27FC236}">
                <a16:creationId xmlns:a16="http://schemas.microsoft.com/office/drawing/2014/main" id="{BAD1EDA5-F828-4FE3-A2E9-037F2602DC8B}"/>
              </a:ext>
            </a:extLst>
          </p:cNvPr>
          <p:cNvSpPr txBox="1"/>
          <p:nvPr/>
        </p:nvSpPr>
        <p:spPr>
          <a:xfrm>
            <a:off x="7840281" y="3829875"/>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pic>
        <p:nvPicPr>
          <p:cNvPr id="8" name="Picture 7">
            <a:hlinkClick r:id="rId3" action="ppaction://hlinksldjump"/>
            <a:extLst>
              <a:ext uri="{FF2B5EF4-FFF2-40B4-BE49-F238E27FC236}">
                <a16:creationId xmlns:a16="http://schemas.microsoft.com/office/drawing/2014/main" id="{86B40439-F5AC-4679-930C-4A00C1F26B1C}"/>
              </a:ext>
            </a:extLst>
          </p:cNvPr>
          <p:cNvPicPr>
            <a:picLocks noChangeAspect="1"/>
          </p:cNvPicPr>
          <p:nvPr/>
        </p:nvPicPr>
        <p:blipFill>
          <a:blip r:embed="rId4"/>
          <a:stretch>
            <a:fillRect/>
          </a:stretch>
        </p:blipFill>
        <p:spPr>
          <a:xfrm>
            <a:off x="7787919" y="1108814"/>
            <a:ext cx="3900655" cy="2194118"/>
          </a:xfrm>
          <a:prstGeom prst="rect">
            <a:avLst/>
          </a:prstGeom>
          <a:ln>
            <a:solidFill>
              <a:schemeClr val="tx1"/>
            </a:solidFill>
          </a:ln>
        </p:spPr>
      </p:pic>
      <p:pic>
        <p:nvPicPr>
          <p:cNvPr id="9" name="Picture 8">
            <a:hlinkClick r:id="rId5" action="ppaction://hlinksldjump"/>
            <a:extLst>
              <a:ext uri="{FF2B5EF4-FFF2-40B4-BE49-F238E27FC236}">
                <a16:creationId xmlns:a16="http://schemas.microsoft.com/office/drawing/2014/main" id="{2B3B1832-9D55-4210-981A-A288500C0210}"/>
              </a:ext>
            </a:extLst>
          </p:cNvPr>
          <p:cNvPicPr>
            <a:picLocks noChangeAspect="1"/>
          </p:cNvPicPr>
          <p:nvPr/>
        </p:nvPicPr>
        <p:blipFill>
          <a:blip r:embed="rId6"/>
          <a:stretch>
            <a:fillRect/>
          </a:stretch>
        </p:blipFill>
        <p:spPr>
          <a:xfrm>
            <a:off x="7787919" y="4115248"/>
            <a:ext cx="3575304" cy="2011109"/>
          </a:xfrm>
          <a:prstGeom prst="rect">
            <a:avLst/>
          </a:prstGeom>
          <a:ln>
            <a:solidFill>
              <a:schemeClr val="tx1"/>
            </a:solidFill>
          </a:ln>
        </p:spPr>
      </p:pic>
    </p:spTree>
    <p:extLst>
      <p:ext uri="{BB962C8B-B14F-4D97-AF65-F5344CB8AC3E}">
        <p14:creationId xmlns:p14="http://schemas.microsoft.com/office/powerpoint/2010/main" val="269132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95D-4F57-40E4-805B-AFFB943E1E63}"/>
              </a:ext>
            </a:extLst>
          </p:cNvPr>
          <p:cNvSpPr>
            <a:spLocks noGrp="1"/>
          </p:cNvSpPr>
          <p:nvPr>
            <p:ph type="title"/>
          </p:nvPr>
        </p:nvSpPr>
        <p:spPr>
          <a:xfrm>
            <a:off x="838200" y="365126"/>
            <a:ext cx="8477864" cy="578772"/>
          </a:xfrm>
        </p:spPr>
        <p:txBody>
          <a:bodyPr/>
          <a:lstStyle/>
          <a:p>
            <a:r>
              <a:rPr lang="en-US" sz="2800" dirty="0"/>
              <a:t>DSB #4: Transition for Current and Legacy Programs</a:t>
            </a:r>
            <a:br>
              <a:rPr lang="en-US" sz="2800" dirty="0"/>
            </a:br>
            <a:r>
              <a:rPr lang="en-US" sz="2000" dirty="0"/>
              <a:t>NDIA WG Recommendations</a:t>
            </a:r>
            <a:endParaRPr lang="en-US" sz="2400" dirty="0"/>
          </a:p>
        </p:txBody>
      </p:sp>
      <p:sp>
        <p:nvSpPr>
          <p:cNvPr id="89" name="TextBox 88">
            <a:extLst>
              <a:ext uri="{FF2B5EF4-FFF2-40B4-BE49-F238E27FC236}">
                <a16:creationId xmlns:a16="http://schemas.microsoft.com/office/drawing/2014/main" id="{F2918E47-05C0-4E25-94D6-73CB1D06FD73}"/>
              </a:ext>
            </a:extLst>
          </p:cNvPr>
          <p:cNvSpPr txBox="1"/>
          <p:nvPr/>
        </p:nvSpPr>
        <p:spPr>
          <a:xfrm>
            <a:off x="8803352" y="6331824"/>
            <a:ext cx="1796661" cy="215444"/>
          </a:xfrm>
          <a:prstGeom prst="rect">
            <a:avLst/>
          </a:prstGeom>
          <a:noFill/>
        </p:spPr>
        <p:txBody>
          <a:bodyPr wrap="square" rtlCol="0">
            <a:spAutoFit/>
          </a:bodyPr>
          <a:lstStyle/>
          <a:p>
            <a:pPr algn="ctr"/>
            <a:r>
              <a:rPr lang="en-US" sz="800" dirty="0"/>
              <a:t>Click thumbnails to zoom</a:t>
            </a:r>
          </a:p>
        </p:txBody>
      </p:sp>
      <p:sp>
        <p:nvSpPr>
          <p:cNvPr id="3" name="Date Placeholder 2">
            <a:extLst>
              <a:ext uri="{FF2B5EF4-FFF2-40B4-BE49-F238E27FC236}">
                <a16:creationId xmlns:a16="http://schemas.microsoft.com/office/drawing/2014/main" id="{439E9BAF-AF67-4423-9023-89CBA58AAF9F}"/>
              </a:ext>
            </a:extLst>
          </p:cNvPr>
          <p:cNvSpPr>
            <a:spLocks noGrp="1"/>
          </p:cNvSpPr>
          <p:nvPr>
            <p:ph type="dt" sz="half" idx="10"/>
          </p:nvPr>
        </p:nvSpPr>
        <p:spPr/>
        <p:txBody>
          <a:bodyPr/>
          <a:lstStyle/>
          <a:p>
            <a:r>
              <a:rPr lang="en-US" dirty="0"/>
              <a:t>22-Apr-2019</a:t>
            </a:r>
            <a:endParaRPr lang="en-US" dirty="0"/>
          </a:p>
        </p:txBody>
      </p:sp>
      <p:sp>
        <p:nvSpPr>
          <p:cNvPr id="4" name="Footer Placeholder 3">
            <a:extLst>
              <a:ext uri="{FF2B5EF4-FFF2-40B4-BE49-F238E27FC236}">
                <a16:creationId xmlns:a16="http://schemas.microsoft.com/office/drawing/2014/main" id="{027B3490-B03E-472F-BEB4-528F1C422CDE}"/>
              </a:ext>
            </a:extLst>
          </p:cNvPr>
          <p:cNvSpPr>
            <a:spLocks noGrp="1"/>
          </p:cNvSpPr>
          <p:nvPr>
            <p:ph type="ftr" sz="quarter" idx="11"/>
          </p:nvPr>
        </p:nvSpPr>
        <p:spPr/>
        <p:txBody>
          <a:bodyPr/>
          <a:lstStyle/>
          <a:p>
            <a:r>
              <a:rPr lang="en-US"/>
              <a:t>NDIA Continuous Iterative Development and Sustainment WG</a:t>
            </a:r>
          </a:p>
        </p:txBody>
      </p:sp>
      <p:sp>
        <p:nvSpPr>
          <p:cNvPr id="5" name="Slide Number Placeholder 4">
            <a:extLst>
              <a:ext uri="{FF2B5EF4-FFF2-40B4-BE49-F238E27FC236}">
                <a16:creationId xmlns:a16="http://schemas.microsoft.com/office/drawing/2014/main" id="{2630EA69-9962-4166-9D4B-4F9B82E07E35}"/>
              </a:ext>
            </a:extLst>
          </p:cNvPr>
          <p:cNvSpPr>
            <a:spLocks noGrp="1"/>
          </p:cNvSpPr>
          <p:nvPr>
            <p:ph type="sldNum" sz="quarter" idx="12"/>
          </p:nvPr>
        </p:nvSpPr>
        <p:spPr/>
        <p:txBody>
          <a:bodyPr/>
          <a:lstStyle/>
          <a:p>
            <a:fld id="{31532C1D-5F78-41C9-AD56-A4D749488F30}" type="slidenum">
              <a:rPr lang="en-US" smtClean="0"/>
              <a:pPr/>
              <a:t>9</a:t>
            </a:fld>
            <a:endParaRPr lang="en-US" dirty="0"/>
          </a:p>
        </p:txBody>
      </p:sp>
      <p:graphicFrame>
        <p:nvGraphicFramePr>
          <p:cNvPr id="18" name="Table 17">
            <a:extLst>
              <a:ext uri="{FF2B5EF4-FFF2-40B4-BE49-F238E27FC236}">
                <a16:creationId xmlns:a16="http://schemas.microsoft.com/office/drawing/2014/main" id="{E9ED46C1-C441-44A0-84F0-2941A058A062}"/>
              </a:ext>
            </a:extLst>
          </p:cNvPr>
          <p:cNvGraphicFramePr>
            <a:graphicFrameLocks noGrp="1"/>
          </p:cNvGraphicFramePr>
          <p:nvPr>
            <p:extLst>
              <p:ext uri="{D42A27DB-BD31-4B8C-83A1-F6EECF244321}">
                <p14:modId xmlns:p14="http://schemas.microsoft.com/office/powerpoint/2010/main" val="396837022"/>
              </p:ext>
            </p:extLst>
          </p:nvPr>
        </p:nvGraphicFramePr>
        <p:xfrm>
          <a:off x="784893" y="5884431"/>
          <a:ext cx="3097230" cy="365760"/>
        </p:xfrm>
        <a:graphic>
          <a:graphicData uri="http://schemas.openxmlformats.org/drawingml/2006/table">
            <a:tbl>
              <a:tblPr firstRow="1" bandRow="1">
                <a:tableStyleId>{5C22544A-7EE6-4342-B048-85BDC9FD1C3A}</a:tableStyleId>
              </a:tblPr>
              <a:tblGrid>
                <a:gridCol w="3097230">
                  <a:extLst>
                    <a:ext uri="{9D8B030D-6E8A-4147-A177-3AD203B41FA5}">
                      <a16:colId xmlns:a16="http://schemas.microsoft.com/office/drawing/2014/main" val="166417006"/>
                    </a:ext>
                  </a:extLst>
                </a:gridCol>
              </a:tblGrid>
              <a:tr h="215444">
                <a:tc>
                  <a:txBody>
                    <a:bodyPr/>
                    <a:lstStyle/>
                    <a:p>
                      <a:r>
                        <a:rPr lang="en-US" sz="600" dirty="0">
                          <a:solidFill>
                            <a:schemeClr val="bg1">
                              <a:lumMod val="50000"/>
                            </a:schemeClr>
                          </a:solidFill>
                        </a:rPr>
                        <a:t>COTS: Commercial Off the Shelf</a:t>
                      </a:r>
                    </a:p>
                    <a:p>
                      <a:r>
                        <a:rPr lang="en-US" sz="600" dirty="0">
                          <a:solidFill>
                            <a:schemeClr val="bg1">
                              <a:lumMod val="50000"/>
                            </a:schemeClr>
                          </a:solidFill>
                        </a:rPr>
                        <a:t>FOSS: Free Open Source Software</a:t>
                      </a:r>
                    </a:p>
                    <a:p>
                      <a:r>
                        <a:rPr lang="en-US" sz="600" dirty="0">
                          <a:solidFill>
                            <a:schemeClr val="bg1">
                              <a:lumMod val="50000"/>
                            </a:schemeClr>
                          </a:solidFill>
                        </a:rPr>
                        <a:t>GOTS: Government Off the Shelf</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044465"/>
                  </a:ext>
                </a:extLst>
              </a:tr>
            </a:tbl>
          </a:graphicData>
        </a:graphic>
      </p:graphicFrame>
      <p:graphicFrame>
        <p:nvGraphicFramePr>
          <p:cNvPr id="12" name="Table 11">
            <a:extLst>
              <a:ext uri="{FF2B5EF4-FFF2-40B4-BE49-F238E27FC236}">
                <a16:creationId xmlns:a16="http://schemas.microsoft.com/office/drawing/2014/main" id="{3E4C1074-8744-4910-9B7A-83B117BE2D8B}"/>
              </a:ext>
            </a:extLst>
          </p:cNvPr>
          <p:cNvGraphicFramePr>
            <a:graphicFrameLocks noGrp="1"/>
          </p:cNvGraphicFramePr>
          <p:nvPr>
            <p:extLst>
              <p:ext uri="{D42A27DB-BD31-4B8C-83A1-F6EECF244321}">
                <p14:modId xmlns:p14="http://schemas.microsoft.com/office/powerpoint/2010/main" val="2382063184"/>
              </p:ext>
            </p:extLst>
          </p:nvPr>
        </p:nvGraphicFramePr>
        <p:xfrm>
          <a:off x="809298" y="1189616"/>
          <a:ext cx="6281684" cy="2778760"/>
        </p:xfrm>
        <a:graphic>
          <a:graphicData uri="http://schemas.openxmlformats.org/drawingml/2006/table">
            <a:tbl>
              <a:tblPr firstRow="1" bandRow="1">
                <a:tableStyleId>{5C22544A-7EE6-4342-B048-85BDC9FD1C3A}</a:tableStyleId>
              </a:tblPr>
              <a:tblGrid>
                <a:gridCol w="939115">
                  <a:extLst>
                    <a:ext uri="{9D8B030D-6E8A-4147-A177-3AD203B41FA5}">
                      <a16:colId xmlns:a16="http://schemas.microsoft.com/office/drawing/2014/main" val="2366938177"/>
                    </a:ext>
                  </a:extLst>
                </a:gridCol>
                <a:gridCol w="2718484">
                  <a:extLst>
                    <a:ext uri="{9D8B030D-6E8A-4147-A177-3AD203B41FA5}">
                      <a16:colId xmlns:a16="http://schemas.microsoft.com/office/drawing/2014/main" val="4165026929"/>
                    </a:ext>
                  </a:extLst>
                </a:gridCol>
                <a:gridCol w="2624085">
                  <a:extLst>
                    <a:ext uri="{9D8B030D-6E8A-4147-A177-3AD203B41FA5}">
                      <a16:colId xmlns:a16="http://schemas.microsoft.com/office/drawing/2014/main" val="4175970713"/>
                    </a:ext>
                  </a:extLst>
                </a:gridCol>
              </a:tblGrid>
              <a:tr h="370840">
                <a:tc gridSpan="3">
                  <a:txBody>
                    <a:bodyPr/>
                    <a:lstStyle/>
                    <a:p>
                      <a:r>
                        <a:rPr lang="en-US" sz="1400" b="1" dirty="0"/>
                        <a:t>Picture of Success (end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353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1990103"/>
                  </a:ext>
                </a:extLst>
              </a:tr>
              <a:tr h="370840">
                <a:tc>
                  <a:txBody>
                    <a:bodyPr/>
                    <a:lstStyle/>
                    <a:p>
                      <a:r>
                        <a:rPr lang="en-US" sz="1400" b="1" dirty="0"/>
                        <a:t>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Skill assessment for gap analysis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Skilled capable workforce for transition on legacy programs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6213"/>
                  </a:ext>
                </a:extLst>
              </a:tr>
              <a:tr h="370840">
                <a:tc>
                  <a:txBody>
                    <a:bodyPr/>
                    <a:lstStyle/>
                    <a:p>
                      <a:r>
                        <a:rPr lang="en-US" sz="1400" b="1" dirty="0"/>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Business case for transition</a:t>
                      </a:r>
                    </a:p>
                    <a:p>
                      <a:pPr marL="115888" indent="-115888">
                        <a:buFont typeface="Arial" panose="020B0604020202020204" pitchFamily="34" charset="0"/>
                        <a:buChar char="•"/>
                      </a:pPr>
                      <a:r>
                        <a:rPr lang="en-US" sz="1400" b="1" dirty="0"/>
                        <a:t>Playbooks and Blue Prints for legacy code transition</a:t>
                      </a:r>
                    </a:p>
                    <a:p>
                      <a:pPr marL="115888" indent="-115888">
                        <a:buFont typeface="Arial" panose="020B0604020202020204" pitchFamily="34" charset="0"/>
                        <a:buChar char="•"/>
                      </a:pPr>
                      <a:r>
                        <a:rPr lang="en-US" sz="1400" b="1" dirty="0"/>
                        <a:t>Assessment of supply chain and SW pedigree (FOSS, COTS, GOTS)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Risk adjusted product backlog</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Strategies for incrementally building up test automation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5723"/>
                  </a:ext>
                </a:extLst>
              </a:tr>
              <a:tr h="370840">
                <a:tc>
                  <a:txBody>
                    <a:bodyPr/>
                    <a:lstStyle/>
                    <a:p>
                      <a:r>
                        <a:rPr lang="en-US" sz="1400" b="1" dirty="0"/>
                        <a:t>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indent="-115888">
                        <a:buFont typeface="Arial" panose="020B0604020202020204" pitchFamily="34" charset="0"/>
                        <a:buChar char="•"/>
                      </a:pPr>
                      <a:r>
                        <a:rPr lang="en-US" sz="1400" b="1" dirty="0"/>
                        <a:t>Tools to generate legacy ‘as-built’ documentation  and models for legacy code base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167679"/>
                  </a:ext>
                </a:extLst>
              </a:tr>
            </a:tbl>
          </a:graphicData>
        </a:graphic>
      </p:graphicFrame>
      <p:pic>
        <p:nvPicPr>
          <p:cNvPr id="8" name="Picture 7">
            <a:extLst>
              <a:ext uri="{FF2B5EF4-FFF2-40B4-BE49-F238E27FC236}">
                <a16:creationId xmlns:a16="http://schemas.microsoft.com/office/drawing/2014/main" id="{C3099D5D-036F-4DA9-8C9C-75801D629395}"/>
              </a:ext>
            </a:extLst>
          </p:cNvPr>
          <p:cNvPicPr>
            <a:picLocks noChangeAspect="1"/>
          </p:cNvPicPr>
          <p:nvPr/>
        </p:nvPicPr>
        <p:blipFill>
          <a:blip r:embed="rId3"/>
          <a:stretch>
            <a:fillRect/>
          </a:stretch>
        </p:blipFill>
        <p:spPr>
          <a:xfrm>
            <a:off x="7465714" y="1056305"/>
            <a:ext cx="4562375" cy="2011047"/>
          </a:xfrm>
          <a:prstGeom prst="rect">
            <a:avLst/>
          </a:prstGeom>
        </p:spPr>
      </p:pic>
      <p:sp>
        <p:nvSpPr>
          <p:cNvPr id="9" name="Rectangle 8">
            <a:extLst>
              <a:ext uri="{FF2B5EF4-FFF2-40B4-BE49-F238E27FC236}">
                <a16:creationId xmlns:a16="http://schemas.microsoft.com/office/drawing/2014/main" id="{825628BE-23F3-433D-9BB7-538D3AE88C6C}"/>
              </a:ext>
            </a:extLst>
          </p:cNvPr>
          <p:cNvSpPr/>
          <p:nvPr/>
        </p:nvSpPr>
        <p:spPr>
          <a:xfrm>
            <a:off x="7511994" y="2999794"/>
            <a:ext cx="4410182" cy="707886"/>
          </a:xfrm>
          <a:prstGeom prst="rect">
            <a:avLst/>
          </a:prstGeom>
        </p:spPr>
        <p:txBody>
          <a:bodyPr wrap="none">
            <a:spAutoFit/>
          </a:bodyPr>
          <a:lstStyle/>
          <a:p>
            <a:r>
              <a:rPr lang="en-US" sz="800" dirty="0">
                <a:latin typeface="Arial" panose="020B0604020202020204" pitchFamily="34" charset="0"/>
                <a:cs typeface="Arial" panose="020B0604020202020204" pitchFamily="34" charset="0"/>
                <a:hlinkClick r:id="rId4"/>
              </a:rPr>
              <a:t>Defense Science Board, Design and Acquisition of Software for Defense Systems, Feb 2018</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xmlns="" val="tx"/>
                  </a:ext>
                </a:extLst>
              </a:hlinkClick>
            </a:endParaRPr>
          </a:p>
          <a:p>
            <a:r>
              <a:rPr lang="en-US" sz="800" dirty="0"/>
              <a:t>See also: Defense Innovation Board SWAP Study Report: </a:t>
            </a:r>
            <a:r>
              <a:rPr lang="en-US" sz="800" dirty="0">
                <a:hlinkClick r:id="rId5"/>
              </a:rPr>
              <a:t>Supplementary Documents, Appendix B.6 </a:t>
            </a:r>
          </a:p>
          <a:p>
            <a:r>
              <a:rPr lang="en-US" sz="800" dirty="0">
                <a:hlinkClick r:id="rId5"/>
              </a:rPr>
              <a:t>Sustainment / Modernization Subgroup Report</a:t>
            </a:r>
            <a:endParaRPr lang="en-US" sz="800" dirty="0">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xmlns="" val="tx"/>
                  </a:ext>
                </a:extLst>
              </a:hlinkClick>
            </a:endParaRPr>
          </a:p>
          <a:p>
            <a:endParaRPr lang="en-US" sz="800" dirty="0">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xmlns="" val="tx"/>
                  </a:ext>
                </a:extLst>
              </a:hlinkClick>
            </a:endParaRPr>
          </a:p>
        </p:txBody>
      </p:sp>
      <p:sp>
        <p:nvSpPr>
          <p:cNvPr id="20" name="TextBox 19">
            <a:extLst>
              <a:ext uri="{FF2B5EF4-FFF2-40B4-BE49-F238E27FC236}">
                <a16:creationId xmlns:a16="http://schemas.microsoft.com/office/drawing/2014/main" id="{9B242D73-E17C-41DA-BC8A-BBBDFA0B0BE9}"/>
              </a:ext>
            </a:extLst>
          </p:cNvPr>
          <p:cNvSpPr txBox="1"/>
          <p:nvPr/>
        </p:nvSpPr>
        <p:spPr>
          <a:xfrm>
            <a:off x="7511994" y="3732206"/>
            <a:ext cx="2915478" cy="307777"/>
          </a:xfrm>
          <a:prstGeom prst="rect">
            <a:avLst/>
          </a:prstGeom>
          <a:noFill/>
        </p:spPr>
        <p:txBody>
          <a:bodyPr wrap="none" rtlCol="0">
            <a:spAutoFit/>
          </a:bodyPr>
          <a:lstStyle/>
          <a:p>
            <a:r>
              <a:rPr lang="en-US" sz="1400" b="1" dirty="0">
                <a:solidFill>
                  <a:srgbClr val="93353C"/>
                </a:solidFill>
                <a:ea typeface="+mj-ea"/>
                <a:cs typeface="+mj-cs"/>
              </a:rPr>
              <a:t>Recommendations for Path Forward:</a:t>
            </a:r>
          </a:p>
        </p:txBody>
      </p:sp>
      <p:pic>
        <p:nvPicPr>
          <p:cNvPr id="7" name="Picture 6">
            <a:hlinkClick r:id="rId6" action="ppaction://hlinksldjump"/>
            <a:extLst>
              <a:ext uri="{FF2B5EF4-FFF2-40B4-BE49-F238E27FC236}">
                <a16:creationId xmlns:a16="http://schemas.microsoft.com/office/drawing/2014/main" id="{EC0E5D2F-49D3-4EEC-9139-EFCA90BE7B38}"/>
              </a:ext>
            </a:extLst>
          </p:cNvPr>
          <p:cNvPicPr>
            <a:picLocks noChangeAspect="1"/>
          </p:cNvPicPr>
          <p:nvPr/>
        </p:nvPicPr>
        <p:blipFill>
          <a:blip r:embed="rId7"/>
          <a:stretch>
            <a:fillRect/>
          </a:stretch>
        </p:blipFill>
        <p:spPr>
          <a:xfrm>
            <a:off x="7516159" y="4061532"/>
            <a:ext cx="3890948" cy="2188659"/>
          </a:xfrm>
          <a:prstGeom prst="rect">
            <a:avLst/>
          </a:prstGeom>
          <a:ln>
            <a:solidFill>
              <a:schemeClr val="tx1"/>
            </a:solidFill>
          </a:ln>
        </p:spPr>
      </p:pic>
    </p:spTree>
    <p:extLst>
      <p:ext uri="{BB962C8B-B14F-4D97-AF65-F5344CB8AC3E}">
        <p14:creationId xmlns:p14="http://schemas.microsoft.com/office/powerpoint/2010/main" val="94494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193F3A04-E40A-4018-B657-A89BB334E5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87DC5EB876B943A34E8F8D84FAA02D" ma:contentTypeVersion="9" ma:contentTypeDescription="Create a new document." ma:contentTypeScope="" ma:versionID="928ce3e70a69ca01ceb9b53d6a189ba4">
  <xsd:schema xmlns:xsd="http://www.w3.org/2001/XMLSchema" xmlns:xs="http://www.w3.org/2001/XMLSchema" xmlns:p="http://schemas.microsoft.com/office/2006/metadata/properties" xmlns:ns2="193F3A04-E40A-4018-B657-A89BB334E5D7" targetNamespace="http://schemas.microsoft.com/office/2006/metadata/properties" ma:root="true" ma:fieldsID="1a1bfea410fa42863f2dd8bd88283e8a" ns2:_="">
    <xsd:import namespace="193F3A04-E40A-4018-B657-A89BB334E5D7"/>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F3A04-E40A-4018-B657-A89BB334E5D7"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67F58E-D04F-44DF-A5F2-F98767598233}">
  <ds:schemaRefs>
    <ds:schemaRef ds:uri="http://schemas.microsoft.com/sharepoint/v3/contenttype/forms"/>
  </ds:schemaRefs>
</ds:datastoreItem>
</file>

<file path=customXml/itemProps2.xml><?xml version="1.0" encoding="utf-8"?>
<ds:datastoreItem xmlns:ds="http://schemas.openxmlformats.org/officeDocument/2006/customXml" ds:itemID="{12D01C6F-5C53-4FFB-AAA5-6B3CC68835ED}">
  <ds:schemaRefs>
    <ds:schemaRef ds:uri="http://schemas.microsoft.com/office/2006/documentManagement/types"/>
    <ds:schemaRef ds:uri="193F3A04-E40A-4018-B657-A89BB334E5D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D77AED8-0D42-4529-A931-B4DE1080D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F3A04-E40A-4018-B657-A89BB334E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5863</TotalTime>
  <Words>5710</Words>
  <Application>Microsoft Office PowerPoint</Application>
  <PresentationFormat>Widescreen</PresentationFormat>
  <Paragraphs>882</Paragraphs>
  <Slides>32</Slides>
  <Notes>28</Notes>
  <HiddenSlides>17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ＭＳ Ｐゴシック</vt:lpstr>
      <vt:lpstr>Arial</vt:lpstr>
      <vt:lpstr>Arial Black</vt:lpstr>
      <vt:lpstr>Calibri</vt:lpstr>
      <vt:lpstr>Century</vt:lpstr>
      <vt:lpstr>Courier New</vt:lpstr>
      <vt:lpstr>Wingdings</vt:lpstr>
      <vt:lpstr>Office Theme</vt:lpstr>
      <vt:lpstr>Presentation</vt:lpstr>
      <vt:lpstr>Implementing Continuous Iterative Development and Acquisition  Executive Summary</vt:lpstr>
      <vt:lpstr>Background</vt:lpstr>
      <vt:lpstr>DSB SW Task Force Recommendations</vt:lpstr>
      <vt:lpstr>Framing Assumptions</vt:lpstr>
      <vt:lpstr>DSB #1: Software Factory NDIA WG Recommendations</vt:lpstr>
      <vt:lpstr>DSB #2: Continuous Iterative Development (MVP) NDIA WG Recommendations</vt:lpstr>
      <vt:lpstr>DSB #3a: Risk Reduction (Competitive Prototyping) NDIA WG Recommendations</vt:lpstr>
      <vt:lpstr>DSB #3b: Measures for CID NDIA WG Recommendations</vt:lpstr>
      <vt:lpstr>DSB #4: Transition for Current and Legacy Programs NDIA WG Recommendations</vt:lpstr>
      <vt:lpstr>DSB #5: Workforce NDIA WG Recommendations</vt:lpstr>
      <vt:lpstr>DSB #6: Sustainment (Software Is Immortal) NDIA WG Recommendations</vt:lpstr>
      <vt:lpstr>DSB #7: IV&amp;V for Machine Learning NDIA WG Recommendations</vt:lpstr>
      <vt:lpstr>Summary</vt:lpstr>
      <vt:lpstr>Acknowledgments</vt:lpstr>
      <vt:lpstr>Backup</vt:lpstr>
      <vt:lpstr>PowerPoint Presentation</vt:lpstr>
      <vt:lpstr>DSB #1: Software Factory  (1 of 3) NDIA WG Recommendations</vt:lpstr>
      <vt:lpstr>DSB #1: Software Factory  (2 of 3) NDIA WG Recommendations</vt:lpstr>
      <vt:lpstr>DSB #1: Software Factory  (3 of 3) NDIA WG Recommendations</vt:lpstr>
      <vt:lpstr>DSB #2: Continuous Iterative Development  Picture of Success (End State)</vt:lpstr>
      <vt:lpstr>DSB #2: Continuous Iterative Development NDIA WG Recommendations</vt:lpstr>
      <vt:lpstr>DSB Recommendation #3 – Risk Reduction Competitive Prototyping Survey, 2008 (USC CSSE)</vt:lpstr>
      <vt:lpstr>DSB #3a: Competitive Prototyping  (1 of 2) NDIA WG Recommendations</vt:lpstr>
      <vt:lpstr>DSB #3a: Competitive Prototyping  (2 of 2) NDIA WG Recommendations</vt:lpstr>
      <vt:lpstr>DSB Recommendation #3 - Metrics Frameworks for aligning measures with objectives</vt:lpstr>
      <vt:lpstr>DSB #3b: Metrics Path Forward </vt:lpstr>
      <vt:lpstr>DSB #4: Current and Legacy Programs  NDIA WG Recommendations</vt:lpstr>
      <vt:lpstr>DSB #5: Workforce  (1 of 2) NDIA WG Recommendations</vt:lpstr>
      <vt:lpstr>DSB #5: Workforce  (2 of 2) NDIA WG Recommendations</vt:lpstr>
      <vt:lpstr>DSB #6: Software Sustainment NDIA WG Recommendations</vt:lpstr>
      <vt:lpstr>DSB #7: IV&amp;V for Machine Learning  (1 of 2) NDIA WG Recommendations</vt:lpstr>
      <vt:lpstr>DSB #7: IV&amp;V for Machine Learning  (2 of 2) NDIA WG Recommendations</vt:lpstr>
    </vt:vector>
  </TitlesOfParts>
  <Company>L-3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 Joseph @ SENS - MSS - BRSH</dc:creator>
  <cp:lastModifiedBy>Elm, Joseph (US) @ ISR - SSS - IDS</cp:lastModifiedBy>
  <cp:revision>199</cp:revision>
  <dcterms:created xsi:type="dcterms:W3CDTF">2018-08-30T16:41:37Z</dcterms:created>
  <dcterms:modified xsi:type="dcterms:W3CDTF">2019-05-22T16:17:24Z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0x0101002E87DC5EB876B943A34E8F8D84FAA02D</vt:lpwstr>
  </property>
  <property fmtid="{D5CDD505-2E9C-101B-9397-08002B2CF9AE}" pid="3" name="TitusGUID">
    <vt:lpwstr>df7403a5-9a0d-45b6-832a-32bb48217da4</vt:lpwstr>
  </property>
  <property fmtid="{D5CDD505-2E9C-101B-9397-08002B2CF9AE}" pid="4" name="CLASSIFICATION">
    <vt:lpwstr>General</vt:lpwstr>
  </property>
</Properties>
</file>