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4" r:id="rId8"/>
    <p:sldId id="268" r:id="rId9"/>
    <p:sldId id="269" r:id="rId10"/>
    <p:sldId id="263" r:id="rId11"/>
    <p:sldId id="267"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7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E03707-607E-490A-B01B-62FF95B06112}"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58645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03707-607E-490A-B01B-62FF95B0611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45887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03707-607E-490A-B01B-62FF95B0611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3512147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03707-607E-490A-B01B-62FF95B0611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288183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03707-607E-490A-B01B-62FF95B0611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62795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E03707-607E-490A-B01B-62FF95B0611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395403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E03707-607E-490A-B01B-62FF95B06112}"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414377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E03707-607E-490A-B01B-62FF95B06112}"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3374683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03707-607E-490A-B01B-62FF95B06112}"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72728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03707-607E-490A-B01B-62FF95B0611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113958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03707-607E-490A-B01B-62FF95B0611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6B4BA-86D1-4F17-8125-6F3F4D4273BB}" type="slidenum">
              <a:rPr lang="en-US" smtClean="0"/>
              <a:t>‹#›</a:t>
            </a:fld>
            <a:endParaRPr lang="en-US"/>
          </a:p>
        </p:txBody>
      </p:sp>
    </p:spTree>
    <p:extLst>
      <p:ext uri="{BB962C8B-B14F-4D97-AF65-F5344CB8AC3E}">
        <p14:creationId xmlns:p14="http://schemas.microsoft.com/office/powerpoint/2010/main" val="56107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03707-607E-490A-B01B-62FF95B06112}" type="datetimeFigureOut">
              <a:rPr lang="en-US" smtClean="0"/>
              <a:t>12/2/2017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6B4BA-86D1-4F17-8125-6F3F4D4273BB}" type="slidenum">
              <a:rPr lang="en-US" smtClean="0"/>
              <a:t>‹#›</a:t>
            </a:fld>
            <a:endParaRPr lang="en-US"/>
          </a:p>
        </p:txBody>
      </p:sp>
    </p:spTree>
    <p:extLst>
      <p:ext uri="{BB962C8B-B14F-4D97-AF65-F5344CB8AC3E}">
        <p14:creationId xmlns:p14="http://schemas.microsoft.com/office/powerpoint/2010/main" val="374765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36547"/>
            <a:ext cx="9144000" cy="2387600"/>
          </a:xfrm>
        </p:spPr>
        <p:txBody>
          <a:bodyPr>
            <a:noAutofit/>
          </a:bodyPr>
          <a:lstStyle/>
          <a:p>
            <a:r>
              <a:rPr lang="en-US" sz="4400" dirty="0" smtClean="0"/>
              <a:t>National Defense Industrial Association</a:t>
            </a:r>
            <a:br>
              <a:rPr lang="en-US" sz="4400" dirty="0" smtClean="0"/>
            </a:br>
            <a:r>
              <a:rPr lang="en-US" sz="3200" dirty="0" smtClean="0"/>
              <a:t>Special Forces/Low Intensity Conflict</a:t>
            </a:r>
            <a:br>
              <a:rPr lang="en-US" sz="3200" dirty="0" smtClean="0"/>
            </a:br>
            <a:r>
              <a:rPr lang="en-US" sz="3200" dirty="0" smtClean="0"/>
              <a:t>Division Brief</a:t>
            </a:r>
            <a:br>
              <a:rPr lang="en-US" sz="3200" dirty="0" smtClean="0"/>
            </a:br>
            <a:r>
              <a:rPr lang="en-US" sz="3200" dirty="0"/>
              <a:t/>
            </a:r>
            <a:br>
              <a:rPr lang="en-US" sz="3200" dirty="0"/>
            </a:br>
            <a:r>
              <a:rPr lang="en-US" sz="3200" dirty="0" smtClean="0"/>
              <a:t>Expeditionary Logistics Support for Special Warfare</a:t>
            </a:r>
            <a:endParaRPr lang="en-US" sz="3200" dirty="0"/>
          </a:p>
        </p:txBody>
      </p:sp>
      <p:sp>
        <p:nvSpPr>
          <p:cNvPr id="3" name="Subtitle 2"/>
          <p:cNvSpPr>
            <a:spLocks noGrp="1"/>
          </p:cNvSpPr>
          <p:nvPr>
            <p:ph type="subTitle" idx="1"/>
          </p:nvPr>
        </p:nvSpPr>
        <p:spPr>
          <a:xfrm>
            <a:off x="1524000" y="4392871"/>
            <a:ext cx="9144000" cy="1655762"/>
          </a:xfrm>
        </p:spPr>
        <p:txBody>
          <a:bodyPr vert="horz" lIns="91440" tIns="45720" rIns="91440" bIns="45720" rtlCol="0" anchor="b">
            <a:noAutofit/>
          </a:bodyPr>
          <a:lstStyle/>
          <a:p>
            <a:pPr>
              <a:spcBef>
                <a:spcPct val="0"/>
              </a:spcBef>
            </a:pPr>
            <a:r>
              <a:rPr lang="en-US" sz="2000" dirty="0">
                <a:latin typeface="+mj-lt"/>
                <a:ea typeface="+mj-ea"/>
                <a:cs typeface="+mj-cs"/>
              </a:rPr>
              <a:t>Presented by CAPT Eric Aaby, CEC, USN (retired</a:t>
            </a:r>
            <a:r>
              <a:rPr lang="en-US" sz="2000" dirty="0" smtClean="0">
                <a:latin typeface="+mj-lt"/>
                <a:ea typeface="+mj-ea"/>
                <a:cs typeface="+mj-cs"/>
              </a:rPr>
              <a:t>)</a:t>
            </a:r>
          </a:p>
          <a:p>
            <a:pPr>
              <a:spcBef>
                <a:spcPct val="0"/>
              </a:spcBef>
            </a:pPr>
            <a:r>
              <a:rPr lang="en-US" sz="2000" dirty="0" smtClean="0">
                <a:latin typeface="+mj-lt"/>
                <a:ea typeface="+mj-ea"/>
                <a:cs typeface="+mj-cs"/>
              </a:rPr>
              <a:t>Director, A/E Services, Tetra Tech</a:t>
            </a:r>
            <a:endParaRPr lang="en-US" sz="2000" dirty="0">
              <a:latin typeface="+mj-lt"/>
              <a:ea typeface="+mj-ea"/>
              <a:cs typeface="+mj-cs"/>
            </a:endParaRPr>
          </a:p>
          <a:p>
            <a:pPr>
              <a:spcBef>
                <a:spcPct val="0"/>
              </a:spcBef>
            </a:pPr>
            <a:r>
              <a:rPr lang="en-US" sz="2000" dirty="0">
                <a:latin typeface="+mj-lt"/>
                <a:ea typeface="+mj-ea"/>
                <a:cs typeface="+mj-cs"/>
              </a:rPr>
              <a:t>5 Dec 2017</a:t>
            </a:r>
          </a:p>
        </p:txBody>
      </p:sp>
    </p:spTree>
    <p:extLst>
      <p:ext uri="{BB962C8B-B14F-4D97-AF65-F5344CB8AC3E}">
        <p14:creationId xmlns:p14="http://schemas.microsoft.com/office/powerpoint/2010/main" val="2662717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 Up Information</a:t>
            </a:r>
            <a:endParaRPr lang="en-US" dirty="0"/>
          </a:p>
        </p:txBody>
      </p:sp>
    </p:spTree>
    <p:extLst>
      <p:ext uri="{BB962C8B-B14F-4D97-AF65-F5344CB8AC3E}">
        <p14:creationId xmlns:p14="http://schemas.microsoft.com/office/powerpoint/2010/main" val="1759508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48557" y="110329"/>
            <a:ext cx="7152993" cy="6612308"/>
          </a:xfrm>
          <a:prstGeom prst="rect">
            <a:avLst/>
          </a:prstGeom>
        </p:spPr>
      </p:pic>
    </p:spTree>
    <p:extLst>
      <p:ext uri="{BB962C8B-B14F-4D97-AF65-F5344CB8AC3E}">
        <p14:creationId xmlns:p14="http://schemas.microsoft.com/office/powerpoint/2010/main" val="1397334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Military Material Classes</a:t>
            </a:r>
            <a:endParaRPr lang="en-US" dirty="0"/>
          </a:p>
        </p:txBody>
      </p:sp>
      <p:sp>
        <p:nvSpPr>
          <p:cNvPr id="3" name="Content Placeholder 2"/>
          <p:cNvSpPr>
            <a:spLocks noGrp="1"/>
          </p:cNvSpPr>
          <p:nvPr>
            <p:ph idx="1"/>
          </p:nvPr>
        </p:nvSpPr>
        <p:spPr>
          <a:xfrm>
            <a:off x="838200" y="1373240"/>
            <a:ext cx="10515600" cy="5143066"/>
          </a:xfrm>
        </p:spPr>
        <p:txBody>
          <a:bodyPr>
            <a:noAutofit/>
          </a:bodyPr>
          <a:lstStyle/>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solidFill>
                  <a:srgbClr val="222222"/>
                </a:solidFill>
                <a:effectLst/>
                <a:latin typeface="Arial" panose="020B0604020202020204" pitchFamily="34" charset="0"/>
              </a:rPr>
              <a:t>Class I</a:t>
            </a:r>
            <a:r>
              <a:rPr kumimoji="0" lang="en-US" altLang="en-US" sz="1300" b="0" i="0" u="none" strike="noStrike" cap="none" normalizeH="0" baseline="0" dirty="0" smtClean="0">
                <a:ln>
                  <a:noFill/>
                </a:ln>
                <a:solidFill>
                  <a:srgbClr val="222222"/>
                </a:solidFill>
                <a:effectLst/>
                <a:latin typeface="Arial" panose="020B0604020202020204" pitchFamily="34" charset="0"/>
              </a:rPr>
              <a:t> - Rations - Subsistence (food and drinking water), gratuitous (free) health and comfort items.</a:t>
            </a:r>
          </a:p>
          <a:p>
            <a:pPr marL="0" lvl="0" indent="0" eaLnBrk="0" fontAlgn="base" hangingPunct="0">
              <a:lnSpc>
                <a:spcPct val="100000"/>
              </a:lnSpc>
              <a:spcBef>
                <a:spcPct val="0"/>
              </a:spcBef>
              <a:spcAft>
                <a:spcPct val="0"/>
              </a:spcAft>
              <a:buNone/>
            </a:pPr>
            <a:endParaRPr kumimoji="0" lang="en-US" altLang="en-US" sz="1300" b="1" i="0" u="none" strike="noStrike" cap="none" normalizeH="0" baseline="0" dirty="0" smtClean="0">
              <a:ln>
                <a:noFill/>
              </a:ln>
              <a:solidFill>
                <a:srgbClr val="222222"/>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solidFill>
                  <a:srgbClr val="222222"/>
                </a:solidFill>
                <a:effectLst/>
                <a:latin typeface="Arial" panose="020B0604020202020204" pitchFamily="34" charset="0"/>
              </a:rPr>
              <a:t>Class II</a:t>
            </a:r>
            <a:r>
              <a:rPr kumimoji="0" lang="en-US" altLang="en-US" sz="1300" b="0" i="0" u="none" strike="noStrike" cap="none" normalizeH="0" baseline="0" dirty="0" smtClean="0">
                <a:ln>
                  <a:noFill/>
                </a:ln>
                <a:solidFill>
                  <a:srgbClr val="222222"/>
                </a:solidFill>
                <a:effectLst/>
                <a:latin typeface="Arial" panose="020B0604020202020204" pitchFamily="34" charset="0"/>
              </a:rPr>
              <a:t> - Clothing And Equipment - individual equipment, </a:t>
            </a:r>
            <a:r>
              <a:rPr kumimoji="0" lang="en-US" altLang="en-US" sz="1300" b="0" i="0" u="none" strike="noStrike" cap="none" normalizeH="0" baseline="0" dirty="0" err="1" smtClean="0">
                <a:ln>
                  <a:noFill/>
                </a:ln>
                <a:solidFill>
                  <a:srgbClr val="222222"/>
                </a:solidFill>
                <a:effectLst/>
                <a:latin typeface="Arial" panose="020B0604020202020204" pitchFamily="34" charset="0"/>
              </a:rPr>
              <a:t>tentage</a:t>
            </a:r>
            <a:r>
              <a:rPr kumimoji="0" lang="en-US" altLang="en-US" sz="1300" b="0" i="0" u="none" strike="noStrike" cap="none" normalizeH="0" baseline="0" dirty="0" smtClean="0">
                <a:ln>
                  <a:noFill/>
                </a:ln>
                <a:solidFill>
                  <a:srgbClr val="222222"/>
                </a:solidFill>
                <a:effectLst/>
                <a:latin typeface="Arial" panose="020B0604020202020204" pitchFamily="34" charset="0"/>
              </a:rPr>
              <a:t>, organizational tool sets and kits, hand tools, unclassified maps, administrative and housekeeping supplies and equipment.</a:t>
            </a:r>
          </a:p>
          <a:p>
            <a:pPr marL="0" lvl="0" indent="0" eaLnBrk="0" fontAlgn="base" hangingPunct="0">
              <a:lnSpc>
                <a:spcPct val="100000"/>
              </a:lnSpc>
              <a:spcBef>
                <a:spcPct val="0"/>
              </a:spcBef>
              <a:spcAft>
                <a:spcPct val="0"/>
              </a:spcAft>
              <a:buNone/>
            </a:pPr>
            <a:endParaRPr kumimoji="0" lang="en-US" altLang="en-US" sz="1300" b="1" i="0" u="none" strike="noStrike" cap="none" normalizeH="0" baseline="0" dirty="0" smtClean="0">
              <a:ln>
                <a:noFill/>
              </a:ln>
              <a:solidFill>
                <a:srgbClr val="222222"/>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solidFill>
                  <a:srgbClr val="222222"/>
                </a:solidFill>
                <a:effectLst/>
                <a:latin typeface="Arial" panose="020B0604020202020204" pitchFamily="34" charset="0"/>
              </a:rPr>
              <a:t>Class III</a:t>
            </a:r>
            <a:r>
              <a:rPr kumimoji="0" lang="en-US" altLang="en-US" sz="1300" b="0" i="0" u="none" strike="noStrike" cap="none" normalizeH="0" baseline="0" dirty="0" smtClean="0">
                <a:ln>
                  <a:noFill/>
                </a:ln>
                <a:solidFill>
                  <a:srgbClr val="222222"/>
                </a:solidFill>
                <a:effectLst/>
                <a:latin typeface="Arial" panose="020B0604020202020204" pitchFamily="34" charset="0"/>
              </a:rPr>
              <a:t> - POL - Petroleum, Oil and Lubricants (POL) (package and bulk): Petroleum, fuels, lubricants, hydraulic and insulating oils, preservatives, liquids and gases, bulk chemical products, coolants, deicer and antifreeze compounds, components, and additives of petroleum and chemical products, and coal.</a:t>
            </a:r>
          </a:p>
          <a:p>
            <a:pPr marL="0" lvl="0" indent="0" eaLnBrk="0" fontAlgn="base" hangingPunct="0">
              <a:lnSpc>
                <a:spcPct val="100000"/>
              </a:lnSpc>
              <a:spcBef>
                <a:spcPct val="0"/>
              </a:spcBef>
              <a:spcAft>
                <a:spcPct val="0"/>
              </a:spcAft>
              <a:buNone/>
            </a:pPr>
            <a:endParaRPr kumimoji="0" lang="en-US" altLang="en-US" sz="1300" b="1" i="0" u="none" strike="noStrike" cap="none" normalizeH="0" baseline="0" dirty="0" smtClean="0">
              <a:ln>
                <a:noFill/>
              </a:ln>
              <a:solidFill>
                <a:srgbClr val="222222"/>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solidFill>
                  <a:srgbClr val="FF0000"/>
                </a:solidFill>
                <a:effectLst/>
                <a:latin typeface="Arial" panose="020B0604020202020204" pitchFamily="34" charset="0"/>
              </a:rPr>
              <a:t>Class IV</a:t>
            </a:r>
            <a:r>
              <a:rPr kumimoji="0" lang="en-US" altLang="en-US" sz="1300" b="0" i="0" u="none" strike="noStrike" cap="none" normalizeH="0" baseline="0" dirty="0" smtClean="0">
                <a:ln>
                  <a:noFill/>
                </a:ln>
                <a:solidFill>
                  <a:srgbClr val="FF0000"/>
                </a:solidFill>
                <a:effectLst/>
                <a:latin typeface="Arial" panose="020B0604020202020204" pitchFamily="34" charset="0"/>
              </a:rPr>
              <a:t> - Construction materials, including installed equipment and all fortification and barrier materials.</a:t>
            </a:r>
          </a:p>
          <a:p>
            <a:pPr marL="0" lvl="0" indent="0" eaLnBrk="0" fontAlgn="base" hangingPunct="0">
              <a:lnSpc>
                <a:spcPct val="100000"/>
              </a:lnSpc>
              <a:spcBef>
                <a:spcPct val="0"/>
              </a:spcBef>
              <a:spcAft>
                <a:spcPct val="0"/>
              </a:spcAft>
              <a:buNone/>
            </a:pPr>
            <a:endParaRPr kumimoji="0" lang="en-US" altLang="en-US" sz="1300" b="1" i="0" u="none" strike="noStrike" cap="none" normalizeH="0" baseline="0" dirty="0" smtClean="0">
              <a:ln>
                <a:noFill/>
              </a:ln>
              <a:solidFill>
                <a:srgbClr val="222222"/>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solidFill>
                  <a:srgbClr val="FF0000"/>
                </a:solidFill>
                <a:effectLst/>
                <a:latin typeface="Arial" panose="020B0604020202020204" pitchFamily="34" charset="0"/>
              </a:rPr>
              <a:t>Class V</a:t>
            </a:r>
            <a:r>
              <a:rPr kumimoji="0" lang="en-US" altLang="en-US" sz="1300" b="0" i="0" u="none" strike="noStrike" cap="none" normalizeH="0" baseline="0" dirty="0" smtClean="0">
                <a:ln>
                  <a:noFill/>
                </a:ln>
                <a:solidFill>
                  <a:srgbClr val="FF0000"/>
                </a:solidFill>
                <a:effectLst/>
                <a:latin typeface="Arial" panose="020B0604020202020204" pitchFamily="34" charset="0"/>
              </a:rPr>
              <a:t> - Ammunition of all types, bombs, explosives, mines, fuses, detonators, pyrotechnics, missiles, rockets, propellants, and associated items.</a:t>
            </a:r>
          </a:p>
          <a:p>
            <a:pPr marL="0" lvl="0" indent="0" eaLnBrk="0" fontAlgn="base" hangingPunct="0">
              <a:lnSpc>
                <a:spcPct val="100000"/>
              </a:lnSpc>
              <a:spcBef>
                <a:spcPct val="0"/>
              </a:spcBef>
              <a:spcAft>
                <a:spcPct val="0"/>
              </a:spcAft>
              <a:buNone/>
            </a:pPr>
            <a:endParaRPr kumimoji="0" lang="en-US" altLang="en-US" sz="1300" b="1" i="0" u="none" strike="noStrike" cap="none" normalizeH="0" baseline="0" dirty="0" smtClean="0">
              <a:ln>
                <a:noFill/>
              </a:ln>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effectLst/>
                <a:latin typeface="Arial" panose="020B0604020202020204" pitchFamily="34" charset="0"/>
              </a:rPr>
              <a:t>Class VI</a:t>
            </a:r>
            <a:r>
              <a:rPr kumimoji="0" lang="en-US" altLang="en-US" sz="1300" b="0" i="0" u="none" strike="noStrike" cap="none" normalizeH="0" baseline="0" dirty="0" smtClean="0">
                <a:ln>
                  <a:noFill/>
                </a:ln>
                <a:effectLst/>
                <a:latin typeface="Arial" panose="020B0604020202020204" pitchFamily="34" charset="0"/>
              </a:rPr>
              <a:t> - Personal demand items (such as health and hygiene products, soaps and toothpaste, writing material, snack </a:t>
            </a:r>
            <a:r>
              <a:rPr kumimoji="0" lang="en-US" altLang="en-US" sz="1300" b="0" i="0" u="none" strike="noStrike" cap="none" normalizeH="0" baseline="0" dirty="0" smtClean="0">
                <a:ln>
                  <a:noFill/>
                </a:ln>
                <a:solidFill>
                  <a:srgbClr val="222222"/>
                </a:solidFill>
                <a:effectLst/>
                <a:latin typeface="Arial" panose="020B0604020202020204" pitchFamily="34" charset="0"/>
              </a:rPr>
              <a:t>food, beverages, cigarettes, </a:t>
            </a:r>
            <a:r>
              <a:rPr kumimoji="0" lang="en-US" altLang="en-US" sz="1300" b="0" i="0" u="none" strike="noStrike" cap="none" normalizeH="0" baseline="0" dirty="0" smtClean="0">
                <a:ln>
                  <a:noFill/>
                </a:ln>
                <a:effectLst/>
                <a:latin typeface="Arial" panose="020B0604020202020204" pitchFamily="34" charset="0"/>
              </a:rPr>
              <a:t>batteries, alcohol, and </a:t>
            </a:r>
            <a:r>
              <a:rPr kumimoji="0" lang="en-US" altLang="en-US" sz="1300" b="0" i="0" u="none" strike="noStrike" cap="none" normalizeH="0" baseline="0" dirty="0" smtClean="0">
                <a:ln>
                  <a:noFill/>
                </a:ln>
                <a:solidFill>
                  <a:srgbClr val="222222"/>
                </a:solidFill>
                <a:effectLst/>
                <a:latin typeface="Arial" panose="020B0604020202020204" pitchFamily="34" charset="0"/>
              </a:rPr>
              <a:t>cameras—nonmilitary sales items).</a:t>
            </a:r>
          </a:p>
          <a:p>
            <a:pPr marL="0" lvl="0" indent="0" eaLnBrk="0" fontAlgn="base" hangingPunct="0">
              <a:lnSpc>
                <a:spcPct val="100000"/>
              </a:lnSpc>
              <a:spcBef>
                <a:spcPct val="0"/>
              </a:spcBef>
              <a:spcAft>
                <a:spcPct val="0"/>
              </a:spcAft>
              <a:buNone/>
            </a:pPr>
            <a:endParaRPr kumimoji="0" lang="en-US" altLang="en-US" sz="1300" b="1" i="0" u="none" strike="noStrike" cap="none" normalizeH="0" baseline="0" dirty="0" smtClean="0">
              <a:ln>
                <a:noFill/>
              </a:ln>
              <a:solidFill>
                <a:srgbClr val="222222"/>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solidFill>
                  <a:srgbClr val="222222"/>
                </a:solidFill>
                <a:effectLst/>
                <a:latin typeface="Arial" panose="020B0604020202020204" pitchFamily="34" charset="0"/>
              </a:rPr>
              <a:t>Class VII</a:t>
            </a:r>
            <a:r>
              <a:rPr kumimoji="0" lang="en-US" altLang="en-US" sz="1300" b="0" i="0" u="none" strike="noStrike" cap="none" normalizeH="0" baseline="0" dirty="0" smtClean="0">
                <a:ln>
                  <a:noFill/>
                </a:ln>
                <a:solidFill>
                  <a:srgbClr val="222222"/>
                </a:solidFill>
                <a:effectLst/>
                <a:latin typeface="Arial" panose="020B0604020202020204" pitchFamily="34" charset="0"/>
              </a:rPr>
              <a:t> - Major end items such as launchers, tanks, mobile machine shops, and vehicles.</a:t>
            </a:r>
          </a:p>
          <a:p>
            <a:pPr marL="0" lvl="0" indent="0" eaLnBrk="0" fontAlgn="base" hangingPunct="0">
              <a:lnSpc>
                <a:spcPct val="100000"/>
              </a:lnSpc>
              <a:spcBef>
                <a:spcPct val="0"/>
              </a:spcBef>
              <a:spcAft>
                <a:spcPct val="0"/>
              </a:spcAft>
              <a:buNone/>
            </a:pPr>
            <a:endParaRPr kumimoji="0" lang="en-US" altLang="en-US" sz="1300" b="1" i="0" u="none" strike="noStrike" cap="none" normalizeH="0" baseline="0" dirty="0" smtClean="0">
              <a:ln>
                <a:noFill/>
              </a:ln>
              <a:solidFill>
                <a:srgbClr val="222222"/>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solidFill>
                  <a:srgbClr val="222222"/>
                </a:solidFill>
                <a:effectLst/>
                <a:latin typeface="Arial" panose="020B0604020202020204" pitchFamily="34" charset="0"/>
              </a:rPr>
              <a:t>Class VIII</a:t>
            </a:r>
            <a:r>
              <a:rPr kumimoji="0" lang="en-US" altLang="en-US" sz="1300" b="0" i="0" u="none" strike="noStrike" cap="none" normalizeH="0" baseline="0" dirty="0" smtClean="0">
                <a:ln>
                  <a:noFill/>
                </a:ln>
                <a:solidFill>
                  <a:srgbClr val="222222"/>
                </a:solidFill>
                <a:effectLst/>
                <a:latin typeface="Arial" panose="020B0604020202020204" pitchFamily="34" charset="0"/>
              </a:rPr>
              <a:t> - Medical material (equipment and consumables) including repair parts peculiar to medical equipment. (Class </a:t>
            </a:r>
            <a:r>
              <a:rPr kumimoji="0" lang="en-US" altLang="en-US" sz="1300" b="0" i="0" u="none" strike="noStrike" cap="none" normalizeH="0" baseline="0" dirty="0" err="1" smtClean="0">
                <a:ln>
                  <a:noFill/>
                </a:ln>
                <a:solidFill>
                  <a:srgbClr val="222222"/>
                </a:solidFill>
                <a:effectLst/>
                <a:latin typeface="Arial" panose="020B0604020202020204" pitchFamily="34" charset="0"/>
              </a:rPr>
              <a:t>VIIIa</a:t>
            </a:r>
            <a:r>
              <a:rPr kumimoji="0" lang="en-US" altLang="en-US" sz="1300" b="0" i="0" u="none" strike="noStrike" cap="none" normalizeH="0" baseline="0" dirty="0" smtClean="0">
                <a:ln>
                  <a:noFill/>
                </a:ln>
                <a:solidFill>
                  <a:srgbClr val="222222"/>
                </a:solidFill>
                <a:effectLst/>
                <a:latin typeface="Arial" panose="020B0604020202020204" pitchFamily="34" charset="0"/>
              </a:rPr>
              <a:t> – Medical consumable supplies not including blood &amp; blood products; Class </a:t>
            </a:r>
            <a:r>
              <a:rPr kumimoji="0" lang="en-US" altLang="en-US" sz="1300" b="0" i="0" u="none" strike="noStrike" cap="none" normalizeH="0" baseline="0" dirty="0" err="1" smtClean="0">
                <a:ln>
                  <a:noFill/>
                </a:ln>
                <a:solidFill>
                  <a:srgbClr val="222222"/>
                </a:solidFill>
                <a:effectLst/>
                <a:latin typeface="Arial" panose="020B0604020202020204" pitchFamily="34" charset="0"/>
              </a:rPr>
              <a:t>VIIIb</a:t>
            </a:r>
            <a:r>
              <a:rPr kumimoji="0" lang="en-US" altLang="en-US" sz="1300" b="0" i="0" u="none" strike="noStrike" cap="none" normalizeH="0" baseline="0" dirty="0" smtClean="0">
                <a:ln>
                  <a:noFill/>
                </a:ln>
                <a:solidFill>
                  <a:srgbClr val="222222"/>
                </a:solidFill>
                <a:effectLst/>
                <a:latin typeface="Arial" panose="020B0604020202020204" pitchFamily="34" charset="0"/>
              </a:rPr>
              <a:t> – Blood &amp; blood components (whole blood, platelets, plasma, packed red cells, etc.).</a:t>
            </a:r>
          </a:p>
          <a:p>
            <a:pPr marL="0" lvl="0" indent="0" eaLnBrk="0" fontAlgn="base" hangingPunct="0">
              <a:lnSpc>
                <a:spcPct val="100000"/>
              </a:lnSpc>
              <a:spcBef>
                <a:spcPct val="0"/>
              </a:spcBef>
              <a:spcAft>
                <a:spcPct val="0"/>
              </a:spcAft>
              <a:buNone/>
            </a:pPr>
            <a:endParaRPr kumimoji="0" lang="en-US" altLang="en-US" sz="1300" b="1" i="0" u="none" strike="noStrike" cap="none" normalizeH="0" baseline="0" dirty="0" smtClean="0">
              <a:ln>
                <a:noFill/>
              </a:ln>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solidFill>
                  <a:srgbClr val="FF0000"/>
                </a:solidFill>
                <a:effectLst/>
                <a:latin typeface="Arial" panose="020B0604020202020204" pitchFamily="34" charset="0"/>
              </a:rPr>
              <a:t>Class IX</a:t>
            </a:r>
            <a:r>
              <a:rPr kumimoji="0" lang="en-US" altLang="en-US" sz="1300" b="0" i="0" u="none" strike="noStrike" cap="none" normalizeH="0" baseline="0" dirty="0" smtClean="0">
                <a:ln>
                  <a:noFill/>
                </a:ln>
                <a:solidFill>
                  <a:srgbClr val="FF0000"/>
                </a:solidFill>
                <a:effectLst/>
                <a:latin typeface="Arial" panose="020B0604020202020204" pitchFamily="34" charset="0"/>
              </a:rPr>
              <a:t> - Repair parts and components to include kits, assemblies, and subassemblies (repairable or non-repairable) required for </a:t>
            </a:r>
          </a:p>
          <a:p>
            <a:pPr marL="0" lvl="0" indent="0" eaLnBrk="0" fontAlgn="base" hangingPunct="0">
              <a:lnSpc>
                <a:spcPct val="100000"/>
              </a:lnSpc>
              <a:spcBef>
                <a:spcPct val="0"/>
              </a:spcBef>
              <a:spcAft>
                <a:spcPct val="0"/>
              </a:spcAft>
              <a:buNone/>
            </a:pPr>
            <a:r>
              <a:rPr kumimoji="0" lang="en-US" altLang="en-US" sz="1300" b="0" i="0" u="none" strike="noStrike" cap="none" normalizeH="0" baseline="0" dirty="0" smtClean="0">
                <a:ln>
                  <a:noFill/>
                </a:ln>
                <a:solidFill>
                  <a:srgbClr val="FF0000"/>
                </a:solidFill>
                <a:effectLst/>
                <a:latin typeface="Arial" panose="020B0604020202020204" pitchFamily="34" charset="0"/>
              </a:rPr>
              <a:t>maintenance support of all equipment.</a:t>
            </a:r>
          </a:p>
          <a:p>
            <a:pPr marL="0" lvl="0" indent="0" eaLnBrk="0" fontAlgn="base" hangingPunct="0">
              <a:lnSpc>
                <a:spcPct val="100000"/>
              </a:lnSpc>
              <a:spcBef>
                <a:spcPct val="0"/>
              </a:spcBef>
              <a:spcAft>
                <a:spcPct val="0"/>
              </a:spcAft>
              <a:buNone/>
            </a:pPr>
            <a:endParaRPr kumimoji="0" lang="en-US" altLang="en-US" sz="1300" b="1" i="0" u="none" strike="noStrike" cap="none" normalizeH="0" baseline="0" dirty="0" smtClean="0">
              <a:ln>
                <a:noFill/>
              </a:ln>
              <a:solidFill>
                <a:srgbClr val="222222"/>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1300" b="1" i="0" u="none" strike="noStrike" cap="none" normalizeH="0" baseline="0" dirty="0" smtClean="0">
                <a:ln>
                  <a:noFill/>
                </a:ln>
                <a:solidFill>
                  <a:srgbClr val="222222"/>
                </a:solidFill>
                <a:effectLst/>
                <a:latin typeface="Arial" panose="020B0604020202020204" pitchFamily="34" charset="0"/>
              </a:rPr>
              <a:t>Class X</a:t>
            </a:r>
            <a:r>
              <a:rPr kumimoji="0" lang="en-US" altLang="en-US" sz="1300" b="0" i="0" u="none" strike="noStrike" cap="none" normalizeH="0" baseline="0" dirty="0" smtClean="0">
                <a:ln>
                  <a:noFill/>
                </a:ln>
                <a:solidFill>
                  <a:srgbClr val="222222"/>
                </a:solidFill>
                <a:effectLst/>
                <a:latin typeface="Arial" panose="020B0604020202020204" pitchFamily="34" charset="0"/>
              </a:rPr>
              <a:t> - Material to support nonmilitary programs such as agriculture and economic development (not included in Classes I through IX).</a:t>
            </a:r>
          </a:p>
          <a:p>
            <a:pPr marL="0" lvl="0" indent="0" eaLnBrk="0" fontAlgn="base" hangingPunct="0">
              <a:lnSpc>
                <a:spcPct val="100000"/>
              </a:lnSpc>
              <a:spcBef>
                <a:spcPct val="0"/>
              </a:spcBef>
              <a:spcAft>
                <a:spcPct val="0"/>
              </a:spcAft>
              <a:buNone/>
            </a:pPr>
            <a:endParaRPr kumimoji="0" lang="en-US" altLang="en-US" sz="1300" b="0" i="0" u="none" strike="noStrike" cap="none" normalizeH="0" baseline="0" dirty="0" smtClean="0">
              <a:ln>
                <a:noFill/>
              </a:ln>
              <a:solidFill>
                <a:srgbClr val="0B0080"/>
              </a:solidFill>
              <a:effectLst/>
              <a:latin typeface="Arial" panose="020B0604020202020204" pitchFamily="34" charset="0"/>
            </a:endParaRPr>
          </a:p>
          <a:p>
            <a:endParaRPr lang="en-US" sz="1300" dirty="0"/>
          </a:p>
        </p:txBody>
      </p:sp>
    </p:spTree>
    <p:extLst>
      <p:ext uri="{BB962C8B-B14F-4D97-AF65-F5344CB8AC3E}">
        <p14:creationId xmlns:p14="http://schemas.microsoft.com/office/powerpoint/2010/main" val="2986875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 Background</a:t>
            </a:r>
            <a:endParaRPr lang="en-US" dirty="0"/>
          </a:p>
        </p:txBody>
      </p:sp>
      <p:sp>
        <p:nvSpPr>
          <p:cNvPr id="3" name="Content Placeholder 2"/>
          <p:cNvSpPr>
            <a:spLocks noGrp="1"/>
          </p:cNvSpPr>
          <p:nvPr>
            <p:ph idx="1"/>
          </p:nvPr>
        </p:nvSpPr>
        <p:spPr>
          <a:xfrm>
            <a:off x="838200" y="1421367"/>
            <a:ext cx="10515600" cy="4351338"/>
          </a:xfrm>
        </p:spPr>
        <p:txBody>
          <a:bodyPr>
            <a:noAutofit/>
          </a:bodyPr>
          <a:lstStyle/>
          <a:p>
            <a:r>
              <a:rPr lang="en-US" sz="2000" dirty="0" smtClean="0"/>
              <a:t>Joined Tetra Tech in July this year as Director, A/E Services</a:t>
            </a:r>
          </a:p>
          <a:p>
            <a:r>
              <a:rPr lang="en-US" sz="2000" dirty="0" smtClean="0"/>
              <a:t>28 years of active duty Naval service in the Civil Engineer Corps (NAVFAC)</a:t>
            </a:r>
          </a:p>
          <a:p>
            <a:r>
              <a:rPr lang="en-US" sz="2000" dirty="0" smtClean="0"/>
              <a:t>Assignments include Pentagon to “Boots </a:t>
            </a:r>
            <a:r>
              <a:rPr lang="en-US" sz="2000" dirty="0"/>
              <a:t>O</a:t>
            </a:r>
            <a:r>
              <a:rPr lang="en-US" sz="2000" dirty="0" smtClean="0"/>
              <a:t>n Ground” in:</a:t>
            </a:r>
          </a:p>
          <a:p>
            <a:pPr lvl="1">
              <a:buFont typeface="Wingdings" panose="05000000000000000000" pitchFamily="2" charset="2"/>
              <a:buChar char="§"/>
            </a:pPr>
            <a:r>
              <a:rPr lang="en-US" sz="1600" dirty="0" smtClean="0"/>
              <a:t>Planning, Programming and Budgeting</a:t>
            </a:r>
          </a:p>
          <a:p>
            <a:pPr lvl="1">
              <a:buFont typeface="Wingdings" panose="05000000000000000000" pitchFamily="2" charset="2"/>
              <a:buChar char="§"/>
            </a:pPr>
            <a:r>
              <a:rPr lang="en-US" sz="1600" dirty="0" smtClean="0"/>
              <a:t>Public Works and Facilities</a:t>
            </a:r>
          </a:p>
          <a:p>
            <a:pPr lvl="1">
              <a:buFont typeface="Wingdings" panose="05000000000000000000" pitchFamily="2" charset="2"/>
              <a:buChar char="§"/>
            </a:pPr>
            <a:r>
              <a:rPr lang="en-US" sz="1600" dirty="0" smtClean="0"/>
              <a:t>Construction and Acquisition</a:t>
            </a:r>
          </a:p>
          <a:p>
            <a:pPr lvl="1">
              <a:buFont typeface="Wingdings" panose="05000000000000000000" pitchFamily="2" charset="2"/>
              <a:buChar char="§"/>
            </a:pPr>
            <a:r>
              <a:rPr lang="en-US" sz="1600" dirty="0" smtClean="0"/>
              <a:t>Expeditionary Warfare and Logistics</a:t>
            </a:r>
          </a:p>
          <a:p>
            <a:pPr lvl="1">
              <a:buFont typeface="Wingdings" panose="05000000000000000000" pitchFamily="2" charset="2"/>
              <a:buChar char="§"/>
            </a:pPr>
            <a:r>
              <a:rPr lang="en-US" sz="1600" dirty="0" smtClean="0"/>
              <a:t>Major Command</a:t>
            </a:r>
          </a:p>
          <a:p>
            <a:r>
              <a:rPr lang="en-US" sz="2000" dirty="0" err="1" smtClean="0"/>
              <a:t>Quals</a:t>
            </a:r>
            <a:r>
              <a:rPr lang="en-US" sz="2000" dirty="0" smtClean="0"/>
              <a:t>:</a:t>
            </a:r>
          </a:p>
          <a:p>
            <a:pPr lvl="1">
              <a:buFont typeface="Wingdings" panose="05000000000000000000" pitchFamily="2" charset="2"/>
              <a:buChar char="§"/>
            </a:pPr>
            <a:r>
              <a:rPr lang="en-US" sz="1600" dirty="0" smtClean="0"/>
              <a:t>Licensed Professional Engineer</a:t>
            </a:r>
          </a:p>
          <a:p>
            <a:pPr lvl="1">
              <a:buFont typeface="Wingdings" panose="05000000000000000000" pitchFamily="2" charset="2"/>
              <a:buChar char="§"/>
            </a:pPr>
            <a:r>
              <a:rPr lang="en-US" sz="1600" dirty="0" smtClean="0"/>
              <a:t>Certified Energy Manager</a:t>
            </a:r>
          </a:p>
          <a:p>
            <a:pPr lvl="1">
              <a:buFont typeface="Wingdings" panose="05000000000000000000" pitchFamily="2" charset="2"/>
              <a:buChar char="§"/>
            </a:pPr>
            <a:r>
              <a:rPr lang="en-US" sz="1600" dirty="0" smtClean="0"/>
              <a:t>Seabee Combat Warfare Officer</a:t>
            </a:r>
          </a:p>
          <a:p>
            <a:pPr lvl="1">
              <a:buFont typeface="Wingdings" panose="05000000000000000000" pitchFamily="2" charset="2"/>
              <a:buChar char="§"/>
            </a:pPr>
            <a:r>
              <a:rPr lang="en-US" sz="1600" dirty="0" smtClean="0"/>
              <a:t>DoD Acquisition Community Professional</a:t>
            </a:r>
          </a:p>
          <a:p>
            <a:pPr lvl="1">
              <a:buFont typeface="Wingdings" panose="05000000000000000000" pitchFamily="2" charset="2"/>
              <a:buChar char="§"/>
            </a:pPr>
            <a:r>
              <a:rPr lang="en-US" sz="1600" dirty="0" smtClean="0"/>
              <a:t>TS-SCI Clearance</a:t>
            </a:r>
          </a:p>
          <a:p>
            <a:r>
              <a:rPr lang="en-US" sz="2000" dirty="0" smtClean="0"/>
              <a:t>Recognized with multiple team and individual awards</a:t>
            </a:r>
          </a:p>
          <a:p>
            <a:pPr marL="0" indent="0">
              <a:buNone/>
            </a:pPr>
            <a:endParaRPr lang="en-US" sz="2000" dirty="0" smtClean="0"/>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106685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SO/LIC Support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Supported war fighting forces both directly and indirectly in CONUS and OCONUS</a:t>
            </a:r>
          </a:p>
          <a:p>
            <a:pPr lvl="1">
              <a:buFont typeface="Wingdings" panose="05000000000000000000" pitchFamily="2" charset="2"/>
              <a:buChar char="§"/>
            </a:pPr>
            <a:r>
              <a:rPr lang="en-US" dirty="0" smtClean="0"/>
              <a:t>Some OCONUS locations: Somalia, Djibouti, Kosovo, Afghanistan, Iraq, Kuwait, Bahrain, Saudi Arabia, Qatar, </a:t>
            </a:r>
            <a:r>
              <a:rPr lang="en-US" dirty="0" smtClean="0"/>
              <a:t>Philippines</a:t>
            </a:r>
            <a:endParaRPr lang="en-US" dirty="0" smtClean="0"/>
          </a:p>
          <a:p>
            <a:r>
              <a:rPr lang="en-US" dirty="0" smtClean="0"/>
              <a:t>Facilities, Utilities, Berthing, Medical, Weapons, Transportation (land, sea and air), Security, Administration, Diving, Acquisition, Planning, Communications, Expeditionary Logistics and Equipment</a:t>
            </a:r>
          </a:p>
          <a:p>
            <a:r>
              <a:rPr lang="en-US" dirty="0" smtClean="0"/>
              <a:t>All Material classes</a:t>
            </a:r>
          </a:p>
          <a:p>
            <a:r>
              <a:rPr lang="en-US" dirty="0" smtClean="0"/>
              <a:t>Rightfully so, tough clients:</a:t>
            </a:r>
          </a:p>
          <a:p>
            <a:pPr lvl="1">
              <a:buFont typeface="Wingdings" panose="05000000000000000000" pitchFamily="2" charset="2"/>
              <a:buChar char="§"/>
            </a:pPr>
            <a:r>
              <a:rPr lang="en-US" dirty="0" smtClean="0"/>
              <a:t>Expected everything “now” with little to no notice</a:t>
            </a:r>
          </a:p>
          <a:p>
            <a:pPr lvl="1">
              <a:buFont typeface="Wingdings" panose="05000000000000000000" pitchFamily="2" charset="2"/>
              <a:buChar char="§"/>
            </a:pPr>
            <a:r>
              <a:rPr lang="en-US" dirty="0" smtClean="0"/>
              <a:t>Not really interested in logistical challenges</a:t>
            </a:r>
          </a:p>
          <a:p>
            <a:pPr lvl="1">
              <a:buFont typeface="Wingdings" panose="05000000000000000000" pitchFamily="2" charset="2"/>
              <a:buChar char="§"/>
            </a:pPr>
            <a:r>
              <a:rPr lang="en-US" dirty="0" smtClean="0"/>
              <a:t>Expected a Plan A, B, C, D, …….just in case</a:t>
            </a:r>
          </a:p>
          <a:p>
            <a:pPr lvl="1">
              <a:buFont typeface="Wingdings" panose="05000000000000000000" pitchFamily="2" charset="2"/>
              <a:buChar char="§"/>
            </a:pPr>
            <a:r>
              <a:rPr lang="en-US" dirty="0" smtClean="0"/>
              <a:t>If you didn’t provide, they work around you</a:t>
            </a:r>
            <a:endParaRPr lang="en-US" dirty="0"/>
          </a:p>
        </p:txBody>
      </p:sp>
    </p:spTree>
    <p:extLst>
      <p:ext uri="{BB962C8B-B14F-4D97-AF65-F5344CB8AC3E}">
        <p14:creationId xmlns:p14="http://schemas.microsoft.com/office/powerpoint/2010/main" val="403839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OPLAN 1003V:  Operation Iraqi Freedom</a:t>
            </a:r>
            <a:endParaRPr lang="en-US" dirty="0"/>
          </a:p>
        </p:txBody>
      </p:sp>
      <p:sp>
        <p:nvSpPr>
          <p:cNvPr id="3" name="Content Placeholder 2"/>
          <p:cNvSpPr>
            <a:spLocks noGrp="1"/>
          </p:cNvSpPr>
          <p:nvPr>
            <p:ph idx="1"/>
          </p:nvPr>
        </p:nvSpPr>
        <p:spPr>
          <a:xfrm>
            <a:off x="838200" y="1488741"/>
            <a:ext cx="10515600" cy="4351338"/>
          </a:xfrm>
        </p:spPr>
        <p:txBody>
          <a:bodyPr>
            <a:normAutofit fontScale="85000" lnSpcReduction="20000"/>
          </a:bodyPr>
          <a:lstStyle/>
          <a:p>
            <a:r>
              <a:rPr lang="en-US" dirty="0" smtClean="0"/>
              <a:t>OPLAN: </a:t>
            </a:r>
            <a:r>
              <a:rPr lang="en-US" dirty="0"/>
              <a:t>a formal plan for military </a:t>
            </a:r>
            <a:r>
              <a:rPr lang="en-US" dirty="0" smtClean="0"/>
              <a:t>forces to conduct</a:t>
            </a:r>
            <a:r>
              <a:rPr lang="en-US" dirty="0"/>
              <a:t> operations, as drawn up by commanders within the </a:t>
            </a:r>
            <a:r>
              <a:rPr lang="en-US" dirty="0" smtClean="0"/>
              <a:t>operations </a:t>
            </a:r>
            <a:r>
              <a:rPr lang="en-US" dirty="0"/>
              <a:t>process </a:t>
            </a:r>
            <a:r>
              <a:rPr lang="en-US" dirty="0" smtClean="0"/>
              <a:t>to achieve military </a:t>
            </a:r>
            <a:r>
              <a:rPr lang="en-US" dirty="0"/>
              <a:t>objectives </a:t>
            </a:r>
            <a:r>
              <a:rPr lang="en-US" dirty="0" smtClean="0"/>
              <a:t>before and during </a:t>
            </a:r>
            <a:r>
              <a:rPr lang="en-US" dirty="0"/>
              <a:t>a </a:t>
            </a:r>
            <a:r>
              <a:rPr lang="en-US" dirty="0" smtClean="0"/>
              <a:t>conflict (SMEAC format)</a:t>
            </a:r>
            <a:endParaRPr lang="en-US" dirty="0" smtClean="0"/>
          </a:p>
          <a:p>
            <a:r>
              <a:rPr lang="en-US" dirty="0" smtClean="0"/>
              <a:t>Largest Naval Special Warfare deployment and operation</a:t>
            </a:r>
          </a:p>
          <a:p>
            <a:pPr lvl="1"/>
            <a:r>
              <a:rPr lang="en-US" dirty="0" smtClean="0"/>
              <a:t>Naval Special Warfare Task Group (NSWTG) – Central</a:t>
            </a:r>
          </a:p>
          <a:p>
            <a:r>
              <a:rPr lang="en-US" dirty="0" smtClean="0"/>
              <a:t>NSWTG comprised of multiple supporting commands</a:t>
            </a:r>
            <a:endParaRPr lang="en-US" dirty="0" smtClean="0"/>
          </a:p>
          <a:p>
            <a:r>
              <a:rPr lang="en-US" dirty="0" smtClean="0"/>
              <a:t>NSWTG AOR was comprised of Kuwait and southern Iraq</a:t>
            </a:r>
          </a:p>
          <a:p>
            <a:r>
              <a:rPr lang="en-US" dirty="0" smtClean="0"/>
              <a:t>Initial mission was to secure five critical Iraqi oil infrastructure targets</a:t>
            </a:r>
          </a:p>
          <a:p>
            <a:r>
              <a:rPr lang="en-US" dirty="0" smtClean="0"/>
              <a:t>Up to 600 special forces personnel</a:t>
            </a:r>
          </a:p>
          <a:p>
            <a:r>
              <a:rPr lang="en-US" dirty="0" smtClean="0"/>
              <a:t>US Navy/Army, Polish, Brit and Aussie SOF supported</a:t>
            </a:r>
          </a:p>
          <a:p>
            <a:r>
              <a:rPr lang="en-US" dirty="0" smtClean="0"/>
              <a:t>Multiple forward operating sites</a:t>
            </a:r>
            <a:endParaRPr lang="en-US" dirty="0" smtClean="0"/>
          </a:p>
          <a:p>
            <a:r>
              <a:rPr lang="en-US" dirty="0" smtClean="0"/>
              <a:t>SDV, sand buggies, drones, special boat squadrons, dolphins, </a:t>
            </a:r>
            <a:r>
              <a:rPr lang="en-US" dirty="0" err="1" smtClean="0"/>
              <a:t>etc</a:t>
            </a:r>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530624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OPLAN 1003V AOR</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1375" t="9036" r="25854" b="10081"/>
          <a:stretch/>
        </p:blipFill>
        <p:spPr>
          <a:xfrm>
            <a:off x="154004" y="1809231"/>
            <a:ext cx="6352674" cy="5053265"/>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28397" t="785" r="25506" b="14890"/>
          <a:stretch/>
        </p:blipFill>
        <p:spPr>
          <a:xfrm>
            <a:off x="6724850" y="1809231"/>
            <a:ext cx="5313146" cy="5044272"/>
          </a:xfrm>
          <a:prstGeom prst="rect">
            <a:avLst/>
          </a:prstGeom>
        </p:spPr>
      </p:pic>
    </p:spTree>
    <p:extLst>
      <p:ext uri="{BB962C8B-B14F-4D97-AF65-F5344CB8AC3E}">
        <p14:creationId xmlns:p14="http://schemas.microsoft.com/office/powerpoint/2010/main" val="2027283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Logistics</a:t>
            </a:r>
            <a:endParaRPr lang="en-US" dirty="0"/>
          </a:p>
        </p:txBody>
      </p:sp>
      <p:sp>
        <p:nvSpPr>
          <p:cNvPr id="3" name="Content Placeholder 2"/>
          <p:cNvSpPr>
            <a:spLocks noGrp="1"/>
          </p:cNvSpPr>
          <p:nvPr>
            <p:ph idx="1"/>
          </p:nvPr>
        </p:nvSpPr>
        <p:spPr>
          <a:xfrm>
            <a:off x="838200" y="1536867"/>
            <a:ext cx="10817994" cy="4873557"/>
          </a:xfrm>
        </p:spPr>
        <p:txBody>
          <a:bodyPr>
            <a:normAutofit lnSpcReduction="10000"/>
          </a:bodyPr>
          <a:lstStyle/>
          <a:p>
            <a:r>
              <a:rPr lang="en-US" dirty="0" smtClean="0"/>
              <a:t>Conventional military logistics were not entirely helpful for SOF</a:t>
            </a:r>
          </a:p>
          <a:p>
            <a:r>
              <a:rPr lang="en-US" dirty="0" smtClean="0"/>
              <a:t>Organic logistic support from CONUS through NSWU to theater</a:t>
            </a:r>
            <a:endParaRPr lang="en-US" dirty="0" smtClean="0"/>
          </a:p>
          <a:p>
            <a:r>
              <a:rPr lang="en-US" dirty="0" smtClean="0"/>
              <a:t>Prepositioned equipment use from Bahrain</a:t>
            </a:r>
          </a:p>
          <a:p>
            <a:r>
              <a:rPr lang="en-US" dirty="0" smtClean="0"/>
              <a:t>Use of Joint Venture (HSV-1) and Army’s Logistics Support Vessel (LSV)</a:t>
            </a:r>
          </a:p>
          <a:p>
            <a:r>
              <a:rPr lang="en-US" dirty="0" smtClean="0"/>
              <a:t>Air assets</a:t>
            </a:r>
            <a:endParaRPr lang="en-US" dirty="0" smtClean="0"/>
          </a:p>
          <a:p>
            <a:r>
              <a:rPr lang="en-US" dirty="0" smtClean="0"/>
              <a:t>Ammo Supply Points (ASP) at strategic locations and Speed Balls</a:t>
            </a:r>
          </a:p>
          <a:p>
            <a:r>
              <a:rPr lang="en-US" dirty="0" smtClean="0"/>
              <a:t>Deep Army Pockets</a:t>
            </a:r>
          </a:p>
          <a:p>
            <a:r>
              <a:rPr lang="en-US" dirty="0" smtClean="0"/>
              <a:t>Use of husbanding </a:t>
            </a:r>
            <a:r>
              <a:rPr lang="en-US" dirty="0"/>
              <a:t>agents (no </a:t>
            </a:r>
            <a:r>
              <a:rPr lang="en-US" dirty="0" smtClean="0"/>
              <a:t>Fat </a:t>
            </a:r>
            <a:r>
              <a:rPr lang="en-US" dirty="0"/>
              <a:t>Leonard</a:t>
            </a:r>
            <a:r>
              <a:rPr lang="en-US" dirty="0" smtClean="0"/>
              <a:t>)</a:t>
            </a:r>
          </a:p>
          <a:p>
            <a:r>
              <a:rPr lang="en-US" dirty="0" smtClean="0"/>
              <a:t>Leveraged SEAL fan support</a:t>
            </a:r>
          </a:p>
          <a:p>
            <a:r>
              <a:rPr lang="en-US" dirty="0" smtClean="0"/>
              <a:t>Road to Bagdad</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11909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1003V </a:t>
            </a:r>
            <a:r>
              <a:rPr lang="en-US" dirty="0" smtClean="0"/>
              <a:t>CHALLENGES</a:t>
            </a:r>
            <a:endParaRPr lang="en-US" dirty="0"/>
          </a:p>
        </p:txBody>
      </p:sp>
      <p:sp>
        <p:nvSpPr>
          <p:cNvPr id="3" name="Content Placeholder 2"/>
          <p:cNvSpPr>
            <a:spLocks noGrp="1"/>
          </p:cNvSpPr>
          <p:nvPr>
            <p:ph idx="1"/>
          </p:nvPr>
        </p:nvSpPr>
        <p:spPr>
          <a:xfrm>
            <a:off x="838200" y="1825625"/>
            <a:ext cx="10731366" cy="4170914"/>
          </a:xfrm>
        </p:spPr>
        <p:txBody>
          <a:bodyPr>
            <a:normAutofit/>
          </a:bodyPr>
          <a:lstStyle/>
          <a:p>
            <a:r>
              <a:rPr lang="en-US" dirty="0" smtClean="0"/>
              <a:t>Austere, hazardous sites </a:t>
            </a:r>
          </a:p>
          <a:p>
            <a:r>
              <a:rPr lang="en-US" dirty="0" smtClean="0"/>
              <a:t>Cultural, religious and language </a:t>
            </a:r>
          </a:p>
          <a:p>
            <a:r>
              <a:rPr lang="en-US" dirty="0" smtClean="0"/>
              <a:t>Local commercial source access, availability, standards, cost and quality</a:t>
            </a:r>
          </a:p>
          <a:p>
            <a:r>
              <a:rPr lang="en-US" dirty="0" smtClean="0"/>
              <a:t>Land, sea and air transport – competing for limited resources, authority</a:t>
            </a:r>
          </a:p>
          <a:p>
            <a:r>
              <a:rPr lang="en-US" dirty="0" smtClean="0"/>
              <a:t>Acquisition tools and limits</a:t>
            </a:r>
          </a:p>
          <a:p>
            <a:r>
              <a:rPr lang="en-US" dirty="0" smtClean="0"/>
              <a:t>Supporting specialized equipment/platforms</a:t>
            </a:r>
          </a:p>
          <a:p>
            <a:r>
              <a:rPr lang="en-US" dirty="0" smtClean="0"/>
              <a:t>Weather</a:t>
            </a:r>
          </a:p>
          <a:p>
            <a:r>
              <a:rPr lang="en-US" dirty="0" smtClean="0"/>
              <a:t>Time</a:t>
            </a:r>
            <a:endParaRPr lang="en-US" dirty="0"/>
          </a:p>
        </p:txBody>
      </p:sp>
      <p:sp>
        <p:nvSpPr>
          <p:cNvPr id="4" name="TextBox 3"/>
          <p:cNvSpPr txBox="1"/>
          <p:nvPr/>
        </p:nvSpPr>
        <p:spPr>
          <a:xfrm>
            <a:off x="2175310" y="6246796"/>
            <a:ext cx="6851556" cy="369332"/>
          </a:xfrm>
          <a:prstGeom prst="rect">
            <a:avLst/>
          </a:prstGeom>
          <a:noFill/>
          <a:ln>
            <a:solidFill>
              <a:schemeClr val="tx1"/>
            </a:solidFill>
          </a:ln>
        </p:spPr>
        <p:txBody>
          <a:bodyPr wrap="none" rtlCol="0">
            <a:spAutoFit/>
          </a:bodyPr>
          <a:lstStyle/>
          <a:p>
            <a:r>
              <a:rPr lang="en-US" dirty="0" smtClean="0"/>
              <a:t>Funding was not a real issue with SOCOM if we had a real requirement.</a:t>
            </a:r>
            <a:endParaRPr lang="en-US" dirty="0"/>
          </a:p>
        </p:txBody>
      </p:sp>
    </p:spTree>
    <p:extLst>
      <p:ext uri="{BB962C8B-B14F-4D97-AF65-F5344CB8AC3E}">
        <p14:creationId xmlns:p14="http://schemas.microsoft.com/office/powerpoint/2010/main" val="2535680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PACIFIC PARTNERSHIP 2013-2015</a:t>
            </a:r>
            <a:endParaRPr lang="en-US" dirty="0"/>
          </a:p>
        </p:txBody>
      </p:sp>
      <p:sp>
        <p:nvSpPr>
          <p:cNvPr id="3" name="Content Placeholder 2"/>
          <p:cNvSpPr>
            <a:spLocks noGrp="1"/>
          </p:cNvSpPr>
          <p:nvPr>
            <p:ph idx="1"/>
          </p:nvPr>
        </p:nvSpPr>
        <p:spPr/>
        <p:txBody>
          <a:bodyPr>
            <a:normAutofit lnSpcReduction="10000"/>
          </a:bodyPr>
          <a:lstStyle/>
          <a:p>
            <a:r>
              <a:rPr lang="en-US" dirty="0"/>
              <a:t>Pacific </a:t>
            </a:r>
            <a:r>
              <a:rPr lang="en-US" dirty="0" smtClean="0"/>
              <a:t>Partnership </a:t>
            </a:r>
            <a:r>
              <a:rPr lang="en-US" dirty="0"/>
              <a:t>goal </a:t>
            </a:r>
            <a:r>
              <a:rPr lang="en-US" dirty="0" smtClean="0"/>
              <a:t>is to improve </a:t>
            </a:r>
            <a:r>
              <a:rPr lang="en-US" dirty="0"/>
              <a:t>maritime security, </a:t>
            </a:r>
            <a:r>
              <a:rPr lang="en-US" dirty="0" smtClean="0"/>
              <a:t>conduct </a:t>
            </a:r>
            <a:r>
              <a:rPr lang="en-US" dirty="0"/>
              <a:t>humanitarian assistance and </a:t>
            </a:r>
            <a:r>
              <a:rPr lang="en-US" dirty="0" smtClean="0"/>
              <a:t>strengthen </a:t>
            </a:r>
            <a:r>
              <a:rPr lang="en-US" dirty="0"/>
              <a:t>disaster-response preparedness throughout the Indo-Asia-Pacific region. </a:t>
            </a:r>
            <a:endParaRPr lang="en-US" dirty="0" smtClean="0"/>
          </a:p>
          <a:p>
            <a:r>
              <a:rPr lang="en-US" dirty="0" smtClean="0"/>
              <a:t>As an example, the 2013 team visited </a:t>
            </a:r>
            <a:r>
              <a:rPr lang="en-US" dirty="0"/>
              <a:t>six host nations to include Samoa, Tonga, Papua New Guinea, the Republic of the Marshall Islands, Republic of Kiribati and the Solomon Islands. Overall, Pacific Partnership held 85 disaster response events, 49 engineering civic action projects, treated 18,679 medical and dental patients, held 136 medical training engagements, evaluated 4,925 animals, cleared more than 2,100 rounds of unexploded ordnance, hosted 208 subject matter expert exchanges and organized 102 community service events. </a:t>
            </a:r>
          </a:p>
        </p:txBody>
      </p:sp>
    </p:spTree>
    <p:extLst>
      <p:ext uri="{BB962C8B-B14F-4D97-AF65-F5344CB8AC3E}">
        <p14:creationId xmlns:p14="http://schemas.microsoft.com/office/powerpoint/2010/main" val="1185934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I’VE LEARNED</a:t>
            </a:r>
            <a:endParaRPr lang="en-US" dirty="0"/>
          </a:p>
        </p:txBody>
      </p:sp>
      <p:sp>
        <p:nvSpPr>
          <p:cNvPr id="3" name="Content Placeholder 2"/>
          <p:cNvSpPr>
            <a:spLocks noGrp="1"/>
          </p:cNvSpPr>
          <p:nvPr>
            <p:ph idx="1"/>
          </p:nvPr>
        </p:nvSpPr>
        <p:spPr/>
        <p:txBody>
          <a:bodyPr/>
          <a:lstStyle/>
          <a:p>
            <a:r>
              <a:rPr lang="en-US" dirty="0" smtClean="0"/>
              <a:t>Planning and communicating is critical at every level</a:t>
            </a:r>
          </a:p>
          <a:p>
            <a:r>
              <a:rPr lang="en-US" dirty="0" smtClean="0"/>
              <a:t>Maintain your “story” throughout the PPBE process</a:t>
            </a:r>
            <a:endParaRPr lang="en-US" dirty="0" smtClean="0"/>
          </a:p>
          <a:p>
            <a:r>
              <a:rPr lang="en-US" dirty="0" smtClean="0"/>
              <a:t>Every decision is (or should be) based on risk</a:t>
            </a:r>
          </a:p>
          <a:p>
            <a:r>
              <a:rPr lang="en-US" dirty="0" smtClean="0"/>
              <a:t>Train and prepare your personnel and those around you</a:t>
            </a:r>
          </a:p>
          <a:p>
            <a:r>
              <a:rPr lang="en-US" dirty="0" smtClean="0"/>
              <a:t>Never burn bridges</a:t>
            </a:r>
          </a:p>
          <a:p>
            <a:r>
              <a:rPr lang="en-US" dirty="0" smtClean="0"/>
              <a:t>Learn to trust your instincts</a:t>
            </a:r>
          </a:p>
          <a:p>
            <a:r>
              <a:rPr lang="en-US" dirty="0" smtClean="0"/>
              <a:t>Maintain the moral high ground</a:t>
            </a:r>
          </a:p>
          <a:p>
            <a:r>
              <a:rPr lang="en-US" smtClean="0"/>
              <a:t>Slow down, </a:t>
            </a:r>
            <a:r>
              <a:rPr lang="en-US" dirty="0" smtClean="0"/>
              <a:t>reduce variables, and have a </a:t>
            </a:r>
            <a:r>
              <a:rPr lang="en-US" smtClean="0"/>
              <a:t>backup plan.</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344248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472</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National Defense Industrial Association Special Forces/Low Intensity Conflict Division Brief  Expeditionary Logistics Support for Special Warfare</vt:lpstr>
      <vt:lpstr>My Background</vt:lpstr>
      <vt:lpstr>SO/LIC Support</vt:lpstr>
      <vt:lpstr>OPLAN 1003V:  Operation Iraqi Freedom</vt:lpstr>
      <vt:lpstr>OPLAN 1003V AOR</vt:lpstr>
      <vt:lpstr>Logistics</vt:lpstr>
      <vt:lpstr>1003V CHALLENGES</vt:lpstr>
      <vt:lpstr>PACIFIC PARTNERSHIP 2013-2015</vt:lpstr>
      <vt:lpstr>WHAT I’VE LEARNED</vt:lpstr>
      <vt:lpstr>Back Up Information</vt:lpstr>
      <vt:lpstr>PowerPoint Presentation</vt:lpstr>
      <vt:lpstr>Military Material Classes</vt:lpstr>
    </vt:vector>
  </TitlesOfParts>
  <Company>Tetra Tech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Aaby, Eric</dc:creator>
  <cp:lastModifiedBy>Aaby, Eric</cp:lastModifiedBy>
  <cp:revision>39</cp:revision>
  <dcterms:created xsi:type="dcterms:W3CDTF">2017-12-04T12:18:16Z</dcterms:created>
  <dcterms:modified xsi:type="dcterms:W3CDTF">2017-12-05T15:08:49Z</dcterms:modified>
</cp:coreProperties>
</file>