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2"/>
  </p:notesMasterIdLst>
  <p:sldIdLst>
    <p:sldId id="256" r:id="rId5"/>
    <p:sldId id="275" r:id="rId6"/>
    <p:sldId id="282" r:id="rId7"/>
    <p:sldId id="283" r:id="rId8"/>
    <p:sldId id="257" r:id="rId9"/>
    <p:sldId id="264" r:id="rId10"/>
    <p:sldId id="260" r:id="rId11"/>
    <p:sldId id="263" r:id="rId12"/>
    <p:sldId id="265" r:id="rId13"/>
    <p:sldId id="287" r:id="rId14"/>
    <p:sldId id="262" r:id="rId15"/>
    <p:sldId id="266" r:id="rId16"/>
    <p:sldId id="258" r:id="rId17"/>
    <p:sldId id="291" r:id="rId18"/>
    <p:sldId id="290" r:id="rId19"/>
    <p:sldId id="286" r:id="rId20"/>
    <p:sldId id="26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Smith" initials="CS" lastIdx="2" clrIdx="0">
    <p:extLst>
      <p:ext uri="{19B8F6BF-5375-455C-9EA6-DF929625EA0E}">
        <p15:presenceInfo xmlns:p15="http://schemas.microsoft.com/office/powerpoint/2012/main" userId="S-1-5-21-2134593322-120724190-635260049-57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B0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14D05F-767F-469B-ADFC-C540E4740C99}" v="7" dt="2020-07-31T12:08:23.1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4249" autoAdjust="0"/>
  </p:normalViewPr>
  <p:slideViewPr>
    <p:cSldViewPr>
      <p:cViewPr varScale="1">
        <p:scale>
          <a:sx n="35" d="100"/>
          <a:sy n="35" d="100"/>
        </p:scale>
        <p:origin x="1190" y="24"/>
      </p:cViewPr>
      <p:guideLst>
        <p:guide orient="horz" pos="2160"/>
        <p:guide pos="2880"/>
      </p:guideLst>
    </p:cSldViewPr>
  </p:slideViewPr>
  <p:outlineViewPr>
    <p:cViewPr>
      <p:scale>
        <a:sx n="33" d="100"/>
        <a:sy n="33" d="100"/>
      </p:scale>
      <p:origin x="0" y="16902"/>
    </p:cViewPr>
  </p:outlineViewPr>
  <p:notesTextViewPr>
    <p:cViewPr>
      <p:scale>
        <a:sx n="100" d="100"/>
        <a:sy n="100" d="100"/>
      </p:scale>
      <p:origin x="0" y="0"/>
    </p:cViewPr>
  </p:notesTextViewPr>
  <p:sorterViewPr>
    <p:cViewPr>
      <p:scale>
        <a:sx n="100" d="100"/>
        <a:sy n="100" d="100"/>
      </p:scale>
      <p:origin x="0" y="2322"/>
    </p:cViewPr>
  </p:sorterViewPr>
  <p:notesViewPr>
    <p:cSldViewPr>
      <p:cViewPr varScale="1">
        <p:scale>
          <a:sx n="81" d="100"/>
          <a:sy n="81" d="100"/>
        </p:scale>
        <p:origin x="19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0147E0D1-B34A-4B7F-850B-68D01971C64C}" type="datetimeFigureOut">
              <a:rPr lang="en-US" smtClean="0"/>
              <a:pPr/>
              <a:t>8/10/2020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6" tIns="46583" rIns="93166" bIns="46583" rtlCol="0" anchor="b"/>
          <a:lstStyle>
            <a:lvl1pPr algn="r">
              <a:defRPr sz="1200"/>
            </a:lvl1pPr>
          </a:lstStyle>
          <a:p>
            <a:fld id="{19005365-EA54-452E-AD43-1790D0F8DD5C}" type="slidenum">
              <a:rPr lang="en-US" smtClean="0"/>
              <a:pPr/>
              <a:t>‹#›</a:t>
            </a:fld>
            <a:endParaRPr lang="en-US" dirty="0"/>
          </a:p>
        </p:txBody>
      </p:sp>
    </p:spTree>
    <p:extLst>
      <p:ext uri="{BB962C8B-B14F-4D97-AF65-F5344CB8AC3E}">
        <p14:creationId xmlns:p14="http://schemas.microsoft.com/office/powerpoint/2010/main" val="270724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1</a:t>
            </a:fld>
            <a:endParaRPr lang="en-US" dirty="0"/>
          </a:p>
        </p:txBody>
      </p:sp>
    </p:spTree>
    <p:extLst>
      <p:ext uri="{BB962C8B-B14F-4D97-AF65-F5344CB8AC3E}">
        <p14:creationId xmlns:p14="http://schemas.microsoft.com/office/powerpoint/2010/main" val="302714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AD50DE-4270-48B2-A6F4-A2C1C4AF28E9}" type="slidenum">
              <a:rPr lang="en-US" smtClean="0"/>
              <a:t>5</a:t>
            </a:fld>
            <a:endParaRPr lang="en-US"/>
          </a:p>
        </p:txBody>
      </p:sp>
    </p:spTree>
    <p:extLst>
      <p:ext uri="{BB962C8B-B14F-4D97-AF65-F5344CB8AC3E}">
        <p14:creationId xmlns:p14="http://schemas.microsoft.com/office/powerpoint/2010/main" val="273988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 delay was put in place, the rule will not go away</a:t>
            </a:r>
          </a:p>
        </p:txBody>
      </p:sp>
      <p:sp>
        <p:nvSpPr>
          <p:cNvPr id="4" name="Slide Number Placeholder 3"/>
          <p:cNvSpPr>
            <a:spLocks noGrp="1"/>
          </p:cNvSpPr>
          <p:nvPr>
            <p:ph type="sldNum" sz="quarter" idx="5"/>
          </p:nvPr>
        </p:nvSpPr>
        <p:spPr/>
        <p:txBody>
          <a:bodyPr/>
          <a:lstStyle/>
          <a:p>
            <a:fld id="{09AD50DE-4270-48B2-A6F4-A2C1C4AF28E9}" type="slidenum">
              <a:rPr lang="en-US" smtClean="0"/>
              <a:t>6</a:t>
            </a:fld>
            <a:endParaRPr lang="en-US"/>
          </a:p>
        </p:txBody>
      </p:sp>
    </p:spTree>
    <p:extLst>
      <p:ext uri="{BB962C8B-B14F-4D97-AF65-F5344CB8AC3E}">
        <p14:creationId xmlns:p14="http://schemas.microsoft.com/office/powerpoint/2010/main" val="3000519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ODNI has put out a whitepaper on waivers</a:t>
            </a:r>
          </a:p>
        </p:txBody>
      </p:sp>
      <p:sp>
        <p:nvSpPr>
          <p:cNvPr id="4" name="Slide Number Placeholder 3"/>
          <p:cNvSpPr>
            <a:spLocks noGrp="1"/>
          </p:cNvSpPr>
          <p:nvPr>
            <p:ph type="sldNum" sz="quarter" idx="5"/>
          </p:nvPr>
        </p:nvSpPr>
        <p:spPr/>
        <p:txBody>
          <a:bodyPr/>
          <a:lstStyle/>
          <a:p>
            <a:fld id="{09AD50DE-4270-48B2-A6F4-A2C1C4AF28E9}" type="slidenum">
              <a:rPr lang="en-US" smtClean="0"/>
              <a:t>8</a:t>
            </a:fld>
            <a:endParaRPr lang="en-US"/>
          </a:p>
        </p:txBody>
      </p:sp>
    </p:spTree>
    <p:extLst>
      <p:ext uri="{BB962C8B-B14F-4D97-AF65-F5344CB8AC3E}">
        <p14:creationId xmlns:p14="http://schemas.microsoft.com/office/powerpoint/2010/main" val="340281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not affect </a:t>
            </a:r>
          </a:p>
        </p:txBody>
      </p:sp>
      <p:sp>
        <p:nvSpPr>
          <p:cNvPr id="4" name="Slide Number Placeholder 3"/>
          <p:cNvSpPr>
            <a:spLocks noGrp="1"/>
          </p:cNvSpPr>
          <p:nvPr>
            <p:ph type="sldNum" sz="quarter" idx="5"/>
          </p:nvPr>
        </p:nvSpPr>
        <p:spPr/>
        <p:txBody>
          <a:bodyPr/>
          <a:lstStyle/>
          <a:p>
            <a:fld id="{09AD50DE-4270-48B2-A6F4-A2C1C4AF28E9}" type="slidenum">
              <a:rPr lang="en-US" smtClean="0"/>
              <a:t>9</a:t>
            </a:fld>
            <a:endParaRPr lang="en-US"/>
          </a:p>
        </p:txBody>
      </p:sp>
    </p:spTree>
    <p:extLst>
      <p:ext uri="{BB962C8B-B14F-4D97-AF65-F5344CB8AC3E}">
        <p14:creationId xmlns:p14="http://schemas.microsoft.com/office/powerpoint/2010/main" val="346760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AD50DE-4270-48B2-A6F4-A2C1C4AF28E9}" type="slidenum">
              <a:rPr lang="en-US" smtClean="0"/>
              <a:t>12</a:t>
            </a:fld>
            <a:endParaRPr lang="en-US"/>
          </a:p>
        </p:txBody>
      </p:sp>
    </p:spTree>
    <p:extLst>
      <p:ext uri="{BB962C8B-B14F-4D97-AF65-F5344CB8AC3E}">
        <p14:creationId xmlns:p14="http://schemas.microsoft.com/office/powerpoint/2010/main" val="361594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16</a:t>
            </a:fld>
            <a:endParaRPr lang="en-US" dirty="0"/>
          </a:p>
        </p:txBody>
      </p:sp>
    </p:spTree>
    <p:extLst>
      <p:ext uri="{BB962C8B-B14F-4D97-AF65-F5344CB8AC3E}">
        <p14:creationId xmlns:p14="http://schemas.microsoft.com/office/powerpoint/2010/main" val="2018386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05365-EA54-452E-AD43-1790D0F8DD5C}" type="slidenum">
              <a:rPr lang="en-US" smtClean="0"/>
              <a:pPr/>
              <a:t>17</a:t>
            </a:fld>
            <a:endParaRPr lang="en-US" dirty="0"/>
          </a:p>
        </p:txBody>
      </p:sp>
    </p:spTree>
    <p:extLst>
      <p:ext uri="{BB962C8B-B14F-4D97-AF65-F5344CB8AC3E}">
        <p14:creationId xmlns:p14="http://schemas.microsoft.com/office/powerpoint/2010/main" val="124085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solidFill>
                  <a:srgbClr val="AB0003"/>
                </a:solidFill>
              </a:defRPr>
            </a:lvl1pPr>
          </a:lstStyle>
          <a:p>
            <a:r>
              <a:rPr lang="en-US" dirty="0"/>
              <a:t>CLICK TO EDIT MASTER TITLE STYLE</a:t>
            </a:r>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9D51638-D0E2-4839-B13A-24BF466AABA9}" type="datetime1">
              <a:rPr lang="en-US" smtClean="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67358448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lvl1pPr>
              <a:defRPr>
                <a:solidFill>
                  <a:srgbClr val="AB0003"/>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23F8-84AA-449D-9667-7BB544FECF54}" type="datetime1">
              <a:rPr lang="en-US" smtClean="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51436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1066800" cy="5851525"/>
          </a:xfrm>
        </p:spPr>
        <p:txBody>
          <a:bodyPr vert="eaVert"/>
          <a:lstStyle>
            <a:lvl1pPr>
              <a:defRPr>
                <a:solidFill>
                  <a:srgbClr val="AB0003"/>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8A978-F449-47AF-B3D0-B13F162C6AF6}" type="datetime1">
              <a:rPr lang="en-US" smtClean="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118396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325C21B-3258-4293-8AD7-7489A94AFFD4}" type="datetime1">
              <a:rPr lang="en-US" smtClean="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2975812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AB0003"/>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E19EB3F-C711-4304-A4F6-7B4841DEDE94}" type="datetime1">
              <a:rPr lang="en-US" smtClean="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128214785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lvl1pPr>
              <a:defRPr>
                <a:solidFill>
                  <a:srgbClr val="AB0003"/>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9E90E5-F405-40E0-BCD9-8001C0D52617}" type="datetime1">
              <a:rPr lang="en-US" smtClean="0"/>
              <a:pPr/>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30048919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lvl1pPr>
              <a:defRPr>
                <a:solidFill>
                  <a:srgbClr val="AB0003"/>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C4A48-D25C-45A8-B8E0-BD2D3B1132C1}" type="datetime1">
              <a:rPr lang="en-US" smtClean="0"/>
              <a:pPr/>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1968314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467600" cy="740653"/>
          </a:xfrm>
        </p:spPr>
        <p:txBody>
          <a:bodyPr/>
          <a:lstStyle>
            <a:lvl1pPr>
              <a:defRPr>
                <a:solidFill>
                  <a:srgbClr val="AB0003"/>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BB7F9C2D-98A7-4A5A-AF37-9DE9D3A4D871}" type="datetime1">
              <a:rPr lang="en-US" smtClean="0"/>
              <a:pPr/>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29143742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AC9F-A0B1-4460-AE6A-1FEB31152C69}" type="datetime1">
              <a:rPr lang="en-US" smtClean="0"/>
              <a:pPr/>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411969688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solidFill>
                  <a:srgbClr val="AB0003"/>
                </a:solidFill>
              </a:defRPr>
            </a:lvl1pPr>
          </a:lstStyle>
          <a:p>
            <a:r>
              <a:rPr lang="en-US" dirty="0"/>
              <a:t>CLICK TO EDIT MASTER TITLE STYLE</a:t>
            </a:r>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C14F5-A131-4974-90AA-B086A07564D4}" type="datetime1">
              <a:rPr lang="en-US" smtClean="0"/>
              <a:pPr/>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131745413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solidFill>
                  <a:srgbClr val="AB0003"/>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D09FB-BFDE-4AEB-86B7-A3875FE04EE9}" type="datetime1">
              <a:rPr lang="en-US" smtClean="0"/>
              <a:pPr/>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40897784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p:cNvSpPr/>
          <p:nvPr/>
        </p:nvSpPr>
        <p:spPr>
          <a:xfrm>
            <a:off x="76200" y="6324600"/>
            <a:ext cx="609600" cy="533400"/>
          </a:xfrm>
          <a:prstGeom prst="parallelogram">
            <a:avLst/>
          </a:prstGeom>
          <a:solidFill>
            <a:srgbClr val="AB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152400" y="173747"/>
            <a:ext cx="7543800" cy="74065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 y="1219200"/>
            <a:ext cx="8229600" cy="4830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     </a:t>
            </a:r>
          </a:p>
          <a:p>
            <a:pPr lvl="4"/>
            <a:r>
              <a:rPr lang="en-US" dirty="0"/>
              <a:t>Fifth level</a:t>
            </a:r>
          </a:p>
        </p:txBody>
      </p:sp>
      <p:sp>
        <p:nvSpPr>
          <p:cNvPr id="4" name="Date Placeholder 3"/>
          <p:cNvSpPr>
            <a:spLocks noGrp="1"/>
          </p:cNvSpPr>
          <p:nvPr>
            <p:ph type="dt" sz="half" idx="2"/>
          </p:nvPr>
        </p:nvSpPr>
        <p:spPr>
          <a:xfrm>
            <a:off x="6553200" y="6400800"/>
            <a:ext cx="21336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2000505000000020004" pitchFamily="2" charset="0"/>
              </a:defRPr>
            </a:lvl1pPr>
          </a:lstStyle>
          <a:p>
            <a:fld id="{D052A4D6-DA43-469D-B534-1F70D17CCF7C}" type="datetime1">
              <a:rPr lang="en-US" smtClean="0"/>
              <a:pPr/>
              <a:t>8/10/2020</a:t>
            </a:fld>
            <a:endParaRPr lang="en-US" dirty="0"/>
          </a:p>
        </p:txBody>
      </p:sp>
      <p:sp>
        <p:nvSpPr>
          <p:cNvPr id="5" name="Footer Placeholder 4"/>
          <p:cNvSpPr>
            <a:spLocks noGrp="1"/>
          </p:cNvSpPr>
          <p:nvPr>
            <p:ph type="ftr" sz="quarter" idx="3"/>
          </p:nvPr>
        </p:nvSpPr>
        <p:spPr>
          <a:xfrm>
            <a:off x="3124200" y="64325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ontserrat" panose="02000505000000020004" pitchFamily="2" charset="0"/>
              </a:defRPr>
            </a:lvl1pPr>
          </a:lstStyle>
          <a:p>
            <a:endParaRPr lang="en-US" dirty="0"/>
          </a:p>
        </p:txBody>
      </p:sp>
      <p:sp>
        <p:nvSpPr>
          <p:cNvPr id="6" name="Slide Number Placeholder 5"/>
          <p:cNvSpPr>
            <a:spLocks noGrp="1"/>
          </p:cNvSpPr>
          <p:nvPr>
            <p:ph type="sldNum" sz="quarter" idx="4"/>
          </p:nvPr>
        </p:nvSpPr>
        <p:spPr>
          <a:xfrm>
            <a:off x="152400" y="6400800"/>
            <a:ext cx="2133600" cy="365125"/>
          </a:xfrm>
          <a:prstGeom prst="rect">
            <a:avLst/>
          </a:prstGeom>
        </p:spPr>
        <p:txBody>
          <a:bodyPr vert="horz" lIns="91440" tIns="45720" rIns="91440" bIns="45720" rtlCol="0" anchor="ctr"/>
          <a:lstStyle>
            <a:lvl1pPr algn="l">
              <a:defRPr sz="1200" b="1">
                <a:solidFill>
                  <a:schemeClr val="bg1"/>
                </a:solidFill>
                <a:latin typeface="Arial" panose="020B0604020202020204" pitchFamily="34" charset="0"/>
                <a:cs typeface="Arial" panose="020B0604020202020204" pitchFamily="34" charset="0"/>
              </a:defRPr>
            </a:lvl1pPr>
          </a:lstStyle>
          <a:p>
            <a:fld id="{CD64BFC3-983F-4B0A-9A55-84A85105ADC0}" type="slidenum">
              <a:rPr lang="en-US" smtClean="0"/>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72400" y="304800"/>
            <a:ext cx="1238396" cy="509534"/>
          </a:xfrm>
          <a:prstGeom prst="rect">
            <a:avLst/>
          </a:prstGeom>
        </p:spPr>
      </p:pic>
    </p:spTree>
    <p:extLst>
      <p:ext uri="{BB962C8B-B14F-4D97-AF65-F5344CB8AC3E}">
        <p14:creationId xmlns:p14="http://schemas.microsoft.com/office/powerpoint/2010/main" val="266246380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spd="med">
    <p:fade/>
  </p:transition>
  <p:hf hdr="0" ftr="0"/>
  <p:txStyles>
    <p:titleStyle>
      <a:lvl1pPr algn="l" defTabSz="914400" rtl="0" eaLnBrk="1" latinLnBrk="0" hangingPunct="1">
        <a:spcBef>
          <a:spcPct val="0"/>
        </a:spcBef>
        <a:buNone/>
        <a:defRPr sz="3200" b="1" kern="1200" spc="-150">
          <a:solidFill>
            <a:srgbClr val="AB000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AB0003"/>
        </a:buClr>
        <a:buFont typeface="Arial" panose="020B0604020202020204" pitchFamily="34" charset="0"/>
        <a:buChar char="•"/>
        <a:defRPr sz="2800" b="1" kern="1200" spc="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spc="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spc="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spc="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NDIA.org/policy/section-889"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a:bodyPr>
          <a:lstStyle/>
          <a:p>
            <a:pPr algn="ctr"/>
            <a:r>
              <a:rPr lang="en-US" dirty="0"/>
              <a:t>Sec. 889 Prohibition on Certain Telecommunications and Video Surveillance Services or Equipment</a:t>
            </a:r>
          </a:p>
        </p:txBody>
      </p:sp>
      <p:sp>
        <p:nvSpPr>
          <p:cNvPr id="6" name="Subtitle 5"/>
          <p:cNvSpPr>
            <a:spLocks noGrp="1"/>
          </p:cNvSpPr>
          <p:nvPr>
            <p:ph type="subTitle" idx="1"/>
          </p:nvPr>
        </p:nvSpPr>
        <p:spPr>
          <a:xfrm>
            <a:off x="1371600" y="2971800"/>
            <a:ext cx="6400800" cy="3581400"/>
          </a:xfrm>
        </p:spPr>
        <p:txBody>
          <a:bodyPr>
            <a:normAutofit/>
          </a:bodyPr>
          <a:lstStyle/>
          <a:p>
            <a:r>
              <a:rPr lang="en-US" sz="2400" dirty="0"/>
              <a:t>The Impact on the Defense Industrial Base</a:t>
            </a:r>
            <a:endParaRPr lang="en-US" sz="1800" dirty="0"/>
          </a:p>
          <a:p>
            <a:endParaRPr lang="en-US" sz="2100" dirty="0">
              <a:solidFill>
                <a:schemeClr val="tx1"/>
              </a:solidFill>
            </a:endParaRPr>
          </a:p>
          <a:p>
            <a:endParaRPr lang="en-US" sz="2100" dirty="0">
              <a:solidFill>
                <a:schemeClr val="tx1"/>
              </a:solidFill>
            </a:endParaRPr>
          </a:p>
          <a:p>
            <a:endParaRPr lang="en-US" sz="2100" dirty="0">
              <a:solidFill>
                <a:schemeClr val="tx1"/>
              </a:solidFill>
            </a:endParaRPr>
          </a:p>
        </p:txBody>
      </p:sp>
      <p:sp>
        <p:nvSpPr>
          <p:cNvPr id="4" name="Date Placeholder 3"/>
          <p:cNvSpPr>
            <a:spLocks noGrp="1"/>
          </p:cNvSpPr>
          <p:nvPr>
            <p:ph type="dt" sz="half" idx="10"/>
          </p:nvPr>
        </p:nvSpPr>
        <p:spPr>
          <a:xfrm>
            <a:off x="6839893" y="6400800"/>
            <a:ext cx="2133600" cy="365125"/>
          </a:xfrm>
        </p:spPr>
        <p:txBody>
          <a:bodyPr/>
          <a:lstStyle/>
          <a:p>
            <a:pPr algn="r"/>
            <a:fld id="{E88A18B5-936C-4099-8DFC-B184A5DF98B1}" type="datetime1">
              <a:rPr lang="en-US" smtClean="0"/>
              <a:pPr algn="r"/>
              <a:t>8/10/2020</a:t>
            </a:fld>
            <a:endParaRPr lang="en-US" dirty="0"/>
          </a:p>
        </p:txBody>
      </p:sp>
      <p:sp>
        <p:nvSpPr>
          <p:cNvPr id="5" name="Slide Number Placeholder 4"/>
          <p:cNvSpPr>
            <a:spLocks noGrp="1"/>
          </p:cNvSpPr>
          <p:nvPr>
            <p:ph type="sldNum" sz="quarter" idx="12"/>
          </p:nvPr>
        </p:nvSpPr>
        <p:spPr>
          <a:xfrm>
            <a:off x="228600" y="6400800"/>
            <a:ext cx="304800" cy="365125"/>
          </a:xfrm>
        </p:spPr>
        <p:txBody>
          <a:bodyPr/>
          <a:lstStyle/>
          <a:p>
            <a:fld id="{CD64BFC3-983F-4B0A-9A55-84A85105ADC0}" type="slidenum">
              <a:rPr lang="en-US" smtClean="0"/>
              <a:pPr/>
              <a:t>1</a:t>
            </a:fld>
            <a:endParaRPr lang="en-US" dirty="0"/>
          </a:p>
        </p:txBody>
      </p:sp>
    </p:spTree>
    <p:extLst>
      <p:ext uri="{BB962C8B-B14F-4D97-AF65-F5344CB8AC3E}">
        <p14:creationId xmlns:p14="http://schemas.microsoft.com/office/powerpoint/2010/main" val="2185104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07F96F-2AAA-4582-92C2-389234E5DE87}"/>
              </a:ext>
            </a:extLst>
          </p:cNvPr>
          <p:cNvSpPr>
            <a:spLocks noGrp="1"/>
          </p:cNvSpPr>
          <p:nvPr>
            <p:ph idx="1"/>
          </p:nvPr>
        </p:nvSpPr>
        <p:spPr/>
        <p:txBody>
          <a:bodyPr>
            <a:normAutofit lnSpcReduction="10000"/>
          </a:bodyPr>
          <a:lstStyle/>
          <a:p>
            <a:pPr marL="0" indent="0">
              <a:buNone/>
            </a:pPr>
            <a:r>
              <a:rPr lang="en-US" dirty="0"/>
              <a:t>“Telecommunications or video surveillance equipment or services produced or provided by an entity that the Secretary of Defense, in consultation with the Director of National Intelligence or the Director of the Federal Bureau of Investigation, reasonably believes to be </a:t>
            </a:r>
            <a:r>
              <a:rPr lang="en-US" b="1" dirty="0"/>
              <a:t>an entity owned or controlled by, or otherwise connected to, the Chinese government.”</a:t>
            </a:r>
          </a:p>
          <a:p>
            <a:pPr marL="0" indent="0">
              <a:buNone/>
            </a:pPr>
            <a:endParaRPr lang="en-US" b="1" dirty="0"/>
          </a:p>
          <a:p>
            <a:pPr marL="0" indent="0">
              <a:buNone/>
            </a:pPr>
            <a:r>
              <a:rPr lang="en-US" b="1" dirty="0"/>
              <a:t> </a:t>
            </a:r>
            <a:endParaRPr lang="en-US" dirty="0"/>
          </a:p>
        </p:txBody>
      </p:sp>
      <p:sp>
        <p:nvSpPr>
          <p:cNvPr id="7" name="Slide Number Placeholder 6">
            <a:extLst>
              <a:ext uri="{FF2B5EF4-FFF2-40B4-BE49-F238E27FC236}">
                <a16:creationId xmlns:a16="http://schemas.microsoft.com/office/drawing/2014/main" id="{6851A212-B5BA-4BBA-9922-F21E61C8BDC4}"/>
              </a:ext>
            </a:extLst>
          </p:cNvPr>
          <p:cNvSpPr>
            <a:spLocks noGrp="1"/>
          </p:cNvSpPr>
          <p:nvPr>
            <p:ph type="sldNum" sz="quarter" idx="12"/>
          </p:nvPr>
        </p:nvSpPr>
        <p:spPr/>
        <p:txBody>
          <a:bodyPr/>
          <a:lstStyle/>
          <a:p>
            <a:fld id="{75CB8C34-C8DD-4C21-AE4A-8FD5B7BA305D}" type="slidenum">
              <a:rPr lang="en-US" smtClean="0"/>
              <a:t>10</a:t>
            </a:fld>
            <a:endParaRPr lang="en-US"/>
          </a:p>
        </p:txBody>
      </p:sp>
    </p:spTree>
    <p:extLst>
      <p:ext uri="{BB962C8B-B14F-4D97-AF65-F5344CB8AC3E}">
        <p14:creationId xmlns:p14="http://schemas.microsoft.com/office/powerpoint/2010/main" val="258839839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07F96F-2AAA-4582-92C2-389234E5DE87}"/>
              </a:ext>
            </a:extLst>
          </p:cNvPr>
          <p:cNvSpPr>
            <a:spLocks noGrp="1"/>
          </p:cNvSpPr>
          <p:nvPr>
            <p:ph idx="1"/>
          </p:nvPr>
        </p:nvSpPr>
        <p:spPr/>
        <p:txBody>
          <a:bodyPr/>
          <a:lstStyle/>
          <a:p>
            <a:pPr marL="0" indent="0">
              <a:buNone/>
            </a:pPr>
            <a:endParaRPr lang="en-US" b="1" dirty="0"/>
          </a:p>
          <a:p>
            <a:pPr marL="0" indent="0">
              <a:buNone/>
            </a:pPr>
            <a:r>
              <a:rPr lang="en-US" b="1" dirty="0"/>
              <a:t> </a:t>
            </a:r>
            <a:endParaRPr lang="en-US" dirty="0"/>
          </a:p>
        </p:txBody>
      </p:sp>
      <p:pic>
        <p:nvPicPr>
          <p:cNvPr id="4" name="Picture 3">
            <a:extLst>
              <a:ext uri="{FF2B5EF4-FFF2-40B4-BE49-F238E27FC236}">
                <a16:creationId xmlns:a16="http://schemas.microsoft.com/office/drawing/2014/main" id="{D8F2D9A1-343E-44B3-ADA1-3BFCEC2B1763}"/>
              </a:ext>
            </a:extLst>
          </p:cNvPr>
          <p:cNvPicPr>
            <a:picLocks noChangeAspect="1"/>
          </p:cNvPicPr>
          <p:nvPr/>
        </p:nvPicPr>
        <p:blipFill>
          <a:blip r:embed="rId2"/>
          <a:stretch>
            <a:fillRect/>
          </a:stretch>
        </p:blipFill>
        <p:spPr>
          <a:xfrm>
            <a:off x="292895" y="1035844"/>
            <a:ext cx="3558859" cy="4625257"/>
          </a:xfrm>
          <a:prstGeom prst="rect">
            <a:avLst/>
          </a:prstGeom>
        </p:spPr>
      </p:pic>
      <p:sp>
        <p:nvSpPr>
          <p:cNvPr id="5" name="TextBox 4">
            <a:extLst>
              <a:ext uri="{FF2B5EF4-FFF2-40B4-BE49-F238E27FC236}">
                <a16:creationId xmlns:a16="http://schemas.microsoft.com/office/drawing/2014/main" id="{C9E9FB47-062E-4656-80C6-0BE79D258645}"/>
              </a:ext>
            </a:extLst>
          </p:cNvPr>
          <p:cNvSpPr txBox="1"/>
          <p:nvPr/>
        </p:nvSpPr>
        <p:spPr>
          <a:xfrm>
            <a:off x="4187509" y="1716881"/>
            <a:ext cx="4564606" cy="4870564"/>
          </a:xfrm>
          <a:prstGeom prst="rect">
            <a:avLst/>
          </a:prstGeom>
          <a:noFill/>
        </p:spPr>
        <p:txBody>
          <a:bodyPr wrap="square" rtlCol="0">
            <a:spAutoFit/>
          </a:bodyPr>
          <a:lstStyle/>
          <a:p>
            <a:pPr marL="257175" indent="-257175">
              <a:buFont typeface="+mj-lt"/>
              <a:buAutoNum type="arabicPeriod"/>
            </a:pPr>
            <a:r>
              <a:rPr lang="en-US" sz="1350" dirty="0"/>
              <a:t>Aviation Industry Corporation</a:t>
            </a:r>
          </a:p>
          <a:p>
            <a:pPr marL="257175" indent="-257175">
              <a:buFont typeface="+mj-lt"/>
              <a:buAutoNum type="arabicPeriod"/>
            </a:pPr>
            <a:r>
              <a:rPr lang="en-US" sz="1350" dirty="0"/>
              <a:t>China Aerospace Science and Technology Corporation</a:t>
            </a:r>
          </a:p>
          <a:p>
            <a:pPr marL="257175" indent="-257175">
              <a:buFont typeface="+mj-lt"/>
              <a:buAutoNum type="arabicPeriod"/>
            </a:pPr>
            <a:r>
              <a:rPr lang="en-US" sz="1350" dirty="0"/>
              <a:t>China Aerospace Science and Industry Corporation</a:t>
            </a:r>
          </a:p>
          <a:p>
            <a:pPr marL="257175" indent="-257175">
              <a:buFont typeface="+mj-lt"/>
              <a:buAutoNum type="arabicPeriod"/>
            </a:pPr>
            <a:r>
              <a:rPr lang="en-US" sz="1350" dirty="0"/>
              <a:t>China Electronics Technology Group Corporation</a:t>
            </a:r>
          </a:p>
          <a:p>
            <a:pPr marL="257175" indent="-257175">
              <a:buFont typeface="+mj-lt"/>
              <a:buAutoNum type="arabicPeriod"/>
            </a:pPr>
            <a:r>
              <a:rPr lang="en-US" sz="1350" dirty="0"/>
              <a:t>China South Industries Group Corporation</a:t>
            </a:r>
          </a:p>
          <a:p>
            <a:pPr marL="257175" indent="-257175">
              <a:buFont typeface="+mj-lt"/>
              <a:buAutoNum type="arabicPeriod"/>
            </a:pPr>
            <a:r>
              <a:rPr lang="en-US" sz="1350" dirty="0"/>
              <a:t>China Shipbuilding Industry Corporation</a:t>
            </a:r>
          </a:p>
          <a:p>
            <a:pPr marL="257175" indent="-257175">
              <a:buFont typeface="+mj-lt"/>
              <a:buAutoNum type="arabicPeriod"/>
            </a:pPr>
            <a:r>
              <a:rPr lang="en-US" sz="1350" dirty="0"/>
              <a:t>China State Shipbuilding Corporation</a:t>
            </a:r>
          </a:p>
          <a:p>
            <a:pPr marL="257175" indent="-257175">
              <a:buFont typeface="+mj-lt"/>
              <a:buAutoNum type="arabicPeriod"/>
            </a:pPr>
            <a:r>
              <a:rPr lang="en-US" sz="1350" dirty="0"/>
              <a:t>China North Industries Group Corporation (</a:t>
            </a:r>
            <a:r>
              <a:rPr lang="en-US" sz="1350" dirty="0" err="1"/>
              <a:t>Norinco</a:t>
            </a:r>
            <a:r>
              <a:rPr lang="en-US" sz="1350" dirty="0"/>
              <a:t> Group)</a:t>
            </a:r>
          </a:p>
          <a:p>
            <a:pPr marL="257175" indent="-257175">
              <a:buFont typeface="+mj-lt"/>
              <a:buAutoNum type="arabicPeriod"/>
            </a:pPr>
            <a:r>
              <a:rPr lang="en-US" sz="1350" dirty="0"/>
              <a:t>Hangzhou Hikvision Digital Technologies Co.</a:t>
            </a:r>
          </a:p>
          <a:p>
            <a:pPr marL="257175" indent="-257175">
              <a:buFont typeface="+mj-lt"/>
              <a:buAutoNum type="arabicPeriod"/>
            </a:pPr>
            <a:r>
              <a:rPr lang="en-US" sz="1350" dirty="0"/>
              <a:t>Huawei</a:t>
            </a:r>
          </a:p>
          <a:p>
            <a:pPr marL="257175" indent="-257175">
              <a:buFont typeface="+mj-lt"/>
              <a:buAutoNum type="arabicPeriod"/>
            </a:pPr>
            <a:r>
              <a:rPr lang="en-US" sz="1350" dirty="0"/>
              <a:t>Inspur Group</a:t>
            </a:r>
          </a:p>
          <a:p>
            <a:pPr marL="257175" indent="-257175">
              <a:buFont typeface="+mj-lt"/>
              <a:buAutoNum type="arabicPeriod"/>
            </a:pPr>
            <a:r>
              <a:rPr lang="en-US" sz="1350" dirty="0"/>
              <a:t>Aero Engine Corporation of China</a:t>
            </a:r>
          </a:p>
          <a:p>
            <a:pPr marL="257175" indent="-257175">
              <a:buFont typeface="+mj-lt"/>
              <a:buAutoNum type="arabicPeriod"/>
            </a:pPr>
            <a:r>
              <a:rPr lang="en-US" sz="1350" dirty="0"/>
              <a:t>China Railway Construction Corporation</a:t>
            </a:r>
          </a:p>
          <a:p>
            <a:pPr marL="257175" indent="-257175">
              <a:buFont typeface="+mj-lt"/>
              <a:buAutoNum type="arabicPeriod"/>
            </a:pPr>
            <a:r>
              <a:rPr lang="en-US" sz="1350" dirty="0"/>
              <a:t>CRRC Corp.</a:t>
            </a:r>
          </a:p>
          <a:p>
            <a:pPr marL="257175" indent="-257175">
              <a:buFont typeface="+mj-lt"/>
              <a:buAutoNum type="arabicPeriod"/>
            </a:pPr>
            <a:r>
              <a:rPr lang="en-US" sz="1350" dirty="0"/>
              <a:t>Panda Electronics Group</a:t>
            </a:r>
          </a:p>
          <a:p>
            <a:pPr marL="257175" indent="-257175">
              <a:buFont typeface="+mj-lt"/>
              <a:buAutoNum type="arabicPeriod"/>
            </a:pPr>
            <a:r>
              <a:rPr lang="en-US" sz="1350" dirty="0"/>
              <a:t>Dawning Information Industry Co (Sugon)</a:t>
            </a:r>
          </a:p>
          <a:p>
            <a:pPr marL="257175" indent="-257175">
              <a:buFont typeface="+mj-lt"/>
              <a:buAutoNum type="arabicPeriod"/>
            </a:pPr>
            <a:r>
              <a:rPr lang="en-US" sz="1350" dirty="0"/>
              <a:t>China Mobile Communications Group</a:t>
            </a:r>
          </a:p>
          <a:p>
            <a:pPr marL="257175" indent="-257175">
              <a:buFont typeface="+mj-lt"/>
              <a:buAutoNum type="arabicPeriod"/>
            </a:pPr>
            <a:r>
              <a:rPr lang="en-US" sz="1350" dirty="0"/>
              <a:t>China General Nuclear Power Corp.</a:t>
            </a:r>
          </a:p>
          <a:p>
            <a:pPr marL="257175" indent="-257175">
              <a:buFont typeface="+mj-lt"/>
              <a:buAutoNum type="arabicPeriod"/>
            </a:pPr>
            <a:r>
              <a:rPr lang="en-US" sz="1350" dirty="0"/>
              <a:t>China National Nuclear Corp.</a:t>
            </a:r>
          </a:p>
          <a:p>
            <a:pPr marL="257175" indent="-257175">
              <a:buFont typeface="+mj-lt"/>
              <a:buAutoNum type="arabicPeriod"/>
            </a:pPr>
            <a:r>
              <a:rPr lang="en-US" sz="1350" dirty="0"/>
              <a:t>China Telecommunications Corp. </a:t>
            </a:r>
          </a:p>
          <a:p>
            <a:pPr marL="257175" indent="-257175">
              <a:buFont typeface="+mj-lt"/>
              <a:buAutoNum type="arabicPeriod"/>
            </a:pPr>
            <a:endParaRPr lang="en-US" sz="1350" dirty="0"/>
          </a:p>
          <a:p>
            <a:pPr marL="257175" indent="-257175">
              <a:buFont typeface="+mj-lt"/>
              <a:buAutoNum type="arabicPeriod"/>
            </a:pPr>
            <a:endParaRPr lang="en-US" sz="1350" dirty="0"/>
          </a:p>
          <a:p>
            <a:pPr marL="257175" indent="-257175">
              <a:buFont typeface="+mj-lt"/>
              <a:buAutoNum type="arabicPeriod"/>
            </a:pPr>
            <a:endParaRPr lang="en-US" sz="1350" dirty="0"/>
          </a:p>
        </p:txBody>
      </p:sp>
      <p:sp>
        <p:nvSpPr>
          <p:cNvPr id="6" name="TextBox 5">
            <a:extLst>
              <a:ext uri="{FF2B5EF4-FFF2-40B4-BE49-F238E27FC236}">
                <a16:creationId xmlns:a16="http://schemas.microsoft.com/office/drawing/2014/main" id="{40828AB0-1086-4196-83A2-951B275AAFAA}"/>
              </a:ext>
            </a:extLst>
          </p:cNvPr>
          <p:cNvSpPr txBox="1"/>
          <p:nvPr/>
        </p:nvSpPr>
        <p:spPr>
          <a:xfrm>
            <a:off x="628650" y="2736503"/>
            <a:ext cx="2933311" cy="715581"/>
          </a:xfrm>
          <a:prstGeom prst="rect">
            <a:avLst/>
          </a:prstGeom>
          <a:solidFill>
            <a:schemeClr val="bg1"/>
          </a:solidFill>
        </p:spPr>
        <p:txBody>
          <a:bodyPr wrap="square" rtlCol="0">
            <a:spAutoFit/>
          </a:bodyPr>
          <a:lstStyle/>
          <a:p>
            <a:r>
              <a:rPr lang="en-US" sz="1350" i="1" dirty="0"/>
              <a:t>When was this list of Communist Chinese military companies operating in the United States Last Updated?</a:t>
            </a:r>
          </a:p>
        </p:txBody>
      </p:sp>
      <p:sp>
        <p:nvSpPr>
          <p:cNvPr id="7" name="Slide Number Placeholder 6">
            <a:extLst>
              <a:ext uri="{FF2B5EF4-FFF2-40B4-BE49-F238E27FC236}">
                <a16:creationId xmlns:a16="http://schemas.microsoft.com/office/drawing/2014/main" id="{D66EE7AF-FF03-416D-8490-EF76F7267B53}"/>
              </a:ext>
            </a:extLst>
          </p:cNvPr>
          <p:cNvSpPr>
            <a:spLocks noGrp="1"/>
          </p:cNvSpPr>
          <p:nvPr>
            <p:ph type="sldNum" sz="quarter" idx="12"/>
          </p:nvPr>
        </p:nvSpPr>
        <p:spPr/>
        <p:txBody>
          <a:bodyPr/>
          <a:lstStyle/>
          <a:p>
            <a:fld id="{75CB8C34-C8DD-4C21-AE4A-8FD5B7BA305D}" type="slidenum">
              <a:rPr lang="en-US" smtClean="0"/>
              <a:t>11</a:t>
            </a:fld>
            <a:endParaRPr lang="en-US"/>
          </a:p>
        </p:txBody>
      </p:sp>
    </p:spTree>
    <p:extLst>
      <p:ext uri="{BB962C8B-B14F-4D97-AF65-F5344CB8AC3E}">
        <p14:creationId xmlns:p14="http://schemas.microsoft.com/office/powerpoint/2010/main" val="298798755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50B6-E903-4786-A48F-4A8D0E90F1F0}"/>
              </a:ext>
            </a:extLst>
          </p:cNvPr>
          <p:cNvSpPr>
            <a:spLocks noGrp="1"/>
          </p:cNvSpPr>
          <p:nvPr>
            <p:ph type="title"/>
          </p:nvPr>
        </p:nvSpPr>
        <p:spPr/>
        <p:txBody>
          <a:bodyPr/>
          <a:lstStyle/>
          <a:p>
            <a:r>
              <a:rPr lang="en-US" dirty="0"/>
              <a:t>What will happen on August 13?</a:t>
            </a:r>
          </a:p>
        </p:txBody>
      </p:sp>
      <p:sp>
        <p:nvSpPr>
          <p:cNvPr id="3" name="Content Placeholder 2">
            <a:extLst>
              <a:ext uri="{FF2B5EF4-FFF2-40B4-BE49-F238E27FC236}">
                <a16:creationId xmlns:a16="http://schemas.microsoft.com/office/drawing/2014/main" id="{A307F96F-2AAA-4582-92C2-389234E5DE87}"/>
              </a:ext>
            </a:extLst>
          </p:cNvPr>
          <p:cNvSpPr>
            <a:spLocks noGrp="1"/>
          </p:cNvSpPr>
          <p:nvPr>
            <p:ph idx="1"/>
          </p:nvPr>
        </p:nvSpPr>
        <p:spPr/>
        <p:txBody>
          <a:bodyPr>
            <a:normAutofit/>
          </a:bodyPr>
          <a:lstStyle/>
          <a:p>
            <a:r>
              <a:rPr lang="en-US" dirty="0"/>
              <a:t>Not all companies are getting ahead of 889…or CMMC.</a:t>
            </a:r>
          </a:p>
          <a:p>
            <a:r>
              <a:rPr lang="en-US" dirty="0"/>
              <a:t>Some companies will have challenges.</a:t>
            </a:r>
          </a:p>
          <a:p>
            <a:pPr lvl="1"/>
            <a:r>
              <a:rPr lang="en-US" dirty="0"/>
              <a:t>Non-</a:t>
            </a:r>
            <a:r>
              <a:rPr lang="en-US" dirty="0" err="1"/>
              <a:t>traditionals</a:t>
            </a:r>
            <a:r>
              <a:rPr lang="en-US" dirty="0"/>
              <a:t> </a:t>
            </a:r>
          </a:p>
          <a:p>
            <a:pPr lvl="1"/>
            <a:r>
              <a:rPr lang="en-US" dirty="0"/>
              <a:t>Small businesses</a:t>
            </a:r>
          </a:p>
          <a:p>
            <a:r>
              <a:rPr lang="en-US" dirty="0"/>
              <a:t>New requirements may be challenging for Contracting Officers.</a:t>
            </a:r>
          </a:p>
          <a:p>
            <a:pPr lvl="1"/>
            <a:r>
              <a:rPr lang="en-US" dirty="0"/>
              <a:t>“Where mission needs do not permit time to obtain a waiver, agencies may reasonably choose not to initiate one and to move forward and make award to an offeror that does not require a waiver.”</a:t>
            </a:r>
            <a:r>
              <a:rPr lang="en-US" b="1" dirty="0"/>
              <a:t> </a:t>
            </a:r>
            <a:endParaRPr lang="en-US" dirty="0"/>
          </a:p>
        </p:txBody>
      </p:sp>
      <p:sp>
        <p:nvSpPr>
          <p:cNvPr id="4" name="Slide Number Placeholder 3">
            <a:extLst>
              <a:ext uri="{FF2B5EF4-FFF2-40B4-BE49-F238E27FC236}">
                <a16:creationId xmlns:a16="http://schemas.microsoft.com/office/drawing/2014/main" id="{6F7A392C-6779-43F4-8420-7742D5F3DAAC}"/>
              </a:ext>
            </a:extLst>
          </p:cNvPr>
          <p:cNvSpPr>
            <a:spLocks noGrp="1"/>
          </p:cNvSpPr>
          <p:nvPr>
            <p:ph type="sldNum" sz="quarter" idx="12"/>
          </p:nvPr>
        </p:nvSpPr>
        <p:spPr/>
        <p:txBody>
          <a:bodyPr/>
          <a:lstStyle/>
          <a:p>
            <a:fld id="{75CB8C34-C8DD-4C21-AE4A-8FD5B7BA305D}" type="slidenum">
              <a:rPr lang="en-US" smtClean="0"/>
              <a:t>12</a:t>
            </a:fld>
            <a:endParaRPr lang="en-US"/>
          </a:p>
        </p:txBody>
      </p:sp>
    </p:spTree>
    <p:extLst>
      <p:ext uri="{BB962C8B-B14F-4D97-AF65-F5344CB8AC3E}">
        <p14:creationId xmlns:p14="http://schemas.microsoft.com/office/powerpoint/2010/main" val="112064413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2BDE-5A22-482F-B072-FCB144455D79}"/>
              </a:ext>
            </a:extLst>
          </p:cNvPr>
          <p:cNvSpPr>
            <a:spLocks noGrp="1"/>
          </p:cNvSpPr>
          <p:nvPr>
            <p:ph type="title"/>
          </p:nvPr>
        </p:nvSpPr>
        <p:spPr/>
        <p:txBody>
          <a:bodyPr/>
          <a:lstStyle/>
          <a:p>
            <a:r>
              <a:rPr lang="en-US" dirty="0"/>
              <a:t>What’s Ahead?</a:t>
            </a:r>
          </a:p>
        </p:txBody>
      </p:sp>
      <p:sp>
        <p:nvSpPr>
          <p:cNvPr id="3" name="Content Placeholder 2">
            <a:extLst>
              <a:ext uri="{FF2B5EF4-FFF2-40B4-BE49-F238E27FC236}">
                <a16:creationId xmlns:a16="http://schemas.microsoft.com/office/drawing/2014/main" id="{BED5103F-2CBA-40CF-B6F9-6ACFF08877E2}"/>
              </a:ext>
            </a:extLst>
          </p:cNvPr>
          <p:cNvSpPr>
            <a:spLocks noGrp="1"/>
          </p:cNvSpPr>
          <p:nvPr>
            <p:ph idx="1"/>
          </p:nvPr>
        </p:nvSpPr>
        <p:spPr/>
        <p:txBody>
          <a:bodyPr/>
          <a:lstStyle/>
          <a:p>
            <a:r>
              <a:rPr lang="en-US" dirty="0"/>
              <a:t>Making the interim rule final</a:t>
            </a:r>
          </a:p>
          <a:p>
            <a:pPr lvl="1"/>
            <a:r>
              <a:rPr lang="en-US" dirty="0"/>
              <a:t>Domestic affiliates, parents, and subsidiaries?</a:t>
            </a:r>
          </a:p>
          <a:p>
            <a:pPr lvl="1"/>
            <a:r>
              <a:rPr lang="en-US" dirty="0"/>
              <a:t>Shares services?</a:t>
            </a:r>
          </a:p>
          <a:p>
            <a:pPr lvl="1"/>
            <a:r>
              <a:rPr lang="en-US" dirty="0"/>
              <a:t>Clarify use of services?</a:t>
            </a:r>
          </a:p>
          <a:p>
            <a:r>
              <a:rPr lang="en-US" dirty="0"/>
              <a:t>Comments due September 14, 2020</a:t>
            </a:r>
          </a:p>
          <a:p>
            <a:r>
              <a:rPr lang="en-US" dirty="0"/>
              <a:t>The impact is still unknown.</a:t>
            </a:r>
          </a:p>
          <a:p>
            <a:pPr marL="0" indent="0">
              <a:buNone/>
            </a:pPr>
            <a:endParaRPr lang="en-US" dirty="0"/>
          </a:p>
        </p:txBody>
      </p:sp>
      <p:sp>
        <p:nvSpPr>
          <p:cNvPr id="4" name="Slide Number Placeholder 3">
            <a:extLst>
              <a:ext uri="{FF2B5EF4-FFF2-40B4-BE49-F238E27FC236}">
                <a16:creationId xmlns:a16="http://schemas.microsoft.com/office/drawing/2014/main" id="{84AAA003-F583-4935-BC1F-D590B3498766}"/>
              </a:ext>
            </a:extLst>
          </p:cNvPr>
          <p:cNvSpPr>
            <a:spLocks noGrp="1"/>
          </p:cNvSpPr>
          <p:nvPr>
            <p:ph type="sldNum" sz="quarter" idx="12"/>
          </p:nvPr>
        </p:nvSpPr>
        <p:spPr/>
        <p:txBody>
          <a:bodyPr/>
          <a:lstStyle/>
          <a:p>
            <a:fld id="{75CB8C34-C8DD-4C21-AE4A-8FD5B7BA305D}" type="slidenum">
              <a:rPr lang="en-US" smtClean="0"/>
              <a:t>13</a:t>
            </a:fld>
            <a:endParaRPr lang="en-US"/>
          </a:p>
        </p:txBody>
      </p:sp>
    </p:spTree>
    <p:extLst>
      <p:ext uri="{BB962C8B-B14F-4D97-AF65-F5344CB8AC3E}">
        <p14:creationId xmlns:p14="http://schemas.microsoft.com/office/powerpoint/2010/main" val="401265060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0EC5-131B-4817-A7CF-CDC7BD44659B}"/>
              </a:ext>
            </a:extLst>
          </p:cNvPr>
          <p:cNvSpPr>
            <a:spLocks noGrp="1"/>
          </p:cNvSpPr>
          <p:nvPr>
            <p:ph type="title"/>
          </p:nvPr>
        </p:nvSpPr>
        <p:spPr>
          <a:xfrm>
            <a:off x="722313" y="304801"/>
            <a:ext cx="7772400" cy="838200"/>
          </a:xfrm>
        </p:spPr>
        <p:txBody>
          <a:bodyPr>
            <a:normAutofit/>
          </a:bodyPr>
          <a:lstStyle/>
          <a:p>
            <a:r>
              <a:rPr lang="en-US" sz="3600" dirty="0"/>
              <a:t>Legislative Efforts</a:t>
            </a:r>
          </a:p>
        </p:txBody>
      </p:sp>
      <p:sp>
        <p:nvSpPr>
          <p:cNvPr id="4" name="Date Placeholder 3">
            <a:extLst>
              <a:ext uri="{FF2B5EF4-FFF2-40B4-BE49-F238E27FC236}">
                <a16:creationId xmlns:a16="http://schemas.microsoft.com/office/drawing/2014/main" id="{BEA9583F-DB6F-4B87-8A2F-37D390B5501B}"/>
              </a:ext>
            </a:extLst>
          </p:cNvPr>
          <p:cNvSpPr>
            <a:spLocks noGrp="1"/>
          </p:cNvSpPr>
          <p:nvPr>
            <p:ph type="dt" sz="half" idx="10"/>
          </p:nvPr>
        </p:nvSpPr>
        <p:spPr/>
        <p:txBody>
          <a:bodyPr/>
          <a:lstStyle/>
          <a:p>
            <a:fld id="{A325C21B-3258-4293-8AD7-7489A94AFFD4}" type="datetime1">
              <a:rPr lang="en-US" smtClean="0"/>
              <a:pPr/>
              <a:t>8/10/2020</a:t>
            </a:fld>
            <a:endParaRPr lang="en-US" dirty="0"/>
          </a:p>
        </p:txBody>
      </p:sp>
      <p:sp>
        <p:nvSpPr>
          <p:cNvPr id="5" name="Slide Number Placeholder 4">
            <a:extLst>
              <a:ext uri="{FF2B5EF4-FFF2-40B4-BE49-F238E27FC236}">
                <a16:creationId xmlns:a16="http://schemas.microsoft.com/office/drawing/2014/main" id="{37365703-5EF7-4693-B39A-633BA4AFE551}"/>
              </a:ext>
            </a:extLst>
          </p:cNvPr>
          <p:cNvSpPr>
            <a:spLocks noGrp="1"/>
          </p:cNvSpPr>
          <p:nvPr>
            <p:ph type="sldNum" sz="quarter" idx="12"/>
          </p:nvPr>
        </p:nvSpPr>
        <p:spPr/>
        <p:txBody>
          <a:bodyPr/>
          <a:lstStyle/>
          <a:p>
            <a:fld id="{CD64BFC3-983F-4B0A-9A55-84A85105ADC0}" type="slidenum">
              <a:rPr lang="en-US" smtClean="0"/>
              <a:pPr/>
              <a:t>14</a:t>
            </a:fld>
            <a:endParaRPr lang="en-US" dirty="0"/>
          </a:p>
        </p:txBody>
      </p:sp>
      <p:sp>
        <p:nvSpPr>
          <p:cNvPr id="7" name="TextBox 6">
            <a:extLst>
              <a:ext uri="{FF2B5EF4-FFF2-40B4-BE49-F238E27FC236}">
                <a16:creationId xmlns:a16="http://schemas.microsoft.com/office/drawing/2014/main" id="{DCE62535-DCD9-478C-9990-E339EDECBCC4}"/>
              </a:ext>
            </a:extLst>
          </p:cNvPr>
          <p:cNvSpPr txBox="1"/>
          <p:nvPr/>
        </p:nvSpPr>
        <p:spPr>
          <a:xfrm>
            <a:off x="569913" y="1143001"/>
            <a:ext cx="7924800" cy="5339923"/>
          </a:xfrm>
          <a:prstGeom prst="rect">
            <a:avLst/>
          </a:prstGeom>
          <a:noFill/>
        </p:spPr>
        <p:txBody>
          <a:bodyPr wrap="square" rtlCol="0">
            <a:spAutoFit/>
          </a:bodyPr>
          <a:lstStyle/>
          <a:p>
            <a:r>
              <a:rPr lang="en-US" sz="1900" dirty="0"/>
              <a:t>-Since May NDIA has participated in over 40 multi-association, multi-industry calls with Congressional and Committee offices</a:t>
            </a:r>
          </a:p>
          <a:p>
            <a:r>
              <a:rPr lang="en-US" sz="1900" dirty="0"/>
              <a:t>-This group has highlighted issues across government, from auto manufacturers, airlines, banking, trucking associations, and defense contractors</a:t>
            </a:r>
          </a:p>
          <a:p>
            <a:r>
              <a:rPr lang="en-US" sz="1900" dirty="0"/>
              <a:t>-In June, the DoD’s Under Secretary of Defense for Acquisition and Sustainment, Ellen Lord, testified before the House Armed Services Committee that the department and contractors need more time to administer the pending regulation</a:t>
            </a:r>
          </a:p>
          <a:p>
            <a:r>
              <a:rPr lang="en-US" sz="1900" dirty="0"/>
              <a:t>-Sec. 889 came from the NDAA which gives the Armed Services Committees jurisdiction.  Additional committees of interest include House Oversight and Reform and Senate Homeland Security and Governmental Affairs</a:t>
            </a:r>
          </a:p>
          <a:p>
            <a:r>
              <a:rPr lang="en-US" sz="1900" dirty="0"/>
              <a:t>-Amendments have been offered by Sen Johnson and Reps Foxx and Hartzler to no avail</a:t>
            </a:r>
          </a:p>
          <a:p>
            <a:r>
              <a:rPr lang="en-US" sz="1900" dirty="0"/>
              <a:t>-There was a push for inclusion in the next COVID tranche, but no sponsors </a:t>
            </a:r>
          </a:p>
          <a:p>
            <a:r>
              <a:rPr lang="en-US" sz="1900" dirty="0"/>
              <a:t>-The latest effort is focused on members serving on Appropriations Committees. </a:t>
            </a:r>
          </a:p>
          <a:p>
            <a:endParaRPr lang="en-US" dirty="0"/>
          </a:p>
        </p:txBody>
      </p:sp>
    </p:spTree>
    <p:extLst>
      <p:ext uri="{BB962C8B-B14F-4D97-AF65-F5344CB8AC3E}">
        <p14:creationId xmlns:p14="http://schemas.microsoft.com/office/powerpoint/2010/main" val="371460620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CAFAD-0F74-4EDD-BF37-DEE58FDD2E49}"/>
              </a:ext>
            </a:extLst>
          </p:cNvPr>
          <p:cNvSpPr>
            <a:spLocks noGrp="1"/>
          </p:cNvSpPr>
          <p:nvPr>
            <p:ph type="title"/>
          </p:nvPr>
        </p:nvSpPr>
        <p:spPr/>
        <p:txBody>
          <a:bodyPr/>
          <a:lstStyle/>
          <a:p>
            <a:r>
              <a:rPr lang="en-US" dirty="0"/>
              <a:t>NDIA Needs Your Contribution	</a:t>
            </a:r>
          </a:p>
        </p:txBody>
      </p:sp>
      <p:sp>
        <p:nvSpPr>
          <p:cNvPr id="3" name="Content Placeholder 2">
            <a:extLst>
              <a:ext uri="{FF2B5EF4-FFF2-40B4-BE49-F238E27FC236}">
                <a16:creationId xmlns:a16="http://schemas.microsoft.com/office/drawing/2014/main" id="{A861B3BA-3D5D-4942-A5CC-E32F2F11DCEE}"/>
              </a:ext>
            </a:extLst>
          </p:cNvPr>
          <p:cNvSpPr>
            <a:spLocks noGrp="1"/>
          </p:cNvSpPr>
          <p:nvPr>
            <p:ph idx="1"/>
          </p:nvPr>
        </p:nvSpPr>
        <p:spPr/>
        <p:txBody>
          <a:bodyPr/>
          <a:lstStyle/>
          <a:p>
            <a:r>
              <a:rPr lang="en-US" dirty="0"/>
              <a:t>Comment period ends September 14, 2020</a:t>
            </a:r>
          </a:p>
          <a:p>
            <a:endParaRPr lang="en-US" dirty="0"/>
          </a:p>
          <a:p>
            <a:r>
              <a:rPr lang="en-US" dirty="0"/>
              <a:t>NDIA will comment on the interim final rule</a:t>
            </a:r>
          </a:p>
          <a:p>
            <a:pPr lvl="1"/>
            <a:r>
              <a:rPr lang="en-US" dirty="0"/>
              <a:t>Please send your comments on the interim rule to NDIA by </a:t>
            </a:r>
            <a:r>
              <a:rPr lang="en-US" b="1" u="sng" dirty="0"/>
              <a:t>September 8, 2020</a:t>
            </a:r>
            <a:endParaRPr lang="en-US" b="1" dirty="0"/>
          </a:p>
          <a:p>
            <a:pPr lvl="1"/>
            <a:r>
              <a:rPr lang="en-US" dirty="0"/>
              <a:t>Send your comments to Nick Jones, NDIA’s Director of Regulatory Policy via email to </a:t>
            </a:r>
            <a:r>
              <a:rPr lang="en-US" b="1" u="sng" dirty="0"/>
              <a:t>njones@ndia.org</a:t>
            </a:r>
          </a:p>
        </p:txBody>
      </p:sp>
      <p:sp>
        <p:nvSpPr>
          <p:cNvPr id="4" name="Date Placeholder 3">
            <a:extLst>
              <a:ext uri="{FF2B5EF4-FFF2-40B4-BE49-F238E27FC236}">
                <a16:creationId xmlns:a16="http://schemas.microsoft.com/office/drawing/2014/main" id="{17F7E41A-3692-428A-A171-E59D6EF4F91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5C21B-3258-4293-8AD7-7489A94AFFD4}" type="datetime1">
              <a:rPr kumimoji="0" lang="en-US" sz="1200" b="0" i="0" u="none" strike="noStrike" kern="1200" cap="none" spc="0" normalizeH="0" baseline="0" noProof="0" smtClean="0">
                <a:ln>
                  <a:noFill/>
                </a:ln>
                <a:solidFill>
                  <a:prstClr val="black">
                    <a:tint val="75000"/>
                  </a:prstClr>
                </a:solidFill>
                <a:effectLst/>
                <a:uLnTx/>
                <a:uFillTx/>
                <a:latin typeface="Montserrat" panose="02000505000000020004" pitchFamily="2"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8/10/2020</a:t>
            </a:fld>
            <a:endParaRPr kumimoji="0" lang="en-US" sz="1200" b="0" i="0" u="none" strike="noStrike" kern="1200" cap="none" spc="0" normalizeH="0" baseline="0" noProof="0" dirty="0">
              <a:ln>
                <a:noFill/>
              </a:ln>
              <a:solidFill>
                <a:prstClr val="black">
                  <a:tint val="75000"/>
                </a:prstClr>
              </a:solidFill>
              <a:effectLst/>
              <a:uLnTx/>
              <a:uFillTx/>
              <a:latin typeface="Montserrat" panose="02000505000000020004" pitchFamily="2" charset="0"/>
              <a:ea typeface="+mn-ea"/>
              <a:cs typeface="+mn-cs"/>
            </a:endParaRPr>
          </a:p>
        </p:txBody>
      </p:sp>
      <p:sp>
        <p:nvSpPr>
          <p:cNvPr id="5" name="Slide Number Placeholder 4">
            <a:extLst>
              <a:ext uri="{FF2B5EF4-FFF2-40B4-BE49-F238E27FC236}">
                <a16:creationId xmlns:a16="http://schemas.microsoft.com/office/drawing/2014/main" id="{EE6E36A8-083A-44A2-B07A-368F4DBC1DE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D64BFC3-983F-4B0A-9A55-84A85105ADC0}" type="slidenum">
              <a:rPr kumimoji="0" lang="en-US" sz="1200" b="1" i="0" u="none" strike="noStrike" kern="1200" cap="none" spc="0" normalizeH="0" baseline="0" noProof="0" smtClean="0">
                <a:ln>
                  <a:noFill/>
                </a:ln>
                <a:solidFill>
                  <a:prstClr val="white"/>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30036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429000"/>
            <a:ext cx="7467600" cy="740653"/>
          </a:xfrm>
        </p:spPr>
        <p:txBody>
          <a:bodyPr/>
          <a:lstStyle/>
          <a:p>
            <a:r>
              <a:rPr lang="en-US" dirty="0"/>
              <a:t>Section 889 Resources</a:t>
            </a:r>
          </a:p>
        </p:txBody>
      </p:sp>
      <p:sp>
        <p:nvSpPr>
          <p:cNvPr id="5" name="Date Placeholder 4"/>
          <p:cNvSpPr>
            <a:spLocks noGrp="1"/>
          </p:cNvSpPr>
          <p:nvPr>
            <p:ph type="dt" sz="half" idx="10"/>
          </p:nvPr>
        </p:nvSpPr>
        <p:spPr/>
        <p:txBody>
          <a:bodyPr/>
          <a:lstStyle/>
          <a:p>
            <a:fld id="{CB05385A-9EEB-489A-AFA5-ADE7865977FD}" type="datetime1">
              <a:rPr lang="en-US" smtClean="0"/>
              <a:pPr/>
              <a:t>8/10/2020</a:t>
            </a:fld>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16</a:t>
            </a:fld>
            <a:endParaRPr lang="en-US" dirty="0"/>
          </a:p>
        </p:txBody>
      </p:sp>
      <p:sp>
        <p:nvSpPr>
          <p:cNvPr id="7" name="Title 3">
            <a:extLst>
              <a:ext uri="{FF2B5EF4-FFF2-40B4-BE49-F238E27FC236}">
                <a16:creationId xmlns:a16="http://schemas.microsoft.com/office/drawing/2014/main" id="{40A960F4-FF67-4D68-9FAD-22800F91294C}"/>
              </a:ext>
            </a:extLst>
          </p:cNvPr>
          <p:cNvSpPr txBox="1">
            <a:spLocks/>
          </p:cNvSpPr>
          <p:nvPr/>
        </p:nvSpPr>
        <p:spPr>
          <a:xfrm>
            <a:off x="685800" y="4544573"/>
            <a:ext cx="7467600" cy="9418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1" kern="1200" spc="-150">
                <a:solidFill>
                  <a:srgbClr val="AB0003"/>
                </a:solidFill>
                <a:latin typeface="Arial" panose="020B0604020202020204" pitchFamily="34" charset="0"/>
                <a:ea typeface="+mj-ea"/>
                <a:cs typeface="Arial" panose="020B0604020202020204" pitchFamily="34" charset="0"/>
              </a:defRPr>
            </a:lvl1pPr>
          </a:lstStyle>
          <a:p>
            <a:r>
              <a:rPr lang="en-US" sz="2800" dirty="0">
                <a:hlinkClick r:id="rId3" action="ppaction://hlinkfile"/>
              </a:rPr>
              <a:t>NDIA.org/policy/section-889 </a:t>
            </a:r>
            <a:endParaRPr lang="en-US" sz="2800" dirty="0"/>
          </a:p>
        </p:txBody>
      </p:sp>
    </p:spTree>
    <p:extLst>
      <p:ext uri="{BB962C8B-B14F-4D97-AF65-F5344CB8AC3E}">
        <p14:creationId xmlns:p14="http://schemas.microsoft.com/office/powerpoint/2010/main" val="9104602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429000"/>
            <a:ext cx="7467600" cy="740653"/>
          </a:xfrm>
        </p:spPr>
        <p:txBody>
          <a:bodyPr/>
          <a:lstStyle/>
          <a:p>
            <a:r>
              <a:rPr lang="en-US" dirty="0"/>
              <a:t>Thank You</a:t>
            </a:r>
          </a:p>
        </p:txBody>
      </p:sp>
      <p:sp>
        <p:nvSpPr>
          <p:cNvPr id="5" name="Date Placeholder 4"/>
          <p:cNvSpPr>
            <a:spLocks noGrp="1"/>
          </p:cNvSpPr>
          <p:nvPr>
            <p:ph type="dt" sz="half" idx="10"/>
          </p:nvPr>
        </p:nvSpPr>
        <p:spPr/>
        <p:txBody>
          <a:bodyPr/>
          <a:lstStyle/>
          <a:p>
            <a:fld id="{CB05385A-9EEB-489A-AFA5-ADE7865977FD}" type="datetime1">
              <a:rPr lang="en-US" smtClean="0"/>
              <a:pPr/>
              <a:t>8/10/2020</a:t>
            </a:fld>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17</a:t>
            </a:fld>
            <a:endParaRPr lang="en-US" dirty="0"/>
          </a:p>
        </p:txBody>
      </p:sp>
      <p:sp>
        <p:nvSpPr>
          <p:cNvPr id="7" name="Title 3">
            <a:extLst>
              <a:ext uri="{FF2B5EF4-FFF2-40B4-BE49-F238E27FC236}">
                <a16:creationId xmlns:a16="http://schemas.microsoft.com/office/drawing/2014/main" id="{40A960F4-FF67-4D68-9FAD-22800F91294C}"/>
              </a:ext>
            </a:extLst>
          </p:cNvPr>
          <p:cNvSpPr txBox="1">
            <a:spLocks/>
          </p:cNvSpPr>
          <p:nvPr/>
        </p:nvSpPr>
        <p:spPr>
          <a:xfrm>
            <a:off x="685800" y="4544573"/>
            <a:ext cx="7467600" cy="9418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1" kern="1200" spc="-150">
                <a:solidFill>
                  <a:srgbClr val="AB0003"/>
                </a:solidFill>
                <a:latin typeface="Arial" panose="020B0604020202020204" pitchFamily="34" charset="0"/>
                <a:ea typeface="+mj-ea"/>
                <a:cs typeface="Arial" panose="020B0604020202020204" pitchFamily="34" charset="0"/>
              </a:defRPr>
            </a:lvl1pPr>
          </a:lstStyle>
          <a:p>
            <a:pPr algn="ctr">
              <a:spcBef>
                <a:spcPct val="20000"/>
              </a:spcBef>
              <a:buClr>
                <a:srgbClr val="AB0003"/>
              </a:buClr>
            </a:pPr>
            <a:endParaRPr lang="en-US" sz="2600" spc="0" dirty="0">
              <a:solidFill>
                <a:schemeClr val="tx1">
                  <a:tint val="75000"/>
                </a:schemeClr>
              </a:solidFill>
              <a:ea typeface="+mn-ea"/>
            </a:endParaRPr>
          </a:p>
        </p:txBody>
      </p:sp>
    </p:spTree>
    <p:extLst>
      <p:ext uri="{BB962C8B-B14F-4D97-AF65-F5344CB8AC3E}">
        <p14:creationId xmlns:p14="http://schemas.microsoft.com/office/powerpoint/2010/main" val="1127430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004D01-924A-43CD-864D-8ADAC4BC6246}"/>
              </a:ext>
            </a:extLst>
          </p:cNvPr>
          <p:cNvSpPr>
            <a:spLocks noGrp="1"/>
          </p:cNvSpPr>
          <p:nvPr>
            <p:ph type="title"/>
          </p:nvPr>
        </p:nvSpPr>
        <p:spPr/>
        <p:txBody>
          <a:bodyPr/>
          <a:lstStyle/>
          <a:p>
            <a:r>
              <a:rPr lang="en-US" dirty="0"/>
              <a:t>Sec. 889 Explained</a:t>
            </a:r>
          </a:p>
        </p:txBody>
      </p:sp>
      <p:sp>
        <p:nvSpPr>
          <p:cNvPr id="7" name="Content Placeholder 6">
            <a:extLst>
              <a:ext uri="{FF2B5EF4-FFF2-40B4-BE49-F238E27FC236}">
                <a16:creationId xmlns:a16="http://schemas.microsoft.com/office/drawing/2014/main" id="{F35A64AF-EF0F-4132-886A-FE1B76E3304A}"/>
              </a:ext>
            </a:extLst>
          </p:cNvPr>
          <p:cNvSpPr>
            <a:spLocks noGrp="1"/>
          </p:cNvSpPr>
          <p:nvPr>
            <p:ph idx="1"/>
          </p:nvPr>
        </p:nvSpPr>
        <p:spPr/>
        <p:txBody>
          <a:bodyPr>
            <a:normAutofit fontScale="92500" lnSpcReduction="10000"/>
          </a:bodyPr>
          <a:lstStyle/>
          <a:p>
            <a:r>
              <a:rPr lang="en-US" sz="2400" dirty="0"/>
              <a:t>Passed in 2018 as part of the 2019 NDAA</a:t>
            </a:r>
          </a:p>
          <a:p>
            <a:r>
              <a:rPr lang="en-US" sz="2400" dirty="0"/>
              <a:t>Prohibits US government from contracting with entities using covered telecommunications and video equipment</a:t>
            </a:r>
          </a:p>
          <a:p>
            <a:r>
              <a:rPr lang="en-US" sz="2400" dirty="0"/>
              <a:t>Ongoing effort to strengthen &amp; protect US defense supply chain</a:t>
            </a:r>
          </a:p>
          <a:p>
            <a:r>
              <a:rPr lang="en-US" sz="2400" dirty="0"/>
              <a:t>Two parts: </a:t>
            </a:r>
          </a:p>
          <a:p>
            <a:pPr lvl="1"/>
            <a:r>
              <a:rPr lang="en-US" sz="2000" dirty="0"/>
              <a:t>The</a:t>
            </a:r>
            <a:r>
              <a:rPr lang="en-US" sz="2000" i="1" dirty="0"/>
              <a:t> </a:t>
            </a:r>
            <a:r>
              <a:rPr lang="en-US" sz="2000" b="1" i="1" u="sng" dirty="0"/>
              <a:t>Buy</a:t>
            </a:r>
            <a:r>
              <a:rPr lang="en-US" sz="2000" i="1" dirty="0"/>
              <a:t> </a:t>
            </a:r>
            <a:r>
              <a:rPr lang="en-US" sz="2000" dirty="0"/>
              <a:t>Ban</a:t>
            </a:r>
            <a:r>
              <a:rPr lang="en-US" sz="2000" i="1" dirty="0"/>
              <a:t> </a:t>
            </a:r>
            <a:r>
              <a:rPr lang="en-US" sz="2000" dirty="0"/>
              <a:t>- 889(a)(1)(A) – prohibits government from procuring or entering contracts to directly acquire systems using </a:t>
            </a:r>
            <a:r>
              <a:rPr lang="en-US" sz="2000" u="sng" dirty="0"/>
              <a:t>covered telecommunications equipment or services </a:t>
            </a:r>
            <a:r>
              <a:rPr lang="en-US" sz="2000" dirty="0"/>
              <a:t>as a “</a:t>
            </a:r>
            <a:r>
              <a:rPr lang="en-US" sz="2000" u="sng" dirty="0"/>
              <a:t>substantial or essential component</a:t>
            </a:r>
            <a:r>
              <a:rPr lang="en-US" sz="2000" dirty="0"/>
              <a:t>,” or </a:t>
            </a:r>
            <a:r>
              <a:rPr lang="en-US" sz="2000" u="sng" dirty="0"/>
              <a:t>critical technology</a:t>
            </a:r>
            <a:r>
              <a:rPr lang="en-US" sz="2000" dirty="0"/>
              <a:t>. </a:t>
            </a:r>
          </a:p>
          <a:p>
            <a:pPr lvl="1"/>
            <a:r>
              <a:rPr lang="en-US" sz="2000" dirty="0"/>
              <a:t>The </a:t>
            </a:r>
            <a:r>
              <a:rPr lang="en-US" sz="2000" b="1" i="1" u="sng" dirty="0"/>
              <a:t>Use</a:t>
            </a:r>
            <a:r>
              <a:rPr lang="en-US" sz="2000" dirty="0"/>
              <a:t> Ban - 889(a)(1)(B) – prohibits government from procuring from or entering contracts with entities that use </a:t>
            </a:r>
            <a:r>
              <a:rPr lang="en-US" sz="2000" u="sng" dirty="0"/>
              <a:t>covered telecommunications equipment or services</a:t>
            </a:r>
            <a:r>
              <a:rPr lang="en-US" sz="2000" dirty="0"/>
              <a:t> as a </a:t>
            </a:r>
            <a:r>
              <a:rPr lang="en-US" sz="2000" u="sng" dirty="0"/>
              <a:t>substantial or essential component</a:t>
            </a:r>
            <a:r>
              <a:rPr lang="en-US" sz="2000" dirty="0"/>
              <a:t>, or </a:t>
            </a:r>
            <a:r>
              <a:rPr lang="en-US" sz="2000" u="sng" dirty="0"/>
              <a:t>critical technology</a:t>
            </a:r>
            <a:r>
              <a:rPr lang="en-US" sz="2000" dirty="0"/>
              <a:t>, of any system for any purpose.</a:t>
            </a:r>
          </a:p>
        </p:txBody>
      </p:sp>
      <p:sp>
        <p:nvSpPr>
          <p:cNvPr id="4" name="Date Placeholder 3">
            <a:extLst>
              <a:ext uri="{FF2B5EF4-FFF2-40B4-BE49-F238E27FC236}">
                <a16:creationId xmlns:a16="http://schemas.microsoft.com/office/drawing/2014/main" id="{10ACB40B-61A7-4817-9D6C-C84386812B96}"/>
              </a:ext>
            </a:extLst>
          </p:cNvPr>
          <p:cNvSpPr>
            <a:spLocks noGrp="1"/>
          </p:cNvSpPr>
          <p:nvPr>
            <p:ph type="dt" sz="half" idx="10"/>
          </p:nvPr>
        </p:nvSpPr>
        <p:spPr/>
        <p:txBody>
          <a:bodyPr/>
          <a:lstStyle/>
          <a:p>
            <a:fld id="{DE19EB3F-C711-4304-A4F6-7B4841DEDE94}" type="datetime1">
              <a:rPr lang="en-US" smtClean="0"/>
              <a:pPr/>
              <a:t>8/10/2020</a:t>
            </a:fld>
            <a:endParaRPr lang="en-US" dirty="0"/>
          </a:p>
        </p:txBody>
      </p:sp>
      <p:sp>
        <p:nvSpPr>
          <p:cNvPr id="5" name="Slide Number Placeholder 4">
            <a:extLst>
              <a:ext uri="{FF2B5EF4-FFF2-40B4-BE49-F238E27FC236}">
                <a16:creationId xmlns:a16="http://schemas.microsoft.com/office/drawing/2014/main" id="{F476D599-58A6-48EE-9527-73FA1BD45942}"/>
              </a:ext>
            </a:extLst>
          </p:cNvPr>
          <p:cNvSpPr>
            <a:spLocks noGrp="1"/>
          </p:cNvSpPr>
          <p:nvPr>
            <p:ph type="sldNum" sz="quarter" idx="12"/>
          </p:nvPr>
        </p:nvSpPr>
        <p:spPr/>
        <p:txBody>
          <a:bodyPr/>
          <a:lstStyle/>
          <a:p>
            <a:fld id="{CD64BFC3-983F-4B0A-9A55-84A85105ADC0}" type="slidenum">
              <a:rPr lang="en-US" smtClean="0"/>
              <a:pPr/>
              <a:t>2</a:t>
            </a:fld>
            <a:endParaRPr lang="en-US" dirty="0"/>
          </a:p>
        </p:txBody>
      </p:sp>
    </p:spTree>
    <p:extLst>
      <p:ext uri="{BB962C8B-B14F-4D97-AF65-F5344CB8AC3E}">
        <p14:creationId xmlns:p14="http://schemas.microsoft.com/office/powerpoint/2010/main" val="269013575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9FE68-5C29-4E60-BE8E-A065D83B898A}"/>
              </a:ext>
            </a:extLst>
          </p:cNvPr>
          <p:cNvSpPr>
            <a:spLocks noGrp="1"/>
          </p:cNvSpPr>
          <p:nvPr>
            <p:ph idx="1"/>
          </p:nvPr>
        </p:nvSpPr>
        <p:spPr/>
        <p:txBody>
          <a:bodyPr>
            <a:normAutofit lnSpcReduction="10000"/>
          </a:bodyPr>
          <a:lstStyle/>
          <a:p>
            <a:r>
              <a:rPr lang="en-US" dirty="0"/>
              <a:t>“Covered Telecommunications equipment or services”</a:t>
            </a:r>
          </a:p>
          <a:p>
            <a:pPr lvl="1"/>
            <a:r>
              <a:rPr lang="en-US" dirty="0"/>
              <a:t>FAR Subpart 4.2101: </a:t>
            </a:r>
          </a:p>
          <a:p>
            <a:pPr lvl="1"/>
            <a:r>
              <a:rPr lang="en-US" dirty="0"/>
              <a:t>Telecommunications or video surveillance equipment or services produced by: </a:t>
            </a:r>
          </a:p>
          <a:p>
            <a:pPr lvl="2"/>
            <a:r>
              <a:rPr lang="en-US" sz="2000" dirty="0"/>
              <a:t>Huawei Technologies</a:t>
            </a:r>
          </a:p>
          <a:p>
            <a:pPr lvl="2"/>
            <a:r>
              <a:rPr lang="en-US" sz="2000" dirty="0"/>
              <a:t>ZTE Corp. </a:t>
            </a:r>
          </a:p>
          <a:p>
            <a:pPr lvl="2"/>
            <a:r>
              <a:rPr lang="en-US" sz="2000" dirty="0"/>
              <a:t>Hytera Communications</a:t>
            </a:r>
          </a:p>
          <a:p>
            <a:pPr lvl="2"/>
            <a:r>
              <a:rPr lang="en-US" sz="2000" dirty="0"/>
              <a:t>Hangzhou Hikvision Digital Technology Company</a:t>
            </a:r>
          </a:p>
          <a:p>
            <a:pPr lvl="2"/>
            <a:r>
              <a:rPr lang="en-US" sz="2000" dirty="0"/>
              <a:t>Dahua Technology Company</a:t>
            </a:r>
          </a:p>
          <a:p>
            <a:pPr lvl="2"/>
            <a:r>
              <a:rPr lang="en-US" sz="2000" dirty="0"/>
              <a:t>… and all subsidiaries or affiliates </a:t>
            </a:r>
          </a:p>
          <a:p>
            <a:pPr marL="800100" lvl="1"/>
            <a:r>
              <a:rPr lang="en-US" dirty="0"/>
              <a:t>SECDEF, in consultation with DNI or FBI, may add to the list</a:t>
            </a:r>
          </a:p>
        </p:txBody>
      </p:sp>
      <p:sp>
        <p:nvSpPr>
          <p:cNvPr id="4" name="Date Placeholder 3">
            <a:extLst>
              <a:ext uri="{FF2B5EF4-FFF2-40B4-BE49-F238E27FC236}">
                <a16:creationId xmlns:a16="http://schemas.microsoft.com/office/drawing/2014/main" id="{52BCB9FF-56C1-4385-A70E-B78836107A04}"/>
              </a:ext>
            </a:extLst>
          </p:cNvPr>
          <p:cNvSpPr>
            <a:spLocks noGrp="1"/>
          </p:cNvSpPr>
          <p:nvPr>
            <p:ph type="dt" sz="half" idx="10"/>
          </p:nvPr>
        </p:nvSpPr>
        <p:spPr/>
        <p:txBody>
          <a:bodyPr/>
          <a:lstStyle/>
          <a:p>
            <a:fld id="{A325C21B-3258-4293-8AD7-7489A94AFFD4}" type="datetime1">
              <a:rPr lang="en-US" smtClean="0"/>
              <a:pPr/>
              <a:t>8/10/2020</a:t>
            </a:fld>
            <a:endParaRPr lang="en-US" dirty="0"/>
          </a:p>
        </p:txBody>
      </p:sp>
      <p:sp>
        <p:nvSpPr>
          <p:cNvPr id="5" name="Slide Number Placeholder 4">
            <a:extLst>
              <a:ext uri="{FF2B5EF4-FFF2-40B4-BE49-F238E27FC236}">
                <a16:creationId xmlns:a16="http://schemas.microsoft.com/office/drawing/2014/main" id="{F8EC933D-720C-46D9-9213-C61999EE1BFA}"/>
              </a:ext>
            </a:extLst>
          </p:cNvPr>
          <p:cNvSpPr>
            <a:spLocks noGrp="1"/>
          </p:cNvSpPr>
          <p:nvPr>
            <p:ph type="sldNum" sz="quarter" idx="12"/>
          </p:nvPr>
        </p:nvSpPr>
        <p:spPr/>
        <p:txBody>
          <a:bodyPr/>
          <a:lstStyle/>
          <a:p>
            <a:fld id="{CD64BFC3-983F-4B0A-9A55-84A85105ADC0}" type="slidenum">
              <a:rPr lang="en-US" smtClean="0"/>
              <a:pPr/>
              <a:t>3</a:t>
            </a:fld>
            <a:endParaRPr lang="en-US" dirty="0"/>
          </a:p>
        </p:txBody>
      </p:sp>
      <p:sp>
        <p:nvSpPr>
          <p:cNvPr id="6" name="Title 1">
            <a:extLst>
              <a:ext uri="{FF2B5EF4-FFF2-40B4-BE49-F238E27FC236}">
                <a16:creationId xmlns:a16="http://schemas.microsoft.com/office/drawing/2014/main" id="{05977DAD-6441-4B2A-B4EB-004C8955E874}"/>
              </a:ext>
            </a:extLst>
          </p:cNvPr>
          <p:cNvSpPr>
            <a:spLocks noGrp="1"/>
          </p:cNvSpPr>
          <p:nvPr>
            <p:ph type="title"/>
          </p:nvPr>
        </p:nvSpPr>
        <p:spPr>
          <a:xfrm>
            <a:off x="152400" y="173038"/>
            <a:ext cx="7543800" cy="741362"/>
          </a:xfrm>
        </p:spPr>
        <p:txBody>
          <a:bodyPr/>
          <a:lstStyle/>
          <a:p>
            <a:r>
              <a:rPr lang="en-US" dirty="0"/>
              <a:t>Sec. 889 Explained Cont.</a:t>
            </a:r>
          </a:p>
        </p:txBody>
      </p:sp>
    </p:spTree>
    <p:extLst>
      <p:ext uri="{BB962C8B-B14F-4D97-AF65-F5344CB8AC3E}">
        <p14:creationId xmlns:p14="http://schemas.microsoft.com/office/powerpoint/2010/main" val="171842059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9FE68-5C29-4E60-BE8E-A065D83B898A}"/>
              </a:ext>
            </a:extLst>
          </p:cNvPr>
          <p:cNvSpPr>
            <a:spLocks noGrp="1"/>
          </p:cNvSpPr>
          <p:nvPr>
            <p:ph idx="1"/>
          </p:nvPr>
        </p:nvSpPr>
        <p:spPr/>
        <p:txBody>
          <a:bodyPr>
            <a:normAutofit/>
          </a:bodyPr>
          <a:lstStyle/>
          <a:p>
            <a:r>
              <a:rPr lang="en-US" dirty="0"/>
              <a:t>“Substantial or essential component of any system”</a:t>
            </a:r>
          </a:p>
          <a:p>
            <a:pPr lvl="1"/>
            <a:r>
              <a:rPr lang="en-US" dirty="0"/>
              <a:t>FAR Subpart 4.2101: </a:t>
            </a:r>
          </a:p>
          <a:p>
            <a:pPr lvl="2"/>
            <a:r>
              <a:rPr lang="en-US" sz="2000" i="1" dirty="0"/>
              <a:t>“any component necessary for the proper function or performance of a piece of equipment, system, or service”</a:t>
            </a:r>
          </a:p>
          <a:p>
            <a:r>
              <a:rPr lang="en-US" dirty="0"/>
              <a:t>“Critical technology”</a:t>
            </a:r>
          </a:p>
          <a:p>
            <a:pPr lvl="1"/>
            <a:r>
              <a:rPr lang="en-US" dirty="0"/>
              <a:t>FAR Subpart 4.2101: </a:t>
            </a:r>
          </a:p>
          <a:p>
            <a:pPr lvl="2"/>
            <a:r>
              <a:rPr lang="en-US" sz="2000" i="1" dirty="0"/>
              <a:t>“Defense articles or services included on the U.S. Munitions List set forth in the ITAR”</a:t>
            </a:r>
          </a:p>
          <a:p>
            <a:pPr lvl="1"/>
            <a:r>
              <a:rPr lang="en-US" sz="2600" dirty="0"/>
              <a:t>Commerce Control List</a:t>
            </a:r>
          </a:p>
        </p:txBody>
      </p:sp>
      <p:sp>
        <p:nvSpPr>
          <p:cNvPr id="4" name="Date Placeholder 3">
            <a:extLst>
              <a:ext uri="{FF2B5EF4-FFF2-40B4-BE49-F238E27FC236}">
                <a16:creationId xmlns:a16="http://schemas.microsoft.com/office/drawing/2014/main" id="{52BCB9FF-56C1-4385-A70E-B78836107A04}"/>
              </a:ext>
            </a:extLst>
          </p:cNvPr>
          <p:cNvSpPr>
            <a:spLocks noGrp="1"/>
          </p:cNvSpPr>
          <p:nvPr>
            <p:ph type="dt" sz="half" idx="10"/>
          </p:nvPr>
        </p:nvSpPr>
        <p:spPr/>
        <p:txBody>
          <a:bodyPr/>
          <a:lstStyle/>
          <a:p>
            <a:fld id="{A325C21B-3258-4293-8AD7-7489A94AFFD4}" type="datetime1">
              <a:rPr lang="en-US" smtClean="0"/>
              <a:pPr/>
              <a:t>8/10/2020</a:t>
            </a:fld>
            <a:endParaRPr lang="en-US" dirty="0"/>
          </a:p>
        </p:txBody>
      </p:sp>
      <p:sp>
        <p:nvSpPr>
          <p:cNvPr id="5" name="Slide Number Placeholder 4">
            <a:extLst>
              <a:ext uri="{FF2B5EF4-FFF2-40B4-BE49-F238E27FC236}">
                <a16:creationId xmlns:a16="http://schemas.microsoft.com/office/drawing/2014/main" id="{F8EC933D-720C-46D9-9213-C61999EE1BFA}"/>
              </a:ext>
            </a:extLst>
          </p:cNvPr>
          <p:cNvSpPr>
            <a:spLocks noGrp="1"/>
          </p:cNvSpPr>
          <p:nvPr>
            <p:ph type="sldNum" sz="quarter" idx="12"/>
          </p:nvPr>
        </p:nvSpPr>
        <p:spPr/>
        <p:txBody>
          <a:bodyPr/>
          <a:lstStyle/>
          <a:p>
            <a:fld id="{CD64BFC3-983F-4B0A-9A55-84A85105ADC0}" type="slidenum">
              <a:rPr lang="en-US" smtClean="0"/>
              <a:pPr/>
              <a:t>4</a:t>
            </a:fld>
            <a:endParaRPr lang="en-US" dirty="0"/>
          </a:p>
        </p:txBody>
      </p:sp>
      <p:sp>
        <p:nvSpPr>
          <p:cNvPr id="6" name="Title 1">
            <a:extLst>
              <a:ext uri="{FF2B5EF4-FFF2-40B4-BE49-F238E27FC236}">
                <a16:creationId xmlns:a16="http://schemas.microsoft.com/office/drawing/2014/main" id="{05977DAD-6441-4B2A-B4EB-004C8955E874}"/>
              </a:ext>
            </a:extLst>
          </p:cNvPr>
          <p:cNvSpPr>
            <a:spLocks noGrp="1"/>
          </p:cNvSpPr>
          <p:nvPr>
            <p:ph type="title"/>
          </p:nvPr>
        </p:nvSpPr>
        <p:spPr>
          <a:xfrm>
            <a:off x="152400" y="173038"/>
            <a:ext cx="7543800" cy="741362"/>
          </a:xfrm>
        </p:spPr>
        <p:txBody>
          <a:bodyPr/>
          <a:lstStyle/>
          <a:p>
            <a:r>
              <a:rPr lang="en-US" dirty="0"/>
              <a:t>Sec. 889 Explained Cont. </a:t>
            </a:r>
          </a:p>
        </p:txBody>
      </p:sp>
    </p:spTree>
    <p:extLst>
      <p:ext uri="{BB962C8B-B14F-4D97-AF65-F5344CB8AC3E}">
        <p14:creationId xmlns:p14="http://schemas.microsoft.com/office/powerpoint/2010/main" val="360987611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2BDE-5A22-482F-B072-FCB144455D79}"/>
              </a:ext>
            </a:extLst>
          </p:cNvPr>
          <p:cNvSpPr>
            <a:spLocks noGrp="1"/>
          </p:cNvSpPr>
          <p:nvPr>
            <p:ph type="title"/>
          </p:nvPr>
        </p:nvSpPr>
        <p:spPr/>
        <p:txBody>
          <a:bodyPr/>
          <a:lstStyle/>
          <a:p>
            <a:r>
              <a:rPr lang="en-US" dirty="0"/>
              <a:t>One link in a chain	</a:t>
            </a:r>
          </a:p>
        </p:txBody>
      </p:sp>
      <p:sp>
        <p:nvSpPr>
          <p:cNvPr id="3" name="Content Placeholder 2">
            <a:extLst>
              <a:ext uri="{FF2B5EF4-FFF2-40B4-BE49-F238E27FC236}">
                <a16:creationId xmlns:a16="http://schemas.microsoft.com/office/drawing/2014/main" id="{BED5103F-2CBA-40CF-B6F9-6ACFF08877E2}"/>
              </a:ext>
            </a:extLst>
          </p:cNvPr>
          <p:cNvSpPr>
            <a:spLocks noGrp="1"/>
          </p:cNvSpPr>
          <p:nvPr>
            <p:ph idx="1"/>
          </p:nvPr>
        </p:nvSpPr>
        <p:spPr/>
        <p:txBody>
          <a:bodyPr/>
          <a:lstStyle/>
          <a:p>
            <a:r>
              <a:rPr lang="en-US" dirty="0"/>
              <a:t>889(a)(1)(A)</a:t>
            </a:r>
          </a:p>
          <a:p>
            <a:r>
              <a:rPr lang="en-US" dirty="0"/>
              <a:t>889(a)(1)(B)</a:t>
            </a:r>
          </a:p>
          <a:p>
            <a:r>
              <a:rPr lang="en-US" dirty="0"/>
              <a:t>Cybersecurity Maturity Model Certification</a:t>
            </a:r>
          </a:p>
          <a:p>
            <a:r>
              <a:rPr lang="en-US" dirty="0"/>
              <a:t>Supply chain (rare earths, circuit boards)</a:t>
            </a:r>
          </a:p>
          <a:p>
            <a:r>
              <a:rPr lang="en-US" dirty="0"/>
              <a:t>IP theft </a:t>
            </a:r>
          </a:p>
          <a:p>
            <a:r>
              <a:rPr lang="en-US" dirty="0"/>
              <a:t>Trade</a:t>
            </a:r>
          </a:p>
          <a:p>
            <a:endParaRPr lang="en-US" dirty="0"/>
          </a:p>
        </p:txBody>
      </p:sp>
      <p:sp>
        <p:nvSpPr>
          <p:cNvPr id="4" name="Slide Number Placeholder 3">
            <a:extLst>
              <a:ext uri="{FF2B5EF4-FFF2-40B4-BE49-F238E27FC236}">
                <a16:creationId xmlns:a16="http://schemas.microsoft.com/office/drawing/2014/main" id="{58136E86-53F2-4D74-8923-3E6FF228D85B}"/>
              </a:ext>
            </a:extLst>
          </p:cNvPr>
          <p:cNvSpPr>
            <a:spLocks noGrp="1"/>
          </p:cNvSpPr>
          <p:nvPr>
            <p:ph type="sldNum" sz="quarter" idx="12"/>
          </p:nvPr>
        </p:nvSpPr>
        <p:spPr/>
        <p:txBody>
          <a:bodyPr/>
          <a:lstStyle/>
          <a:p>
            <a:fld id="{75CB8C34-C8DD-4C21-AE4A-8FD5B7BA305D}" type="slidenum">
              <a:rPr lang="en-US" smtClean="0"/>
              <a:t>5</a:t>
            </a:fld>
            <a:endParaRPr lang="en-US"/>
          </a:p>
        </p:txBody>
      </p:sp>
    </p:spTree>
    <p:extLst>
      <p:ext uri="{BB962C8B-B14F-4D97-AF65-F5344CB8AC3E}">
        <p14:creationId xmlns:p14="http://schemas.microsoft.com/office/powerpoint/2010/main" val="159437371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C0697-467C-4C56-BFED-0E194F8400F1}"/>
              </a:ext>
            </a:extLst>
          </p:cNvPr>
          <p:cNvSpPr>
            <a:spLocks noGrp="1"/>
          </p:cNvSpPr>
          <p:nvPr>
            <p:ph type="title"/>
          </p:nvPr>
        </p:nvSpPr>
        <p:spPr/>
        <p:txBody>
          <a:bodyPr/>
          <a:lstStyle/>
          <a:p>
            <a:r>
              <a:rPr lang="en-US" dirty="0"/>
              <a:t>Bipartisan support</a:t>
            </a:r>
          </a:p>
        </p:txBody>
      </p:sp>
      <p:sp>
        <p:nvSpPr>
          <p:cNvPr id="3" name="Content Placeholder 2">
            <a:extLst>
              <a:ext uri="{FF2B5EF4-FFF2-40B4-BE49-F238E27FC236}">
                <a16:creationId xmlns:a16="http://schemas.microsoft.com/office/drawing/2014/main" id="{9B8A8074-1EA4-4646-BB3E-06346F1B0C54}"/>
              </a:ext>
            </a:extLst>
          </p:cNvPr>
          <p:cNvSpPr>
            <a:spLocks noGrp="1"/>
          </p:cNvSpPr>
          <p:nvPr>
            <p:ph idx="1"/>
          </p:nvPr>
        </p:nvSpPr>
        <p:spPr/>
        <p:txBody>
          <a:bodyPr/>
          <a:lstStyle/>
          <a:p>
            <a:r>
              <a:rPr lang="en-US" dirty="0"/>
              <a:t>Will there be a delay in the National Defense Authorization Act?</a:t>
            </a:r>
          </a:p>
          <a:p>
            <a:r>
              <a:rPr lang="en-US" dirty="0"/>
              <a:t>New administration?</a:t>
            </a:r>
          </a:p>
          <a:p>
            <a:r>
              <a:rPr lang="en-US" dirty="0"/>
              <a:t>New Congress?</a:t>
            </a:r>
          </a:p>
          <a:p>
            <a:endParaRPr lang="en-US" dirty="0"/>
          </a:p>
        </p:txBody>
      </p:sp>
      <p:sp>
        <p:nvSpPr>
          <p:cNvPr id="4" name="Slide Number Placeholder 3">
            <a:extLst>
              <a:ext uri="{FF2B5EF4-FFF2-40B4-BE49-F238E27FC236}">
                <a16:creationId xmlns:a16="http://schemas.microsoft.com/office/drawing/2014/main" id="{41423937-0B98-4A03-90E7-9D39189F95BE}"/>
              </a:ext>
            </a:extLst>
          </p:cNvPr>
          <p:cNvSpPr>
            <a:spLocks noGrp="1"/>
          </p:cNvSpPr>
          <p:nvPr>
            <p:ph type="sldNum" sz="quarter" idx="12"/>
          </p:nvPr>
        </p:nvSpPr>
        <p:spPr/>
        <p:txBody>
          <a:bodyPr/>
          <a:lstStyle/>
          <a:p>
            <a:fld id="{75CB8C34-C8DD-4C21-AE4A-8FD5B7BA305D}" type="slidenum">
              <a:rPr lang="en-US" smtClean="0"/>
              <a:t>6</a:t>
            </a:fld>
            <a:endParaRPr lang="en-US"/>
          </a:p>
        </p:txBody>
      </p:sp>
    </p:spTree>
    <p:extLst>
      <p:ext uri="{BB962C8B-B14F-4D97-AF65-F5344CB8AC3E}">
        <p14:creationId xmlns:p14="http://schemas.microsoft.com/office/powerpoint/2010/main" val="191430125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460E-F54D-4FA5-886F-AF62D855CA09}"/>
              </a:ext>
            </a:extLst>
          </p:cNvPr>
          <p:cNvSpPr>
            <a:spLocks noGrp="1"/>
          </p:cNvSpPr>
          <p:nvPr>
            <p:ph type="title"/>
          </p:nvPr>
        </p:nvSpPr>
        <p:spPr/>
        <p:txBody>
          <a:bodyPr/>
          <a:lstStyle/>
          <a:p>
            <a:r>
              <a:rPr lang="en-US" dirty="0"/>
              <a:t>Overview </a:t>
            </a:r>
          </a:p>
        </p:txBody>
      </p:sp>
      <p:sp>
        <p:nvSpPr>
          <p:cNvPr id="3" name="Content Placeholder 2">
            <a:extLst>
              <a:ext uri="{FF2B5EF4-FFF2-40B4-BE49-F238E27FC236}">
                <a16:creationId xmlns:a16="http://schemas.microsoft.com/office/drawing/2014/main" id="{C21C6BF0-3DE6-498F-812A-E3FD04E0423B}"/>
              </a:ext>
            </a:extLst>
          </p:cNvPr>
          <p:cNvSpPr>
            <a:spLocks noGrp="1"/>
          </p:cNvSpPr>
          <p:nvPr>
            <p:ph idx="1"/>
          </p:nvPr>
        </p:nvSpPr>
        <p:spPr/>
        <p:txBody>
          <a:bodyPr>
            <a:normAutofit fontScale="92500" lnSpcReduction="10000"/>
          </a:bodyPr>
          <a:lstStyle/>
          <a:p>
            <a:r>
              <a:rPr lang="en-US" b="1" dirty="0"/>
              <a:t>Section 889(a)(1)(A) </a:t>
            </a:r>
            <a:r>
              <a:rPr lang="en-US" dirty="0"/>
              <a:t>prohibits the Government from procuring any equipment, system, or service that uses covered telecommunications equipment or services as a substantial or essential component of any system, or as critical technology as part of any system. </a:t>
            </a:r>
          </a:p>
          <a:p>
            <a:r>
              <a:rPr lang="en-US" b="1" dirty="0"/>
              <a:t>Section 889(a)(1)(B) </a:t>
            </a:r>
            <a:r>
              <a:rPr lang="en-US" dirty="0"/>
              <a:t>prohibits </a:t>
            </a:r>
            <a:r>
              <a:rPr lang="en-US" u="sng" dirty="0"/>
              <a:t>contracting with an entity that uses any equipment, system, or service that uses </a:t>
            </a:r>
            <a:r>
              <a:rPr lang="en-US" dirty="0"/>
              <a:t>covered telecommunications equipment or services as a substantial or essential component of any system, or as critical technology as part of any system. </a:t>
            </a:r>
          </a:p>
        </p:txBody>
      </p:sp>
      <p:sp>
        <p:nvSpPr>
          <p:cNvPr id="4" name="Slide Number Placeholder 3">
            <a:extLst>
              <a:ext uri="{FF2B5EF4-FFF2-40B4-BE49-F238E27FC236}">
                <a16:creationId xmlns:a16="http://schemas.microsoft.com/office/drawing/2014/main" id="{0BFAFDDE-0D22-4BC7-92C6-C65A6045EECE}"/>
              </a:ext>
            </a:extLst>
          </p:cNvPr>
          <p:cNvSpPr>
            <a:spLocks noGrp="1"/>
          </p:cNvSpPr>
          <p:nvPr>
            <p:ph type="sldNum" sz="quarter" idx="12"/>
          </p:nvPr>
        </p:nvSpPr>
        <p:spPr/>
        <p:txBody>
          <a:bodyPr/>
          <a:lstStyle/>
          <a:p>
            <a:fld id="{75CB8C34-C8DD-4C21-AE4A-8FD5B7BA305D}" type="slidenum">
              <a:rPr lang="en-US" smtClean="0"/>
              <a:t>7</a:t>
            </a:fld>
            <a:endParaRPr lang="en-US"/>
          </a:p>
        </p:txBody>
      </p:sp>
    </p:spTree>
    <p:extLst>
      <p:ext uri="{BB962C8B-B14F-4D97-AF65-F5344CB8AC3E}">
        <p14:creationId xmlns:p14="http://schemas.microsoft.com/office/powerpoint/2010/main" val="44442037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9E4C9-404E-47B0-991E-1ACAE287E4C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19E14B5-349D-4127-962A-7B2158A137AF}"/>
              </a:ext>
            </a:extLst>
          </p:cNvPr>
          <p:cNvSpPr>
            <a:spLocks noGrp="1"/>
          </p:cNvSpPr>
          <p:nvPr>
            <p:ph idx="1"/>
          </p:nvPr>
        </p:nvSpPr>
        <p:spPr>
          <a:xfrm>
            <a:off x="481693" y="2065516"/>
            <a:ext cx="7886700" cy="3263504"/>
          </a:xfrm>
        </p:spPr>
        <p:txBody>
          <a:bodyPr>
            <a:normAutofit fontScale="55000" lnSpcReduction="20000"/>
          </a:bodyPr>
          <a:lstStyle/>
          <a:p>
            <a:pPr marL="297656" indent="-122635" algn="just" fontAlgn="base">
              <a:spcBef>
                <a:spcPct val="50000"/>
              </a:spcBef>
              <a:spcAft>
                <a:spcPct val="0"/>
              </a:spcAft>
              <a:buSzPct val="80000"/>
            </a:pPr>
            <a:r>
              <a:rPr lang="en-US" i="1" kern="0" dirty="0">
                <a:ea typeface="Arial Unicode MS" pitchFamily="34" charset="-128"/>
              </a:rPr>
              <a:t>Interim Rule </a:t>
            </a:r>
            <a:r>
              <a:rPr lang="en-US" kern="0" dirty="0">
                <a:ea typeface="Arial Unicode MS" pitchFamily="34" charset="-128"/>
              </a:rPr>
              <a:t>takes effect August 13, 2020.</a:t>
            </a:r>
          </a:p>
          <a:p>
            <a:pPr marL="297656" indent="-122635" algn="just" fontAlgn="base">
              <a:spcBef>
                <a:spcPct val="50000"/>
              </a:spcBef>
              <a:spcAft>
                <a:spcPct val="0"/>
              </a:spcAft>
              <a:buSzPct val="80000"/>
            </a:pPr>
            <a:r>
              <a:rPr lang="en-US" kern="0" dirty="0">
                <a:ea typeface="Arial Unicode MS" pitchFamily="34" charset="-128"/>
              </a:rPr>
              <a:t>Does not flow down below the prime.</a:t>
            </a:r>
          </a:p>
          <a:p>
            <a:pPr marL="297656" indent="-122635" fontAlgn="base">
              <a:spcBef>
                <a:spcPct val="50000"/>
              </a:spcBef>
              <a:spcAft>
                <a:spcPct val="0"/>
              </a:spcAft>
              <a:buSzPct val="80000"/>
            </a:pPr>
            <a:r>
              <a:rPr lang="en-US" kern="0" dirty="0">
                <a:ea typeface="Arial Unicode MS" pitchFamily="34" charset="-128"/>
              </a:rPr>
              <a:t>Exception for ‘‘telecommunications equipment that cannot route or redirect user data traffic or [cannot] permit visibility into any user data or packets that such equipment transmits or otherwise handles.’’</a:t>
            </a:r>
          </a:p>
          <a:p>
            <a:pPr marL="297656" indent="-122635" fontAlgn="base">
              <a:spcBef>
                <a:spcPct val="50000"/>
              </a:spcBef>
              <a:spcAft>
                <a:spcPct val="0"/>
              </a:spcAft>
              <a:buSzPct val="80000"/>
            </a:pPr>
            <a:r>
              <a:rPr lang="en-US" dirty="0"/>
              <a:t> </a:t>
            </a:r>
            <a:r>
              <a:rPr lang="en-US" kern="0" dirty="0">
                <a:ea typeface="Arial Unicode MS" pitchFamily="34" charset="-128"/>
                <a:cs typeface="Arial Unicode MS" pitchFamily="34" charset="-128"/>
              </a:rPr>
              <a:t>Applies to </a:t>
            </a:r>
            <a:r>
              <a:rPr lang="en-US" i="1" kern="0" dirty="0">
                <a:ea typeface="Arial Unicode MS" pitchFamily="34" charset="-128"/>
                <a:cs typeface="Arial Unicode MS" pitchFamily="34" charset="-128"/>
              </a:rPr>
              <a:t>any</a:t>
            </a:r>
            <a:r>
              <a:rPr lang="en-US" kern="0" dirty="0">
                <a:ea typeface="Arial Unicode MS" pitchFamily="34" charset="-128"/>
                <a:cs typeface="Arial Unicode MS" pitchFamily="34" charset="-128"/>
              </a:rPr>
              <a:t> use – even if unconnected to a government contract.</a:t>
            </a:r>
          </a:p>
          <a:p>
            <a:pPr marL="297656" indent="-122635" algn="just" fontAlgn="base">
              <a:spcBef>
                <a:spcPct val="50000"/>
              </a:spcBef>
              <a:spcAft>
                <a:spcPct val="0"/>
              </a:spcAft>
              <a:buSzPct val="80000"/>
            </a:pPr>
            <a:r>
              <a:rPr lang="en-US" kern="0" dirty="0">
                <a:ea typeface="Arial Unicode MS" pitchFamily="34" charset="-128"/>
                <a:cs typeface="Arial Unicode MS" pitchFamily="34" charset="-128"/>
              </a:rPr>
              <a:t>Must undertake a ‘reasonable inquiry’ to uncover identity of items or service.</a:t>
            </a:r>
          </a:p>
          <a:p>
            <a:pPr marL="297656" indent="-122635" algn="just" fontAlgn="base">
              <a:spcBef>
                <a:spcPct val="50000"/>
              </a:spcBef>
              <a:spcAft>
                <a:spcPct val="0"/>
              </a:spcAft>
              <a:buSzPct val="80000"/>
            </a:pPr>
            <a:r>
              <a:rPr lang="en-US" kern="0" dirty="0">
                <a:ea typeface="Arial Unicode MS" pitchFamily="34" charset="-128"/>
              </a:rPr>
              <a:t>Does </a:t>
            </a:r>
            <a:r>
              <a:rPr lang="en-US" kern="0" dirty="0">
                <a:ea typeface="Arial Unicode MS" pitchFamily="34" charset="-128"/>
                <a:cs typeface="Arial Unicode MS" pitchFamily="34" charset="-128"/>
              </a:rPr>
              <a:t>not apply </a:t>
            </a:r>
            <a:r>
              <a:rPr lang="en-US" kern="0" dirty="0">
                <a:ea typeface="Arial Unicode MS" pitchFamily="34" charset="-128"/>
              </a:rPr>
              <a:t>to affiliates, parents, and subsidiaries—</a:t>
            </a:r>
            <a:r>
              <a:rPr lang="en-US" i="1" kern="0" dirty="0">
                <a:ea typeface="Arial Unicode MS" pitchFamily="34" charset="-128"/>
              </a:rPr>
              <a:t>For now.</a:t>
            </a:r>
          </a:p>
          <a:p>
            <a:pPr marL="297656" indent="-122635" algn="just" fontAlgn="base">
              <a:spcBef>
                <a:spcPct val="50000"/>
              </a:spcBef>
              <a:spcAft>
                <a:spcPct val="0"/>
              </a:spcAft>
              <a:buSzPct val="80000"/>
            </a:pPr>
            <a:r>
              <a:rPr lang="en-US" dirty="0"/>
              <a:t>One-time waiver available through August 13, 2022—</a:t>
            </a:r>
            <a:r>
              <a:rPr lang="en-US" i="1" dirty="0"/>
              <a:t>Will be hard to get.</a:t>
            </a:r>
          </a:p>
          <a:p>
            <a:pPr marL="297656" indent="-122635" algn="just" fontAlgn="base">
              <a:spcBef>
                <a:spcPct val="50000"/>
              </a:spcBef>
              <a:spcAft>
                <a:spcPct val="0"/>
              </a:spcAft>
              <a:buSzPct val="80000"/>
            </a:pPr>
            <a:endParaRPr lang="en-US" dirty="0"/>
          </a:p>
        </p:txBody>
      </p:sp>
      <p:sp>
        <p:nvSpPr>
          <p:cNvPr id="4" name="Slide Number Placeholder 3">
            <a:extLst>
              <a:ext uri="{FF2B5EF4-FFF2-40B4-BE49-F238E27FC236}">
                <a16:creationId xmlns:a16="http://schemas.microsoft.com/office/drawing/2014/main" id="{28159D32-CEF9-4371-BEBA-DD7EC5C54111}"/>
              </a:ext>
            </a:extLst>
          </p:cNvPr>
          <p:cNvSpPr>
            <a:spLocks noGrp="1"/>
          </p:cNvSpPr>
          <p:nvPr>
            <p:ph type="sldNum" sz="quarter" idx="12"/>
          </p:nvPr>
        </p:nvSpPr>
        <p:spPr/>
        <p:txBody>
          <a:bodyPr/>
          <a:lstStyle/>
          <a:p>
            <a:fld id="{75CB8C34-C8DD-4C21-AE4A-8FD5B7BA305D}" type="slidenum">
              <a:rPr lang="en-US" smtClean="0"/>
              <a:t>8</a:t>
            </a:fld>
            <a:endParaRPr lang="en-US"/>
          </a:p>
        </p:txBody>
      </p:sp>
    </p:spTree>
    <p:extLst>
      <p:ext uri="{BB962C8B-B14F-4D97-AF65-F5344CB8AC3E}">
        <p14:creationId xmlns:p14="http://schemas.microsoft.com/office/powerpoint/2010/main" val="228818836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50B6-E903-4786-A48F-4A8D0E90F1F0}"/>
              </a:ext>
            </a:extLst>
          </p:cNvPr>
          <p:cNvSpPr>
            <a:spLocks noGrp="1"/>
          </p:cNvSpPr>
          <p:nvPr>
            <p:ph type="title"/>
          </p:nvPr>
        </p:nvSpPr>
        <p:spPr/>
        <p:txBody>
          <a:bodyPr/>
          <a:lstStyle/>
          <a:p>
            <a:r>
              <a:rPr lang="en-US" dirty="0"/>
              <a:t>What types of services?</a:t>
            </a:r>
          </a:p>
        </p:txBody>
      </p:sp>
      <p:sp>
        <p:nvSpPr>
          <p:cNvPr id="3" name="Content Placeholder 2">
            <a:extLst>
              <a:ext uri="{FF2B5EF4-FFF2-40B4-BE49-F238E27FC236}">
                <a16:creationId xmlns:a16="http://schemas.microsoft.com/office/drawing/2014/main" id="{A307F96F-2AAA-4582-92C2-389234E5DE87}"/>
              </a:ext>
            </a:extLst>
          </p:cNvPr>
          <p:cNvSpPr>
            <a:spLocks noGrp="1"/>
          </p:cNvSpPr>
          <p:nvPr>
            <p:ph idx="1"/>
          </p:nvPr>
        </p:nvSpPr>
        <p:spPr/>
        <p:txBody>
          <a:bodyPr>
            <a:normAutofit fontScale="85000" lnSpcReduction="20000"/>
          </a:bodyPr>
          <a:lstStyle/>
          <a:p>
            <a:r>
              <a:rPr lang="en-US" dirty="0"/>
              <a:t>889(a)(1)(B) does not flow down because “the prime contractor is the only ‘entity’ that the agency ‘enters into a contract’ with, and an agency does not directly ‘enter into a contract’ with any subcontractors, at any tier. </a:t>
            </a:r>
          </a:p>
          <a:p>
            <a:r>
              <a:rPr lang="en-US" dirty="0"/>
              <a:t>“Prohibit agencies from contracting “with an entity that </a:t>
            </a:r>
            <a:r>
              <a:rPr lang="en-US" i="1" dirty="0"/>
              <a:t>uses </a:t>
            </a:r>
            <a:r>
              <a:rPr lang="en-US" dirty="0"/>
              <a:t>any equipment, system, or service that </a:t>
            </a:r>
            <a:r>
              <a:rPr lang="en-US" i="1" dirty="0"/>
              <a:t>uses</a:t>
            </a:r>
            <a:r>
              <a:rPr lang="en-US" dirty="0"/>
              <a:t> covered telecommunications equipment or services as a substantial or essential component of any system.”</a:t>
            </a:r>
          </a:p>
          <a:p>
            <a:r>
              <a:rPr lang="en-US" dirty="0"/>
              <a:t>The exception does not apply for a contractor’s use of a service </a:t>
            </a:r>
            <a:r>
              <a:rPr lang="en-US" i="1" dirty="0"/>
              <a:t>that connects to the facilities of a third-party,</a:t>
            </a:r>
            <a:r>
              <a:rPr lang="en-US" dirty="0"/>
              <a:t> such as backhaul, roaming, or interconnection arrangements. </a:t>
            </a:r>
            <a:endParaRPr lang="en-US" b="1" dirty="0"/>
          </a:p>
          <a:p>
            <a:pPr marL="0" indent="0">
              <a:buNone/>
            </a:pPr>
            <a:r>
              <a:rPr lang="en-US" b="1" dirty="0"/>
              <a:t> </a:t>
            </a:r>
            <a:endParaRPr lang="en-US" dirty="0"/>
          </a:p>
        </p:txBody>
      </p:sp>
      <p:sp>
        <p:nvSpPr>
          <p:cNvPr id="4" name="Slide Number Placeholder 3">
            <a:extLst>
              <a:ext uri="{FF2B5EF4-FFF2-40B4-BE49-F238E27FC236}">
                <a16:creationId xmlns:a16="http://schemas.microsoft.com/office/drawing/2014/main" id="{935CC65C-4C52-4B06-892D-DEC4ED383F62}"/>
              </a:ext>
            </a:extLst>
          </p:cNvPr>
          <p:cNvSpPr>
            <a:spLocks noGrp="1"/>
          </p:cNvSpPr>
          <p:nvPr>
            <p:ph type="sldNum" sz="quarter" idx="12"/>
          </p:nvPr>
        </p:nvSpPr>
        <p:spPr/>
        <p:txBody>
          <a:bodyPr/>
          <a:lstStyle/>
          <a:p>
            <a:fld id="{75CB8C34-C8DD-4C21-AE4A-8FD5B7BA305D}" type="slidenum">
              <a:rPr lang="en-US" smtClean="0"/>
              <a:t>9</a:t>
            </a:fld>
            <a:endParaRPr lang="en-US"/>
          </a:p>
        </p:txBody>
      </p:sp>
    </p:spTree>
    <p:extLst>
      <p:ext uri="{BB962C8B-B14F-4D97-AF65-F5344CB8AC3E}">
        <p14:creationId xmlns:p14="http://schemas.microsoft.com/office/powerpoint/2010/main" val="4020140464"/>
      </p:ext>
    </p:extLst>
  </p:cSld>
  <p:clrMapOvr>
    <a:masterClrMapping/>
  </p:clrMapOvr>
  <p:transition spd="med">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D18F9B3C3A0B44BF8A0D23C1945E08" ma:contentTypeVersion="10" ma:contentTypeDescription="Create a new document." ma:contentTypeScope="" ma:versionID="c6e40aaad7d96d53176a2a373f084c0b">
  <xsd:schema xmlns:xsd="http://www.w3.org/2001/XMLSchema" xmlns:xs="http://www.w3.org/2001/XMLSchema" xmlns:p="http://schemas.microsoft.com/office/2006/metadata/properties" xmlns:ns3="1d1553d1-fb92-4651-929a-f46a215d09e9" targetNamespace="http://schemas.microsoft.com/office/2006/metadata/properties" ma:root="true" ma:fieldsID="f669896a61be6be68c491a269936deb2" ns3:_="">
    <xsd:import namespace="1d1553d1-fb92-4651-929a-f46a215d09e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1553d1-fb92-4651-929a-f46a215d09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F4FEFE-1A62-445F-AAB7-6FD8D281749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261B4EC-35DD-457D-BC3A-AF4466BDCB40}">
  <ds:schemaRefs>
    <ds:schemaRef ds:uri="http://schemas.microsoft.com/sharepoint/v3/contenttype/forms"/>
  </ds:schemaRefs>
</ds:datastoreItem>
</file>

<file path=customXml/itemProps3.xml><?xml version="1.0" encoding="utf-8"?>
<ds:datastoreItem xmlns:ds="http://schemas.openxmlformats.org/officeDocument/2006/customXml" ds:itemID="{C4313705-FF87-49F7-8FDF-5378403E94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1553d1-fb92-4651-929a-f46a215d09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NDIA_2016_Simple2</Template>
  <TotalTime>31274</TotalTime>
  <Words>1238</Words>
  <Application>Microsoft Office PowerPoint</Application>
  <PresentationFormat>On-screen Show (4:3)</PresentationFormat>
  <Paragraphs>150</Paragraphs>
  <Slides>17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Montserrat</vt:lpstr>
      <vt:lpstr>1_Office Theme</vt:lpstr>
      <vt:lpstr>Sec. 889 Prohibition on Certain Telecommunications and Video Surveillance Services or Equipment</vt:lpstr>
      <vt:lpstr>Sec. 889 Explained</vt:lpstr>
      <vt:lpstr>Sec. 889 Explained Cont.</vt:lpstr>
      <vt:lpstr>Sec. 889 Explained Cont. </vt:lpstr>
      <vt:lpstr>One link in a chain </vt:lpstr>
      <vt:lpstr>Bipartisan support</vt:lpstr>
      <vt:lpstr>Overview </vt:lpstr>
      <vt:lpstr>Overview</vt:lpstr>
      <vt:lpstr>What types of services?</vt:lpstr>
      <vt:lpstr>PowerPoint Presentation</vt:lpstr>
      <vt:lpstr>PowerPoint Presentation</vt:lpstr>
      <vt:lpstr>What will happen on August 13?</vt:lpstr>
      <vt:lpstr>What’s Ahead?</vt:lpstr>
      <vt:lpstr>Legislative Efforts</vt:lpstr>
      <vt:lpstr>NDIA Needs Your Contribution </vt:lpstr>
      <vt:lpstr>Section 889 Resources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Chapters</dc:title>
  <dc:creator>tswetnam</dc:creator>
  <cp:lastModifiedBy>Carizza Rosales</cp:lastModifiedBy>
  <cp:revision>132</cp:revision>
  <cp:lastPrinted>2020-02-28T21:27:52Z</cp:lastPrinted>
  <dcterms:created xsi:type="dcterms:W3CDTF">2016-06-14T12:06:42Z</dcterms:created>
  <dcterms:modified xsi:type="dcterms:W3CDTF">2020-08-11T02:22:16Z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0x010100C3D18F9B3C3A0B44BF8A0D23C1945E08</vt:lpwstr>
  </property>
</Properties>
</file>