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7" r:id="rId1"/>
    <p:sldMasterId id="2147486431" r:id="rId2"/>
    <p:sldMasterId id="2147486437" r:id="rId3"/>
  </p:sldMasterIdLst>
  <p:notesMasterIdLst>
    <p:notesMasterId r:id="rId13"/>
  </p:notesMasterIdLst>
  <p:handoutMasterIdLst>
    <p:handoutMasterId r:id="rId14"/>
  </p:handoutMasterIdLst>
  <p:sldIdLst>
    <p:sldId id="564" r:id="rId4"/>
    <p:sldId id="575" r:id="rId5"/>
    <p:sldId id="576" r:id="rId6"/>
    <p:sldId id="579" r:id="rId7"/>
    <p:sldId id="578" r:id="rId8"/>
    <p:sldId id="577" r:id="rId9"/>
    <p:sldId id="580" r:id="rId10"/>
    <p:sldId id="581" r:id="rId11"/>
    <p:sldId id="582" r:id="rId1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b="1" u="sng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b="1" u="sng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b="1" u="sng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b="1" u="sng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b="1" u="sng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4000" b="1" u="sng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4000" b="1" u="sng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4000" b="1" u="sng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4000" b="1" u="sng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0601"/>
    <a:srgbClr val="000000"/>
    <a:srgbClr val="000066"/>
    <a:srgbClr val="CCFFCC"/>
    <a:srgbClr val="FF99FF"/>
    <a:srgbClr val="FFCC99"/>
    <a:srgbClr val="CCEC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2" autoAdjust="0"/>
    <p:restoredTop sz="85209" autoAdjust="0"/>
  </p:normalViewPr>
  <p:slideViewPr>
    <p:cSldViewPr snapToGrid="0">
      <p:cViewPr varScale="1">
        <p:scale>
          <a:sx n="59" d="100"/>
          <a:sy n="59" d="100"/>
        </p:scale>
        <p:origin x="161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728" y="-282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3" rIns="93164" bIns="46583" numCol="1" anchor="t" anchorCtr="0" compatLnSpc="1">
            <a:prstTxWarp prst="textNoShape">
              <a:avLst/>
            </a:prstTxWarp>
          </a:bodyPr>
          <a:lstStyle>
            <a:lvl1pPr algn="l" defTabSz="931670" eaLnBrk="1" hangingPunct="1">
              <a:lnSpc>
                <a:spcPct val="80000"/>
              </a:lnSpc>
              <a:spcBef>
                <a:spcPct val="20000"/>
              </a:spcBef>
              <a:buSzPct val="85000"/>
              <a:defRPr sz="1200" i="1" u="none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3" y="0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3" rIns="93164" bIns="46583" numCol="1" anchor="t" anchorCtr="0" compatLnSpc="1">
            <a:prstTxWarp prst="textNoShape">
              <a:avLst/>
            </a:prstTxWarp>
          </a:bodyPr>
          <a:lstStyle>
            <a:lvl1pPr algn="r" defTabSz="931670" eaLnBrk="1" hangingPunct="1">
              <a:lnSpc>
                <a:spcPct val="80000"/>
              </a:lnSpc>
              <a:spcBef>
                <a:spcPct val="20000"/>
              </a:spcBef>
              <a:buSzPct val="85000"/>
              <a:defRPr sz="1200" i="1" u="none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3" rIns="93164" bIns="46583" numCol="1" anchor="b" anchorCtr="0" compatLnSpc="1">
            <a:prstTxWarp prst="textNoShape">
              <a:avLst/>
            </a:prstTxWarp>
          </a:bodyPr>
          <a:lstStyle>
            <a:lvl1pPr algn="l" defTabSz="931670" eaLnBrk="1" hangingPunct="1">
              <a:lnSpc>
                <a:spcPct val="80000"/>
              </a:lnSpc>
              <a:spcBef>
                <a:spcPct val="20000"/>
              </a:spcBef>
              <a:buSzPct val="85000"/>
              <a:defRPr sz="1200" i="1" u="none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832850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3" rIns="93164" bIns="46583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lnSpc>
                <a:spcPct val="80000"/>
              </a:lnSpc>
              <a:spcBef>
                <a:spcPct val="20000"/>
              </a:spcBef>
              <a:buSzPct val="85000"/>
              <a:defRPr sz="1200" i="1" u="none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CB16EA54-0897-499B-BDCC-1BFC68E5DF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2" tIns="45822" rIns="91642" bIns="45822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SzTx/>
              <a:defRPr sz="1200" b="0" u="none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2" tIns="45822" rIns="91642" bIns="45822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SzTx/>
              <a:defRPr sz="1200" b="0" u="none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2" tIns="45822" rIns="91642" bIns="45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2" tIns="45822" rIns="91642" bIns="45822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SzTx/>
              <a:defRPr sz="1200" b="0" u="none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2" tIns="45822" rIns="91642" bIns="4582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u="none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08A766E-B71B-411B-A0D5-E6F905DCAD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 u="sng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 sz="4000" b="1" u="sng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 sz="4000" b="1" u="sng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 sz="4000" b="1" u="sng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 sz="4000" b="1" u="sng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4568F81B-88EB-4E8C-9047-6E53E347EB14}" type="slidenum">
              <a:rPr lang="en-US" altLang="en-US" sz="1200" b="0" u="none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</a:t>
            </a:fld>
            <a:endParaRPr lang="en-US" altLang="en-US" sz="1200" b="0" u="none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POC: presenter name, phone number, email.civ@mail.mil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oD_BlankLe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5" descr="Blue hills">
            <a:hlinkClick r:id="" action="ppaction://hlinkshowjump?jump=firstslide"/>
          </p:cNvPr>
          <p:cNvSpPr txBox="1">
            <a:spLocks noChangeArrowheads="1"/>
          </p:cNvSpPr>
          <p:nvPr/>
        </p:nvSpPr>
        <p:spPr bwMode="auto">
          <a:xfrm>
            <a:off x="4803775" y="38100"/>
            <a:ext cx="434022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u="none" dirty="0" smtClean="0">
                <a:solidFill>
                  <a:schemeClr val="tx1"/>
                </a:solidFill>
              </a:rPr>
              <a:t>OFFICE OF THE UNDER SECRETARY OF DEFENSE</a:t>
            </a:r>
          </a:p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u="none" dirty="0" smtClean="0">
                <a:solidFill>
                  <a:schemeClr val="tx1"/>
                </a:solidFill>
              </a:rPr>
              <a:t>FOR INTELLIGENCE &amp; SECURITY</a:t>
            </a:r>
          </a:p>
        </p:txBody>
      </p:sp>
      <p:sp>
        <p:nvSpPr>
          <p:cNvPr id="4" name="Text Box 6" descr="Blue hills">
            <a:hlinkClick r:id="" action="ppaction://hlinkshowjump?jump=firstslide"/>
          </p:cNvPr>
          <p:cNvSpPr txBox="1">
            <a:spLocks noChangeArrowheads="1"/>
          </p:cNvSpPr>
          <p:nvPr/>
        </p:nvSpPr>
        <p:spPr bwMode="auto">
          <a:xfrm>
            <a:off x="366486" y="6529455"/>
            <a:ext cx="2542043" cy="20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i="1" u="none" dirty="0" smtClean="0">
                <a:solidFill>
                  <a:schemeClr val="tx1"/>
                </a:solidFill>
              </a:rPr>
              <a:t> CTP DIRECTORATE, DDI(CL&amp;S)</a:t>
            </a:r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954294" y="2496024"/>
            <a:ext cx="7235412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>
              <a:spcBef>
                <a:spcPct val="20000"/>
              </a:spcBef>
              <a:buSzPct val="85000"/>
              <a:defRPr sz="3600" b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defRPr/>
            </a:pPr>
            <a:r>
              <a:rPr lang="en-US" altLang="en-US" sz="4400" u="none" dirty="0" smtClean="0"/>
              <a:t>Critical Technology Protection</a:t>
            </a:r>
          </a:p>
          <a:p>
            <a:pPr>
              <a:spcBef>
                <a:spcPct val="0"/>
              </a:spcBef>
              <a:buSzTx/>
              <a:defRPr/>
            </a:pPr>
            <a:r>
              <a:rPr lang="en-US" altLang="en-US" sz="4400" u="none" dirty="0" smtClean="0"/>
              <a:t> </a:t>
            </a:r>
          </a:p>
          <a:p>
            <a:pPr>
              <a:spcBef>
                <a:spcPct val="0"/>
              </a:spcBef>
              <a:buSzTx/>
              <a:defRPr/>
            </a:pPr>
            <a:r>
              <a:rPr lang="en-US" altLang="en-US" sz="4400" u="none" dirty="0" smtClean="0"/>
              <a:t>Monthly</a:t>
            </a:r>
            <a:r>
              <a:rPr lang="en-US" altLang="en-US" sz="4400" u="none" baseline="0" dirty="0" smtClean="0"/>
              <a:t> Update</a:t>
            </a:r>
            <a:endParaRPr lang="en-US" altLang="en-US" sz="4400" u="none" dirty="0" smtClean="0"/>
          </a:p>
        </p:txBody>
      </p:sp>
    </p:spTree>
    <p:extLst>
      <p:ext uri="{BB962C8B-B14F-4D97-AF65-F5344CB8AC3E}">
        <p14:creationId xmlns:p14="http://schemas.microsoft.com/office/powerpoint/2010/main" val="1060793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11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oD_BlankLe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5" descr="Blue hills">
            <a:hlinkClick r:id="" action="ppaction://hlinkshowjump?jump=firstslide"/>
          </p:cNvPr>
          <p:cNvSpPr txBox="1">
            <a:spLocks noChangeArrowheads="1"/>
          </p:cNvSpPr>
          <p:nvPr/>
        </p:nvSpPr>
        <p:spPr bwMode="auto">
          <a:xfrm>
            <a:off x="4803775" y="38100"/>
            <a:ext cx="434022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u="none" dirty="0" smtClean="0">
                <a:solidFill>
                  <a:schemeClr val="tx1"/>
                </a:solidFill>
              </a:rPr>
              <a:t>OFFICE OF THE UNDER SECRETARY OF DEFENSE</a:t>
            </a:r>
          </a:p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u="none" dirty="0" smtClean="0">
                <a:solidFill>
                  <a:schemeClr val="tx1"/>
                </a:solidFill>
              </a:rPr>
              <a:t>FOR INTELLIGENCE &amp; SECURITY</a:t>
            </a:r>
          </a:p>
        </p:txBody>
      </p:sp>
      <p:sp>
        <p:nvSpPr>
          <p:cNvPr id="4" name="Text Box 6" descr="Blue hills">
            <a:hlinkClick r:id="" action="ppaction://hlinkshowjump?jump=firstslide"/>
          </p:cNvPr>
          <p:cNvSpPr txBox="1">
            <a:spLocks noChangeArrowheads="1"/>
          </p:cNvSpPr>
          <p:nvPr/>
        </p:nvSpPr>
        <p:spPr bwMode="auto">
          <a:xfrm>
            <a:off x="366486" y="6529455"/>
            <a:ext cx="2542043" cy="20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i="1" u="none" dirty="0" smtClean="0">
                <a:solidFill>
                  <a:schemeClr val="tx1"/>
                </a:solidFill>
              </a:rPr>
              <a:t> CTP DIRECTORATE, DDI(CL&amp;S)</a:t>
            </a:r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954294" y="2496024"/>
            <a:ext cx="7235412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>
              <a:spcBef>
                <a:spcPct val="20000"/>
              </a:spcBef>
              <a:buSzPct val="85000"/>
              <a:defRPr sz="3600" b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defRPr/>
            </a:pPr>
            <a:r>
              <a:rPr lang="en-US" altLang="en-US" sz="4400" u="none" dirty="0" smtClean="0"/>
              <a:t>Critical Technology Protection</a:t>
            </a:r>
          </a:p>
          <a:p>
            <a:pPr>
              <a:spcBef>
                <a:spcPct val="0"/>
              </a:spcBef>
              <a:buSzTx/>
              <a:defRPr/>
            </a:pPr>
            <a:r>
              <a:rPr lang="en-US" altLang="en-US" sz="4400" u="none" dirty="0" smtClean="0"/>
              <a:t> </a:t>
            </a:r>
          </a:p>
          <a:p>
            <a:pPr>
              <a:spcBef>
                <a:spcPct val="0"/>
              </a:spcBef>
              <a:buSzTx/>
              <a:defRPr/>
            </a:pPr>
            <a:r>
              <a:rPr lang="en-US" altLang="en-US" sz="4400" u="none" dirty="0" smtClean="0"/>
              <a:t>Monthly</a:t>
            </a:r>
            <a:r>
              <a:rPr lang="en-US" altLang="en-US" sz="4400" u="none" baseline="0" dirty="0" smtClean="0"/>
              <a:t> Update</a:t>
            </a:r>
            <a:endParaRPr lang="en-US" altLang="en-US" sz="4400" u="none" dirty="0" smtClean="0"/>
          </a:p>
        </p:txBody>
      </p:sp>
    </p:spTree>
    <p:extLst>
      <p:ext uri="{BB962C8B-B14F-4D97-AF65-F5344CB8AC3E}">
        <p14:creationId xmlns:p14="http://schemas.microsoft.com/office/powerpoint/2010/main" val="332136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525611"/>
            <a:ext cx="7772400" cy="46166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051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25611"/>
            <a:ext cx="7772400" cy="46166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90678" y="1502770"/>
            <a:ext cx="4172140" cy="2345899"/>
          </a:xfrm>
        </p:spPr>
        <p:txBody>
          <a:bodyPr/>
          <a:lstStyle>
            <a:lvl1pPr>
              <a:defRPr sz="1800" b="0"/>
            </a:lvl1pPr>
            <a:lvl2pPr marL="341313" indent="-163513">
              <a:defRPr sz="1800"/>
            </a:lvl2pPr>
            <a:lvl3pPr marL="519113" indent="-177800">
              <a:buFont typeface="Symbol" panose="05050102010706020507" pitchFamily="18" charset="2"/>
              <a:buChar char=""/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endParaRPr lang="en-US" dirty="0" smtClean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4724400" y="1502770"/>
            <a:ext cx="4172140" cy="2345899"/>
          </a:xfrm>
        </p:spPr>
        <p:txBody>
          <a:bodyPr/>
          <a:lstStyle>
            <a:lvl1pPr marL="231775" indent="-231775" algn="l">
              <a:buFont typeface="Arial" panose="020B0604020202020204" pitchFamily="34" charset="0"/>
              <a:buChar char="•"/>
              <a:defRPr sz="1800" b="0"/>
            </a:lvl1pPr>
            <a:lvl2pPr marL="341313" indent="-163513">
              <a:buFont typeface="Symbol" panose="05050102010706020507" pitchFamily="18" charset="2"/>
              <a:buChar char=""/>
              <a:defRPr sz="1600" baseline="0"/>
            </a:lvl2pPr>
            <a:lvl3pPr marL="519113" indent="-177800">
              <a:buFont typeface="Symbol" panose="05050102010706020507" pitchFamily="18" charset="2"/>
              <a:buChar char=""/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Sub-bullet</a:t>
            </a:r>
          </a:p>
          <a:p>
            <a:pPr lvl="0"/>
            <a:endParaRPr lang="en-US" dirty="0" smtClean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290678" y="4043528"/>
            <a:ext cx="4172140" cy="2345899"/>
          </a:xfrm>
          <a:solidFill>
            <a:schemeClr val="tx1">
              <a:lumMod val="85000"/>
            </a:schemeClr>
          </a:solidFill>
        </p:spPr>
        <p:txBody>
          <a:bodyPr/>
          <a:lstStyle>
            <a:lvl1pPr marL="231775" indent="-231775" algn="l">
              <a:buFont typeface="Wingdings" panose="05000000000000000000" pitchFamily="2" charset="2"/>
              <a:buChar char="q"/>
              <a:defRPr sz="1800" b="0"/>
            </a:lvl1pPr>
            <a:lvl2pPr marL="341313" indent="-163513">
              <a:buFont typeface="Symbol" panose="05050102010706020507" pitchFamily="18" charset="2"/>
              <a:buChar char=""/>
              <a:defRPr sz="1600" baseline="0"/>
            </a:lvl2pPr>
            <a:lvl3pPr marL="519113" indent="-177800">
              <a:buFont typeface="Symbol" panose="05050102010706020507" pitchFamily="18" charset="2"/>
              <a:buChar char=""/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Sub-bullet</a:t>
            </a:r>
          </a:p>
          <a:p>
            <a:pPr lvl="0"/>
            <a:endParaRPr lang="en-US" dirty="0" smtClean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12" hasCustomPrompt="1"/>
          </p:nvPr>
        </p:nvSpPr>
        <p:spPr>
          <a:xfrm>
            <a:off x="4724400" y="4043528"/>
            <a:ext cx="4172140" cy="2345899"/>
          </a:xfrm>
        </p:spPr>
        <p:txBody>
          <a:bodyPr/>
          <a:lstStyle>
            <a:lvl1pPr marL="231775" indent="-231775" algn="l">
              <a:buFont typeface="Arial" panose="020B0604020202020204" pitchFamily="34" charset="0"/>
              <a:buChar char="•"/>
              <a:defRPr sz="1800" b="0"/>
            </a:lvl1pPr>
            <a:lvl2pPr marL="341313" indent="-163513">
              <a:buFont typeface="Symbol" panose="05050102010706020507" pitchFamily="18" charset="2"/>
              <a:buChar char=""/>
              <a:defRPr sz="1600" baseline="0"/>
            </a:lvl2pPr>
            <a:lvl3pPr marL="519113" indent="-177800">
              <a:buFont typeface="Symbol" panose="05050102010706020507" pitchFamily="18" charset="2"/>
              <a:buChar char=""/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Sub-bullet</a:t>
            </a:r>
          </a:p>
          <a:p>
            <a:pPr lvl="0"/>
            <a:endParaRPr lang="en-US" dirty="0" smtClean="0"/>
          </a:p>
        </p:txBody>
      </p:sp>
      <p:cxnSp>
        <p:nvCxnSpPr>
          <p:cNvPr id="20" name="Straight Connector 19"/>
          <p:cNvCxnSpPr/>
          <p:nvPr userDrawn="1"/>
        </p:nvCxnSpPr>
        <p:spPr bwMode="auto">
          <a:xfrm>
            <a:off x="4585648" y="1323833"/>
            <a:ext cx="40943" cy="4026089"/>
          </a:xfrm>
          <a:prstGeom prst="lin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</p:cxnSp>
      <p:cxnSp>
        <p:nvCxnSpPr>
          <p:cNvPr id="22" name="Straight Connector 21"/>
          <p:cNvCxnSpPr/>
          <p:nvPr userDrawn="1"/>
        </p:nvCxnSpPr>
        <p:spPr bwMode="auto">
          <a:xfrm>
            <a:off x="4585648" y="1460313"/>
            <a:ext cx="0" cy="492911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 bwMode="auto">
          <a:xfrm>
            <a:off x="290678" y="3904490"/>
            <a:ext cx="860586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1365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25611"/>
            <a:ext cx="7772400" cy="46166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idx="10" hasCustomPrompt="1"/>
          </p:nvPr>
        </p:nvSpPr>
        <p:spPr>
          <a:xfrm>
            <a:off x="313899" y="1364776"/>
            <a:ext cx="8488126" cy="4926842"/>
          </a:xfrm>
        </p:spPr>
        <p:txBody>
          <a:bodyPr/>
          <a:lstStyle>
            <a:lvl1pPr>
              <a:defRPr sz="3200"/>
            </a:lvl1pPr>
            <a:lvl2pPr>
              <a:defRPr sz="1600"/>
            </a:lvl2pPr>
            <a:lvl3pPr marL="1143000" indent="-228600">
              <a:buFont typeface="Symbol" panose="05050102010706020507" pitchFamily="18" charset="2"/>
              <a:buChar char=""/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8875736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525611"/>
            <a:ext cx="7772400" cy="46166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65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25611"/>
            <a:ext cx="7772400" cy="46166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90678" y="1502770"/>
            <a:ext cx="4172140" cy="2345899"/>
          </a:xfrm>
        </p:spPr>
        <p:txBody>
          <a:bodyPr/>
          <a:lstStyle>
            <a:lvl1pPr>
              <a:defRPr sz="1800" b="0"/>
            </a:lvl1pPr>
            <a:lvl2pPr marL="341313" indent="-163513">
              <a:defRPr sz="1800"/>
            </a:lvl2pPr>
            <a:lvl3pPr marL="519113" indent="-177800">
              <a:buFont typeface="Symbol" panose="05050102010706020507" pitchFamily="18" charset="2"/>
              <a:buChar char=""/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endParaRPr lang="en-US" dirty="0" smtClean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4724400" y="1502770"/>
            <a:ext cx="4172140" cy="2345899"/>
          </a:xfrm>
        </p:spPr>
        <p:txBody>
          <a:bodyPr/>
          <a:lstStyle>
            <a:lvl1pPr marL="231775" indent="-231775" algn="l">
              <a:buFont typeface="Arial" panose="020B0604020202020204" pitchFamily="34" charset="0"/>
              <a:buChar char="•"/>
              <a:defRPr sz="1800" b="0"/>
            </a:lvl1pPr>
            <a:lvl2pPr marL="341313" indent="-163513">
              <a:buFont typeface="Symbol" panose="05050102010706020507" pitchFamily="18" charset="2"/>
              <a:buChar char=""/>
              <a:defRPr sz="1600" baseline="0"/>
            </a:lvl2pPr>
            <a:lvl3pPr marL="519113" indent="-177800">
              <a:buFont typeface="Symbol" panose="05050102010706020507" pitchFamily="18" charset="2"/>
              <a:buChar char=""/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Sub-bullet</a:t>
            </a:r>
          </a:p>
          <a:p>
            <a:pPr lvl="0"/>
            <a:endParaRPr lang="en-US" dirty="0" smtClean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290678" y="4043528"/>
            <a:ext cx="4172140" cy="2345899"/>
          </a:xfrm>
          <a:solidFill>
            <a:schemeClr val="tx1">
              <a:lumMod val="85000"/>
            </a:schemeClr>
          </a:solidFill>
        </p:spPr>
        <p:txBody>
          <a:bodyPr/>
          <a:lstStyle>
            <a:lvl1pPr marL="231775" indent="-231775" algn="l">
              <a:buFont typeface="Wingdings" panose="05000000000000000000" pitchFamily="2" charset="2"/>
              <a:buChar char="q"/>
              <a:defRPr sz="1800" b="0"/>
            </a:lvl1pPr>
            <a:lvl2pPr marL="341313" indent="-163513">
              <a:buFont typeface="Symbol" panose="05050102010706020507" pitchFamily="18" charset="2"/>
              <a:buChar char=""/>
              <a:defRPr sz="1600" baseline="0"/>
            </a:lvl2pPr>
            <a:lvl3pPr marL="519113" indent="-177800">
              <a:buFont typeface="Symbol" panose="05050102010706020507" pitchFamily="18" charset="2"/>
              <a:buChar char=""/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Sub-bullet</a:t>
            </a:r>
          </a:p>
          <a:p>
            <a:pPr lvl="0"/>
            <a:endParaRPr lang="en-US" dirty="0" smtClean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12" hasCustomPrompt="1"/>
          </p:nvPr>
        </p:nvSpPr>
        <p:spPr>
          <a:xfrm>
            <a:off x="4724400" y="4043528"/>
            <a:ext cx="4172140" cy="2345899"/>
          </a:xfrm>
        </p:spPr>
        <p:txBody>
          <a:bodyPr/>
          <a:lstStyle>
            <a:lvl1pPr marL="231775" indent="-231775" algn="l">
              <a:buFont typeface="Arial" panose="020B0604020202020204" pitchFamily="34" charset="0"/>
              <a:buChar char="•"/>
              <a:defRPr sz="1800" b="0"/>
            </a:lvl1pPr>
            <a:lvl2pPr marL="341313" indent="-163513">
              <a:buFont typeface="Symbol" panose="05050102010706020507" pitchFamily="18" charset="2"/>
              <a:buChar char=""/>
              <a:defRPr sz="1600" baseline="0"/>
            </a:lvl2pPr>
            <a:lvl3pPr marL="519113" indent="-177800">
              <a:buFont typeface="Symbol" panose="05050102010706020507" pitchFamily="18" charset="2"/>
              <a:buChar char=""/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Sub-bullet</a:t>
            </a:r>
          </a:p>
          <a:p>
            <a:pPr lvl="0"/>
            <a:endParaRPr lang="en-US" dirty="0" smtClean="0"/>
          </a:p>
        </p:txBody>
      </p:sp>
      <p:cxnSp>
        <p:nvCxnSpPr>
          <p:cNvPr id="20" name="Straight Connector 19"/>
          <p:cNvCxnSpPr/>
          <p:nvPr userDrawn="1"/>
        </p:nvCxnSpPr>
        <p:spPr bwMode="auto">
          <a:xfrm>
            <a:off x="4585648" y="1323833"/>
            <a:ext cx="40943" cy="4026089"/>
          </a:xfrm>
          <a:prstGeom prst="lin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</p:cxnSp>
      <p:cxnSp>
        <p:nvCxnSpPr>
          <p:cNvPr id="22" name="Straight Connector 21"/>
          <p:cNvCxnSpPr/>
          <p:nvPr userDrawn="1"/>
        </p:nvCxnSpPr>
        <p:spPr bwMode="auto">
          <a:xfrm>
            <a:off x="4585648" y="1460313"/>
            <a:ext cx="0" cy="492911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 bwMode="auto">
          <a:xfrm>
            <a:off x="290678" y="3961640"/>
            <a:ext cx="860586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2105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25611"/>
            <a:ext cx="7772400" cy="46166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idx="10" hasCustomPrompt="1"/>
          </p:nvPr>
        </p:nvSpPr>
        <p:spPr>
          <a:xfrm>
            <a:off x="313899" y="1364776"/>
            <a:ext cx="8488126" cy="4926842"/>
          </a:xfrm>
        </p:spPr>
        <p:txBody>
          <a:bodyPr/>
          <a:lstStyle>
            <a:lvl1pPr>
              <a:defRPr sz="3200"/>
            </a:lvl1pPr>
            <a:lvl2pPr>
              <a:defRPr sz="1600"/>
            </a:lvl2pPr>
            <a:lvl3pPr marL="1143000" indent="-228600">
              <a:buFont typeface="Symbol" panose="05050102010706020507" pitchFamily="18" charset="2"/>
              <a:buChar char=""/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95846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357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oD_BlankLe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5" descr="Blue hills">
            <a:hlinkClick r:id="" action="ppaction://hlinkshowjump?jump=firstslide"/>
          </p:cNvPr>
          <p:cNvSpPr txBox="1">
            <a:spLocks noChangeArrowheads="1"/>
          </p:cNvSpPr>
          <p:nvPr/>
        </p:nvSpPr>
        <p:spPr bwMode="auto">
          <a:xfrm>
            <a:off x="4803775" y="38100"/>
            <a:ext cx="434022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u="none" dirty="0" smtClean="0">
                <a:solidFill>
                  <a:schemeClr val="tx1"/>
                </a:solidFill>
              </a:rPr>
              <a:t>OFFICE OF THE UNDER SECRETARY OF DEFENSE</a:t>
            </a:r>
          </a:p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u="none" dirty="0" smtClean="0">
                <a:solidFill>
                  <a:schemeClr val="tx1"/>
                </a:solidFill>
              </a:rPr>
              <a:t>FOR INTELLIGENCE &amp; SECURITY</a:t>
            </a:r>
          </a:p>
        </p:txBody>
      </p:sp>
      <p:sp>
        <p:nvSpPr>
          <p:cNvPr id="4" name="Text Box 6" descr="Blue hills">
            <a:hlinkClick r:id="" action="ppaction://hlinkshowjump?jump=firstslide"/>
          </p:cNvPr>
          <p:cNvSpPr txBox="1">
            <a:spLocks noChangeArrowheads="1"/>
          </p:cNvSpPr>
          <p:nvPr/>
        </p:nvSpPr>
        <p:spPr bwMode="auto">
          <a:xfrm>
            <a:off x="366486" y="6529455"/>
            <a:ext cx="2542043" cy="20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i="1" u="none" dirty="0" smtClean="0">
                <a:solidFill>
                  <a:schemeClr val="tx1"/>
                </a:solidFill>
              </a:rPr>
              <a:t> CTP DIRECTORATE, DDI(CL&amp;S)</a:t>
            </a:r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954294" y="2496024"/>
            <a:ext cx="7235412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>
              <a:spcBef>
                <a:spcPct val="20000"/>
              </a:spcBef>
              <a:buSzPct val="85000"/>
              <a:defRPr sz="3600" b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defRPr/>
            </a:pPr>
            <a:r>
              <a:rPr lang="en-US" altLang="en-US" sz="4400" u="none" dirty="0" smtClean="0"/>
              <a:t>Critical Technology Protection</a:t>
            </a:r>
          </a:p>
          <a:p>
            <a:pPr>
              <a:spcBef>
                <a:spcPct val="0"/>
              </a:spcBef>
              <a:buSzTx/>
              <a:defRPr/>
            </a:pPr>
            <a:r>
              <a:rPr lang="en-US" altLang="en-US" sz="4400" u="none" dirty="0" smtClean="0"/>
              <a:t> </a:t>
            </a:r>
          </a:p>
          <a:p>
            <a:pPr>
              <a:spcBef>
                <a:spcPct val="0"/>
              </a:spcBef>
              <a:buSzTx/>
              <a:defRPr/>
            </a:pPr>
            <a:r>
              <a:rPr lang="en-US" altLang="en-US" sz="4400" u="none" dirty="0" smtClean="0"/>
              <a:t>Monthly</a:t>
            </a:r>
            <a:r>
              <a:rPr lang="en-US" altLang="en-US" sz="4400" u="none" baseline="0" dirty="0" smtClean="0"/>
              <a:t> Update</a:t>
            </a:r>
            <a:endParaRPr lang="en-US" altLang="en-US" sz="4400" u="none" dirty="0" smtClean="0"/>
          </a:p>
        </p:txBody>
      </p:sp>
    </p:spTree>
    <p:extLst>
      <p:ext uri="{BB962C8B-B14F-4D97-AF65-F5344CB8AC3E}">
        <p14:creationId xmlns:p14="http://schemas.microsoft.com/office/powerpoint/2010/main" val="395067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525611"/>
            <a:ext cx="7772400" cy="46166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35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25611"/>
            <a:ext cx="7772400" cy="46166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90678" y="1387438"/>
            <a:ext cx="4172140" cy="2345899"/>
          </a:xfrm>
        </p:spPr>
        <p:txBody>
          <a:bodyPr/>
          <a:lstStyle>
            <a:lvl1pPr>
              <a:defRPr sz="1800" b="0"/>
            </a:lvl1pPr>
            <a:lvl2pPr marL="341313" indent="-163513">
              <a:defRPr sz="1800"/>
            </a:lvl2pPr>
            <a:lvl3pPr marL="519113" indent="-177800">
              <a:buFont typeface="Symbol" panose="05050102010706020507" pitchFamily="18" charset="2"/>
              <a:buChar char=""/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endParaRPr lang="en-US" dirty="0" smtClean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4724400" y="1395676"/>
            <a:ext cx="4172140" cy="2345899"/>
          </a:xfrm>
        </p:spPr>
        <p:txBody>
          <a:bodyPr/>
          <a:lstStyle>
            <a:lvl1pPr marL="231775" indent="-231775" algn="l">
              <a:buFont typeface="Arial" panose="020B0604020202020204" pitchFamily="34" charset="0"/>
              <a:buChar char="•"/>
              <a:defRPr sz="1800" b="0"/>
            </a:lvl1pPr>
            <a:lvl2pPr marL="341313" indent="-163513">
              <a:buFont typeface="Symbol" panose="05050102010706020507" pitchFamily="18" charset="2"/>
              <a:buChar char=""/>
              <a:defRPr sz="1600" baseline="0"/>
            </a:lvl2pPr>
            <a:lvl3pPr marL="519113" indent="-177800">
              <a:buFont typeface="Symbol" panose="05050102010706020507" pitchFamily="18" charset="2"/>
              <a:buChar char=""/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Sub-bullet</a:t>
            </a:r>
          </a:p>
          <a:p>
            <a:pPr lvl="0"/>
            <a:endParaRPr lang="en-US" dirty="0" smtClean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290678" y="3830596"/>
            <a:ext cx="4172140" cy="2558832"/>
          </a:xfrm>
          <a:solidFill>
            <a:schemeClr val="tx1">
              <a:lumMod val="85000"/>
            </a:schemeClr>
          </a:solidFill>
        </p:spPr>
        <p:txBody>
          <a:bodyPr/>
          <a:lstStyle>
            <a:lvl1pPr marL="231775" indent="-231775" algn="l">
              <a:buFont typeface="Wingdings" panose="05000000000000000000" pitchFamily="2" charset="2"/>
              <a:buChar char="q"/>
              <a:defRPr sz="1800" b="0"/>
            </a:lvl1pPr>
            <a:lvl2pPr marL="341313" indent="-163513">
              <a:buFont typeface="Symbol" panose="05050102010706020507" pitchFamily="18" charset="2"/>
              <a:buChar char=""/>
              <a:defRPr sz="1600" baseline="0"/>
            </a:lvl2pPr>
            <a:lvl3pPr marL="519113" indent="-177800">
              <a:buFont typeface="Symbol" panose="05050102010706020507" pitchFamily="18" charset="2"/>
              <a:buChar char=""/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Sub-bullet</a:t>
            </a:r>
          </a:p>
          <a:p>
            <a:pPr lvl="0"/>
            <a:endParaRPr lang="en-US" dirty="0" smtClean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12" hasCustomPrompt="1"/>
          </p:nvPr>
        </p:nvSpPr>
        <p:spPr>
          <a:xfrm>
            <a:off x="4724400" y="3830597"/>
            <a:ext cx="4172140" cy="2598770"/>
          </a:xfrm>
        </p:spPr>
        <p:txBody>
          <a:bodyPr/>
          <a:lstStyle>
            <a:lvl1pPr marL="231775" indent="-231775" algn="l">
              <a:buFont typeface="Arial" panose="020B0604020202020204" pitchFamily="34" charset="0"/>
              <a:buChar char="•"/>
              <a:defRPr sz="1800" b="0"/>
            </a:lvl1pPr>
            <a:lvl2pPr marL="341313" indent="-163513">
              <a:buFont typeface="Symbol" panose="05050102010706020507" pitchFamily="18" charset="2"/>
              <a:buChar char=""/>
              <a:defRPr sz="1600" baseline="0"/>
            </a:lvl2pPr>
            <a:lvl3pPr marL="519113" indent="-177800">
              <a:buFont typeface="Symbol" panose="05050102010706020507" pitchFamily="18" charset="2"/>
              <a:buChar char=""/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Sub-bullet</a:t>
            </a:r>
          </a:p>
          <a:p>
            <a:pPr lvl="0"/>
            <a:endParaRPr lang="en-US" dirty="0" smtClean="0"/>
          </a:p>
        </p:txBody>
      </p:sp>
      <p:cxnSp>
        <p:nvCxnSpPr>
          <p:cNvPr id="20" name="Straight Connector 19"/>
          <p:cNvCxnSpPr/>
          <p:nvPr userDrawn="1"/>
        </p:nvCxnSpPr>
        <p:spPr bwMode="auto">
          <a:xfrm>
            <a:off x="4585648" y="1323833"/>
            <a:ext cx="40943" cy="4026089"/>
          </a:xfrm>
          <a:prstGeom prst="lin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</p:cxnSp>
      <p:cxnSp>
        <p:nvCxnSpPr>
          <p:cNvPr id="22" name="Straight Connector 21"/>
          <p:cNvCxnSpPr/>
          <p:nvPr userDrawn="1"/>
        </p:nvCxnSpPr>
        <p:spPr bwMode="auto">
          <a:xfrm>
            <a:off x="4585648" y="1460313"/>
            <a:ext cx="0" cy="492911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 bwMode="auto">
          <a:xfrm>
            <a:off x="290678" y="3773766"/>
            <a:ext cx="860586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883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25611"/>
            <a:ext cx="7772400" cy="46166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idx="10" hasCustomPrompt="1"/>
          </p:nvPr>
        </p:nvSpPr>
        <p:spPr>
          <a:xfrm>
            <a:off x="313899" y="1364776"/>
            <a:ext cx="8488126" cy="4926842"/>
          </a:xfrm>
        </p:spPr>
        <p:txBody>
          <a:bodyPr/>
          <a:lstStyle>
            <a:lvl1pPr>
              <a:defRPr sz="3200"/>
            </a:lvl1pPr>
            <a:lvl2pPr>
              <a:defRPr sz="1600"/>
            </a:lvl2pPr>
            <a:lvl3pPr marL="1143000" indent="-228600">
              <a:buFont typeface="Symbol" panose="05050102010706020507" pitchFamily="18" charset="2"/>
              <a:buChar char=""/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19688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496888"/>
            <a:ext cx="7772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Welcomes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8350" y="1625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Text Box 5" descr="Blue hills">
            <a:hlinkClick r:id="" action="ppaction://hlinkshowjump?jump=firstslide"/>
          </p:cNvPr>
          <p:cNvSpPr txBox="1">
            <a:spLocks noChangeArrowheads="1"/>
          </p:cNvSpPr>
          <p:nvPr/>
        </p:nvSpPr>
        <p:spPr bwMode="auto">
          <a:xfrm>
            <a:off x="7712075" y="6529388"/>
            <a:ext cx="733425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smtClean="0">
                <a:solidFill>
                  <a:schemeClr val="tx1"/>
                </a:solidFill>
              </a:rPr>
              <a:t>Back to</a:t>
            </a:r>
          </a:p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smtClean="0">
                <a:solidFill>
                  <a:schemeClr val="tx1"/>
                </a:solidFill>
              </a:rPr>
              <a:t>front</a:t>
            </a:r>
          </a:p>
        </p:txBody>
      </p:sp>
      <p:sp>
        <p:nvSpPr>
          <p:cNvPr id="1029" name="Text Box 6" descr="Blue hills">
            <a:hlinkClick r:id="" action="ppaction://hlinkshowjump?jump=endshow"/>
          </p:cNvPr>
          <p:cNvSpPr txBox="1">
            <a:spLocks noChangeArrowheads="1"/>
          </p:cNvSpPr>
          <p:nvPr/>
        </p:nvSpPr>
        <p:spPr bwMode="auto">
          <a:xfrm>
            <a:off x="8494713" y="6572250"/>
            <a:ext cx="48895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030" name="Text Box 7" descr="Blue hills"/>
          <p:cNvSpPr txBox="1">
            <a:spLocks noChangeArrowheads="1"/>
          </p:cNvSpPr>
          <p:nvPr/>
        </p:nvSpPr>
        <p:spPr bwMode="auto">
          <a:xfrm>
            <a:off x="5249863" y="61913"/>
            <a:ext cx="378777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400" i="1" smtClean="0">
                <a:solidFill>
                  <a:schemeClr val="tx1"/>
                </a:solidFill>
              </a:rPr>
              <a:t>COUNTERINTELLIGENCE FIELD ACTIVITY</a:t>
            </a:r>
          </a:p>
        </p:txBody>
      </p:sp>
      <p:sp>
        <p:nvSpPr>
          <p:cNvPr id="1031" name="Text Box 8" descr="Blue hills"/>
          <p:cNvSpPr txBox="1">
            <a:spLocks noChangeArrowheads="1"/>
          </p:cNvSpPr>
          <p:nvPr/>
        </p:nvSpPr>
        <p:spPr bwMode="auto">
          <a:xfrm>
            <a:off x="5356225" y="49213"/>
            <a:ext cx="378777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400" i="1" smtClean="0">
                <a:solidFill>
                  <a:schemeClr val="tx1"/>
                </a:solidFill>
              </a:rPr>
              <a:t>COUNTERINTELLIGENCE FIELD ACTIVITY</a:t>
            </a:r>
          </a:p>
        </p:txBody>
      </p:sp>
      <p:pic>
        <p:nvPicPr>
          <p:cNvPr id="1032" name="Picture 9" descr="DoD_blankBTM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80175"/>
            <a:ext cx="914400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1" descr="Blue hills">
            <a:hlinkClick r:id="" action="ppaction://hlinkshowjump?jump=firstslide"/>
          </p:cNvPr>
          <p:cNvSpPr txBox="1">
            <a:spLocks noChangeArrowheads="1"/>
          </p:cNvSpPr>
          <p:nvPr/>
        </p:nvSpPr>
        <p:spPr bwMode="auto">
          <a:xfrm>
            <a:off x="6526213" y="96838"/>
            <a:ext cx="178276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600" i="1" smtClean="0">
                <a:solidFill>
                  <a:schemeClr val="tx1"/>
                </a:solidFill>
              </a:rPr>
              <a:t>PUT TEXT HERE</a:t>
            </a:r>
          </a:p>
        </p:txBody>
      </p:sp>
      <p:sp>
        <p:nvSpPr>
          <p:cNvPr id="1034" name="Text Box 17" descr="Blue hills"/>
          <p:cNvSpPr txBox="1">
            <a:spLocks noChangeArrowheads="1"/>
          </p:cNvSpPr>
          <p:nvPr/>
        </p:nvSpPr>
        <p:spPr bwMode="auto">
          <a:xfrm>
            <a:off x="5249863" y="61913"/>
            <a:ext cx="378777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400" i="1" smtClean="0">
                <a:solidFill>
                  <a:schemeClr val="tx1"/>
                </a:solidFill>
              </a:rPr>
              <a:t>COUNTERINTELLIGENCE FIELD ACTIVITY</a:t>
            </a:r>
          </a:p>
        </p:txBody>
      </p:sp>
      <p:sp>
        <p:nvSpPr>
          <p:cNvPr id="1035" name="Text Box 18" descr="Blue hills"/>
          <p:cNvSpPr txBox="1">
            <a:spLocks noChangeArrowheads="1"/>
          </p:cNvSpPr>
          <p:nvPr/>
        </p:nvSpPr>
        <p:spPr bwMode="auto">
          <a:xfrm>
            <a:off x="5356225" y="49213"/>
            <a:ext cx="378777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400" i="1" smtClean="0">
                <a:solidFill>
                  <a:schemeClr val="tx1"/>
                </a:solidFill>
              </a:rPr>
              <a:t>COUNTERINTELLIGENCE FIELD ACTIVITY</a:t>
            </a:r>
          </a:p>
        </p:txBody>
      </p:sp>
      <p:pic>
        <p:nvPicPr>
          <p:cNvPr id="1036" name="Picture 20" descr="DoD_Blanktop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Text Box 5" descr="Blue hills">
            <a:hlinkClick r:id="" action="ppaction://hlinkshowjump?jump=firstslide"/>
          </p:cNvPr>
          <p:cNvSpPr txBox="1">
            <a:spLocks noChangeArrowheads="1"/>
          </p:cNvSpPr>
          <p:nvPr userDrawn="1"/>
        </p:nvSpPr>
        <p:spPr bwMode="auto">
          <a:xfrm>
            <a:off x="4803775" y="38100"/>
            <a:ext cx="434022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u="none" dirty="0" smtClean="0">
                <a:solidFill>
                  <a:schemeClr val="tx1"/>
                </a:solidFill>
              </a:rPr>
              <a:t>OFFICE OF THE UNDER SECRETARY OF DEFENSE</a:t>
            </a:r>
          </a:p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u="none" dirty="0" smtClean="0">
                <a:solidFill>
                  <a:schemeClr val="tx1"/>
                </a:solidFill>
              </a:rPr>
              <a:t>FOR INTELLIGENCE &amp; SECURITY</a:t>
            </a:r>
          </a:p>
        </p:txBody>
      </p:sp>
      <p:sp>
        <p:nvSpPr>
          <p:cNvPr id="16" name="Text Box 6" descr="Blue hills">
            <a:hlinkClick r:id="" action="ppaction://hlinkshowjump?jump=firstslide"/>
          </p:cNvPr>
          <p:cNvSpPr txBox="1">
            <a:spLocks noChangeArrowheads="1"/>
          </p:cNvSpPr>
          <p:nvPr userDrawn="1"/>
        </p:nvSpPr>
        <p:spPr bwMode="auto">
          <a:xfrm>
            <a:off x="85159" y="6529455"/>
            <a:ext cx="3104696" cy="20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i="1" u="none" dirty="0" smtClean="0">
                <a:solidFill>
                  <a:schemeClr val="tx1"/>
                </a:solidFill>
              </a:rPr>
              <a:t>             CTP DIRECTORATE, DDI (CL&amp;S)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6429" r:id="rId1"/>
    <p:sldLayoutId id="2147486414" r:id="rId2"/>
    <p:sldLayoutId id="2147486416" r:id="rId3"/>
    <p:sldLayoutId id="2147486418" r:id="rId4"/>
    <p:sldLayoutId id="2147486430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SzPct val="85000"/>
        <a:defRPr sz="36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496888"/>
            <a:ext cx="7772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Welcomes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8350" y="1625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Text Box 5" descr="Blue hills">
            <a:hlinkClick r:id="" action="ppaction://hlinkshowjump?jump=firstslide"/>
          </p:cNvPr>
          <p:cNvSpPr txBox="1">
            <a:spLocks noChangeArrowheads="1"/>
          </p:cNvSpPr>
          <p:nvPr/>
        </p:nvSpPr>
        <p:spPr bwMode="auto">
          <a:xfrm>
            <a:off x="7712075" y="6529388"/>
            <a:ext cx="733425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smtClean="0">
                <a:solidFill>
                  <a:schemeClr val="tx1"/>
                </a:solidFill>
              </a:rPr>
              <a:t>Back to</a:t>
            </a:r>
          </a:p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smtClean="0">
                <a:solidFill>
                  <a:schemeClr val="tx1"/>
                </a:solidFill>
              </a:rPr>
              <a:t>front</a:t>
            </a:r>
          </a:p>
        </p:txBody>
      </p:sp>
      <p:sp>
        <p:nvSpPr>
          <p:cNvPr id="1029" name="Text Box 6" descr="Blue hills">
            <a:hlinkClick r:id="" action="ppaction://hlinkshowjump?jump=endshow"/>
          </p:cNvPr>
          <p:cNvSpPr txBox="1">
            <a:spLocks noChangeArrowheads="1"/>
          </p:cNvSpPr>
          <p:nvPr/>
        </p:nvSpPr>
        <p:spPr bwMode="auto">
          <a:xfrm>
            <a:off x="8494713" y="6572250"/>
            <a:ext cx="48895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030" name="Text Box 7" descr="Blue hills"/>
          <p:cNvSpPr txBox="1">
            <a:spLocks noChangeArrowheads="1"/>
          </p:cNvSpPr>
          <p:nvPr/>
        </p:nvSpPr>
        <p:spPr bwMode="auto">
          <a:xfrm>
            <a:off x="5249863" y="61913"/>
            <a:ext cx="378777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400" i="1" smtClean="0">
                <a:solidFill>
                  <a:schemeClr val="tx1"/>
                </a:solidFill>
              </a:rPr>
              <a:t>COUNTERINTELLIGENCE FIELD ACTIVITY</a:t>
            </a:r>
          </a:p>
        </p:txBody>
      </p:sp>
      <p:sp>
        <p:nvSpPr>
          <p:cNvPr id="1031" name="Text Box 8" descr="Blue hills"/>
          <p:cNvSpPr txBox="1">
            <a:spLocks noChangeArrowheads="1"/>
          </p:cNvSpPr>
          <p:nvPr/>
        </p:nvSpPr>
        <p:spPr bwMode="auto">
          <a:xfrm>
            <a:off x="5356225" y="49213"/>
            <a:ext cx="378777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400" i="1" smtClean="0">
                <a:solidFill>
                  <a:schemeClr val="tx1"/>
                </a:solidFill>
              </a:rPr>
              <a:t>COUNTERINTELLIGENCE FIELD ACTIVITY</a:t>
            </a:r>
          </a:p>
        </p:txBody>
      </p:sp>
      <p:pic>
        <p:nvPicPr>
          <p:cNvPr id="1032" name="Picture 9" descr="DoD_blankBTM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80175"/>
            <a:ext cx="914400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1" descr="Blue hills">
            <a:hlinkClick r:id="" action="ppaction://hlinkshowjump?jump=firstslide"/>
          </p:cNvPr>
          <p:cNvSpPr txBox="1">
            <a:spLocks noChangeArrowheads="1"/>
          </p:cNvSpPr>
          <p:nvPr/>
        </p:nvSpPr>
        <p:spPr bwMode="auto">
          <a:xfrm>
            <a:off x="6526213" y="96838"/>
            <a:ext cx="178276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600" i="1" smtClean="0">
                <a:solidFill>
                  <a:schemeClr val="tx1"/>
                </a:solidFill>
              </a:rPr>
              <a:t>PUT TEXT HERE</a:t>
            </a:r>
          </a:p>
        </p:txBody>
      </p:sp>
      <p:sp>
        <p:nvSpPr>
          <p:cNvPr id="1034" name="Text Box 17" descr="Blue hills"/>
          <p:cNvSpPr txBox="1">
            <a:spLocks noChangeArrowheads="1"/>
          </p:cNvSpPr>
          <p:nvPr/>
        </p:nvSpPr>
        <p:spPr bwMode="auto">
          <a:xfrm>
            <a:off x="5249863" y="61913"/>
            <a:ext cx="378777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400" i="1" smtClean="0">
                <a:solidFill>
                  <a:schemeClr val="tx1"/>
                </a:solidFill>
              </a:rPr>
              <a:t>COUNTERINTELLIGENCE FIELD ACTIVITY</a:t>
            </a:r>
          </a:p>
        </p:txBody>
      </p:sp>
      <p:sp>
        <p:nvSpPr>
          <p:cNvPr id="1035" name="Text Box 18" descr="Blue hills"/>
          <p:cNvSpPr txBox="1">
            <a:spLocks noChangeArrowheads="1"/>
          </p:cNvSpPr>
          <p:nvPr/>
        </p:nvSpPr>
        <p:spPr bwMode="auto">
          <a:xfrm>
            <a:off x="5356225" y="49213"/>
            <a:ext cx="378777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400" i="1" smtClean="0">
                <a:solidFill>
                  <a:schemeClr val="tx1"/>
                </a:solidFill>
              </a:rPr>
              <a:t>COUNTERINTELLIGENCE FIELD ACTIVITY</a:t>
            </a:r>
          </a:p>
        </p:txBody>
      </p:sp>
      <p:pic>
        <p:nvPicPr>
          <p:cNvPr id="1036" name="Picture 20" descr="DoD_Blanktop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Text Box 5" descr="Blue hills">
            <a:hlinkClick r:id="" action="ppaction://hlinkshowjump?jump=firstslide"/>
          </p:cNvPr>
          <p:cNvSpPr txBox="1">
            <a:spLocks noChangeArrowheads="1"/>
          </p:cNvSpPr>
          <p:nvPr userDrawn="1"/>
        </p:nvSpPr>
        <p:spPr bwMode="auto">
          <a:xfrm>
            <a:off x="4803775" y="38100"/>
            <a:ext cx="434022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u="none" dirty="0" smtClean="0">
                <a:solidFill>
                  <a:schemeClr val="tx1"/>
                </a:solidFill>
              </a:rPr>
              <a:t>OFFICE OF THE UNDER SECRETARY OF DEFENSE</a:t>
            </a:r>
          </a:p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u="none" dirty="0" smtClean="0">
                <a:solidFill>
                  <a:schemeClr val="tx1"/>
                </a:solidFill>
              </a:rPr>
              <a:t>FOR INTELLIGENCE &amp; SECURITY</a:t>
            </a:r>
          </a:p>
        </p:txBody>
      </p:sp>
      <p:sp>
        <p:nvSpPr>
          <p:cNvPr id="16" name="Text Box 6" descr="Blue hills">
            <a:hlinkClick r:id="" action="ppaction://hlinkshowjump?jump=firstslide"/>
          </p:cNvPr>
          <p:cNvSpPr txBox="1">
            <a:spLocks noChangeArrowheads="1"/>
          </p:cNvSpPr>
          <p:nvPr userDrawn="1"/>
        </p:nvSpPr>
        <p:spPr bwMode="auto">
          <a:xfrm>
            <a:off x="85159" y="6529455"/>
            <a:ext cx="3104696" cy="20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i="1" u="none" dirty="0" smtClean="0">
                <a:solidFill>
                  <a:schemeClr val="tx1"/>
                </a:solidFill>
              </a:rPr>
              <a:t>             CTP DIRECTORATE, DDI (CL&amp;S)</a:t>
            </a:r>
          </a:p>
        </p:txBody>
      </p:sp>
    </p:spTree>
    <p:extLst>
      <p:ext uri="{BB962C8B-B14F-4D97-AF65-F5344CB8AC3E}">
        <p14:creationId xmlns:p14="http://schemas.microsoft.com/office/powerpoint/2010/main" val="175654997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6432" r:id="rId1"/>
    <p:sldLayoutId id="2147486433" r:id="rId2"/>
    <p:sldLayoutId id="2147486434" r:id="rId3"/>
    <p:sldLayoutId id="2147486435" r:id="rId4"/>
    <p:sldLayoutId id="2147486436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SzPct val="85000"/>
        <a:defRPr sz="36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496888"/>
            <a:ext cx="7772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Welcomes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8350" y="1625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Text Box 5" descr="Blue hills">
            <a:hlinkClick r:id="" action="ppaction://hlinkshowjump?jump=firstslide"/>
          </p:cNvPr>
          <p:cNvSpPr txBox="1">
            <a:spLocks noChangeArrowheads="1"/>
          </p:cNvSpPr>
          <p:nvPr/>
        </p:nvSpPr>
        <p:spPr bwMode="auto">
          <a:xfrm>
            <a:off x="7712075" y="6529388"/>
            <a:ext cx="733425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smtClean="0">
                <a:solidFill>
                  <a:schemeClr val="tx1"/>
                </a:solidFill>
              </a:rPr>
              <a:t>Back to</a:t>
            </a:r>
          </a:p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smtClean="0">
                <a:solidFill>
                  <a:schemeClr val="tx1"/>
                </a:solidFill>
              </a:rPr>
              <a:t>front</a:t>
            </a:r>
          </a:p>
        </p:txBody>
      </p:sp>
      <p:sp>
        <p:nvSpPr>
          <p:cNvPr id="1029" name="Text Box 6" descr="Blue hills">
            <a:hlinkClick r:id="" action="ppaction://hlinkshowjump?jump=endshow"/>
          </p:cNvPr>
          <p:cNvSpPr txBox="1">
            <a:spLocks noChangeArrowheads="1"/>
          </p:cNvSpPr>
          <p:nvPr/>
        </p:nvSpPr>
        <p:spPr bwMode="auto">
          <a:xfrm>
            <a:off x="8494713" y="6572250"/>
            <a:ext cx="48895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030" name="Text Box 7" descr="Blue hills"/>
          <p:cNvSpPr txBox="1">
            <a:spLocks noChangeArrowheads="1"/>
          </p:cNvSpPr>
          <p:nvPr/>
        </p:nvSpPr>
        <p:spPr bwMode="auto">
          <a:xfrm>
            <a:off x="5249863" y="61913"/>
            <a:ext cx="378777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400" i="1" smtClean="0">
                <a:solidFill>
                  <a:schemeClr val="tx1"/>
                </a:solidFill>
              </a:rPr>
              <a:t>COUNTERINTELLIGENCE FIELD ACTIVITY</a:t>
            </a:r>
          </a:p>
        </p:txBody>
      </p:sp>
      <p:sp>
        <p:nvSpPr>
          <p:cNvPr id="1031" name="Text Box 8" descr="Blue hills"/>
          <p:cNvSpPr txBox="1">
            <a:spLocks noChangeArrowheads="1"/>
          </p:cNvSpPr>
          <p:nvPr/>
        </p:nvSpPr>
        <p:spPr bwMode="auto">
          <a:xfrm>
            <a:off x="5356225" y="49213"/>
            <a:ext cx="378777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400" i="1" smtClean="0">
                <a:solidFill>
                  <a:schemeClr val="tx1"/>
                </a:solidFill>
              </a:rPr>
              <a:t>COUNTERINTELLIGENCE FIELD ACTIVITY</a:t>
            </a:r>
          </a:p>
        </p:txBody>
      </p:sp>
      <p:pic>
        <p:nvPicPr>
          <p:cNvPr id="1032" name="Picture 9" descr="DoD_blankBTM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80175"/>
            <a:ext cx="914400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1" descr="Blue hills">
            <a:hlinkClick r:id="" action="ppaction://hlinkshowjump?jump=firstslide"/>
          </p:cNvPr>
          <p:cNvSpPr txBox="1">
            <a:spLocks noChangeArrowheads="1"/>
          </p:cNvSpPr>
          <p:nvPr/>
        </p:nvSpPr>
        <p:spPr bwMode="auto">
          <a:xfrm>
            <a:off x="6526213" y="96838"/>
            <a:ext cx="178276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600" i="1" smtClean="0">
                <a:solidFill>
                  <a:schemeClr val="tx1"/>
                </a:solidFill>
              </a:rPr>
              <a:t>PUT TEXT HERE</a:t>
            </a:r>
          </a:p>
        </p:txBody>
      </p:sp>
      <p:sp>
        <p:nvSpPr>
          <p:cNvPr id="1034" name="Text Box 17" descr="Blue hills"/>
          <p:cNvSpPr txBox="1">
            <a:spLocks noChangeArrowheads="1"/>
          </p:cNvSpPr>
          <p:nvPr/>
        </p:nvSpPr>
        <p:spPr bwMode="auto">
          <a:xfrm>
            <a:off x="5249863" y="61913"/>
            <a:ext cx="378777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400" i="1" smtClean="0">
                <a:solidFill>
                  <a:schemeClr val="tx1"/>
                </a:solidFill>
              </a:rPr>
              <a:t>COUNTERINTELLIGENCE FIELD ACTIVITY</a:t>
            </a:r>
          </a:p>
        </p:txBody>
      </p:sp>
      <p:sp>
        <p:nvSpPr>
          <p:cNvPr id="1035" name="Text Box 18" descr="Blue hills"/>
          <p:cNvSpPr txBox="1">
            <a:spLocks noChangeArrowheads="1"/>
          </p:cNvSpPr>
          <p:nvPr/>
        </p:nvSpPr>
        <p:spPr bwMode="auto">
          <a:xfrm>
            <a:off x="5356225" y="49213"/>
            <a:ext cx="378777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400" i="1" smtClean="0">
                <a:solidFill>
                  <a:schemeClr val="tx1"/>
                </a:solidFill>
              </a:rPr>
              <a:t>COUNTERINTELLIGENCE FIELD ACTIVITY</a:t>
            </a:r>
          </a:p>
        </p:txBody>
      </p:sp>
      <p:pic>
        <p:nvPicPr>
          <p:cNvPr id="1036" name="Picture 20" descr="DoD_Blanktop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Text Box 5" descr="Blue hills">
            <a:hlinkClick r:id="" action="ppaction://hlinkshowjump?jump=firstslide"/>
          </p:cNvPr>
          <p:cNvSpPr txBox="1">
            <a:spLocks noChangeArrowheads="1"/>
          </p:cNvSpPr>
          <p:nvPr userDrawn="1"/>
        </p:nvSpPr>
        <p:spPr bwMode="auto">
          <a:xfrm>
            <a:off x="4803775" y="38100"/>
            <a:ext cx="434022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u="none" dirty="0" smtClean="0">
                <a:solidFill>
                  <a:schemeClr val="tx1"/>
                </a:solidFill>
              </a:rPr>
              <a:t>OFFICE OF THE UNDER SECRETARY OF DEFENSE</a:t>
            </a:r>
          </a:p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u="none" dirty="0" smtClean="0">
                <a:solidFill>
                  <a:schemeClr val="tx1"/>
                </a:solidFill>
              </a:rPr>
              <a:t>FOR INTELLIGENCE &amp; SECURITY</a:t>
            </a:r>
          </a:p>
        </p:txBody>
      </p:sp>
      <p:sp>
        <p:nvSpPr>
          <p:cNvPr id="16" name="Text Box 6" descr="Blue hills">
            <a:hlinkClick r:id="" action="ppaction://hlinkshowjump?jump=firstslide"/>
          </p:cNvPr>
          <p:cNvSpPr txBox="1">
            <a:spLocks noChangeArrowheads="1"/>
          </p:cNvSpPr>
          <p:nvPr userDrawn="1"/>
        </p:nvSpPr>
        <p:spPr bwMode="auto">
          <a:xfrm>
            <a:off x="85159" y="6529455"/>
            <a:ext cx="3104696" cy="20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  <a:buSzPct val="85000"/>
              <a:defRPr/>
            </a:pPr>
            <a:r>
              <a:rPr lang="en-US" altLang="en-US" sz="1200" i="1" u="none" dirty="0" smtClean="0">
                <a:solidFill>
                  <a:schemeClr val="tx1"/>
                </a:solidFill>
              </a:rPr>
              <a:t>             CTP DIRECTORATE, DDI (CL&amp;S)</a:t>
            </a:r>
          </a:p>
        </p:txBody>
      </p:sp>
    </p:spTree>
    <p:extLst>
      <p:ext uri="{BB962C8B-B14F-4D97-AF65-F5344CB8AC3E}">
        <p14:creationId xmlns:p14="http://schemas.microsoft.com/office/powerpoint/2010/main" val="154393230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6438" r:id="rId1"/>
    <p:sldLayoutId id="2147486439" r:id="rId2"/>
    <p:sldLayoutId id="2147486440" r:id="rId3"/>
    <p:sldLayoutId id="2147486441" r:id="rId4"/>
    <p:sldLayoutId id="2147486442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SzPct val="85000"/>
        <a:defRPr sz="36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4"/>
          <p:cNvSpPr txBox="1">
            <a:spLocks noChangeArrowheads="1"/>
          </p:cNvSpPr>
          <p:nvPr/>
        </p:nvSpPr>
        <p:spPr bwMode="auto">
          <a:xfrm>
            <a:off x="5461000" y="6503988"/>
            <a:ext cx="29972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20000"/>
              </a:spcBef>
              <a:buSzPct val="85000"/>
              <a:defRPr sz="3600" b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r>
              <a:rPr lang="en-US" altLang="en-US" sz="1600" u="none">
                <a:solidFill>
                  <a:schemeClr val="bg1"/>
                </a:solidFill>
              </a:rPr>
              <a:t>Unclassified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4000" dirty="0" smtClean="0"/>
          </a:p>
          <a:p>
            <a:r>
              <a:rPr lang="en-US" sz="4000" dirty="0" smtClean="0"/>
              <a:t>NISP UPATE</a:t>
            </a:r>
          </a:p>
          <a:p>
            <a:r>
              <a:rPr lang="en-US" sz="4000" dirty="0" smtClean="0"/>
              <a:t>2021 NDIA-AIA SPRING WEBINAR</a:t>
            </a:r>
          </a:p>
          <a:p>
            <a:endParaRPr lang="en-US" sz="4000" dirty="0"/>
          </a:p>
          <a:p>
            <a:endParaRPr lang="en-US" sz="4000" dirty="0" smtClean="0"/>
          </a:p>
          <a:p>
            <a:endParaRPr lang="en-US" sz="4000" dirty="0"/>
          </a:p>
          <a:p>
            <a:r>
              <a:rPr lang="en-US" sz="4000" dirty="0" smtClean="0"/>
              <a:t>	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38200" y="433278"/>
            <a:ext cx="7772400" cy="646331"/>
          </a:xfrm>
        </p:spPr>
        <p:txBody>
          <a:bodyPr/>
          <a:lstStyle/>
          <a:p>
            <a:r>
              <a:rPr lang="en-US" sz="3600" dirty="0" smtClean="0"/>
              <a:t>AGENDA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587829" y="1420587"/>
            <a:ext cx="8262257" cy="4718956"/>
          </a:xfrm>
        </p:spPr>
        <p:txBody>
          <a:bodyPr>
            <a:noAutofit/>
          </a:bodyPr>
          <a:lstStyle/>
          <a:p>
            <a:pPr marL="0" indent="0" algn="l">
              <a:spcBef>
                <a:spcPts val="48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National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Industrial Security Program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Operating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Manual (NISPOM) at 32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Code of Federal Regulations (CFR) part 117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SzPct val="100000"/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DD Form 254 and Instructions:  Administrative Changes</a:t>
            </a:r>
          </a:p>
          <a:p>
            <a:pPr algn="l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l">
              <a:buSzPct val="100000"/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Questions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41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38200" y="433278"/>
            <a:ext cx="7772400" cy="646331"/>
          </a:xfrm>
        </p:spPr>
        <p:txBody>
          <a:bodyPr/>
          <a:lstStyle/>
          <a:p>
            <a:r>
              <a:rPr lang="en-US" sz="3600" dirty="0" smtClean="0"/>
              <a:t>32 CFR Part 117 (NISPOM)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587829" y="1420587"/>
            <a:ext cx="8262257" cy="4718956"/>
          </a:xfrm>
        </p:spPr>
        <p:txBody>
          <a:bodyPr>
            <a:noAutofit/>
          </a:bodyPr>
          <a:lstStyle/>
          <a:p>
            <a:pPr marL="0" indent="0" algn="l">
              <a:spcBef>
                <a:spcPts val="480"/>
              </a:spcBef>
              <a:buSzPct val="100000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Content Placeholder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243" y="1420587"/>
            <a:ext cx="8539843" cy="5078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083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38200" y="433278"/>
            <a:ext cx="7772400" cy="646331"/>
          </a:xfrm>
        </p:spPr>
        <p:txBody>
          <a:bodyPr/>
          <a:lstStyle/>
          <a:p>
            <a:r>
              <a:rPr lang="en-US" sz="3600" dirty="0" smtClean="0"/>
              <a:t>32 CFR Part 117 </a:t>
            </a:r>
            <a:r>
              <a:rPr lang="en-US" dirty="0" smtClean="0"/>
              <a:t>(cont.)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587829" y="1420587"/>
            <a:ext cx="8262257" cy="4718956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1"/>
          <p:cNvSpPr txBox="1">
            <a:spLocks/>
          </p:cNvSpPr>
          <p:nvPr/>
        </p:nvSpPr>
        <p:spPr bwMode="auto">
          <a:xfrm>
            <a:off x="317509" y="1420588"/>
            <a:ext cx="8293091" cy="4718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342900" indent="-342900" algn="ctr" rtl="0" eaLnBrk="0" fontAlgn="base" hangingPunct="0">
              <a:spcBef>
                <a:spcPct val="20000"/>
              </a:spcBef>
              <a:spcAft>
                <a:spcPct val="0"/>
              </a:spcAft>
              <a:buSzPct val="85000"/>
              <a:defRPr sz="36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algn="l">
              <a:buFont typeface="Arial" panose="020B0604020202020204" pitchFamily="34" charset="0"/>
              <a:buChar char="•"/>
            </a:pPr>
            <a:r>
              <a:rPr lang="en-US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Final rule published in Federal Register on December 21, 2020</a:t>
            </a:r>
          </a:p>
          <a:p>
            <a:pPr marL="569913" lvl="1"/>
            <a:endParaRPr lang="en-US" sz="1800" b="0" u="none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Font typeface="Arial" panose="020B0604020202020204" pitchFamily="34" charset="0"/>
              <a:buChar char="•"/>
            </a:pPr>
            <a:r>
              <a:rPr lang="en-US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Effective date:  February 24, 2021</a:t>
            </a:r>
          </a:p>
          <a:p>
            <a:pPr marL="0" indent="0" algn="l"/>
            <a:endParaRPr lang="en-US" u="none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Font typeface="Arial" panose="020B0604020202020204" pitchFamily="34" charset="0"/>
              <a:buChar char="•"/>
            </a:pPr>
            <a:r>
              <a:rPr lang="en-US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Compliance: Contractors have no more than 6 months after effective date to comply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u="none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Font typeface="Arial" panose="020B0604020202020204" pitchFamily="34" charset="0"/>
              <a:buChar char="•"/>
            </a:pPr>
            <a:r>
              <a:rPr lang="en-US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NISP Cognizant Security Agencies (DoD, DOE, NRC, ODNI and DHS) will provide supplementary guidance (DoD will provide Industrial Security Letter(s), as applicable)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u="none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>
              <a:buFont typeface="Arial" panose="020B0604020202020204" pitchFamily="34" charset="0"/>
              <a:buChar char="•"/>
            </a:pPr>
            <a:endParaRPr lang="en-US" u="none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5548" lvl="1">
              <a:buFont typeface="Arial" panose="020B0604020202020204" pitchFamily="34" charset="0"/>
              <a:buChar char="•"/>
            </a:pPr>
            <a:endParaRPr lang="en-US" sz="1800" b="0" u="none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5548" lvl="1">
              <a:buFont typeface="Arial" panose="020B0604020202020204" pitchFamily="34" charset="0"/>
              <a:buChar char="•"/>
            </a:pPr>
            <a:endParaRPr lang="en-US" sz="1800" b="0" u="none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u="none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u="none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u="none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81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38200" y="433278"/>
            <a:ext cx="7772400" cy="646331"/>
          </a:xfrm>
        </p:spPr>
        <p:txBody>
          <a:bodyPr/>
          <a:lstStyle/>
          <a:p>
            <a:r>
              <a:rPr lang="en-US" sz="3600" dirty="0" smtClean="0"/>
              <a:t>32 CFR Part 117 FORMATTING</a:t>
            </a:r>
            <a:endParaRPr lang="en-US" dirty="0" smtClean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587829" y="1420587"/>
            <a:ext cx="8262257" cy="4718956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317510" y="1420587"/>
            <a:ext cx="8572766" cy="4718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55000" lnSpcReduction="20000"/>
          </a:bodyPr>
          <a:lstStyle>
            <a:lvl1pPr marL="342900" indent="-342900" algn="ctr" rtl="0" eaLnBrk="0" fontAlgn="base" hangingPunct="0">
              <a:spcBef>
                <a:spcPct val="20000"/>
              </a:spcBef>
              <a:spcAft>
                <a:spcPct val="0"/>
              </a:spcAft>
              <a:buSzPct val="85000"/>
              <a:defRPr sz="36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233363" indent="-233363" algn="l">
              <a:buFont typeface="Arial" panose="020B0604020202020204" pitchFamily="34" charset="0"/>
              <a:buChar char="•"/>
            </a:pPr>
            <a:r>
              <a:rPr lang="en-US" sz="400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Preamble, pages 83300 – 83312</a:t>
            </a:r>
          </a:p>
          <a:p>
            <a:pPr marL="233363" indent="-233363" algn="l">
              <a:buFont typeface="Arial" panose="020B0604020202020204" pitchFamily="34" charset="0"/>
              <a:buChar char="•"/>
            </a:pPr>
            <a:r>
              <a:rPr lang="en-US" sz="400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Body of rule, pages 83312- 83364 </a:t>
            </a:r>
          </a:p>
          <a:p>
            <a:pPr marL="233363" indent="-233363" algn="l">
              <a:buFont typeface="Arial" panose="020B0604020202020204" pitchFamily="34" charset="0"/>
              <a:buChar char="•"/>
            </a:pPr>
            <a:r>
              <a:rPr lang="en-US" sz="400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Sections 117.1 – 117.24  (117.3, acronyms and definitions on page 83312)</a:t>
            </a:r>
          </a:p>
          <a:p>
            <a:pPr marL="233363" indent="-233363" algn="l">
              <a:buFont typeface="Arial" panose="020B0604020202020204" pitchFamily="34" charset="0"/>
              <a:buChar char="•"/>
            </a:pPr>
            <a:r>
              <a:rPr lang="en-US" sz="400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Paragraph levels (from Table 2.4, Office of Federal Register Document Drafting Handbook) </a:t>
            </a:r>
          </a:p>
          <a:p>
            <a:pPr marL="457200" lvl="1" indent="-223838"/>
            <a:endParaRPr lang="en-US" sz="2100" b="0" u="none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1" indent="-228600"/>
            <a:r>
              <a:rPr lang="en-US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level 1 (a), (b), (c), etc.          (Example:   117.1(a)  on page 83312 of 32 CFR part 117)</a:t>
            </a:r>
          </a:p>
          <a:p>
            <a:pPr marL="228600" lvl="1" indent="-228600"/>
            <a:endParaRPr lang="en-US" sz="2900" b="0" u="none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1" indent="-228600"/>
            <a:r>
              <a:rPr lang="fr-FR" sz="2900" b="0" u="none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level</a:t>
            </a:r>
            <a:r>
              <a:rPr lang="fr-FR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2 (1), (2), (3), etc. </a:t>
            </a:r>
            <a:r>
              <a:rPr lang="fr-FR" sz="2900" b="0" u="none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(</a:t>
            </a:r>
            <a:r>
              <a:rPr lang="fr-FR" sz="2900" b="0" u="none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fr-FR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:    117.2(a)(1) on page 83312 of 32 CFR part 117)</a:t>
            </a:r>
          </a:p>
          <a:p>
            <a:pPr marL="228600" lvl="1" indent="-228600"/>
            <a:r>
              <a:rPr lang="nb-NO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level 3 (i), (ii), (iii), etc.           (Example:    117.6(g)(6)(i) on page 83321 of 32 CFR part 117)</a:t>
            </a:r>
          </a:p>
          <a:p>
            <a:pPr marL="228600" lvl="1" indent="-228600"/>
            <a:r>
              <a:rPr lang="en-US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level 4 (A), (B), (C), etc.</a:t>
            </a:r>
            <a:r>
              <a:rPr lang="en-US" sz="2900" b="0" u="none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(Example:    117.7(h)(1)(ii)(A) on page 83322 of 32 CFR part 117)</a:t>
            </a:r>
          </a:p>
          <a:p>
            <a:pPr marL="228600" lvl="1" indent="-228600"/>
            <a:r>
              <a:rPr lang="en-US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level 5 (</a:t>
            </a:r>
            <a:r>
              <a:rPr lang="en-US" sz="2900" b="0" i="1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), (</a:t>
            </a:r>
            <a:r>
              <a:rPr lang="en-US" sz="2900" b="0" i="1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), (</a:t>
            </a:r>
            <a:r>
              <a:rPr lang="en-US" sz="2900" b="0" i="1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), etc. [italicized]     (Example: 117.19(b)(5)(vi)(A)(</a:t>
            </a:r>
            <a:r>
              <a:rPr lang="en-US" sz="2900" b="0" i="1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 on page 83349 of 32 CFR part 117) </a:t>
            </a:r>
          </a:p>
          <a:p>
            <a:pPr marL="228600" lvl="1" indent="-228600"/>
            <a:r>
              <a:rPr lang="en-US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level 6 (</a:t>
            </a:r>
            <a:r>
              <a:rPr lang="en-US" sz="2900" b="0" i="1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), (</a:t>
            </a:r>
            <a:r>
              <a:rPr lang="en-US" sz="2900" b="0" i="1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n-US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), (</a:t>
            </a:r>
            <a:r>
              <a:rPr lang="en-US" sz="2900" b="0" i="1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n-US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), etc. [italicized]      (Example:  117.19(d)(2)(ii)(E)(</a:t>
            </a:r>
            <a:r>
              <a:rPr lang="en-US" sz="2900" b="0" i="1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)(</a:t>
            </a:r>
            <a:r>
              <a:rPr lang="en-US" sz="2900" b="0" i="1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n-US" sz="2900" b="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 on page 83351 of 32 CFR part 117)</a:t>
            </a:r>
            <a:endParaRPr lang="en-US" sz="2900" b="0" u="none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48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38200" y="433278"/>
            <a:ext cx="7772400" cy="646331"/>
          </a:xfrm>
        </p:spPr>
        <p:txBody>
          <a:bodyPr/>
          <a:lstStyle/>
          <a:p>
            <a:r>
              <a:rPr lang="en-US" sz="3600" dirty="0" smtClean="0"/>
              <a:t>Tools To Assist With Changes</a:t>
            </a:r>
            <a:endParaRPr lang="en-US" dirty="0" smtClean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08215" y="1420587"/>
            <a:ext cx="8441872" cy="4718956"/>
          </a:xfrm>
        </p:spPr>
        <p:txBody>
          <a:bodyPr>
            <a:noAutofit/>
          </a:bodyPr>
          <a:lstStyle/>
          <a:p>
            <a:pPr marL="571500" indent="-5715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List of major changes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is in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preamble of the Rule</a:t>
            </a:r>
          </a:p>
          <a:p>
            <a:pPr marL="571500" indent="-5715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32 CFR Part 117 NISPOM Rule Cross Reference Tool</a:t>
            </a:r>
          </a:p>
          <a:p>
            <a:pPr lv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Click on a NISPOM citation to be shown the CFR Rule</a:t>
            </a:r>
          </a:p>
          <a:p>
            <a:pPr lv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Located on the CDSE Website on the Industrial Security Homepage and in the FSO Toolkit</a:t>
            </a:r>
          </a:p>
          <a:p>
            <a:pPr marL="0" lvl="1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5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38200" y="433278"/>
            <a:ext cx="7772400" cy="646331"/>
          </a:xfrm>
        </p:spPr>
        <p:txBody>
          <a:bodyPr/>
          <a:lstStyle/>
          <a:p>
            <a:r>
              <a:rPr lang="en-US" sz="3600" dirty="0" smtClean="0"/>
              <a:t>Major Changes</a:t>
            </a:r>
            <a:endParaRPr lang="en-US" dirty="0" smtClean="0"/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08215" y="1355271"/>
            <a:ext cx="8474528" cy="4735285"/>
          </a:xfrm>
        </p:spPr>
        <p:txBody>
          <a:bodyPr>
            <a:noAutofit/>
          </a:bodyPr>
          <a:lstStyle/>
          <a:p>
            <a:pPr marL="233363" indent="-233363" algn="l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117.8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Reporting 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Requirements….117.8(a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General.  …contractors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must submit reports pursuant to this rule, SEAD 3 and CSA guidance to supplement unique CSA mission requirements. </a:t>
            </a:r>
            <a:endParaRPr lang="en-US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3363" indent="-233363" algn="l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117.9(m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) Limited entity 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eligibility determination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(Non-FOCI) and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, 117.11(e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) Limited entity 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eligibility</a:t>
            </a:r>
          </a:p>
          <a:p>
            <a:pPr marL="233363" indent="-233363" algn="l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117.11(d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)(2)(iii)(A) 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Requirement for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National Interest Determinations (NIDs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33363" indent="-233363" algn="l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117.15(e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)(2) TOP 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SECRET Information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Permits specific determinations by a CSA with respect to requirements for TOP SECRET 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accountability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117.15(d)(4) 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Intrusion Detection System Installation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117.7(b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)(2) Senior Management 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Official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117.13(d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)(5) Clarifies to the contractor that upon completion of a classified contract, the ‘‘contractor must return all government provided or deliverable information to the  custody of the government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lvl="0"/>
            <a:endParaRPr lang="en-US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86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08215" y="1420587"/>
            <a:ext cx="8441872" cy="4718956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1"/>
          <p:cNvSpPr txBox="1">
            <a:spLocks/>
          </p:cNvSpPr>
          <p:nvPr/>
        </p:nvSpPr>
        <p:spPr bwMode="auto">
          <a:xfrm>
            <a:off x="317510" y="794774"/>
            <a:ext cx="8572766" cy="3707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ctr" rtl="0" eaLnBrk="0" fontAlgn="base" hangingPunct="0">
              <a:spcBef>
                <a:spcPct val="20000"/>
              </a:spcBef>
              <a:spcAft>
                <a:spcPct val="0"/>
              </a:spcAft>
              <a:buSzPct val="85000"/>
              <a:defRPr sz="36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endParaRPr lang="en-US" sz="2400" u="none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Font typeface="Arial" panose="020B0604020202020204" pitchFamily="34" charset="0"/>
              <a:buChar char="•"/>
            </a:pPr>
            <a:r>
              <a:rPr lang="en-US" sz="240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DSS name change to DCSA, web site links and address</a:t>
            </a:r>
          </a:p>
          <a:p>
            <a:pPr marL="0" indent="0" algn="l">
              <a:buFont typeface="Arial" panose="020B0604020202020204" pitchFamily="34" charset="0"/>
              <a:buChar char="•"/>
            </a:pPr>
            <a:r>
              <a:rPr lang="en-US" sz="240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Inclusion of FAR clause reference for requirement to use NCCS</a:t>
            </a:r>
          </a:p>
          <a:p>
            <a:pPr marL="0" indent="0" algn="l">
              <a:buFont typeface="Arial" panose="020B0604020202020204" pitchFamily="34" charset="0"/>
              <a:buChar char="•"/>
            </a:pPr>
            <a:r>
              <a:rPr lang="en-US" sz="240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Added note that NISPOM is now a federal rule and references to the DoD Manual will be removed when the rule is effective since compliance will occur no more than 6 months after effective date</a:t>
            </a:r>
          </a:p>
          <a:p>
            <a:pPr marL="0" indent="0" algn="l">
              <a:buFont typeface="Arial" panose="020B0604020202020204" pitchFamily="34" charset="0"/>
              <a:buChar char="•"/>
            </a:pPr>
            <a:r>
              <a:rPr lang="en-US" sz="240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Changed ISFD to NISS as system of record for facility clearances </a:t>
            </a:r>
          </a:p>
          <a:p>
            <a:pPr marL="0" indent="0" algn="l">
              <a:buFont typeface="Arial" panose="020B0604020202020204" pitchFamily="34" charset="0"/>
              <a:buChar char="•"/>
            </a:pPr>
            <a:r>
              <a:rPr lang="en-US" sz="240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Update of reference to CUI policy with DoD Instruction 5200.48</a:t>
            </a:r>
          </a:p>
          <a:p>
            <a:pPr marL="0" indent="0" algn="l">
              <a:buFont typeface="Arial" panose="020B0604020202020204" pitchFamily="34" charset="0"/>
              <a:buChar char="•"/>
            </a:pPr>
            <a:r>
              <a:rPr lang="en-US" sz="2400" u="none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NCCS will be updated as well but changes have to be scheduled.</a:t>
            </a:r>
            <a:endParaRPr lang="en-US" sz="2400" u="none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525463"/>
            <a:ext cx="7772400" cy="461962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DD Form 254 and Instructions:  Administrative Changes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47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08215" y="1420587"/>
            <a:ext cx="8441872" cy="4718956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 algn="ctr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54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DIRTemplate">
  <a:themeElements>
    <a:clrScheme name="CIDIRTemplate 1">
      <a:dk1>
        <a:srgbClr val="000044"/>
      </a:dk1>
      <a:lt1>
        <a:srgbClr val="FFFFFF"/>
      </a:lt1>
      <a:dk2>
        <a:srgbClr val="000066"/>
      </a:dk2>
      <a:lt2>
        <a:srgbClr val="FFCC00"/>
      </a:lt2>
      <a:accent1>
        <a:srgbClr val="9CE157"/>
      </a:accent1>
      <a:accent2>
        <a:srgbClr val="2663A0"/>
      </a:accent2>
      <a:accent3>
        <a:srgbClr val="AAAAB8"/>
      </a:accent3>
      <a:accent4>
        <a:srgbClr val="DADADA"/>
      </a:accent4>
      <a:accent5>
        <a:srgbClr val="CBEEB4"/>
      </a:accent5>
      <a:accent6>
        <a:srgbClr val="215991"/>
      </a:accent6>
      <a:hlink>
        <a:srgbClr val="F98D43"/>
      </a:hlink>
      <a:folHlink>
        <a:srgbClr val="CC3300"/>
      </a:folHlink>
    </a:clrScheme>
    <a:fontScheme name="CIDIR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chemeClr val="bg2"/>
          </a:outerShdw>
        </a:effec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Pct val="85000"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chemeClr val="bg2"/>
          </a:outerShdw>
        </a:effec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Pct val="85000"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DIRTemplate 1">
        <a:dk1>
          <a:srgbClr val="000044"/>
        </a:dk1>
        <a:lt1>
          <a:srgbClr val="FFFFFF"/>
        </a:lt1>
        <a:dk2>
          <a:srgbClr val="000066"/>
        </a:dk2>
        <a:lt2>
          <a:srgbClr val="FFCC00"/>
        </a:lt2>
        <a:accent1>
          <a:srgbClr val="9CE157"/>
        </a:accent1>
        <a:accent2>
          <a:srgbClr val="2663A0"/>
        </a:accent2>
        <a:accent3>
          <a:srgbClr val="AAAAB8"/>
        </a:accent3>
        <a:accent4>
          <a:srgbClr val="DADADA"/>
        </a:accent4>
        <a:accent5>
          <a:srgbClr val="CBEEB4"/>
        </a:accent5>
        <a:accent6>
          <a:srgbClr val="215991"/>
        </a:accent6>
        <a:hlink>
          <a:srgbClr val="F98D4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DIRTemplate 2">
        <a:dk1>
          <a:srgbClr val="000066"/>
        </a:dk1>
        <a:lt1>
          <a:srgbClr val="9CC2E8"/>
        </a:lt1>
        <a:dk2>
          <a:srgbClr val="4D4D4D"/>
        </a:dk2>
        <a:lt2>
          <a:srgbClr val="7DAFE1"/>
        </a:lt2>
        <a:accent1>
          <a:srgbClr val="26D2E4"/>
        </a:accent1>
        <a:accent2>
          <a:srgbClr val="D0E2F4"/>
        </a:accent2>
        <a:accent3>
          <a:srgbClr val="CBDDF2"/>
        </a:accent3>
        <a:accent4>
          <a:srgbClr val="000056"/>
        </a:accent4>
        <a:accent5>
          <a:srgbClr val="ACE5EF"/>
        </a:accent5>
        <a:accent6>
          <a:srgbClr val="BCCDDD"/>
        </a:accent6>
        <a:hlink>
          <a:srgbClr val="0033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DIRTemplate 3">
        <a:dk1>
          <a:srgbClr val="000000"/>
        </a:dk1>
        <a:lt1>
          <a:srgbClr val="EAEAEA"/>
        </a:lt1>
        <a:dk2>
          <a:srgbClr val="333333"/>
        </a:dk2>
        <a:lt2>
          <a:srgbClr val="DDDDDD"/>
        </a:lt2>
        <a:accent1>
          <a:srgbClr val="C0C0C0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DCDCDC"/>
        </a:accent5>
        <a:accent6>
          <a:srgbClr val="E7E7E7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DIRTemplate 4">
        <a:dk1>
          <a:srgbClr val="002E2D"/>
        </a:dk1>
        <a:lt1>
          <a:srgbClr val="FFFFFF"/>
        </a:lt1>
        <a:dk2>
          <a:srgbClr val="005250"/>
        </a:dk2>
        <a:lt2>
          <a:srgbClr val="FFCC00"/>
        </a:lt2>
        <a:accent1>
          <a:srgbClr val="9CE157"/>
        </a:accent1>
        <a:accent2>
          <a:srgbClr val="00817E"/>
        </a:accent2>
        <a:accent3>
          <a:srgbClr val="AAB3B3"/>
        </a:accent3>
        <a:accent4>
          <a:srgbClr val="DADADA"/>
        </a:accent4>
        <a:accent5>
          <a:srgbClr val="CBEEB4"/>
        </a:accent5>
        <a:accent6>
          <a:srgbClr val="007472"/>
        </a:accent6>
        <a:hlink>
          <a:srgbClr val="FFFF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DIRTemplate 5">
        <a:dk1>
          <a:srgbClr val="291A4C"/>
        </a:dk1>
        <a:lt1>
          <a:srgbClr val="FFFFFF"/>
        </a:lt1>
        <a:dk2>
          <a:srgbClr val="3B256B"/>
        </a:dk2>
        <a:lt2>
          <a:srgbClr val="FFCC00"/>
        </a:lt2>
        <a:accent1>
          <a:srgbClr val="6EBFCA"/>
        </a:accent1>
        <a:accent2>
          <a:srgbClr val="56369C"/>
        </a:accent2>
        <a:accent3>
          <a:srgbClr val="AFACBA"/>
        </a:accent3>
        <a:accent4>
          <a:srgbClr val="DADADA"/>
        </a:accent4>
        <a:accent5>
          <a:srgbClr val="BADCE1"/>
        </a:accent5>
        <a:accent6>
          <a:srgbClr val="4D308D"/>
        </a:accent6>
        <a:hlink>
          <a:srgbClr val="CCCCFF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DIRTemplate 6">
        <a:dk1>
          <a:srgbClr val="511D30"/>
        </a:dk1>
        <a:lt1>
          <a:srgbClr val="FFFFFF"/>
        </a:lt1>
        <a:dk2>
          <a:srgbClr val="6D2740"/>
        </a:dk2>
        <a:lt2>
          <a:srgbClr val="FDD409"/>
        </a:lt2>
        <a:accent1>
          <a:srgbClr val="FDB83B"/>
        </a:accent1>
        <a:accent2>
          <a:srgbClr val="9D395D"/>
        </a:accent2>
        <a:accent3>
          <a:srgbClr val="BAACAF"/>
        </a:accent3>
        <a:accent4>
          <a:srgbClr val="DADADA"/>
        </a:accent4>
        <a:accent5>
          <a:srgbClr val="FED8AF"/>
        </a:accent5>
        <a:accent6>
          <a:srgbClr val="8E3353"/>
        </a:accent6>
        <a:hlink>
          <a:srgbClr val="FF99CC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IDIRTemplate">
  <a:themeElements>
    <a:clrScheme name="CIDIRTemplate 1">
      <a:dk1>
        <a:srgbClr val="000044"/>
      </a:dk1>
      <a:lt1>
        <a:srgbClr val="FFFFFF"/>
      </a:lt1>
      <a:dk2>
        <a:srgbClr val="000066"/>
      </a:dk2>
      <a:lt2>
        <a:srgbClr val="FFCC00"/>
      </a:lt2>
      <a:accent1>
        <a:srgbClr val="9CE157"/>
      </a:accent1>
      <a:accent2>
        <a:srgbClr val="2663A0"/>
      </a:accent2>
      <a:accent3>
        <a:srgbClr val="AAAAB8"/>
      </a:accent3>
      <a:accent4>
        <a:srgbClr val="DADADA"/>
      </a:accent4>
      <a:accent5>
        <a:srgbClr val="CBEEB4"/>
      </a:accent5>
      <a:accent6>
        <a:srgbClr val="215991"/>
      </a:accent6>
      <a:hlink>
        <a:srgbClr val="F98D43"/>
      </a:hlink>
      <a:folHlink>
        <a:srgbClr val="CC3300"/>
      </a:folHlink>
    </a:clrScheme>
    <a:fontScheme name="CIDIR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chemeClr val="bg2"/>
          </a:outerShdw>
        </a:effec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Pct val="85000"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chemeClr val="bg2"/>
          </a:outerShdw>
        </a:effec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Pct val="85000"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DIRTemplate 1">
        <a:dk1>
          <a:srgbClr val="000044"/>
        </a:dk1>
        <a:lt1>
          <a:srgbClr val="FFFFFF"/>
        </a:lt1>
        <a:dk2>
          <a:srgbClr val="000066"/>
        </a:dk2>
        <a:lt2>
          <a:srgbClr val="FFCC00"/>
        </a:lt2>
        <a:accent1>
          <a:srgbClr val="9CE157"/>
        </a:accent1>
        <a:accent2>
          <a:srgbClr val="2663A0"/>
        </a:accent2>
        <a:accent3>
          <a:srgbClr val="AAAAB8"/>
        </a:accent3>
        <a:accent4>
          <a:srgbClr val="DADADA"/>
        </a:accent4>
        <a:accent5>
          <a:srgbClr val="CBEEB4"/>
        </a:accent5>
        <a:accent6>
          <a:srgbClr val="215991"/>
        </a:accent6>
        <a:hlink>
          <a:srgbClr val="F98D4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DIRTemplate 2">
        <a:dk1>
          <a:srgbClr val="000066"/>
        </a:dk1>
        <a:lt1>
          <a:srgbClr val="9CC2E8"/>
        </a:lt1>
        <a:dk2>
          <a:srgbClr val="4D4D4D"/>
        </a:dk2>
        <a:lt2>
          <a:srgbClr val="7DAFE1"/>
        </a:lt2>
        <a:accent1>
          <a:srgbClr val="26D2E4"/>
        </a:accent1>
        <a:accent2>
          <a:srgbClr val="D0E2F4"/>
        </a:accent2>
        <a:accent3>
          <a:srgbClr val="CBDDF2"/>
        </a:accent3>
        <a:accent4>
          <a:srgbClr val="000056"/>
        </a:accent4>
        <a:accent5>
          <a:srgbClr val="ACE5EF"/>
        </a:accent5>
        <a:accent6>
          <a:srgbClr val="BCCDDD"/>
        </a:accent6>
        <a:hlink>
          <a:srgbClr val="0033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DIRTemplate 3">
        <a:dk1>
          <a:srgbClr val="000000"/>
        </a:dk1>
        <a:lt1>
          <a:srgbClr val="EAEAEA"/>
        </a:lt1>
        <a:dk2>
          <a:srgbClr val="333333"/>
        </a:dk2>
        <a:lt2>
          <a:srgbClr val="DDDDDD"/>
        </a:lt2>
        <a:accent1>
          <a:srgbClr val="C0C0C0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DCDCDC"/>
        </a:accent5>
        <a:accent6>
          <a:srgbClr val="E7E7E7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DIRTemplate 4">
        <a:dk1>
          <a:srgbClr val="002E2D"/>
        </a:dk1>
        <a:lt1>
          <a:srgbClr val="FFFFFF"/>
        </a:lt1>
        <a:dk2>
          <a:srgbClr val="005250"/>
        </a:dk2>
        <a:lt2>
          <a:srgbClr val="FFCC00"/>
        </a:lt2>
        <a:accent1>
          <a:srgbClr val="9CE157"/>
        </a:accent1>
        <a:accent2>
          <a:srgbClr val="00817E"/>
        </a:accent2>
        <a:accent3>
          <a:srgbClr val="AAB3B3"/>
        </a:accent3>
        <a:accent4>
          <a:srgbClr val="DADADA"/>
        </a:accent4>
        <a:accent5>
          <a:srgbClr val="CBEEB4"/>
        </a:accent5>
        <a:accent6>
          <a:srgbClr val="007472"/>
        </a:accent6>
        <a:hlink>
          <a:srgbClr val="FFFF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DIRTemplate 5">
        <a:dk1>
          <a:srgbClr val="291A4C"/>
        </a:dk1>
        <a:lt1>
          <a:srgbClr val="FFFFFF"/>
        </a:lt1>
        <a:dk2>
          <a:srgbClr val="3B256B"/>
        </a:dk2>
        <a:lt2>
          <a:srgbClr val="FFCC00"/>
        </a:lt2>
        <a:accent1>
          <a:srgbClr val="6EBFCA"/>
        </a:accent1>
        <a:accent2>
          <a:srgbClr val="56369C"/>
        </a:accent2>
        <a:accent3>
          <a:srgbClr val="AFACBA"/>
        </a:accent3>
        <a:accent4>
          <a:srgbClr val="DADADA"/>
        </a:accent4>
        <a:accent5>
          <a:srgbClr val="BADCE1"/>
        </a:accent5>
        <a:accent6>
          <a:srgbClr val="4D308D"/>
        </a:accent6>
        <a:hlink>
          <a:srgbClr val="CCCCFF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DIRTemplate 6">
        <a:dk1>
          <a:srgbClr val="511D30"/>
        </a:dk1>
        <a:lt1>
          <a:srgbClr val="FFFFFF"/>
        </a:lt1>
        <a:dk2>
          <a:srgbClr val="6D2740"/>
        </a:dk2>
        <a:lt2>
          <a:srgbClr val="FDD409"/>
        </a:lt2>
        <a:accent1>
          <a:srgbClr val="FDB83B"/>
        </a:accent1>
        <a:accent2>
          <a:srgbClr val="9D395D"/>
        </a:accent2>
        <a:accent3>
          <a:srgbClr val="BAACAF"/>
        </a:accent3>
        <a:accent4>
          <a:srgbClr val="DADADA"/>
        </a:accent4>
        <a:accent5>
          <a:srgbClr val="FED8AF"/>
        </a:accent5>
        <a:accent6>
          <a:srgbClr val="8E3353"/>
        </a:accent6>
        <a:hlink>
          <a:srgbClr val="FF99CC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IDIRTemplate">
  <a:themeElements>
    <a:clrScheme name="CIDIRTemplate 1">
      <a:dk1>
        <a:srgbClr val="000044"/>
      </a:dk1>
      <a:lt1>
        <a:srgbClr val="FFFFFF"/>
      </a:lt1>
      <a:dk2>
        <a:srgbClr val="000066"/>
      </a:dk2>
      <a:lt2>
        <a:srgbClr val="FFCC00"/>
      </a:lt2>
      <a:accent1>
        <a:srgbClr val="9CE157"/>
      </a:accent1>
      <a:accent2>
        <a:srgbClr val="2663A0"/>
      </a:accent2>
      <a:accent3>
        <a:srgbClr val="AAAAB8"/>
      </a:accent3>
      <a:accent4>
        <a:srgbClr val="DADADA"/>
      </a:accent4>
      <a:accent5>
        <a:srgbClr val="CBEEB4"/>
      </a:accent5>
      <a:accent6>
        <a:srgbClr val="215991"/>
      </a:accent6>
      <a:hlink>
        <a:srgbClr val="F98D43"/>
      </a:hlink>
      <a:folHlink>
        <a:srgbClr val="CC3300"/>
      </a:folHlink>
    </a:clrScheme>
    <a:fontScheme name="CIDIR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chemeClr val="bg2"/>
          </a:outerShdw>
        </a:effec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Pct val="85000"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chemeClr val="bg2"/>
          </a:outerShdw>
        </a:effec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Pct val="85000"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DIRTemplate 1">
        <a:dk1>
          <a:srgbClr val="000044"/>
        </a:dk1>
        <a:lt1>
          <a:srgbClr val="FFFFFF"/>
        </a:lt1>
        <a:dk2>
          <a:srgbClr val="000066"/>
        </a:dk2>
        <a:lt2>
          <a:srgbClr val="FFCC00"/>
        </a:lt2>
        <a:accent1>
          <a:srgbClr val="9CE157"/>
        </a:accent1>
        <a:accent2>
          <a:srgbClr val="2663A0"/>
        </a:accent2>
        <a:accent3>
          <a:srgbClr val="AAAAB8"/>
        </a:accent3>
        <a:accent4>
          <a:srgbClr val="DADADA"/>
        </a:accent4>
        <a:accent5>
          <a:srgbClr val="CBEEB4"/>
        </a:accent5>
        <a:accent6>
          <a:srgbClr val="215991"/>
        </a:accent6>
        <a:hlink>
          <a:srgbClr val="F98D4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DIRTemplate 2">
        <a:dk1>
          <a:srgbClr val="000066"/>
        </a:dk1>
        <a:lt1>
          <a:srgbClr val="9CC2E8"/>
        </a:lt1>
        <a:dk2>
          <a:srgbClr val="4D4D4D"/>
        </a:dk2>
        <a:lt2>
          <a:srgbClr val="7DAFE1"/>
        </a:lt2>
        <a:accent1>
          <a:srgbClr val="26D2E4"/>
        </a:accent1>
        <a:accent2>
          <a:srgbClr val="D0E2F4"/>
        </a:accent2>
        <a:accent3>
          <a:srgbClr val="CBDDF2"/>
        </a:accent3>
        <a:accent4>
          <a:srgbClr val="000056"/>
        </a:accent4>
        <a:accent5>
          <a:srgbClr val="ACE5EF"/>
        </a:accent5>
        <a:accent6>
          <a:srgbClr val="BCCDDD"/>
        </a:accent6>
        <a:hlink>
          <a:srgbClr val="0033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DIRTemplate 3">
        <a:dk1>
          <a:srgbClr val="000000"/>
        </a:dk1>
        <a:lt1>
          <a:srgbClr val="EAEAEA"/>
        </a:lt1>
        <a:dk2>
          <a:srgbClr val="333333"/>
        </a:dk2>
        <a:lt2>
          <a:srgbClr val="DDDDDD"/>
        </a:lt2>
        <a:accent1>
          <a:srgbClr val="C0C0C0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DCDCDC"/>
        </a:accent5>
        <a:accent6>
          <a:srgbClr val="E7E7E7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DIRTemplate 4">
        <a:dk1>
          <a:srgbClr val="002E2D"/>
        </a:dk1>
        <a:lt1>
          <a:srgbClr val="FFFFFF"/>
        </a:lt1>
        <a:dk2>
          <a:srgbClr val="005250"/>
        </a:dk2>
        <a:lt2>
          <a:srgbClr val="FFCC00"/>
        </a:lt2>
        <a:accent1>
          <a:srgbClr val="9CE157"/>
        </a:accent1>
        <a:accent2>
          <a:srgbClr val="00817E"/>
        </a:accent2>
        <a:accent3>
          <a:srgbClr val="AAB3B3"/>
        </a:accent3>
        <a:accent4>
          <a:srgbClr val="DADADA"/>
        </a:accent4>
        <a:accent5>
          <a:srgbClr val="CBEEB4"/>
        </a:accent5>
        <a:accent6>
          <a:srgbClr val="007472"/>
        </a:accent6>
        <a:hlink>
          <a:srgbClr val="FFFF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DIRTemplate 5">
        <a:dk1>
          <a:srgbClr val="291A4C"/>
        </a:dk1>
        <a:lt1>
          <a:srgbClr val="FFFFFF"/>
        </a:lt1>
        <a:dk2>
          <a:srgbClr val="3B256B"/>
        </a:dk2>
        <a:lt2>
          <a:srgbClr val="FFCC00"/>
        </a:lt2>
        <a:accent1>
          <a:srgbClr val="6EBFCA"/>
        </a:accent1>
        <a:accent2>
          <a:srgbClr val="56369C"/>
        </a:accent2>
        <a:accent3>
          <a:srgbClr val="AFACBA"/>
        </a:accent3>
        <a:accent4>
          <a:srgbClr val="DADADA"/>
        </a:accent4>
        <a:accent5>
          <a:srgbClr val="BADCE1"/>
        </a:accent5>
        <a:accent6>
          <a:srgbClr val="4D308D"/>
        </a:accent6>
        <a:hlink>
          <a:srgbClr val="CCCCFF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DIRTemplate 6">
        <a:dk1>
          <a:srgbClr val="511D30"/>
        </a:dk1>
        <a:lt1>
          <a:srgbClr val="FFFFFF"/>
        </a:lt1>
        <a:dk2>
          <a:srgbClr val="6D2740"/>
        </a:dk2>
        <a:lt2>
          <a:srgbClr val="FDD409"/>
        </a:lt2>
        <a:accent1>
          <a:srgbClr val="FDB83B"/>
        </a:accent1>
        <a:accent2>
          <a:srgbClr val="9D395D"/>
        </a:accent2>
        <a:accent3>
          <a:srgbClr val="BAACAF"/>
        </a:accent3>
        <a:accent4>
          <a:srgbClr val="DADADA"/>
        </a:accent4>
        <a:accent5>
          <a:srgbClr val="FED8AF"/>
        </a:accent5>
        <a:accent6>
          <a:srgbClr val="8E3353"/>
        </a:accent6>
        <a:hlink>
          <a:srgbClr val="FF99CC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22452</TotalTime>
  <Words>672</Words>
  <Application>Microsoft Office PowerPoint</Application>
  <PresentationFormat>On-screen Show (4:3)</PresentationFormat>
  <Paragraphs>79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Symbol</vt:lpstr>
      <vt:lpstr>Times New Roman</vt:lpstr>
      <vt:lpstr>Wingdings</vt:lpstr>
      <vt:lpstr>CIDIRTemplate</vt:lpstr>
      <vt:lpstr>1_CIDIRTemplate</vt:lpstr>
      <vt:lpstr>2_CIDIRTemplate</vt:lpstr>
      <vt:lpstr>PowerPoint Presentation</vt:lpstr>
      <vt:lpstr>AGENDA</vt:lpstr>
      <vt:lpstr>32 CFR Part 117 (NISPOM)</vt:lpstr>
      <vt:lpstr>32 CFR Part 117 (cont.)</vt:lpstr>
      <vt:lpstr>32 CFR Part 117 FORMATTING</vt:lpstr>
      <vt:lpstr>Tools To Assist With Changes</vt:lpstr>
      <vt:lpstr>Major Changes</vt:lpstr>
      <vt:lpstr>DD Form 254 and Instructions:  Administrative Changes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 Policy Publications Update</dc:title>
  <dc:creator>Matos, Priscilla CTR OSD OUSDI</dc:creator>
  <cp:lastModifiedBy>Heil, Valerie L CIV OSD OUSD INTEL (USA)</cp:lastModifiedBy>
  <cp:revision>1649</cp:revision>
  <dcterms:modified xsi:type="dcterms:W3CDTF">2021-04-01T20:48:06Z</dcterms:modified>
</cp:coreProperties>
</file>