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media/image4.jpg" ContentType="image/png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sldIdLst>
    <p:sldId id="256" r:id="rId5"/>
    <p:sldId id="480" r:id="rId6"/>
    <p:sldId id="258" r:id="rId7"/>
    <p:sldId id="274" r:id="rId8"/>
    <p:sldId id="484" r:id="rId9"/>
    <p:sldId id="474" r:id="rId10"/>
    <p:sldId id="425" r:id="rId11"/>
    <p:sldId id="429" r:id="rId12"/>
    <p:sldId id="28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liott, Tanya" initials="ET" lastIdx="10" clrIdx="0"/>
  <p:cmAuthor id="2" name="Sutphin, Michelle J." initials="SMJ" lastIdx="4" clrIdx="1">
    <p:extLst>
      <p:ext uri="{19B8F6BF-5375-455C-9EA6-DF929625EA0E}">
        <p15:presenceInfo xmlns:p15="http://schemas.microsoft.com/office/powerpoint/2012/main" userId="Sutphin, Michelle J.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3B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5226" autoAdjust="0"/>
  </p:normalViewPr>
  <p:slideViewPr>
    <p:cSldViewPr snapToGrid="0">
      <p:cViewPr varScale="1">
        <p:scale>
          <a:sx n="86" d="100"/>
          <a:sy n="86" d="100"/>
        </p:scale>
        <p:origin x="13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9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ms, Heather" userId="5c434f40-6c18-4c2d-a2c6-6a244c7c5507" providerId="ADAL" clId="{BBA871B4-3E7B-4766-8CB4-D0BE18CFDF6D}"/>
    <pc:docChg chg="custSel modSld">
      <pc:chgData name="Sims, Heather" userId="5c434f40-6c18-4c2d-a2c6-6a244c7c5507" providerId="ADAL" clId="{BBA871B4-3E7B-4766-8CB4-D0BE18CFDF6D}" dt="2021-03-29T20:55:38.061" v="171" actId="20577"/>
      <pc:docMkLst>
        <pc:docMk/>
      </pc:docMkLst>
      <pc:sldChg chg="modSp mod">
        <pc:chgData name="Sims, Heather" userId="5c434f40-6c18-4c2d-a2c6-6a244c7c5507" providerId="ADAL" clId="{BBA871B4-3E7B-4766-8CB4-D0BE18CFDF6D}" dt="2021-03-29T20:55:38.061" v="171" actId="20577"/>
        <pc:sldMkLst>
          <pc:docMk/>
          <pc:sldMk cId="2797362290" sldId="474"/>
        </pc:sldMkLst>
        <pc:spChg chg="mod">
          <ac:chgData name="Sims, Heather" userId="5c434f40-6c18-4c2d-a2c6-6a244c7c5507" providerId="ADAL" clId="{BBA871B4-3E7B-4766-8CB4-D0BE18CFDF6D}" dt="2021-03-29T20:55:38.061" v="171" actId="20577"/>
          <ac:spMkLst>
            <pc:docMk/>
            <pc:sldMk cId="2797362290" sldId="474"/>
            <ac:spMk id="3" creationId="{00000000-0000-0000-0000-000000000000}"/>
          </ac:spMkLst>
        </pc:spChg>
      </pc:sldChg>
      <pc:sldChg chg="addSp modSp mod">
        <pc:chgData name="Sims, Heather" userId="5c434f40-6c18-4c2d-a2c6-6a244c7c5507" providerId="ADAL" clId="{BBA871B4-3E7B-4766-8CB4-D0BE18CFDF6D}" dt="2021-03-29T20:55:10.667" v="144" actId="20577"/>
        <pc:sldMkLst>
          <pc:docMk/>
          <pc:sldMk cId="4208101559" sldId="484"/>
        </pc:sldMkLst>
        <pc:spChg chg="mod">
          <ac:chgData name="Sims, Heather" userId="5c434f40-6c18-4c2d-a2c6-6a244c7c5507" providerId="ADAL" clId="{BBA871B4-3E7B-4766-8CB4-D0BE18CFDF6D}" dt="2021-03-29T20:55:10.667" v="144" actId="20577"/>
          <ac:spMkLst>
            <pc:docMk/>
            <pc:sldMk cId="4208101559" sldId="484"/>
            <ac:spMk id="3" creationId="{00000000-0000-0000-0000-000000000000}"/>
          </ac:spMkLst>
        </pc:spChg>
        <pc:spChg chg="add mod">
          <ac:chgData name="Sims, Heather" userId="5c434f40-6c18-4c2d-a2c6-6a244c7c5507" providerId="ADAL" clId="{BBA871B4-3E7B-4766-8CB4-D0BE18CFDF6D}" dt="2021-03-29T20:54:27.122" v="22" actId="1076"/>
          <ac:spMkLst>
            <pc:docMk/>
            <pc:sldMk cId="4208101559" sldId="484"/>
            <ac:spMk id="6" creationId="{79C75F1D-3744-418D-871B-9832DC4EA56E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F6E824-1653-4934-90DF-12BB09AAA980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4E5EB20-08EF-4208-B62A-5ED03DC55302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b="1" dirty="0"/>
            <a:t>NISP Systems</a:t>
          </a:r>
        </a:p>
      </dgm:t>
    </dgm:pt>
    <dgm:pt modelId="{CBFDE9C2-52CB-4D10-BCA6-2A60E49EA1CF}" type="parTrans" cxnId="{089B2FFE-D15F-4B0E-ABD6-00A2E935AB24}">
      <dgm:prSet/>
      <dgm:spPr/>
      <dgm:t>
        <a:bodyPr/>
        <a:lstStyle/>
        <a:p>
          <a:endParaRPr lang="en-US"/>
        </a:p>
      </dgm:t>
    </dgm:pt>
    <dgm:pt modelId="{BD408788-E211-4E19-8C1A-275ABCF39E86}" type="sibTrans" cxnId="{089B2FFE-D15F-4B0E-ABD6-00A2E935AB24}">
      <dgm:prSet/>
      <dgm:spPr>
        <a:ln>
          <a:solidFill>
            <a:srgbClr val="00B050"/>
          </a:solidFill>
        </a:ln>
      </dgm:spPr>
      <dgm:t>
        <a:bodyPr/>
        <a:lstStyle/>
        <a:p>
          <a:endParaRPr lang="en-US"/>
        </a:p>
      </dgm:t>
    </dgm:pt>
    <dgm:pt modelId="{A314833C-BF46-448B-B017-555A964DB09B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b="1" dirty="0"/>
            <a:t>Insider Threat </a:t>
          </a:r>
        </a:p>
      </dgm:t>
    </dgm:pt>
    <dgm:pt modelId="{A9239DAB-065A-4BF0-858E-087CCA6B9CFA}" type="parTrans" cxnId="{7F032763-29E8-4422-9D4B-1EE0A7F7DCB0}">
      <dgm:prSet/>
      <dgm:spPr/>
      <dgm:t>
        <a:bodyPr/>
        <a:lstStyle/>
        <a:p>
          <a:endParaRPr lang="en-US"/>
        </a:p>
      </dgm:t>
    </dgm:pt>
    <dgm:pt modelId="{01CF9A40-2D5C-490F-820B-A08480DF05F6}" type="sibTrans" cxnId="{7F032763-29E8-4422-9D4B-1EE0A7F7DCB0}">
      <dgm:prSet/>
      <dgm:spPr>
        <a:ln>
          <a:solidFill>
            <a:srgbClr val="00B050"/>
          </a:solidFill>
        </a:ln>
      </dgm:spPr>
      <dgm:t>
        <a:bodyPr/>
        <a:lstStyle/>
        <a:p>
          <a:endParaRPr lang="en-US"/>
        </a:p>
      </dgm:t>
    </dgm:pt>
    <dgm:pt modelId="{671314B3-3B19-4F29-8AD0-54E0AE18F0B7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b="1" dirty="0"/>
            <a:t>FOCI</a:t>
          </a:r>
        </a:p>
      </dgm:t>
    </dgm:pt>
    <dgm:pt modelId="{3356CB61-FD8C-4E80-B347-DB5FA042A548}" type="parTrans" cxnId="{B6CCB212-153A-449A-987A-22293FC620CB}">
      <dgm:prSet/>
      <dgm:spPr/>
      <dgm:t>
        <a:bodyPr/>
        <a:lstStyle/>
        <a:p>
          <a:endParaRPr lang="en-US"/>
        </a:p>
      </dgm:t>
    </dgm:pt>
    <dgm:pt modelId="{7009C0FF-4741-464F-871D-E9D6B66065EB}" type="sibTrans" cxnId="{B6CCB212-153A-449A-987A-22293FC620CB}">
      <dgm:prSet/>
      <dgm:spPr>
        <a:ln>
          <a:solidFill>
            <a:srgbClr val="00B050"/>
          </a:solidFill>
        </a:ln>
      </dgm:spPr>
      <dgm:t>
        <a:bodyPr/>
        <a:lstStyle/>
        <a:p>
          <a:endParaRPr lang="en-US"/>
        </a:p>
      </dgm:t>
    </dgm:pt>
    <dgm:pt modelId="{B61F7409-3275-4877-BB9B-2C2AFC3F7467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b="1" dirty="0"/>
            <a:t>Clearance</a:t>
          </a:r>
        </a:p>
      </dgm:t>
    </dgm:pt>
    <dgm:pt modelId="{B5583C45-7C48-4C6B-91D2-56419B131823}" type="parTrans" cxnId="{9613B316-40AC-45E7-93A6-34FE59E2D528}">
      <dgm:prSet/>
      <dgm:spPr/>
      <dgm:t>
        <a:bodyPr/>
        <a:lstStyle/>
        <a:p>
          <a:endParaRPr lang="en-US"/>
        </a:p>
      </dgm:t>
    </dgm:pt>
    <dgm:pt modelId="{DDB8CCA4-9013-444F-B188-2897F4A89565}" type="sibTrans" cxnId="{9613B316-40AC-45E7-93A6-34FE59E2D528}">
      <dgm:prSet/>
      <dgm:spPr>
        <a:ln>
          <a:solidFill>
            <a:srgbClr val="00B050"/>
          </a:solidFill>
        </a:ln>
      </dgm:spPr>
      <dgm:t>
        <a:bodyPr/>
        <a:lstStyle/>
        <a:p>
          <a:endParaRPr lang="en-US"/>
        </a:p>
      </dgm:t>
    </dgm:pt>
    <dgm:pt modelId="{D1B1E5C0-C166-446A-8DAC-12AA707B55CD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b="1" dirty="0"/>
            <a:t>NISA</a:t>
          </a:r>
        </a:p>
      </dgm:t>
    </dgm:pt>
    <dgm:pt modelId="{CAF7ADF3-B900-4B85-BB51-CD0970E288A0}" type="parTrans" cxnId="{267692EE-2E93-49DF-8D8A-04E4DE270130}">
      <dgm:prSet/>
      <dgm:spPr/>
      <dgm:t>
        <a:bodyPr/>
        <a:lstStyle/>
        <a:p>
          <a:endParaRPr lang="en-US"/>
        </a:p>
      </dgm:t>
    </dgm:pt>
    <dgm:pt modelId="{54916472-A637-48E7-AE54-22F736C4B255}" type="sibTrans" cxnId="{267692EE-2E93-49DF-8D8A-04E4DE270130}">
      <dgm:prSet/>
      <dgm:spPr>
        <a:ln>
          <a:solidFill>
            <a:srgbClr val="00B050"/>
          </a:solidFill>
        </a:ln>
      </dgm:spPr>
      <dgm:t>
        <a:bodyPr/>
        <a:lstStyle/>
        <a:p>
          <a:endParaRPr lang="en-US"/>
        </a:p>
      </dgm:t>
    </dgm:pt>
    <dgm:pt modelId="{E97FD055-56F4-43FD-BE9C-6AE050151523}">
      <dgm:prSet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b="1" dirty="0"/>
            <a:t>Policy </a:t>
          </a:r>
        </a:p>
      </dgm:t>
    </dgm:pt>
    <dgm:pt modelId="{F1193520-3AD9-477A-8F8F-99135D638E13}" type="parTrans" cxnId="{A75FC239-F759-49AF-B447-AE7C0E459D16}">
      <dgm:prSet/>
      <dgm:spPr/>
      <dgm:t>
        <a:bodyPr/>
        <a:lstStyle/>
        <a:p>
          <a:endParaRPr lang="en-US"/>
        </a:p>
      </dgm:t>
    </dgm:pt>
    <dgm:pt modelId="{8E05B977-B841-4816-B3E6-413418E5EBA0}" type="sibTrans" cxnId="{A75FC239-F759-49AF-B447-AE7C0E459D16}">
      <dgm:prSet/>
      <dgm:spPr>
        <a:solidFill>
          <a:schemeClr val="bg1"/>
        </a:solidFill>
        <a:ln w="12700">
          <a:solidFill>
            <a:srgbClr val="00B050"/>
          </a:solidFill>
        </a:ln>
      </dgm:spPr>
      <dgm:t>
        <a:bodyPr/>
        <a:lstStyle/>
        <a:p>
          <a:endParaRPr lang="en-US" b="0"/>
        </a:p>
      </dgm:t>
    </dgm:pt>
    <dgm:pt modelId="{0AAED163-23E6-410C-AC19-BED699EB49C1}" type="pres">
      <dgm:prSet presAssocID="{E6F6E824-1653-4934-90DF-12BB09AAA980}" presName="cycle" presStyleCnt="0">
        <dgm:presLayoutVars>
          <dgm:dir/>
          <dgm:resizeHandles val="exact"/>
        </dgm:presLayoutVars>
      </dgm:prSet>
      <dgm:spPr/>
    </dgm:pt>
    <dgm:pt modelId="{9CBBB80C-F992-4004-BD4B-3941D4AAEBCB}" type="pres">
      <dgm:prSet presAssocID="{E97FD055-56F4-43FD-BE9C-6AE050151523}" presName="node" presStyleLbl="node1" presStyleIdx="0" presStyleCnt="6">
        <dgm:presLayoutVars>
          <dgm:bulletEnabled val="1"/>
        </dgm:presLayoutVars>
      </dgm:prSet>
      <dgm:spPr/>
    </dgm:pt>
    <dgm:pt modelId="{AFDF3BAC-D391-4B0B-9653-5C55CEB6FC17}" type="pres">
      <dgm:prSet presAssocID="{E97FD055-56F4-43FD-BE9C-6AE050151523}" presName="spNode" presStyleCnt="0"/>
      <dgm:spPr/>
    </dgm:pt>
    <dgm:pt modelId="{4C746125-E613-4125-A58D-631DB8677817}" type="pres">
      <dgm:prSet presAssocID="{8E05B977-B841-4816-B3E6-413418E5EBA0}" presName="sibTrans" presStyleLbl="sibTrans1D1" presStyleIdx="0" presStyleCnt="6"/>
      <dgm:spPr/>
    </dgm:pt>
    <dgm:pt modelId="{3D46E232-31D7-4BE0-ACB5-F6B96E02E92C}" type="pres">
      <dgm:prSet presAssocID="{B4E5EB20-08EF-4208-B62A-5ED03DC55302}" presName="node" presStyleLbl="node1" presStyleIdx="1" presStyleCnt="6">
        <dgm:presLayoutVars>
          <dgm:bulletEnabled val="1"/>
        </dgm:presLayoutVars>
      </dgm:prSet>
      <dgm:spPr/>
    </dgm:pt>
    <dgm:pt modelId="{AD672AA0-3BDD-4EB0-BEEB-A543320FC401}" type="pres">
      <dgm:prSet presAssocID="{B4E5EB20-08EF-4208-B62A-5ED03DC55302}" presName="spNode" presStyleCnt="0"/>
      <dgm:spPr/>
    </dgm:pt>
    <dgm:pt modelId="{EAFCA718-3B57-4300-962D-F8407023118D}" type="pres">
      <dgm:prSet presAssocID="{BD408788-E211-4E19-8C1A-275ABCF39E86}" presName="sibTrans" presStyleLbl="sibTrans1D1" presStyleIdx="1" presStyleCnt="6"/>
      <dgm:spPr/>
    </dgm:pt>
    <dgm:pt modelId="{DC51452A-D1D4-487D-AE81-ED8BFCECBD88}" type="pres">
      <dgm:prSet presAssocID="{A314833C-BF46-448B-B017-555A964DB09B}" presName="node" presStyleLbl="node1" presStyleIdx="2" presStyleCnt="6">
        <dgm:presLayoutVars>
          <dgm:bulletEnabled val="1"/>
        </dgm:presLayoutVars>
      </dgm:prSet>
      <dgm:spPr/>
    </dgm:pt>
    <dgm:pt modelId="{A29E6D5E-3188-4E0C-95CD-2E0AAB5561D3}" type="pres">
      <dgm:prSet presAssocID="{A314833C-BF46-448B-B017-555A964DB09B}" presName="spNode" presStyleCnt="0"/>
      <dgm:spPr/>
    </dgm:pt>
    <dgm:pt modelId="{A41A9812-83D7-4364-BA83-31D026E56A2A}" type="pres">
      <dgm:prSet presAssocID="{01CF9A40-2D5C-490F-820B-A08480DF05F6}" presName="sibTrans" presStyleLbl="sibTrans1D1" presStyleIdx="2" presStyleCnt="6"/>
      <dgm:spPr/>
    </dgm:pt>
    <dgm:pt modelId="{FEAA40D0-84DE-48BE-9AC9-B2573936FEF6}" type="pres">
      <dgm:prSet presAssocID="{671314B3-3B19-4F29-8AD0-54E0AE18F0B7}" presName="node" presStyleLbl="node1" presStyleIdx="3" presStyleCnt="6">
        <dgm:presLayoutVars>
          <dgm:bulletEnabled val="1"/>
        </dgm:presLayoutVars>
      </dgm:prSet>
      <dgm:spPr/>
    </dgm:pt>
    <dgm:pt modelId="{A8C3583E-8889-469B-8E11-F0044AC24B82}" type="pres">
      <dgm:prSet presAssocID="{671314B3-3B19-4F29-8AD0-54E0AE18F0B7}" presName="spNode" presStyleCnt="0"/>
      <dgm:spPr/>
    </dgm:pt>
    <dgm:pt modelId="{5A715C46-136D-4ACD-99D1-6E5F117CC9F0}" type="pres">
      <dgm:prSet presAssocID="{7009C0FF-4741-464F-871D-E9D6B66065EB}" presName="sibTrans" presStyleLbl="sibTrans1D1" presStyleIdx="3" presStyleCnt="6"/>
      <dgm:spPr/>
    </dgm:pt>
    <dgm:pt modelId="{69DE69BF-5677-4994-8B4A-76941B9FB5B0}" type="pres">
      <dgm:prSet presAssocID="{B61F7409-3275-4877-BB9B-2C2AFC3F7467}" presName="node" presStyleLbl="node1" presStyleIdx="4" presStyleCnt="6">
        <dgm:presLayoutVars>
          <dgm:bulletEnabled val="1"/>
        </dgm:presLayoutVars>
      </dgm:prSet>
      <dgm:spPr/>
    </dgm:pt>
    <dgm:pt modelId="{4252DAF6-2FCE-4D9B-9438-20DBD87A5281}" type="pres">
      <dgm:prSet presAssocID="{B61F7409-3275-4877-BB9B-2C2AFC3F7467}" presName="spNode" presStyleCnt="0"/>
      <dgm:spPr/>
    </dgm:pt>
    <dgm:pt modelId="{2E0925C2-5CE7-4BF4-9446-488EFA16F2D8}" type="pres">
      <dgm:prSet presAssocID="{DDB8CCA4-9013-444F-B188-2897F4A89565}" presName="sibTrans" presStyleLbl="sibTrans1D1" presStyleIdx="4" presStyleCnt="6"/>
      <dgm:spPr/>
    </dgm:pt>
    <dgm:pt modelId="{10C7EBBE-3E3D-4343-92F4-ACA6BFDEC535}" type="pres">
      <dgm:prSet presAssocID="{D1B1E5C0-C166-446A-8DAC-12AA707B55CD}" presName="node" presStyleLbl="node1" presStyleIdx="5" presStyleCnt="6">
        <dgm:presLayoutVars>
          <dgm:bulletEnabled val="1"/>
        </dgm:presLayoutVars>
      </dgm:prSet>
      <dgm:spPr/>
    </dgm:pt>
    <dgm:pt modelId="{BC34CE5F-6F43-4FB9-B32F-20F4C5CE0FB8}" type="pres">
      <dgm:prSet presAssocID="{D1B1E5C0-C166-446A-8DAC-12AA707B55CD}" presName="spNode" presStyleCnt="0"/>
      <dgm:spPr/>
    </dgm:pt>
    <dgm:pt modelId="{9E84E8CF-4670-4FEC-9EF6-CBCDCF8B5B9C}" type="pres">
      <dgm:prSet presAssocID="{54916472-A637-48E7-AE54-22F736C4B255}" presName="sibTrans" presStyleLbl="sibTrans1D1" presStyleIdx="5" presStyleCnt="6"/>
      <dgm:spPr/>
    </dgm:pt>
  </dgm:ptLst>
  <dgm:cxnLst>
    <dgm:cxn modelId="{EDDAB60F-9A91-445F-961C-E6578FC0B6DB}" type="presOf" srcId="{BD408788-E211-4E19-8C1A-275ABCF39E86}" destId="{EAFCA718-3B57-4300-962D-F8407023118D}" srcOrd="0" destOrd="0" presId="urn:microsoft.com/office/officeart/2005/8/layout/cycle5"/>
    <dgm:cxn modelId="{B6CCB212-153A-449A-987A-22293FC620CB}" srcId="{E6F6E824-1653-4934-90DF-12BB09AAA980}" destId="{671314B3-3B19-4F29-8AD0-54E0AE18F0B7}" srcOrd="3" destOrd="0" parTransId="{3356CB61-FD8C-4E80-B347-DB5FA042A548}" sibTransId="{7009C0FF-4741-464F-871D-E9D6B66065EB}"/>
    <dgm:cxn modelId="{9613B316-40AC-45E7-93A6-34FE59E2D528}" srcId="{E6F6E824-1653-4934-90DF-12BB09AAA980}" destId="{B61F7409-3275-4877-BB9B-2C2AFC3F7467}" srcOrd="4" destOrd="0" parTransId="{B5583C45-7C48-4C6B-91D2-56419B131823}" sibTransId="{DDB8CCA4-9013-444F-B188-2897F4A89565}"/>
    <dgm:cxn modelId="{4AB79617-8775-469A-A7FB-0EB1DEB03933}" type="presOf" srcId="{B4E5EB20-08EF-4208-B62A-5ED03DC55302}" destId="{3D46E232-31D7-4BE0-ACB5-F6B96E02E92C}" srcOrd="0" destOrd="0" presId="urn:microsoft.com/office/officeart/2005/8/layout/cycle5"/>
    <dgm:cxn modelId="{B867D01C-F51E-45F1-9AA9-E00AD6ED6971}" type="presOf" srcId="{01CF9A40-2D5C-490F-820B-A08480DF05F6}" destId="{A41A9812-83D7-4364-BA83-31D026E56A2A}" srcOrd="0" destOrd="0" presId="urn:microsoft.com/office/officeart/2005/8/layout/cycle5"/>
    <dgm:cxn modelId="{53C60D1F-BFC0-4167-BBC3-04023DE36CFC}" type="presOf" srcId="{671314B3-3B19-4F29-8AD0-54E0AE18F0B7}" destId="{FEAA40D0-84DE-48BE-9AC9-B2573936FEF6}" srcOrd="0" destOrd="0" presId="urn:microsoft.com/office/officeart/2005/8/layout/cycle5"/>
    <dgm:cxn modelId="{E07E2D38-D265-4652-9FBC-D92B57D74DB8}" type="presOf" srcId="{A314833C-BF46-448B-B017-555A964DB09B}" destId="{DC51452A-D1D4-487D-AE81-ED8BFCECBD88}" srcOrd="0" destOrd="0" presId="urn:microsoft.com/office/officeart/2005/8/layout/cycle5"/>
    <dgm:cxn modelId="{A75FC239-F759-49AF-B447-AE7C0E459D16}" srcId="{E6F6E824-1653-4934-90DF-12BB09AAA980}" destId="{E97FD055-56F4-43FD-BE9C-6AE050151523}" srcOrd="0" destOrd="0" parTransId="{F1193520-3AD9-477A-8F8F-99135D638E13}" sibTransId="{8E05B977-B841-4816-B3E6-413418E5EBA0}"/>
    <dgm:cxn modelId="{7F032763-29E8-4422-9D4B-1EE0A7F7DCB0}" srcId="{E6F6E824-1653-4934-90DF-12BB09AAA980}" destId="{A314833C-BF46-448B-B017-555A964DB09B}" srcOrd="2" destOrd="0" parTransId="{A9239DAB-065A-4BF0-858E-087CCA6B9CFA}" sibTransId="{01CF9A40-2D5C-490F-820B-A08480DF05F6}"/>
    <dgm:cxn modelId="{D407746C-1A56-42A7-9645-9AC9594669EE}" type="presOf" srcId="{54916472-A637-48E7-AE54-22F736C4B255}" destId="{9E84E8CF-4670-4FEC-9EF6-CBCDCF8B5B9C}" srcOrd="0" destOrd="0" presId="urn:microsoft.com/office/officeart/2005/8/layout/cycle5"/>
    <dgm:cxn modelId="{C7F0D17F-FE47-4B2B-80BA-84F3BF55080C}" type="presOf" srcId="{E97FD055-56F4-43FD-BE9C-6AE050151523}" destId="{9CBBB80C-F992-4004-BD4B-3941D4AAEBCB}" srcOrd="0" destOrd="0" presId="urn:microsoft.com/office/officeart/2005/8/layout/cycle5"/>
    <dgm:cxn modelId="{B0371482-573E-49D6-BD47-83D0DE0706EF}" type="presOf" srcId="{D1B1E5C0-C166-446A-8DAC-12AA707B55CD}" destId="{10C7EBBE-3E3D-4343-92F4-ACA6BFDEC535}" srcOrd="0" destOrd="0" presId="urn:microsoft.com/office/officeart/2005/8/layout/cycle5"/>
    <dgm:cxn modelId="{F373848E-5ECD-4200-BA7A-5A04C58E5C1F}" type="presOf" srcId="{DDB8CCA4-9013-444F-B188-2897F4A89565}" destId="{2E0925C2-5CE7-4BF4-9446-488EFA16F2D8}" srcOrd="0" destOrd="0" presId="urn:microsoft.com/office/officeart/2005/8/layout/cycle5"/>
    <dgm:cxn modelId="{0CCE808F-4108-4852-856E-D4212D9BBC94}" type="presOf" srcId="{7009C0FF-4741-464F-871D-E9D6B66065EB}" destId="{5A715C46-136D-4ACD-99D1-6E5F117CC9F0}" srcOrd="0" destOrd="0" presId="urn:microsoft.com/office/officeart/2005/8/layout/cycle5"/>
    <dgm:cxn modelId="{038B6AA2-CEB6-4153-9A73-069AA4A4D43D}" type="presOf" srcId="{B61F7409-3275-4877-BB9B-2C2AFC3F7467}" destId="{69DE69BF-5677-4994-8B4A-76941B9FB5B0}" srcOrd="0" destOrd="0" presId="urn:microsoft.com/office/officeart/2005/8/layout/cycle5"/>
    <dgm:cxn modelId="{72F16BAF-2649-4FD7-BCE1-C1E67F9C0115}" type="presOf" srcId="{8E05B977-B841-4816-B3E6-413418E5EBA0}" destId="{4C746125-E613-4125-A58D-631DB8677817}" srcOrd="0" destOrd="0" presId="urn:microsoft.com/office/officeart/2005/8/layout/cycle5"/>
    <dgm:cxn modelId="{3A5173D7-0AEC-4B82-A7C8-08FA124ACA0C}" type="presOf" srcId="{E6F6E824-1653-4934-90DF-12BB09AAA980}" destId="{0AAED163-23E6-410C-AC19-BED699EB49C1}" srcOrd="0" destOrd="0" presId="urn:microsoft.com/office/officeart/2005/8/layout/cycle5"/>
    <dgm:cxn modelId="{267692EE-2E93-49DF-8D8A-04E4DE270130}" srcId="{E6F6E824-1653-4934-90DF-12BB09AAA980}" destId="{D1B1E5C0-C166-446A-8DAC-12AA707B55CD}" srcOrd="5" destOrd="0" parTransId="{CAF7ADF3-B900-4B85-BB51-CD0970E288A0}" sibTransId="{54916472-A637-48E7-AE54-22F736C4B255}"/>
    <dgm:cxn modelId="{089B2FFE-D15F-4B0E-ABD6-00A2E935AB24}" srcId="{E6F6E824-1653-4934-90DF-12BB09AAA980}" destId="{B4E5EB20-08EF-4208-B62A-5ED03DC55302}" srcOrd="1" destOrd="0" parTransId="{CBFDE9C2-52CB-4D10-BCA6-2A60E49EA1CF}" sibTransId="{BD408788-E211-4E19-8C1A-275ABCF39E86}"/>
    <dgm:cxn modelId="{A7FB809D-6D57-40FC-A993-09BF40430C00}" type="presParOf" srcId="{0AAED163-23E6-410C-AC19-BED699EB49C1}" destId="{9CBBB80C-F992-4004-BD4B-3941D4AAEBCB}" srcOrd="0" destOrd="0" presId="urn:microsoft.com/office/officeart/2005/8/layout/cycle5"/>
    <dgm:cxn modelId="{CE5A9483-A37A-41BB-A160-44277182BF3C}" type="presParOf" srcId="{0AAED163-23E6-410C-AC19-BED699EB49C1}" destId="{AFDF3BAC-D391-4B0B-9653-5C55CEB6FC17}" srcOrd="1" destOrd="0" presId="urn:microsoft.com/office/officeart/2005/8/layout/cycle5"/>
    <dgm:cxn modelId="{24AFEF69-F98A-49A9-842D-655FF47203C2}" type="presParOf" srcId="{0AAED163-23E6-410C-AC19-BED699EB49C1}" destId="{4C746125-E613-4125-A58D-631DB8677817}" srcOrd="2" destOrd="0" presId="urn:microsoft.com/office/officeart/2005/8/layout/cycle5"/>
    <dgm:cxn modelId="{55A488E2-A41C-432D-88BD-10A3013A7328}" type="presParOf" srcId="{0AAED163-23E6-410C-AC19-BED699EB49C1}" destId="{3D46E232-31D7-4BE0-ACB5-F6B96E02E92C}" srcOrd="3" destOrd="0" presId="urn:microsoft.com/office/officeart/2005/8/layout/cycle5"/>
    <dgm:cxn modelId="{8E640747-A2DE-42D7-A298-3AD0C830872D}" type="presParOf" srcId="{0AAED163-23E6-410C-AC19-BED699EB49C1}" destId="{AD672AA0-3BDD-4EB0-BEEB-A543320FC401}" srcOrd="4" destOrd="0" presId="urn:microsoft.com/office/officeart/2005/8/layout/cycle5"/>
    <dgm:cxn modelId="{67980A3B-7943-4FEA-B178-ABF18650323A}" type="presParOf" srcId="{0AAED163-23E6-410C-AC19-BED699EB49C1}" destId="{EAFCA718-3B57-4300-962D-F8407023118D}" srcOrd="5" destOrd="0" presId="urn:microsoft.com/office/officeart/2005/8/layout/cycle5"/>
    <dgm:cxn modelId="{1A4B55AF-0FD0-4D56-BCCE-8FD3E6702213}" type="presParOf" srcId="{0AAED163-23E6-410C-AC19-BED699EB49C1}" destId="{DC51452A-D1D4-487D-AE81-ED8BFCECBD88}" srcOrd="6" destOrd="0" presId="urn:microsoft.com/office/officeart/2005/8/layout/cycle5"/>
    <dgm:cxn modelId="{4399933B-D47A-4B92-BE65-DE0F96D38976}" type="presParOf" srcId="{0AAED163-23E6-410C-AC19-BED699EB49C1}" destId="{A29E6D5E-3188-4E0C-95CD-2E0AAB5561D3}" srcOrd="7" destOrd="0" presId="urn:microsoft.com/office/officeart/2005/8/layout/cycle5"/>
    <dgm:cxn modelId="{2CDA0F19-56EA-4CD2-B969-88D113B18AB5}" type="presParOf" srcId="{0AAED163-23E6-410C-AC19-BED699EB49C1}" destId="{A41A9812-83D7-4364-BA83-31D026E56A2A}" srcOrd="8" destOrd="0" presId="urn:microsoft.com/office/officeart/2005/8/layout/cycle5"/>
    <dgm:cxn modelId="{1253313E-5AA4-4C2D-A2EC-1C04F5328767}" type="presParOf" srcId="{0AAED163-23E6-410C-AC19-BED699EB49C1}" destId="{FEAA40D0-84DE-48BE-9AC9-B2573936FEF6}" srcOrd="9" destOrd="0" presId="urn:microsoft.com/office/officeart/2005/8/layout/cycle5"/>
    <dgm:cxn modelId="{0A051C0D-42C0-4B7A-931B-BBB058AA5F01}" type="presParOf" srcId="{0AAED163-23E6-410C-AC19-BED699EB49C1}" destId="{A8C3583E-8889-469B-8E11-F0044AC24B82}" srcOrd="10" destOrd="0" presId="urn:microsoft.com/office/officeart/2005/8/layout/cycle5"/>
    <dgm:cxn modelId="{F6806133-D5C5-4708-B977-3E96E08FD739}" type="presParOf" srcId="{0AAED163-23E6-410C-AC19-BED699EB49C1}" destId="{5A715C46-136D-4ACD-99D1-6E5F117CC9F0}" srcOrd="11" destOrd="0" presId="urn:microsoft.com/office/officeart/2005/8/layout/cycle5"/>
    <dgm:cxn modelId="{8377C8CC-31D5-445F-82D7-46CCE4E831C9}" type="presParOf" srcId="{0AAED163-23E6-410C-AC19-BED699EB49C1}" destId="{69DE69BF-5677-4994-8B4A-76941B9FB5B0}" srcOrd="12" destOrd="0" presId="urn:microsoft.com/office/officeart/2005/8/layout/cycle5"/>
    <dgm:cxn modelId="{8050B773-28C9-40B3-AB97-67B25DB49167}" type="presParOf" srcId="{0AAED163-23E6-410C-AC19-BED699EB49C1}" destId="{4252DAF6-2FCE-4D9B-9438-20DBD87A5281}" srcOrd="13" destOrd="0" presId="urn:microsoft.com/office/officeart/2005/8/layout/cycle5"/>
    <dgm:cxn modelId="{906C614D-37A3-4382-9194-28A1ED4924CB}" type="presParOf" srcId="{0AAED163-23E6-410C-AC19-BED699EB49C1}" destId="{2E0925C2-5CE7-4BF4-9446-488EFA16F2D8}" srcOrd="14" destOrd="0" presId="urn:microsoft.com/office/officeart/2005/8/layout/cycle5"/>
    <dgm:cxn modelId="{6BCE138F-F0F5-480E-B092-713DA5C91D3E}" type="presParOf" srcId="{0AAED163-23E6-410C-AC19-BED699EB49C1}" destId="{10C7EBBE-3E3D-4343-92F4-ACA6BFDEC535}" srcOrd="15" destOrd="0" presId="urn:microsoft.com/office/officeart/2005/8/layout/cycle5"/>
    <dgm:cxn modelId="{46034BE1-18EE-4EFA-BC1A-F5EB7EA9746A}" type="presParOf" srcId="{0AAED163-23E6-410C-AC19-BED699EB49C1}" destId="{BC34CE5F-6F43-4FB9-B32F-20F4C5CE0FB8}" srcOrd="16" destOrd="0" presId="urn:microsoft.com/office/officeart/2005/8/layout/cycle5"/>
    <dgm:cxn modelId="{087E33B7-A65D-4252-9295-8B2F3E41CE42}" type="presParOf" srcId="{0AAED163-23E6-410C-AC19-BED699EB49C1}" destId="{9E84E8CF-4670-4FEC-9EF6-CBCDCF8B5B9C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BBB80C-F992-4004-BD4B-3941D4AAEBCB}">
      <dsp:nvSpPr>
        <dsp:cNvPr id="0" name=""/>
        <dsp:cNvSpPr/>
      </dsp:nvSpPr>
      <dsp:spPr>
        <a:xfrm>
          <a:off x="3351381" y="2522"/>
          <a:ext cx="1367347" cy="888776"/>
        </a:xfrm>
        <a:prstGeom prst="round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Policy </a:t>
          </a:r>
        </a:p>
      </dsp:txBody>
      <dsp:txXfrm>
        <a:off x="3394767" y="45908"/>
        <a:ext cx="1280575" cy="802004"/>
      </dsp:txXfrm>
    </dsp:sp>
    <dsp:sp modelId="{4C746125-E613-4125-A58D-631DB8677817}">
      <dsp:nvSpPr>
        <dsp:cNvPr id="0" name=""/>
        <dsp:cNvSpPr/>
      </dsp:nvSpPr>
      <dsp:spPr>
        <a:xfrm>
          <a:off x="1942852" y="446911"/>
          <a:ext cx="4184406" cy="4184406"/>
        </a:xfrm>
        <a:custGeom>
          <a:avLst/>
          <a:gdLst/>
          <a:ahLst/>
          <a:cxnLst/>
          <a:rect l="0" t="0" r="0" b="0"/>
          <a:pathLst>
            <a:path>
              <a:moveTo>
                <a:pt x="2947522" y="182820"/>
              </a:moveTo>
              <a:arcTo wR="2092203" hR="2092203" stAng="17647817" swAng="922905"/>
            </a:path>
          </a:pathLst>
        </a:custGeom>
        <a:noFill/>
        <a:ln w="12700" cap="flat" cmpd="sng" algn="ctr">
          <a:solidFill>
            <a:srgbClr val="00B05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46E232-31D7-4BE0-ACB5-F6B96E02E92C}">
      <dsp:nvSpPr>
        <dsp:cNvPr id="0" name=""/>
        <dsp:cNvSpPr/>
      </dsp:nvSpPr>
      <dsp:spPr>
        <a:xfrm>
          <a:off x="5163282" y="1048624"/>
          <a:ext cx="1367347" cy="888776"/>
        </a:xfrm>
        <a:prstGeom prst="round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NISP Systems</a:t>
          </a:r>
        </a:p>
      </dsp:txBody>
      <dsp:txXfrm>
        <a:off x="5206668" y="1092010"/>
        <a:ext cx="1280575" cy="802004"/>
      </dsp:txXfrm>
    </dsp:sp>
    <dsp:sp modelId="{EAFCA718-3B57-4300-962D-F8407023118D}">
      <dsp:nvSpPr>
        <dsp:cNvPr id="0" name=""/>
        <dsp:cNvSpPr/>
      </dsp:nvSpPr>
      <dsp:spPr>
        <a:xfrm>
          <a:off x="1942852" y="446911"/>
          <a:ext cx="4184406" cy="4184406"/>
        </a:xfrm>
        <a:custGeom>
          <a:avLst/>
          <a:gdLst/>
          <a:ahLst/>
          <a:cxnLst/>
          <a:rect l="0" t="0" r="0" b="0"/>
          <a:pathLst>
            <a:path>
              <a:moveTo>
                <a:pt x="4151837" y="1724475"/>
              </a:moveTo>
              <a:arcTo wR="2092203" hR="2092203" stAng="20992623" swAng="1214754"/>
            </a:path>
          </a:pathLst>
        </a:custGeom>
        <a:noFill/>
        <a:ln w="6350" cap="flat" cmpd="sng" algn="ctr">
          <a:solidFill>
            <a:srgbClr val="00B05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51452A-D1D4-487D-AE81-ED8BFCECBD88}">
      <dsp:nvSpPr>
        <dsp:cNvPr id="0" name=""/>
        <dsp:cNvSpPr/>
      </dsp:nvSpPr>
      <dsp:spPr>
        <a:xfrm>
          <a:off x="5163282" y="3140828"/>
          <a:ext cx="1367347" cy="888776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Insider Threat </a:t>
          </a:r>
        </a:p>
      </dsp:txBody>
      <dsp:txXfrm>
        <a:off x="5206668" y="3184214"/>
        <a:ext cx="1280575" cy="802004"/>
      </dsp:txXfrm>
    </dsp:sp>
    <dsp:sp modelId="{A41A9812-83D7-4364-BA83-31D026E56A2A}">
      <dsp:nvSpPr>
        <dsp:cNvPr id="0" name=""/>
        <dsp:cNvSpPr/>
      </dsp:nvSpPr>
      <dsp:spPr>
        <a:xfrm>
          <a:off x="1942852" y="446911"/>
          <a:ext cx="4184406" cy="4184406"/>
        </a:xfrm>
        <a:custGeom>
          <a:avLst/>
          <a:gdLst/>
          <a:ahLst/>
          <a:cxnLst/>
          <a:rect l="0" t="0" r="0" b="0"/>
          <a:pathLst>
            <a:path>
              <a:moveTo>
                <a:pt x="3423347" y="3706319"/>
              </a:moveTo>
              <a:arcTo wR="2092203" hR="2092203" stAng="3029279" swAng="922905"/>
            </a:path>
          </a:pathLst>
        </a:custGeom>
        <a:noFill/>
        <a:ln w="6350" cap="flat" cmpd="sng" algn="ctr">
          <a:solidFill>
            <a:srgbClr val="00B05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AA40D0-84DE-48BE-9AC9-B2573936FEF6}">
      <dsp:nvSpPr>
        <dsp:cNvPr id="0" name=""/>
        <dsp:cNvSpPr/>
      </dsp:nvSpPr>
      <dsp:spPr>
        <a:xfrm>
          <a:off x="3351381" y="4186929"/>
          <a:ext cx="1367347" cy="888776"/>
        </a:xfrm>
        <a:prstGeom prst="round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FOCI</a:t>
          </a:r>
        </a:p>
      </dsp:txBody>
      <dsp:txXfrm>
        <a:off x="3394767" y="4230315"/>
        <a:ext cx="1280575" cy="802004"/>
      </dsp:txXfrm>
    </dsp:sp>
    <dsp:sp modelId="{5A715C46-136D-4ACD-99D1-6E5F117CC9F0}">
      <dsp:nvSpPr>
        <dsp:cNvPr id="0" name=""/>
        <dsp:cNvSpPr/>
      </dsp:nvSpPr>
      <dsp:spPr>
        <a:xfrm>
          <a:off x="1942852" y="446911"/>
          <a:ext cx="4184406" cy="4184406"/>
        </a:xfrm>
        <a:custGeom>
          <a:avLst/>
          <a:gdLst/>
          <a:ahLst/>
          <a:cxnLst/>
          <a:rect l="0" t="0" r="0" b="0"/>
          <a:pathLst>
            <a:path>
              <a:moveTo>
                <a:pt x="1236883" y="4001586"/>
              </a:moveTo>
              <a:arcTo wR="2092203" hR="2092203" stAng="6847817" swAng="922905"/>
            </a:path>
          </a:pathLst>
        </a:custGeom>
        <a:noFill/>
        <a:ln w="6350" cap="flat" cmpd="sng" algn="ctr">
          <a:solidFill>
            <a:srgbClr val="00B05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DE69BF-5677-4994-8B4A-76941B9FB5B0}">
      <dsp:nvSpPr>
        <dsp:cNvPr id="0" name=""/>
        <dsp:cNvSpPr/>
      </dsp:nvSpPr>
      <dsp:spPr>
        <a:xfrm>
          <a:off x="1539480" y="3140828"/>
          <a:ext cx="1367347" cy="888776"/>
        </a:xfrm>
        <a:prstGeom prst="round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Clearance</a:t>
          </a:r>
        </a:p>
      </dsp:txBody>
      <dsp:txXfrm>
        <a:off x="1582866" y="3184214"/>
        <a:ext cx="1280575" cy="802004"/>
      </dsp:txXfrm>
    </dsp:sp>
    <dsp:sp modelId="{2E0925C2-5CE7-4BF4-9446-488EFA16F2D8}">
      <dsp:nvSpPr>
        <dsp:cNvPr id="0" name=""/>
        <dsp:cNvSpPr/>
      </dsp:nvSpPr>
      <dsp:spPr>
        <a:xfrm>
          <a:off x="1942852" y="446911"/>
          <a:ext cx="4184406" cy="4184406"/>
        </a:xfrm>
        <a:custGeom>
          <a:avLst/>
          <a:gdLst/>
          <a:ahLst/>
          <a:cxnLst/>
          <a:rect l="0" t="0" r="0" b="0"/>
          <a:pathLst>
            <a:path>
              <a:moveTo>
                <a:pt x="32569" y="2459931"/>
              </a:moveTo>
              <a:arcTo wR="2092203" hR="2092203" stAng="10192623" swAng="1214754"/>
            </a:path>
          </a:pathLst>
        </a:custGeom>
        <a:noFill/>
        <a:ln w="6350" cap="flat" cmpd="sng" algn="ctr">
          <a:solidFill>
            <a:srgbClr val="00B05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C7EBBE-3E3D-4343-92F4-ACA6BFDEC535}">
      <dsp:nvSpPr>
        <dsp:cNvPr id="0" name=""/>
        <dsp:cNvSpPr/>
      </dsp:nvSpPr>
      <dsp:spPr>
        <a:xfrm>
          <a:off x="1539480" y="1048624"/>
          <a:ext cx="1367347" cy="888776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NISA</a:t>
          </a:r>
        </a:p>
      </dsp:txBody>
      <dsp:txXfrm>
        <a:off x="1582866" y="1092010"/>
        <a:ext cx="1280575" cy="802004"/>
      </dsp:txXfrm>
    </dsp:sp>
    <dsp:sp modelId="{9E84E8CF-4670-4FEC-9EF6-CBCDCF8B5B9C}">
      <dsp:nvSpPr>
        <dsp:cNvPr id="0" name=""/>
        <dsp:cNvSpPr/>
      </dsp:nvSpPr>
      <dsp:spPr>
        <a:xfrm>
          <a:off x="1942852" y="446911"/>
          <a:ext cx="4184406" cy="4184406"/>
        </a:xfrm>
        <a:custGeom>
          <a:avLst/>
          <a:gdLst/>
          <a:ahLst/>
          <a:cxnLst/>
          <a:rect l="0" t="0" r="0" b="0"/>
          <a:pathLst>
            <a:path>
              <a:moveTo>
                <a:pt x="761059" y="478087"/>
              </a:moveTo>
              <a:arcTo wR="2092203" hR="2092203" stAng="13829279" swAng="922905"/>
            </a:path>
          </a:pathLst>
        </a:custGeom>
        <a:noFill/>
        <a:ln w="6350" cap="flat" cmpd="sng" algn="ctr">
          <a:solidFill>
            <a:srgbClr val="00B05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AC923-3FFC-4B45-B50F-BC6F5EF8AE80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7237E9-53C2-4829-9976-4374CBE76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702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991165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7237E9-53C2-4829-9976-4374CBE769D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533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7410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6839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825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11697" y="1846555"/>
            <a:ext cx="3870664" cy="1606860"/>
          </a:xfrm>
        </p:spPr>
        <p:txBody>
          <a:bodyPr anchor="b">
            <a:normAutofit/>
          </a:bodyPr>
          <a:lstStyle>
            <a:lvl1pPr algn="l">
              <a:defRPr sz="3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76186" y="3681937"/>
            <a:ext cx="3932808" cy="1183026"/>
          </a:xfrm>
        </p:spPr>
        <p:txBody>
          <a:bodyPr>
            <a:normAutofit/>
          </a:bodyPr>
          <a:lstStyle>
            <a:lvl1pPr marL="0" indent="0" algn="l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2299A91-068B-4CCF-9846-9499970AFB06}" type="datetimeFigureOut">
              <a:rPr lang="en-US" smtClean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1F686A-AA10-4AE1-8894-AEFCF630C5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899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99A91-068B-4CCF-9846-9499970AFB06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F686A-AA10-4AE1-8894-AEFCF630C5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600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99A91-068B-4CCF-9846-9499970AFB06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F686A-AA10-4AE1-8894-AEFCF630C5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971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83350"/>
            <a:ext cx="9144000" cy="3746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184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753" y="130628"/>
            <a:ext cx="7801247" cy="705395"/>
          </a:xfrm>
        </p:spPr>
        <p:txBody>
          <a:bodyPr>
            <a:normAutofit/>
          </a:bodyPr>
          <a:lstStyle>
            <a:lvl1pPr>
              <a:defRPr sz="3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473" y="1303111"/>
            <a:ext cx="7886700" cy="435133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99A91-068B-4CCF-9846-9499970AFB06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F686A-AA10-4AE1-8894-AEFCF630C5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288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99A91-068B-4CCF-9846-9499970AFB06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F686A-AA10-4AE1-8894-AEFCF630C5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568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99A91-068B-4CCF-9846-9499970AFB06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F686A-AA10-4AE1-8894-AEFCF630C5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877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99A91-068B-4CCF-9846-9499970AFB06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F686A-AA10-4AE1-8894-AEFCF630C5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822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99A91-068B-4CCF-9846-9499970AFB06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F686A-AA10-4AE1-8894-AEFCF630C5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444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99A91-068B-4CCF-9846-9499970AFB06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F686A-AA10-4AE1-8894-AEFCF630C5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881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99A91-068B-4CCF-9846-9499970AFB06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F686A-AA10-4AE1-8894-AEFCF630C5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565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99A91-068B-4CCF-9846-9499970AFB06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F686A-AA10-4AE1-8894-AEFCF630C5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65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99A91-068B-4CCF-9846-9499970AFB06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F686A-AA10-4AE1-8894-AEFCF630C5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943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76750" y="2171700"/>
            <a:ext cx="456247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/>
              <a:t>National Industrial Security Program Policy Advisory Committee (NISPPAC)</a:t>
            </a:r>
            <a:endParaRPr lang="en-US" sz="2000" b="1" dirty="0"/>
          </a:p>
          <a:p>
            <a:pPr algn="ctr"/>
            <a:endParaRPr lang="en-US" sz="2000" b="1" dirty="0"/>
          </a:p>
          <a:p>
            <a:pPr algn="ctr"/>
            <a:r>
              <a:rPr lang="en-US" sz="2000" b="1" dirty="0"/>
              <a:t>NISPPAC Industry Updates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A27ECA-B531-48AE-A7A1-9EE15591ED5E}"/>
              </a:ext>
            </a:extLst>
          </p:cNvPr>
          <p:cNvSpPr txBox="1"/>
          <p:nvPr/>
        </p:nvSpPr>
        <p:spPr>
          <a:xfrm>
            <a:off x="6400800" y="5805376"/>
            <a:ext cx="2498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April 2021 Update </a:t>
            </a:r>
          </a:p>
        </p:txBody>
      </p:sp>
    </p:spTree>
    <p:extLst>
      <p:ext uri="{BB962C8B-B14F-4D97-AF65-F5344CB8AC3E}">
        <p14:creationId xmlns:p14="http://schemas.microsoft.com/office/powerpoint/2010/main" val="1898932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1" y="843557"/>
            <a:ext cx="7053542" cy="1050398"/>
          </a:xfrm>
        </p:spPr>
        <p:txBody>
          <a:bodyPr/>
          <a:lstStyle/>
          <a:p>
            <a:r>
              <a:rPr lang="en-US" b="1" dirty="0"/>
              <a:t>NISPPAC Members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F1F9503-5E7A-4475-990A-61DA319215DA}" type="slidenum">
              <a:rPr lang="en-US" smtClean="0">
                <a:solidFill>
                  <a:srgbClr val="FFFFFF"/>
                </a:solidFill>
              </a:rPr>
              <a:pPr/>
              <a:t>2</a:t>
            </a:fld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589416"/>
              </p:ext>
            </p:extLst>
          </p:nvPr>
        </p:nvGraphicFramePr>
        <p:xfrm>
          <a:off x="314326" y="1242874"/>
          <a:ext cx="2800351" cy="4916742"/>
        </p:xfrm>
        <a:graphic>
          <a:graphicData uri="http://schemas.openxmlformats.org/drawingml/2006/table">
            <a:tbl>
              <a:tblPr firstRow="1" firstCol="1" bandRow="1">
                <a:tableStyleId>{F2DE63D5-997A-4646-A377-4702673A728D}</a:tableStyleId>
              </a:tblPr>
              <a:tblGrid>
                <a:gridCol w="1257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2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3155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INDUSTRY</a:t>
                      </a:r>
                    </a:p>
                  </a:txBody>
                  <a:tcPr marL="35801" marR="35801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949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u="none" dirty="0">
                          <a:effectLst/>
                        </a:rPr>
                        <a:t>Heather</a:t>
                      </a:r>
                      <a:r>
                        <a:rPr lang="en-US" sz="1400" u="none" baseline="0" dirty="0">
                          <a:effectLst/>
                        </a:rPr>
                        <a:t> Sims</a:t>
                      </a:r>
                      <a:r>
                        <a:rPr lang="en-US" sz="1400" u="none" dirty="0">
                          <a:effectLst/>
                        </a:rPr>
                        <a:t>, Spokesperson</a:t>
                      </a:r>
                      <a:endParaRPr lang="en-US" sz="1400" b="0" u="non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35801" marR="3580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</a:t>
                      </a:r>
                      <a:r>
                        <a:rPr lang="en-US" sz="1400" b="0" u="non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Dynamics</a:t>
                      </a:r>
                      <a:endParaRPr lang="en-US" sz="1400" b="0" u="non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35801" marR="35801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292">
                <a:tc>
                  <a:txBody>
                    <a:bodyPr/>
                    <a:lstStyle/>
                    <a:p>
                      <a:pPr marL="0" marR="0" algn="l" defTabSz="914079" rtl="0" eaLnBrk="1" latinLnBrk="0" hangingPunct="1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Aprille</a:t>
                      </a:r>
                      <a:r>
                        <a:rPr lang="en-US" sz="1400" b="1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Abbott</a:t>
                      </a:r>
                      <a:endParaRPr lang="en-US" sz="14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5801" marR="3580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MITRE</a:t>
                      </a:r>
                      <a:endParaRPr lang="en-US" sz="1400" b="0" u="non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35801" marR="35801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9292"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none" dirty="0">
                          <a:effectLst/>
                        </a:rPr>
                        <a:t>Rosie Borrero</a:t>
                      </a:r>
                      <a:endParaRPr lang="en-US" sz="1400" b="0" u="non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35801" marR="3580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none" dirty="0">
                          <a:effectLst/>
                        </a:rPr>
                        <a:t>ENSCO</a:t>
                      </a:r>
                      <a:endParaRPr lang="en-US" sz="1400" b="0" u="non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35801" marR="35801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292"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none" dirty="0">
                          <a:effectLst/>
                        </a:rPr>
                        <a:t>Derek Jones </a:t>
                      </a:r>
                      <a:endParaRPr lang="en-US" sz="1400" b="0" u="non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35801" marR="35801" marT="0" marB="0" anchor="ctr"/>
                </a:tc>
                <a:tc>
                  <a:txBody>
                    <a:bodyPr/>
                    <a:lstStyle/>
                    <a:p>
                      <a:pPr marL="0" marR="0" algn="l" defTabSz="914079" rtl="0" eaLnBrk="1" latinLnBrk="0" hangingPunct="1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MIT Lincoln Labs</a:t>
                      </a:r>
                    </a:p>
                  </a:txBody>
                  <a:tcPr marL="35801" marR="35801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9292">
                <a:tc>
                  <a:txBody>
                    <a:bodyPr/>
                    <a:lstStyle/>
                    <a:p>
                      <a:pPr marL="0" marR="0" algn="l" defTabSz="914079" rtl="0" eaLnBrk="1" latinLnBrk="0" hangingPunct="1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 McGarvey</a:t>
                      </a:r>
                    </a:p>
                  </a:txBody>
                  <a:tcPr marL="35801" marR="3580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Alion S &amp; T***</a:t>
                      </a:r>
                    </a:p>
                  </a:txBody>
                  <a:tcPr marL="35801" marR="35801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9292"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none" dirty="0">
                          <a:effectLst/>
                        </a:rPr>
                        <a:t>Dennis</a:t>
                      </a:r>
                      <a:r>
                        <a:rPr lang="en-US" sz="1400" u="none" baseline="0" dirty="0">
                          <a:effectLst/>
                        </a:rPr>
                        <a:t> Arriaga</a:t>
                      </a:r>
                      <a:endParaRPr lang="en-US" sz="1400" b="0" u="non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35801" marR="3580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haroni" panose="02010803020104030203" pitchFamily="2" charset="-79"/>
                        </a:rPr>
                        <a:t>CAES***</a:t>
                      </a:r>
                    </a:p>
                  </a:txBody>
                  <a:tcPr marL="35801" marR="35801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9292"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none" dirty="0">
                          <a:effectLst/>
                        </a:rPr>
                        <a:t>Tracy Durkin</a:t>
                      </a:r>
                      <a:endParaRPr lang="en-US" sz="1400" b="0" u="non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35801" marR="3580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non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haroni" panose="02010803020104030203" pitchFamily="2" charset="-79"/>
                        </a:rPr>
                        <a:t>Mantech</a:t>
                      </a:r>
                    </a:p>
                  </a:txBody>
                  <a:tcPr marL="35801" marR="35801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9292"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none" dirty="0">
                          <a:effectLst/>
                        </a:rPr>
                        <a:t>Cheryl Stone</a:t>
                      </a:r>
                      <a:endParaRPr lang="en-US" sz="1400" b="0" u="non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35801" marR="3580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none" dirty="0">
                          <a:effectLst/>
                        </a:rPr>
                        <a:t>RAND Corp</a:t>
                      </a:r>
                      <a:endParaRPr lang="en-US" sz="1400" b="0" u="non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35801" marR="35801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23594">
                <a:tc gridSpan="2"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Jessica Giguere,    </a:t>
                      </a:r>
                      <a:r>
                        <a:rPr lang="en-US" sz="1400" b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Northup Grumman</a:t>
                      </a:r>
                    </a:p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Industry Coordinator </a:t>
                      </a:r>
                    </a:p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5801" marR="3580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5801" marR="3580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56770"/>
              </p:ext>
            </p:extLst>
          </p:nvPr>
        </p:nvGraphicFramePr>
        <p:xfrm>
          <a:off x="3657600" y="1242874"/>
          <a:ext cx="3032556" cy="2876367"/>
        </p:xfrm>
        <a:graphic>
          <a:graphicData uri="http://schemas.openxmlformats.org/drawingml/2006/table">
            <a:tbl>
              <a:tblPr firstRow="1" firstCol="1" bandRow="1">
                <a:tableStyleId>{F2DE63D5-997A-4646-A377-4702673A728D}</a:tableStyleId>
              </a:tblPr>
              <a:tblGrid>
                <a:gridCol w="19467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9106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INDUSTRY MOU</a:t>
                      </a:r>
                    </a:p>
                  </a:txBody>
                  <a:tcPr marL="35801" marR="35801" marT="0" marB="0"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3029"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none" dirty="0">
                          <a:effectLst/>
                          <a:latin typeface="+mn-lt"/>
                        </a:rPr>
                        <a:t>Kai Hanson</a:t>
                      </a:r>
                      <a:endParaRPr lang="en-US" sz="1400" b="0" u="non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35801" marR="3580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none" dirty="0">
                          <a:effectLst/>
                          <a:latin typeface="+mn-lt"/>
                        </a:rPr>
                        <a:t>AIA</a:t>
                      </a:r>
                      <a:endParaRPr lang="en-US" sz="1400" b="0" u="non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35801" marR="35801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3029"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Jonathan Fitz-Enz</a:t>
                      </a:r>
                      <a:endParaRPr lang="en-US" sz="1400" b="0" u="non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35801" marR="3580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none" dirty="0">
                          <a:effectLst/>
                          <a:latin typeface="+mn-lt"/>
                        </a:rPr>
                        <a:t>ASIS</a:t>
                      </a:r>
                      <a:endParaRPr lang="en-US" sz="1400" b="0" u="non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35801" marR="35801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3029">
                <a:tc>
                  <a:txBody>
                    <a:bodyPr/>
                    <a:lstStyle/>
                    <a:p>
                      <a:pPr marL="0" marR="0" algn="l" defTabSz="914079" rtl="0" eaLnBrk="1" latinLnBrk="0" hangingPunct="1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Joe</a:t>
                      </a:r>
                      <a:r>
                        <a:rPr lang="en-US" sz="14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Kraus</a:t>
                      </a:r>
                      <a:endParaRPr lang="en-US" sz="1400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5801" marR="3580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none" dirty="0">
                          <a:effectLst/>
                          <a:latin typeface="+mn-lt"/>
                        </a:rPr>
                        <a:t>CSSWG</a:t>
                      </a:r>
                      <a:endParaRPr lang="en-US" sz="1400" b="0" u="non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35801" marR="35801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3029"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Jordan Baxter </a:t>
                      </a:r>
                    </a:p>
                  </a:txBody>
                  <a:tcPr marL="35801" marR="35801" marT="0" marB="0" anchor="ctr"/>
                </a:tc>
                <a:tc>
                  <a:txBody>
                    <a:bodyPr/>
                    <a:lstStyle/>
                    <a:p>
                      <a:pPr marL="0" marR="0" algn="l" defTabSz="914079" rtl="0" eaLnBrk="1" latinLnBrk="0" hangingPunct="1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FFRDC/UARC</a:t>
                      </a:r>
                    </a:p>
                  </a:txBody>
                  <a:tcPr marL="35801" marR="35801" marT="0" marB="0" anchor="ctr"/>
                </a:tc>
                <a:extLst>
                  <a:ext uri="{0D108BD9-81ED-4DB2-BD59-A6C34878D82A}">
                    <a16:rowId xmlns:a16="http://schemas.microsoft.com/office/drawing/2014/main" val="1424523930"/>
                  </a:ext>
                </a:extLst>
              </a:tr>
              <a:tr h="293029"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Kathy</a:t>
                      </a:r>
                      <a:r>
                        <a:rPr lang="en-US" sz="1400" b="1" u="non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Pherson</a:t>
                      </a:r>
                      <a:endParaRPr lang="en-US" sz="1400" b="0" u="non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35801" marR="3580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INSA</a:t>
                      </a:r>
                      <a:endParaRPr lang="en-US" sz="1400" b="0" i="0" u="non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35801" marR="35801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3029"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haroni" panose="02010803020104030203" pitchFamily="2" charset="-79"/>
                        </a:rPr>
                        <a:t>Greg Sadler</a:t>
                      </a:r>
                    </a:p>
                  </a:txBody>
                  <a:tcPr marL="35801" marR="3580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ISWG</a:t>
                      </a:r>
                      <a:endParaRPr lang="en-US" sz="1400" b="0" i="0" u="non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35801" marR="35801" marT="0" marB="0" anchor="ctr"/>
                </a:tc>
                <a:extLst>
                  <a:ext uri="{0D108BD9-81ED-4DB2-BD59-A6C34878D82A}">
                    <a16:rowId xmlns:a16="http://schemas.microsoft.com/office/drawing/2014/main" val="2417531509"/>
                  </a:ext>
                </a:extLst>
              </a:tr>
              <a:tr h="293029"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Cathe</a:t>
                      </a:r>
                      <a:r>
                        <a:rPr lang="en-US" sz="1400" b="1" u="non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Kaohi</a:t>
                      </a:r>
                      <a:endParaRPr lang="en-US" sz="1400" b="0" u="non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35801" marR="3580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none" dirty="0">
                          <a:effectLst/>
                          <a:latin typeface="+mn-lt"/>
                        </a:rPr>
                        <a:t>NCMS</a:t>
                      </a:r>
                      <a:endParaRPr lang="en-US" sz="1400" b="0" u="non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35801" marR="35801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3029"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none" dirty="0">
                          <a:effectLst/>
                          <a:latin typeface="+mn-lt"/>
                        </a:rPr>
                        <a:t>Michelle Sutphin</a:t>
                      </a:r>
                      <a:endParaRPr lang="en-US" sz="1400" b="0" u="non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35801" marR="3580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none" dirty="0">
                          <a:effectLst/>
                          <a:latin typeface="+mn-lt"/>
                        </a:rPr>
                        <a:t>NDIA</a:t>
                      </a:r>
                      <a:endParaRPr lang="en-US" sz="1400" b="0" u="non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35801" marR="35801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3029"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Marc Ryan</a:t>
                      </a:r>
                      <a:endParaRPr lang="en-US" sz="1400" b="0" u="non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35801" marR="3580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none" dirty="0">
                          <a:effectLst/>
                          <a:latin typeface="+mn-lt"/>
                        </a:rPr>
                        <a:t>PSC**</a:t>
                      </a:r>
                      <a:endParaRPr lang="en-US" sz="1400" b="0" u="non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haroni" panose="02010803020104030203" pitchFamily="2" charset="-79"/>
                      </a:endParaRPr>
                    </a:p>
                  </a:txBody>
                  <a:tcPr marL="35801" marR="35801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C50641F-5521-4AF7-8040-D80ADAA0C56D}"/>
              </a:ext>
            </a:extLst>
          </p:cNvPr>
          <p:cNvSpPr txBox="1"/>
          <p:nvPr/>
        </p:nvSpPr>
        <p:spPr>
          <a:xfrm>
            <a:off x="2914649" y="5882617"/>
            <a:ext cx="61583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For the most up to date member listing, refer to archieves.gov/isoo.oversight-groups/nisppac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E5AD99-5141-4F20-9FC4-962C0A631D74}"/>
              </a:ext>
            </a:extLst>
          </p:cNvPr>
          <p:cNvSpPr txBox="1"/>
          <p:nvPr/>
        </p:nvSpPr>
        <p:spPr>
          <a:xfrm>
            <a:off x="3151573" y="4399255"/>
            <a:ext cx="5921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***-Elections for 2 Industry NISPPAC Members in September</a:t>
            </a:r>
          </a:p>
          <a:p>
            <a:r>
              <a:rPr lang="en-US" dirty="0"/>
              <a:t>**-Marc Ryan recently replaced Charlie Sowell</a:t>
            </a:r>
          </a:p>
        </p:txBody>
      </p:sp>
    </p:spTree>
    <p:extLst>
      <p:ext uri="{BB962C8B-B14F-4D97-AF65-F5344CB8AC3E}">
        <p14:creationId xmlns:p14="http://schemas.microsoft.com/office/powerpoint/2010/main" val="3135080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674" y="318976"/>
            <a:ext cx="6251121" cy="653144"/>
          </a:xfrm>
        </p:spPr>
        <p:txBody>
          <a:bodyPr>
            <a:normAutofit fontScale="90000"/>
          </a:bodyPr>
          <a:lstStyle/>
          <a:p>
            <a:r>
              <a:rPr lang="en-US" altLang="en-US" sz="3200" b="1" dirty="0"/>
              <a:t>Current NISPPAC Working Groups </a:t>
            </a:r>
            <a:br>
              <a:rPr lang="en-US" altLang="en-US" sz="3200" b="1" dirty="0"/>
            </a:br>
            <a:endParaRPr lang="en-US" sz="3000" b="1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A7F5B2F-15C4-4848-BAC4-2413A1F9E5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12722518"/>
              </p:ext>
            </p:extLst>
          </p:nvPr>
        </p:nvGraphicFramePr>
        <p:xfrm>
          <a:off x="138223" y="1396999"/>
          <a:ext cx="8070111" cy="5078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AD353E7-C00F-4DE0-AF25-270E369513C2}"/>
              </a:ext>
            </a:extLst>
          </p:cNvPr>
          <p:cNvCxnSpPr/>
          <p:nvPr/>
        </p:nvCxnSpPr>
        <p:spPr>
          <a:xfrm>
            <a:off x="3723698" y="3124200"/>
            <a:ext cx="883920" cy="118872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30AEE1D-4F44-48AD-AD91-2AEEA1FEDD53}"/>
              </a:ext>
            </a:extLst>
          </p:cNvPr>
          <p:cNvCxnSpPr/>
          <p:nvPr/>
        </p:nvCxnSpPr>
        <p:spPr>
          <a:xfrm flipH="1">
            <a:off x="3837998" y="3124200"/>
            <a:ext cx="670560" cy="118872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8F7A29F-DCC9-483D-BA85-4C2CE0DE2816}"/>
              </a:ext>
            </a:extLst>
          </p:cNvPr>
          <p:cNvCxnSpPr/>
          <p:nvPr/>
        </p:nvCxnSpPr>
        <p:spPr>
          <a:xfrm>
            <a:off x="3548438" y="3718560"/>
            <a:ext cx="123444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B3502B79-6715-4DB0-971F-8EEC981029CD}"/>
              </a:ext>
            </a:extLst>
          </p:cNvPr>
          <p:cNvSpPr/>
          <p:nvPr/>
        </p:nvSpPr>
        <p:spPr>
          <a:xfrm>
            <a:off x="8087558" y="3112621"/>
            <a:ext cx="824076" cy="532654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/>
              <a:t>NISS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9A61C8C-D462-4F26-B7E8-C69FA426B257}"/>
              </a:ext>
            </a:extLst>
          </p:cNvPr>
          <p:cNvCxnSpPr>
            <a:cxnSpLocks/>
          </p:cNvCxnSpPr>
          <p:nvPr/>
        </p:nvCxnSpPr>
        <p:spPr>
          <a:xfrm>
            <a:off x="6720396" y="2898558"/>
            <a:ext cx="6045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453EC50E-E37E-445A-B590-A2D81B8BB6F9}"/>
              </a:ext>
            </a:extLst>
          </p:cNvPr>
          <p:cNvSpPr/>
          <p:nvPr/>
        </p:nvSpPr>
        <p:spPr>
          <a:xfrm>
            <a:off x="6955427" y="2108070"/>
            <a:ext cx="693285" cy="532654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/>
              <a:t>NCCS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B167C95-F5ED-4C11-8B42-725B00B42D4E}"/>
              </a:ext>
            </a:extLst>
          </p:cNvPr>
          <p:cNvSpPr/>
          <p:nvPr/>
        </p:nvSpPr>
        <p:spPr>
          <a:xfrm>
            <a:off x="7918054" y="2086252"/>
            <a:ext cx="693285" cy="532654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/>
              <a:t>DISS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7239EE6-CDDF-49A9-8D4B-D96E98E09F71}"/>
              </a:ext>
            </a:extLst>
          </p:cNvPr>
          <p:cNvSpPr/>
          <p:nvPr/>
        </p:nvSpPr>
        <p:spPr>
          <a:xfrm>
            <a:off x="7489708" y="2666389"/>
            <a:ext cx="757562" cy="532654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/>
              <a:t>SWFT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DC6B655-104B-4829-83DB-01DC1B80D61F}"/>
              </a:ext>
            </a:extLst>
          </p:cNvPr>
          <p:cNvSpPr/>
          <p:nvPr/>
        </p:nvSpPr>
        <p:spPr>
          <a:xfrm>
            <a:off x="6955427" y="3166722"/>
            <a:ext cx="739128" cy="532654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/>
              <a:t>NBIS</a:t>
            </a:r>
          </a:p>
        </p:txBody>
      </p:sp>
    </p:spTree>
    <p:extLst>
      <p:ext uri="{BB962C8B-B14F-4D97-AF65-F5344CB8AC3E}">
        <p14:creationId xmlns:p14="http://schemas.microsoft.com/office/powerpoint/2010/main" val="758716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0"/>
            <a:ext cx="7053542" cy="1050398"/>
          </a:xfrm>
        </p:spPr>
        <p:txBody>
          <a:bodyPr/>
          <a:lstStyle/>
          <a:p>
            <a:r>
              <a:rPr lang="en-US" b="1" dirty="0"/>
              <a:t>National Level Policy Updates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612" y="1108471"/>
            <a:ext cx="8515350" cy="524788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NISPOM Rule, 32 CFR, Part 117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/>
              <a:t>Published Dec 21, 2020 (SEAD 3 Incorporated)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>
                <a:latin typeface="Helvetica Neue"/>
              </a:rPr>
              <a:t>Public Comment period ended February 21, 2021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/>
              <a:t>Rule effective February 24, 2021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/>
              <a:t>Cleared industry </a:t>
            </a:r>
            <a:r>
              <a:rPr lang="en-US" sz="2300" b="1" i="1" u="sng" dirty="0">
                <a:solidFill>
                  <a:srgbClr val="0070C0"/>
                </a:solidFill>
              </a:rPr>
              <a:t>must comply within 6 months of the effective date of the rule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/>
              <a:t>Cross Reference Tool </a:t>
            </a:r>
          </a:p>
          <a:p>
            <a:r>
              <a:rPr lang="en-US" b="1" dirty="0"/>
              <a:t>Previously Routed Draft ISLs –What’s Next? Rescinding or Reissuance?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/>
              <a:t>SEAD 3-Adverse Information Reporting –sent for Industry Feedback March 2021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/>
              <a:t>32 CFR, Part 117 and SEAD 3 Reporting have been drafted and sent to industry for comment-Sent to Industry for Feedback March 2021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/>
              <a:t>DISS System of Record*-Memo or ISL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/>
              <a:t>Usage of EPL List and Crosscut Shredders*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/>
              <a:t>Insider Threat-?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/>
              <a:t>Top Secret Accountability*</a:t>
            </a:r>
          </a:p>
          <a:p>
            <a:r>
              <a:rPr lang="en-US" b="1" dirty="0"/>
              <a:t>GSA Announcement of Black Label Phase Out (Black and silver label)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/>
              <a:t>Phase out of GSA approved security containers and Vault Doors manufactured prior to 1989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/>
              <a:t>Phasing out from 1954-1989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/>
              <a:t>Over a period of 4 years starting as of October 1, 2024</a:t>
            </a:r>
          </a:p>
          <a:p>
            <a:pPr marL="457200" lvl="1" indent="0">
              <a:buNone/>
            </a:pPr>
            <a:endParaRPr lang="en-US" sz="2300" b="1" dirty="0"/>
          </a:p>
          <a:p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F1F9503-5E7A-4475-990A-61DA319215DA}" type="slidenum">
              <a:rPr lang="en-US" smtClean="0">
                <a:solidFill>
                  <a:srgbClr val="FFFFFF"/>
                </a:solidFill>
              </a:rPr>
              <a:pPr/>
              <a:t>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Arrow: Up 4">
            <a:extLst>
              <a:ext uri="{FF2B5EF4-FFF2-40B4-BE49-F238E27FC236}">
                <a16:creationId xmlns:a16="http://schemas.microsoft.com/office/drawing/2014/main" id="{1A9A8164-E64C-4E8A-8ECE-E64CA7D0786F}"/>
              </a:ext>
            </a:extLst>
          </p:cNvPr>
          <p:cNvSpPr/>
          <p:nvPr/>
        </p:nvSpPr>
        <p:spPr>
          <a:xfrm rot="17007350">
            <a:off x="4090722" y="1688312"/>
            <a:ext cx="238978" cy="489994"/>
          </a:xfrm>
          <a:prstGeom prst="upArrow">
            <a:avLst>
              <a:gd name="adj1" fmla="val 42816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044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0"/>
            <a:ext cx="7053542" cy="1050398"/>
          </a:xfrm>
        </p:spPr>
        <p:txBody>
          <a:bodyPr/>
          <a:lstStyle/>
          <a:p>
            <a:r>
              <a:rPr lang="en-US" b="1" dirty="0"/>
              <a:t>NISPOM Rule, 32 CFR, Part 117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612" y="1108471"/>
            <a:ext cx="8515350" cy="524788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Key Changes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/>
              <a:t>Granting FCLs-Gov’t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/>
              <a:t>SMO Duties-</a:t>
            </a:r>
            <a:r>
              <a:rPr lang="en-US" sz="2300" i="1" dirty="0"/>
              <a:t>applies to 100% of Cleared Companies</a:t>
            </a:r>
            <a:endParaRPr lang="en-US" sz="23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/>
              <a:t>TS Accountability- </a:t>
            </a:r>
            <a:r>
              <a:rPr lang="en-US" sz="2300" i="1" dirty="0"/>
              <a:t>applies to less than 100 Cleared Companies</a:t>
            </a:r>
            <a:endParaRPr lang="en-US" sz="23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/>
              <a:t>IDS Installation- </a:t>
            </a:r>
            <a:r>
              <a:rPr lang="en-US" sz="2300" i="1" dirty="0"/>
              <a:t>applies to Cleared Companies that have IDS</a:t>
            </a:r>
            <a:endParaRPr lang="en-US" sz="23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/>
              <a:t>Safeguarding-</a:t>
            </a:r>
            <a:r>
              <a:rPr lang="en-US" sz="2300" i="1" dirty="0"/>
              <a:t>applies to less than 4000 of Cleared Companies</a:t>
            </a:r>
            <a:endParaRPr lang="en-US" sz="23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/>
              <a:t>Classified Information Retention-</a:t>
            </a:r>
            <a:r>
              <a:rPr lang="en-US" sz="2300" i="1" dirty="0"/>
              <a:t>applies to 100% of Cleared Companies</a:t>
            </a:r>
            <a:r>
              <a:rPr lang="en-US" sz="2300" dirty="0"/>
              <a:t> that have safeguarding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/>
              <a:t>Section 842 Public Law 115-232-Gov’t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/>
              <a:t>Incorporation of SEAD 3 reporting requirements-</a:t>
            </a:r>
            <a:r>
              <a:rPr lang="en-US" sz="2300" i="1" dirty="0"/>
              <a:t>applies to 100% of Cleared Companies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/>
              <a:t>Two Types of Limited FCLs-Gov’t</a:t>
            </a:r>
          </a:p>
          <a:p>
            <a:r>
              <a:rPr lang="en-US" b="1" dirty="0"/>
              <a:t>Tools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/>
              <a:t>List of major changes in the preamble of the Rule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/>
              <a:t>Cross Reference Tool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/>
              <a:t>CDSE Webinar and Other Upcoming Engagements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/>
              <a:t>DCSA updating tools, oversight guidance/rating system and NISP systems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/>
              <a:t>CSAs to provide their updates on NISPOM implementation at next Public NISPPAC Meeting</a:t>
            </a:r>
          </a:p>
          <a:p>
            <a:r>
              <a:rPr lang="en-US" b="1" dirty="0"/>
              <a:t>Recommendations for Industry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Don’t wait, start reading now and update your programs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Use available tools</a:t>
            </a:r>
          </a:p>
          <a:p>
            <a:pPr marL="457200" lvl="1" indent="0">
              <a:buNone/>
            </a:pPr>
            <a:endParaRPr lang="en-US" sz="2300" b="1" dirty="0"/>
          </a:p>
          <a:p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F1F9503-5E7A-4475-990A-61DA319215DA}" type="slidenum">
              <a:rPr lang="en-US" smtClean="0">
                <a:solidFill>
                  <a:srgbClr val="FFFFFF"/>
                </a:solidFill>
              </a:rPr>
              <a:pPr/>
              <a:t>5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Arrow: Up 5">
            <a:extLst>
              <a:ext uri="{FF2B5EF4-FFF2-40B4-BE49-F238E27FC236}">
                <a16:creationId xmlns:a16="http://schemas.microsoft.com/office/drawing/2014/main" id="{79C75F1D-3744-418D-871B-9832DC4EA56E}"/>
              </a:ext>
            </a:extLst>
          </p:cNvPr>
          <p:cNvSpPr/>
          <p:nvPr/>
        </p:nvSpPr>
        <p:spPr>
          <a:xfrm>
            <a:off x="5521911" y="4101485"/>
            <a:ext cx="221942" cy="15092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101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11318" y="155695"/>
            <a:ext cx="8686800" cy="594122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/>
              <a:t>Biggest Industry Impacts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89561"/>
            <a:ext cx="8791797" cy="5231218"/>
          </a:xfrm>
        </p:spPr>
        <p:txBody>
          <a:bodyPr>
            <a:normAutofit lnSpcReduction="10000"/>
          </a:bodyPr>
          <a:lstStyle/>
          <a:p>
            <a:pPr lvl="1"/>
            <a:r>
              <a:rPr lang="en-US" b="1" i="1" dirty="0"/>
              <a:t>Personnel Security Reform/Trusted Workforce </a:t>
            </a:r>
          </a:p>
          <a:p>
            <a:pPr lvl="2"/>
            <a:r>
              <a:rPr lang="en-US" dirty="0"/>
              <a:t>Transfer of Trust (Reciprocity)</a:t>
            </a:r>
          </a:p>
          <a:p>
            <a:pPr lvl="2"/>
            <a:r>
              <a:rPr lang="en-US" dirty="0"/>
              <a:t>Information Sharing (Gov’t to Gov’t; Gov’t to Industry; Industry to Industry)</a:t>
            </a:r>
          </a:p>
          <a:p>
            <a:pPr lvl="2"/>
            <a:r>
              <a:rPr lang="en-US" dirty="0"/>
              <a:t>Continuous Vetting (CE)</a:t>
            </a:r>
          </a:p>
          <a:p>
            <a:pPr lvl="2"/>
            <a:r>
              <a:rPr lang="en-US" dirty="0"/>
              <a:t>Marijuana Usage and Investments Guidance</a:t>
            </a:r>
          </a:p>
          <a:p>
            <a:pPr lvl="2"/>
            <a:r>
              <a:rPr lang="en-US" dirty="0"/>
              <a:t>Cryptocurrency Guidance</a:t>
            </a:r>
          </a:p>
          <a:p>
            <a:pPr lvl="2"/>
            <a:r>
              <a:rPr lang="en-US" dirty="0"/>
              <a:t>Far Right/Left Groups implications on </a:t>
            </a:r>
            <a:r>
              <a:rPr lang="en-US"/>
              <a:t>PCLs Guidance</a:t>
            </a:r>
            <a:endParaRPr lang="en-US" dirty="0"/>
          </a:p>
          <a:p>
            <a:pPr lvl="1"/>
            <a:r>
              <a:rPr lang="en-US" b="1" i="1" dirty="0"/>
              <a:t>Supply Chain Risk Management</a:t>
            </a:r>
          </a:p>
          <a:p>
            <a:pPr lvl="1"/>
            <a:r>
              <a:rPr lang="en-US" b="1" i="1" dirty="0"/>
              <a:t>RMF Timelines and Processes </a:t>
            </a:r>
          </a:p>
          <a:p>
            <a:pPr lvl="1"/>
            <a:r>
              <a:rPr lang="en-US" b="1" i="1" dirty="0"/>
              <a:t>NISP Systems-DISS/NBIS/NCCS</a:t>
            </a:r>
          </a:p>
          <a:p>
            <a:pPr lvl="1"/>
            <a:r>
              <a:rPr lang="en-US" b="1" i="1" dirty="0"/>
              <a:t>New and Emerging Process and Guidance Changes</a:t>
            </a:r>
          </a:p>
          <a:p>
            <a:pPr lvl="2"/>
            <a:r>
              <a:rPr lang="en-US" dirty="0"/>
              <a:t>Operating Remotely-Our New Reality</a:t>
            </a:r>
          </a:p>
          <a:p>
            <a:pPr lvl="2"/>
            <a:r>
              <a:rPr lang="en-US" dirty="0"/>
              <a:t>DIB Gov’t Oversight-</a:t>
            </a:r>
            <a:r>
              <a:rPr lang="en-US" i="1" dirty="0"/>
              <a:t>What does this look like</a:t>
            </a:r>
            <a:r>
              <a:rPr lang="en-US" dirty="0"/>
              <a:t>?</a:t>
            </a:r>
          </a:p>
          <a:p>
            <a:pPr lvl="2"/>
            <a:r>
              <a:rPr lang="en-US" dirty="0"/>
              <a:t>Implementing the new NISPOM Rule</a:t>
            </a:r>
          </a:p>
          <a:p>
            <a:pPr lvl="2"/>
            <a:r>
              <a:rPr lang="en-US" dirty="0"/>
              <a:t>CUI</a:t>
            </a:r>
          </a:p>
          <a:p>
            <a:pPr lvl="2"/>
            <a:r>
              <a:rPr lang="en-US" dirty="0"/>
              <a:t>CMMC</a:t>
            </a:r>
          </a:p>
          <a:p>
            <a:pPr lvl="2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2"/>
            <a:endParaRPr lang="en-US" b="1" dirty="0"/>
          </a:p>
          <a:p>
            <a:pPr lvl="1"/>
            <a:endParaRPr lang="en-US" sz="1800" b="1" dirty="0"/>
          </a:p>
          <a:p>
            <a:pPr lvl="1"/>
            <a:endParaRPr lang="en-US" sz="165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362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070" y="167349"/>
            <a:ext cx="7886700" cy="136524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dirty="0"/>
              <a:t>Evolving NISP</a:t>
            </a:r>
            <a:br>
              <a:rPr lang="en-US" dirty="0"/>
            </a:br>
            <a:r>
              <a:rPr lang="en-US" sz="2700" dirty="0"/>
              <a:t>Understanding Impact to Industry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000" y="1187027"/>
            <a:ext cx="6155958" cy="4937687"/>
          </a:xfrm>
        </p:spPr>
        <p:txBody>
          <a:bodyPr>
            <a:normAutofit fontScale="92500"/>
          </a:bodyPr>
          <a:lstStyle/>
          <a:p>
            <a:r>
              <a:rPr lang="en-US" b="1" dirty="0"/>
              <a:t>Alignment/Unity of Industry on the Basics </a:t>
            </a:r>
          </a:p>
          <a:p>
            <a:r>
              <a:rPr lang="en-US" dirty="0"/>
              <a:t>Understanding changes in advance and how all the changes will affect our security operations and that of our supply chains?</a:t>
            </a:r>
          </a:p>
          <a:p>
            <a:r>
              <a:rPr lang="en-US" b="1" dirty="0"/>
              <a:t>What can we expect from an oversight perspective in the future? </a:t>
            </a:r>
          </a:p>
          <a:p>
            <a:r>
              <a:rPr lang="en-US" b="1" dirty="0">
                <a:solidFill>
                  <a:srgbClr val="FF0000"/>
                </a:solidFill>
              </a:rPr>
              <a:t>Each new process asked of industry adds additional administrative and resource burdens taking us away for real risk management and security responsibility.</a:t>
            </a:r>
          </a:p>
          <a:p>
            <a:r>
              <a:rPr lang="en-US" dirty="0"/>
              <a:t>Engagement at all levels but at the right level!</a:t>
            </a:r>
          </a:p>
          <a:p>
            <a:r>
              <a:rPr lang="en-US" b="1" dirty="0"/>
              <a:t>Identify issues quickly and partner w/Gov’t-Don’t operate in Fear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F1F9503-5E7A-4475-990A-61DA319215DA}" type="slidenum">
              <a:rPr lang="en-US" smtClean="0">
                <a:solidFill>
                  <a:srgbClr val="FFFFFF"/>
                </a:solidFill>
              </a:rPr>
              <a:pPr/>
              <a:t>7</a:t>
            </a:fld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575" y="2181658"/>
            <a:ext cx="3379751" cy="44196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 rot="20722955">
            <a:off x="7910570" y="3148824"/>
            <a:ext cx="116499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Insider Threat</a:t>
            </a:r>
          </a:p>
        </p:txBody>
      </p:sp>
      <p:sp>
        <p:nvSpPr>
          <p:cNvPr id="7" name="TextBox 6"/>
          <p:cNvSpPr txBox="1"/>
          <p:nvPr/>
        </p:nvSpPr>
        <p:spPr>
          <a:xfrm rot="1401859">
            <a:off x="7922543" y="2609381"/>
            <a:ext cx="50687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RMF</a:t>
            </a:r>
          </a:p>
        </p:txBody>
      </p:sp>
      <p:sp>
        <p:nvSpPr>
          <p:cNvPr id="8" name="TextBox 7"/>
          <p:cNvSpPr txBox="1"/>
          <p:nvPr/>
        </p:nvSpPr>
        <p:spPr>
          <a:xfrm rot="20722955">
            <a:off x="7949878" y="3505830"/>
            <a:ext cx="112447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NIST 800-171</a:t>
            </a:r>
          </a:p>
        </p:txBody>
      </p:sp>
      <p:sp>
        <p:nvSpPr>
          <p:cNvPr id="9" name="TextBox 8"/>
          <p:cNvSpPr txBox="1"/>
          <p:nvPr/>
        </p:nvSpPr>
        <p:spPr>
          <a:xfrm rot="20722955">
            <a:off x="7121593" y="3471438"/>
            <a:ext cx="66556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CMMC</a:t>
            </a:r>
          </a:p>
        </p:txBody>
      </p:sp>
      <p:sp>
        <p:nvSpPr>
          <p:cNvPr id="10" name="TextBox 9"/>
          <p:cNvSpPr txBox="1"/>
          <p:nvPr/>
        </p:nvSpPr>
        <p:spPr>
          <a:xfrm rot="20722955">
            <a:off x="7192297" y="2665846"/>
            <a:ext cx="76174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TWF 2.0</a:t>
            </a:r>
          </a:p>
        </p:txBody>
      </p:sp>
      <p:sp>
        <p:nvSpPr>
          <p:cNvPr id="11" name="TextBox 10"/>
          <p:cNvSpPr txBox="1"/>
          <p:nvPr/>
        </p:nvSpPr>
        <p:spPr>
          <a:xfrm rot="20722955">
            <a:off x="7526150" y="2934939"/>
            <a:ext cx="43152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CUI</a:t>
            </a:r>
          </a:p>
        </p:txBody>
      </p:sp>
      <p:sp>
        <p:nvSpPr>
          <p:cNvPr id="12" name="TextBox 11"/>
          <p:cNvSpPr txBox="1"/>
          <p:nvPr/>
        </p:nvSpPr>
        <p:spPr>
          <a:xfrm rot="20722955">
            <a:off x="7339907" y="3117555"/>
            <a:ext cx="113364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Supply Chain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EBBD3D2-3542-4D2D-A92D-D6617CED7693}"/>
              </a:ext>
            </a:extLst>
          </p:cNvPr>
          <p:cNvSpPr txBox="1"/>
          <p:nvPr/>
        </p:nvSpPr>
        <p:spPr>
          <a:xfrm rot="20722955">
            <a:off x="7033910" y="2924763"/>
            <a:ext cx="53251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DISS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9F6D4E7-C405-4BAA-AA5E-556BFC4C8190}"/>
              </a:ext>
            </a:extLst>
          </p:cNvPr>
          <p:cNvSpPr txBox="1"/>
          <p:nvPr/>
        </p:nvSpPr>
        <p:spPr>
          <a:xfrm rot="1525006">
            <a:off x="8147359" y="2866866"/>
            <a:ext cx="51494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FOCI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A9E3002-EEA3-41EA-B756-8C7DC831F38D}"/>
              </a:ext>
            </a:extLst>
          </p:cNvPr>
          <p:cNvSpPr txBox="1"/>
          <p:nvPr/>
        </p:nvSpPr>
        <p:spPr>
          <a:xfrm rot="557572">
            <a:off x="7495196" y="3715406"/>
            <a:ext cx="56297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NCCS</a:t>
            </a:r>
          </a:p>
        </p:txBody>
      </p:sp>
    </p:spTree>
    <p:extLst>
      <p:ext uri="{BB962C8B-B14F-4D97-AF65-F5344CB8AC3E}">
        <p14:creationId xmlns:p14="http://schemas.microsoft.com/office/powerpoint/2010/main" val="3742862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2859"/>
            <a:ext cx="7886700" cy="994172"/>
          </a:xfrm>
        </p:spPr>
        <p:txBody>
          <a:bodyPr/>
          <a:lstStyle/>
          <a:p>
            <a:r>
              <a:rPr lang="en-US" dirty="0"/>
              <a:t>Industry NISPPAC on the Web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5" y="1878748"/>
            <a:ext cx="8286750" cy="286997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TextBox 3"/>
          <p:cNvSpPr txBox="1"/>
          <p:nvPr/>
        </p:nvSpPr>
        <p:spPr>
          <a:xfrm>
            <a:off x="732046" y="1231219"/>
            <a:ext cx="511114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700" b="1" dirty="0">
                <a:latin typeface="+mj-lt"/>
              </a:rPr>
              <a:t>https://classmgmt.com/nisppac.php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BCFC10-91A9-44BC-9B6A-413F7CDCEDFE}"/>
              </a:ext>
            </a:extLst>
          </p:cNvPr>
          <p:cNvSpPr txBox="1"/>
          <p:nvPr/>
        </p:nvSpPr>
        <p:spPr>
          <a:xfrm>
            <a:off x="732046" y="5772151"/>
            <a:ext cx="68294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Industry NISPPAC by email</a:t>
            </a:r>
          </a:p>
          <a:p>
            <a:r>
              <a:rPr lang="en-US" dirty="0"/>
              <a:t>nisppacindustry@gmail.com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A738DEB-166F-4C03-88C3-092F42C4A477}"/>
              </a:ext>
            </a:extLst>
          </p:cNvPr>
          <p:cNvCxnSpPr/>
          <p:nvPr/>
        </p:nvCxnSpPr>
        <p:spPr>
          <a:xfrm>
            <a:off x="428625" y="5757863"/>
            <a:ext cx="845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7834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ABB26C7-E152-41B2-95CE-50EB14E45AB6}"/>
              </a:ext>
            </a:extLst>
          </p:cNvPr>
          <p:cNvSpPr txBox="1"/>
          <p:nvPr/>
        </p:nvSpPr>
        <p:spPr>
          <a:xfrm>
            <a:off x="4734560" y="863600"/>
            <a:ext cx="4165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6000" dirty="0"/>
              <a:t>QUESTIONS</a:t>
            </a:r>
          </a:p>
          <a:p>
            <a:r>
              <a:rPr lang="en-US" sz="6000" dirty="0"/>
              <a:t>        ???</a:t>
            </a:r>
          </a:p>
        </p:txBody>
      </p:sp>
    </p:spTree>
    <p:extLst>
      <p:ext uri="{BB962C8B-B14F-4D97-AF65-F5344CB8AC3E}">
        <p14:creationId xmlns:p14="http://schemas.microsoft.com/office/powerpoint/2010/main" val="2160948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02303985DC7C4DB95C7087B22DC306" ma:contentTypeVersion="10" ma:contentTypeDescription="Create a new document." ma:contentTypeScope="" ma:versionID="9969c7972343901098fd8beac875cf68">
  <xsd:schema xmlns:xsd="http://www.w3.org/2001/XMLSchema" xmlns:xs="http://www.w3.org/2001/XMLSchema" xmlns:p="http://schemas.microsoft.com/office/2006/metadata/properties" xmlns:ns3="fdb558bd-4e9b-4a67-9a83-1668e5ff1a31" targetNamespace="http://schemas.microsoft.com/office/2006/metadata/properties" ma:root="true" ma:fieldsID="010bd813d3c181c41917d9ae742612e3" ns3:_="">
    <xsd:import namespace="fdb558bd-4e9b-4a67-9a83-1668e5ff1a3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b558bd-4e9b-4a67-9a83-1668e5ff1a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0C49F1E-4330-4FB0-B148-6EF2E085F863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fdb558bd-4e9b-4a67-9a83-1668e5ff1a31"/>
    <ds:schemaRef ds:uri="http://purl.org/dc/elements/1.1/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521D1AD-C5DF-4BD7-B81E-039295C8A3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b558bd-4e9b-4a67-9a83-1668e5ff1a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1B0559A-687F-4335-B3A9-FEB65EA927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6442</TotalTime>
  <Words>684</Words>
  <Application>Microsoft Office PowerPoint</Application>
  <PresentationFormat>On-screen Show (4:3)</PresentationFormat>
  <Paragraphs>151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</vt:lpstr>
      <vt:lpstr>Courier New</vt:lpstr>
      <vt:lpstr>Helvetica Neue</vt:lpstr>
      <vt:lpstr>Office Theme</vt:lpstr>
      <vt:lpstr>PowerPoint Presentation</vt:lpstr>
      <vt:lpstr>NISPPAC Members</vt:lpstr>
      <vt:lpstr>Current NISPPAC Working Groups  </vt:lpstr>
      <vt:lpstr>National Level Policy Updates </vt:lpstr>
      <vt:lpstr>NISPOM Rule, 32 CFR, Part 117</vt:lpstr>
      <vt:lpstr>Biggest Industry Impacts</vt:lpstr>
      <vt:lpstr> Evolving NISP Understanding Impact to Industry</vt:lpstr>
      <vt:lpstr>Industry NISPPAC on the Web</vt:lpstr>
      <vt:lpstr>PowerPoint Presentation</vt:lpstr>
    </vt:vector>
  </TitlesOfParts>
  <Company>Northrop Grumman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Villanacci, Kristie L (ES &amp; CSO)</dc:creator>
  <cp:lastModifiedBy>Sims, Heather</cp:lastModifiedBy>
  <cp:revision>51</cp:revision>
  <dcterms:created xsi:type="dcterms:W3CDTF">2020-06-08T21:28:06Z</dcterms:created>
  <dcterms:modified xsi:type="dcterms:W3CDTF">2021-03-29T20:55:39Z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0x010100EF02303985DC7C4DB95C7087B22DC306</vt:lpwstr>
  </property>
</Properties>
</file>