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0"/>
  </p:notesMasterIdLst>
  <p:sldIdLst>
    <p:sldId id="331" r:id="rId2"/>
    <p:sldId id="258" r:id="rId3"/>
    <p:sldId id="281" r:id="rId4"/>
    <p:sldId id="280" r:id="rId5"/>
    <p:sldId id="328" r:id="rId6"/>
    <p:sldId id="279" r:id="rId7"/>
    <p:sldId id="332"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2159124-5A8F-47E1-9263-A0F1EC993D98}">
          <p14:sldIdLst/>
        </p14:section>
        <p14:section name="Untitled Section" id="{208F8ACF-FDF3-431D-BEBA-3CC9CFF7C7C9}">
          <p14:sldIdLst>
            <p14:sldId id="331"/>
            <p14:sldId id="258"/>
            <p14:sldId id="281"/>
            <p14:sldId id="280"/>
            <p14:sldId id="328"/>
            <p14:sldId id="279"/>
            <p14:sldId id="332"/>
            <p14:sldId id="2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7E7E"/>
    <a:srgbClr val="AB0003"/>
    <a:srgbClr val="AD4F45"/>
    <a:srgbClr val="AB0104"/>
    <a:srgbClr val="66120E"/>
    <a:srgbClr val="8F1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3544" autoAdjust="0"/>
  </p:normalViewPr>
  <p:slideViewPr>
    <p:cSldViewPr>
      <p:cViewPr varScale="1">
        <p:scale>
          <a:sx n="45" d="100"/>
          <a:sy n="45" d="100"/>
        </p:scale>
        <p:origin x="43" y="730"/>
      </p:cViewPr>
      <p:guideLst>
        <p:guide orient="horz" pos="2160"/>
        <p:guide pos="3840"/>
      </p:guideLst>
    </p:cSldViewPr>
  </p:slideViewPr>
  <p:outlineViewPr>
    <p:cViewPr>
      <p:scale>
        <a:sx n="33" d="100"/>
        <a:sy n="33" d="100"/>
      </p:scale>
      <p:origin x="0" y="1690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7E0D1-B34A-4B7F-850B-68D01971C64C}" type="datetimeFigureOut">
              <a:rPr lang="en-US" smtClean="0"/>
              <a:pPr/>
              <a:t>7/7/2020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05365-EA54-452E-AD43-1790D0F8DD5C}" type="slidenum">
              <a:rPr lang="en-US" smtClean="0"/>
              <a:pPr/>
              <a:t>‹#›</a:t>
            </a:fld>
            <a:endParaRPr lang="en-US" dirty="0"/>
          </a:p>
        </p:txBody>
      </p:sp>
    </p:spTree>
    <p:extLst>
      <p:ext uri="{BB962C8B-B14F-4D97-AF65-F5344CB8AC3E}">
        <p14:creationId xmlns:p14="http://schemas.microsoft.com/office/powerpoint/2010/main" val="270724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6"/>
            <a:ext cx="10363200" cy="1470025"/>
          </a:xfrm>
        </p:spPr>
        <p:txBody>
          <a:bodyPr/>
          <a:lstStyle>
            <a:lvl1pPr>
              <a:defRPr b="1">
                <a:solidFill>
                  <a:srgbClr val="AB0003"/>
                </a:solidFill>
              </a:defRPr>
            </a:lvl1pPr>
          </a:lstStyle>
          <a:p>
            <a:r>
              <a:rPr lang="en-US" dirty="0"/>
              <a:t>CLICK TO EDIT MASTER TITLE STYLE</a:t>
            </a:r>
          </a:p>
        </p:txBody>
      </p:sp>
      <p:sp>
        <p:nvSpPr>
          <p:cNvPr id="3" name="Subtitle 2"/>
          <p:cNvSpPr>
            <a:spLocks noGrp="1"/>
          </p:cNvSpPr>
          <p:nvPr>
            <p:ph type="subTitle" idx="1"/>
          </p:nvPr>
        </p:nvSpPr>
        <p:spPr>
          <a:xfrm>
            <a:off x="1828800" y="36576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9D51638-D0E2-4839-B13A-24BF466AABA9}" type="datetime1">
              <a:rPr lang="en-US" smtClean="0"/>
              <a:pPr/>
              <a:t>7/7/2020</a:t>
            </a:fld>
            <a:endParaRPr lang="en-US" dirty="0"/>
          </a:p>
        </p:txBody>
      </p:sp>
    </p:spTree>
    <p:extLst>
      <p:ext uri="{BB962C8B-B14F-4D97-AF65-F5344CB8AC3E}">
        <p14:creationId xmlns:p14="http://schemas.microsoft.com/office/powerpoint/2010/main" val="67358448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2923F8-84AA-449D-9667-7BB544FECF54}" type="datetime1">
              <a:rPr lang="en-US" smtClean="0"/>
              <a:pPr/>
              <a:t>7/7/2020</a:t>
            </a:fld>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514363019"/>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839200" y="274639"/>
            <a:ext cx="1422400" cy="5851525"/>
          </a:xfrm>
        </p:spPr>
        <p:txBody>
          <a:bodyPr vert="eaVert"/>
          <a:lstStyle>
            <a:lvl1pPr>
              <a:defRPr>
                <a:solidFill>
                  <a:srgbClr val="AB0003"/>
                </a:solidFill>
              </a:defRPr>
            </a:lvl1pPr>
          </a:lstStyle>
          <a:p>
            <a:r>
              <a:rPr lang="en-US" dirty="0"/>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18A978-F449-47AF-B3D0-B13F162C6AF6}" type="datetime1">
              <a:rPr lang="en-US" smtClean="0"/>
              <a:pPr/>
              <a:t>7/7/2020</a:t>
            </a:fld>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1183961594"/>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6B36"/>
                </a:solidFill>
                <a:latin typeface="+mj-lt"/>
              </a:defRPr>
            </a:lvl1pPr>
          </a:lstStyle>
          <a:p>
            <a:r>
              <a:rPr lang="en-US" dirty="0"/>
              <a:t>Click to edit master title style</a:t>
            </a:r>
          </a:p>
        </p:txBody>
      </p:sp>
      <p:sp>
        <p:nvSpPr>
          <p:cNvPr id="5" name="Content Placeholder 4">
            <a:extLst>
              <a:ext uri="{FF2B5EF4-FFF2-40B4-BE49-F238E27FC236}">
                <a16:creationId xmlns:a16="http://schemas.microsoft.com/office/drawing/2014/main" id="{DB3B433E-CC2D-6345-B669-62F520A4B1D6}"/>
              </a:ext>
            </a:extLst>
          </p:cNvPr>
          <p:cNvSpPr>
            <a:spLocks noGrp="1"/>
          </p:cNvSpPr>
          <p:nvPr>
            <p:ph sz="quarter" idx="10"/>
          </p:nvPr>
        </p:nvSpPr>
        <p:spPr>
          <a:xfrm>
            <a:off x="609601" y="1465263"/>
            <a:ext cx="10877551" cy="449712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34052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lvl1pPr>
              <a:buClr>
                <a:srgbClr val="C00000"/>
              </a:buClr>
              <a:defRPr/>
            </a:lvl1pPr>
            <a:lvl2pPr>
              <a:buClr>
                <a:srgbClr val="C00000"/>
              </a:buClr>
              <a:defRPr/>
            </a:lvl2pPr>
            <a:lvl3pPr>
              <a:buClr>
                <a:srgbClr val="C00000"/>
              </a:buClr>
              <a:defRPr/>
            </a:lvl3pPr>
            <a:lvl4pPr>
              <a:buClr>
                <a:srgbClr val="C00000"/>
              </a:buClr>
              <a:defRPr/>
            </a:lvl4pPr>
            <a:lvl5pPr>
              <a:buClr>
                <a:srgbClr val="C000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325C21B-3258-4293-8AD7-7489A94AFFD4}" type="datetime1">
              <a:rPr lang="en-US" smtClean="0"/>
              <a:pPr/>
              <a:t>7/7/2020</a:t>
            </a:fld>
            <a:endParaRPr lang="en-US" dirty="0"/>
          </a:p>
        </p:txBody>
      </p:sp>
      <p:sp>
        <p:nvSpPr>
          <p:cNvPr id="6" name="Slide Number Placeholder 5"/>
          <p:cNvSpPr>
            <a:spLocks noGrp="1"/>
          </p:cNvSpPr>
          <p:nvPr>
            <p:ph type="sldNum" sz="quarter" idx="12"/>
          </p:nvPr>
        </p:nvSpPr>
        <p:spPr/>
        <p:txBody>
          <a:bodyPr/>
          <a:lstStyle>
            <a:lvl1pPr>
              <a:defRPr>
                <a:solidFill>
                  <a:schemeClr val="tx1">
                    <a:lumMod val="50000"/>
                    <a:lumOff val="50000"/>
                  </a:schemeClr>
                </a:solidFill>
              </a:defRPr>
            </a:lvl1p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29758123"/>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solidFill>
                  <a:srgbClr val="AB0003"/>
                </a:solidFill>
              </a:defRPr>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E19EB3F-C711-4304-A4F6-7B4841DEDE94}" type="datetime1">
              <a:rPr lang="en-US" smtClean="0"/>
              <a:pPr/>
              <a:t>7/7/2020</a:t>
            </a:fld>
            <a:endParaRPr lang="en-US" dirty="0"/>
          </a:p>
        </p:txBody>
      </p:sp>
      <p:sp>
        <p:nvSpPr>
          <p:cNvPr id="6" name="Slide Number Placeholder 5"/>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1282147857"/>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Content Placeholder 2"/>
          <p:cNvSpPr>
            <a:spLocks noGrp="1"/>
          </p:cNvSpPr>
          <p:nvPr>
            <p:ph sz="half" idx="1"/>
          </p:nvPr>
        </p:nvSpPr>
        <p:spPr>
          <a:xfrm>
            <a:off x="609600" y="1600201"/>
            <a:ext cx="53848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a:solidFill>
            <a:schemeClr val="bg1">
              <a:lumMod val="95000"/>
            </a:schemeClr>
          </a:solidFill>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9E90E5-F405-40E0-BCD9-8001C0D52617}" type="datetime1">
              <a:rPr lang="en-US" smtClean="0"/>
              <a:pPr/>
              <a:t>7/7/2020</a:t>
            </a:fld>
            <a:endParaRPr lang="en-US" dirty="0"/>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300489192"/>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100584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7C4A48-D25C-45A8-B8E0-BD2D3B1132C1}" type="datetime1">
              <a:rPr lang="en-US" smtClean="0"/>
              <a:pPr/>
              <a:t>7/7/2020</a:t>
            </a:fld>
            <a:endParaRPr lang="en-US" dirty="0"/>
          </a:p>
        </p:txBody>
      </p:sp>
      <p:sp>
        <p:nvSpPr>
          <p:cNvPr id="9" name="Slide Number Placeholder 8"/>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19683144"/>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 y="173748"/>
            <a:ext cx="9956800" cy="740653"/>
          </a:xfrm>
        </p:spPr>
        <p:txBody>
          <a:bodyPr/>
          <a:lstStyle>
            <a:lvl1pPr>
              <a:defRPr>
                <a:solidFill>
                  <a:srgbClr val="AB0003"/>
                </a:solidFill>
              </a:defRPr>
            </a:lvl1pPr>
          </a:lstStyle>
          <a:p>
            <a:r>
              <a:rPr lang="en-US" dirty="0"/>
              <a:t>CLICK TO EDIT </a:t>
            </a:r>
            <a:br>
              <a:rPr lang="en-US" dirty="0"/>
            </a:br>
            <a:r>
              <a:rPr lang="en-US" dirty="0"/>
              <a:t>MASTER TITLE STYLE</a:t>
            </a:r>
          </a:p>
        </p:txBody>
      </p:sp>
      <p:sp>
        <p:nvSpPr>
          <p:cNvPr id="3" name="Date Placeholder 2"/>
          <p:cNvSpPr>
            <a:spLocks noGrp="1"/>
          </p:cNvSpPr>
          <p:nvPr>
            <p:ph type="dt" sz="half" idx="10"/>
          </p:nvPr>
        </p:nvSpPr>
        <p:spPr/>
        <p:txBody>
          <a:bodyPr/>
          <a:lstStyle/>
          <a:p>
            <a:fld id="{BB7F9C2D-98A7-4A5A-AF37-9DE9D3A4D871}" type="datetime1">
              <a:rPr lang="en-US" smtClean="0"/>
              <a:pPr/>
              <a:t>7/7/2020</a:t>
            </a:fld>
            <a:endParaRPr lang="en-US" dirty="0"/>
          </a:p>
        </p:txBody>
      </p:sp>
      <p:sp>
        <p:nvSpPr>
          <p:cNvPr id="5" name="Slide Number Placeholder 4"/>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29143742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AC9F-A0B1-4460-AE6A-1FEB31152C69}" type="datetime1">
              <a:rPr lang="en-US" smtClean="0"/>
              <a:pPr/>
              <a:t>7/7/2020</a:t>
            </a:fld>
            <a:endParaRPr lang="en-US" dirty="0"/>
          </a:p>
        </p:txBody>
      </p:sp>
      <p:sp>
        <p:nvSpPr>
          <p:cNvPr id="4" name="Slide Number Placeholder 3"/>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4119696882"/>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73050"/>
            <a:ext cx="4011084" cy="1162050"/>
          </a:xfrm>
        </p:spPr>
        <p:txBody>
          <a:bodyPr anchor="b"/>
          <a:lstStyle>
            <a:lvl1pPr algn="l">
              <a:defRPr sz="2000" b="1">
                <a:solidFill>
                  <a:srgbClr val="AB0003"/>
                </a:solidFill>
              </a:defRPr>
            </a:lvl1pPr>
          </a:lstStyle>
          <a:p>
            <a:r>
              <a:rPr lang="en-US" dirty="0"/>
              <a:t>CLICK TO EDIT MASTER TITLE STYLE</a:t>
            </a:r>
          </a:p>
        </p:txBody>
      </p:sp>
      <p:sp>
        <p:nvSpPr>
          <p:cNvPr id="3" name="Content Placeholder 2"/>
          <p:cNvSpPr>
            <a:spLocks noGrp="1"/>
          </p:cNvSpPr>
          <p:nvPr>
            <p:ph idx="1"/>
          </p:nvPr>
        </p:nvSpPr>
        <p:spPr>
          <a:xfrm>
            <a:off x="4766733" y="990600"/>
            <a:ext cx="6815667" cy="5135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9C14F5-A131-4974-90AA-B086A07564D4}" type="datetime1">
              <a:rPr lang="en-US" smtClean="0"/>
              <a:pPr/>
              <a:t>7/7/2020</a:t>
            </a:fld>
            <a:endParaRPr lang="en-US" dirty="0"/>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1317454135"/>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389717" y="4800600"/>
            <a:ext cx="7315200" cy="566738"/>
          </a:xfrm>
        </p:spPr>
        <p:txBody>
          <a:bodyPr anchor="b"/>
          <a:lstStyle>
            <a:lvl1pPr algn="l">
              <a:defRPr sz="2000" b="1">
                <a:solidFill>
                  <a:srgbClr val="AB0003"/>
                </a:solidFill>
              </a:defRPr>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D09FB-BFDE-4AEB-86B7-A3875FE04EE9}" type="datetime1">
              <a:rPr lang="en-US" smtClean="0"/>
              <a:pPr/>
              <a:t>7/7/2020</a:t>
            </a:fld>
            <a:endParaRPr lang="en-US" dirty="0"/>
          </a:p>
        </p:txBody>
      </p:sp>
      <p:sp>
        <p:nvSpPr>
          <p:cNvPr id="7" name="Slide Number Placeholder 6"/>
          <p:cNvSpPr>
            <a:spLocks noGrp="1"/>
          </p:cNvSpPr>
          <p:nvPr>
            <p:ph type="sldNum" sz="quarter" idx="12"/>
          </p:nvPr>
        </p:nvSpPr>
        <p:spPr/>
        <p:txBody>
          <a:body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3408977842"/>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A red and white sign&#10;&#10;Description automatically generated">
            <a:extLst>
              <a:ext uri="{FF2B5EF4-FFF2-40B4-BE49-F238E27FC236}">
                <a16:creationId xmlns:a16="http://schemas.microsoft.com/office/drawing/2014/main" id="{5823847C-7389-40C4-8131-2D66880DDE52}"/>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909234" y="0"/>
            <a:ext cx="1012625" cy="1219201"/>
          </a:xfrm>
          <a:prstGeom prst="rect">
            <a:avLst/>
          </a:prstGeom>
        </p:spPr>
      </p:pic>
      <p:sp>
        <p:nvSpPr>
          <p:cNvPr id="2" name="Title Placeholder 1"/>
          <p:cNvSpPr>
            <a:spLocks noGrp="1"/>
          </p:cNvSpPr>
          <p:nvPr>
            <p:ph type="title"/>
          </p:nvPr>
        </p:nvSpPr>
        <p:spPr>
          <a:xfrm>
            <a:off x="203200" y="173748"/>
            <a:ext cx="10160000" cy="740653"/>
          </a:xfrm>
          <a:prstGeom prst="rect">
            <a:avLst/>
          </a:prstGeom>
        </p:spPr>
        <p:txBody>
          <a:bodyPr vert="horz" lIns="91440" tIns="45720" rIns="91440" bIns="45720" rtlCol="0" anchor="ctr">
            <a:norm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203200" y="1219201"/>
            <a:ext cx="10972800" cy="4830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     </a:t>
            </a:r>
          </a:p>
          <a:p>
            <a:pPr lvl="4"/>
            <a:r>
              <a:rPr lang="en-US" dirty="0"/>
              <a:t>Fifth level</a:t>
            </a:r>
          </a:p>
        </p:txBody>
      </p:sp>
      <p:sp>
        <p:nvSpPr>
          <p:cNvPr id="4" name="Date Placeholder 3"/>
          <p:cNvSpPr>
            <a:spLocks noGrp="1"/>
          </p:cNvSpPr>
          <p:nvPr>
            <p:ph type="dt" sz="half" idx="2"/>
          </p:nvPr>
        </p:nvSpPr>
        <p:spPr>
          <a:xfrm>
            <a:off x="8737600" y="6400801"/>
            <a:ext cx="3193784" cy="365125"/>
          </a:xfrm>
          <a:prstGeom prst="rect">
            <a:avLst/>
          </a:prstGeom>
        </p:spPr>
        <p:txBody>
          <a:bodyPr vert="horz" lIns="91440" tIns="45720" rIns="91440" bIns="45720" rtlCol="0" anchor="ctr"/>
          <a:lstStyle>
            <a:lvl1pPr algn="r">
              <a:defRPr sz="1200">
                <a:solidFill>
                  <a:schemeClr val="tx1">
                    <a:lumMod val="50000"/>
                    <a:lumOff val="50000"/>
                  </a:schemeClr>
                </a:solidFill>
                <a:latin typeface="Montserrat" panose="02000505000000020004" pitchFamily="2" charset="0"/>
              </a:defRPr>
            </a:lvl1pPr>
          </a:lstStyle>
          <a:p>
            <a:fld id="{D052A4D6-DA43-469D-B534-1F70D17CCF7C}" type="datetime1">
              <a:rPr lang="en-US" smtClean="0"/>
              <a:pPr/>
              <a:t>7/7/2020</a:t>
            </a:fld>
            <a:endParaRPr lang="en-US" dirty="0"/>
          </a:p>
        </p:txBody>
      </p:sp>
      <p:sp>
        <p:nvSpPr>
          <p:cNvPr id="6" name="Slide Number Placeholder 5"/>
          <p:cNvSpPr>
            <a:spLocks noGrp="1"/>
          </p:cNvSpPr>
          <p:nvPr>
            <p:ph type="sldNum" sz="quarter" idx="4"/>
          </p:nvPr>
        </p:nvSpPr>
        <p:spPr>
          <a:xfrm>
            <a:off x="203200" y="6400801"/>
            <a:ext cx="482600" cy="365125"/>
          </a:xfrm>
          <a:prstGeom prst="rect">
            <a:avLst/>
          </a:prstGeom>
        </p:spPr>
        <p:txBody>
          <a:bodyPr vert="horz" lIns="91440" tIns="45720" rIns="91440" bIns="45720" rtlCol="0" anchor="ctr"/>
          <a:lstStyle>
            <a:lvl1pPr algn="ctr">
              <a:defRPr sz="1200" b="0">
                <a:solidFill>
                  <a:schemeClr val="tx1">
                    <a:lumMod val="50000"/>
                    <a:lumOff val="50000"/>
                  </a:schemeClr>
                </a:solidFill>
                <a:latin typeface="Arial" panose="020B0604020202020204" pitchFamily="34" charset="0"/>
                <a:cs typeface="Arial" panose="020B0604020202020204" pitchFamily="34" charset="0"/>
              </a:defRPr>
            </a:lvl1pPr>
          </a:lstStyle>
          <a:p>
            <a:fld id="{CD64BFC3-983F-4B0A-9A55-84A85105ADC0}" type="slidenum">
              <a:rPr lang="en-US" smtClean="0"/>
              <a:pPr/>
              <a:t>‹#›</a:t>
            </a:fld>
            <a:endParaRPr lang="en-US" dirty="0"/>
          </a:p>
        </p:txBody>
      </p:sp>
    </p:spTree>
    <p:extLst>
      <p:ext uri="{BB962C8B-B14F-4D97-AF65-F5344CB8AC3E}">
        <p14:creationId xmlns:p14="http://schemas.microsoft.com/office/powerpoint/2010/main" val="266246380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hf hdr="0" ftr="0"/>
  <p:txStyles>
    <p:titleStyle>
      <a:lvl1pPr algn="l" defTabSz="914400" rtl="0" eaLnBrk="1" latinLnBrk="0" hangingPunct="1">
        <a:spcBef>
          <a:spcPct val="0"/>
        </a:spcBef>
        <a:buNone/>
        <a:defRPr sz="3200" b="1" kern="1200" spc="0" baseline="0">
          <a:solidFill>
            <a:srgbClr val="AB0003"/>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Clr>
          <a:srgbClr val="AB0003"/>
        </a:buClr>
        <a:buFont typeface="Arial" panose="020B0604020202020204" pitchFamily="34" charset="0"/>
        <a:buChar char="•"/>
        <a:defRPr sz="2800" b="1" kern="1200" spc="0">
          <a:solidFill>
            <a:schemeClr val="tx1">
              <a:lumMod val="85000"/>
              <a:lumOff val="1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spc="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spc="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spc="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400" kern="1200" spc="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gregschlegel@thescrmconsortium.com" TargetMode="External"/><Relationship Id="rId2" Type="http://schemas.openxmlformats.org/officeDocument/2006/relationships/hyperlink" Target="mailto:cptak@demanddriveninstitute.com" TargetMode="External"/><Relationship Id="rId1" Type="http://schemas.openxmlformats.org/officeDocument/2006/relationships/slideLayout" Target="../slideLayouts/slideLayout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"Thoughts of Future Supply Chains – Breaking with the Past in a Post-COVID-19 Environment" </a:t>
            </a:r>
          </a:p>
        </p:txBody>
      </p:sp>
      <p:sp>
        <p:nvSpPr>
          <p:cNvPr id="6" name="Subtitle 5"/>
          <p:cNvSpPr>
            <a:spLocks noGrp="1"/>
          </p:cNvSpPr>
          <p:nvPr>
            <p:ph type="subTitle" idx="1"/>
          </p:nvPr>
        </p:nvSpPr>
        <p:spPr>
          <a:xfrm>
            <a:off x="2057400" y="3962400"/>
            <a:ext cx="8534400" cy="1752600"/>
          </a:xfrm>
        </p:spPr>
        <p:txBody>
          <a:bodyPr/>
          <a:lstStyle/>
          <a:p>
            <a:r>
              <a:rPr lang="en-US" dirty="0"/>
              <a:t>NDIA Manufacturing Supply Chain Network Committee and Logistics Division</a:t>
            </a:r>
          </a:p>
          <a:p>
            <a:r>
              <a:rPr lang="en-US" dirty="0"/>
              <a:t>July 8, 2020</a:t>
            </a:r>
          </a:p>
        </p:txBody>
      </p:sp>
      <p:sp>
        <p:nvSpPr>
          <p:cNvPr id="4" name="Date Placeholder 3"/>
          <p:cNvSpPr>
            <a:spLocks noGrp="1"/>
          </p:cNvSpPr>
          <p:nvPr>
            <p:ph type="dt" sz="half" idx="10"/>
          </p:nvPr>
        </p:nvSpPr>
        <p:spPr>
          <a:xfrm>
            <a:off x="8363892" y="6400801"/>
            <a:ext cx="3599507" cy="365125"/>
          </a:xfrm>
        </p:spPr>
        <p:txBody>
          <a:bodyPr/>
          <a:lstStyle/>
          <a:p>
            <a:pPr algn="r"/>
            <a:fld id="{E88A18B5-936C-4099-8DFC-B184A5DF98B1}" type="datetime1">
              <a:rPr lang="en-US" smtClean="0"/>
              <a:pPr algn="r"/>
              <a:t>7/7/2020</a:t>
            </a:fld>
            <a:endParaRPr lang="en-US" dirty="0"/>
          </a:p>
        </p:txBody>
      </p:sp>
    </p:spTree>
    <p:extLst>
      <p:ext uri="{BB962C8B-B14F-4D97-AF65-F5344CB8AC3E}">
        <p14:creationId xmlns:p14="http://schemas.microsoft.com/office/powerpoint/2010/main" val="2283136316"/>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9744" y="1295400"/>
            <a:ext cx="10326540" cy="4473577"/>
          </a:xfrm>
        </p:spPr>
        <p:txBody>
          <a:bodyPr>
            <a:normAutofit/>
          </a:bodyPr>
          <a:lstStyle/>
          <a:p>
            <a:r>
              <a:rPr lang="en-US" dirty="0"/>
              <a:t>"Thoughts of Future Supply Chains – Breaking with the Past in a Post-COVID-19 Environment" </a:t>
            </a:r>
          </a:p>
        </p:txBody>
      </p:sp>
      <p:sp>
        <p:nvSpPr>
          <p:cNvPr id="5" name="Text Placeholder 4"/>
          <p:cNvSpPr>
            <a:spLocks noGrp="1"/>
          </p:cNvSpPr>
          <p:nvPr>
            <p:ph type="body" idx="1"/>
          </p:nvPr>
        </p:nvSpPr>
        <p:spPr>
          <a:xfrm>
            <a:off x="963084" y="2906713"/>
            <a:ext cx="10363200" cy="2862264"/>
          </a:xfrm>
        </p:spPr>
        <p:txBody>
          <a:bodyPr/>
          <a:lstStyle/>
          <a:p>
            <a:endParaRPr lang="en-US" dirty="0"/>
          </a:p>
          <a:p>
            <a:endParaRPr lang="en-US" dirty="0"/>
          </a:p>
          <a:p>
            <a:endParaRPr lang="en-US" dirty="0"/>
          </a:p>
          <a:p>
            <a:r>
              <a:rPr lang="en-US" dirty="0"/>
              <a:t>Can we find the right balance to optimize supply chain performance while minimizing supply chain vulnerability? What methodologies are available to us? Do we have the right data? Do we have visibility through multiple supply chain tiers? Can DoD exercise the right judgement in collaboration with stakeholders upstream and downstream? Does DoD know the right questions to ask?</a:t>
            </a:r>
          </a:p>
          <a:p>
            <a:endParaRPr lang="en-US" dirty="0"/>
          </a:p>
          <a:p>
            <a:endParaRPr lang="en-US" dirty="0"/>
          </a:p>
        </p:txBody>
      </p:sp>
      <p:sp>
        <p:nvSpPr>
          <p:cNvPr id="6" name="Date Placeholder 5"/>
          <p:cNvSpPr>
            <a:spLocks noGrp="1"/>
          </p:cNvSpPr>
          <p:nvPr>
            <p:ph type="dt" sz="half" idx="10"/>
          </p:nvPr>
        </p:nvSpPr>
        <p:spPr/>
        <p:txBody>
          <a:bodyPr/>
          <a:lstStyle/>
          <a:p>
            <a:fld id="{52EEDC73-2ADC-4A73-AA70-0202069E136A}" type="datetime1">
              <a:rPr lang="en-US" smtClean="0"/>
              <a:pPr/>
              <a:t>7/7/2020</a:t>
            </a:fld>
            <a:endParaRPr lang="en-US" dirty="0"/>
          </a:p>
        </p:txBody>
      </p:sp>
      <p:sp>
        <p:nvSpPr>
          <p:cNvPr id="7" name="Slide Number Placeholder 6"/>
          <p:cNvSpPr>
            <a:spLocks noGrp="1"/>
          </p:cNvSpPr>
          <p:nvPr>
            <p:ph type="sldNum" sz="quarter" idx="12"/>
          </p:nvPr>
        </p:nvSpPr>
        <p:spPr/>
        <p:txBody>
          <a:bodyPr/>
          <a:lstStyle/>
          <a:p>
            <a:fld id="{CD64BFC3-983F-4B0A-9A55-84A85105ADC0}" type="slidenum">
              <a:rPr lang="en-US" smtClean="0"/>
              <a:pPr/>
              <a:t>2</a:t>
            </a:fld>
            <a:endParaRPr lang="en-US" dirty="0"/>
          </a:p>
        </p:txBody>
      </p:sp>
    </p:spTree>
    <p:extLst>
      <p:ext uri="{BB962C8B-B14F-4D97-AF65-F5344CB8AC3E}">
        <p14:creationId xmlns:p14="http://schemas.microsoft.com/office/powerpoint/2010/main" val="3826122002"/>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subject matter experts: </a:t>
            </a:r>
          </a:p>
        </p:txBody>
      </p:sp>
      <p:sp>
        <p:nvSpPr>
          <p:cNvPr id="3" name="Content Placeholder 2"/>
          <p:cNvSpPr>
            <a:spLocks noGrp="1"/>
          </p:cNvSpPr>
          <p:nvPr>
            <p:ph idx="1"/>
          </p:nvPr>
        </p:nvSpPr>
        <p:spPr/>
        <p:txBody>
          <a:bodyPr>
            <a:normAutofit/>
          </a:bodyPr>
          <a:lstStyle/>
          <a:p>
            <a:pPr marL="0" indent="0">
              <a:buNone/>
            </a:pPr>
            <a:r>
              <a:rPr lang="en-US" sz="3200" dirty="0"/>
              <a:t>Wes Hallman, Sr. Vice President of Policy, NDIA</a:t>
            </a:r>
          </a:p>
          <a:p>
            <a:pPr marL="0" indent="0">
              <a:buNone/>
            </a:pPr>
            <a:r>
              <a:rPr lang="en-US" sz="3200" dirty="0"/>
              <a:t>Carol Ptak, Partner, Demand Driven Institute</a:t>
            </a:r>
          </a:p>
          <a:p>
            <a:pPr marL="0" indent="0">
              <a:buNone/>
            </a:pPr>
            <a:r>
              <a:rPr lang="en-US" sz="3200" dirty="0"/>
              <a:t>Greg Schlegel, Founder, SCRM Consortium</a:t>
            </a:r>
          </a:p>
          <a:p>
            <a:pPr marL="0" indent="0">
              <a:buNone/>
            </a:pPr>
            <a:r>
              <a:rPr lang="en-US" sz="3200" dirty="0"/>
              <a:t>Moderators:</a:t>
            </a:r>
          </a:p>
          <a:p>
            <a:pPr marL="0" indent="0">
              <a:buNone/>
            </a:pPr>
            <a:r>
              <a:rPr lang="en-US" sz="3200" dirty="0"/>
              <a:t>Irvin Varkonyi, President, Supply Chain Operations Preparedness Education</a:t>
            </a:r>
          </a:p>
          <a:p>
            <a:pPr marL="0" indent="0">
              <a:buNone/>
            </a:pPr>
            <a:r>
              <a:rPr lang="en-US" sz="3200" dirty="0"/>
              <a:t>Stacy Newstead, Program Director, Supply Chain and Obsolescence </a:t>
            </a:r>
            <a:r>
              <a:rPr lang="en-US" sz="3200" dirty="0" err="1"/>
              <a:t>Alion</a:t>
            </a:r>
            <a:r>
              <a:rPr lang="en-US" sz="3200" dirty="0"/>
              <a:t> Science and Technology</a:t>
            </a:r>
          </a:p>
        </p:txBody>
      </p:sp>
      <p:sp>
        <p:nvSpPr>
          <p:cNvPr id="4" name="Date Placeholder 3"/>
          <p:cNvSpPr>
            <a:spLocks noGrp="1"/>
          </p:cNvSpPr>
          <p:nvPr>
            <p:ph type="dt" sz="half" idx="10"/>
          </p:nvPr>
        </p:nvSpPr>
        <p:spPr/>
        <p:txBody>
          <a:bodyPr/>
          <a:lstStyle/>
          <a:p>
            <a:fld id="{E805C3EA-6FEE-4D91-A3B5-5BBA38BE64F5}" type="datetime1">
              <a:rPr lang="en-US" smtClean="0"/>
              <a:pPr/>
              <a:t>7/7/2020</a:t>
            </a:fld>
            <a:endParaRPr lang="en-US" dirty="0"/>
          </a:p>
        </p:txBody>
      </p:sp>
      <p:sp>
        <p:nvSpPr>
          <p:cNvPr id="5" name="Slide Number Placeholder 4"/>
          <p:cNvSpPr>
            <a:spLocks noGrp="1"/>
          </p:cNvSpPr>
          <p:nvPr>
            <p:ph type="sldNum" sz="quarter" idx="12"/>
          </p:nvPr>
        </p:nvSpPr>
        <p:spPr/>
        <p:txBody>
          <a:bodyPr/>
          <a:lstStyle/>
          <a:p>
            <a:fld id="{CD64BFC3-983F-4B0A-9A55-84A85105ADC0}" type="slidenum">
              <a:rPr lang="en-US" smtClean="0">
                <a:solidFill>
                  <a:schemeClr val="tx1">
                    <a:lumMod val="50000"/>
                    <a:lumOff val="50000"/>
                  </a:schemeClr>
                </a:solidFill>
              </a:rPr>
              <a:pPr/>
              <a:t>3</a:t>
            </a:fld>
            <a:endParaRPr lang="en-US" dirty="0">
              <a:solidFill>
                <a:schemeClr val="tx1">
                  <a:lumMod val="50000"/>
                  <a:lumOff val="50000"/>
                </a:schemeClr>
              </a:solidFill>
            </a:endParaRPr>
          </a:p>
        </p:txBody>
      </p:sp>
    </p:spTree>
    <p:extLst>
      <p:ext uri="{BB962C8B-B14F-4D97-AF65-F5344CB8AC3E}">
        <p14:creationId xmlns:p14="http://schemas.microsoft.com/office/powerpoint/2010/main" val="3888721056"/>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Supply Chain Risk Manageme">
            <a:extLst>
              <a:ext uri="{FF2B5EF4-FFF2-40B4-BE49-F238E27FC236}">
                <a16:creationId xmlns:a16="http://schemas.microsoft.com/office/drawing/2014/main" id="{0C623050-5E19-4E29-94DA-D294F59426BB}"/>
              </a:ext>
            </a:extLst>
          </p:cNvPr>
          <p:cNvPicPr>
            <a:picLocks noGrp="1" noChangeAspect="1" noChangeArrowheads="1"/>
          </p:cNvPicPr>
          <p:nvPr>
            <p:ph sz="quarter" idx="10"/>
          </p:nvPr>
        </p:nvPicPr>
        <p:blipFill rotWithShape="1">
          <a:blip r:embed="rId2">
            <a:extLst>
              <a:ext uri="{28A0092B-C50C-407E-A947-70E740481C1C}">
                <a14:useLocalDpi xmlns:a14="http://schemas.microsoft.com/office/drawing/2010/main" val="0"/>
              </a:ext>
            </a:extLst>
          </a:blip>
          <a:srcRect b="4141"/>
          <a:stretch/>
        </p:blipFill>
        <p:spPr bwMode="auto">
          <a:xfrm>
            <a:off x="3578651" y="67734"/>
            <a:ext cx="8384750" cy="630766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231E8A6-D855-491B-9530-F011F7A61D06}"/>
              </a:ext>
            </a:extLst>
          </p:cNvPr>
          <p:cNvSpPr/>
          <p:nvPr/>
        </p:nvSpPr>
        <p:spPr>
          <a:xfrm>
            <a:off x="228600" y="283103"/>
            <a:ext cx="3505199" cy="685059"/>
          </a:xfrm>
          <a:prstGeom prst="rect">
            <a:avLst/>
          </a:prstGeom>
        </p:spPr>
        <p:txBody>
          <a:bodyPr wrap="square">
            <a:spAutoFit/>
          </a:bodyPr>
          <a:lstStyle/>
          <a:p>
            <a:pPr marR="0" algn="ctr">
              <a:lnSpc>
                <a:spcPct val="107000"/>
              </a:lnSpc>
              <a:spcBef>
                <a:spcPts val="0"/>
              </a:spcBef>
              <a:spcAft>
                <a:spcPts val="800"/>
              </a:spcAft>
            </a:pPr>
            <a:r>
              <a:rPr lang="en-US" b="1" i="1" dirty="0">
                <a:latin typeface="Calibri" panose="020F0502020204030204" pitchFamily="34" charset="0"/>
                <a:ea typeface="Calibri" panose="020F0502020204030204" pitchFamily="34" charset="0"/>
                <a:cs typeface="Times New Roman" panose="02020603050405020304" pitchFamily="18" charset="0"/>
              </a:rPr>
              <a:t>Greg Schlegel, Founder SCRM Consortium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A81BA937-E71E-4B89-B978-22B931A40CA0}"/>
              </a:ext>
            </a:extLst>
          </p:cNvPr>
          <p:cNvSpPr/>
          <p:nvPr/>
        </p:nvSpPr>
        <p:spPr>
          <a:xfrm>
            <a:off x="457200" y="865242"/>
            <a:ext cx="3121451" cy="5349991"/>
          </a:xfrm>
          <a:prstGeom prst="rect">
            <a:avLst/>
          </a:prstGeom>
        </p:spPr>
        <p:txBody>
          <a:bodyPr wrap="square">
            <a:spAutoFit/>
          </a:bodyPr>
          <a:lstStyle/>
          <a:p>
            <a:pPr marR="0" algn="just">
              <a:lnSpc>
                <a:spcPct val="107000"/>
              </a:lnSpc>
              <a:spcBef>
                <a:spcPts val="0"/>
              </a:spcBef>
              <a:spcAft>
                <a:spcPts val="800"/>
              </a:spcAft>
            </a:pPr>
            <a:r>
              <a:rPr lang="en-US" sz="1600" dirty="0">
                <a:latin typeface="Calibri" panose="020F0502020204030204" pitchFamily="34" charset="0"/>
                <a:ea typeface="Calibri" panose="020F0502020204030204" pitchFamily="34" charset="0"/>
                <a:cs typeface="Times New Roman" panose="02020603050405020304" pitchFamily="18" charset="0"/>
              </a:rPr>
              <a:t>was born out of an MBA classroom setting at Lehigh University while exploring the impact of supply chain disruptions on global supply chains. Founded by Greg Schlegel CPIM, CSP, Jonah, the Consortium has grown to include 28 companies who bring unique core competencies in supply chain risk. These competencies range from SCRM education and body-of-knowledge emanating from our new book, to risk identification, assessment/quantification, mitigation tactics, Business Continuity Planning, Enterprise Risk Management, Supply Chain Cyber Threat Analysis, Supply Chain Mapping, Six Sigma, Supply Chain Transformation and much more.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96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Carol Ptak, Partner Demand Driven Institute</a:t>
            </a:r>
          </a:p>
        </p:txBody>
      </p:sp>
      <p:pic>
        <p:nvPicPr>
          <p:cNvPr id="6" name="Content Placeholder 5"/>
          <p:cNvPicPr>
            <a:picLocks noGrp="1" noChangeAspect="1"/>
          </p:cNvPicPr>
          <p:nvPr>
            <p:ph idx="1"/>
          </p:nvPr>
        </p:nvPicPr>
        <p:blipFill>
          <a:blip r:embed="rId2"/>
          <a:stretch>
            <a:fillRect/>
          </a:stretch>
        </p:blipFill>
        <p:spPr>
          <a:xfrm>
            <a:off x="745192" y="1828800"/>
            <a:ext cx="10330795" cy="4114800"/>
          </a:xfrm>
          <a:prstGeom prst="rect">
            <a:avLst/>
          </a:prstGeom>
        </p:spPr>
      </p:pic>
      <p:sp>
        <p:nvSpPr>
          <p:cNvPr id="4" name="Date Placeholder 3"/>
          <p:cNvSpPr>
            <a:spLocks noGrp="1"/>
          </p:cNvSpPr>
          <p:nvPr>
            <p:ph type="dt" sz="half" idx="10"/>
          </p:nvPr>
        </p:nvSpPr>
        <p:spPr/>
        <p:txBody>
          <a:bodyPr/>
          <a:lstStyle/>
          <a:p>
            <a:fld id="{E805C3EA-6FEE-4D91-A3B5-5BBA38BE64F5}" type="datetime1">
              <a:rPr lang="en-US" smtClean="0"/>
              <a:pPr/>
              <a:t>7/7/2020</a:t>
            </a:fld>
            <a:endParaRPr lang="en-US" dirty="0"/>
          </a:p>
        </p:txBody>
      </p:sp>
      <p:sp>
        <p:nvSpPr>
          <p:cNvPr id="5" name="Slide Number Placeholder 4"/>
          <p:cNvSpPr>
            <a:spLocks noGrp="1"/>
          </p:cNvSpPr>
          <p:nvPr>
            <p:ph type="sldNum" sz="quarter" idx="12"/>
          </p:nvPr>
        </p:nvSpPr>
        <p:spPr/>
        <p:txBody>
          <a:bodyPr/>
          <a:lstStyle/>
          <a:p>
            <a:fld id="{CD64BFC3-983F-4B0A-9A55-84A85105ADC0}" type="slidenum">
              <a:rPr lang="en-US" smtClean="0">
                <a:solidFill>
                  <a:schemeClr val="tx1">
                    <a:lumMod val="50000"/>
                    <a:lumOff val="50000"/>
                  </a:schemeClr>
                </a:solidFill>
              </a:rPr>
              <a:pPr/>
              <a:t>5</a:t>
            </a:fld>
            <a:endParaRPr lang="en-US" dirty="0">
              <a:solidFill>
                <a:schemeClr val="tx1">
                  <a:lumMod val="50000"/>
                  <a:lumOff val="50000"/>
                </a:schemeClr>
              </a:solidFill>
            </a:endParaRPr>
          </a:p>
        </p:txBody>
      </p:sp>
    </p:spTree>
    <p:extLst>
      <p:ext uri="{BB962C8B-B14F-4D97-AF65-F5344CB8AC3E}">
        <p14:creationId xmlns:p14="http://schemas.microsoft.com/office/powerpoint/2010/main" val="1196864808"/>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and Answer format today</a:t>
            </a:r>
          </a:p>
        </p:txBody>
      </p:sp>
      <p:sp>
        <p:nvSpPr>
          <p:cNvPr id="3" name="Content Placeholder 2"/>
          <p:cNvSpPr>
            <a:spLocks noGrp="1"/>
          </p:cNvSpPr>
          <p:nvPr>
            <p:ph idx="1"/>
          </p:nvPr>
        </p:nvSpPr>
        <p:spPr/>
        <p:txBody>
          <a:bodyPr/>
          <a:lstStyle/>
          <a:p>
            <a:r>
              <a:rPr lang="en-US" dirty="0"/>
              <a:t>We will ask a series of polling questions, asking attendees to pick answers that speak to their organizations. </a:t>
            </a:r>
          </a:p>
          <a:p>
            <a:r>
              <a:rPr lang="en-US" dirty="0"/>
              <a:t>Please also use the question box to ask questions which we will monitor and raise them with our SME’s.</a:t>
            </a:r>
          </a:p>
        </p:txBody>
      </p:sp>
      <p:sp>
        <p:nvSpPr>
          <p:cNvPr id="4" name="Date Placeholder 3"/>
          <p:cNvSpPr>
            <a:spLocks noGrp="1"/>
          </p:cNvSpPr>
          <p:nvPr>
            <p:ph type="dt" sz="half" idx="10"/>
          </p:nvPr>
        </p:nvSpPr>
        <p:spPr/>
        <p:txBody>
          <a:bodyPr/>
          <a:lstStyle/>
          <a:p>
            <a:fld id="{E805C3EA-6FEE-4D91-A3B5-5BBA38BE64F5}" type="datetime1">
              <a:rPr lang="en-US" smtClean="0"/>
              <a:pPr/>
              <a:t>7/7/2020</a:t>
            </a:fld>
            <a:endParaRPr lang="en-US" dirty="0"/>
          </a:p>
        </p:txBody>
      </p:sp>
      <p:sp>
        <p:nvSpPr>
          <p:cNvPr id="5" name="Slide Number Placeholder 4"/>
          <p:cNvSpPr>
            <a:spLocks noGrp="1"/>
          </p:cNvSpPr>
          <p:nvPr>
            <p:ph type="sldNum" sz="quarter" idx="12"/>
          </p:nvPr>
        </p:nvSpPr>
        <p:spPr/>
        <p:txBody>
          <a:bodyPr/>
          <a:lstStyle/>
          <a:p>
            <a:fld id="{CD64BFC3-983F-4B0A-9A55-84A85105ADC0}" type="slidenum">
              <a:rPr lang="en-US" smtClean="0">
                <a:solidFill>
                  <a:schemeClr val="tx1">
                    <a:lumMod val="50000"/>
                    <a:lumOff val="50000"/>
                  </a:schemeClr>
                </a:solidFill>
              </a:rPr>
              <a:pPr/>
              <a:t>6</a:t>
            </a:fld>
            <a:endParaRPr lang="en-US" dirty="0">
              <a:solidFill>
                <a:schemeClr val="tx1">
                  <a:lumMod val="50000"/>
                  <a:lumOff val="50000"/>
                </a:schemeClr>
              </a:solidFill>
            </a:endParaRPr>
          </a:p>
        </p:txBody>
      </p:sp>
    </p:spTree>
    <p:extLst>
      <p:ext uri="{BB962C8B-B14F-4D97-AF65-F5344CB8AC3E}">
        <p14:creationId xmlns:p14="http://schemas.microsoft.com/office/powerpoint/2010/main" val="2531624174"/>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solidFill>
                  <a:srgbClr val="7E7E7E"/>
                </a:solidFill>
              </a:rPr>
              <a:t>"Thoughts of Future Supply Chains – Breaking with the Past in a Post-COVID-19 Environment" </a:t>
            </a:r>
          </a:p>
        </p:txBody>
      </p:sp>
      <p:sp>
        <p:nvSpPr>
          <p:cNvPr id="6" name="Subtitle 5"/>
          <p:cNvSpPr>
            <a:spLocks noGrp="1"/>
          </p:cNvSpPr>
          <p:nvPr>
            <p:ph type="subTitle" idx="1"/>
          </p:nvPr>
        </p:nvSpPr>
        <p:spPr>
          <a:xfrm>
            <a:off x="1828800" y="3418840"/>
            <a:ext cx="8534400" cy="1752600"/>
          </a:xfrm>
        </p:spPr>
        <p:txBody>
          <a:bodyPr>
            <a:normAutofit/>
          </a:bodyPr>
          <a:lstStyle/>
          <a:p>
            <a:r>
              <a:rPr lang="en-US" sz="3800">
                <a:solidFill>
                  <a:srgbClr val="C00000"/>
                </a:solidFill>
              </a:rPr>
              <a:t>POLLING QUESTIONS</a:t>
            </a:r>
            <a:endParaRPr lang="en-US" sz="3800" dirty="0">
              <a:solidFill>
                <a:srgbClr val="C00000"/>
              </a:solidFill>
            </a:endParaRPr>
          </a:p>
        </p:txBody>
      </p:sp>
      <p:sp>
        <p:nvSpPr>
          <p:cNvPr id="4" name="Date Placeholder 3"/>
          <p:cNvSpPr>
            <a:spLocks noGrp="1"/>
          </p:cNvSpPr>
          <p:nvPr>
            <p:ph type="dt" sz="half" idx="10"/>
          </p:nvPr>
        </p:nvSpPr>
        <p:spPr>
          <a:xfrm>
            <a:off x="8363892" y="6400801"/>
            <a:ext cx="3599507" cy="365125"/>
          </a:xfrm>
        </p:spPr>
        <p:txBody>
          <a:bodyPr/>
          <a:lstStyle/>
          <a:p>
            <a:pPr algn="r"/>
            <a:fld id="{E88A18B5-936C-4099-8DFC-B184A5DF98B1}" type="datetime1">
              <a:rPr lang="en-US" smtClean="0"/>
              <a:pPr algn="r"/>
              <a:t>7/7/2020</a:t>
            </a:fld>
            <a:endParaRPr lang="en-US" dirty="0"/>
          </a:p>
        </p:txBody>
      </p:sp>
    </p:spTree>
    <p:extLst>
      <p:ext uri="{BB962C8B-B14F-4D97-AF65-F5344CB8AC3E}">
        <p14:creationId xmlns:p14="http://schemas.microsoft.com/office/powerpoint/2010/main" val="2560965926"/>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contact our speakers with your additional questions and comments at:</a:t>
            </a:r>
          </a:p>
        </p:txBody>
      </p:sp>
      <p:sp>
        <p:nvSpPr>
          <p:cNvPr id="3" name="Content Placeholder 2"/>
          <p:cNvSpPr>
            <a:spLocks noGrp="1"/>
          </p:cNvSpPr>
          <p:nvPr>
            <p:ph idx="1"/>
          </p:nvPr>
        </p:nvSpPr>
        <p:spPr>
          <a:xfrm>
            <a:off x="6362752" y="1371599"/>
            <a:ext cx="5029201" cy="4038601"/>
          </a:xfrm>
          <a:solidFill>
            <a:schemeClr val="bg1">
              <a:lumMod val="95000"/>
            </a:schemeClr>
          </a:solidFill>
        </p:spPr>
        <p:txBody>
          <a:bodyPr>
            <a:normAutofit/>
          </a:bodyPr>
          <a:lstStyle/>
          <a:p>
            <a:pPr marL="0" indent="0">
              <a:buNone/>
            </a:pPr>
            <a:r>
              <a:rPr lang="en-US" sz="2900" dirty="0"/>
              <a:t>The Logistics Division and</a:t>
            </a:r>
          </a:p>
        </p:txBody>
      </p:sp>
      <p:sp>
        <p:nvSpPr>
          <p:cNvPr id="6" name="Text Placeholder 5"/>
          <p:cNvSpPr>
            <a:spLocks noGrp="1"/>
          </p:cNvSpPr>
          <p:nvPr>
            <p:ph type="body" sz="half" idx="2"/>
          </p:nvPr>
        </p:nvSpPr>
        <p:spPr>
          <a:xfrm>
            <a:off x="304800" y="1435101"/>
            <a:ext cx="5943707" cy="4691063"/>
          </a:xfrm>
        </p:spPr>
        <p:txBody>
          <a:bodyPr>
            <a:normAutofit fontScale="92500" lnSpcReduction="10000"/>
          </a:bodyPr>
          <a:lstStyle/>
          <a:p>
            <a:endParaRPr lang="en-US" sz="2400" dirty="0"/>
          </a:p>
          <a:p>
            <a:r>
              <a:rPr lang="en-US" sz="2400" dirty="0"/>
              <a:t>Carol Ptak, </a:t>
            </a:r>
            <a:r>
              <a:rPr lang="en-US" sz="2400" dirty="0">
                <a:hlinkClick r:id="rId2"/>
              </a:rPr>
              <a:t>cptak@demanddriveninstitute.com</a:t>
            </a:r>
            <a:endParaRPr lang="en-US" sz="2400" dirty="0"/>
          </a:p>
          <a:p>
            <a:r>
              <a:rPr lang="en-US" sz="2600" dirty="0"/>
              <a:t>(253) 279 3291</a:t>
            </a:r>
          </a:p>
          <a:p>
            <a:endParaRPr lang="en-US" sz="2400" dirty="0"/>
          </a:p>
          <a:p>
            <a:r>
              <a:rPr lang="en-US" sz="2400" dirty="0"/>
              <a:t>Greg Schlegel, </a:t>
            </a:r>
          </a:p>
          <a:p>
            <a:r>
              <a:rPr lang="en-US" sz="2400" dirty="0">
                <a:hlinkClick r:id="rId3"/>
              </a:rPr>
              <a:t>gregschlegel@thescrmconsortium.com</a:t>
            </a:r>
            <a:endParaRPr lang="en-US" sz="2400" dirty="0"/>
          </a:p>
          <a:p>
            <a:r>
              <a:rPr lang="en-US" sz="2400" dirty="0"/>
              <a:t>(973) 615-2050</a:t>
            </a:r>
          </a:p>
          <a:p>
            <a:endParaRPr lang="en-US" dirty="0"/>
          </a:p>
          <a:p>
            <a:endParaRPr lang="en-US" dirty="0"/>
          </a:p>
          <a:p>
            <a:r>
              <a:rPr lang="en-US" sz="2800" dirty="0"/>
              <a:t>Thank you for attending. This session has been recorded and will be available at NDIA.org. </a:t>
            </a:r>
          </a:p>
        </p:txBody>
      </p:sp>
      <p:sp>
        <p:nvSpPr>
          <p:cNvPr id="4" name="Date Placeholder 3"/>
          <p:cNvSpPr>
            <a:spLocks noGrp="1"/>
          </p:cNvSpPr>
          <p:nvPr>
            <p:ph type="dt" sz="half" idx="10"/>
          </p:nvPr>
        </p:nvSpPr>
        <p:spPr/>
        <p:txBody>
          <a:bodyPr/>
          <a:lstStyle/>
          <a:p>
            <a:fld id="{FA1367A1-D638-4866-A237-5C4316BC3998}" type="datetime1">
              <a:rPr lang="en-US" smtClean="0"/>
              <a:pPr/>
              <a:t>7/7/2020</a:t>
            </a:fld>
            <a:endParaRPr lang="en-US" dirty="0"/>
          </a:p>
        </p:txBody>
      </p:sp>
      <p:sp>
        <p:nvSpPr>
          <p:cNvPr id="5" name="Slide Number Placeholder 4"/>
          <p:cNvSpPr>
            <a:spLocks noGrp="1"/>
          </p:cNvSpPr>
          <p:nvPr>
            <p:ph type="sldNum" sz="quarter" idx="12"/>
          </p:nvPr>
        </p:nvSpPr>
        <p:spPr/>
        <p:txBody>
          <a:bodyPr/>
          <a:lstStyle/>
          <a:p>
            <a:fld id="{CD64BFC3-983F-4B0A-9A55-84A85105ADC0}" type="slidenum">
              <a:rPr lang="en-US" smtClean="0"/>
              <a:pPr/>
              <a:t>8</a:t>
            </a:fld>
            <a:endParaRPr lang="en-US" dirty="0"/>
          </a:p>
        </p:txBody>
      </p:sp>
      <p:pic>
        <p:nvPicPr>
          <p:cNvPr id="7" name="Picture 6"/>
          <p:cNvPicPr>
            <a:picLocks noChangeAspect="1"/>
          </p:cNvPicPr>
          <p:nvPr/>
        </p:nvPicPr>
        <p:blipFill>
          <a:blip r:embed="rId4"/>
          <a:stretch>
            <a:fillRect/>
          </a:stretch>
        </p:blipFill>
        <p:spPr>
          <a:xfrm>
            <a:off x="6476999" y="1915441"/>
            <a:ext cx="4800709" cy="3285881"/>
          </a:xfrm>
          <a:prstGeom prst="rect">
            <a:avLst/>
          </a:prstGeom>
        </p:spPr>
      </p:pic>
    </p:spTree>
    <p:extLst>
      <p:ext uri="{BB962C8B-B14F-4D97-AF65-F5344CB8AC3E}">
        <p14:creationId xmlns:p14="http://schemas.microsoft.com/office/powerpoint/2010/main" val="4139521247"/>
      </p:ext>
    </p:extLst>
  </p:cSld>
  <p:clrMapOvr>
    <a:masterClrMapping/>
  </p:clrMapOvr>
  <mc:AlternateContent xmlns:mc="http://schemas.openxmlformats.org/markup-compatibility/2006" xmlns:p14="http://schemas.microsoft.com/office/powerpoint/2010/main">
    <mc:Choice Requires="p14">
      <p:transition p14:dur="450">
        <p:fade/>
      </p:transition>
    </mc:Choice>
    <mc:Fallback xmlns="">
      <p:transition>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TotalTime>
  <Words>419</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Montserrat</vt:lpstr>
      <vt:lpstr>1_Office Theme</vt:lpstr>
      <vt:lpstr>"Thoughts of Future Supply Chains – Breaking with the Past in a Post-COVID-19 Environment" </vt:lpstr>
      <vt:lpstr>"Thoughts of Future Supply Chains – Breaking with the Past in a Post-COVID-19 Environment" </vt:lpstr>
      <vt:lpstr>Our subject matter experts: </vt:lpstr>
      <vt:lpstr>PowerPoint Presentation</vt:lpstr>
      <vt:lpstr>Carol Ptak, Partner Demand Driven Institute</vt:lpstr>
      <vt:lpstr>Question and Answer format today</vt:lpstr>
      <vt:lpstr>"Thoughts of Future Supply Chains – Breaking with the Past in a Post-COVID-19 Environment" </vt:lpstr>
      <vt:lpstr>Please contact our speakers with your additional questions and comments 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NDIA</dc:title>
  <dc:creator>Carizza Rosales</dc:creator>
  <cp:lastModifiedBy>Carizza Rosales</cp:lastModifiedBy>
  <cp:revision>64</cp:revision>
  <dcterms:created xsi:type="dcterms:W3CDTF">2020-05-08T17:12:36Z</dcterms:created>
  <dcterms:modified xsi:type="dcterms:W3CDTF">2020-07-08T00:36:33Z</dcterms:modified>
</cp:coreProperties>
</file>