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customXml/itemProps1.xml" ContentType="application/vnd.openxmlformats-officedocument.customXmlProperties+xml"/>
  <Default Extension="emf" ContentType="image/x-emf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jpg" ContentType="image/jpeg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30" r:id="rId2"/>
    <p:sldId id="466" r:id="rId3"/>
    <p:sldId id="451" r:id="rId4"/>
    <p:sldId id="453" r:id="rId5"/>
    <p:sldId id="463" r:id="rId6"/>
    <p:sldId id="452" r:id="rId7"/>
    <p:sldId id="445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hiddenSlides="1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0311"/>
    <a:srgbClr val="FF0019"/>
    <a:srgbClr val="65B044"/>
    <a:srgbClr val="347EB8"/>
    <a:srgbClr val="377398"/>
    <a:srgbClr val="FF3D43"/>
    <a:srgbClr val="479646"/>
    <a:srgbClr val="FF1C24"/>
    <a:srgbClr val="3F943C"/>
    <a:srgbClr val="004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53" autoAdjust="0"/>
    <p:restoredTop sz="97812" autoAdjust="0"/>
  </p:normalViewPr>
  <p:slideViewPr>
    <p:cSldViewPr snapToGrid="0" snapToObjects="1" showGuides="1">
      <p:cViewPr>
        <p:scale>
          <a:sx n="70" d="100"/>
          <a:sy n="70" d="100"/>
        </p:scale>
        <p:origin x="-1014" y="-240"/>
      </p:cViewPr>
      <p:guideLst>
        <p:guide orient="horz" pos="3490"/>
        <p:guide pos="5532"/>
      </p:guideLst>
    </p:cSldViewPr>
  </p:slideViewPr>
  <p:outlineViewPr>
    <p:cViewPr>
      <p:scale>
        <a:sx n="33" d="100"/>
        <a:sy n="33" d="100"/>
      </p:scale>
      <p:origin x="0" y="219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7" d="100"/>
        <a:sy n="13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EDFE07-B1AF-E249-AB08-95E90173FC64}" type="datetimeFigureOut">
              <a:rPr lang="en-US" smtClean="0"/>
              <a:t>1/29/2013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2221F-9A6A-484E-B575-E3B2413FD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290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8E730-1AD1-8C44-B7BF-4D0E4EA91EC2}" type="datetimeFigureOut">
              <a:rPr lang="en-US" smtClean="0"/>
              <a:t>1/29/2013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8822FD-8602-7249-AF2F-6B897346E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2392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822FD-8602-7249-AF2F-6B897346E01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82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822FD-8602-7249-AF2F-6B897346E01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876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eader-ppt-01.pd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12"/>
          <a:stretch/>
        </p:blipFill>
        <p:spPr>
          <a:xfrm flipH="1" flipV="1">
            <a:off x="6684" y="3682992"/>
            <a:ext cx="9144000" cy="3181692"/>
          </a:xfrm>
          <a:prstGeom prst="rect">
            <a:avLst/>
          </a:prstGeom>
        </p:spPr>
      </p:pic>
      <p:pic>
        <p:nvPicPr>
          <p:cNvPr id="4" name="Picture 3" descr="header-ppt-01.pd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12"/>
          <a:stretch/>
        </p:blipFill>
        <p:spPr>
          <a:xfrm flipH="1">
            <a:off x="0" y="0"/>
            <a:ext cx="9144000" cy="31816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3890" y="4883291"/>
            <a:ext cx="7024412" cy="504183"/>
          </a:xfrm>
        </p:spPr>
        <p:txBody>
          <a:bodyPr>
            <a:noAutofit/>
          </a:bodyPr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890" y="5387475"/>
            <a:ext cx="7024412" cy="1174165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" y="0"/>
            <a:ext cx="193843" cy="686468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cumen Logo with Tagline (RGB)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376" y="2947180"/>
            <a:ext cx="3732925" cy="94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36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52" y="6176134"/>
            <a:ext cx="1209381" cy="633485"/>
          </a:xfrm>
          <a:prstGeom prst="rect">
            <a:avLst/>
          </a:prstGeom>
        </p:spPr>
      </p:pic>
      <p:pic>
        <p:nvPicPr>
          <p:cNvPr id="12" name="Picture 11" descr="curved line grey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763" y="725488"/>
            <a:ext cx="9144000" cy="1143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529" y="274641"/>
            <a:ext cx="7291296" cy="60767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36576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54528" y="882652"/>
            <a:ext cx="3812709" cy="414338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1" y="-1"/>
            <a:ext cx="233947" cy="685800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 userDrawn="1"/>
        </p:nvSpPr>
        <p:spPr>
          <a:xfrm>
            <a:off x="490730" y="242887"/>
            <a:ext cx="351119" cy="67710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4400" b="0" i="0" dirty="0" smtClean="0">
                <a:solidFill>
                  <a:schemeClr val="accent2"/>
                </a:solidFill>
                <a:latin typeface="Arial Narrow"/>
                <a:cs typeface="Arial Narrow"/>
              </a:rPr>
              <a:t>//</a:t>
            </a:r>
            <a:endParaRPr lang="en-US" sz="4400" b="0" i="0" dirty="0">
              <a:solidFill>
                <a:schemeClr val="accent2"/>
              </a:solidFill>
              <a:latin typeface="Arial Narrow"/>
              <a:cs typeface="Arial Narrow"/>
            </a:endParaRP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2"/>
          </p:nvPr>
        </p:nvSpPr>
        <p:spPr>
          <a:xfrm>
            <a:off x="354016" y="6416677"/>
            <a:ext cx="13110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rgbClr val="313231"/>
                </a:solidFill>
                <a:latin typeface="Arial"/>
                <a:cs typeface="Arial"/>
              </a:defRPr>
            </a:lvl1pPr>
          </a:lstStyle>
          <a:p>
            <a:fld id="{D918E17C-9524-0B47-AC5E-7F1C822B1381}" type="datetime4">
              <a:rPr lang="en-US" smtClean="0"/>
              <a:t>January 29, 2013</a:t>
            </a:fld>
            <a:endParaRPr lang="en-US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877719" y="64166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313231"/>
                </a:solidFill>
                <a:latin typeface="Arial"/>
                <a:cs typeface="Arial"/>
              </a:defRPr>
            </a:lvl1pPr>
          </a:lstStyle>
          <a:p>
            <a:fld id="{2D0938CE-925D-FF49-A091-83F79F44BC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Box 14"/>
          <p:cNvSpPr txBox="1">
            <a:spLocks noChangeArrowheads="1"/>
          </p:cNvSpPr>
          <p:nvPr userDrawn="1"/>
        </p:nvSpPr>
        <p:spPr bwMode="auto">
          <a:xfrm>
            <a:off x="1665113" y="6530902"/>
            <a:ext cx="212609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900" b="0" i="0" dirty="0" smtClean="0">
                <a:solidFill>
                  <a:schemeClr val="accent2"/>
                </a:solidFill>
                <a:latin typeface="Arial"/>
                <a:cs typeface="Arial"/>
              </a:rPr>
              <a:t>//</a:t>
            </a:r>
          </a:p>
        </p:txBody>
      </p:sp>
    </p:spTree>
    <p:extLst>
      <p:ext uri="{BB962C8B-B14F-4D97-AF65-F5344CB8AC3E}">
        <p14:creationId xmlns:p14="http://schemas.microsoft.com/office/powerpoint/2010/main" val="1965902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6305" y="3411539"/>
            <a:ext cx="7772432" cy="1362075"/>
          </a:xfrm>
        </p:spPr>
        <p:txBody>
          <a:bodyPr anchor="t"/>
          <a:lstStyle>
            <a:lvl1pPr algn="l">
              <a:defRPr sz="4000" b="0" cap="none">
                <a:solidFill>
                  <a:srgbClr val="37383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585" y="2115977"/>
            <a:ext cx="7772432" cy="131302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5" name="Picture 4" descr="double grey line-inverse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6887"/>
            <a:ext cx="9144000" cy="1371600"/>
          </a:xfrm>
          <a:prstGeom prst="rect">
            <a:avLst/>
          </a:prstGeom>
        </p:spPr>
      </p:pic>
      <p:pic>
        <p:nvPicPr>
          <p:cNvPr id="10" name="Picture 9" descr="double grey line-inverse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1189037"/>
            <a:ext cx="9144000" cy="1371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52" y="6176134"/>
            <a:ext cx="1209381" cy="63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731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double grey line.pd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5" r="30881"/>
          <a:stretch/>
        </p:blipFill>
        <p:spPr>
          <a:xfrm>
            <a:off x="2" y="1028700"/>
            <a:ext cx="5946588" cy="1143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528" y="274641"/>
            <a:ext cx="4967941" cy="60767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1852708"/>
            <a:ext cx="5265271" cy="4273457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8176" y="274640"/>
            <a:ext cx="2508624" cy="5851524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54528" y="882652"/>
            <a:ext cx="4967941" cy="414338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5946588" y="1852708"/>
            <a:ext cx="0" cy="5001737"/>
          </a:xfrm>
          <a:prstGeom prst="line">
            <a:avLst/>
          </a:prstGeom>
          <a:ln w="12700" cmpd="sng">
            <a:solidFill>
              <a:srgbClr val="8D8E8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5946588" y="2"/>
            <a:ext cx="0" cy="1815729"/>
          </a:xfrm>
          <a:prstGeom prst="line">
            <a:avLst/>
          </a:prstGeom>
          <a:ln w="12700" cmpd="sng">
            <a:solidFill>
              <a:srgbClr val="8D8E8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 userDrawn="1"/>
        </p:nvSpPr>
        <p:spPr>
          <a:xfrm>
            <a:off x="1" y="-1"/>
            <a:ext cx="233947" cy="685800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4"/>
          </p:nvPr>
        </p:nvSpPr>
        <p:spPr>
          <a:xfrm>
            <a:off x="354016" y="6416677"/>
            <a:ext cx="13110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rgbClr val="313231"/>
                </a:solidFill>
                <a:latin typeface="Arial"/>
                <a:cs typeface="Arial"/>
              </a:defRPr>
            </a:lvl1pPr>
          </a:lstStyle>
          <a:p>
            <a:fld id="{DF9C27D0-8EED-8148-B00E-507D6142228D}" type="datetime4">
              <a:rPr lang="en-US" smtClean="0"/>
              <a:t>January 29, 2013</a:t>
            </a:fld>
            <a:endParaRPr lang="en-US" dirty="0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877719" y="64166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313231"/>
                </a:solidFill>
                <a:latin typeface="Arial"/>
                <a:cs typeface="Arial"/>
              </a:defRPr>
            </a:lvl1pPr>
          </a:lstStyle>
          <a:p>
            <a:fld id="{2D0938CE-925D-FF49-A091-83F79F44BC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Box 14"/>
          <p:cNvSpPr txBox="1">
            <a:spLocks noChangeArrowheads="1"/>
          </p:cNvSpPr>
          <p:nvPr userDrawn="1"/>
        </p:nvSpPr>
        <p:spPr bwMode="auto">
          <a:xfrm>
            <a:off x="1665113" y="6530902"/>
            <a:ext cx="212609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900" b="0" i="0" dirty="0" smtClean="0">
                <a:solidFill>
                  <a:schemeClr val="accent2"/>
                </a:solidFill>
                <a:latin typeface="Arial"/>
                <a:cs typeface="Arial"/>
              </a:rPr>
              <a:t>//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490730" y="242887"/>
            <a:ext cx="351119" cy="67710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4400" b="0" i="0" dirty="0" smtClean="0">
                <a:solidFill>
                  <a:schemeClr val="accent2"/>
                </a:solidFill>
                <a:latin typeface="Arial Narrow"/>
                <a:cs typeface="Arial Narrow"/>
              </a:rPr>
              <a:t>//</a:t>
            </a:r>
            <a:endParaRPr lang="en-US" sz="4400" b="0" i="0" dirty="0">
              <a:solidFill>
                <a:schemeClr val="accent2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077840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531" y="274641"/>
            <a:ext cx="7932271" cy="60767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609823"/>
            <a:ext cx="4040188" cy="639762"/>
          </a:xfrm>
          <a:noFill/>
          <a:ln>
            <a:solidFill>
              <a:schemeClr val="accent6"/>
            </a:solidFill>
          </a:ln>
        </p:spPr>
        <p:txBody>
          <a:bodyPr lIns="91440" anchor="b"/>
          <a:lstStyle>
            <a:lvl1pPr marL="0" indent="0" algn="l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323353"/>
            <a:ext cx="4040188" cy="3802810"/>
          </a:xfrm>
          <a:ln>
            <a:solidFill>
              <a:srgbClr val="999999"/>
            </a:solidFill>
          </a:ln>
        </p:spPr>
        <p:txBody>
          <a:bodyPr lIns="36576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609823"/>
            <a:ext cx="4041775" cy="639762"/>
          </a:xfrm>
          <a:noFill/>
          <a:ln>
            <a:solidFill>
              <a:srgbClr val="999999"/>
            </a:solidFill>
          </a:ln>
        </p:spPr>
        <p:txBody>
          <a:bodyPr lIns="91440" rIns="91440" anchor="b"/>
          <a:lstStyle>
            <a:lvl1pPr marL="0" indent="0">
              <a:spcBef>
                <a:spcPts val="0"/>
              </a:spcBef>
              <a:buNone/>
              <a:defRPr sz="2400" b="0">
                <a:solidFill>
                  <a:srgbClr val="31323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325689"/>
            <a:ext cx="4041775" cy="3800475"/>
          </a:xfrm>
          <a:ln>
            <a:solidFill>
              <a:srgbClr val="999999"/>
            </a:solidFill>
          </a:ln>
        </p:spPr>
        <p:txBody>
          <a:bodyPr lIns="36576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1" name="Picture 10" descr="curved line grey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763" y="725488"/>
            <a:ext cx="9144000" cy="1143000"/>
          </a:xfrm>
          <a:prstGeom prst="rect">
            <a:avLst/>
          </a:prstGeom>
        </p:spPr>
      </p:pic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54528" y="882652"/>
            <a:ext cx="3812709" cy="414338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52" y="6176134"/>
            <a:ext cx="1209381" cy="633485"/>
          </a:xfrm>
          <a:prstGeom prst="rect">
            <a:avLst/>
          </a:prstGeom>
        </p:spPr>
      </p:pic>
      <p:sp>
        <p:nvSpPr>
          <p:cNvPr id="25" name="Rectangle 24"/>
          <p:cNvSpPr/>
          <p:nvPr userDrawn="1"/>
        </p:nvSpPr>
        <p:spPr>
          <a:xfrm>
            <a:off x="1" y="-1"/>
            <a:ext cx="233947" cy="685800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4"/>
          </p:nvPr>
        </p:nvSpPr>
        <p:spPr>
          <a:xfrm>
            <a:off x="354016" y="6416677"/>
            <a:ext cx="13110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rgbClr val="313231"/>
                </a:solidFill>
                <a:latin typeface="Arial"/>
                <a:cs typeface="Arial"/>
              </a:defRPr>
            </a:lvl1pPr>
          </a:lstStyle>
          <a:p>
            <a:fld id="{11EAF1A6-1271-064E-87AA-32222F102C69}" type="datetime4">
              <a:rPr lang="en-US" smtClean="0"/>
              <a:t>January 29, 2013</a:t>
            </a:fld>
            <a:endParaRPr lang="en-US" dirty="0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1877719" y="64166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313231"/>
                </a:solidFill>
                <a:latin typeface="Arial"/>
                <a:cs typeface="Arial"/>
              </a:defRPr>
            </a:lvl1pPr>
          </a:lstStyle>
          <a:p>
            <a:fld id="{2D0938CE-925D-FF49-A091-83F79F44BC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>
            <a:spLocks noChangeArrowheads="1"/>
          </p:cNvSpPr>
          <p:nvPr userDrawn="1"/>
        </p:nvSpPr>
        <p:spPr bwMode="auto">
          <a:xfrm>
            <a:off x="1665113" y="6530902"/>
            <a:ext cx="212609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900" b="0" i="0" dirty="0" smtClean="0">
                <a:solidFill>
                  <a:schemeClr val="accent2"/>
                </a:solidFill>
                <a:latin typeface="Arial"/>
                <a:cs typeface="Arial"/>
              </a:rPr>
              <a:t>//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490730" y="242887"/>
            <a:ext cx="351119" cy="67710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4400" b="0" i="0" dirty="0" smtClean="0">
                <a:solidFill>
                  <a:schemeClr val="accent2"/>
                </a:solidFill>
                <a:latin typeface="Arial Narrow"/>
                <a:cs typeface="Arial Narrow"/>
              </a:rPr>
              <a:t>//</a:t>
            </a:r>
            <a:endParaRPr lang="en-US" sz="4400" b="0" i="0" dirty="0">
              <a:solidFill>
                <a:schemeClr val="accent2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41948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1609825"/>
            <a:ext cx="4040188" cy="4516340"/>
          </a:xfrm>
          <a:ln>
            <a:solidFill>
              <a:srgbClr val="999999"/>
            </a:solidFill>
          </a:ln>
        </p:spPr>
        <p:txBody>
          <a:bodyPr lIns="365760" tIns="91440" bIns="9144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09825"/>
            <a:ext cx="4041775" cy="4516339"/>
          </a:xfrm>
          <a:ln>
            <a:solidFill>
              <a:srgbClr val="999999"/>
            </a:solidFill>
          </a:ln>
        </p:spPr>
        <p:txBody>
          <a:bodyPr lIns="365760" tIns="91440" bIns="9144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531" y="274641"/>
            <a:ext cx="7932271" cy="60767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" name="Picture 10" descr="curved line grey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763" y="725488"/>
            <a:ext cx="9144000" cy="1143000"/>
          </a:xfrm>
          <a:prstGeom prst="rect">
            <a:avLst/>
          </a:prstGeom>
        </p:spPr>
      </p:pic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54528" y="882652"/>
            <a:ext cx="3812709" cy="414338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52" y="6176134"/>
            <a:ext cx="1209381" cy="633485"/>
          </a:xfrm>
          <a:prstGeom prst="rect">
            <a:avLst/>
          </a:prstGeom>
        </p:spPr>
      </p:pic>
      <p:sp>
        <p:nvSpPr>
          <p:cNvPr id="25" name="Rectangle 24"/>
          <p:cNvSpPr/>
          <p:nvPr userDrawn="1"/>
        </p:nvSpPr>
        <p:spPr>
          <a:xfrm>
            <a:off x="1" y="-1"/>
            <a:ext cx="233947" cy="685800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4"/>
          </p:nvPr>
        </p:nvSpPr>
        <p:spPr>
          <a:xfrm>
            <a:off x="354016" y="6416677"/>
            <a:ext cx="13110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rgbClr val="313231"/>
                </a:solidFill>
                <a:latin typeface="Arial"/>
                <a:cs typeface="Arial"/>
              </a:defRPr>
            </a:lvl1pPr>
          </a:lstStyle>
          <a:p>
            <a:fld id="{3E401062-F4EF-0042-8C08-0D417DD058D3}" type="datetime4">
              <a:rPr lang="en-US" smtClean="0"/>
              <a:t>January 29, 2013</a:t>
            </a:fld>
            <a:endParaRPr lang="en-US" dirty="0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1877719" y="64166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313231"/>
                </a:solidFill>
                <a:latin typeface="Arial"/>
                <a:cs typeface="Arial"/>
              </a:defRPr>
            </a:lvl1pPr>
          </a:lstStyle>
          <a:p>
            <a:fld id="{2D0938CE-925D-FF49-A091-83F79F44BC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>
            <a:spLocks noChangeArrowheads="1"/>
          </p:cNvSpPr>
          <p:nvPr userDrawn="1"/>
        </p:nvSpPr>
        <p:spPr bwMode="auto">
          <a:xfrm>
            <a:off x="1665113" y="6530902"/>
            <a:ext cx="212609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900" b="0" i="0" dirty="0" smtClean="0">
                <a:solidFill>
                  <a:schemeClr val="accent2"/>
                </a:solidFill>
                <a:latin typeface="Arial"/>
                <a:cs typeface="Arial"/>
              </a:rPr>
              <a:t>//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490730" y="242887"/>
            <a:ext cx="351119" cy="67710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4400" b="0" i="0" dirty="0" smtClean="0">
                <a:solidFill>
                  <a:schemeClr val="accent2"/>
                </a:solidFill>
                <a:latin typeface="Arial Narrow"/>
                <a:cs typeface="Arial Narrow"/>
              </a:rPr>
              <a:t>//</a:t>
            </a:r>
            <a:endParaRPr lang="en-US" sz="4400" b="0" i="0" dirty="0">
              <a:solidFill>
                <a:schemeClr val="accent2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186552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531" y="274641"/>
            <a:ext cx="7932271" cy="60767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" y="-1"/>
            <a:ext cx="233947" cy="685800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490730" y="242887"/>
            <a:ext cx="351119" cy="67710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4400" b="0" i="0" dirty="0" smtClean="0">
                <a:solidFill>
                  <a:schemeClr val="accent2"/>
                </a:solidFill>
                <a:latin typeface="Arial Narrow"/>
                <a:cs typeface="Arial Narrow"/>
              </a:rPr>
              <a:t>//</a:t>
            </a:r>
            <a:endParaRPr lang="en-US" sz="4400" b="0" i="0" dirty="0">
              <a:solidFill>
                <a:schemeClr val="accent2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286136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rgbClr val="3132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013" y="274641"/>
            <a:ext cx="8332787" cy="60767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581" y="1017581"/>
            <a:ext cx="7921625" cy="0"/>
          </a:xfrm>
          <a:prstGeom prst="line">
            <a:avLst/>
          </a:prstGeom>
          <a:ln w="127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581" y="1074731"/>
            <a:ext cx="7921625" cy="0"/>
          </a:xfrm>
          <a:prstGeom prst="line">
            <a:avLst/>
          </a:prstGeom>
          <a:ln w="127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480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bg>
      <p:bgPr>
        <a:solidFill>
          <a:srgbClr val="3132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4641"/>
            <a:ext cx="8229599" cy="6329362"/>
          </a:xfrm>
        </p:spPr>
        <p:txBody>
          <a:bodyPr>
            <a:normAutofit/>
          </a:bodyPr>
          <a:lstStyle>
            <a:lvl1pPr algn="l">
              <a:defRPr sz="80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" y="4921250"/>
            <a:ext cx="7921625" cy="0"/>
          </a:xfrm>
          <a:prstGeom prst="line">
            <a:avLst/>
          </a:prstGeom>
          <a:ln w="127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1581" y="4970456"/>
            <a:ext cx="7921625" cy="0"/>
          </a:xfrm>
          <a:prstGeom prst="line">
            <a:avLst/>
          </a:prstGeom>
          <a:ln w="127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207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3" y="274641"/>
            <a:ext cx="8229599" cy="6076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354016" y="6416677"/>
            <a:ext cx="13110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rgbClr val="313231"/>
                </a:solidFill>
                <a:latin typeface="Arial"/>
                <a:cs typeface="Arial"/>
              </a:defRPr>
            </a:lvl1pPr>
          </a:lstStyle>
          <a:p>
            <a:fld id="{20B36211-0AC2-424F-99ED-68CB9137A05C}" type="datetime4">
              <a:rPr lang="en-US" smtClean="0"/>
              <a:t>January 29, 2013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877719" y="64166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313231"/>
                </a:solidFill>
                <a:latin typeface="Arial"/>
                <a:cs typeface="Arial"/>
              </a:defRPr>
            </a:lvl1pPr>
          </a:lstStyle>
          <a:p>
            <a:fld id="{2D0938CE-925D-FF49-A091-83F79F44BC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130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9" r:id="rId8"/>
    <p:sldLayoutId id="2147483656" r:id="rId9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latinLnBrk="0" hangingPunct="1">
        <a:spcBef>
          <a:spcPct val="0"/>
        </a:spcBef>
        <a:buNone/>
        <a:defRPr sz="4000" b="1" i="0" kern="120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5"/>
        </a:buClr>
        <a:buSzPct val="100000"/>
        <a:buFontTx/>
        <a:buBlip>
          <a:blip r:embed="rId11"/>
        </a:buBlip>
        <a:defRPr sz="36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SzPct val="75000"/>
        <a:buFont typeface="Lucida Grande"/>
        <a:buChar char="◦"/>
        <a:defRPr sz="32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SzPct val="75000"/>
        <a:buFont typeface="Lucida Grande"/>
        <a:buChar char="◦"/>
        <a:defRPr sz="28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SzPct val="75000"/>
        <a:buFont typeface="Lucida Grande"/>
        <a:buChar char="◦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SzPct val="75000"/>
        <a:buFont typeface="Lucida Grande"/>
        <a:buChar char="◦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3509212" y="4883290"/>
            <a:ext cx="5474368" cy="504183"/>
          </a:xfrm>
        </p:spPr>
        <p:txBody>
          <a:bodyPr/>
          <a:lstStyle/>
          <a:p>
            <a:pPr algn="r"/>
            <a:r>
              <a:rPr lang="en-US" sz="3200" b="0" dirty="0" smtClean="0"/>
              <a:t>Brad Arterbury, PMP</a:t>
            </a:r>
            <a:endParaRPr lang="en-US" sz="3200" b="0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3509212" y="5387473"/>
            <a:ext cx="5474367" cy="1174165"/>
          </a:xfrm>
        </p:spPr>
        <p:txBody>
          <a:bodyPr>
            <a:normAutofit/>
          </a:bodyPr>
          <a:lstStyle/>
          <a:p>
            <a:pPr algn="r"/>
            <a:r>
              <a:rPr lang="en-US" sz="1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Business Development Manager</a:t>
            </a:r>
            <a:endParaRPr lang="en-US" sz="1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48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Acumen Software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S1 // S5 Schedule Maturity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F0C41CF-65D5-6D43-93C0-2D3B0EDF0221}" type="datetime4">
              <a:rPr lang="en-US" smtClean="0"/>
              <a:t>January 29, 2013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0938CE-925D-FF49-A091-83F79F44BCCD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216" y="1503405"/>
            <a:ext cx="7139461" cy="5354596"/>
          </a:xfrm>
        </p:spPr>
      </p:pic>
    </p:spTree>
    <p:extLst>
      <p:ext uri="{BB962C8B-B14F-4D97-AF65-F5344CB8AC3E}">
        <p14:creationId xmlns:p14="http://schemas.microsoft.com/office/powerpoint/2010/main" val="2767156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8450" b="3292"/>
          <a:stretch/>
        </p:blipFill>
        <p:spPr>
          <a:xfrm>
            <a:off x="4645027" y="1609824"/>
            <a:ext cx="4041775" cy="3916265"/>
          </a:xfrm>
          <a:prstGeom prst="rect">
            <a:avLst/>
          </a:prstGeom>
          <a:ln>
            <a:solidFill>
              <a:srgbClr val="999999"/>
            </a:solidFill>
          </a:ln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 lIns="365760" tIns="91440" bIns="91440">
            <a:normAutofit fontScale="85000" lnSpcReduction="10000"/>
          </a:bodyPr>
          <a:lstStyle/>
          <a:p>
            <a:r>
              <a:rPr lang="en-US" b="1" dirty="0" smtClean="0"/>
              <a:t>Benefit: </a:t>
            </a:r>
          </a:p>
          <a:p>
            <a:pPr lvl="1"/>
            <a:r>
              <a:rPr lang="en-US" dirty="0" smtClean="0"/>
              <a:t>Insight into shortcomings</a:t>
            </a:r>
          </a:p>
          <a:p>
            <a:pPr lvl="1"/>
            <a:r>
              <a:rPr lang="en-US" dirty="0" smtClean="0"/>
              <a:t>Improved project quality</a:t>
            </a:r>
          </a:p>
          <a:p>
            <a:pPr lvl="1"/>
            <a:r>
              <a:rPr lang="en-US" dirty="0" smtClean="0"/>
              <a:t>Reliable project plans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Audience:</a:t>
            </a:r>
          </a:p>
          <a:p>
            <a:pPr lvl="1"/>
            <a:r>
              <a:rPr lang="en-US" dirty="0" smtClean="0"/>
              <a:t>Schedulers / Planners</a:t>
            </a:r>
          </a:p>
          <a:p>
            <a:pPr lvl="1"/>
            <a:r>
              <a:rPr lang="en-US" dirty="0" smtClean="0"/>
              <a:t>Project Controls</a:t>
            </a:r>
          </a:p>
          <a:p>
            <a:pPr lvl="1"/>
            <a:r>
              <a:rPr lang="en-US" dirty="0" smtClean="0"/>
              <a:t>Forensic Analyzers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Features:</a:t>
            </a:r>
          </a:p>
          <a:p>
            <a:pPr lvl="1"/>
            <a:r>
              <a:rPr lang="en-US" dirty="0" smtClean="0"/>
              <a:t>Industry standard metrics</a:t>
            </a:r>
          </a:p>
          <a:p>
            <a:pPr lvl="1"/>
            <a:r>
              <a:rPr lang="en-US" dirty="0" smtClean="0"/>
              <a:t>Forensic analysis</a:t>
            </a:r>
          </a:p>
          <a:p>
            <a:pPr lvl="1"/>
            <a:r>
              <a:rPr lang="en-US" dirty="0" smtClean="0"/>
              <a:t>Dashboards &amp; reports</a:t>
            </a:r>
          </a:p>
          <a:p>
            <a:pPr lvl="1"/>
            <a:r>
              <a:rPr lang="en-US" dirty="0" smtClean="0"/>
              <a:t>Industry Benchmarking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Acumen Fuse</a:t>
            </a:r>
            <a:r>
              <a:rPr lang="en-US" baseline="30000" dirty="0" smtClean="0"/>
              <a:t>®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Project Diagnostics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0B6A06C-6D69-524F-861E-0FCF387FCE22}" type="datetime4">
              <a:rPr lang="en-US" smtClean="0"/>
              <a:t>January 29, 2013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D0938CE-925D-FF49-A091-83F79F44BCC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4645025" y="5588001"/>
            <a:ext cx="4041776" cy="538163"/>
          </a:xfrm>
          <a:prstGeom prst="rect">
            <a:avLst/>
          </a:prstGeom>
          <a:ln w="12700" cmpd="sng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365760" tIns="91440" rIns="91440" bIns="91440" rtlCol="0" anchor="ctr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SzPct val="100000"/>
              <a:buFontTx/>
              <a:buBlip>
                <a:blip r:embed="rId4"/>
              </a:buBlip>
              <a:defRPr sz="2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SzPct val="75000"/>
              <a:buFont typeface="Lucida Grande"/>
              <a:buChar char="◦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SzPct val="75000"/>
              <a:buFont typeface="Lucida Grande"/>
              <a:buChar char="◦"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SzPct val="75000"/>
              <a:buFont typeface="Lucida Grande"/>
              <a:buChar char="◦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SzPct val="75000"/>
              <a:buFont typeface="Lucida Grande"/>
              <a:buChar char="◦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1600" i="1" dirty="0" smtClean="0">
                <a:solidFill>
                  <a:schemeClr val="bg1"/>
                </a:solidFill>
              </a:rPr>
              <a:t>Acumen Fuse</a:t>
            </a:r>
            <a:r>
              <a:rPr lang="en-US" sz="1600" i="1" baseline="30000" dirty="0" smtClean="0">
                <a:solidFill>
                  <a:schemeClr val="bg1"/>
                </a:solidFill>
              </a:rPr>
              <a:t>®</a:t>
            </a:r>
            <a:r>
              <a:rPr lang="en-US" sz="1600" i="1" dirty="0" smtClean="0">
                <a:solidFill>
                  <a:schemeClr val="bg1"/>
                </a:solidFill>
              </a:rPr>
              <a:t>  pinpoints, and more importantly, resolves project shortcomings in a matter of minutes. </a:t>
            </a:r>
          </a:p>
        </p:txBody>
      </p:sp>
    </p:spTree>
    <p:extLst>
      <p:ext uri="{BB962C8B-B14F-4D97-AF65-F5344CB8AC3E}">
        <p14:creationId xmlns:p14="http://schemas.microsoft.com/office/powerpoint/2010/main" val="171036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/>
          <p:cNvSpPr txBox="1">
            <a:spLocks/>
          </p:cNvSpPr>
          <p:nvPr/>
        </p:nvSpPr>
        <p:spPr>
          <a:xfrm>
            <a:off x="4645025" y="5588001"/>
            <a:ext cx="4041776" cy="538163"/>
          </a:xfrm>
          <a:prstGeom prst="rect">
            <a:avLst/>
          </a:prstGeom>
          <a:ln w="12700" cmpd="sng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365760" tIns="91440" rIns="91440" bIns="91440" rtlCol="0" anchor="ctr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SzPct val="100000"/>
              <a:buFontTx/>
              <a:buBlip>
                <a:blip r:embed="rId2"/>
              </a:buBlip>
              <a:defRPr sz="2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SzPct val="75000"/>
              <a:buFont typeface="Lucida Grande"/>
              <a:buChar char="◦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SzPct val="75000"/>
              <a:buFont typeface="Lucida Grande"/>
              <a:buChar char="◦"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SzPct val="75000"/>
              <a:buFont typeface="Lucida Grande"/>
              <a:buChar char="◦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SzPct val="75000"/>
              <a:buFont typeface="Lucida Grande"/>
              <a:buChar char="◦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1600" i="1" dirty="0" smtClean="0">
                <a:solidFill>
                  <a:schemeClr val="bg1"/>
                </a:solidFill>
              </a:rPr>
              <a:t>Acumen Risk™ simplifies traditional risk analysis without sacrificing power or accuracy.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 lIns="365760" tIns="91440" bIns="91440">
            <a:normAutofit fontScale="85000" lnSpcReduction="10000"/>
          </a:bodyPr>
          <a:lstStyle/>
          <a:p>
            <a:r>
              <a:rPr lang="en-US" b="1" dirty="0" smtClean="0"/>
              <a:t>Benefit: </a:t>
            </a:r>
          </a:p>
          <a:p>
            <a:pPr lvl="1"/>
            <a:r>
              <a:rPr lang="en-US" dirty="0" smtClean="0"/>
              <a:t>Risk exposure reduction</a:t>
            </a:r>
          </a:p>
          <a:p>
            <a:pPr lvl="1"/>
            <a:r>
              <a:rPr lang="en-US" dirty="0" smtClean="0"/>
              <a:t>Insight into mitigation</a:t>
            </a:r>
          </a:p>
          <a:p>
            <a:pPr lvl="1"/>
            <a:r>
              <a:rPr lang="en-US" dirty="0" smtClean="0"/>
              <a:t>Improved project confidence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Audience:</a:t>
            </a:r>
          </a:p>
          <a:p>
            <a:pPr lvl="1"/>
            <a:r>
              <a:rPr lang="en-US" dirty="0" smtClean="0"/>
              <a:t>Risk analysts</a:t>
            </a:r>
          </a:p>
          <a:p>
            <a:pPr lvl="1"/>
            <a:r>
              <a:rPr lang="en-US" dirty="0" smtClean="0"/>
              <a:t>Project Stakeholders</a:t>
            </a:r>
          </a:p>
          <a:p>
            <a:pPr lvl="1"/>
            <a:r>
              <a:rPr lang="en-US" dirty="0" smtClean="0"/>
              <a:t>Project managers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Features:</a:t>
            </a:r>
          </a:p>
          <a:p>
            <a:pPr lvl="1"/>
            <a:r>
              <a:rPr lang="en-US" dirty="0" smtClean="0"/>
              <a:t>Combined Cost/Schedule risk</a:t>
            </a:r>
          </a:p>
          <a:p>
            <a:pPr lvl="1"/>
            <a:r>
              <a:rPr lang="en-US" dirty="0" smtClean="0"/>
              <a:t>Integrated risk register</a:t>
            </a:r>
          </a:p>
          <a:p>
            <a:pPr lvl="1"/>
            <a:r>
              <a:rPr lang="en-US" dirty="0" smtClean="0"/>
              <a:t>Risk driver identification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Acumen Risk</a:t>
            </a:r>
            <a:r>
              <a:rPr lang="en-US" baseline="30000" dirty="0" smtClean="0"/>
              <a:t>™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Project Risk Analysis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64BCDF3-A9B7-DC42-9B09-5DCC2DED87B0}" type="datetime4">
              <a:rPr lang="en-US" smtClean="0"/>
              <a:t>January 29, 2013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D0938CE-925D-FF49-A091-83F79F44BCCD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" r="2229"/>
          <a:stretch>
            <a:fillRect/>
          </a:stretch>
        </p:blipFill>
        <p:spPr>
          <a:xfrm>
            <a:off x="4645025" y="1609725"/>
            <a:ext cx="4041775" cy="391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51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risk drivers right pane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77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3" r="4233"/>
          <a:stretch/>
        </p:blipFill>
        <p:spPr>
          <a:xfrm>
            <a:off x="4645027" y="1609824"/>
            <a:ext cx="4041775" cy="3916265"/>
          </a:xfrm>
          <a:prstGeom prst="rect">
            <a:avLst/>
          </a:prstGeom>
          <a:ln>
            <a:solidFill>
              <a:srgbClr val="999999"/>
            </a:solidFill>
          </a:ln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4645025" y="5588001"/>
            <a:ext cx="4041776" cy="538163"/>
          </a:xfrm>
          <a:prstGeom prst="rect">
            <a:avLst/>
          </a:prstGeom>
          <a:ln w="12700" cmpd="sng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365760" tIns="91440" rIns="91440" bIns="91440" rtlCol="0" anchor="ctr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SzPct val="100000"/>
              <a:buFontTx/>
              <a:buBlip>
                <a:blip r:embed="rId3"/>
              </a:buBlip>
              <a:defRPr sz="2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SzPct val="75000"/>
              <a:buFont typeface="Lucida Grande"/>
              <a:buChar char="◦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SzPct val="75000"/>
              <a:buFont typeface="Lucida Grande"/>
              <a:buChar char="◦"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SzPct val="75000"/>
              <a:buFont typeface="Lucida Grande"/>
              <a:buChar char="◦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SzPct val="75000"/>
              <a:buFont typeface="Lucida Grande"/>
              <a:buChar char="◦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1600" i="1" dirty="0" smtClean="0">
                <a:solidFill>
                  <a:schemeClr val="bg1"/>
                </a:solidFill>
              </a:rPr>
              <a:t>Acumen 360™ accelerates (or decelerates) time frames in seconds helping you meet your project goals.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 lIns="365760" tIns="91440" bIns="91440"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n-US" b="1" dirty="0" smtClean="0"/>
              <a:t>Benefit: 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Alignment with project goals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Recovery from delays</a:t>
            </a:r>
          </a:p>
          <a:p>
            <a:pPr lvl="1">
              <a:lnSpc>
                <a:spcPct val="110000"/>
              </a:lnSpc>
            </a:pPr>
            <a:r>
              <a:rPr lang="en-US" i="1" dirty="0" smtClean="0"/>
              <a:t>Automatic</a:t>
            </a:r>
            <a:r>
              <a:rPr lang="en-US" dirty="0" smtClean="0"/>
              <a:t> scenario generation</a:t>
            </a:r>
          </a:p>
          <a:p>
            <a:pPr lvl="1">
              <a:lnSpc>
                <a:spcPct val="110000"/>
              </a:lnSpc>
            </a:pP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b="1" dirty="0" smtClean="0"/>
              <a:t>Audience: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Schedulers / Planners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Project Managers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Project Stakeholders</a:t>
            </a:r>
            <a:br>
              <a:rPr lang="en-US" dirty="0" smtClean="0"/>
            </a:b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b="1" dirty="0" smtClean="0"/>
              <a:t>Features: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Three modes of acceleration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Scenario comparison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Scenario export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“What-If…” analysis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Acumen 360</a:t>
            </a:r>
            <a:r>
              <a:rPr lang="en-US" baseline="30000" dirty="0" smtClean="0"/>
              <a:t>™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Project Optimization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EBC3DB6-C96F-904F-9611-0A18EB41F946}" type="datetime4">
              <a:rPr lang="en-US" smtClean="0"/>
              <a:t>January 29, 2013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D0938CE-925D-FF49-A091-83F79F44BCC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51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Placeholder 2"/>
          <p:cNvSpPr>
            <a:spLocks noGrp="1"/>
          </p:cNvSpPr>
          <p:nvPr>
            <p:ph type="body" idx="1"/>
          </p:nvPr>
        </p:nvSpPr>
        <p:spPr>
          <a:xfrm>
            <a:off x="750888" y="2069104"/>
            <a:ext cx="7772400" cy="263525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sz="4000" b="1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More information:</a:t>
            </a:r>
            <a:r>
              <a:rPr lang="en-US" sz="72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/>
            </a:r>
            <a:br>
              <a:rPr lang="en-US" sz="72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</a:b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White papers: </a:t>
            </a:r>
            <a:r>
              <a:rPr lang="en-US" sz="2400" dirty="0">
                <a:solidFill>
                  <a:srgbClr val="FF6C00"/>
                </a:solidFill>
                <a:latin typeface="Arial"/>
                <a:cs typeface="Arial"/>
              </a:rPr>
              <a:t>www.projectacumen.com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/>
            </a:r>
            <a:br>
              <a:rPr lang="en-US" sz="24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</a:b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Software Trial: </a:t>
            </a:r>
            <a:r>
              <a:rPr lang="en-US" sz="2400" dirty="0">
                <a:solidFill>
                  <a:srgbClr val="FF6C00"/>
                </a:solidFill>
                <a:latin typeface="Arial"/>
                <a:cs typeface="Arial"/>
              </a:rPr>
              <a:t>www.projectacumen.com/trial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/>
            </a:r>
            <a:br>
              <a:rPr lang="en-US" sz="24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</a:b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Twitter: </a:t>
            </a:r>
            <a:r>
              <a:rPr lang="en-US" sz="2400" dirty="0">
                <a:solidFill>
                  <a:srgbClr val="FF6C00"/>
                </a:solidFill>
                <a:latin typeface="Arial"/>
                <a:cs typeface="Arial"/>
              </a:rPr>
              <a:t>@projectacumen</a:t>
            </a:r>
            <a:br>
              <a:rPr lang="en-US" sz="2400" dirty="0">
                <a:solidFill>
                  <a:srgbClr val="FF6C00"/>
                </a:solidFill>
                <a:latin typeface="Arial"/>
                <a:cs typeface="Arial"/>
              </a:rPr>
            </a:b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Email: </a:t>
            </a:r>
            <a:r>
              <a:rPr lang="en-US" sz="2400" dirty="0">
                <a:solidFill>
                  <a:srgbClr val="FF6C00"/>
                </a:solidFill>
                <a:latin typeface="Arial"/>
                <a:cs typeface="Arial"/>
              </a:rPr>
              <a:t>info@projectacumen.com</a:t>
            </a:r>
          </a:p>
        </p:txBody>
      </p:sp>
    </p:spTree>
    <p:extLst>
      <p:ext uri="{BB962C8B-B14F-4D97-AF65-F5344CB8AC3E}">
        <p14:creationId xmlns:p14="http://schemas.microsoft.com/office/powerpoint/2010/main" val="303028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umen Powerpoint Template">
  <a:themeElements>
    <a:clrScheme name="Custom 14">
      <a:dk1>
        <a:sysClr val="windowText" lastClr="000000"/>
      </a:dk1>
      <a:lt1>
        <a:sysClr val="window" lastClr="FFFFFF"/>
      </a:lt1>
      <a:dk2>
        <a:srgbClr val="313231"/>
      </a:dk2>
      <a:lt2>
        <a:srgbClr val="DDDEDD"/>
      </a:lt2>
      <a:accent1>
        <a:srgbClr val="313231"/>
      </a:accent1>
      <a:accent2>
        <a:srgbClr val="FF7500"/>
      </a:accent2>
      <a:accent3>
        <a:srgbClr val="F9B884"/>
      </a:accent3>
      <a:accent4>
        <a:srgbClr val="313231"/>
      </a:accent4>
      <a:accent5>
        <a:srgbClr val="005F90"/>
      </a:accent5>
      <a:accent6>
        <a:srgbClr val="868685"/>
      </a:accent6>
      <a:hlink>
        <a:srgbClr val="FF7500"/>
      </a:hlink>
      <a:folHlink>
        <a:srgbClr val="FF75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alpha val="90000"/>
          </a:schemeClr>
        </a:solidFill>
        <a:ln w="19050" cmpd="sng">
          <a:headEnd type="none"/>
          <a:tailEnd type="triangle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600" dirty="0" smtClean="0">
            <a:latin typeface="Arial"/>
            <a:cs typeface="Arial"/>
          </a:defRPr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>
          <a:solidFill>
            <a:srgbClr val="BF5800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A0B5AF411B9F43A791AE87FBCB0CCF" ma:contentTypeVersion="5" ma:contentTypeDescription="Create a new document." ma:contentTypeScope="" ma:versionID="a07428e1e86abfb92c13e40c6d87ac6b">
  <xsd:schema xmlns:xsd="http://www.w3.org/2001/XMLSchema" xmlns:p="http://schemas.microsoft.com/office/2006/metadata/properties" xmlns:ns1="http://schemas.microsoft.com/sharepoint/v3" xmlns:ns2="818ab197-d140-402e-b8de-97cd7fd16373" xmlns:ns3="8781b459-35d1-4874-a8a7-354b71085f54" targetNamespace="http://schemas.microsoft.com/office/2006/metadata/properties" ma:root="true" ma:fieldsID="b142ebc7ab5e1caa001ebac0546f0008" ns1:_="" ns2:_="" ns3:_="">
    <xsd:import namespace="http://schemas.microsoft.com/sharepoint/v3"/>
    <xsd:import namespace="818ab197-d140-402e-b8de-97cd7fd16373"/>
    <xsd:import namespace="8781b459-35d1-4874-a8a7-354b71085f54"/>
    <xsd:element name="properties">
      <xsd:complexType>
        <xsd:sequence>
          <xsd:element name="documentManagement">
            <xsd:complexType>
              <xsd:all>
                <xsd:element ref="ns2:ContentId" minOccurs="0"/>
                <xsd:element ref="ns2:NavMenuId" minOccurs="0"/>
                <xsd:element ref="ns2:ContentFileId" minOccurs="0"/>
                <xsd:element ref="ns3:Taxonomy" minOccurs="0"/>
                <xsd:element ref="ns2:SortOrder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13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4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dms="http://schemas.microsoft.com/office/2006/documentManagement/types" targetNamespace="818ab197-d140-402e-b8de-97cd7fd16373" elementFormDefault="qualified">
    <xsd:import namespace="http://schemas.microsoft.com/office/2006/documentManagement/types"/>
    <xsd:element name="ContentId" ma:index="8" nillable="true" ma:displayName="ContentId" ma:internalName="ContentId">
      <xsd:simpleType>
        <xsd:restriction base="dms:Text">
          <xsd:maxLength value="255"/>
        </xsd:restriction>
      </xsd:simpleType>
    </xsd:element>
    <xsd:element name="NavMenuId" ma:index="9" nillable="true" ma:displayName="NavMenuId" ma:internalName="NavMenuId">
      <xsd:simpleType>
        <xsd:restriction base="dms:Text">
          <xsd:maxLength value="255"/>
        </xsd:restriction>
      </xsd:simpleType>
    </xsd:element>
    <xsd:element name="ContentFileId" ma:index="10" nillable="true" ma:displayName="ContentFileId" ma:internalName="ContentFileId">
      <xsd:simpleType>
        <xsd:restriction base="dms:Text">
          <xsd:maxLength value="255"/>
        </xsd:restriction>
      </xsd:simpleType>
    </xsd:element>
    <xsd:element name="SortOrder" ma:index="12" nillable="true" ma:displayName="Homepage Sort Order" ma:internalName="SortOrder" ma:percentage="FALSE">
      <xsd:simpleType>
        <xsd:restriction base="dms:Number"/>
      </xsd:simpleType>
    </xsd:element>
  </xsd:schema>
  <xsd:schema xmlns:xsd="http://www.w3.org/2001/XMLSchema" xmlns:dms="http://schemas.microsoft.com/office/2006/documentManagement/types" targetNamespace="8781b459-35d1-4874-a8a7-354b71085f54" elementFormDefault="qualified">
    <xsd:import namespace="http://schemas.microsoft.com/office/2006/documentManagement/types"/>
    <xsd:element name="Taxonomy" ma:index="11" nillable="true" ma:displayName="Taxonomy" ma:internalName="SusQtechTaxonomy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NavMenuId xmlns="818ab197-d140-402e-b8de-97cd7fd16373" xsi:nil="true"/>
    <ContentId xmlns="818ab197-d140-402e-b8de-97cd7fd16373" xsi:nil="true"/>
    <SortOrder xmlns="818ab197-d140-402e-b8de-97cd7fd16373" xsi:nil="true"/>
    <PublishingExpirationDate xmlns="http://schemas.microsoft.com/sharepoint/v3" xsi:nil="true"/>
    <Taxonomy xmlns="8781b459-35d1-4874-a8a7-354b71085f54" xsi:nil="true"/>
    <PublishingStartDate xmlns="http://schemas.microsoft.com/sharepoint/v3" xsi:nil="true"/>
    <ContentFileId xmlns="818ab197-d140-402e-b8de-97cd7fd16373" xsi:nil="true"/>
  </documentManagement>
</p:properties>
</file>

<file path=customXml/itemProps1.xml><?xml version="1.0" encoding="utf-8"?>
<ds:datastoreItem xmlns:ds="http://schemas.openxmlformats.org/officeDocument/2006/customXml" ds:itemID="{D2E71B49-F2A9-44EC-B57B-642AAC4AEFF5}"/>
</file>

<file path=customXml/itemProps2.xml><?xml version="1.0" encoding="utf-8"?>
<ds:datastoreItem xmlns:ds="http://schemas.openxmlformats.org/officeDocument/2006/customXml" ds:itemID="{E00B645E-261B-4908-B01C-DD0580A1B2F6}"/>
</file>

<file path=customXml/itemProps3.xml><?xml version="1.0" encoding="utf-8"?>
<ds:datastoreItem xmlns:ds="http://schemas.openxmlformats.org/officeDocument/2006/customXml" ds:itemID="{DE9C3284-8F36-4408-8D7A-9413717D5B61}"/>
</file>

<file path=docProps/app.xml><?xml version="1.0" encoding="utf-8"?>
<Properties xmlns="http://schemas.openxmlformats.org/officeDocument/2006/extended-properties" xmlns:vt="http://schemas.openxmlformats.org/officeDocument/2006/docPropsVTypes">
  <Template>Acumen Powerpoint Template.thmx</Template>
  <TotalTime>5262</TotalTime>
  <Words>153</Words>
  <Application>Microsoft Office PowerPoint</Application>
  <PresentationFormat>On-screen Show (4:3)</PresentationFormat>
  <Paragraphs>65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Acumen Powerpoint Template</vt:lpstr>
      <vt:lpstr>Brad Arterbury, PMP</vt:lpstr>
      <vt:lpstr>Acumen Software</vt:lpstr>
      <vt:lpstr>Acumen Fuse® </vt:lpstr>
      <vt:lpstr>Acumen Risk™ </vt:lpstr>
      <vt:lpstr>PowerPoint Presentation</vt:lpstr>
      <vt:lpstr>Acumen 360™ </vt:lpstr>
      <vt:lpstr>PowerPoint Presentation</vt:lpstr>
    </vt:vector>
  </TitlesOfParts>
  <Company>Acumen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Goodrich</dc:creator>
  <cp:lastModifiedBy>Brad Arterbury</cp:lastModifiedBy>
  <cp:revision>436</cp:revision>
  <cp:lastPrinted>2012-10-04T12:34:02Z</cp:lastPrinted>
  <dcterms:created xsi:type="dcterms:W3CDTF">2012-09-05T16:32:41Z</dcterms:created>
  <dcterms:modified xsi:type="dcterms:W3CDTF">2013-01-29T21:07:36Z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0x01010004A0B5AF411B9F43A791AE87FBCB0CCF</vt:lpwstr>
  </property>
  <property fmtid="{D5CDD505-2E9C-101B-9397-08002B2CF9AE}" pid="3" name="TemplateUrl">
    <vt:lpwstr/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PublishingContact">
    <vt:lpwstr/>
  </property>
  <property fmtid="{D5CDD505-2E9C-101B-9397-08002B2CF9AE}" pid="9" name="PublishingPageContent">
    <vt:lpwstr/>
  </property>
  <property fmtid="{D5CDD505-2E9C-101B-9397-08002B2CF9AE}" pid="11" name="PublishingRollupImage">
    <vt:lpwstr/>
  </property>
  <property fmtid="{D5CDD505-2E9C-101B-9397-08002B2CF9AE}" pid="12" name="ArticleByLine">
    <vt:lpwstr/>
  </property>
  <property fmtid="{D5CDD505-2E9C-101B-9397-08002B2CF9AE}" pid="13" name="PublishingContactEmail">
    <vt:lpwstr/>
  </property>
  <property fmtid="{D5CDD505-2E9C-101B-9397-08002B2CF9AE}" pid="14" name="PublishingPageImage">
    <vt:lpwstr/>
  </property>
  <property fmtid="{D5CDD505-2E9C-101B-9397-08002B2CF9AE}" pid="15" name="SummaryLinks">
    <vt:lpwstr/>
  </property>
  <property fmtid="{D5CDD505-2E9C-101B-9397-08002B2CF9AE}" pid="16" name="PublishingContactPicture">
    <vt:lpwstr/>
  </property>
  <property fmtid="{D5CDD505-2E9C-101B-9397-08002B2CF9AE}" pid="17" name="PublishingVariationGroupID">
    <vt:lpwstr/>
  </property>
  <property fmtid="{D5CDD505-2E9C-101B-9397-08002B2CF9AE}" pid="18" name="SummaryLinks2">
    <vt:lpwstr/>
  </property>
  <property fmtid="{D5CDD505-2E9C-101B-9397-08002B2CF9AE}" pid="19" name="NDIAKeywords">
    <vt:lpwstr/>
  </property>
  <property fmtid="{D5CDD505-2E9C-101B-9397-08002B2CF9AE}" pid="20" name="NDIA Long Description">
    <vt:lpwstr/>
  </property>
  <property fmtid="{D5CDD505-2E9C-101B-9397-08002B2CF9AE}" pid="21" name="PageHeading">
    <vt:lpwstr/>
  </property>
  <property fmtid="{D5CDD505-2E9C-101B-9397-08002B2CF9AE}" pid="22" name="PublishingContactName">
    <vt:lpwstr/>
  </property>
  <property fmtid="{D5CDD505-2E9C-101B-9397-08002B2CF9AE}" pid="23" name="PublishingVariationRelationshipLinkFieldID">
    <vt:lpwstr/>
  </property>
  <property fmtid="{D5CDD505-2E9C-101B-9397-08002B2CF9AE}" pid="24" name="Comments">
    <vt:lpwstr/>
  </property>
  <property fmtid="{D5CDD505-2E9C-101B-9397-08002B2CF9AE}" pid="25" name="PublishingPageLayout">
    <vt:lpwstr/>
  </property>
  <property fmtid="{D5CDD505-2E9C-101B-9397-08002B2CF9AE}" pid="26" name="ForceSSL">
    <vt:bool>false</vt:bool>
  </property>
  <property fmtid="{D5CDD505-2E9C-101B-9397-08002B2CF9AE}" pid="27" name="Audience">
    <vt:lpwstr/>
  </property>
  <property fmtid="{D5CDD505-2E9C-101B-9397-08002B2CF9AE}" pid="28" name="PublishingImageCaption">
    <vt:lpwstr/>
  </property>
</Properties>
</file>