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3" r:id="rId3"/>
    <p:sldId id="304" r:id="rId4"/>
    <p:sldId id="305" r:id="rId5"/>
    <p:sldId id="301" r:id="rId6"/>
    <p:sldId id="299" r:id="rId7"/>
    <p:sldId id="306" r:id="rId8"/>
    <p:sldId id="298" r:id="rId9"/>
  </p:sldIdLst>
  <p:sldSz cx="9144000" cy="6858000" type="screen4x3"/>
  <p:notesSz cx="70104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66"/>
    <a:srgbClr val="009999"/>
    <a:srgbClr val="339966"/>
    <a:srgbClr val="008080"/>
    <a:srgbClr val="006666"/>
    <a:srgbClr val="9966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95854" autoAdjust="0"/>
  </p:normalViewPr>
  <p:slideViewPr>
    <p:cSldViewPr>
      <p:cViewPr>
        <p:scale>
          <a:sx n="110" d="100"/>
          <a:sy n="110" d="100"/>
        </p:scale>
        <p:origin x="-72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2920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058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7854E09B-7850-4A09-948E-51913F578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74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03725"/>
            <a:ext cx="56070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058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ABD57A49-7D18-41FC-8014-9E1196A67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EBEB9B-2EAE-4430-B584-57D93293A91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EB22C9-4488-4DAB-906D-099907A894A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87A3F3-FFAF-470B-9D8B-F8FFFCBAE82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8422EF-6C8F-4E98-B5EB-C76B38EC1DC4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938463"/>
            <a:ext cx="7772400" cy="109537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609600" y="1295400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V="1">
            <a:off x="609600" y="6324600"/>
            <a:ext cx="7924800" cy="0"/>
          </a:xfrm>
          <a:prstGeom prst="line">
            <a:avLst/>
          </a:prstGeom>
          <a:noFill/>
          <a:ln w="3175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2233" name="Text Box 9"/>
          <p:cNvSpPr txBox="1">
            <a:spLocks noChangeArrowheads="1"/>
          </p:cNvSpPr>
          <p:nvPr userDrawn="1"/>
        </p:nvSpPr>
        <p:spPr bwMode="auto">
          <a:xfrm>
            <a:off x="533400" y="6354763"/>
            <a:ext cx="2286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200" dirty="0">
                <a:latin typeface="Arial" charset="0"/>
              </a:rPr>
              <a:t>August 2010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 userDrawn="1"/>
        </p:nvSpPr>
        <p:spPr bwMode="auto">
          <a:xfrm>
            <a:off x="7239000" y="6324600"/>
            <a:ext cx="137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fld id="{4C51A1BB-AD99-4FB7-BACC-75C0CBD4AD45}" type="slidenum">
              <a:rPr lang="en-US" sz="1200">
                <a:latin typeface="Arial" charset="0"/>
              </a:rPr>
              <a:pPr algn="r" eaLnBrk="0" hangingPunct="0">
                <a:spcBef>
                  <a:spcPct val="50000"/>
                </a:spcBef>
                <a:defRPr/>
              </a:pPr>
              <a:t>‹#›</a:t>
            </a:fld>
            <a:endParaRPr lang="en-US" sz="12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4" r:id="rId2"/>
    <p:sldLayoutId id="2147483803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90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80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80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rgbClr val="C00000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rgbClr val="006666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rgbClr val="006666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rgbClr val="006666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rgbClr val="006666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981200"/>
          </a:xfrm>
        </p:spPr>
        <p:txBody>
          <a:bodyPr/>
          <a:lstStyle/>
          <a:p>
            <a:pPr algn="ctr" eaLnBrk="1" hangingPunct="1"/>
            <a:r>
              <a:rPr lang="en-US" sz="4400" smtClean="0"/>
              <a:t>UN/CEFACT XML Schema Status and Data Exchange Requirement Guidelines</a:t>
            </a: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7010400" cy="1600200"/>
          </a:xfrm>
        </p:spPr>
        <p:txBody>
          <a:bodyPr/>
          <a:lstStyle/>
          <a:p>
            <a:pPr algn="ctr" eaLnBrk="1" hangingPunct="1"/>
            <a:r>
              <a:rPr lang="en-US" sz="2400" smtClean="0"/>
              <a:t>Joan Ugljesa</a:t>
            </a:r>
          </a:p>
          <a:p>
            <a:pPr algn="ctr" eaLnBrk="1" hangingPunct="1"/>
            <a:r>
              <a:rPr lang="en-US" sz="2400" smtClean="0"/>
              <a:t>NDIA PMSC</a:t>
            </a:r>
          </a:p>
          <a:p>
            <a:pPr algn="ctr" eaLnBrk="1" hangingPunct="1"/>
            <a:r>
              <a:rPr lang="en-US" sz="2400" smtClean="0"/>
              <a:t>August 26,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4" descr="Datacomponents-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3886200"/>
            <a:ext cx="4251325" cy="236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UN/CEFACT XML - Background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66738" y="1600200"/>
            <a:ext cx="8001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smtClean="0"/>
              <a:t>What’s the purpose?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Replace the existing (and limiting) ANSI X12 Electronic Data Interchange (EDI) transaction sets (806 and 839) with an XML equivalent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Provide means to exchange schedule, cost, and related auxiliary data in an industry recognized  standard format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Address formal government contractual requirements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Facilitate data exchange for </a:t>
            </a:r>
            <a:br>
              <a:rPr lang="en-US" sz="2000" smtClean="0"/>
            </a:br>
            <a:r>
              <a:rPr lang="en-US" sz="2000" smtClean="0"/>
              <a:t>all parties – </a:t>
            </a:r>
            <a:br>
              <a:rPr lang="en-US" sz="2000" smtClean="0"/>
            </a:br>
            <a:r>
              <a:rPr lang="en-US" sz="2000" smtClean="0"/>
              <a:t>subcontractors, prime </a:t>
            </a:r>
            <a:br>
              <a:rPr lang="en-US" sz="2000" smtClean="0"/>
            </a:br>
            <a:r>
              <a:rPr lang="en-US" sz="2000" smtClean="0"/>
              <a:t>contractors, customers, </a:t>
            </a:r>
            <a:br>
              <a:rPr lang="en-US" sz="2000" smtClean="0"/>
            </a:br>
            <a:r>
              <a:rPr lang="en-US" sz="2000" smtClean="0"/>
              <a:t>program offices, </a:t>
            </a:r>
            <a:br>
              <a:rPr lang="en-US" sz="2000" smtClean="0"/>
            </a:br>
            <a:r>
              <a:rPr lang="en-US" sz="2000" smtClean="0"/>
              <a:t>internal </a:t>
            </a:r>
            <a:br>
              <a:rPr lang="en-US" sz="2000" smtClean="0"/>
            </a:br>
            <a:r>
              <a:rPr lang="en-US" sz="2000" smtClean="0"/>
              <a:t>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End Objective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8001000" cy="464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600" dirty="0" smtClean="0"/>
              <a:t>A library of schedule, cost, and auxiliary XML data components (data model and schemas) that can be used by the project management community worldwide regardless of industry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600" dirty="0" smtClean="0"/>
              <a:t>Formal, published international standard – United Nations Centre for Trade Facilitation and Electronic Business (UN/CEFACT) – that can be cited in contracts and requirements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600" dirty="0" smtClean="0"/>
              <a:t>Software vendor neutral format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600" dirty="0" smtClean="0"/>
              <a:t>Prevent new projects from reinventing the wheel – use standards based XML components in a web environment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dirty="0" smtClean="0"/>
              <a:t>Consistent, standard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Schema Information Areas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smtClean="0"/>
              <a:t>Targeted schemas for specific data exchange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Can be used alone or combined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Flexible – can be tailored to project needs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Targeted schemas include: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Schedule data – activities, milestones, relationship details, resource availability and assignment details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Cost data - Budget, actual, earned value, estimate (cumulative/at complete or time phased)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Combined schedule and cost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Contract and project summary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Funding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Auxiliary data – reporting structures, calendars, resources, thresholds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Events -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6482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Joint Industry/Government Data Exchange Requirement Guidelines for the UN/CEFACT XML Schemas</a:t>
            </a:r>
          </a:p>
          <a:p>
            <a:pPr lvl="1">
              <a:defRPr/>
            </a:pPr>
            <a:r>
              <a:rPr lang="en-US" dirty="0" smtClean="0"/>
              <a:t>Development effort with industry, DCMA, OSD Central Repository, and software vendors</a:t>
            </a:r>
          </a:p>
          <a:p>
            <a:pPr lvl="1">
              <a:defRPr/>
            </a:pPr>
            <a:r>
              <a:rPr lang="en-US" dirty="0" smtClean="0"/>
              <a:t>Goal:  Clearly articulate specific data content requirements</a:t>
            </a:r>
          </a:p>
          <a:p>
            <a:pPr lvl="2">
              <a:defRPr/>
            </a:pPr>
            <a:r>
              <a:rPr lang="en-US" dirty="0" smtClean="0"/>
              <a:t>Software vendors can use to produce acceptable instance documents </a:t>
            </a:r>
          </a:p>
          <a:p>
            <a:pPr lvl="2">
              <a:defRPr/>
            </a:pPr>
            <a:r>
              <a:rPr lang="en-US" dirty="0" smtClean="0"/>
              <a:t>Foundation to do validation check – verify an instance document complies with requirements</a:t>
            </a:r>
          </a:p>
          <a:p>
            <a:pPr lvl="2">
              <a:defRPr/>
            </a:pPr>
            <a:r>
              <a:rPr lang="en-US" dirty="0" smtClean="0"/>
              <a:t>Support OSD Central Repository </a:t>
            </a:r>
            <a:r>
              <a:rPr lang="en-US" smtClean="0"/>
              <a:t>and DCMA end </a:t>
            </a:r>
            <a:r>
              <a:rPr lang="en-US" dirty="0" smtClean="0"/>
              <a:t>users as well as industry (prime and subcontractor data exchange)</a:t>
            </a:r>
          </a:p>
          <a:p>
            <a:pPr>
              <a:defRPr/>
            </a:pPr>
            <a:r>
              <a:rPr lang="en-US" dirty="0" smtClean="0"/>
              <a:t>First set published March, 2009 (UN/CEFACT Data Library D08B)</a:t>
            </a:r>
          </a:p>
          <a:p>
            <a:pPr>
              <a:defRPr/>
            </a:pPr>
            <a:r>
              <a:rPr lang="en-US" dirty="0" smtClean="0"/>
              <a:t>August, 2010 update (UN/CEFACT Data Library D09B)</a:t>
            </a:r>
          </a:p>
          <a:p>
            <a:pPr lvl="2">
              <a:defRPr/>
            </a:pPr>
            <a:r>
              <a:rPr lang="en-US" dirty="0" smtClean="0"/>
              <a:t>Incorporates data maintenance and comments as a result of first set of guidelines</a:t>
            </a:r>
          </a:p>
          <a:p>
            <a:pPr lvl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Events -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6482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Updated Guidelines include:</a:t>
            </a:r>
          </a:p>
          <a:p>
            <a:pPr lvl="1">
              <a:defRPr/>
            </a:pPr>
            <a:r>
              <a:rPr lang="en-US" dirty="0" smtClean="0"/>
              <a:t>DID specific </a:t>
            </a:r>
          </a:p>
          <a:p>
            <a:pPr lvl="2">
              <a:defRPr/>
            </a:pPr>
            <a:r>
              <a:rPr lang="en-US" dirty="0" smtClean="0"/>
              <a:t>CPR (DI-MGMT-81466A)</a:t>
            </a:r>
          </a:p>
          <a:p>
            <a:pPr lvl="2">
              <a:defRPr/>
            </a:pPr>
            <a:r>
              <a:rPr lang="en-US" dirty="0" smtClean="0"/>
              <a:t>CFSR (DI-MGMT-81468)</a:t>
            </a:r>
          </a:p>
          <a:p>
            <a:pPr lvl="2">
              <a:defRPr/>
            </a:pPr>
            <a:r>
              <a:rPr lang="en-US" dirty="0" smtClean="0"/>
              <a:t>IMS (DI-MGMT-81650)</a:t>
            </a:r>
          </a:p>
          <a:p>
            <a:pPr lvl="2">
              <a:defRPr/>
            </a:pPr>
            <a:r>
              <a:rPr lang="en-US" dirty="0" smtClean="0"/>
              <a:t>CWBS (DI-MGMT-81334C)</a:t>
            </a:r>
          </a:p>
          <a:p>
            <a:pPr lvl="1">
              <a:defRPr/>
            </a:pPr>
            <a:r>
              <a:rPr lang="en-US" dirty="0" smtClean="0"/>
              <a:t>Other targeted end use scenarios</a:t>
            </a:r>
          </a:p>
          <a:p>
            <a:pPr lvl="2">
              <a:defRPr/>
            </a:pPr>
            <a:r>
              <a:rPr lang="en-US" dirty="0" smtClean="0"/>
              <a:t>Time Phased Cost  </a:t>
            </a:r>
          </a:p>
          <a:p>
            <a:pPr lvl="2">
              <a:defRPr/>
            </a:pPr>
            <a:r>
              <a:rPr lang="en-US" dirty="0" smtClean="0"/>
              <a:t>Network Schedule and Cost (broader use guideline that can be used for data calls to exchange detail level data)</a:t>
            </a:r>
          </a:p>
          <a:p>
            <a:pPr lvl="2">
              <a:defRPr/>
            </a:pPr>
            <a:r>
              <a:rPr lang="en-US" dirty="0" smtClean="0"/>
              <a:t>Reporting Structures (WBS, OBS, IMP, etc.)</a:t>
            </a:r>
          </a:p>
          <a:p>
            <a:pPr lvl="2">
              <a:defRPr/>
            </a:pPr>
            <a:r>
              <a:rPr lang="en-US" dirty="0" smtClean="0"/>
              <a:t>Common Industry Code List for use with schedule related guidelines</a:t>
            </a:r>
          </a:p>
          <a:p>
            <a:pPr>
              <a:defRPr/>
            </a:pPr>
            <a:r>
              <a:rPr lang="en-US" dirty="0" smtClean="0"/>
              <a:t>Host web site:  http://dcarc.pae.osd.mil/EVM/Index.aspx</a:t>
            </a:r>
          </a:p>
          <a:p>
            <a:pPr lvl="1">
              <a:defRPr/>
            </a:pPr>
            <a:r>
              <a:rPr lang="en-US" dirty="0" smtClean="0"/>
              <a:t>Alternate technical URL:  evg3.dcma.mil/wiki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Data Item Descriptions need to be updated to reflect UN/CEFACT Standard</a:t>
            </a:r>
          </a:p>
          <a:p>
            <a:pPr lvl="1">
              <a:defRPr/>
            </a:pPr>
            <a:r>
              <a:rPr lang="en-US" dirty="0" smtClean="0"/>
              <a:t>X12 transaction sets and federal implementation conventions (ICs) out of date and not maintained</a:t>
            </a:r>
          </a:p>
          <a:p>
            <a:pPr lvl="1">
              <a:defRPr/>
            </a:pPr>
            <a:r>
              <a:rPr lang="en-US" dirty="0" smtClean="0"/>
              <a:t>Eliminate proprietary formats</a:t>
            </a:r>
          </a:p>
          <a:p>
            <a:pPr lvl="1">
              <a:defRPr/>
            </a:pPr>
            <a:r>
              <a:rPr lang="en-US" dirty="0" smtClean="0"/>
              <a:t>Consistent requirement for all DIDs</a:t>
            </a:r>
          </a:p>
          <a:p>
            <a:pPr lvl="1">
              <a:defRPr/>
            </a:pPr>
            <a:r>
              <a:rPr lang="en-US" dirty="0" smtClean="0"/>
              <a:t>UN/CEFACT Data Library, schemas, and guidelines are actively supported and maintained</a:t>
            </a:r>
          </a:p>
          <a:p>
            <a:pPr>
              <a:defRPr/>
            </a:pPr>
            <a:r>
              <a:rPr lang="en-US" dirty="0" smtClean="0"/>
              <a:t>End result: Broader support from software vendors </a:t>
            </a:r>
          </a:p>
          <a:p>
            <a:pPr lvl="1">
              <a:defRPr/>
            </a:pPr>
            <a:r>
              <a:rPr lang="en-US" dirty="0" smtClean="0"/>
              <a:t>Just another import/export format – makes it easy for the end users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Points of 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DCMA</a:t>
            </a:r>
          </a:p>
          <a:p>
            <a:pPr lvl="1">
              <a:defRPr/>
            </a:pPr>
            <a:r>
              <a:rPr lang="en-US" dirty="0" smtClean="0"/>
              <a:t>John Van Dinther, schema development sponsor (John.Vandinther@dcma.mil)</a:t>
            </a:r>
          </a:p>
          <a:p>
            <a:pPr lvl="1">
              <a:defRPr/>
            </a:pPr>
            <a:r>
              <a:rPr lang="en-US" dirty="0" smtClean="0"/>
              <a:t>Chris Hassler, Schema Editor (Chris.Hassler.ctr@dcma.mil)</a:t>
            </a:r>
          </a:p>
          <a:p>
            <a:pPr lvl="1">
              <a:defRPr/>
            </a:pPr>
            <a:r>
              <a:rPr lang="en-US" dirty="0" smtClean="0"/>
              <a:t>David Calvano, software vendor liaison  (dcalvano@live.com)</a:t>
            </a:r>
          </a:p>
          <a:p>
            <a:pPr>
              <a:defRPr/>
            </a:pPr>
            <a:r>
              <a:rPr lang="en-US" dirty="0" smtClean="0"/>
              <a:t>Data Requirement Guidelines</a:t>
            </a:r>
          </a:p>
          <a:p>
            <a:pPr lvl="1">
              <a:defRPr/>
            </a:pPr>
            <a:r>
              <a:rPr lang="en-US" dirty="0" smtClean="0"/>
              <a:t>Joan Ugljesa (jugljesa@newvistasgroup.com), </a:t>
            </a:r>
            <a:br>
              <a:rPr lang="en-US" dirty="0" smtClean="0"/>
            </a:br>
            <a:r>
              <a:rPr lang="en-US" dirty="0" smtClean="0"/>
              <a:t>Chris Hassler, or David Calvano</a:t>
            </a:r>
          </a:p>
          <a:p>
            <a:pPr>
              <a:defRPr/>
            </a:pPr>
            <a:r>
              <a:rPr lang="en-US" dirty="0" smtClean="0"/>
              <a:t>OSD Central Repository/web host</a:t>
            </a:r>
          </a:p>
          <a:p>
            <a:pPr lvl="1">
              <a:defRPr/>
            </a:pPr>
            <a:r>
              <a:rPr lang="en-US" dirty="0" smtClean="0"/>
              <a:t>Jennifer Horner (jhorner@tecolote.com) or </a:t>
            </a:r>
            <a:br>
              <a:rPr lang="en-US" dirty="0" smtClean="0"/>
            </a:br>
            <a:r>
              <a:rPr lang="en-US" dirty="0" smtClean="0"/>
              <a:t>John McGahan (jmcgahan@tecolote.com)</a:t>
            </a:r>
          </a:p>
          <a:p>
            <a:pPr lvl="1"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A0B5AF411B9F43A791AE87FBCB0CCF" ma:contentTypeVersion="5" ma:contentTypeDescription="Create a new document." ma:contentTypeScope="" ma:versionID="a07428e1e86abfb92c13e40c6d87ac6b">
  <xsd:schema xmlns:xsd="http://www.w3.org/2001/XMLSchema" xmlns:p="http://schemas.microsoft.com/office/2006/metadata/properties" xmlns:ns1="http://schemas.microsoft.com/sharepoint/v3" xmlns:ns2="818ab197-d140-402e-b8de-97cd7fd16373" xmlns:ns3="8781b459-35d1-4874-a8a7-354b71085f54" targetNamespace="http://schemas.microsoft.com/office/2006/metadata/properties" ma:root="true" ma:fieldsID="b142ebc7ab5e1caa001ebac0546f0008" ns1:_="" ns2:_="" ns3:_="">
    <xsd:import namespace="http://schemas.microsoft.com/sharepoint/v3"/>
    <xsd:import namespace="818ab197-d140-402e-b8de-97cd7fd16373"/>
    <xsd:import namespace="8781b459-35d1-4874-a8a7-354b71085f54"/>
    <xsd:element name="properties">
      <xsd:complexType>
        <xsd:sequence>
          <xsd:element name="documentManagement">
            <xsd:complexType>
              <xsd:all>
                <xsd:element ref="ns2:ContentId" minOccurs="0"/>
                <xsd:element ref="ns2:NavMenuId" minOccurs="0"/>
                <xsd:element ref="ns2:ContentFileId" minOccurs="0"/>
                <xsd:element ref="ns3:Taxonomy" minOccurs="0"/>
                <xsd:element ref="ns2:SortOrder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dms="http://schemas.microsoft.com/office/2006/documentManagement/types" targetNamespace="818ab197-d140-402e-b8de-97cd7fd16373" elementFormDefault="qualified">
    <xsd:import namespace="http://schemas.microsoft.com/office/2006/documentManagement/types"/>
    <xsd:element name="ContentId" ma:index="8" nillable="true" ma:displayName="ContentId" ma:internalName="ContentId">
      <xsd:simpleType>
        <xsd:restriction base="dms:Text">
          <xsd:maxLength value="255"/>
        </xsd:restriction>
      </xsd:simpleType>
    </xsd:element>
    <xsd:element name="NavMenuId" ma:index="9" nillable="true" ma:displayName="NavMenuId" ma:internalName="NavMenuId">
      <xsd:simpleType>
        <xsd:restriction base="dms:Text">
          <xsd:maxLength value="255"/>
        </xsd:restriction>
      </xsd:simpleType>
    </xsd:element>
    <xsd:element name="ContentFileId" ma:index="10" nillable="true" ma:displayName="ContentFileId" ma:internalName="ContentFileId">
      <xsd:simpleType>
        <xsd:restriction base="dms:Text">
          <xsd:maxLength value="255"/>
        </xsd:restriction>
      </xsd:simpleType>
    </xsd:element>
    <xsd:element name="SortOrder" ma:index="12" nillable="true" ma:displayName="Homepage Sort Order" ma:internalName="SortOrder" ma:percentage="FALSE">
      <xsd:simpleType>
        <xsd:restriction base="dms:Number"/>
      </xsd:simpleType>
    </xsd:element>
  </xsd:schema>
  <xsd:schema xmlns:xsd="http://www.w3.org/2001/XMLSchema" xmlns:dms="http://schemas.microsoft.com/office/2006/documentManagement/types" targetNamespace="8781b459-35d1-4874-a8a7-354b71085f54" elementFormDefault="qualified">
    <xsd:import namespace="http://schemas.microsoft.com/office/2006/documentManagement/types"/>
    <xsd:element name="Taxonomy" ma:index="11" nillable="true" ma:displayName="Taxonomy" ma:internalName="SusQtechTaxonomy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NavMenuId xmlns="818ab197-d140-402e-b8de-97cd7fd16373" xsi:nil="true"/>
    <ContentId xmlns="818ab197-d140-402e-b8de-97cd7fd16373" xsi:nil="true"/>
    <SortOrder xmlns="818ab197-d140-402e-b8de-97cd7fd16373" xsi:nil="true"/>
    <PublishingExpirationDate xmlns="http://schemas.microsoft.com/sharepoint/v3" xsi:nil="true"/>
    <PublishingStartDate xmlns="http://schemas.microsoft.com/sharepoint/v3" xsi:nil="true"/>
    <ContentFileId xmlns="818ab197-d140-402e-b8de-97cd7fd16373" xsi:nil="true"/>
    <Taxonomy xmlns="8781b459-35d1-4874-a8a7-354b71085f54" xsi:nil="true"/>
  </documentManagement>
</p:properties>
</file>

<file path=customXml/itemProps1.xml><?xml version="1.0" encoding="utf-8"?>
<ds:datastoreItem xmlns:ds="http://schemas.openxmlformats.org/officeDocument/2006/customXml" ds:itemID="{2F9FCBB0-8311-4116-AA58-89BFF49A7BD1}"/>
</file>

<file path=customXml/itemProps2.xml><?xml version="1.0" encoding="utf-8"?>
<ds:datastoreItem xmlns:ds="http://schemas.openxmlformats.org/officeDocument/2006/customXml" ds:itemID="{854974C7-04D0-44D5-8DB9-7E0052D7D7B3}"/>
</file>

<file path=customXml/itemProps3.xml><?xml version="1.0" encoding="utf-8"?>
<ds:datastoreItem xmlns:ds="http://schemas.openxmlformats.org/officeDocument/2006/customXml" ds:itemID="{6CC9B57D-7540-4542-8CE8-8BA65B4FD9C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</TotalTime>
  <Words>497</Words>
  <Application>Microsoft Office PowerPoint</Application>
  <PresentationFormat>On-screen Show (4:3)</PresentationFormat>
  <Paragraphs>72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Verdana</vt:lpstr>
      <vt:lpstr>Arial</vt:lpstr>
      <vt:lpstr>Wingdings</vt:lpstr>
      <vt:lpstr>Times New Roman</vt:lpstr>
      <vt:lpstr>Profile</vt:lpstr>
      <vt:lpstr>Profile</vt:lpstr>
      <vt:lpstr>UN/CEFACT XML Schema Status and Data Exchange Requirement Guidelines</vt:lpstr>
      <vt:lpstr>UN/CEFACT XML - Background</vt:lpstr>
      <vt:lpstr>End Objective</vt:lpstr>
      <vt:lpstr>Schema Information Areas</vt:lpstr>
      <vt:lpstr>Current Events - Guidelines</vt:lpstr>
      <vt:lpstr>Current Events - Guidelines</vt:lpstr>
      <vt:lpstr>What’s Next</vt:lpstr>
      <vt:lpstr>Points of Contact</vt:lpstr>
    </vt:vector>
  </TitlesOfParts>
  <Company>Deltek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UgljesaNDIA081610.pptx</dc:title>
  <dc:creator>JUgljesa</dc:creator>
  <cp:lastModifiedBy>Mike Martin</cp:lastModifiedBy>
  <cp:revision>194</cp:revision>
  <dcterms:created xsi:type="dcterms:W3CDTF">2006-08-24T17:09:20Z</dcterms:created>
  <dcterms:modified xsi:type="dcterms:W3CDTF">2010-08-17T15:16:58Z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0x01010004A0B5AF411B9F43A791AE87FBCB0CCF</vt:lpwstr>
  </property>
  <property fmtid="{D5CDD505-2E9C-101B-9397-08002B2CF9AE}" pid="3" name="TemplateUrl">
    <vt:lpwstr/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</Properties>
</file>