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15"/>
  </p:notesMasterIdLst>
  <p:handoutMasterIdLst>
    <p:handoutMasterId r:id="rId16"/>
  </p:handoutMasterIdLst>
  <p:sldIdLst>
    <p:sldId id="265" r:id="rId2"/>
    <p:sldId id="322" r:id="rId3"/>
    <p:sldId id="332" r:id="rId4"/>
    <p:sldId id="311" r:id="rId5"/>
    <p:sldId id="338" r:id="rId6"/>
    <p:sldId id="318" r:id="rId7"/>
    <p:sldId id="323" r:id="rId8"/>
    <p:sldId id="328" r:id="rId9"/>
    <p:sldId id="331" r:id="rId10"/>
    <p:sldId id="333" r:id="rId11"/>
    <p:sldId id="335" r:id="rId12"/>
    <p:sldId id="336" r:id="rId13"/>
    <p:sldId id="330" r:id="rId14"/>
  </p:sldIdLst>
  <p:sldSz cx="9144000" cy="6858000" type="screen4x3"/>
  <p:notesSz cx="6858000" cy="9296400"/>
  <p:defaultTextStyle>
    <a:defPPr>
      <a:defRPr lang="en-US"/>
    </a:defPPr>
    <a:lvl1pPr algn="l" rtl="0" fontAlgn="base">
      <a:spcBef>
        <a:spcPct val="0"/>
      </a:spcBef>
      <a:spcAft>
        <a:spcPct val="0"/>
      </a:spcAft>
      <a:defRPr sz="3200" kern="1200">
        <a:solidFill>
          <a:schemeClr val="tx1"/>
        </a:solidFill>
        <a:latin typeface="Verdana" pitchFamily="34" charset="0"/>
        <a:ea typeface="+mn-ea"/>
        <a:cs typeface="+mn-cs"/>
      </a:defRPr>
    </a:lvl1pPr>
    <a:lvl2pPr marL="457200" algn="l" rtl="0" fontAlgn="base">
      <a:spcBef>
        <a:spcPct val="0"/>
      </a:spcBef>
      <a:spcAft>
        <a:spcPct val="0"/>
      </a:spcAft>
      <a:defRPr sz="3200" kern="1200">
        <a:solidFill>
          <a:schemeClr val="tx1"/>
        </a:solidFill>
        <a:latin typeface="Verdana" pitchFamily="34" charset="0"/>
        <a:ea typeface="+mn-ea"/>
        <a:cs typeface="+mn-cs"/>
      </a:defRPr>
    </a:lvl2pPr>
    <a:lvl3pPr marL="914400" algn="l" rtl="0" fontAlgn="base">
      <a:spcBef>
        <a:spcPct val="0"/>
      </a:spcBef>
      <a:spcAft>
        <a:spcPct val="0"/>
      </a:spcAft>
      <a:defRPr sz="3200" kern="1200">
        <a:solidFill>
          <a:schemeClr val="tx1"/>
        </a:solidFill>
        <a:latin typeface="Verdana" pitchFamily="34" charset="0"/>
        <a:ea typeface="+mn-ea"/>
        <a:cs typeface="+mn-cs"/>
      </a:defRPr>
    </a:lvl3pPr>
    <a:lvl4pPr marL="1371600" algn="l" rtl="0" fontAlgn="base">
      <a:spcBef>
        <a:spcPct val="0"/>
      </a:spcBef>
      <a:spcAft>
        <a:spcPct val="0"/>
      </a:spcAft>
      <a:defRPr sz="3200" kern="1200">
        <a:solidFill>
          <a:schemeClr val="tx1"/>
        </a:solidFill>
        <a:latin typeface="Verdana" pitchFamily="34" charset="0"/>
        <a:ea typeface="+mn-ea"/>
        <a:cs typeface="+mn-cs"/>
      </a:defRPr>
    </a:lvl4pPr>
    <a:lvl5pPr marL="1828800" algn="l" rtl="0" fontAlgn="base">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y Infanti"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FF3300"/>
    <a:srgbClr val="FF6600"/>
    <a:srgbClr val="0000FF"/>
    <a:srgbClr val="66CCFF"/>
    <a:srgbClr val="99FFCC"/>
    <a:srgbClr val="CC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645" autoAdjust="0"/>
  </p:normalViewPr>
  <p:slideViewPr>
    <p:cSldViewPr>
      <p:cViewPr>
        <p:scale>
          <a:sx n="75" d="100"/>
          <a:sy n="75" d="100"/>
        </p:scale>
        <p:origin x="-10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191491"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191492"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191493"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fld id="{9FBB04D9-482A-434F-B17A-7FF13C2F952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11161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1162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162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Arial" charset="0"/>
              </a:defRPr>
            </a:lvl1pPr>
          </a:lstStyle>
          <a:p>
            <a:pPr>
              <a:defRPr/>
            </a:pPr>
            <a:endParaRPr lang="en-US"/>
          </a:p>
        </p:txBody>
      </p:sp>
      <p:sp>
        <p:nvSpPr>
          <p:cNvPr id="11162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fld id="{995A7023-41DE-4CFC-8C35-CA46467FF7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E3D3D5FF-1E99-4C9A-B6B6-7D9CBD20A95B}" type="slidenum">
              <a:rPr lang="en-US" smtClean="0"/>
              <a:pPr/>
              <a:t>3</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r>
              <a:rPr lang="en-US" smtClean="0">
                <a:solidFill>
                  <a:srgbClr val="CC3300"/>
                </a:solidFill>
              </a:rPr>
              <a:t>Removed from chart: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lnSpc>
                  <a:spcPct val="80000"/>
                </a:lnSpc>
                <a:spcBef>
                  <a:spcPct val="20000"/>
                </a:spcBef>
                <a:buClr>
                  <a:schemeClr val="bg2"/>
                </a:buClr>
                <a:buSzPct val="75000"/>
                <a:buFont typeface="Wingdings" pitchFamily="2" charset="2"/>
                <a:buNone/>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lnSpc>
                  <a:spcPct val="80000"/>
                </a:lnSpc>
                <a:spcBef>
                  <a:spcPct val="20000"/>
                </a:spcBef>
                <a:buClr>
                  <a:schemeClr val="bg2"/>
                </a:buClr>
                <a:buSzPct val="75000"/>
                <a:buFont typeface="Wingdings" pitchFamily="2" charset="2"/>
                <a:buNone/>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lnSpc>
                  <a:spcPct val="80000"/>
                </a:lnSpc>
                <a:spcBef>
                  <a:spcPct val="20000"/>
                </a:spcBef>
                <a:buClr>
                  <a:schemeClr val="bg2"/>
                </a:buClr>
                <a:buSzPct val="75000"/>
                <a:buFont typeface="Wingdings" pitchFamily="2" charset="2"/>
                <a:buNone/>
                <a:defRPr/>
              </a:pPr>
              <a:endParaRPr lang="en-US"/>
            </a:p>
          </p:txBody>
        </p:sp>
      </p:grpSp>
      <p:sp>
        <p:nvSpPr>
          <p:cNvPr id="942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942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a:xfrm>
            <a:off x="6553200" y="6248400"/>
            <a:ext cx="2133600" cy="457200"/>
          </a:xfrm>
        </p:spPr>
        <p:txBody>
          <a:bodyPr/>
          <a:lstStyle>
            <a:lvl1pPr>
              <a:defRPr sz="1000">
                <a:latin typeface="+mn-lt"/>
              </a:defRPr>
            </a:lvl1pPr>
          </a:lstStyle>
          <a:p>
            <a:pPr>
              <a:defRPr/>
            </a:pPr>
            <a:fld id="{063071C6-00A2-4CD4-8332-35871F90F2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02429-19E4-4B8F-BA4E-BB00903019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64F975-31CF-428E-8B03-D2151EBA6C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889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3000"/>
            <a:ext cx="8229600" cy="49879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336C0-FF2F-4C82-A94A-84B767F6F5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D2D41F-776C-4F99-83BE-F101A2F35B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600279-AF2A-451E-8603-32D13C428A9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DA2505-E604-4E21-B7E0-8EFCEA42CF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5592A74-28DE-4925-8251-932EE1E5A4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702A72-6DCC-4405-A034-F764D1B384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B93F4E-BA33-4436-9CC5-B564655F31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338FF5-7314-4D20-B80B-CE2DD2E606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E0F326-3D5C-4755-B497-328A90D4F0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889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143000"/>
            <a:ext cx="8229600" cy="4987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ClrTx/>
              <a:buSzTx/>
              <a:buFontTx/>
              <a:buNone/>
              <a:defRPr sz="1000"/>
            </a:lvl1pPr>
          </a:lstStyle>
          <a:p>
            <a:pPr>
              <a:defRPr/>
            </a:pPr>
            <a:endParaRPr lang="en-US"/>
          </a:p>
        </p:txBody>
      </p:sp>
      <p:sp>
        <p:nvSpPr>
          <p:cNvPr id="931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ClrTx/>
              <a:buSzTx/>
              <a:buFontTx/>
              <a:buNone/>
              <a:defRPr sz="1000"/>
            </a:lvl1pPr>
          </a:lstStyle>
          <a:p>
            <a:pPr>
              <a:defRPr/>
            </a:pPr>
            <a:endParaRPr lang="en-US"/>
          </a:p>
        </p:txBody>
      </p:sp>
      <p:sp>
        <p:nvSpPr>
          <p:cNvPr id="93190" name="Rectangle 6"/>
          <p:cNvSpPr>
            <a:spLocks noGrp="1" noChangeArrowheads="1"/>
          </p:cNvSpPr>
          <p:nvPr>
            <p:ph type="sldNum" sz="quarter" idx="4"/>
          </p:nvPr>
        </p:nvSpPr>
        <p:spPr bwMode="auto">
          <a:xfrm>
            <a:off x="6553200" y="64008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latin typeface="Arial" charset="0"/>
              </a:defRPr>
            </a:lvl1pPr>
          </a:lstStyle>
          <a:p>
            <a:pPr>
              <a:defRPr/>
            </a:pPr>
            <a:fld id="{6FA0C3BF-F62A-4F72-9415-86D02FFE73D4}" type="slidenum">
              <a:rPr lang="en-US"/>
              <a:pPr>
                <a:defRPr/>
              </a:pPr>
              <a:t>‹#›</a:t>
            </a:fld>
            <a:endParaRPr lang="en-US"/>
          </a:p>
        </p:txBody>
      </p:sp>
      <p:sp>
        <p:nvSpPr>
          <p:cNvPr id="1039" name="Rectangle 15"/>
          <p:cNvSpPr>
            <a:spLocks noChangeArrowheads="1"/>
          </p:cNvSpPr>
          <p:nvPr userDrawn="1"/>
        </p:nvSpPr>
        <p:spPr bwMode="auto">
          <a:xfrm>
            <a:off x="4763" y="0"/>
            <a:ext cx="9140825" cy="685800"/>
          </a:xfrm>
          <a:prstGeom prst="rect">
            <a:avLst/>
          </a:prstGeom>
          <a:solidFill>
            <a:srgbClr val="7B0021"/>
          </a:solidFill>
          <a:ln w="12700">
            <a:noFill/>
            <a:miter lim="800000"/>
            <a:headEnd type="none" w="sm" len="sm"/>
            <a:tailEnd type="none" w="sm" len="sm"/>
          </a:ln>
          <a:effectLst/>
        </p:spPr>
        <p:txBody>
          <a:bodyPr wrap="none" anchor="ctr"/>
          <a:lstStyle/>
          <a:p>
            <a:pPr algn="r">
              <a:defRPr/>
            </a:pPr>
            <a:endParaRPr lang="en-US" sz="1800">
              <a:latin typeface="Arial" charset="0"/>
            </a:endParaRPr>
          </a:p>
        </p:txBody>
      </p:sp>
      <p:sp>
        <p:nvSpPr>
          <p:cNvPr id="1045" name="Rectangle 21"/>
          <p:cNvSpPr>
            <a:spLocks noChangeArrowheads="1"/>
          </p:cNvSpPr>
          <p:nvPr userDrawn="1"/>
        </p:nvSpPr>
        <p:spPr bwMode="auto">
          <a:xfrm>
            <a:off x="990600" y="6553200"/>
            <a:ext cx="7272338" cy="141288"/>
          </a:xfrm>
          <a:prstGeom prst="rect">
            <a:avLst/>
          </a:prstGeom>
          <a:noFill/>
          <a:ln w="12700">
            <a:noFill/>
            <a:miter lim="800000"/>
            <a:headEnd type="none" w="sm" len="sm"/>
            <a:tailEnd type="none" w="sm" len="sm"/>
          </a:ln>
          <a:effectLst/>
        </p:spPr>
        <p:txBody>
          <a:bodyPr lIns="9144" tIns="9144" rIns="9144" bIns="9144">
            <a:spAutoFit/>
          </a:bodyPr>
          <a:lstStyle/>
          <a:p>
            <a:pPr defTabSz="820738" eaLnBrk="0" hangingPunct="0">
              <a:defRPr/>
            </a:pPr>
            <a:r>
              <a:rPr lang="en-US" sz="700">
                <a:latin typeface="Arial" charset="0"/>
              </a:rPr>
              <a:t>Copyright @ 2010 National Defense Industrial Association -  Program Management Systems Committee (NDIA PMSC).  All rights reserved.</a:t>
            </a:r>
          </a:p>
          <a:p>
            <a:pPr defTabSz="820738" eaLnBrk="0" hangingPunct="0">
              <a:defRPr/>
            </a:pPr>
            <a:r>
              <a:rPr lang="en-US" sz="100">
                <a:latin typeface="Arial" charset="0"/>
              </a:rPr>
              <a:t>.</a:t>
            </a:r>
          </a:p>
        </p:txBody>
      </p:sp>
    </p:spTree>
  </p:cSld>
  <p:clrMap bg1="lt1" tx1="dk1" bg2="lt2" tx2="dk2" accent1="accent1" accent2="accent2" accent3="accent3" accent4="accent4" accent5="accent5" accent6="accent6" hlink="hlink" folHlink="folHlink"/>
  <p:sldLayoutIdLst>
    <p:sldLayoutId id="2147483747" r:id="rId1"/>
    <p:sldLayoutId id="2147483746" r:id="rId2"/>
    <p:sldLayoutId id="2147483745" r:id="rId3"/>
    <p:sldLayoutId id="2147483744" r:id="rId4"/>
    <p:sldLayoutId id="2147483743" r:id="rId5"/>
    <p:sldLayoutId id="2147483742" r:id="rId6"/>
    <p:sldLayoutId id="2147483741" r:id="rId7"/>
    <p:sldLayoutId id="2147483740" r:id="rId8"/>
    <p:sldLayoutId id="2147483739" r:id="rId9"/>
    <p:sldLayoutId id="2147483738" r:id="rId10"/>
    <p:sldLayoutId id="2147483737" r:id="rId11"/>
    <p:sldLayoutId id="2147483736"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Slide Number Placeholder 3"/>
          <p:cNvSpPr>
            <a:spLocks noGrp="1"/>
          </p:cNvSpPr>
          <p:nvPr>
            <p:ph type="sldNum" sz="quarter" idx="12"/>
          </p:nvPr>
        </p:nvSpPr>
        <p:spPr>
          <a:noFill/>
        </p:spPr>
        <p:txBody>
          <a:bodyPr/>
          <a:lstStyle/>
          <a:p>
            <a:fld id="{69CA2739-C2F0-418B-BF05-490939F1FEE6}" type="slidenum">
              <a:rPr lang="en-US" smtClean="0"/>
              <a:pPr/>
              <a:t>1</a:t>
            </a:fld>
            <a:endParaRPr lang="en-US" smtClean="0"/>
          </a:p>
        </p:txBody>
      </p:sp>
      <p:sp>
        <p:nvSpPr>
          <p:cNvPr id="16393" name="Rectangle 4"/>
          <p:cNvSpPr>
            <a:spLocks noChangeArrowheads="1"/>
          </p:cNvSpPr>
          <p:nvPr/>
        </p:nvSpPr>
        <p:spPr bwMode="auto">
          <a:xfrm>
            <a:off x="533400" y="1676400"/>
            <a:ext cx="8382000" cy="946150"/>
          </a:xfrm>
          <a:prstGeom prst="rect">
            <a:avLst/>
          </a:prstGeom>
          <a:noFill/>
          <a:ln w="9525">
            <a:noFill/>
            <a:miter lim="800000"/>
            <a:headEnd/>
            <a:tailEnd/>
          </a:ln>
        </p:spPr>
        <p:txBody>
          <a:bodyPr>
            <a:spAutoFit/>
          </a:bodyPr>
          <a:lstStyle/>
          <a:p>
            <a:pPr eaLnBrk="0" hangingPunct="0"/>
            <a:r>
              <a:rPr lang="en-US" sz="2800">
                <a:latin typeface="Arial" charset="0"/>
              </a:rPr>
              <a:t>Program Management Systems Committee (PMSC)</a:t>
            </a:r>
          </a:p>
          <a:p>
            <a:pPr eaLnBrk="0" hangingPunct="0"/>
            <a:r>
              <a:rPr lang="en-US" sz="2800">
                <a:latin typeface="Arial" charset="0"/>
              </a:rPr>
              <a:t>            </a:t>
            </a:r>
          </a:p>
        </p:txBody>
      </p:sp>
      <p:sp>
        <p:nvSpPr>
          <p:cNvPr id="16394" name="Rectangle 11"/>
          <p:cNvSpPr>
            <a:spLocks noChangeArrowheads="1"/>
          </p:cNvSpPr>
          <p:nvPr/>
        </p:nvSpPr>
        <p:spPr bwMode="auto">
          <a:xfrm>
            <a:off x="609600" y="2667000"/>
            <a:ext cx="7848600" cy="1249363"/>
          </a:xfrm>
          <a:prstGeom prst="rect">
            <a:avLst/>
          </a:prstGeom>
          <a:noFill/>
          <a:ln w="9525">
            <a:noFill/>
            <a:miter lim="800000"/>
            <a:headEnd/>
            <a:tailEnd/>
          </a:ln>
        </p:spPr>
        <p:txBody>
          <a:bodyPr>
            <a:spAutoFit/>
          </a:bodyPr>
          <a:lstStyle/>
          <a:p>
            <a:pPr eaLnBrk="0" hangingPunct="0"/>
            <a:r>
              <a:rPr lang="en-US" sz="2400">
                <a:latin typeface="Arial" charset="0"/>
              </a:rPr>
              <a:t>  	Contract / Subcontract Issues Working Group </a:t>
            </a:r>
            <a:r>
              <a:rPr lang="en-US" sz="2800">
                <a:latin typeface="Arial" charset="0"/>
              </a:rPr>
              <a:t>  </a:t>
            </a:r>
          </a:p>
          <a:p>
            <a:pPr eaLnBrk="0" hangingPunct="0"/>
            <a:endParaRPr lang="en-US" sz="2400">
              <a:latin typeface="Arial" charset="0"/>
            </a:endParaRPr>
          </a:p>
          <a:p>
            <a:pPr eaLnBrk="0" hangingPunct="0"/>
            <a:r>
              <a:rPr lang="en-US" sz="2400">
                <a:latin typeface="Arial" charset="0"/>
              </a:rPr>
              <a:t>                                    26 August 2010 </a:t>
            </a:r>
          </a:p>
        </p:txBody>
      </p:sp>
      <p:graphicFrame>
        <p:nvGraphicFramePr>
          <p:cNvPr id="16391" name="Object 17"/>
          <p:cNvGraphicFramePr>
            <a:graphicFrameLocks noChangeAspect="1"/>
          </p:cNvGraphicFramePr>
          <p:nvPr/>
        </p:nvGraphicFramePr>
        <p:xfrm>
          <a:off x="0" y="0"/>
          <a:ext cx="9144000" cy="1363663"/>
        </p:xfrm>
        <a:graphic>
          <a:graphicData uri="http://schemas.openxmlformats.org/presentationml/2006/ole">
            <p:oleObj spid="_x0000_s16391" name="Image" r:id="rId3" imgW="9790476" imgH="1460317" progId="">
              <p:embed/>
            </p:oleObj>
          </a:graphicData>
        </a:graphic>
      </p:graphicFrame>
      <p:sp>
        <p:nvSpPr>
          <p:cNvPr id="16395" name="Text Box 8"/>
          <p:cNvSpPr txBox="1">
            <a:spLocks noChangeArrowheads="1"/>
          </p:cNvSpPr>
          <p:nvPr/>
        </p:nvSpPr>
        <p:spPr bwMode="auto">
          <a:xfrm>
            <a:off x="6477000" y="5867400"/>
            <a:ext cx="2209800" cy="287338"/>
          </a:xfrm>
          <a:prstGeom prst="rect">
            <a:avLst/>
          </a:prstGeom>
          <a:noFill/>
          <a:ln w="9525" algn="ctr">
            <a:noFill/>
            <a:miter lim="800000"/>
            <a:headEnd/>
            <a:tailEnd/>
          </a:ln>
        </p:spPr>
        <p:txBody>
          <a:bodyPr>
            <a:spAutoFit/>
          </a:bodyPr>
          <a:lstStyle/>
          <a:p>
            <a:pPr marL="342900" indent="-342900" algn="ctr">
              <a:lnSpc>
                <a:spcPct val="80000"/>
              </a:lnSpc>
              <a:spcBef>
                <a:spcPct val="50000"/>
              </a:spcBef>
              <a:buClr>
                <a:schemeClr val="bg2"/>
              </a:buClr>
              <a:buSzPct val="75000"/>
              <a:buFont typeface="Wingdings" pitchFamily="2" charset="2"/>
              <a:buNone/>
            </a:pPr>
            <a:r>
              <a:rPr lang="en-US" sz="1600" b="1">
                <a:latin typeface="Arial" charset="0"/>
              </a:rPr>
              <a:t>Mike Martin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C0E0D1F8-CE94-4648-88DD-44ED3DABB2C8}" type="slidenum">
              <a:rPr lang="en-US" smtClean="0"/>
              <a:pPr/>
              <a:t>10</a:t>
            </a:fld>
            <a:endParaRPr lang="en-US" smtClean="0"/>
          </a:p>
        </p:txBody>
      </p:sp>
      <p:sp>
        <p:nvSpPr>
          <p:cNvPr id="26626" name="Rectangle 2"/>
          <p:cNvSpPr>
            <a:spLocks noChangeArrowheads="1"/>
          </p:cNvSpPr>
          <p:nvPr/>
        </p:nvSpPr>
        <p:spPr bwMode="auto">
          <a:xfrm>
            <a:off x="4876800" y="1235075"/>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6627" name="Text Box 3"/>
          <p:cNvSpPr txBox="1">
            <a:spLocks noChangeArrowheads="1"/>
          </p:cNvSpPr>
          <p:nvPr/>
        </p:nvSpPr>
        <p:spPr bwMode="auto">
          <a:xfrm>
            <a:off x="1981200" y="8382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6628" name="Line 4"/>
          <p:cNvSpPr>
            <a:spLocks noChangeShapeType="1"/>
          </p:cNvSpPr>
          <p:nvPr/>
        </p:nvSpPr>
        <p:spPr bwMode="auto">
          <a:xfrm flipV="1">
            <a:off x="4495800" y="685800"/>
            <a:ext cx="0" cy="5638800"/>
          </a:xfrm>
          <a:prstGeom prst="line">
            <a:avLst/>
          </a:prstGeom>
          <a:noFill/>
          <a:ln w="9525">
            <a:solidFill>
              <a:srgbClr val="000040"/>
            </a:solidFill>
            <a:round/>
            <a:headEnd/>
            <a:tailEnd/>
          </a:ln>
        </p:spPr>
        <p:txBody>
          <a:bodyPr wrap="none" anchor="ctr"/>
          <a:lstStyle/>
          <a:p>
            <a:endParaRPr lang="en-US"/>
          </a:p>
        </p:txBody>
      </p:sp>
      <p:sp>
        <p:nvSpPr>
          <p:cNvPr id="26629" name="Rectangle 5"/>
          <p:cNvSpPr>
            <a:spLocks noChangeArrowheads="1"/>
          </p:cNvSpPr>
          <p:nvPr/>
        </p:nvSpPr>
        <p:spPr bwMode="auto">
          <a:xfrm>
            <a:off x="76200" y="228600"/>
            <a:ext cx="8915400" cy="457200"/>
          </a:xfrm>
          <a:prstGeom prst="rect">
            <a:avLst/>
          </a:prstGeom>
          <a:noFill/>
          <a:ln w="9525">
            <a:noFill/>
            <a:miter lim="800000"/>
            <a:headEnd/>
            <a:tailEnd/>
          </a:ln>
        </p:spPr>
        <p:txBody>
          <a:bodyPr anchor="b"/>
          <a:lstStyle/>
          <a:p>
            <a:r>
              <a:rPr lang="en-US" sz="2400" b="1">
                <a:solidFill>
                  <a:srgbClr val="FFFF00"/>
                </a:solidFill>
                <a:latin typeface="Arial" charset="0"/>
              </a:rPr>
              <a:t>Ownership and Control of Management Reserve </a:t>
            </a:r>
          </a:p>
        </p:txBody>
      </p:sp>
      <p:sp>
        <p:nvSpPr>
          <p:cNvPr id="26630" name="Rectangle 6"/>
          <p:cNvSpPr>
            <a:spLocks noChangeArrowheads="1"/>
          </p:cNvSpPr>
          <p:nvPr/>
        </p:nvSpPr>
        <p:spPr bwMode="auto">
          <a:xfrm>
            <a:off x="304800" y="1235075"/>
            <a:ext cx="3962400" cy="3514725"/>
          </a:xfrm>
          <a:prstGeom prst="rect">
            <a:avLst/>
          </a:prstGeom>
          <a:noFill/>
          <a:ln w="9525" algn="ctr">
            <a:noFill/>
            <a:miter lim="800000"/>
            <a:headEnd/>
            <a:tailEnd/>
          </a:ln>
        </p:spPr>
        <p:txBody>
          <a:bodyPr>
            <a:spAutoFit/>
          </a:bodyPr>
          <a:lstStyle/>
          <a:p>
            <a:pPr marL="342900" indent="-342900">
              <a:spcBef>
                <a:spcPct val="10000"/>
              </a:spcBef>
              <a:buClr>
                <a:schemeClr val="bg2"/>
              </a:buClr>
              <a:buFont typeface="Wingdings" pitchFamily="2" charset="2"/>
              <a:buChar char="§"/>
            </a:pPr>
            <a:r>
              <a:rPr lang="en-US" sz="1600">
                <a:solidFill>
                  <a:srgbClr val="000000"/>
                </a:solidFill>
                <a:latin typeface="Arial" charset="0"/>
                <a:cs typeface="Times New Roman" pitchFamily="18" charset="0"/>
              </a:rPr>
              <a:t>Contractors have been directed by government program managers and contracting officers and by prime contractor program managers to use Management Reserve (MR) for purposes other than the intent expressed in Guideline 14 of the ANSI/EIA-748 Guidelines, the NDIA ANSI/EIA-748 Intent Guide, validated EVM system descriptions and long accepted best practices. Examples of this questionable direction are coverage of out-of-scope work and to cover overruns.</a:t>
            </a:r>
            <a:endParaRPr lang="en-US" sz="1600">
              <a:latin typeface="Arial" charset="0"/>
            </a:endParaRPr>
          </a:p>
        </p:txBody>
      </p:sp>
      <p:sp>
        <p:nvSpPr>
          <p:cNvPr id="26631" name="Text Box 8"/>
          <p:cNvSpPr txBox="1">
            <a:spLocks noChangeArrowheads="1"/>
          </p:cNvSpPr>
          <p:nvPr/>
        </p:nvSpPr>
        <p:spPr bwMode="auto">
          <a:xfrm>
            <a:off x="5732463" y="9144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6632" name="Rectangle 9"/>
          <p:cNvSpPr>
            <a:spLocks noChangeArrowheads="1"/>
          </p:cNvSpPr>
          <p:nvPr/>
        </p:nvSpPr>
        <p:spPr bwMode="auto">
          <a:xfrm>
            <a:off x="4648200" y="1371600"/>
            <a:ext cx="4343400" cy="3886200"/>
          </a:xfrm>
          <a:prstGeom prst="rect">
            <a:avLst/>
          </a:prstGeom>
          <a:noFill/>
          <a:ln w="9525">
            <a:noFill/>
            <a:miter lim="800000"/>
            <a:headEnd/>
            <a:tailEnd/>
          </a:ln>
        </p:spPr>
        <p:txBody>
          <a:bodyPr lIns="92075" tIns="46038" rIns="92075" bIns="46038"/>
          <a:lstStyle/>
          <a:p>
            <a:pPr marL="174625" indent="-174625">
              <a:lnSpc>
                <a:spcPct val="105000"/>
              </a:lnSpc>
              <a:spcBef>
                <a:spcPct val="15000"/>
              </a:spcBef>
              <a:buClr>
                <a:schemeClr val="tx1"/>
              </a:buClr>
              <a:buFont typeface="Wingdings" pitchFamily="2" charset="2"/>
              <a:buChar char="§"/>
            </a:pPr>
            <a:r>
              <a:rPr lang="en-US" sz="1600">
                <a:latin typeface="Arial" charset="0"/>
              </a:rPr>
              <a:t>Draft position paper has been established.</a:t>
            </a:r>
          </a:p>
          <a:p>
            <a:pPr marL="174625" indent="-174625">
              <a:lnSpc>
                <a:spcPct val="105000"/>
              </a:lnSpc>
              <a:spcBef>
                <a:spcPct val="15000"/>
              </a:spcBef>
              <a:buClr>
                <a:schemeClr val="tx1"/>
              </a:buClr>
              <a:buFont typeface="Wingdings" pitchFamily="2" charset="2"/>
              <a:buChar char="§"/>
            </a:pPr>
            <a:r>
              <a:rPr lang="en-US" sz="1600">
                <a:latin typeface="Arial" charset="0"/>
              </a:rPr>
              <a:t>Review position paper with PMSC Board  to obtain approval and guidance on the proper  communication vehicle.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fld id="{57C55405-E9D5-471E-A523-D792DF9AC4FB}" type="slidenum">
              <a:rPr lang="en-US" smtClean="0"/>
              <a:pPr/>
              <a:t>11</a:t>
            </a:fld>
            <a:endParaRPr lang="en-US" smtClean="0"/>
          </a:p>
        </p:txBody>
      </p:sp>
      <p:sp>
        <p:nvSpPr>
          <p:cNvPr id="27650" name="Rectangle 2"/>
          <p:cNvSpPr>
            <a:spLocks noChangeArrowheads="1"/>
          </p:cNvSpPr>
          <p:nvPr/>
        </p:nvSpPr>
        <p:spPr bwMode="auto">
          <a:xfrm>
            <a:off x="4876800" y="1524000"/>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7651" name="Text Box 3"/>
          <p:cNvSpPr txBox="1">
            <a:spLocks noChangeArrowheads="1"/>
          </p:cNvSpPr>
          <p:nvPr/>
        </p:nvSpPr>
        <p:spPr bwMode="auto">
          <a:xfrm>
            <a:off x="1981200" y="9144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7652" name="Line 4"/>
          <p:cNvSpPr>
            <a:spLocks noChangeShapeType="1"/>
          </p:cNvSpPr>
          <p:nvPr/>
        </p:nvSpPr>
        <p:spPr bwMode="auto">
          <a:xfrm flipV="1">
            <a:off x="4495800" y="685800"/>
            <a:ext cx="0" cy="5715000"/>
          </a:xfrm>
          <a:prstGeom prst="line">
            <a:avLst/>
          </a:prstGeom>
          <a:noFill/>
          <a:ln w="9525">
            <a:solidFill>
              <a:srgbClr val="000040"/>
            </a:solidFill>
            <a:round/>
            <a:headEnd/>
            <a:tailEnd/>
          </a:ln>
        </p:spPr>
        <p:txBody>
          <a:bodyPr wrap="none" anchor="ctr"/>
          <a:lstStyle/>
          <a:p>
            <a:endParaRPr lang="en-US"/>
          </a:p>
        </p:txBody>
      </p:sp>
      <p:sp>
        <p:nvSpPr>
          <p:cNvPr id="27653" name="Rectangle 5"/>
          <p:cNvSpPr>
            <a:spLocks noChangeArrowheads="1"/>
          </p:cNvSpPr>
          <p:nvPr/>
        </p:nvSpPr>
        <p:spPr bwMode="auto">
          <a:xfrm>
            <a:off x="0" y="304800"/>
            <a:ext cx="8915400" cy="457200"/>
          </a:xfrm>
          <a:prstGeom prst="rect">
            <a:avLst/>
          </a:prstGeom>
          <a:noFill/>
          <a:ln w="9525">
            <a:noFill/>
            <a:miter lim="800000"/>
            <a:headEnd/>
            <a:tailEnd/>
          </a:ln>
        </p:spPr>
        <p:txBody>
          <a:bodyPr anchor="b"/>
          <a:lstStyle/>
          <a:p>
            <a:pPr>
              <a:lnSpc>
                <a:spcPct val="80000"/>
              </a:lnSpc>
            </a:pPr>
            <a:r>
              <a:rPr lang="en-US" sz="2400" b="1">
                <a:solidFill>
                  <a:srgbClr val="FFFF00"/>
                </a:solidFill>
                <a:latin typeface="Arial" charset="0"/>
              </a:rPr>
              <a:t>Undefinitized Contractual Actions (UCA’s) &amp;                      Unpriced Change Orders (UCOs)</a:t>
            </a:r>
          </a:p>
        </p:txBody>
      </p:sp>
      <p:sp>
        <p:nvSpPr>
          <p:cNvPr id="27654" name="Rectangle 6"/>
          <p:cNvSpPr>
            <a:spLocks noChangeArrowheads="1"/>
          </p:cNvSpPr>
          <p:nvPr/>
        </p:nvSpPr>
        <p:spPr bwMode="auto">
          <a:xfrm>
            <a:off x="304800" y="1311275"/>
            <a:ext cx="3962400" cy="2805113"/>
          </a:xfrm>
          <a:prstGeom prst="rect">
            <a:avLst/>
          </a:prstGeom>
          <a:noFill/>
          <a:ln w="9525" algn="ctr">
            <a:noFill/>
            <a:miter lim="800000"/>
            <a:headEnd/>
            <a:tailEnd/>
          </a:ln>
        </p:spPr>
        <p:txBody>
          <a:bodyPr>
            <a:spAutoFit/>
          </a:bodyPr>
          <a:lstStyle/>
          <a:p>
            <a:pPr marL="342900" indent="-342900">
              <a:spcBef>
                <a:spcPct val="10000"/>
              </a:spcBef>
              <a:buClr>
                <a:schemeClr val="tx1"/>
              </a:buClr>
              <a:buFont typeface="Wingdings" pitchFamily="2" charset="2"/>
              <a:buChar char="§"/>
            </a:pPr>
            <a:r>
              <a:rPr lang="en-US" sz="1600">
                <a:latin typeface="Arial" charset="0"/>
                <a:cs typeface="Times New Roman" pitchFamily="18" charset="0"/>
              </a:rPr>
              <a:t>Undefinitzed Contractual Actions (UCA’s) and Unpriced Change Orders (UCO’s) have been creating unnecessary program administrative cost and/or preventing the initiation of contractual effort.</a:t>
            </a:r>
          </a:p>
          <a:p>
            <a:pPr lvl="1">
              <a:spcBef>
                <a:spcPct val="10000"/>
              </a:spcBef>
              <a:buClr>
                <a:schemeClr val="tx1"/>
              </a:buClr>
              <a:buFont typeface="Arial" charset="0"/>
              <a:buNone/>
            </a:pPr>
            <a:r>
              <a:rPr lang="en-US" sz="1600">
                <a:latin typeface="Arial" charset="0"/>
                <a:cs typeface="Times New Roman" pitchFamily="18" charset="0"/>
              </a:rPr>
              <a:t>- The negotiation process is too lengthy causing PMB instability due to the incremental work release and associated replanning and budgeting effort. </a:t>
            </a:r>
            <a:endParaRPr lang="en-US" sz="1600">
              <a:latin typeface="Arial" charset="0"/>
            </a:endParaRPr>
          </a:p>
        </p:txBody>
      </p:sp>
      <p:sp>
        <p:nvSpPr>
          <p:cNvPr id="27655" name="Text Box 8"/>
          <p:cNvSpPr txBox="1">
            <a:spLocks noChangeArrowheads="1"/>
          </p:cNvSpPr>
          <p:nvPr/>
        </p:nvSpPr>
        <p:spPr bwMode="auto">
          <a:xfrm>
            <a:off x="5732463" y="9906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7656" name="Rectangle 9"/>
          <p:cNvSpPr>
            <a:spLocks noChangeArrowheads="1"/>
          </p:cNvSpPr>
          <p:nvPr/>
        </p:nvSpPr>
        <p:spPr bwMode="auto">
          <a:xfrm>
            <a:off x="4648200" y="1371600"/>
            <a:ext cx="4343400" cy="3886200"/>
          </a:xfrm>
          <a:prstGeom prst="rect">
            <a:avLst/>
          </a:prstGeom>
          <a:noFill/>
          <a:ln w="9525">
            <a:noFill/>
            <a:miter lim="800000"/>
            <a:headEnd/>
            <a:tailEnd/>
          </a:ln>
        </p:spPr>
        <p:txBody>
          <a:bodyPr lIns="92075" tIns="46038" rIns="92075" bIns="46038"/>
          <a:lstStyle/>
          <a:p>
            <a:pPr marL="174625" indent="-174625">
              <a:spcBef>
                <a:spcPct val="10000"/>
              </a:spcBef>
              <a:buClr>
                <a:schemeClr val="tx1"/>
              </a:buClr>
              <a:buFont typeface="Wingdings" pitchFamily="2" charset="2"/>
              <a:buChar char="§"/>
            </a:pPr>
            <a:r>
              <a:rPr lang="en-US" sz="1600">
                <a:latin typeface="Arial" charset="0"/>
              </a:rPr>
              <a:t>Team to review new DFARS Clause prior to draft of position paper.  </a:t>
            </a:r>
          </a:p>
          <a:p>
            <a:pPr marL="174625" indent="-174625">
              <a:spcBef>
                <a:spcPct val="10000"/>
              </a:spcBef>
              <a:buClr>
                <a:schemeClr val="tx1"/>
              </a:buClr>
              <a:buFont typeface="Wingdings" pitchFamily="2" charset="2"/>
              <a:buChar char="§"/>
            </a:pPr>
            <a:endParaRPr lang="en-US" sz="1600">
              <a:latin typeface="Arial" charset="0"/>
            </a:endParaRPr>
          </a:p>
          <a:p>
            <a:pPr marL="174625" indent="-174625">
              <a:spcBef>
                <a:spcPct val="10000"/>
              </a:spcBef>
              <a:buClr>
                <a:schemeClr val="tx1"/>
              </a:buClr>
              <a:buFont typeface="Wingdings" pitchFamily="2" charset="2"/>
              <a:buChar char="§"/>
            </a:pPr>
            <a:r>
              <a:rPr lang="en-US" sz="1600">
                <a:latin typeface="Arial" charset="0"/>
              </a:rPr>
              <a:t>Team to establish position paper for communication with senior DOD Officials.</a:t>
            </a:r>
          </a:p>
          <a:p>
            <a:pPr marL="174625" indent="-174625">
              <a:spcBef>
                <a:spcPct val="10000"/>
              </a:spcBef>
              <a:buClr>
                <a:schemeClr val="tx1"/>
              </a:buClr>
              <a:buFont typeface="Wingdings" pitchFamily="2" charset="2"/>
              <a:buNone/>
            </a:pPr>
            <a:endParaRPr lang="en-US" sz="1600">
              <a:latin typeface="Arial" charset="0"/>
            </a:endParaRPr>
          </a:p>
          <a:p>
            <a:pPr marL="174625" indent="-174625">
              <a:lnSpc>
                <a:spcPct val="105000"/>
              </a:lnSpc>
              <a:spcBef>
                <a:spcPct val="15000"/>
              </a:spcBef>
              <a:buClr>
                <a:schemeClr val="tx1"/>
              </a:buClr>
              <a:buFont typeface="Wingdings" pitchFamily="2" charset="2"/>
              <a:buChar char="§"/>
            </a:pPr>
            <a:r>
              <a:rPr lang="en-US" sz="1600">
                <a:latin typeface="Arial" charset="0"/>
              </a:rPr>
              <a:t>Review position paper with PMSC Board  to obtain approval and guidance on the  proper communication vehicle.    </a:t>
            </a:r>
          </a:p>
          <a:p>
            <a:pPr marL="174625" indent="-174625">
              <a:spcBef>
                <a:spcPct val="10000"/>
              </a:spcBef>
              <a:buClr>
                <a:schemeClr val="tx1"/>
              </a:buClr>
              <a:buFont typeface="Wingdings" pitchFamily="2" charset="2"/>
              <a:buChar char="§"/>
            </a:pPr>
            <a:endParaRPr lang="en-US" sz="160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5"/>
          <p:cNvSpPr txBox="1">
            <a:spLocks noGrp="1"/>
          </p:cNvSpPr>
          <p:nvPr/>
        </p:nvSpPr>
        <p:spPr bwMode="auto">
          <a:xfrm>
            <a:off x="6553200" y="6400800"/>
            <a:ext cx="2133600" cy="304800"/>
          </a:xfrm>
          <a:prstGeom prst="rect">
            <a:avLst/>
          </a:prstGeom>
          <a:noFill/>
          <a:ln w="9525">
            <a:noFill/>
            <a:miter lim="800000"/>
            <a:headEnd/>
            <a:tailEnd/>
          </a:ln>
        </p:spPr>
        <p:txBody>
          <a:bodyPr/>
          <a:lstStyle/>
          <a:p>
            <a:pPr algn="r"/>
            <a:fld id="{A914960A-4B3D-4101-AF3B-572E9C137D03}" type="slidenum">
              <a:rPr lang="en-US" sz="1200">
                <a:latin typeface="Arial" charset="0"/>
              </a:rPr>
              <a:pPr algn="r"/>
              <a:t>12</a:t>
            </a:fld>
            <a:endParaRPr lang="en-US" sz="1200">
              <a:latin typeface="Arial" charset="0"/>
            </a:endParaRPr>
          </a:p>
        </p:txBody>
      </p:sp>
      <p:sp>
        <p:nvSpPr>
          <p:cNvPr id="28674" name="Rectangle 2"/>
          <p:cNvSpPr>
            <a:spLocks noChangeArrowheads="1"/>
          </p:cNvSpPr>
          <p:nvPr/>
        </p:nvSpPr>
        <p:spPr bwMode="auto">
          <a:xfrm>
            <a:off x="4876800" y="1311275"/>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8675" name="Text Box 3"/>
          <p:cNvSpPr txBox="1">
            <a:spLocks noChangeArrowheads="1"/>
          </p:cNvSpPr>
          <p:nvPr/>
        </p:nvSpPr>
        <p:spPr bwMode="auto">
          <a:xfrm>
            <a:off x="1981200" y="9144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8676" name="Line 4"/>
          <p:cNvSpPr>
            <a:spLocks noChangeShapeType="1"/>
          </p:cNvSpPr>
          <p:nvPr/>
        </p:nvSpPr>
        <p:spPr bwMode="auto">
          <a:xfrm flipV="1">
            <a:off x="4495800" y="685800"/>
            <a:ext cx="0" cy="5410200"/>
          </a:xfrm>
          <a:prstGeom prst="line">
            <a:avLst/>
          </a:prstGeom>
          <a:noFill/>
          <a:ln w="9525">
            <a:solidFill>
              <a:srgbClr val="000040"/>
            </a:solidFill>
            <a:round/>
            <a:headEnd/>
            <a:tailEnd/>
          </a:ln>
        </p:spPr>
        <p:txBody>
          <a:bodyPr wrap="none" anchor="ctr"/>
          <a:lstStyle/>
          <a:p>
            <a:endParaRPr lang="en-US"/>
          </a:p>
        </p:txBody>
      </p:sp>
      <p:sp>
        <p:nvSpPr>
          <p:cNvPr id="28677" name="Rectangle 5"/>
          <p:cNvSpPr>
            <a:spLocks noChangeArrowheads="1"/>
          </p:cNvSpPr>
          <p:nvPr/>
        </p:nvSpPr>
        <p:spPr bwMode="auto">
          <a:xfrm>
            <a:off x="152400" y="304800"/>
            <a:ext cx="8915400" cy="457200"/>
          </a:xfrm>
          <a:prstGeom prst="rect">
            <a:avLst/>
          </a:prstGeom>
          <a:noFill/>
          <a:ln w="9525">
            <a:noFill/>
            <a:miter lim="800000"/>
            <a:headEnd/>
            <a:tailEnd/>
          </a:ln>
        </p:spPr>
        <p:txBody>
          <a:bodyPr anchor="b"/>
          <a:lstStyle/>
          <a:p>
            <a:pPr>
              <a:lnSpc>
                <a:spcPct val="80000"/>
              </a:lnSpc>
            </a:pPr>
            <a:r>
              <a:rPr lang="en-US" sz="2400" b="1">
                <a:solidFill>
                  <a:srgbClr val="FFFF00"/>
                </a:solidFill>
                <a:latin typeface="Arial" charset="0"/>
              </a:rPr>
              <a:t>Treatment of existing CAR’s when Business Systems DFARS is implemented </a:t>
            </a:r>
          </a:p>
        </p:txBody>
      </p:sp>
      <p:sp>
        <p:nvSpPr>
          <p:cNvPr id="28678" name="Rectangle 6"/>
          <p:cNvSpPr>
            <a:spLocks noChangeArrowheads="1"/>
          </p:cNvSpPr>
          <p:nvPr/>
        </p:nvSpPr>
        <p:spPr bwMode="auto">
          <a:xfrm>
            <a:off x="304800" y="1311275"/>
            <a:ext cx="3962400" cy="1582738"/>
          </a:xfrm>
          <a:prstGeom prst="rect">
            <a:avLst/>
          </a:prstGeom>
          <a:noFill/>
          <a:ln w="9525" algn="ctr">
            <a:noFill/>
            <a:miter lim="800000"/>
            <a:headEnd/>
            <a:tailEnd/>
          </a:ln>
        </p:spPr>
        <p:txBody>
          <a:bodyPr>
            <a:spAutoFit/>
          </a:bodyPr>
          <a:lstStyle/>
          <a:p>
            <a:pPr marL="342900" indent="-342900">
              <a:spcBef>
                <a:spcPct val="10000"/>
              </a:spcBef>
              <a:buClr>
                <a:schemeClr val="tx1"/>
              </a:buClr>
              <a:buFont typeface="Wingdings" pitchFamily="2" charset="2"/>
              <a:buChar char="§"/>
            </a:pPr>
            <a:r>
              <a:rPr lang="en-US" sz="1600">
                <a:latin typeface="Arial" charset="0"/>
                <a:cs typeface="Times New Roman" pitchFamily="18" charset="0"/>
              </a:rPr>
              <a:t>Currently there are hundreds of open CARs within the DCMA system. </a:t>
            </a:r>
          </a:p>
          <a:p>
            <a:pPr marL="342900" indent="-342900">
              <a:spcBef>
                <a:spcPct val="10000"/>
              </a:spcBef>
              <a:buClr>
                <a:schemeClr val="tx1"/>
              </a:buClr>
              <a:buFont typeface="Wingdings" pitchFamily="2" charset="2"/>
              <a:buChar char="§"/>
            </a:pPr>
            <a:r>
              <a:rPr lang="en-US" sz="1600">
                <a:latin typeface="Arial" charset="0"/>
                <a:cs typeface="Times New Roman" pitchFamily="18" charset="0"/>
              </a:rPr>
              <a:t>How is DCMA and DCAA going to treat the existing CARs which were written prior to Business Systems DFARS clause enactment? </a:t>
            </a:r>
            <a:endParaRPr lang="en-US" sz="1600">
              <a:latin typeface="Arial" charset="0"/>
            </a:endParaRPr>
          </a:p>
        </p:txBody>
      </p:sp>
      <p:sp>
        <p:nvSpPr>
          <p:cNvPr id="28679" name="Text Box 8"/>
          <p:cNvSpPr txBox="1">
            <a:spLocks noChangeArrowheads="1"/>
          </p:cNvSpPr>
          <p:nvPr/>
        </p:nvSpPr>
        <p:spPr bwMode="auto">
          <a:xfrm>
            <a:off x="5732463" y="9906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8680" name="Rectangle 9"/>
          <p:cNvSpPr>
            <a:spLocks noChangeArrowheads="1"/>
          </p:cNvSpPr>
          <p:nvPr/>
        </p:nvSpPr>
        <p:spPr bwMode="auto">
          <a:xfrm>
            <a:off x="4648200" y="1371600"/>
            <a:ext cx="4343400" cy="3886200"/>
          </a:xfrm>
          <a:prstGeom prst="rect">
            <a:avLst/>
          </a:prstGeom>
          <a:noFill/>
          <a:ln w="9525">
            <a:noFill/>
            <a:miter lim="800000"/>
            <a:headEnd/>
            <a:tailEnd/>
          </a:ln>
        </p:spPr>
        <p:txBody>
          <a:bodyPr lIns="92075" tIns="46038" rIns="92075" bIns="46038"/>
          <a:lstStyle/>
          <a:p>
            <a:pPr marL="174625" indent="-174625">
              <a:lnSpc>
                <a:spcPct val="120000"/>
              </a:lnSpc>
              <a:spcBef>
                <a:spcPct val="20000"/>
              </a:spcBef>
              <a:buClr>
                <a:schemeClr val="tx1"/>
              </a:buClr>
              <a:buFont typeface="Wingdings" pitchFamily="2" charset="2"/>
              <a:buChar char="§"/>
            </a:pPr>
            <a:r>
              <a:rPr lang="en-US" sz="1600">
                <a:latin typeface="Arial" charset="0"/>
              </a:rPr>
              <a:t>Industry suggests that DCMA provide the list of all CAR’s to each company EVMS  focal point for analysis and to ensure any further actions needed to ensure timely closure are taken.</a:t>
            </a:r>
          </a:p>
          <a:p>
            <a:pPr marL="174625" indent="-174625">
              <a:lnSpc>
                <a:spcPct val="120000"/>
              </a:lnSpc>
              <a:spcBef>
                <a:spcPct val="20000"/>
              </a:spcBef>
              <a:buClr>
                <a:schemeClr val="tx1"/>
              </a:buClr>
              <a:buFont typeface="Wingdings" pitchFamily="2" charset="2"/>
              <a:buChar char="§"/>
            </a:pPr>
            <a:r>
              <a:rPr lang="en-US" sz="1600">
                <a:latin typeface="Arial" charset="0"/>
              </a:rPr>
              <a:t>With the advent of the Business Systems DFARS Clause accuracy of CAR and Corrective Action Plan Status is critical.  </a:t>
            </a:r>
          </a:p>
          <a:p>
            <a:pPr marL="174625" indent="-174625">
              <a:lnSpc>
                <a:spcPct val="120000"/>
              </a:lnSpc>
              <a:spcBef>
                <a:spcPct val="20000"/>
              </a:spcBef>
              <a:buClr>
                <a:schemeClr val="tx1"/>
              </a:buClr>
              <a:buFont typeface="Wingdings" pitchFamily="2" charset="2"/>
              <a:buChar char="§"/>
            </a:pPr>
            <a:r>
              <a:rPr lang="en-US" sz="1600">
                <a:latin typeface="Arial" charset="0"/>
              </a:rPr>
              <a:t>Assign DCMA and Industry focal points in each contractor location to ensure accuracy of CAR and CAP status.</a:t>
            </a:r>
          </a:p>
          <a:p>
            <a:pPr marL="174625" indent="-174625">
              <a:lnSpc>
                <a:spcPct val="120000"/>
              </a:lnSpc>
              <a:spcBef>
                <a:spcPct val="20000"/>
              </a:spcBef>
              <a:buClr>
                <a:schemeClr val="tx1"/>
              </a:buClr>
              <a:buFont typeface="Wingdings" pitchFamily="2" charset="2"/>
              <a:buChar char="§"/>
            </a:pPr>
            <a:r>
              <a:rPr lang="en-US" sz="1600">
                <a:latin typeface="Arial" charset="0"/>
              </a:rPr>
              <a:t>Team suggests Senior DOD and Industry Leadership meeting be held when Business Systems DFARS is Implemented. Purpose is to communicate the process for system withdrawal and withholds.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p:spPr>
        <p:txBody>
          <a:bodyPr/>
          <a:lstStyle/>
          <a:p>
            <a:fld id="{4218B614-52EE-4DAF-9325-7E6BA6A5C28A}" type="slidenum">
              <a:rPr lang="en-US" smtClean="0"/>
              <a:pPr/>
              <a:t>13</a:t>
            </a:fld>
            <a:endParaRPr lang="en-US" smtClean="0"/>
          </a:p>
        </p:txBody>
      </p:sp>
      <p:sp>
        <p:nvSpPr>
          <p:cNvPr id="29698" name="Rectangle 2"/>
          <p:cNvSpPr>
            <a:spLocks noGrp="1" noChangeArrowheads="1"/>
          </p:cNvSpPr>
          <p:nvPr>
            <p:ph type="title"/>
          </p:nvPr>
        </p:nvSpPr>
        <p:spPr>
          <a:xfrm>
            <a:off x="152400" y="228600"/>
            <a:ext cx="8229600" cy="484188"/>
          </a:xfrm>
        </p:spPr>
        <p:txBody>
          <a:bodyPr/>
          <a:lstStyle/>
          <a:p>
            <a:pPr eaLnBrk="1" hangingPunct="1"/>
            <a:r>
              <a:rPr lang="en-US" sz="2400" b="1" smtClean="0">
                <a:solidFill>
                  <a:srgbClr val="FFFF00"/>
                </a:solidFill>
                <a:latin typeface="Arial" charset="0"/>
              </a:rPr>
              <a:t>Summary</a:t>
            </a:r>
          </a:p>
        </p:txBody>
      </p:sp>
      <p:sp>
        <p:nvSpPr>
          <p:cNvPr id="29699" name="Text Box 3"/>
          <p:cNvSpPr txBox="1">
            <a:spLocks noChangeArrowheads="1"/>
          </p:cNvSpPr>
          <p:nvPr/>
        </p:nvSpPr>
        <p:spPr bwMode="auto">
          <a:xfrm>
            <a:off x="914400" y="1828800"/>
            <a:ext cx="184150" cy="482600"/>
          </a:xfrm>
          <a:prstGeom prst="rect">
            <a:avLst/>
          </a:prstGeom>
          <a:noFill/>
          <a:ln w="9525" algn="ctr">
            <a:noFill/>
            <a:miter lim="800000"/>
            <a:headEnd/>
            <a:tailEnd/>
          </a:ln>
        </p:spPr>
        <p:txBody>
          <a:bodyPr wrap="none">
            <a:spAutoFit/>
          </a:bodyPr>
          <a:lstStyle/>
          <a:p>
            <a:pPr marL="342900" indent="-342900">
              <a:lnSpc>
                <a:spcPct val="80000"/>
              </a:lnSpc>
              <a:spcBef>
                <a:spcPct val="20000"/>
              </a:spcBef>
              <a:buClr>
                <a:schemeClr val="bg2"/>
              </a:buClr>
              <a:buSzPct val="75000"/>
              <a:buFont typeface="Wingdings" pitchFamily="2" charset="2"/>
              <a:buNone/>
            </a:pPr>
            <a:endParaRPr lang="en-US"/>
          </a:p>
        </p:txBody>
      </p:sp>
      <p:sp>
        <p:nvSpPr>
          <p:cNvPr id="29700" name="Rectangle 5"/>
          <p:cNvSpPr>
            <a:spLocks noChangeArrowheads="1"/>
          </p:cNvSpPr>
          <p:nvPr/>
        </p:nvSpPr>
        <p:spPr bwMode="auto">
          <a:xfrm>
            <a:off x="152400" y="838200"/>
            <a:ext cx="8839200" cy="5991225"/>
          </a:xfrm>
          <a:prstGeom prst="rect">
            <a:avLst/>
          </a:prstGeom>
          <a:noFill/>
          <a:ln w="9525" algn="ctr">
            <a:noFill/>
            <a:miter lim="800000"/>
            <a:headEnd/>
            <a:tailEnd/>
          </a:ln>
        </p:spPr>
        <p:txBody>
          <a:bodyPr>
            <a:spAutoFit/>
          </a:bodyPr>
          <a:lstStyle/>
          <a:p>
            <a:pPr marL="342900" indent="-342900">
              <a:lnSpc>
                <a:spcPct val="110000"/>
              </a:lnSpc>
              <a:spcBef>
                <a:spcPct val="10000"/>
              </a:spcBef>
              <a:buClr>
                <a:schemeClr val="tx1"/>
              </a:buClr>
              <a:buFont typeface="Wingdings" pitchFamily="2" charset="2"/>
              <a:buChar char="§"/>
            </a:pPr>
            <a:r>
              <a:rPr lang="en-US" sz="2000">
                <a:latin typeface="Arial" charset="0"/>
              </a:rPr>
              <a:t>The following issues remain open pending further actions:</a:t>
            </a:r>
          </a:p>
          <a:p>
            <a:pPr marL="800100" lvl="1" indent="-342900">
              <a:lnSpc>
                <a:spcPct val="110000"/>
              </a:lnSpc>
              <a:spcBef>
                <a:spcPct val="10000"/>
              </a:spcBef>
              <a:buClr>
                <a:schemeClr val="tx1"/>
              </a:buClr>
              <a:buFont typeface="Arial" charset="0"/>
              <a:buChar char="–"/>
            </a:pPr>
            <a:r>
              <a:rPr lang="en-US" sz="2000">
                <a:latin typeface="Arial" charset="0"/>
              </a:rPr>
              <a:t>Contract vs. EVM system order of precedence.</a:t>
            </a:r>
          </a:p>
          <a:p>
            <a:pPr marL="800100" lvl="1" indent="-342900">
              <a:lnSpc>
                <a:spcPct val="110000"/>
              </a:lnSpc>
              <a:spcBef>
                <a:spcPct val="10000"/>
              </a:spcBef>
              <a:buClr>
                <a:schemeClr val="tx1"/>
              </a:buClr>
              <a:buFont typeface="Arial" charset="0"/>
              <a:buChar char="–"/>
            </a:pPr>
            <a:r>
              <a:rPr lang="en-US" sz="2000">
                <a:latin typeface="Arial" charset="0"/>
              </a:rPr>
              <a:t>Subcontractor compliance, validation and surveillance.</a:t>
            </a:r>
          </a:p>
          <a:p>
            <a:pPr marL="800100" lvl="1" indent="-342900">
              <a:lnSpc>
                <a:spcPct val="110000"/>
              </a:lnSpc>
              <a:spcBef>
                <a:spcPct val="10000"/>
              </a:spcBef>
              <a:buClr>
                <a:schemeClr val="tx1"/>
              </a:buClr>
              <a:buFont typeface="Arial" charset="0"/>
              <a:buChar char="–"/>
            </a:pPr>
            <a:r>
              <a:rPr lang="en-US" sz="2000">
                <a:latin typeface="Arial" charset="0"/>
              </a:rPr>
              <a:t>EVMS Implementation Challenges.</a:t>
            </a:r>
          </a:p>
          <a:p>
            <a:pPr marL="342900" indent="-342900">
              <a:lnSpc>
                <a:spcPct val="110000"/>
              </a:lnSpc>
              <a:spcBef>
                <a:spcPct val="10000"/>
              </a:spcBef>
              <a:buClr>
                <a:schemeClr val="tx1"/>
              </a:buClr>
              <a:buFont typeface="Wingdings" pitchFamily="2" charset="2"/>
              <a:buChar char="§"/>
            </a:pPr>
            <a:r>
              <a:rPr lang="en-US" sz="2000">
                <a:latin typeface="Arial" charset="0"/>
              </a:rPr>
              <a:t>The following issue is actively being worked to closure in 2010.</a:t>
            </a:r>
          </a:p>
          <a:p>
            <a:pPr marL="800100" lvl="1" indent="-342900">
              <a:lnSpc>
                <a:spcPct val="110000"/>
              </a:lnSpc>
              <a:spcBef>
                <a:spcPct val="10000"/>
              </a:spcBef>
              <a:buClr>
                <a:schemeClr val="tx1"/>
              </a:buClr>
              <a:buFont typeface="Arial" charset="0"/>
              <a:buChar char="–"/>
            </a:pPr>
            <a:r>
              <a:rPr lang="en-US" sz="2000">
                <a:latin typeface="Arial" charset="0"/>
              </a:rPr>
              <a:t>DCMA EV Standard Surveillance Instruction (SSI)</a:t>
            </a:r>
          </a:p>
          <a:p>
            <a:pPr marL="342900" indent="-342900">
              <a:lnSpc>
                <a:spcPct val="110000"/>
              </a:lnSpc>
              <a:spcBef>
                <a:spcPct val="10000"/>
              </a:spcBef>
              <a:buClr>
                <a:schemeClr val="tx1"/>
              </a:buClr>
              <a:buFont typeface="Wingdings" pitchFamily="2" charset="2"/>
              <a:buChar char="§"/>
            </a:pPr>
            <a:r>
              <a:rPr lang="en-US" sz="2000">
                <a:latin typeface="Arial" charset="0"/>
              </a:rPr>
              <a:t>The following issues are relatively new and need full team discussion:</a:t>
            </a:r>
          </a:p>
          <a:p>
            <a:pPr marL="800100" lvl="1" indent="-342900">
              <a:lnSpc>
                <a:spcPct val="110000"/>
              </a:lnSpc>
              <a:spcBef>
                <a:spcPct val="10000"/>
              </a:spcBef>
              <a:buClr>
                <a:schemeClr val="tx1"/>
              </a:buClr>
              <a:buFont typeface="Arial" charset="0"/>
              <a:buChar char="–"/>
            </a:pPr>
            <a:r>
              <a:rPr lang="en-US" sz="2000">
                <a:latin typeface="Arial" charset="0"/>
              </a:rPr>
              <a:t>Use of a supplier’s previously-validated process at a new site.</a:t>
            </a:r>
          </a:p>
          <a:p>
            <a:pPr marL="800100" lvl="1" indent="-342900">
              <a:lnSpc>
                <a:spcPct val="110000"/>
              </a:lnSpc>
              <a:spcBef>
                <a:spcPct val="10000"/>
              </a:spcBef>
              <a:buClr>
                <a:schemeClr val="tx1"/>
              </a:buClr>
              <a:buFont typeface="Arial" charset="0"/>
              <a:buChar char="–"/>
            </a:pPr>
            <a:r>
              <a:rPr lang="en-US" sz="2000">
                <a:latin typeface="Arial" charset="0"/>
              </a:rPr>
              <a:t>Ownership and Control of Management Reserve.</a:t>
            </a:r>
          </a:p>
          <a:p>
            <a:pPr marL="800100" lvl="1" indent="-342900">
              <a:lnSpc>
                <a:spcPct val="110000"/>
              </a:lnSpc>
              <a:spcBef>
                <a:spcPct val="10000"/>
              </a:spcBef>
              <a:buClr>
                <a:schemeClr val="tx1"/>
              </a:buClr>
              <a:buFont typeface="Arial" charset="0"/>
              <a:buChar char="–"/>
            </a:pPr>
            <a:r>
              <a:rPr lang="en-US" sz="2000">
                <a:latin typeface="Arial" charset="0"/>
              </a:rPr>
              <a:t>Undefinitzed Contractual Actions (UCA’s) &amp; Unpriced Change Orders (UCOs)</a:t>
            </a:r>
          </a:p>
          <a:p>
            <a:pPr marL="800100" lvl="1" indent="-342900">
              <a:lnSpc>
                <a:spcPct val="80000"/>
              </a:lnSpc>
              <a:spcBef>
                <a:spcPct val="20000"/>
              </a:spcBef>
              <a:buClr>
                <a:schemeClr val="tx1"/>
              </a:buClr>
              <a:buFont typeface="Arial" charset="0"/>
              <a:buChar char="–"/>
            </a:pPr>
            <a:r>
              <a:rPr lang="en-US" sz="2000">
                <a:latin typeface="Arial" charset="0"/>
              </a:rPr>
              <a:t>Treatment of existing CAR’s when Business Systems DFARS is implemented. </a:t>
            </a:r>
          </a:p>
          <a:p>
            <a:pPr marL="342900" indent="-342900">
              <a:lnSpc>
                <a:spcPct val="110000"/>
              </a:lnSpc>
              <a:spcBef>
                <a:spcPct val="10000"/>
              </a:spcBef>
              <a:buClr>
                <a:schemeClr val="tx1"/>
              </a:buClr>
              <a:buFont typeface="Wingdings" pitchFamily="2" charset="2"/>
              <a:buChar char="§"/>
            </a:pPr>
            <a:r>
              <a:rPr lang="en-US" sz="2000">
                <a:latin typeface="Arial" charset="0"/>
              </a:rPr>
              <a:t>Once new government participants are established suggest a face to face kickoff to reenergize the team.</a:t>
            </a:r>
          </a:p>
          <a:p>
            <a:pPr marL="342900" indent="-342900">
              <a:lnSpc>
                <a:spcPct val="110000"/>
              </a:lnSpc>
              <a:spcBef>
                <a:spcPct val="10000"/>
              </a:spcBef>
              <a:buClr>
                <a:schemeClr val="tx1"/>
              </a:buClr>
              <a:buFont typeface="Wingdings" pitchFamily="2" charset="2"/>
              <a:buNone/>
            </a:pPr>
            <a:endParaRPr lang="en-US" sz="2000">
              <a:latin typeface="Arial" charset="0"/>
            </a:endParaRPr>
          </a:p>
          <a:p>
            <a:pPr marL="342900" indent="-342900">
              <a:lnSpc>
                <a:spcPct val="110000"/>
              </a:lnSpc>
              <a:spcBef>
                <a:spcPct val="10000"/>
              </a:spcBef>
              <a:buClr>
                <a:schemeClr val="tx1"/>
              </a:buClr>
              <a:buFont typeface="Wingdings" pitchFamily="2" charset="2"/>
              <a:buNone/>
            </a:pPr>
            <a:r>
              <a:rPr lang="en-US" sz="1800">
                <a:latin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fld id="{0EC60B57-F04D-4E03-9CA2-8DE10627FFF0}" type="slidenum">
              <a:rPr lang="en-US" smtClean="0"/>
              <a:pPr/>
              <a:t>2</a:t>
            </a:fld>
            <a:endParaRPr lang="en-US" smtClean="0"/>
          </a:p>
        </p:txBody>
      </p:sp>
      <p:sp>
        <p:nvSpPr>
          <p:cNvPr id="17410" name="Rectangle 2"/>
          <p:cNvSpPr>
            <a:spLocks noGrp="1" noChangeArrowheads="1"/>
          </p:cNvSpPr>
          <p:nvPr>
            <p:ph type="title"/>
          </p:nvPr>
        </p:nvSpPr>
        <p:spPr>
          <a:xfrm>
            <a:off x="76200" y="228600"/>
            <a:ext cx="8229600" cy="484188"/>
          </a:xfrm>
        </p:spPr>
        <p:txBody>
          <a:bodyPr/>
          <a:lstStyle/>
          <a:p>
            <a:pPr eaLnBrk="1" hangingPunct="1"/>
            <a:r>
              <a:rPr lang="en-US" sz="2400" b="1" smtClean="0">
                <a:solidFill>
                  <a:srgbClr val="FFFF00"/>
                </a:solidFill>
                <a:latin typeface="Arial" charset="0"/>
              </a:rPr>
              <a:t>Joint Team Members</a:t>
            </a:r>
          </a:p>
        </p:txBody>
      </p:sp>
      <p:sp>
        <p:nvSpPr>
          <p:cNvPr id="17411" name="Text Box 126"/>
          <p:cNvSpPr txBox="1">
            <a:spLocks noChangeArrowheads="1"/>
          </p:cNvSpPr>
          <p:nvPr/>
        </p:nvSpPr>
        <p:spPr bwMode="auto">
          <a:xfrm>
            <a:off x="914400" y="1828800"/>
            <a:ext cx="184150" cy="482600"/>
          </a:xfrm>
          <a:prstGeom prst="rect">
            <a:avLst/>
          </a:prstGeom>
          <a:noFill/>
          <a:ln w="9525" algn="ctr">
            <a:noFill/>
            <a:miter lim="800000"/>
            <a:headEnd/>
            <a:tailEnd/>
          </a:ln>
        </p:spPr>
        <p:txBody>
          <a:bodyPr wrap="none">
            <a:spAutoFit/>
          </a:bodyPr>
          <a:lstStyle/>
          <a:p>
            <a:pPr marL="342900" indent="-342900">
              <a:lnSpc>
                <a:spcPct val="80000"/>
              </a:lnSpc>
              <a:spcBef>
                <a:spcPct val="20000"/>
              </a:spcBef>
              <a:buClr>
                <a:schemeClr val="bg2"/>
              </a:buClr>
              <a:buSzPct val="75000"/>
              <a:buFont typeface="Wingdings" pitchFamily="2" charset="2"/>
              <a:buNone/>
            </a:pPr>
            <a:endParaRPr lang="en-US"/>
          </a:p>
        </p:txBody>
      </p:sp>
      <p:sp>
        <p:nvSpPr>
          <p:cNvPr id="17412" name="Rectangle 157"/>
          <p:cNvSpPr>
            <a:spLocks noChangeArrowheads="1"/>
          </p:cNvSpPr>
          <p:nvPr/>
        </p:nvSpPr>
        <p:spPr bwMode="auto">
          <a:xfrm>
            <a:off x="381000" y="914400"/>
            <a:ext cx="8229600" cy="4987925"/>
          </a:xfrm>
          <a:prstGeom prst="rect">
            <a:avLst/>
          </a:prstGeom>
          <a:noFill/>
          <a:ln w="9525">
            <a:noFill/>
            <a:miter lim="800000"/>
            <a:headEnd/>
            <a:tailEnd/>
          </a:ln>
        </p:spPr>
        <p:txBody>
          <a:bodyPr/>
          <a:lstStyle/>
          <a:p>
            <a:pPr marL="342900" indent="-342900">
              <a:lnSpc>
                <a:spcPct val="80000"/>
              </a:lnSpc>
              <a:spcBef>
                <a:spcPct val="20000"/>
              </a:spcBef>
              <a:buClr>
                <a:schemeClr val="tx1"/>
              </a:buClr>
              <a:buSzPct val="75000"/>
              <a:buFont typeface="Wingdings" pitchFamily="2" charset="2"/>
              <a:buNone/>
            </a:pPr>
            <a:endParaRPr lang="en-US" sz="1600">
              <a:latin typeface="Arial" charset="0"/>
            </a:endParaRPr>
          </a:p>
          <a:p>
            <a:pPr marL="342900" indent="-342900">
              <a:lnSpc>
                <a:spcPct val="80000"/>
              </a:lnSpc>
              <a:spcBef>
                <a:spcPct val="20000"/>
              </a:spcBef>
              <a:buClr>
                <a:schemeClr val="tx1"/>
              </a:buClr>
              <a:buSzPct val="75000"/>
              <a:buFont typeface="Wingdings" pitchFamily="2" charset="2"/>
              <a:buNone/>
            </a:pPr>
            <a:r>
              <a:rPr lang="en-US" sz="1600">
                <a:latin typeface="Arial" charset="0"/>
              </a:rPr>
              <a:t>	</a:t>
            </a:r>
            <a:r>
              <a:rPr lang="en-US" sz="2000">
                <a:latin typeface="Arial" charset="0"/>
              </a:rPr>
              <a:t>Mike Martin – Pratt &amp; Whitney / UTC (Lead)</a:t>
            </a:r>
          </a:p>
          <a:p>
            <a:pPr marL="342900" indent="-342900">
              <a:lnSpc>
                <a:spcPct val="80000"/>
              </a:lnSpc>
              <a:spcBef>
                <a:spcPct val="20000"/>
              </a:spcBef>
              <a:buClr>
                <a:schemeClr val="tx1"/>
              </a:buClr>
              <a:buSzPct val="75000"/>
              <a:buFont typeface="Wingdings" pitchFamily="2" charset="2"/>
              <a:buNone/>
            </a:pPr>
            <a:r>
              <a:rPr lang="en-US" sz="2000">
                <a:latin typeface="Arial" charset="0"/>
              </a:rPr>
              <a:t>	Gay Infanti – Northrop Grumman</a:t>
            </a:r>
          </a:p>
          <a:p>
            <a:pPr marL="342900" indent="-342900">
              <a:lnSpc>
                <a:spcPct val="80000"/>
              </a:lnSpc>
              <a:spcBef>
                <a:spcPct val="20000"/>
              </a:spcBef>
              <a:buClr>
                <a:schemeClr val="tx1"/>
              </a:buClr>
              <a:buSzPct val="75000"/>
              <a:buFont typeface="Wingdings" pitchFamily="2" charset="2"/>
              <a:buNone/>
            </a:pPr>
            <a:r>
              <a:rPr lang="en-US" sz="2000">
                <a:latin typeface="Arial" charset="0"/>
              </a:rPr>
              <a:t>	Peter Schwarz – MDA</a:t>
            </a:r>
          </a:p>
          <a:p>
            <a:pPr marL="342900" indent="-342900">
              <a:lnSpc>
                <a:spcPct val="80000"/>
              </a:lnSpc>
              <a:spcBef>
                <a:spcPct val="20000"/>
              </a:spcBef>
              <a:buClr>
                <a:schemeClr val="tx1"/>
              </a:buClr>
              <a:buSzPct val="75000"/>
              <a:buFont typeface="Wingdings" pitchFamily="2" charset="2"/>
              <a:buNone/>
            </a:pPr>
            <a:r>
              <a:rPr lang="en-US" sz="2000">
                <a:latin typeface="Arial" charset="0"/>
              </a:rPr>
              <a:t>	Jeff Poulson – Raytheon</a:t>
            </a:r>
          </a:p>
          <a:p>
            <a:pPr marL="342900" indent="-342900">
              <a:lnSpc>
                <a:spcPct val="80000"/>
              </a:lnSpc>
              <a:spcBef>
                <a:spcPct val="20000"/>
              </a:spcBef>
              <a:buClr>
                <a:schemeClr val="tx1"/>
              </a:buClr>
              <a:buSzPct val="75000"/>
              <a:buFont typeface="Wingdings" pitchFamily="2" charset="2"/>
              <a:buNone/>
            </a:pPr>
            <a:r>
              <a:rPr lang="en-US" sz="2000">
                <a:latin typeface="Arial" charset="0"/>
              </a:rPr>
              <a:t>	Adam Duncan - Raytheon</a:t>
            </a:r>
          </a:p>
          <a:p>
            <a:pPr marL="342900" indent="-342900">
              <a:lnSpc>
                <a:spcPct val="80000"/>
              </a:lnSpc>
              <a:spcBef>
                <a:spcPct val="20000"/>
              </a:spcBef>
              <a:buClr>
                <a:schemeClr val="tx1"/>
              </a:buClr>
              <a:buSzPct val="75000"/>
              <a:buFont typeface="Wingdings" pitchFamily="2" charset="2"/>
              <a:buNone/>
            </a:pPr>
            <a:r>
              <a:rPr lang="en-US" sz="2000">
                <a:latin typeface="Arial" charset="0"/>
              </a:rPr>
              <a:t>	Mike Pelkey – OSD DPAP</a:t>
            </a:r>
          </a:p>
          <a:p>
            <a:pPr marL="342900" indent="-342900">
              <a:lnSpc>
                <a:spcPct val="80000"/>
              </a:lnSpc>
              <a:spcBef>
                <a:spcPct val="20000"/>
              </a:spcBef>
              <a:buClr>
                <a:schemeClr val="tx1"/>
              </a:buClr>
              <a:buSzPct val="75000"/>
              <a:buFont typeface="Wingdings" pitchFamily="2" charset="2"/>
              <a:buNone/>
            </a:pPr>
            <a:r>
              <a:rPr lang="en-US" sz="2000">
                <a:latin typeface="Arial" charset="0"/>
              </a:rPr>
              <a:t>	Randy Steeno – Boeing</a:t>
            </a:r>
          </a:p>
          <a:p>
            <a:pPr marL="342900" indent="-342900">
              <a:lnSpc>
                <a:spcPct val="80000"/>
              </a:lnSpc>
              <a:spcBef>
                <a:spcPct val="20000"/>
              </a:spcBef>
              <a:buClr>
                <a:schemeClr val="tx1"/>
              </a:buClr>
              <a:buSzPct val="75000"/>
              <a:buFont typeface="Wingdings" pitchFamily="2" charset="2"/>
              <a:buNone/>
            </a:pPr>
            <a:r>
              <a:rPr lang="en-US" sz="2000">
                <a:latin typeface="Arial" charset="0"/>
              </a:rPr>
              <a:t>	TBD – OSD PSA</a:t>
            </a:r>
          </a:p>
          <a:p>
            <a:pPr marL="342900" indent="-342900">
              <a:lnSpc>
                <a:spcPct val="80000"/>
              </a:lnSpc>
              <a:spcBef>
                <a:spcPct val="20000"/>
              </a:spcBef>
              <a:buClr>
                <a:schemeClr val="tx1"/>
              </a:buClr>
              <a:buSzPct val="75000"/>
              <a:buFont typeface="Wingdings" pitchFamily="2" charset="2"/>
              <a:buNone/>
            </a:pPr>
            <a:r>
              <a:rPr lang="en-US" sz="2000">
                <a:latin typeface="Arial" charset="0"/>
              </a:rPr>
              <a:t>	TBD – DCMA EV Center</a:t>
            </a:r>
          </a:p>
          <a:p>
            <a:pPr marL="342900" indent="-342900">
              <a:lnSpc>
                <a:spcPct val="80000"/>
              </a:lnSpc>
              <a:spcBef>
                <a:spcPct val="20000"/>
              </a:spcBef>
              <a:buClr>
                <a:schemeClr val="tx1"/>
              </a:buClr>
              <a:buSzPct val="75000"/>
              <a:buFont typeface="Wingdings" pitchFamily="2" charset="2"/>
              <a:buNone/>
            </a:pPr>
            <a:r>
              <a:rPr lang="en-US" sz="2000">
                <a:latin typeface="Arial" charset="0"/>
              </a:rPr>
              <a:t>	TDD – OSD PARCA</a:t>
            </a:r>
          </a:p>
          <a:p>
            <a:pPr marL="342900" indent="-342900">
              <a:lnSpc>
                <a:spcPct val="80000"/>
              </a:lnSpc>
              <a:spcBef>
                <a:spcPct val="20000"/>
              </a:spcBef>
              <a:buClr>
                <a:schemeClr val="tx1"/>
              </a:buClr>
              <a:buSzPct val="75000"/>
              <a:buFont typeface="Wingdings" pitchFamily="2" charset="2"/>
              <a:buNone/>
            </a:pPr>
            <a:r>
              <a:rPr lang="en-US" sz="2000">
                <a:latin typeface="Arial" charset="0"/>
              </a:rPr>
              <a:t>	Dan Feeney – Lockheed Martin</a:t>
            </a:r>
          </a:p>
          <a:p>
            <a:pPr marL="342900" indent="-342900">
              <a:lnSpc>
                <a:spcPct val="80000"/>
              </a:lnSpc>
              <a:spcBef>
                <a:spcPct val="20000"/>
              </a:spcBef>
              <a:buClr>
                <a:schemeClr val="tx1"/>
              </a:buClr>
              <a:buSzPct val="75000"/>
              <a:buFont typeface="Wingdings" pitchFamily="2" charset="2"/>
              <a:buNone/>
            </a:pPr>
            <a:r>
              <a:rPr lang="en-US" sz="2000">
                <a:latin typeface="Arial" charset="0"/>
              </a:rPr>
              <a:t>     Kathryn Flannigan – General Dynamics</a:t>
            </a:r>
          </a:p>
          <a:p>
            <a:pPr marL="342900" indent="-342900">
              <a:lnSpc>
                <a:spcPct val="80000"/>
              </a:lnSpc>
              <a:spcBef>
                <a:spcPct val="20000"/>
              </a:spcBef>
              <a:buClr>
                <a:schemeClr val="tx1"/>
              </a:buClr>
              <a:buSzPct val="75000"/>
              <a:buFont typeface="Wingdings" pitchFamily="2" charset="2"/>
              <a:buNone/>
            </a:pPr>
            <a:r>
              <a:rPr lang="en-US" sz="2000">
                <a:latin typeface="Arial" charset="0"/>
              </a:rPr>
              <a:t>	Tom Tasker – General Atomics</a:t>
            </a:r>
          </a:p>
          <a:p>
            <a:pPr marL="342900" indent="-342900">
              <a:lnSpc>
                <a:spcPct val="80000"/>
              </a:lnSpc>
              <a:spcBef>
                <a:spcPct val="20000"/>
              </a:spcBef>
              <a:buClr>
                <a:schemeClr val="tx1"/>
              </a:buClr>
              <a:buSzPct val="75000"/>
              <a:buFont typeface="Wingdings" pitchFamily="2" charset="2"/>
              <a:buNone/>
            </a:pPr>
            <a:r>
              <a:rPr lang="en-US" sz="2000">
                <a:latin typeface="Arial" charset="0"/>
              </a:rPr>
              <a:t>	Mike Pauly – ITT</a:t>
            </a:r>
          </a:p>
          <a:p>
            <a:pPr marL="342900" indent="-342900">
              <a:lnSpc>
                <a:spcPct val="80000"/>
              </a:lnSpc>
              <a:spcBef>
                <a:spcPct val="20000"/>
              </a:spcBef>
              <a:buClr>
                <a:schemeClr val="tx1"/>
              </a:buClr>
              <a:buSzPct val="75000"/>
              <a:buFont typeface="Wingdings" pitchFamily="2" charset="2"/>
              <a:buNone/>
            </a:pPr>
            <a:r>
              <a:rPr lang="en-US" sz="2000">
                <a:latin typeface="Arial" charset="0"/>
              </a:rPr>
              <a:t>	Barbara Kjorstad – ATK</a:t>
            </a:r>
          </a:p>
          <a:p>
            <a:pPr marL="342900" indent="-342900">
              <a:lnSpc>
                <a:spcPct val="80000"/>
              </a:lnSpc>
              <a:spcBef>
                <a:spcPct val="20000"/>
              </a:spcBef>
              <a:buClr>
                <a:schemeClr val="tx1"/>
              </a:buClr>
              <a:buSzPct val="75000"/>
              <a:buFont typeface="Wingdings" pitchFamily="2" charset="2"/>
              <a:buNone/>
            </a:pPr>
            <a:r>
              <a:rPr lang="en-US" sz="2000">
                <a:latin typeface="Arial" charset="0"/>
              </a:rPr>
              <a:t>	Gil Kjorstad – ATK</a:t>
            </a:r>
          </a:p>
          <a:p>
            <a:pPr marL="342900" indent="-342900">
              <a:lnSpc>
                <a:spcPct val="80000"/>
              </a:lnSpc>
              <a:spcBef>
                <a:spcPct val="20000"/>
              </a:spcBef>
              <a:buClr>
                <a:schemeClr val="tx1"/>
              </a:buClr>
              <a:buSzPct val="75000"/>
              <a:buFont typeface="Wingdings" pitchFamily="2" charset="2"/>
              <a:buNone/>
            </a:pPr>
            <a:endParaRPr lang="en-US" sz="2000">
              <a:latin typeface="Arial" charset="0"/>
            </a:endParaRPr>
          </a:p>
          <a:p>
            <a:pPr marL="342900" indent="-342900">
              <a:lnSpc>
                <a:spcPct val="80000"/>
              </a:lnSpc>
              <a:spcBef>
                <a:spcPct val="20000"/>
              </a:spcBef>
              <a:buClr>
                <a:schemeClr val="tx1"/>
              </a:buClr>
              <a:buSzPct val="75000"/>
              <a:buFont typeface="Wingdings" pitchFamily="2" charset="2"/>
              <a:buNone/>
            </a:pPr>
            <a:endParaRPr lang="en-US" sz="2000">
              <a:latin typeface="Arial" charset="0"/>
            </a:endParaRPr>
          </a:p>
          <a:p>
            <a:pPr marL="342900" indent="-342900">
              <a:lnSpc>
                <a:spcPct val="80000"/>
              </a:lnSpc>
              <a:spcBef>
                <a:spcPct val="20000"/>
              </a:spcBef>
              <a:buClr>
                <a:schemeClr val="tx1"/>
              </a:buClr>
              <a:buSzPct val="75000"/>
              <a:buFont typeface="Wingdings" pitchFamily="2" charset="2"/>
              <a:buChar char="q"/>
            </a:pPr>
            <a:endParaRPr lang="en-US" sz="200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37D135DB-AA3F-41F3-B3A3-9B26B91D7330}" type="slidenum">
              <a:rPr lang="en-US" smtClean="0"/>
              <a:pPr/>
              <a:t>3</a:t>
            </a:fld>
            <a:endParaRPr lang="en-US" smtClean="0"/>
          </a:p>
        </p:txBody>
      </p:sp>
      <p:sp>
        <p:nvSpPr>
          <p:cNvPr id="18434" name="Rectangle 2"/>
          <p:cNvSpPr>
            <a:spLocks noGrp="1" noChangeArrowheads="1"/>
          </p:cNvSpPr>
          <p:nvPr>
            <p:ph type="title"/>
          </p:nvPr>
        </p:nvSpPr>
        <p:spPr>
          <a:xfrm>
            <a:off x="0" y="228600"/>
            <a:ext cx="8229600" cy="484188"/>
          </a:xfrm>
        </p:spPr>
        <p:txBody>
          <a:bodyPr/>
          <a:lstStyle/>
          <a:p>
            <a:pPr eaLnBrk="1" hangingPunct="1"/>
            <a:r>
              <a:rPr lang="en-US" sz="2400" b="1" smtClean="0">
                <a:solidFill>
                  <a:srgbClr val="FFFF00"/>
                </a:solidFill>
                <a:latin typeface="Arial" charset="0"/>
              </a:rPr>
              <a:t>Overview </a:t>
            </a:r>
          </a:p>
        </p:txBody>
      </p:sp>
      <p:sp>
        <p:nvSpPr>
          <p:cNvPr id="18435" name="Text Box 3"/>
          <p:cNvSpPr txBox="1">
            <a:spLocks noChangeArrowheads="1"/>
          </p:cNvSpPr>
          <p:nvPr/>
        </p:nvSpPr>
        <p:spPr bwMode="auto">
          <a:xfrm>
            <a:off x="914400" y="1828800"/>
            <a:ext cx="184150" cy="482600"/>
          </a:xfrm>
          <a:prstGeom prst="rect">
            <a:avLst/>
          </a:prstGeom>
          <a:noFill/>
          <a:ln w="9525" algn="ctr">
            <a:noFill/>
            <a:miter lim="800000"/>
            <a:headEnd/>
            <a:tailEnd/>
          </a:ln>
        </p:spPr>
        <p:txBody>
          <a:bodyPr wrap="none">
            <a:spAutoFit/>
          </a:bodyPr>
          <a:lstStyle/>
          <a:p>
            <a:pPr marL="342900" indent="-342900">
              <a:lnSpc>
                <a:spcPct val="80000"/>
              </a:lnSpc>
              <a:spcBef>
                <a:spcPct val="20000"/>
              </a:spcBef>
              <a:buClr>
                <a:schemeClr val="bg2"/>
              </a:buClr>
              <a:buSzPct val="75000"/>
              <a:buFont typeface="Wingdings" pitchFamily="2" charset="2"/>
              <a:buNone/>
            </a:pPr>
            <a:endParaRPr lang="en-US"/>
          </a:p>
        </p:txBody>
      </p:sp>
      <p:sp>
        <p:nvSpPr>
          <p:cNvPr id="18436" name="Rectangle 5"/>
          <p:cNvSpPr>
            <a:spLocks noChangeArrowheads="1"/>
          </p:cNvSpPr>
          <p:nvPr/>
        </p:nvSpPr>
        <p:spPr bwMode="auto">
          <a:xfrm>
            <a:off x="304800" y="685800"/>
            <a:ext cx="8534400" cy="5827713"/>
          </a:xfrm>
          <a:prstGeom prst="rect">
            <a:avLst/>
          </a:prstGeom>
          <a:noFill/>
          <a:ln w="9525" algn="ctr">
            <a:noFill/>
            <a:miter lim="800000"/>
            <a:headEnd/>
            <a:tailEnd/>
          </a:ln>
        </p:spPr>
        <p:txBody>
          <a:bodyPr>
            <a:spAutoFit/>
          </a:bodyPr>
          <a:lstStyle/>
          <a:p>
            <a:pPr marL="342900" indent="-342900">
              <a:lnSpc>
                <a:spcPct val="85000"/>
              </a:lnSpc>
              <a:buClr>
                <a:schemeClr val="tx1"/>
              </a:buClr>
              <a:buFont typeface="Wingdings" pitchFamily="2" charset="2"/>
              <a:buChar char="§"/>
            </a:pPr>
            <a:r>
              <a:rPr lang="en-US" sz="2000">
                <a:latin typeface="Arial" charset="0"/>
              </a:rPr>
              <a:t>The actions contained herein have or will be executed through a collaborative industry / government effort</a:t>
            </a:r>
          </a:p>
          <a:p>
            <a:pPr marL="342900" indent="-342900">
              <a:lnSpc>
                <a:spcPct val="85000"/>
              </a:lnSpc>
              <a:buClr>
                <a:schemeClr val="tx1"/>
              </a:buClr>
              <a:buFont typeface="Wingdings" pitchFamily="2" charset="2"/>
              <a:buNone/>
            </a:pPr>
            <a:endParaRPr lang="en-US" sz="2000">
              <a:latin typeface="Arial" charset="0"/>
            </a:endParaRPr>
          </a:p>
          <a:p>
            <a:pPr marL="342900" indent="-342900">
              <a:lnSpc>
                <a:spcPct val="85000"/>
              </a:lnSpc>
              <a:buClr>
                <a:schemeClr val="tx1"/>
              </a:buClr>
              <a:buFont typeface="Wingdings" pitchFamily="2" charset="2"/>
              <a:buChar char="§"/>
            </a:pPr>
            <a:r>
              <a:rPr lang="en-US" sz="2000">
                <a:latin typeface="Arial" charset="0"/>
              </a:rPr>
              <a:t>The team is currently reenergizing its efforts but still awaiting some key government participants. </a:t>
            </a:r>
          </a:p>
          <a:p>
            <a:pPr marL="342900" indent="-342900">
              <a:lnSpc>
                <a:spcPct val="85000"/>
              </a:lnSpc>
              <a:buClr>
                <a:schemeClr val="tx1"/>
              </a:buClr>
              <a:buFont typeface="Wingdings" pitchFamily="2" charset="2"/>
              <a:buNone/>
            </a:pPr>
            <a:endParaRPr lang="en-US" sz="2000">
              <a:latin typeface="Arial" charset="0"/>
            </a:endParaRPr>
          </a:p>
          <a:p>
            <a:pPr marL="342900" indent="-342900">
              <a:lnSpc>
                <a:spcPct val="85000"/>
              </a:lnSpc>
              <a:buClr>
                <a:schemeClr val="tx1"/>
              </a:buClr>
              <a:buFont typeface="Wingdings" pitchFamily="2" charset="2"/>
              <a:buChar char="§"/>
            </a:pPr>
            <a:r>
              <a:rPr lang="en-US" sz="2000">
                <a:latin typeface="Arial" charset="0"/>
              </a:rPr>
              <a:t>The following issues remain unresolved:</a:t>
            </a:r>
          </a:p>
          <a:p>
            <a:pPr marL="800100" lvl="1" indent="-342900">
              <a:lnSpc>
                <a:spcPct val="85000"/>
              </a:lnSpc>
              <a:buClr>
                <a:schemeClr val="tx1"/>
              </a:buClr>
              <a:buFont typeface="Arial" charset="0"/>
              <a:buChar char="–"/>
            </a:pPr>
            <a:r>
              <a:rPr lang="en-US" sz="2000">
                <a:latin typeface="Arial" charset="0"/>
              </a:rPr>
              <a:t>Contract vs. EVM system order of precedence</a:t>
            </a:r>
          </a:p>
          <a:p>
            <a:pPr marL="800100" lvl="1" indent="-342900">
              <a:lnSpc>
                <a:spcPct val="85000"/>
              </a:lnSpc>
              <a:buClr>
                <a:schemeClr val="tx1"/>
              </a:buClr>
              <a:buFont typeface="Arial" charset="0"/>
              <a:buChar char="–"/>
            </a:pPr>
            <a:r>
              <a:rPr lang="en-US" sz="2000">
                <a:latin typeface="Arial" charset="0"/>
              </a:rPr>
              <a:t>Subcontractor validation </a:t>
            </a:r>
          </a:p>
          <a:p>
            <a:pPr marL="800100" lvl="1" indent="-342900">
              <a:lnSpc>
                <a:spcPct val="85000"/>
              </a:lnSpc>
              <a:buClr>
                <a:schemeClr val="tx1"/>
              </a:buClr>
              <a:buFont typeface="Arial" charset="0"/>
              <a:buChar char="–"/>
            </a:pPr>
            <a:r>
              <a:rPr lang="en-US" sz="2000">
                <a:latin typeface="Arial" charset="0"/>
              </a:rPr>
              <a:t>Subcontractor Surveillance compliance and surveillance</a:t>
            </a:r>
          </a:p>
          <a:p>
            <a:pPr marL="800100" lvl="1" indent="-342900">
              <a:lnSpc>
                <a:spcPct val="85000"/>
              </a:lnSpc>
              <a:buClr>
                <a:schemeClr val="tx1"/>
              </a:buClr>
              <a:buFont typeface="Arial" charset="0"/>
              <a:buChar char="–"/>
            </a:pPr>
            <a:r>
              <a:rPr lang="en-US" sz="2000">
                <a:latin typeface="Arial" charset="0"/>
              </a:rPr>
              <a:t>EVM Implementation Challenges</a:t>
            </a:r>
          </a:p>
          <a:p>
            <a:pPr marL="800100" lvl="1" indent="-342900">
              <a:lnSpc>
                <a:spcPct val="85000"/>
              </a:lnSpc>
              <a:spcBef>
                <a:spcPct val="20000"/>
              </a:spcBef>
              <a:buClr>
                <a:schemeClr val="tx1"/>
              </a:buClr>
              <a:buFont typeface="Arial" charset="0"/>
              <a:buChar char="–"/>
            </a:pPr>
            <a:r>
              <a:rPr lang="en-US" sz="2000">
                <a:latin typeface="Arial" charset="0"/>
              </a:rPr>
              <a:t>Use of a supplier’s previously-validated process at a new     supplier site</a:t>
            </a:r>
          </a:p>
          <a:p>
            <a:pPr marL="800100" lvl="1" indent="-342900">
              <a:lnSpc>
                <a:spcPct val="85000"/>
              </a:lnSpc>
              <a:buClr>
                <a:schemeClr val="tx1"/>
              </a:buClr>
              <a:buFont typeface="Arial" charset="0"/>
              <a:buChar char="–"/>
            </a:pPr>
            <a:r>
              <a:rPr lang="en-US" sz="2000">
                <a:latin typeface="Arial" charset="0"/>
              </a:rPr>
              <a:t>DCMA EV Standard Surveillance Instruction (SSI)</a:t>
            </a:r>
          </a:p>
          <a:p>
            <a:pPr marL="800100" lvl="1" indent="-342900">
              <a:lnSpc>
                <a:spcPct val="85000"/>
              </a:lnSpc>
              <a:spcBef>
                <a:spcPct val="20000"/>
              </a:spcBef>
              <a:buClr>
                <a:schemeClr val="tx1"/>
              </a:buClr>
              <a:buFont typeface="Arial" charset="0"/>
              <a:buChar char="–"/>
            </a:pPr>
            <a:r>
              <a:rPr lang="en-US" sz="2000">
                <a:latin typeface="Arial" charset="0"/>
              </a:rPr>
              <a:t>Ownership and Control of Management Reserve </a:t>
            </a:r>
          </a:p>
          <a:p>
            <a:pPr marL="800100" lvl="1" indent="-342900">
              <a:lnSpc>
                <a:spcPct val="85000"/>
              </a:lnSpc>
              <a:spcBef>
                <a:spcPct val="20000"/>
              </a:spcBef>
              <a:buClr>
                <a:schemeClr val="tx1"/>
              </a:buClr>
              <a:buFont typeface="Arial" charset="0"/>
              <a:buChar char="–"/>
            </a:pPr>
            <a:r>
              <a:rPr lang="en-US" sz="2000">
                <a:latin typeface="Arial" charset="0"/>
              </a:rPr>
              <a:t>Undefinitized Contractual Actions (UCAs) / Unpriced Change Orders (UCOs)</a:t>
            </a:r>
          </a:p>
          <a:p>
            <a:pPr marL="800100" lvl="1" indent="-342900">
              <a:lnSpc>
                <a:spcPct val="85000"/>
              </a:lnSpc>
              <a:spcBef>
                <a:spcPct val="20000"/>
              </a:spcBef>
              <a:buClr>
                <a:schemeClr val="tx1"/>
              </a:buClr>
              <a:buFont typeface="Arial" charset="0"/>
              <a:buChar char="–"/>
            </a:pPr>
            <a:r>
              <a:rPr lang="en-US" sz="2000">
                <a:latin typeface="Arial" charset="0"/>
              </a:rPr>
              <a:t>Treatment of existing CAR’s when Business Systems DFARS is implemented. </a:t>
            </a:r>
          </a:p>
          <a:p>
            <a:pPr marL="800100" lvl="1" indent="-342900">
              <a:lnSpc>
                <a:spcPct val="85000"/>
              </a:lnSpc>
              <a:spcBef>
                <a:spcPct val="20000"/>
              </a:spcBef>
              <a:buClr>
                <a:schemeClr val="tx1"/>
              </a:buClr>
              <a:buFont typeface="Arial" charset="0"/>
              <a:buChar char="–"/>
            </a:pPr>
            <a:endParaRPr lang="en-US" sz="2000">
              <a:latin typeface="Arial" charset="0"/>
            </a:endParaRPr>
          </a:p>
          <a:p>
            <a:pPr marL="800100" lvl="1" indent="-342900">
              <a:lnSpc>
                <a:spcPct val="85000"/>
              </a:lnSpc>
              <a:buClr>
                <a:schemeClr val="tx1"/>
              </a:buClr>
              <a:buFont typeface="Wingdings" pitchFamily="2" charset="2"/>
              <a:buChar char="§"/>
            </a:pPr>
            <a:endParaRPr lang="en-US" sz="200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xfrm>
            <a:off x="6553200" y="6324600"/>
            <a:ext cx="2133600" cy="304800"/>
          </a:xfrm>
          <a:noFill/>
        </p:spPr>
        <p:txBody>
          <a:bodyPr/>
          <a:lstStyle/>
          <a:p>
            <a:fld id="{3528EB57-DC75-4593-AE43-DE54070703D2}" type="slidenum">
              <a:rPr lang="en-US" smtClean="0"/>
              <a:pPr/>
              <a:t>4</a:t>
            </a:fld>
            <a:endParaRPr lang="en-US" smtClean="0"/>
          </a:p>
        </p:txBody>
      </p:sp>
      <p:sp>
        <p:nvSpPr>
          <p:cNvPr id="20482" name="Rectangle 14"/>
          <p:cNvSpPr>
            <a:spLocks noGrp="1" noChangeArrowheads="1"/>
          </p:cNvSpPr>
          <p:nvPr>
            <p:ph type="body" idx="1"/>
          </p:nvPr>
        </p:nvSpPr>
        <p:spPr>
          <a:xfrm>
            <a:off x="152400" y="1143000"/>
            <a:ext cx="4267200" cy="4572000"/>
          </a:xfrm>
        </p:spPr>
        <p:txBody>
          <a:bodyPr/>
          <a:lstStyle/>
          <a:p>
            <a:pPr marL="174625" indent="-174625" eaLnBrk="1" hangingPunct="1">
              <a:lnSpc>
                <a:spcPct val="90000"/>
              </a:lnSpc>
              <a:spcBef>
                <a:spcPct val="40000"/>
              </a:spcBef>
              <a:buClr>
                <a:srgbClr val="000063"/>
              </a:buClr>
              <a:buSzTx/>
              <a:buFont typeface="Wingdings" pitchFamily="2" charset="2"/>
              <a:buChar char="§"/>
            </a:pPr>
            <a:r>
              <a:rPr lang="en-US" sz="1600" smtClean="0">
                <a:latin typeface="Arial" charset="0"/>
              </a:rPr>
              <a:t>In addition to including FAR or DFARS EVMS clauses on contracts, contracting officers frequently include other provisions that often require suppliers to modify or depart from their standard, validated EVM Systems to manage their contracts and meet the requirements of their contracts. These provisions may be found in sections of the contract that take precedence over Section I, where the EVMS clauses are contained, e.g., </a:t>
            </a:r>
          </a:p>
          <a:p>
            <a:pPr marL="566738" lvl="1" indent="-219075" eaLnBrk="1" hangingPunct="1">
              <a:lnSpc>
                <a:spcPct val="90000"/>
              </a:lnSpc>
              <a:spcBef>
                <a:spcPct val="40000"/>
              </a:spcBef>
              <a:buClr>
                <a:srgbClr val="000063"/>
              </a:buClr>
              <a:buSzTx/>
              <a:buFont typeface="Arial" charset="0"/>
              <a:buChar char="–"/>
            </a:pPr>
            <a:r>
              <a:rPr lang="en-US" sz="1400" smtClean="0">
                <a:latin typeface="Arial" charset="0"/>
              </a:rPr>
              <a:t>Section H – Special Provisions</a:t>
            </a:r>
          </a:p>
          <a:p>
            <a:pPr marL="566738" lvl="1" indent="-219075" eaLnBrk="1" hangingPunct="1">
              <a:lnSpc>
                <a:spcPct val="90000"/>
              </a:lnSpc>
              <a:spcBef>
                <a:spcPct val="40000"/>
              </a:spcBef>
              <a:buClr>
                <a:srgbClr val="000063"/>
              </a:buClr>
              <a:buSzTx/>
              <a:buFont typeface="Arial" charset="0"/>
              <a:buChar char="–"/>
            </a:pPr>
            <a:r>
              <a:rPr lang="en-US" sz="1400" smtClean="0">
                <a:latin typeface="Arial" charset="0"/>
              </a:rPr>
              <a:t>Section C – Statement of Work requirements</a:t>
            </a:r>
          </a:p>
          <a:p>
            <a:pPr marL="174625" indent="-174625" eaLnBrk="1" hangingPunct="1">
              <a:lnSpc>
                <a:spcPct val="90000"/>
              </a:lnSpc>
              <a:spcBef>
                <a:spcPct val="40000"/>
              </a:spcBef>
              <a:buClr>
                <a:srgbClr val="000063"/>
              </a:buClr>
              <a:buSzTx/>
              <a:buFont typeface="Wingdings" pitchFamily="2" charset="2"/>
              <a:buNone/>
            </a:pPr>
            <a:r>
              <a:rPr lang="en-US" sz="1600" smtClean="0">
                <a:latin typeface="Arial" charset="0"/>
              </a:rPr>
              <a:t>. </a:t>
            </a:r>
          </a:p>
          <a:p>
            <a:pPr marL="174625" indent="-174625" eaLnBrk="1" hangingPunct="1">
              <a:lnSpc>
                <a:spcPct val="90000"/>
              </a:lnSpc>
              <a:spcBef>
                <a:spcPct val="40000"/>
              </a:spcBef>
              <a:buClr>
                <a:schemeClr val="tx1"/>
              </a:buClr>
              <a:buSzTx/>
              <a:buFont typeface="Wingdings" pitchFamily="2" charset="2"/>
              <a:buChar char="§"/>
            </a:pPr>
            <a:r>
              <a:rPr lang="en-US" sz="1600" smtClean="0">
                <a:latin typeface="Arial" charset="0"/>
              </a:rPr>
              <a:t>Previously DCMA’s stated policy is to issue Corrective Action Request (s) against the contractor for following contract direction.</a:t>
            </a:r>
            <a:endParaRPr lang="en-US" sz="1400" smtClean="0">
              <a:latin typeface="Arial" charset="0"/>
            </a:endParaRPr>
          </a:p>
          <a:p>
            <a:pPr marL="566738" lvl="1" indent="-219075" eaLnBrk="1" hangingPunct="1">
              <a:lnSpc>
                <a:spcPct val="95000"/>
              </a:lnSpc>
              <a:spcBef>
                <a:spcPct val="40000"/>
              </a:spcBef>
              <a:buClr>
                <a:srgbClr val="000063"/>
              </a:buClr>
            </a:pPr>
            <a:endParaRPr lang="en-US" sz="1400" smtClean="0">
              <a:latin typeface="Arial" charset="0"/>
            </a:endParaRPr>
          </a:p>
          <a:p>
            <a:pPr marL="566738" lvl="1" indent="-219075" eaLnBrk="1" hangingPunct="1">
              <a:lnSpc>
                <a:spcPct val="95000"/>
              </a:lnSpc>
              <a:spcBef>
                <a:spcPct val="40000"/>
              </a:spcBef>
              <a:buClr>
                <a:srgbClr val="000063"/>
              </a:buClr>
            </a:pPr>
            <a:endParaRPr lang="en-US" smtClean="0">
              <a:latin typeface="Arial" charset="0"/>
            </a:endParaRPr>
          </a:p>
          <a:p>
            <a:pPr marL="566738" lvl="1" indent="-219075" eaLnBrk="1" hangingPunct="1">
              <a:lnSpc>
                <a:spcPct val="95000"/>
              </a:lnSpc>
              <a:spcBef>
                <a:spcPct val="40000"/>
              </a:spcBef>
              <a:buClr>
                <a:srgbClr val="000063"/>
              </a:buClr>
            </a:pPr>
            <a:endParaRPr lang="en-US" smtClean="0">
              <a:latin typeface="Arial" charset="0"/>
            </a:endParaRPr>
          </a:p>
        </p:txBody>
      </p:sp>
      <p:sp>
        <p:nvSpPr>
          <p:cNvPr id="20483" name="Text Box 15"/>
          <p:cNvSpPr txBox="1">
            <a:spLocks noChangeArrowheads="1"/>
          </p:cNvSpPr>
          <p:nvPr/>
        </p:nvSpPr>
        <p:spPr bwMode="auto">
          <a:xfrm>
            <a:off x="2109788" y="762000"/>
            <a:ext cx="8334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Issue</a:t>
            </a:r>
          </a:p>
        </p:txBody>
      </p:sp>
      <p:sp>
        <p:nvSpPr>
          <p:cNvPr id="20484" name="Line 18"/>
          <p:cNvSpPr>
            <a:spLocks noChangeShapeType="1"/>
          </p:cNvSpPr>
          <p:nvPr/>
        </p:nvSpPr>
        <p:spPr bwMode="auto">
          <a:xfrm flipV="1">
            <a:off x="4495800" y="685800"/>
            <a:ext cx="0" cy="5486400"/>
          </a:xfrm>
          <a:prstGeom prst="line">
            <a:avLst/>
          </a:prstGeom>
          <a:noFill/>
          <a:ln w="9525">
            <a:solidFill>
              <a:srgbClr val="000040"/>
            </a:solidFill>
            <a:round/>
            <a:headEnd/>
            <a:tailEnd/>
          </a:ln>
        </p:spPr>
        <p:txBody>
          <a:bodyPr wrap="none" anchor="ctr"/>
          <a:lstStyle/>
          <a:p>
            <a:endParaRPr lang="en-US"/>
          </a:p>
        </p:txBody>
      </p:sp>
      <p:sp>
        <p:nvSpPr>
          <p:cNvPr id="20485" name="Rectangle 22"/>
          <p:cNvSpPr>
            <a:spLocks noGrp="1" noChangeArrowheads="1"/>
          </p:cNvSpPr>
          <p:nvPr>
            <p:ph type="title"/>
          </p:nvPr>
        </p:nvSpPr>
        <p:spPr>
          <a:xfrm>
            <a:off x="-228600" y="228600"/>
            <a:ext cx="7315200" cy="457200"/>
          </a:xfrm>
        </p:spPr>
        <p:txBody>
          <a:bodyPr/>
          <a:lstStyle/>
          <a:p>
            <a:pPr eaLnBrk="1" hangingPunct="1"/>
            <a:r>
              <a:rPr lang="en-US" sz="2400" b="1" smtClean="0">
                <a:solidFill>
                  <a:srgbClr val="FFFF00"/>
                </a:solidFill>
                <a:latin typeface="Arial" charset="0"/>
              </a:rPr>
              <a:t>   Order of Precedence</a:t>
            </a:r>
            <a:endParaRPr lang="en-US" sz="2400" smtClean="0">
              <a:solidFill>
                <a:srgbClr val="FFFF00"/>
              </a:solidFill>
              <a:latin typeface="Arial" charset="0"/>
            </a:endParaRPr>
          </a:p>
        </p:txBody>
      </p:sp>
      <p:sp>
        <p:nvSpPr>
          <p:cNvPr id="20486" name="Text Box 39"/>
          <p:cNvSpPr txBox="1">
            <a:spLocks noChangeArrowheads="1"/>
          </p:cNvSpPr>
          <p:nvPr/>
        </p:nvSpPr>
        <p:spPr bwMode="auto">
          <a:xfrm>
            <a:off x="5732463" y="7620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0487" name="Rectangle 41"/>
          <p:cNvSpPr>
            <a:spLocks noChangeArrowheads="1"/>
          </p:cNvSpPr>
          <p:nvPr/>
        </p:nvSpPr>
        <p:spPr bwMode="auto">
          <a:xfrm>
            <a:off x="4724400" y="1143000"/>
            <a:ext cx="3886200" cy="3733800"/>
          </a:xfrm>
          <a:prstGeom prst="rect">
            <a:avLst/>
          </a:prstGeom>
          <a:noFill/>
          <a:ln w="9525">
            <a:noFill/>
            <a:miter lim="800000"/>
            <a:headEnd/>
            <a:tailEnd/>
          </a:ln>
        </p:spPr>
        <p:txBody>
          <a:bodyPr/>
          <a:lstStyle/>
          <a:p>
            <a:pPr marL="174625" indent="-174625">
              <a:lnSpc>
                <a:spcPct val="80000"/>
              </a:lnSpc>
              <a:spcBef>
                <a:spcPct val="20000"/>
              </a:spcBef>
              <a:buClr>
                <a:srgbClr val="000040"/>
              </a:buClr>
              <a:buFont typeface="Wingdings" pitchFamily="2" charset="2"/>
              <a:buChar char="§"/>
            </a:pPr>
            <a:r>
              <a:rPr lang="en-US" sz="1600">
                <a:latin typeface="Arial" charset="0"/>
              </a:rPr>
              <a:t>Contractors are obligated to follow the contracts. </a:t>
            </a:r>
          </a:p>
          <a:p>
            <a:pPr marL="174625" indent="-174625">
              <a:lnSpc>
                <a:spcPct val="80000"/>
              </a:lnSpc>
              <a:spcBef>
                <a:spcPct val="20000"/>
              </a:spcBef>
              <a:buClr>
                <a:srgbClr val="000040"/>
              </a:buClr>
              <a:buFont typeface="Wingdings" pitchFamily="2" charset="2"/>
              <a:buChar char="§"/>
            </a:pPr>
            <a:r>
              <a:rPr lang="en-US" sz="1600">
                <a:latin typeface="Arial" charset="0"/>
              </a:rPr>
              <a:t>In the sprit of cooperation the Contractor and the cognizant CMO should notify the PCO of any conflicting requirements. </a:t>
            </a:r>
          </a:p>
          <a:p>
            <a:pPr marL="174625" indent="-174625">
              <a:lnSpc>
                <a:spcPct val="80000"/>
              </a:lnSpc>
              <a:spcBef>
                <a:spcPct val="20000"/>
              </a:spcBef>
              <a:buClr>
                <a:srgbClr val="000040"/>
              </a:buClr>
              <a:buFont typeface="Wingdings" pitchFamily="2" charset="2"/>
              <a:buChar char="§"/>
            </a:pPr>
            <a:r>
              <a:rPr lang="en-US" sz="1600">
                <a:latin typeface="Arial" charset="0"/>
              </a:rPr>
              <a:t>The  DCMA, CMO and the PCO should reach a solution with the government PM which precludes noncompliance with either the ANSI or the contractor’s validated EVMS. </a:t>
            </a:r>
          </a:p>
          <a:p>
            <a:pPr marL="174625" indent="-174625">
              <a:lnSpc>
                <a:spcPct val="80000"/>
              </a:lnSpc>
              <a:spcBef>
                <a:spcPct val="20000"/>
              </a:spcBef>
              <a:buClr>
                <a:srgbClr val="000040"/>
              </a:buClr>
              <a:buFont typeface="Wingdings" pitchFamily="2" charset="2"/>
              <a:buChar char="§"/>
            </a:pPr>
            <a:r>
              <a:rPr lang="en-US" sz="1600">
                <a:latin typeface="Arial" charset="0"/>
              </a:rPr>
              <a:t>Previous DCMA Director concurred and verbally instructed the EVM Center to use 1716 process rather than issuing CARs to suppliers for findings of non-compliance arising from contractual provisions.</a:t>
            </a:r>
          </a:p>
          <a:p>
            <a:pPr marL="174625" indent="-174625">
              <a:lnSpc>
                <a:spcPct val="80000"/>
              </a:lnSpc>
              <a:spcBef>
                <a:spcPct val="20000"/>
              </a:spcBef>
              <a:buClr>
                <a:srgbClr val="000040"/>
              </a:buClr>
              <a:buFont typeface="Wingdings" pitchFamily="2" charset="2"/>
              <a:buNone/>
            </a:pPr>
            <a:r>
              <a:rPr lang="en-US" sz="1600" b="1">
                <a:latin typeface="Arial" charset="0"/>
              </a:rPr>
              <a:t>   </a:t>
            </a:r>
            <a:endParaRPr lang="en-US" sz="1600">
              <a:latin typeface="Arial" charset="0"/>
            </a:endParaRPr>
          </a:p>
          <a:p>
            <a:pPr marL="174625" indent="-174625">
              <a:lnSpc>
                <a:spcPct val="80000"/>
              </a:lnSpc>
              <a:spcBef>
                <a:spcPct val="20000"/>
              </a:spcBef>
              <a:buClr>
                <a:srgbClr val="000040"/>
              </a:buClr>
              <a:buFont typeface="Wingdings" pitchFamily="2" charset="2"/>
              <a:buNone/>
            </a:pPr>
            <a:endParaRPr lang="en-US" sz="1600">
              <a:latin typeface="Arial" charset="0"/>
            </a:endParaRPr>
          </a:p>
        </p:txBody>
      </p:sp>
      <p:sp>
        <p:nvSpPr>
          <p:cNvPr id="20488" name="Text Box 45"/>
          <p:cNvSpPr txBox="1">
            <a:spLocks noChangeArrowheads="1"/>
          </p:cNvSpPr>
          <p:nvPr/>
        </p:nvSpPr>
        <p:spPr bwMode="auto">
          <a:xfrm>
            <a:off x="4724400" y="5029200"/>
            <a:ext cx="4419600" cy="1020763"/>
          </a:xfrm>
          <a:prstGeom prst="rect">
            <a:avLst/>
          </a:prstGeom>
          <a:noFill/>
          <a:ln w="9525" algn="ctr">
            <a:noFill/>
            <a:miter lim="800000"/>
            <a:headEnd/>
            <a:tailEnd/>
          </a:ln>
        </p:spPr>
        <p:txBody>
          <a:bodyPr>
            <a:spAutoFit/>
          </a:bodyPr>
          <a:lstStyle/>
          <a:p>
            <a:pPr marL="342900" indent="-342900" algn="ctr">
              <a:lnSpc>
                <a:spcPct val="80000"/>
              </a:lnSpc>
              <a:spcBef>
                <a:spcPct val="20000"/>
              </a:spcBef>
              <a:buClr>
                <a:schemeClr val="bg2"/>
              </a:buClr>
              <a:buSzPct val="75000"/>
              <a:buFont typeface="Wingdings" pitchFamily="2" charset="2"/>
              <a:buNone/>
            </a:pPr>
            <a:r>
              <a:rPr lang="en-US" sz="2000" b="1" u="sng">
                <a:latin typeface="Arial" charset="0"/>
              </a:rPr>
              <a:t>Actions Pending </a:t>
            </a:r>
          </a:p>
          <a:p>
            <a:pPr marL="342900" indent="-342900">
              <a:lnSpc>
                <a:spcPct val="80000"/>
              </a:lnSpc>
              <a:spcBef>
                <a:spcPct val="20000"/>
              </a:spcBef>
              <a:buClr>
                <a:schemeClr val="tx1"/>
              </a:buClr>
              <a:buFont typeface="Wingdings" pitchFamily="2" charset="2"/>
              <a:buChar char="§"/>
            </a:pPr>
            <a:r>
              <a:rPr lang="en-US" sz="1600">
                <a:latin typeface="Arial" charset="0"/>
              </a:rPr>
              <a:t>Suggest readdressing this issue with  PARCA and DCMA EVM Center.</a:t>
            </a:r>
          </a:p>
          <a:p>
            <a:pPr marL="342900" indent="-342900">
              <a:lnSpc>
                <a:spcPct val="80000"/>
              </a:lnSpc>
              <a:spcBef>
                <a:spcPct val="20000"/>
              </a:spcBef>
              <a:buClr>
                <a:schemeClr val="tx1"/>
              </a:buClr>
              <a:buFont typeface="Wingdings" pitchFamily="2" charset="2"/>
              <a:buChar char="§"/>
            </a:pPr>
            <a:r>
              <a:rPr lang="en-US" sz="1600">
                <a:latin typeface="Arial" charset="0"/>
              </a:rPr>
              <a:t>Document the process in the EVMIG.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p:spPr>
        <p:txBody>
          <a:bodyPr/>
          <a:lstStyle/>
          <a:p>
            <a:fld id="{34B62E23-3AB7-4F9B-8044-B270AB6BF9EC}" type="slidenum">
              <a:rPr lang="en-US" smtClean="0"/>
              <a:pPr/>
              <a:t>5</a:t>
            </a:fld>
            <a:endParaRPr lang="en-US" smtClean="0"/>
          </a:p>
        </p:txBody>
      </p:sp>
      <p:sp>
        <p:nvSpPr>
          <p:cNvPr id="21506" name="Rectangle 2"/>
          <p:cNvSpPr>
            <a:spLocks noChangeArrowheads="1"/>
          </p:cNvSpPr>
          <p:nvPr/>
        </p:nvSpPr>
        <p:spPr bwMode="auto">
          <a:xfrm>
            <a:off x="4876800" y="1219200"/>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1507" name="Text Box 3"/>
          <p:cNvSpPr txBox="1">
            <a:spLocks noChangeArrowheads="1"/>
          </p:cNvSpPr>
          <p:nvPr/>
        </p:nvSpPr>
        <p:spPr bwMode="auto">
          <a:xfrm>
            <a:off x="1981200" y="7620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1508" name="Line 5"/>
          <p:cNvSpPr>
            <a:spLocks noChangeShapeType="1"/>
          </p:cNvSpPr>
          <p:nvPr/>
        </p:nvSpPr>
        <p:spPr bwMode="auto">
          <a:xfrm flipV="1">
            <a:off x="4343400" y="685800"/>
            <a:ext cx="0" cy="5715000"/>
          </a:xfrm>
          <a:prstGeom prst="line">
            <a:avLst/>
          </a:prstGeom>
          <a:noFill/>
          <a:ln w="9525">
            <a:solidFill>
              <a:srgbClr val="000040"/>
            </a:solidFill>
            <a:round/>
            <a:headEnd/>
            <a:tailEnd/>
          </a:ln>
        </p:spPr>
        <p:txBody>
          <a:bodyPr wrap="none" anchor="ctr"/>
          <a:lstStyle/>
          <a:p>
            <a:endParaRPr lang="en-US"/>
          </a:p>
        </p:txBody>
      </p:sp>
      <p:sp>
        <p:nvSpPr>
          <p:cNvPr id="21509" name="Rectangle 11"/>
          <p:cNvSpPr>
            <a:spLocks noChangeArrowheads="1"/>
          </p:cNvSpPr>
          <p:nvPr/>
        </p:nvSpPr>
        <p:spPr bwMode="auto">
          <a:xfrm>
            <a:off x="152400" y="1143000"/>
            <a:ext cx="4191000" cy="5100638"/>
          </a:xfrm>
          <a:prstGeom prst="rect">
            <a:avLst/>
          </a:prstGeom>
          <a:noFill/>
          <a:ln w="9525" algn="ctr">
            <a:noFill/>
            <a:miter lim="800000"/>
            <a:headEnd/>
            <a:tailEnd/>
          </a:ln>
        </p:spPr>
        <p:txBody>
          <a:bodyPr>
            <a:spAutoFit/>
          </a:bodyPr>
          <a:lstStyle/>
          <a:p>
            <a:pPr marL="342900" indent="-342900">
              <a:lnSpc>
                <a:spcPct val="95000"/>
              </a:lnSpc>
              <a:buClr>
                <a:schemeClr val="tx1"/>
              </a:buClr>
              <a:buFont typeface="Wingdings" pitchFamily="2" charset="2"/>
              <a:buChar char="§"/>
            </a:pPr>
            <a:r>
              <a:rPr lang="en-US" sz="1600">
                <a:latin typeface="Arial" charset="0"/>
              </a:rPr>
              <a:t>Previously a subcontractor had the ability to request one of three options when required to have a validated EVMS; the EVMIG and other guidance documents vested  primary responsibility in the prime contractor. </a:t>
            </a:r>
          </a:p>
          <a:p>
            <a:pPr marL="800100" lvl="1" indent="-342900">
              <a:lnSpc>
                <a:spcPct val="95000"/>
              </a:lnSpc>
              <a:buClr>
                <a:schemeClr val="tx1"/>
              </a:buClr>
              <a:buFont typeface="Arial" charset="0"/>
              <a:buAutoNum type="arabicParenR"/>
            </a:pPr>
            <a:r>
              <a:rPr lang="en-US" sz="1400">
                <a:latin typeface="Arial" charset="0"/>
              </a:rPr>
              <a:t>Prime Contractor Review Only</a:t>
            </a:r>
          </a:p>
          <a:p>
            <a:pPr marL="800100" lvl="1" indent="-342900">
              <a:lnSpc>
                <a:spcPct val="95000"/>
              </a:lnSpc>
              <a:buClr>
                <a:schemeClr val="tx1"/>
              </a:buClr>
              <a:buFont typeface="Arial" charset="0"/>
              <a:buAutoNum type="arabicParenR"/>
            </a:pPr>
            <a:r>
              <a:rPr lang="en-US" sz="1400">
                <a:latin typeface="Arial" charset="0"/>
              </a:rPr>
              <a:t>DCMA Review Only (at sub’s request)</a:t>
            </a:r>
          </a:p>
          <a:p>
            <a:pPr marL="800100" lvl="1" indent="-342900">
              <a:lnSpc>
                <a:spcPct val="95000"/>
              </a:lnSpc>
              <a:buClr>
                <a:schemeClr val="tx1"/>
              </a:buClr>
              <a:buFont typeface="Arial" charset="0"/>
              <a:buAutoNum type="arabicParenR"/>
            </a:pPr>
            <a:r>
              <a:rPr lang="en-US" sz="1400">
                <a:latin typeface="Arial" charset="0"/>
              </a:rPr>
              <a:t>DCMA and Prime Contractor Review</a:t>
            </a:r>
          </a:p>
          <a:p>
            <a:pPr marL="342900" indent="-342900">
              <a:lnSpc>
                <a:spcPct val="95000"/>
              </a:lnSpc>
              <a:buClr>
                <a:schemeClr val="tx1"/>
              </a:buClr>
              <a:buFont typeface="Wingdings" pitchFamily="2" charset="2"/>
              <a:buChar char="§"/>
            </a:pPr>
            <a:r>
              <a:rPr lang="en-US" sz="1600">
                <a:latin typeface="Arial" charset="0"/>
              </a:rPr>
              <a:t>October 2006, DCMA revised the EVMIG to assign DCMA sole responsibility for subcontractor validation.</a:t>
            </a:r>
          </a:p>
          <a:p>
            <a:pPr marL="800100" lvl="1" indent="-342900">
              <a:lnSpc>
                <a:spcPct val="95000"/>
              </a:lnSpc>
              <a:buClr>
                <a:schemeClr val="tx1"/>
              </a:buClr>
              <a:buFont typeface="Wingdings" pitchFamily="2" charset="2"/>
              <a:buChar char="§"/>
            </a:pPr>
            <a:r>
              <a:rPr lang="en-US" sz="1600">
                <a:latin typeface="Arial" charset="0"/>
              </a:rPr>
              <a:t>DCMA has no privity of contract with subcontractor</a:t>
            </a:r>
          </a:p>
          <a:p>
            <a:pPr marL="800100" lvl="1" indent="-342900">
              <a:lnSpc>
                <a:spcPct val="95000"/>
              </a:lnSpc>
              <a:buClr>
                <a:schemeClr val="tx1"/>
              </a:buClr>
              <a:buFont typeface="Wingdings" pitchFamily="2" charset="2"/>
              <a:buChar char="§"/>
            </a:pPr>
            <a:r>
              <a:rPr lang="en-US" sz="1600">
                <a:latin typeface="Arial" charset="0"/>
              </a:rPr>
              <a:t>Prime retains responsibility for subcontractor’s performance but has no authority or control over validation review</a:t>
            </a:r>
          </a:p>
          <a:p>
            <a:pPr marL="800100" lvl="1" indent="-342900">
              <a:lnSpc>
                <a:spcPct val="95000"/>
              </a:lnSpc>
              <a:buClr>
                <a:schemeClr val="tx1"/>
              </a:buClr>
              <a:buFont typeface="Wingdings" pitchFamily="2" charset="2"/>
              <a:buChar char="§"/>
            </a:pPr>
            <a:r>
              <a:rPr lang="en-US" sz="1600">
                <a:latin typeface="Arial" charset="0"/>
              </a:rPr>
              <a:t>EVMIG change also precludes recognition of acceptance by other agencies or primes (reciprocity).</a:t>
            </a:r>
          </a:p>
        </p:txBody>
      </p:sp>
      <p:sp>
        <p:nvSpPr>
          <p:cNvPr id="21510" name="Rectangle 15"/>
          <p:cNvSpPr>
            <a:spLocks noGrp="1" noChangeArrowheads="1"/>
          </p:cNvSpPr>
          <p:nvPr>
            <p:ph type="title"/>
          </p:nvPr>
        </p:nvSpPr>
        <p:spPr>
          <a:xfrm>
            <a:off x="76200" y="228600"/>
            <a:ext cx="8686800" cy="457200"/>
          </a:xfrm>
        </p:spPr>
        <p:txBody>
          <a:bodyPr/>
          <a:lstStyle/>
          <a:p>
            <a:pPr eaLnBrk="1" hangingPunct="1"/>
            <a:r>
              <a:rPr lang="en-US" sz="2400" b="1" smtClean="0">
                <a:solidFill>
                  <a:srgbClr val="FFFF00"/>
                </a:solidFill>
                <a:latin typeface="Arial" charset="0"/>
              </a:rPr>
              <a:t>Subcontractor EVMS Validation</a:t>
            </a:r>
            <a:endParaRPr lang="en-US" sz="2400" smtClean="0">
              <a:solidFill>
                <a:srgbClr val="FFFF00"/>
              </a:solidFill>
              <a:latin typeface="Arial" charset="0"/>
            </a:endParaRPr>
          </a:p>
        </p:txBody>
      </p:sp>
      <p:sp>
        <p:nvSpPr>
          <p:cNvPr id="21511" name="Text Box 18"/>
          <p:cNvSpPr txBox="1">
            <a:spLocks noChangeArrowheads="1"/>
          </p:cNvSpPr>
          <p:nvPr/>
        </p:nvSpPr>
        <p:spPr bwMode="auto">
          <a:xfrm>
            <a:off x="5410200" y="838200"/>
            <a:ext cx="2743200" cy="320675"/>
          </a:xfrm>
          <a:prstGeom prst="rect">
            <a:avLst/>
          </a:prstGeom>
          <a:noFill/>
          <a:ln w="9525" algn="ctr">
            <a:noFill/>
            <a:miter lim="800000"/>
            <a:headEnd/>
            <a:tailEnd/>
          </a:ln>
        </p:spPr>
        <p:txBody>
          <a:bodyPr>
            <a:spAutoFit/>
          </a:bodyPr>
          <a:lstStyle/>
          <a:p>
            <a:pPr marL="342900" indent="-342900" algn="ctr">
              <a:lnSpc>
                <a:spcPct val="75000"/>
              </a:lnSpc>
              <a:spcBef>
                <a:spcPct val="20000"/>
              </a:spcBef>
              <a:buClr>
                <a:schemeClr val="tx1"/>
              </a:buClr>
              <a:buFont typeface="Wingdings" pitchFamily="2" charset="2"/>
              <a:buNone/>
            </a:pPr>
            <a:r>
              <a:rPr lang="en-US" sz="2000" b="1" u="sng">
                <a:latin typeface="Arial" charset="0"/>
              </a:rPr>
              <a:t>Industry Position</a:t>
            </a:r>
            <a:endParaRPr lang="en-US" sz="2000"/>
          </a:p>
        </p:txBody>
      </p:sp>
      <p:sp>
        <p:nvSpPr>
          <p:cNvPr id="21512" name="Rectangle 22"/>
          <p:cNvSpPr>
            <a:spLocks noChangeArrowheads="1"/>
          </p:cNvSpPr>
          <p:nvPr/>
        </p:nvSpPr>
        <p:spPr bwMode="auto">
          <a:xfrm>
            <a:off x="4343400" y="1219200"/>
            <a:ext cx="4495800" cy="5105400"/>
          </a:xfrm>
          <a:prstGeom prst="rect">
            <a:avLst/>
          </a:prstGeom>
          <a:noFill/>
          <a:ln w="9525">
            <a:noFill/>
            <a:miter lim="800000"/>
            <a:headEnd/>
            <a:tailEnd/>
          </a:ln>
        </p:spPr>
        <p:txBody>
          <a:bodyPr/>
          <a:lstStyle/>
          <a:p>
            <a:pPr marL="174625" indent="-174625">
              <a:lnSpc>
                <a:spcPct val="90000"/>
              </a:lnSpc>
              <a:buClr>
                <a:schemeClr val="tx1"/>
              </a:buClr>
              <a:buFont typeface="Wingdings" pitchFamily="2" charset="2"/>
              <a:buChar char="§"/>
            </a:pPr>
            <a:r>
              <a:rPr lang="en-US" sz="1600">
                <a:latin typeface="Arial" charset="0"/>
              </a:rPr>
              <a:t>EVMIG change/inconsistencies will likely result in need for dual industry processes for subcontractor validation (for DOD and non-DOD contracts).</a:t>
            </a:r>
          </a:p>
          <a:p>
            <a:pPr marL="174625" indent="-174625">
              <a:lnSpc>
                <a:spcPct val="90000"/>
              </a:lnSpc>
              <a:buClr>
                <a:schemeClr val="tx1"/>
              </a:buClr>
              <a:buFont typeface="Wingdings" pitchFamily="2" charset="2"/>
              <a:buChar char="§"/>
            </a:pPr>
            <a:r>
              <a:rPr lang="en-US" sz="1600">
                <a:latin typeface="Arial" charset="0"/>
              </a:rPr>
              <a:t>Prime contractors should be required participants in subcontractor validation reviews since they retain responsibility for </a:t>
            </a:r>
          </a:p>
          <a:p>
            <a:pPr marL="508000" lvl="1" indent="-217488">
              <a:lnSpc>
                <a:spcPct val="90000"/>
              </a:lnSpc>
              <a:buClr>
                <a:schemeClr val="tx1"/>
              </a:buClr>
              <a:buFont typeface="Arial" charset="0"/>
              <a:buChar char="–"/>
            </a:pPr>
            <a:r>
              <a:rPr lang="en-US" sz="1400">
                <a:latin typeface="Arial" charset="0"/>
              </a:rPr>
              <a:t>Subcontractor performance</a:t>
            </a:r>
          </a:p>
          <a:p>
            <a:pPr marL="508000" lvl="1" indent="-217488">
              <a:lnSpc>
                <a:spcPct val="90000"/>
              </a:lnSpc>
              <a:buClr>
                <a:schemeClr val="tx1"/>
              </a:buClr>
              <a:buFont typeface="Arial" charset="0"/>
              <a:buChar char="–"/>
            </a:pPr>
            <a:r>
              <a:rPr lang="en-US" sz="1400">
                <a:latin typeface="Arial" charset="0"/>
              </a:rPr>
              <a:t>Accuracy and fidelity of CPRs, including reported subcontractor data </a:t>
            </a:r>
          </a:p>
          <a:p>
            <a:pPr marL="508000" lvl="1" indent="-217488">
              <a:lnSpc>
                <a:spcPct val="90000"/>
              </a:lnSpc>
              <a:buClr>
                <a:schemeClr val="tx1"/>
              </a:buClr>
              <a:buFont typeface="Arial" charset="0"/>
              <a:buChar char="–"/>
            </a:pPr>
            <a:r>
              <a:rPr lang="en-US" sz="1400">
                <a:latin typeface="Arial" charset="0"/>
              </a:rPr>
              <a:t>Prime contractors are being held responsible for subcontractor EVMS (some primes received CARs for subcontractor failure of validation and/or compliance reviews). </a:t>
            </a:r>
          </a:p>
          <a:p>
            <a:pPr marL="174625" indent="-174625">
              <a:lnSpc>
                <a:spcPct val="90000"/>
              </a:lnSpc>
              <a:buClr>
                <a:schemeClr val="tx1"/>
              </a:buClr>
              <a:buFont typeface="Wingdings" pitchFamily="2" charset="2"/>
              <a:buNone/>
            </a:pPr>
            <a:endParaRPr lang="en-US" sz="1600">
              <a:latin typeface="Arial" charset="0"/>
            </a:endParaRPr>
          </a:p>
        </p:txBody>
      </p:sp>
      <p:sp>
        <p:nvSpPr>
          <p:cNvPr id="21513" name="Text Box 27"/>
          <p:cNvSpPr txBox="1">
            <a:spLocks noChangeArrowheads="1"/>
          </p:cNvSpPr>
          <p:nvPr/>
        </p:nvSpPr>
        <p:spPr bwMode="auto">
          <a:xfrm>
            <a:off x="4419600" y="4191000"/>
            <a:ext cx="4114800" cy="2352675"/>
          </a:xfrm>
          <a:prstGeom prst="rect">
            <a:avLst/>
          </a:prstGeom>
          <a:noFill/>
          <a:ln w="9525" algn="ctr">
            <a:noFill/>
            <a:miter lim="800000"/>
            <a:headEnd/>
            <a:tailEnd/>
          </a:ln>
        </p:spPr>
        <p:txBody>
          <a:bodyPr>
            <a:spAutoFit/>
          </a:bodyPr>
          <a:lstStyle/>
          <a:p>
            <a:pPr marL="342900" indent="-342900" algn="ctr">
              <a:lnSpc>
                <a:spcPct val="90000"/>
              </a:lnSpc>
              <a:buClr>
                <a:schemeClr val="bg2"/>
              </a:buClr>
              <a:buSzPct val="75000"/>
              <a:buFont typeface="Wingdings" pitchFamily="2" charset="2"/>
              <a:buNone/>
            </a:pPr>
            <a:r>
              <a:rPr lang="en-US" sz="2000" b="1" u="sng">
                <a:latin typeface="Arial" charset="0"/>
              </a:rPr>
              <a:t>Actions Pending</a:t>
            </a:r>
          </a:p>
          <a:p>
            <a:pPr marL="342900" indent="-342900">
              <a:lnSpc>
                <a:spcPct val="90000"/>
              </a:lnSpc>
              <a:buClr>
                <a:schemeClr val="tx1"/>
              </a:buClr>
              <a:buFont typeface="Wingdings" pitchFamily="2" charset="2"/>
              <a:buChar char="§"/>
            </a:pPr>
            <a:r>
              <a:rPr lang="en-US" sz="1600">
                <a:latin typeface="Arial" charset="0"/>
              </a:rPr>
              <a:t>Include this issue with current Subcontracting Teaming Issue under consideration by PARCA. Clarify DOD policy / guidance with PARCA and the EVM Center.</a:t>
            </a:r>
          </a:p>
          <a:p>
            <a:pPr marL="342900" indent="-342900">
              <a:lnSpc>
                <a:spcPct val="90000"/>
              </a:lnSpc>
              <a:buClr>
                <a:schemeClr val="tx1"/>
              </a:buClr>
              <a:buFont typeface="Wingdings" pitchFamily="2" charset="2"/>
              <a:buChar char="§"/>
            </a:pPr>
            <a:r>
              <a:rPr lang="en-US" sz="1600">
                <a:latin typeface="Arial" charset="0"/>
              </a:rPr>
              <a:t>Industry/Government collaboratively update the EVMIG and Compliance Review Instruction (CRI) to clarify roles and responsibilities.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1656F1AB-F982-4899-8015-9CBB590C80EB}" type="slidenum">
              <a:rPr lang="en-US" smtClean="0"/>
              <a:pPr/>
              <a:t>6</a:t>
            </a:fld>
            <a:endParaRPr lang="en-US" smtClean="0"/>
          </a:p>
        </p:txBody>
      </p:sp>
      <p:sp>
        <p:nvSpPr>
          <p:cNvPr id="22530" name="Rectangle 2"/>
          <p:cNvSpPr>
            <a:spLocks noChangeArrowheads="1"/>
          </p:cNvSpPr>
          <p:nvPr/>
        </p:nvSpPr>
        <p:spPr bwMode="auto">
          <a:xfrm>
            <a:off x="4876800" y="1524000"/>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2531" name="Text Box 3"/>
          <p:cNvSpPr txBox="1">
            <a:spLocks noChangeArrowheads="1"/>
          </p:cNvSpPr>
          <p:nvPr/>
        </p:nvSpPr>
        <p:spPr bwMode="auto">
          <a:xfrm>
            <a:off x="1981200" y="6858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2532" name="Line 5"/>
          <p:cNvSpPr>
            <a:spLocks noChangeShapeType="1"/>
          </p:cNvSpPr>
          <p:nvPr/>
        </p:nvSpPr>
        <p:spPr bwMode="auto">
          <a:xfrm flipV="1">
            <a:off x="4267200" y="685800"/>
            <a:ext cx="0" cy="5715000"/>
          </a:xfrm>
          <a:prstGeom prst="line">
            <a:avLst/>
          </a:prstGeom>
          <a:noFill/>
          <a:ln w="9525">
            <a:solidFill>
              <a:srgbClr val="000040"/>
            </a:solidFill>
            <a:round/>
            <a:headEnd/>
            <a:tailEnd/>
          </a:ln>
        </p:spPr>
        <p:txBody>
          <a:bodyPr wrap="none" anchor="ctr"/>
          <a:lstStyle/>
          <a:p>
            <a:endParaRPr lang="en-US"/>
          </a:p>
        </p:txBody>
      </p:sp>
      <p:sp>
        <p:nvSpPr>
          <p:cNvPr id="22533" name="Rectangle 11"/>
          <p:cNvSpPr>
            <a:spLocks noChangeArrowheads="1"/>
          </p:cNvSpPr>
          <p:nvPr/>
        </p:nvSpPr>
        <p:spPr bwMode="auto">
          <a:xfrm>
            <a:off x="152400" y="1066800"/>
            <a:ext cx="4191000" cy="3246438"/>
          </a:xfrm>
          <a:prstGeom prst="rect">
            <a:avLst/>
          </a:prstGeom>
          <a:noFill/>
          <a:ln w="9525" algn="ctr">
            <a:noFill/>
            <a:miter lim="800000"/>
            <a:headEnd/>
            <a:tailEnd/>
          </a:ln>
        </p:spPr>
        <p:txBody>
          <a:bodyPr>
            <a:spAutoFit/>
          </a:bodyPr>
          <a:lstStyle/>
          <a:p>
            <a:pPr marL="342900" indent="-342900">
              <a:lnSpc>
                <a:spcPct val="95000"/>
              </a:lnSpc>
              <a:buClr>
                <a:schemeClr val="tx1"/>
              </a:buClr>
              <a:buFont typeface="Wingdings" pitchFamily="2" charset="2"/>
              <a:buChar char="§"/>
            </a:pPr>
            <a:r>
              <a:rPr lang="en-US" sz="1600">
                <a:latin typeface="Arial" charset="0"/>
              </a:rPr>
              <a:t>Previously a subcontractor had two options for surveillance of subcontractor EVMS</a:t>
            </a:r>
          </a:p>
          <a:p>
            <a:pPr marL="800100" lvl="1" indent="-342900">
              <a:lnSpc>
                <a:spcPct val="95000"/>
              </a:lnSpc>
              <a:buClr>
                <a:schemeClr val="tx1"/>
              </a:buClr>
              <a:buFont typeface="Arial" charset="0"/>
              <a:buAutoNum type="arabicParenR"/>
            </a:pPr>
            <a:r>
              <a:rPr lang="en-US" sz="1400">
                <a:latin typeface="Arial" charset="0"/>
              </a:rPr>
              <a:t>Prime Contractor Review Only</a:t>
            </a:r>
          </a:p>
          <a:p>
            <a:pPr marL="800100" lvl="1" indent="-342900">
              <a:lnSpc>
                <a:spcPct val="95000"/>
              </a:lnSpc>
              <a:buClr>
                <a:schemeClr val="tx1"/>
              </a:buClr>
              <a:buFont typeface="Arial" charset="0"/>
              <a:buAutoNum type="arabicParenR"/>
            </a:pPr>
            <a:r>
              <a:rPr lang="en-US" sz="1400">
                <a:latin typeface="Arial" charset="0"/>
              </a:rPr>
              <a:t>Assist audit by cognizant local DCMA CMO</a:t>
            </a:r>
          </a:p>
          <a:p>
            <a:pPr marL="342900" indent="-342900">
              <a:lnSpc>
                <a:spcPct val="95000"/>
              </a:lnSpc>
              <a:buClr>
                <a:schemeClr val="tx1"/>
              </a:buClr>
              <a:buFont typeface="Wingdings" pitchFamily="2" charset="2"/>
              <a:buChar char="§"/>
            </a:pPr>
            <a:r>
              <a:rPr lang="en-US" sz="1600">
                <a:latin typeface="Arial" charset="0"/>
              </a:rPr>
              <a:t>EVMIG revised to assign responsibility for subcontractor EVMS surveillance to DCMA</a:t>
            </a:r>
          </a:p>
          <a:p>
            <a:pPr marL="342900" indent="-342900">
              <a:lnSpc>
                <a:spcPct val="95000"/>
              </a:lnSpc>
              <a:buClr>
                <a:schemeClr val="tx1"/>
              </a:buClr>
              <a:buFont typeface="Wingdings" pitchFamily="2" charset="2"/>
              <a:buChar char="§"/>
            </a:pPr>
            <a:r>
              <a:rPr lang="en-US" sz="1600">
                <a:latin typeface="Arial" charset="0"/>
              </a:rPr>
              <a:t>However, some primes receiving CARs for failing to perform subcontractor EVMS surveillance as part of their subcontract management responsibilities</a:t>
            </a:r>
          </a:p>
        </p:txBody>
      </p:sp>
      <p:sp>
        <p:nvSpPr>
          <p:cNvPr id="22534" name="Rectangle 15"/>
          <p:cNvSpPr>
            <a:spLocks noGrp="1" noChangeArrowheads="1"/>
          </p:cNvSpPr>
          <p:nvPr>
            <p:ph type="title"/>
          </p:nvPr>
        </p:nvSpPr>
        <p:spPr>
          <a:xfrm>
            <a:off x="76200" y="228600"/>
            <a:ext cx="8686800" cy="457200"/>
          </a:xfrm>
        </p:spPr>
        <p:txBody>
          <a:bodyPr/>
          <a:lstStyle/>
          <a:p>
            <a:pPr eaLnBrk="1" hangingPunct="1"/>
            <a:r>
              <a:rPr lang="en-US" sz="2400" b="1" smtClean="0">
                <a:solidFill>
                  <a:srgbClr val="FFFF00"/>
                </a:solidFill>
                <a:latin typeface="Arial" charset="0"/>
              </a:rPr>
              <a:t>Subcontractor Compliance and Surveillance</a:t>
            </a:r>
            <a:r>
              <a:rPr lang="en-US" sz="2400" smtClean="0">
                <a:solidFill>
                  <a:srgbClr val="FFFF00"/>
                </a:solidFill>
                <a:latin typeface="Arial" charset="0"/>
              </a:rPr>
              <a:t> </a:t>
            </a:r>
          </a:p>
        </p:txBody>
      </p:sp>
      <p:sp>
        <p:nvSpPr>
          <p:cNvPr id="22535" name="Text Box 18"/>
          <p:cNvSpPr txBox="1">
            <a:spLocks noChangeArrowheads="1"/>
          </p:cNvSpPr>
          <p:nvPr/>
        </p:nvSpPr>
        <p:spPr bwMode="auto">
          <a:xfrm>
            <a:off x="5410200" y="762000"/>
            <a:ext cx="2743200" cy="320675"/>
          </a:xfrm>
          <a:prstGeom prst="rect">
            <a:avLst/>
          </a:prstGeom>
          <a:noFill/>
          <a:ln w="9525" algn="ctr">
            <a:noFill/>
            <a:miter lim="800000"/>
            <a:headEnd/>
            <a:tailEnd/>
          </a:ln>
        </p:spPr>
        <p:txBody>
          <a:bodyPr>
            <a:spAutoFit/>
          </a:bodyPr>
          <a:lstStyle/>
          <a:p>
            <a:pPr marL="342900" indent="-342900" algn="ctr">
              <a:lnSpc>
                <a:spcPct val="75000"/>
              </a:lnSpc>
              <a:spcBef>
                <a:spcPct val="20000"/>
              </a:spcBef>
              <a:buClr>
                <a:schemeClr val="tx1"/>
              </a:buClr>
              <a:buFont typeface="Wingdings" pitchFamily="2" charset="2"/>
              <a:buNone/>
            </a:pPr>
            <a:r>
              <a:rPr lang="en-US" sz="2000" b="1" u="sng">
                <a:latin typeface="Arial" charset="0"/>
              </a:rPr>
              <a:t>Industry Position</a:t>
            </a:r>
            <a:endParaRPr lang="en-US" sz="2000"/>
          </a:p>
        </p:txBody>
      </p:sp>
      <p:sp>
        <p:nvSpPr>
          <p:cNvPr id="22536" name="Rectangle 22"/>
          <p:cNvSpPr>
            <a:spLocks noChangeArrowheads="1"/>
          </p:cNvSpPr>
          <p:nvPr/>
        </p:nvSpPr>
        <p:spPr bwMode="auto">
          <a:xfrm>
            <a:off x="4343400" y="1066800"/>
            <a:ext cx="4495800" cy="4724400"/>
          </a:xfrm>
          <a:prstGeom prst="rect">
            <a:avLst/>
          </a:prstGeom>
          <a:noFill/>
          <a:ln w="9525">
            <a:noFill/>
            <a:miter lim="800000"/>
            <a:headEnd/>
            <a:tailEnd/>
          </a:ln>
        </p:spPr>
        <p:txBody>
          <a:bodyPr/>
          <a:lstStyle/>
          <a:p>
            <a:pPr marL="174625" indent="-174625">
              <a:lnSpc>
                <a:spcPct val="85000"/>
              </a:lnSpc>
              <a:buClr>
                <a:schemeClr val="tx1"/>
              </a:buClr>
            </a:pPr>
            <a:r>
              <a:rPr lang="en-US" sz="1600">
                <a:latin typeface="Arial" charset="0"/>
              </a:rPr>
              <a:t>Industry proposed solution:</a:t>
            </a:r>
          </a:p>
          <a:p>
            <a:pPr marL="174625" indent="-174625">
              <a:lnSpc>
                <a:spcPct val="85000"/>
              </a:lnSpc>
              <a:buClr>
                <a:schemeClr val="tx1"/>
              </a:buClr>
              <a:buFont typeface="Wingdings" pitchFamily="2" charset="2"/>
              <a:buChar char="§"/>
            </a:pPr>
            <a:r>
              <a:rPr lang="en-US" sz="1600">
                <a:latin typeface="Arial" charset="0"/>
              </a:rPr>
              <a:t>Ensure Prime CMO delegates EVM Surveillance responsibility via “Letter of Delegation”  to ensure annual surveillance is conducted. Prime may attend if there is no competitively-sensitive data.</a:t>
            </a:r>
          </a:p>
          <a:p>
            <a:pPr marL="174625" indent="-174625">
              <a:lnSpc>
                <a:spcPct val="85000"/>
              </a:lnSpc>
              <a:buClr>
                <a:schemeClr val="tx1"/>
              </a:buClr>
              <a:buFont typeface="Wingdings" pitchFamily="2" charset="2"/>
              <a:buChar char="§"/>
            </a:pPr>
            <a:r>
              <a:rPr lang="en-US" sz="1600">
                <a:latin typeface="Arial" charset="0"/>
              </a:rPr>
              <a:t>Local DCMA CMO assigned to perform the assist audit should </a:t>
            </a:r>
          </a:p>
          <a:p>
            <a:pPr marL="508000" lvl="1" indent="-217488">
              <a:lnSpc>
                <a:spcPct val="85000"/>
              </a:lnSpc>
              <a:buClr>
                <a:schemeClr val="tx1"/>
              </a:buClr>
              <a:buFont typeface="Arial" charset="0"/>
              <a:buChar char="–"/>
            </a:pPr>
            <a:r>
              <a:rPr lang="en-US" sz="1400">
                <a:latin typeface="Arial" charset="0"/>
              </a:rPr>
              <a:t>Notify the prime and invite the prime’s participation in the surveillance review, where possible, i.e., limited to review of non-sensitive data)</a:t>
            </a:r>
          </a:p>
          <a:p>
            <a:pPr marL="508000" lvl="1" indent="-217488">
              <a:lnSpc>
                <a:spcPct val="85000"/>
              </a:lnSpc>
              <a:buClr>
                <a:schemeClr val="tx1"/>
              </a:buClr>
              <a:buFont typeface="Arial" charset="0"/>
              <a:buChar char="–"/>
            </a:pPr>
            <a:r>
              <a:rPr lang="en-US" sz="1400">
                <a:latin typeface="Arial" charset="0"/>
              </a:rPr>
              <a:t>Report surveillance findings and corrective action plans to the prime contractor</a:t>
            </a:r>
          </a:p>
          <a:p>
            <a:pPr marL="174625" indent="-174625">
              <a:lnSpc>
                <a:spcPct val="85000"/>
              </a:lnSpc>
              <a:buClr>
                <a:schemeClr val="tx1"/>
              </a:buClr>
              <a:buFont typeface="Wingdings" pitchFamily="2" charset="2"/>
              <a:buChar char="§"/>
            </a:pPr>
            <a:r>
              <a:rPr lang="en-US" sz="1600">
                <a:latin typeface="Arial" charset="0"/>
              </a:rPr>
              <a:t>Include the following as an option within the  EVMIG if the initial actions do not succeed: Delegate the responsibility for subcontractor surveillance to prime contractors since primes retain responsibility for </a:t>
            </a:r>
          </a:p>
          <a:p>
            <a:pPr marL="508000" lvl="1" indent="-217488">
              <a:lnSpc>
                <a:spcPct val="85000"/>
              </a:lnSpc>
              <a:buClr>
                <a:schemeClr val="tx1"/>
              </a:buClr>
              <a:buFont typeface="Arial" charset="0"/>
              <a:buChar char="–"/>
            </a:pPr>
            <a:r>
              <a:rPr lang="en-US" sz="1400">
                <a:latin typeface="Arial" charset="0"/>
              </a:rPr>
              <a:t>Subcontractor performance</a:t>
            </a:r>
          </a:p>
          <a:p>
            <a:pPr marL="508000" lvl="1" indent="-217488">
              <a:lnSpc>
                <a:spcPct val="85000"/>
              </a:lnSpc>
              <a:buClr>
                <a:schemeClr val="tx1"/>
              </a:buClr>
              <a:buFont typeface="Arial" charset="0"/>
              <a:buChar char="–"/>
            </a:pPr>
            <a:r>
              <a:rPr lang="en-US" sz="1400">
                <a:latin typeface="Arial" charset="0"/>
              </a:rPr>
              <a:t>Accuracy and fidelity of CPRs, including reported subcontractor data </a:t>
            </a:r>
          </a:p>
          <a:p>
            <a:pPr marL="174625" indent="-174625">
              <a:lnSpc>
                <a:spcPct val="85000"/>
              </a:lnSpc>
              <a:buClr>
                <a:schemeClr val="tx1"/>
              </a:buClr>
              <a:buFont typeface="Wingdings" pitchFamily="2" charset="2"/>
              <a:buChar char="§"/>
            </a:pPr>
            <a:r>
              <a:rPr lang="en-US" sz="1600">
                <a:latin typeface="Arial" charset="0"/>
              </a:rPr>
              <a:t>Include this issue with current Subcontracting Teaming Issue under consideration by PARCA. Clarify DOD policy / guidance with PARCA and the EVM Center.</a:t>
            </a:r>
          </a:p>
          <a:p>
            <a:pPr marL="508000" lvl="1" indent="-217488">
              <a:lnSpc>
                <a:spcPct val="85000"/>
              </a:lnSpc>
              <a:buClr>
                <a:schemeClr val="tx1"/>
              </a:buClr>
              <a:buFont typeface="Arial" charset="0"/>
              <a:buChar char="–"/>
            </a:pPr>
            <a:endParaRPr lang="en-US" sz="1400">
              <a:latin typeface="Arial" charset="0"/>
            </a:endParaRPr>
          </a:p>
          <a:p>
            <a:pPr marL="508000" lvl="1" indent="-217488">
              <a:lnSpc>
                <a:spcPct val="85000"/>
              </a:lnSpc>
              <a:buClr>
                <a:schemeClr val="tx1"/>
              </a:buClr>
              <a:buFont typeface="Arial" charset="0"/>
              <a:buChar char="–"/>
            </a:pPr>
            <a:endParaRPr lang="en-US" sz="1400">
              <a:latin typeface="Arial" charset="0"/>
            </a:endParaRPr>
          </a:p>
          <a:p>
            <a:pPr marL="508000" lvl="1" indent="-217488">
              <a:lnSpc>
                <a:spcPct val="85000"/>
              </a:lnSpc>
              <a:buClr>
                <a:schemeClr val="tx1"/>
              </a:buClr>
              <a:buFont typeface="Arial" charset="0"/>
              <a:buChar char="–"/>
            </a:pPr>
            <a:endParaRPr lang="en-US" sz="140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p:spPr>
        <p:txBody>
          <a:bodyPr/>
          <a:lstStyle/>
          <a:p>
            <a:fld id="{57A2482B-2BCA-405E-8399-C6BFEB9AA628}" type="slidenum">
              <a:rPr lang="en-US" smtClean="0"/>
              <a:pPr/>
              <a:t>7</a:t>
            </a:fld>
            <a:endParaRPr lang="en-US" smtClean="0"/>
          </a:p>
        </p:txBody>
      </p:sp>
      <p:sp>
        <p:nvSpPr>
          <p:cNvPr id="23554" name="Rectangle 2"/>
          <p:cNvSpPr>
            <a:spLocks noGrp="1" noChangeArrowheads="1"/>
          </p:cNvSpPr>
          <p:nvPr>
            <p:ph type="body" idx="1"/>
          </p:nvPr>
        </p:nvSpPr>
        <p:spPr>
          <a:xfrm>
            <a:off x="152400" y="1143000"/>
            <a:ext cx="4267200" cy="4572000"/>
          </a:xfrm>
        </p:spPr>
        <p:txBody>
          <a:bodyPr/>
          <a:lstStyle/>
          <a:p>
            <a:pPr marL="174625" indent="-174625" eaLnBrk="1" hangingPunct="1">
              <a:lnSpc>
                <a:spcPct val="80000"/>
              </a:lnSpc>
              <a:spcBef>
                <a:spcPct val="40000"/>
              </a:spcBef>
              <a:buClr>
                <a:schemeClr val="tx1"/>
              </a:buClr>
              <a:buSzTx/>
              <a:buFont typeface="Wingdings" pitchFamily="2" charset="2"/>
              <a:buChar char="§"/>
            </a:pPr>
            <a:r>
              <a:rPr lang="en-US" sz="1600" smtClean="0">
                <a:latin typeface="Arial" charset="0"/>
              </a:rPr>
              <a:t>Evidence that EVM and Contracting experts are not collaborating, via IPTs, on the contractual application and use of EVMS during acquisition planning.  </a:t>
            </a:r>
          </a:p>
          <a:p>
            <a:pPr marL="174625" indent="-174625" eaLnBrk="1" hangingPunct="1">
              <a:lnSpc>
                <a:spcPct val="80000"/>
              </a:lnSpc>
              <a:spcBef>
                <a:spcPct val="40000"/>
              </a:spcBef>
              <a:buClr>
                <a:schemeClr val="tx1"/>
              </a:buClr>
              <a:buSzTx/>
              <a:buFont typeface="Wingdings" pitchFamily="2" charset="2"/>
              <a:buChar char="§"/>
            </a:pPr>
            <a:r>
              <a:rPr lang="en-US" sz="1600" smtClean="0">
                <a:latin typeface="Arial" charset="0"/>
              </a:rPr>
              <a:t>Evidence of this is as follows:</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Incorrect flow down and/or omission of EVM contractual requirements. </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Improper contract direction forcing the contractor or subcontractor to violate their approved system. </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Over / Under application of EVM requirements</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Improper application of requirements for follow on options</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Improper use of Management Reserve (MR)</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Integrated Baseline Review (IBR) timing</a:t>
            </a:r>
          </a:p>
          <a:p>
            <a:pPr marL="566738" lvl="1" indent="-219075" eaLnBrk="1" hangingPunct="1">
              <a:lnSpc>
                <a:spcPct val="80000"/>
              </a:lnSpc>
              <a:spcBef>
                <a:spcPct val="40000"/>
              </a:spcBef>
              <a:buClr>
                <a:srgbClr val="000063"/>
              </a:buClr>
              <a:buFont typeface="Arial" charset="0"/>
              <a:buChar char="–"/>
            </a:pPr>
            <a:r>
              <a:rPr lang="en-US" sz="1400" smtClean="0">
                <a:latin typeface="Arial" charset="0"/>
              </a:rPr>
              <a:t>Inappropriate application to Contract Type and/or Work Content</a:t>
            </a:r>
          </a:p>
          <a:p>
            <a:pPr marL="174625" indent="-174625" eaLnBrk="1" hangingPunct="1">
              <a:lnSpc>
                <a:spcPct val="80000"/>
              </a:lnSpc>
              <a:spcBef>
                <a:spcPct val="40000"/>
              </a:spcBef>
              <a:buClr>
                <a:schemeClr val="tx1"/>
              </a:buClr>
              <a:buSzTx/>
              <a:buFont typeface="Wingdings" pitchFamily="2" charset="2"/>
              <a:buChar char="§"/>
            </a:pPr>
            <a:r>
              <a:rPr lang="en-US" sz="1600" i="1" smtClean="0">
                <a:latin typeface="Arial" charset="0"/>
              </a:rPr>
              <a:t>Root Cause needs to be identified and worked to closure. </a:t>
            </a:r>
            <a:endParaRPr lang="en-US" sz="1800" smtClean="0">
              <a:latin typeface="Arial" charset="0"/>
            </a:endParaRPr>
          </a:p>
          <a:p>
            <a:pPr marL="566738" lvl="1" indent="-219075" eaLnBrk="1" hangingPunct="1">
              <a:lnSpc>
                <a:spcPct val="95000"/>
              </a:lnSpc>
              <a:spcBef>
                <a:spcPct val="40000"/>
              </a:spcBef>
              <a:buClr>
                <a:srgbClr val="000063"/>
              </a:buClr>
            </a:pPr>
            <a:endParaRPr lang="en-US" sz="1600" smtClean="0">
              <a:latin typeface="Arial" charset="0"/>
            </a:endParaRPr>
          </a:p>
          <a:p>
            <a:pPr marL="566738" lvl="1" indent="-219075" eaLnBrk="1" hangingPunct="1">
              <a:lnSpc>
                <a:spcPct val="95000"/>
              </a:lnSpc>
              <a:spcBef>
                <a:spcPct val="40000"/>
              </a:spcBef>
              <a:buClr>
                <a:srgbClr val="000063"/>
              </a:buClr>
            </a:pPr>
            <a:endParaRPr lang="en-US" sz="1600" smtClean="0">
              <a:latin typeface="Arial" charset="0"/>
            </a:endParaRPr>
          </a:p>
        </p:txBody>
      </p:sp>
      <p:sp>
        <p:nvSpPr>
          <p:cNvPr id="23555" name="Text Box 3"/>
          <p:cNvSpPr txBox="1">
            <a:spLocks noChangeArrowheads="1"/>
          </p:cNvSpPr>
          <p:nvPr/>
        </p:nvSpPr>
        <p:spPr bwMode="auto">
          <a:xfrm>
            <a:off x="2109788" y="762000"/>
            <a:ext cx="8334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Issue</a:t>
            </a:r>
          </a:p>
        </p:txBody>
      </p:sp>
      <p:sp>
        <p:nvSpPr>
          <p:cNvPr id="23556" name="Text Box 4"/>
          <p:cNvSpPr txBox="1">
            <a:spLocks noChangeArrowheads="1"/>
          </p:cNvSpPr>
          <p:nvPr/>
        </p:nvSpPr>
        <p:spPr bwMode="auto">
          <a:xfrm>
            <a:off x="5732463" y="7620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3557" name="Line 5"/>
          <p:cNvSpPr>
            <a:spLocks noChangeShapeType="1"/>
          </p:cNvSpPr>
          <p:nvPr/>
        </p:nvSpPr>
        <p:spPr bwMode="auto">
          <a:xfrm flipV="1">
            <a:off x="4495800" y="685800"/>
            <a:ext cx="0" cy="5638800"/>
          </a:xfrm>
          <a:prstGeom prst="line">
            <a:avLst/>
          </a:prstGeom>
          <a:noFill/>
          <a:ln w="9525">
            <a:solidFill>
              <a:srgbClr val="000040"/>
            </a:solidFill>
            <a:round/>
            <a:headEnd/>
            <a:tailEnd/>
          </a:ln>
        </p:spPr>
        <p:txBody>
          <a:bodyPr wrap="none" anchor="ctr"/>
          <a:lstStyle/>
          <a:p>
            <a:endParaRPr lang="en-US"/>
          </a:p>
        </p:txBody>
      </p:sp>
      <p:sp>
        <p:nvSpPr>
          <p:cNvPr id="23558" name="Rectangle 6"/>
          <p:cNvSpPr>
            <a:spLocks noGrp="1" noChangeArrowheads="1"/>
          </p:cNvSpPr>
          <p:nvPr>
            <p:ph type="title"/>
          </p:nvPr>
        </p:nvSpPr>
        <p:spPr>
          <a:xfrm>
            <a:off x="-76200" y="228600"/>
            <a:ext cx="9144000" cy="457200"/>
          </a:xfrm>
        </p:spPr>
        <p:txBody>
          <a:bodyPr/>
          <a:lstStyle/>
          <a:p>
            <a:pPr eaLnBrk="1" hangingPunct="1"/>
            <a:r>
              <a:rPr lang="en-US" sz="2400" b="1" smtClean="0">
                <a:solidFill>
                  <a:srgbClr val="FFFF00"/>
                </a:solidFill>
                <a:latin typeface="Arial" charset="0"/>
              </a:rPr>
              <a:t>   EVM Implementation Challenges</a:t>
            </a:r>
            <a:endParaRPr lang="en-US" sz="2400" smtClean="0">
              <a:solidFill>
                <a:srgbClr val="FFFF00"/>
              </a:solidFill>
              <a:latin typeface="Arial" charset="0"/>
            </a:endParaRPr>
          </a:p>
        </p:txBody>
      </p:sp>
      <p:sp>
        <p:nvSpPr>
          <p:cNvPr id="23559" name="Rectangle 11"/>
          <p:cNvSpPr>
            <a:spLocks noChangeArrowheads="1"/>
          </p:cNvSpPr>
          <p:nvPr/>
        </p:nvSpPr>
        <p:spPr bwMode="auto">
          <a:xfrm>
            <a:off x="4648200" y="1143000"/>
            <a:ext cx="4495800" cy="4572000"/>
          </a:xfrm>
          <a:prstGeom prst="rect">
            <a:avLst/>
          </a:prstGeom>
          <a:noFill/>
          <a:ln w="9525">
            <a:noFill/>
            <a:miter lim="800000"/>
            <a:headEnd/>
            <a:tailEnd/>
          </a:ln>
        </p:spPr>
        <p:txBody>
          <a:bodyPr/>
          <a:lstStyle/>
          <a:p>
            <a:pPr marL="174625" indent="-174625">
              <a:lnSpc>
                <a:spcPct val="90000"/>
              </a:lnSpc>
              <a:spcBef>
                <a:spcPct val="10000"/>
              </a:spcBef>
              <a:buClr>
                <a:schemeClr val="tx1"/>
              </a:buClr>
              <a:buFont typeface="Wingdings" pitchFamily="2" charset="2"/>
              <a:buChar char="§"/>
            </a:pPr>
            <a:r>
              <a:rPr lang="en-US" sz="1600">
                <a:latin typeface="Arial" charset="0"/>
              </a:rPr>
              <a:t>NDIA PMSC should establish an Industry / Government team to generate a training package which can be delivered to all federal agencies and contractor organizations. </a:t>
            </a:r>
          </a:p>
          <a:p>
            <a:pPr marL="174625" indent="-174625" algn="ctr">
              <a:lnSpc>
                <a:spcPct val="90000"/>
              </a:lnSpc>
              <a:spcBef>
                <a:spcPct val="10000"/>
              </a:spcBef>
              <a:buClr>
                <a:schemeClr val="tx1"/>
              </a:buClr>
              <a:buFont typeface="Wingdings" pitchFamily="2" charset="2"/>
              <a:buNone/>
            </a:pPr>
            <a:r>
              <a:rPr lang="en-US" sz="1600" b="1">
                <a:latin typeface="Arial" charset="0"/>
              </a:rPr>
              <a:t>   </a:t>
            </a:r>
            <a:r>
              <a:rPr lang="en-US" sz="2000" b="1" u="sng">
                <a:latin typeface="Arial" charset="0"/>
              </a:rPr>
              <a:t>Actions Complete</a:t>
            </a:r>
          </a:p>
          <a:p>
            <a:pPr marL="174625" indent="-174625">
              <a:lnSpc>
                <a:spcPct val="90000"/>
              </a:lnSpc>
              <a:spcBef>
                <a:spcPct val="10000"/>
              </a:spcBef>
              <a:buClr>
                <a:schemeClr val="tx1"/>
              </a:buClr>
              <a:buFont typeface="Wingdings" pitchFamily="2" charset="2"/>
              <a:buChar char="§"/>
            </a:pPr>
            <a:r>
              <a:rPr lang="en-US" sz="1600">
                <a:latin typeface="Arial" charset="0"/>
              </a:rPr>
              <a:t>D. Tomsic developed/delivered training on 7/29/08 through NCMA audio seminar. </a:t>
            </a:r>
          </a:p>
          <a:p>
            <a:pPr marL="174625" indent="-174625">
              <a:lnSpc>
                <a:spcPct val="90000"/>
              </a:lnSpc>
              <a:spcBef>
                <a:spcPct val="10000"/>
              </a:spcBef>
              <a:buClr>
                <a:schemeClr val="tx1"/>
              </a:buClr>
              <a:buFont typeface="Wingdings" pitchFamily="2" charset="2"/>
              <a:buChar char="§"/>
            </a:pPr>
            <a:r>
              <a:rPr lang="en-US" sz="1600">
                <a:latin typeface="Arial" charset="0"/>
              </a:rPr>
              <a:t>OSD issued correspondence including “EVM Contract Requirements Checklist” to all commands.</a:t>
            </a:r>
          </a:p>
          <a:p>
            <a:pPr marL="174625" indent="-174625">
              <a:lnSpc>
                <a:spcPct val="90000"/>
              </a:lnSpc>
              <a:spcBef>
                <a:spcPct val="10000"/>
              </a:spcBef>
              <a:buClr>
                <a:schemeClr val="tx1"/>
              </a:buClr>
              <a:buFont typeface="Wingdings" pitchFamily="2" charset="2"/>
              <a:buChar char="§"/>
            </a:pPr>
            <a:r>
              <a:rPr lang="en-US" sz="1600">
                <a:latin typeface="Arial" charset="0"/>
              </a:rPr>
              <a:t>DPAP correspondence “EVM Requirements and Reporting” issued 8/27/08 Memo addresses this item and references checklist with link to web site to obtain current version.</a:t>
            </a:r>
          </a:p>
          <a:p>
            <a:pPr marL="174625" indent="-174625" algn="ctr">
              <a:lnSpc>
                <a:spcPct val="90000"/>
              </a:lnSpc>
              <a:spcBef>
                <a:spcPct val="10000"/>
              </a:spcBef>
              <a:buClr>
                <a:schemeClr val="tx1"/>
              </a:buClr>
              <a:buFont typeface="Wingdings" pitchFamily="2" charset="2"/>
              <a:buNone/>
            </a:pPr>
            <a:r>
              <a:rPr lang="en-US" sz="2000" b="1" u="sng">
                <a:latin typeface="Arial" charset="0"/>
              </a:rPr>
              <a:t>Actions Pending</a:t>
            </a:r>
            <a:r>
              <a:rPr lang="en-US" sz="1600">
                <a:latin typeface="Arial" charset="0"/>
              </a:rPr>
              <a:t>   </a:t>
            </a:r>
          </a:p>
          <a:p>
            <a:pPr marL="174625" indent="-174625">
              <a:lnSpc>
                <a:spcPct val="90000"/>
              </a:lnSpc>
              <a:spcBef>
                <a:spcPct val="10000"/>
              </a:spcBef>
              <a:buClr>
                <a:srgbClr val="000040"/>
              </a:buClr>
              <a:buFont typeface="Wingdings" pitchFamily="2" charset="2"/>
              <a:buChar char="§"/>
            </a:pPr>
            <a:r>
              <a:rPr lang="en-US" sz="1600">
                <a:latin typeface="Arial" charset="0"/>
              </a:rPr>
              <a:t>DoD DST sub team has completed their assignment. Request Debrief from OSD.</a:t>
            </a:r>
          </a:p>
          <a:p>
            <a:pPr marL="174625" indent="-174625">
              <a:lnSpc>
                <a:spcPct val="90000"/>
              </a:lnSpc>
              <a:spcBef>
                <a:spcPct val="10000"/>
              </a:spcBef>
              <a:buClr>
                <a:srgbClr val="000040"/>
              </a:buClr>
              <a:buFont typeface="Wingdings" pitchFamily="2" charset="2"/>
              <a:buChar char="§"/>
            </a:pPr>
            <a:r>
              <a:rPr lang="en-US" sz="1600">
                <a:latin typeface="Arial" charset="0"/>
              </a:rPr>
              <a:t>There are still an issues within our community. </a:t>
            </a:r>
          </a:p>
          <a:p>
            <a:pPr marL="174625" indent="-174625">
              <a:lnSpc>
                <a:spcPct val="90000"/>
              </a:lnSpc>
              <a:spcBef>
                <a:spcPct val="10000"/>
              </a:spcBef>
              <a:buClr>
                <a:srgbClr val="000040"/>
              </a:buClr>
              <a:buFont typeface="Wingdings" pitchFamily="2" charset="2"/>
              <a:buChar char="§"/>
            </a:pPr>
            <a:r>
              <a:rPr lang="en-US" sz="1600">
                <a:latin typeface="Arial" charset="0"/>
              </a:rPr>
              <a:t>Help is needed from Government team members to alleviate these escapes.</a:t>
            </a:r>
            <a:r>
              <a:rPr lang="en-US" sz="1600" b="1">
                <a:latin typeface="Arial" charset="0"/>
              </a:rPr>
              <a:t>     </a:t>
            </a:r>
          </a:p>
          <a:p>
            <a:pPr marL="174625" indent="-174625">
              <a:lnSpc>
                <a:spcPct val="90000"/>
              </a:lnSpc>
              <a:spcBef>
                <a:spcPct val="10000"/>
              </a:spcBef>
              <a:buClr>
                <a:srgbClr val="000040"/>
              </a:buClr>
              <a:buFont typeface="Wingdings" pitchFamily="2" charset="2"/>
              <a:buNone/>
            </a:pPr>
            <a:r>
              <a:rPr lang="en-US" sz="1600" b="1">
                <a:latin typeface="Arial" charset="0"/>
              </a:rPr>
              <a:t>   </a:t>
            </a:r>
            <a:endParaRPr lang="en-US" sz="1600">
              <a:latin typeface="Arial" charset="0"/>
            </a:endParaRPr>
          </a:p>
          <a:p>
            <a:pPr marL="566738" lvl="1" indent="-219075">
              <a:lnSpc>
                <a:spcPct val="90000"/>
              </a:lnSpc>
              <a:spcBef>
                <a:spcPct val="10000"/>
              </a:spcBef>
              <a:buClr>
                <a:schemeClr val="tx1"/>
              </a:buClr>
              <a:buFont typeface="Wingdings" pitchFamily="2" charset="2"/>
              <a:buChar char="§"/>
            </a:pPr>
            <a:endParaRPr lang="en-US" sz="160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4DCEE18D-11DE-4118-ADD7-7A16B363B672}" type="slidenum">
              <a:rPr lang="en-US" smtClean="0"/>
              <a:pPr/>
              <a:t>8</a:t>
            </a:fld>
            <a:endParaRPr lang="en-US" smtClean="0"/>
          </a:p>
        </p:txBody>
      </p:sp>
      <p:sp>
        <p:nvSpPr>
          <p:cNvPr id="24578" name="Rectangle 2"/>
          <p:cNvSpPr>
            <a:spLocks noChangeArrowheads="1"/>
          </p:cNvSpPr>
          <p:nvPr/>
        </p:nvSpPr>
        <p:spPr bwMode="auto">
          <a:xfrm>
            <a:off x="4876800" y="1143000"/>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4579" name="Text Box 3"/>
          <p:cNvSpPr txBox="1">
            <a:spLocks noChangeArrowheads="1"/>
          </p:cNvSpPr>
          <p:nvPr/>
        </p:nvSpPr>
        <p:spPr bwMode="auto">
          <a:xfrm>
            <a:off x="1981200" y="822325"/>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4580" name="Line 4"/>
          <p:cNvSpPr>
            <a:spLocks noChangeShapeType="1"/>
          </p:cNvSpPr>
          <p:nvPr/>
        </p:nvSpPr>
        <p:spPr bwMode="auto">
          <a:xfrm flipV="1">
            <a:off x="4495800" y="685800"/>
            <a:ext cx="0" cy="5638800"/>
          </a:xfrm>
          <a:prstGeom prst="line">
            <a:avLst/>
          </a:prstGeom>
          <a:noFill/>
          <a:ln w="9525">
            <a:solidFill>
              <a:srgbClr val="000040"/>
            </a:solidFill>
            <a:round/>
            <a:headEnd/>
            <a:tailEnd/>
          </a:ln>
        </p:spPr>
        <p:txBody>
          <a:bodyPr wrap="none" anchor="ctr"/>
          <a:lstStyle/>
          <a:p>
            <a:endParaRPr lang="en-US"/>
          </a:p>
        </p:txBody>
      </p:sp>
      <p:sp>
        <p:nvSpPr>
          <p:cNvPr id="24581" name="Rectangle 5"/>
          <p:cNvSpPr>
            <a:spLocks noChangeArrowheads="1"/>
          </p:cNvSpPr>
          <p:nvPr/>
        </p:nvSpPr>
        <p:spPr bwMode="auto">
          <a:xfrm>
            <a:off x="0" y="228600"/>
            <a:ext cx="8686800" cy="457200"/>
          </a:xfrm>
          <a:prstGeom prst="rect">
            <a:avLst/>
          </a:prstGeom>
          <a:noFill/>
          <a:ln w="9525">
            <a:noFill/>
            <a:miter lim="800000"/>
            <a:headEnd/>
            <a:tailEnd/>
          </a:ln>
        </p:spPr>
        <p:txBody>
          <a:bodyPr anchor="b"/>
          <a:lstStyle/>
          <a:p>
            <a:r>
              <a:rPr lang="en-US" sz="2400" b="1">
                <a:solidFill>
                  <a:srgbClr val="FFFF00"/>
                </a:solidFill>
                <a:latin typeface="Arial" charset="0"/>
              </a:rPr>
              <a:t>Standard Surveillance Instruction (SSI)</a:t>
            </a:r>
          </a:p>
        </p:txBody>
      </p:sp>
      <p:sp>
        <p:nvSpPr>
          <p:cNvPr id="24582" name="Rectangle 6"/>
          <p:cNvSpPr>
            <a:spLocks noChangeArrowheads="1"/>
          </p:cNvSpPr>
          <p:nvPr/>
        </p:nvSpPr>
        <p:spPr bwMode="auto">
          <a:xfrm>
            <a:off x="304800" y="1219200"/>
            <a:ext cx="3962400" cy="4886325"/>
          </a:xfrm>
          <a:prstGeom prst="rect">
            <a:avLst/>
          </a:prstGeom>
          <a:noFill/>
          <a:ln w="9525" algn="ctr">
            <a:noFill/>
            <a:miter lim="800000"/>
            <a:headEnd/>
            <a:tailEnd/>
          </a:ln>
        </p:spPr>
        <p:txBody>
          <a:bodyPr>
            <a:spAutoFit/>
          </a:bodyPr>
          <a:lstStyle/>
          <a:p>
            <a:pPr marL="342900" indent="-342900">
              <a:spcBef>
                <a:spcPct val="10000"/>
              </a:spcBef>
              <a:buClr>
                <a:schemeClr val="bg2"/>
              </a:buClr>
              <a:buFont typeface="Wingdings" pitchFamily="2" charset="2"/>
              <a:buChar char="§"/>
            </a:pPr>
            <a:r>
              <a:rPr lang="en-US" sz="1600">
                <a:latin typeface="Arial" charset="0"/>
              </a:rPr>
              <a:t>DCMA EV Standard Surveillance Plan (SSP) implemented throughout the agency without being distributed to industry for comment. </a:t>
            </a:r>
          </a:p>
          <a:p>
            <a:pPr marL="342900" indent="-342900">
              <a:spcBef>
                <a:spcPct val="10000"/>
              </a:spcBef>
              <a:buClr>
                <a:schemeClr val="bg2"/>
              </a:buClr>
              <a:buFont typeface="Wingdings" pitchFamily="2" charset="2"/>
              <a:buChar char="§"/>
            </a:pPr>
            <a:r>
              <a:rPr lang="en-US" sz="1600">
                <a:latin typeface="Arial" charset="0"/>
              </a:rPr>
              <a:t>Issues include but are not limited to:</a:t>
            </a:r>
            <a:endParaRPr lang="en-US" sz="1400">
              <a:latin typeface="Arial" charset="0"/>
            </a:endParaRPr>
          </a:p>
          <a:p>
            <a:pPr marL="342900" indent="-342900">
              <a:spcBef>
                <a:spcPct val="10000"/>
              </a:spcBef>
              <a:buClr>
                <a:schemeClr val="tx1"/>
              </a:buClr>
              <a:buFont typeface="Arial" charset="0"/>
              <a:buChar char="–"/>
            </a:pPr>
            <a:r>
              <a:rPr lang="en-US" sz="1400">
                <a:latin typeface="Arial" charset="0"/>
              </a:rPr>
              <a:t>Review and adjudication of all CARs by the EV Center; lack of defined dispute process.</a:t>
            </a:r>
          </a:p>
          <a:p>
            <a:pPr marL="342900" indent="-342900">
              <a:spcBef>
                <a:spcPct val="10000"/>
              </a:spcBef>
              <a:buClr>
                <a:schemeClr val="tx1"/>
              </a:buClr>
              <a:buFont typeface="Arial" charset="0"/>
              <a:buChar char="–"/>
            </a:pPr>
            <a:r>
              <a:rPr lang="en-US" sz="1400">
                <a:latin typeface="Arial" charset="0"/>
              </a:rPr>
              <a:t>Risk Based Surveillance approach not adequately tied in with surveillance planning and execution.</a:t>
            </a:r>
          </a:p>
          <a:p>
            <a:pPr marL="342900" indent="-342900">
              <a:spcBef>
                <a:spcPct val="10000"/>
              </a:spcBef>
              <a:buClr>
                <a:schemeClr val="tx1"/>
              </a:buClr>
              <a:buFont typeface="Arial" charset="0"/>
              <a:buChar char="–"/>
            </a:pPr>
            <a:r>
              <a:rPr lang="en-US" sz="1400">
                <a:latin typeface="Arial" charset="0"/>
              </a:rPr>
              <a:t>Lack of coordination of surveillance findings among supplier sites using same EVMS.</a:t>
            </a:r>
          </a:p>
          <a:p>
            <a:pPr marL="342900" indent="-342900">
              <a:spcBef>
                <a:spcPct val="10000"/>
              </a:spcBef>
              <a:buClr>
                <a:schemeClr val="tx1"/>
              </a:buClr>
              <a:buFont typeface="Arial" charset="0"/>
              <a:buChar char="–"/>
            </a:pPr>
            <a:r>
              <a:rPr lang="en-US" sz="1400">
                <a:latin typeface="Arial" charset="0"/>
              </a:rPr>
              <a:t>Increased level of detail and amount of data requests to support surveillance.</a:t>
            </a:r>
          </a:p>
          <a:p>
            <a:pPr marL="342900" indent="-342900">
              <a:spcBef>
                <a:spcPct val="10000"/>
              </a:spcBef>
              <a:buClr>
                <a:schemeClr val="tx1"/>
              </a:buClr>
              <a:buFont typeface="Arial" charset="0"/>
              <a:buChar char="–"/>
            </a:pPr>
            <a:r>
              <a:rPr lang="en-US" sz="1400">
                <a:latin typeface="Arial" charset="0"/>
              </a:rPr>
              <a:t>Relationship of NDIA Intent Guide to the surveillance.</a:t>
            </a:r>
          </a:p>
          <a:p>
            <a:pPr marL="342900" indent="-342900">
              <a:spcBef>
                <a:spcPct val="10000"/>
              </a:spcBef>
              <a:buClr>
                <a:schemeClr val="tx1"/>
              </a:buClr>
              <a:buFont typeface="Arial" charset="0"/>
              <a:buChar char="–"/>
            </a:pPr>
            <a:r>
              <a:rPr lang="en-US" sz="1400">
                <a:latin typeface="Arial" charset="0"/>
              </a:rPr>
              <a:t>Need for surveillance process cycle time improvements (esp. response times).</a:t>
            </a:r>
          </a:p>
          <a:p>
            <a:pPr marL="342900" indent="-342900">
              <a:spcBef>
                <a:spcPct val="10000"/>
              </a:spcBef>
              <a:buClr>
                <a:schemeClr val="tx1"/>
              </a:buClr>
              <a:buFont typeface="Arial" charset="0"/>
              <a:buChar char="–"/>
            </a:pPr>
            <a:r>
              <a:rPr lang="en-US" sz="1400">
                <a:latin typeface="Arial" charset="0"/>
              </a:rPr>
              <a:t>Existing AA provisions that require ACO notification rather than DCMA EVMC approval prior to implementation.</a:t>
            </a:r>
          </a:p>
        </p:txBody>
      </p:sp>
      <p:sp>
        <p:nvSpPr>
          <p:cNvPr id="24583" name="Text Box 19"/>
          <p:cNvSpPr txBox="1">
            <a:spLocks noChangeArrowheads="1"/>
          </p:cNvSpPr>
          <p:nvPr/>
        </p:nvSpPr>
        <p:spPr bwMode="auto">
          <a:xfrm>
            <a:off x="5732463" y="822325"/>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4584" name="Rectangle 20"/>
          <p:cNvSpPr>
            <a:spLocks noChangeArrowheads="1"/>
          </p:cNvSpPr>
          <p:nvPr/>
        </p:nvSpPr>
        <p:spPr bwMode="auto">
          <a:xfrm>
            <a:off x="4648200" y="1219200"/>
            <a:ext cx="4267200" cy="3886200"/>
          </a:xfrm>
          <a:prstGeom prst="rect">
            <a:avLst/>
          </a:prstGeom>
          <a:noFill/>
          <a:ln w="9525">
            <a:noFill/>
            <a:miter lim="800000"/>
            <a:headEnd/>
            <a:tailEnd/>
          </a:ln>
        </p:spPr>
        <p:txBody>
          <a:bodyPr lIns="92075" tIns="46038" rIns="92075" bIns="46038"/>
          <a:lstStyle/>
          <a:p>
            <a:pPr marL="174625" indent="-174625">
              <a:lnSpc>
                <a:spcPct val="80000"/>
              </a:lnSpc>
              <a:spcBef>
                <a:spcPct val="10000"/>
              </a:spcBef>
              <a:buClr>
                <a:schemeClr val="tx1"/>
              </a:buClr>
              <a:buFont typeface="Wingdings" pitchFamily="2" charset="2"/>
              <a:buChar char="§"/>
            </a:pPr>
            <a:r>
              <a:rPr lang="en-US" sz="1400">
                <a:latin typeface="Arial" charset="0"/>
              </a:rPr>
              <a:t>NDIA PMSC working with DCMA to achieve a timely review and closure on any areas of concern</a:t>
            </a:r>
          </a:p>
          <a:p>
            <a:pPr marL="174625" indent="-174625">
              <a:lnSpc>
                <a:spcPct val="80000"/>
              </a:lnSpc>
              <a:spcBef>
                <a:spcPct val="10000"/>
              </a:spcBef>
              <a:buClr>
                <a:schemeClr val="tx1"/>
              </a:buClr>
              <a:buFont typeface="Wingdings" pitchFamily="2" charset="2"/>
              <a:buChar char="§"/>
            </a:pPr>
            <a:r>
              <a:rPr lang="en-US" sz="1400">
                <a:latin typeface="Arial" charset="0"/>
              </a:rPr>
              <a:t>DCMA agreed to break out separate small group of Industry and Government participants to review the process and make recommendations for improvement </a:t>
            </a:r>
          </a:p>
          <a:p>
            <a:pPr marL="174625" indent="-174625">
              <a:lnSpc>
                <a:spcPct val="80000"/>
              </a:lnSpc>
              <a:spcBef>
                <a:spcPct val="10000"/>
              </a:spcBef>
              <a:buClr>
                <a:schemeClr val="tx1"/>
              </a:buClr>
              <a:buFont typeface="Wingdings" pitchFamily="2" charset="2"/>
              <a:buChar char="§"/>
            </a:pPr>
            <a:r>
              <a:rPr lang="en-US" sz="1400">
                <a:latin typeface="Arial" charset="0"/>
              </a:rPr>
              <a:t>Industry Representatives</a:t>
            </a:r>
          </a:p>
          <a:p>
            <a:pPr marL="174625" indent="-174625">
              <a:lnSpc>
                <a:spcPct val="80000"/>
              </a:lnSpc>
              <a:spcBef>
                <a:spcPct val="10000"/>
              </a:spcBef>
              <a:buClr>
                <a:schemeClr val="tx1"/>
              </a:buClr>
              <a:buFont typeface="Arial" charset="0"/>
              <a:buChar char="–"/>
            </a:pPr>
            <a:r>
              <a:rPr lang="en-US" sz="1400">
                <a:latin typeface="Arial" charset="0"/>
              </a:rPr>
              <a:t>Boeing : Randy Steeno</a:t>
            </a:r>
          </a:p>
          <a:p>
            <a:pPr marL="174625" indent="-174625">
              <a:lnSpc>
                <a:spcPct val="80000"/>
              </a:lnSpc>
              <a:spcBef>
                <a:spcPct val="10000"/>
              </a:spcBef>
              <a:buClr>
                <a:schemeClr val="tx1"/>
              </a:buClr>
              <a:buFont typeface="Arial" charset="0"/>
              <a:buChar char="–"/>
            </a:pPr>
            <a:r>
              <a:rPr lang="en-US" sz="1400">
                <a:latin typeface="Arial" charset="0"/>
              </a:rPr>
              <a:t>Lockheed Martin: Pete Wynne</a:t>
            </a:r>
          </a:p>
          <a:p>
            <a:pPr marL="174625" indent="-174625">
              <a:lnSpc>
                <a:spcPct val="80000"/>
              </a:lnSpc>
              <a:spcBef>
                <a:spcPct val="10000"/>
              </a:spcBef>
              <a:buClr>
                <a:schemeClr val="tx1"/>
              </a:buClr>
              <a:buFont typeface="Arial" charset="0"/>
              <a:buChar char="–"/>
            </a:pPr>
            <a:r>
              <a:rPr lang="en-US" sz="1400">
                <a:latin typeface="Arial" charset="0"/>
              </a:rPr>
              <a:t>Northrop Grumman: Gay Infanti</a:t>
            </a:r>
          </a:p>
          <a:p>
            <a:pPr marL="174625" indent="-174625">
              <a:lnSpc>
                <a:spcPct val="80000"/>
              </a:lnSpc>
              <a:spcBef>
                <a:spcPct val="10000"/>
              </a:spcBef>
              <a:buClr>
                <a:schemeClr val="tx1"/>
              </a:buClr>
              <a:buFont typeface="Arial" charset="0"/>
              <a:buChar char="–"/>
            </a:pPr>
            <a:r>
              <a:rPr lang="en-US" sz="1400">
                <a:latin typeface="Arial" charset="0"/>
              </a:rPr>
              <a:t>Raytheon:  Jeff Poulson</a:t>
            </a:r>
          </a:p>
          <a:p>
            <a:pPr marL="174625" indent="-174625">
              <a:lnSpc>
                <a:spcPct val="80000"/>
              </a:lnSpc>
              <a:spcBef>
                <a:spcPct val="10000"/>
              </a:spcBef>
              <a:buClr>
                <a:schemeClr val="tx1"/>
              </a:buClr>
              <a:buFont typeface="Arial" charset="0"/>
              <a:buChar char="–"/>
            </a:pPr>
            <a:r>
              <a:rPr lang="en-US" sz="1400">
                <a:latin typeface="Arial" charset="0"/>
              </a:rPr>
              <a:t>Pratt &amp; Whitney: Mike Martin </a:t>
            </a:r>
          </a:p>
          <a:p>
            <a:pPr marL="174625" indent="-174625">
              <a:lnSpc>
                <a:spcPct val="80000"/>
              </a:lnSpc>
              <a:spcBef>
                <a:spcPct val="10000"/>
              </a:spcBef>
              <a:buClr>
                <a:schemeClr val="tx1"/>
              </a:buClr>
              <a:buFont typeface="Arial" charset="0"/>
              <a:buChar char="–"/>
            </a:pPr>
            <a:r>
              <a:rPr lang="en-US" sz="1400">
                <a:latin typeface="Arial" charset="0"/>
              </a:rPr>
              <a:t>DCMA EV Center: Donna Holden, Kelli Coon</a:t>
            </a:r>
          </a:p>
          <a:p>
            <a:pPr marL="174625" indent="-174625">
              <a:lnSpc>
                <a:spcPct val="80000"/>
              </a:lnSpc>
              <a:spcBef>
                <a:spcPct val="10000"/>
              </a:spcBef>
              <a:buClr>
                <a:schemeClr val="tx1"/>
              </a:buClr>
              <a:buFont typeface="Wingdings" pitchFamily="2" charset="2"/>
              <a:buChar char="§"/>
            </a:pPr>
            <a:r>
              <a:rPr lang="en-US" sz="1400">
                <a:latin typeface="Arial" charset="0"/>
              </a:rPr>
              <a:t>Schedule</a:t>
            </a:r>
          </a:p>
          <a:p>
            <a:pPr marL="174625" indent="-174625">
              <a:lnSpc>
                <a:spcPct val="80000"/>
              </a:lnSpc>
              <a:buClr>
                <a:schemeClr val="tx1"/>
              </a:buClr>
              <a:buFont typeface="Arial" charset="0"/>
              <a:buChar char="–"/>
            </a:pPr>
            <a:r>
              <a:rPr lang="en-US" sz="1400">
                <a:latin typeface="Arial" charset="0"/>
              </a:rPr>
              <a:t> 01/09: Industry Comments to DCMA </a:t>
            </a:r>
          </a:p>
          <a:p>
            <a:pPr marL="174625" indent="-174625">
              <a:lnSpc>
                <a:spcPct val="80000"/>
              </a:lnSpc>
              <a:buClr>
                <a:schemeClr val="tx1"/>
              </a:buClr>
              <a:buFont typeface="Arial" charset="0"/>
              <a:buChar char="–"/>
            </a:pPr>
            <a:r>
              <a:rPr lang="en-US" sz="1400">
                <a:latin typeface="Arial" charset="0"/>
              </a:rPr>
              <a:t>Jan – August 2009: Joint Team Meetings</a:t>
            </a:r>
          </a:p>
          <a:p>
            <a:pPr marL="174625" indent="-174625">
              <a:lnSpc>
                <a:spcPct val="80000"/>
              </a:lnSpc>
              <a:buClr>
                <a:schemeClr val="tx1"/>
              </a:buClr>
              <a:buFont typeface="Arial" charset="0"/>
              <a:buChar char="–"/>
            </a:pPr>
            <a:r>
              <a:rPr lang="en-US" sz="1400">
                <a:latin typeface="Arial" charset="0"/>
              </a:rPr>
              <a:t>September ‘09:Draft approved through EVMC</a:t>
            </a:r>
          </a:p>
          <a:p>
            <a:pPr marL="174625" indent="-174625">
              <a:lnSpc>
                <a:spcPct val="80000"/>
              </a:lnSpc>
              <a:buClr>
                <a:schemeClr val="tx1"/>
              </a:buClr>
              <a:buFont typeface="Arial" charset="0"/>
              <a:buChar char="–"/>
            </a:pPr>
            <a:r>
              <a:rPr lang="en-US" sz="1400">
                <a:latin typeface="Arial" charset="0"/>
              </a:rPr>
              <a:t>April ’10: Industry Face to Face with EVMC</a:t>
            </a:r>
          </a:p>
          <a:p>
            <a:pPr marL="174625" indent="-174625">
              <a:lnSpc>
                <a:spcPct val="80000"/>
              </a:lnSpc>
              <a:buClr>
                <a:schemeClr val="tx1"/>
              </a:buClr>
              <a:buFont typeface="Arial" charset="0"/>
              <a:buChar char="–"/>
            </a:pPr>
            <a:r>
              <a:rPr lang="en-US" sz="1400">
                <a:latin typeface="Arial" charset="0"/>
              </a:rPr>
              <a:t>May – August ‘10: Update and reformat document in accordance with new agency instructions. Includes all accepted industry comments and agency changes due to reorganization and other considerations.</a:t>
            </a:r>
          </a:p>
          <a:p>
            <a:pPr marL="174625" indent="-174625">
              <a:lnSpc>
                <a:spcPct val="80000"/>
              </a:lnSpc>
              <a:buClr>
                <a:schemeClr val="tx1"/>
              </a:buClr>
              <a:buFont typeface="Arial" charset="0"/>
              <a:buChar char="–"/>
            </a:pPr>
            <a:r>
              <a:rPr lang="en-US" sz="1400">
                <a:latin typeface="Arial" charset="0"/>
              </a:rPr>
              <a:t>September – October ’10: DCMA Management Review</a:t>
            </a:r>
          </a:p>
          <a:p>
            <a:pPr marL="174625" indent="-174625">
              <a:lnSpc>
                <a:spcPct val="80000"/>
              </a:lnSpc>
              <a:buClr>
                <a:schemeClr val="tx1"/>
              </a:buClr>
              <a:buFont typeface="Arial" charset="0"/>
              <a:buChar char="–"/>
            </a:pPr>
            <a:r>
              <a:rPr lang="en-US" sz="1400">
                <a:latin typeface="Arial" charset="0"/>
              </a:rPr>
              <a:t>November – December ’10: Document Release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4B9A64C3-A486-4C2C-8603-CC451654DF5A}" type="slidenum">
              <a:rPr lang="en-US" smtClean="0"/>
              <a:pPr/>
              <a:t>9</a:t>
            </a:fld>
            <a:endParaRPr lang="en-US" smtClean="0"/>
          </a:p>
        </p:txBody>
      </p:sp>
      <p:sp>
        <p:nvSpPr>
          <p:cNvPr id="25602" name="Rectangle 2"/>
          <p:cNvSpPr>
            <a:spLocks noChangeArrowheads="1"/>
          </p:cNvSpPr>
          <p:nvPr/>
        </p:nvSpPr>
        <p:spPr bwMode="auto">
          <a:xfrm>
            <a:off x="4876800" y="1235075"/>
            <a:ext cx="4064000" cy="1752600"/>
          </a:xfrm>
          <a:prstGeom prst="rect">
            <a:avLst/>
          </a:prstGeom>
          <a:noFill/>
          <a:ln w="9525">
            <a:noFill/>
            <a:miter lim="800000"/>
            <a:headEnd/>
            <a:tailEnd/>
          </a:ln>
        </p:spPr>
        <p:txBody>
          <a:bodyPr lIns="92075" tIns="46038" rIns="92075" bIns="46038"/>
          <a:lstStyle/>
          <a:p>
            <a:pPr marL="292100" indent="-292100">
              <a:spcBef>
                <a:spcPct val="30000"/>
              </a:spcBef>
              <a:buClr>
                <a:srgbClr val="000040"/>
              </a:buClr>
              <a:buSzPct val="75000"/>
              <a:buFontTx/>
              <a:buChar char="•"/>
            </a:pPr>
            <a:endParaRPr lang="en-US" sz="1400" b="1">
              <a:latin typeface="Arial" charset="0"/>
            </a:endParaRPr>
          </a:p>
        </p:txBody>
      </p:sp>
      <p:sp>
        <p:nvSpPr>
          <p:cNvPr id="25603" name="Text Box 3"/>
          <p:cNvSpPr txBox="1">
            <a:spLocks noChangeArrowheads="1"/>
          </p:cNvSpPr>
          <p:nvPr/>
        </p:nvSpPr>
        <p:spPr bwMode="auto">
          <a:xfrm>
            <a:off x="1981200" y="914400"/>
            <a:ext cx="833438" cy="396875"/>
          </a:xfrm>
          <a:prstGeom prst="rect">
            <a:avLst/>
          </a:prstGeom>
          <a:noFill/>
          <a:ln w="9525" algn="ctr">
            <a:noFill/>
            <a:miter lim="800000"/>
            <a:headEnd/>
            <a:tailEnd/>
          </a:ln>
        </p:spPr>
        <p:txBody>
          <a:bodyPr wrap="none">
            <a:spAutoFit/>
          </a:bodyPr>
          <a:lstStyle/>
          <a:p>
            <a:pPr marL="342900" indent="-342900" algn="ctr"/>
            <a:r>
              <a:rPr lang="en-US" sz="2000" b="1" u="sng">
                <a:latin typeface="Arial" charset="0"/>
              </a:rPr>
              <a:t>Issue</a:t>
            </a:r>
          </a:p>
        </p:txBody>
      </p:sp>
      <p:sp>
        <p:nvSpPr>
          <p:cNvPr id="25604" name="Line 4"/>
          <p:cNvSpPr>
            <a:spLocks noChangeShapeType="1"/>
          </p:cNvSpPr>
          <p:nvPr/>
        </p:nvSpPr>
        <p:spPr bwMode="auto">
          <a:xfrm flipV="1">
            <a:off x="4495800" y="685800"/>
            <a:ext cx="0" cy="5638800"/>
          </a:xfrm>
          <a:prstGeom prst="line">
            <a:avLst/>
          </a:prstGeom>
          <a:noFill/>
          <a:ln w="9525">
            <a:solidFill>
              <a:srgbClr val="000040"/>
            </a:solidFill>
            <a:round/>
            <a:headEnd/>
            <a:tailEnd/>
          </a:ln>
        </p:spPr>
        <p:txBody>
          <a:bodyPr wrap="none" anchor="ctr"/>
          <a:lstStyle/>
          <a:p>
            <a:endParaRPr lang="en-US"/>
          </a:p>
        </p:txBody>
      </p:sp>
      <p:sp>
        <p:nvSpPr>
          <p:cNvPr id="25605" name="Rectangle 5"/>
          <p:cNvSpPr>
            <a:spLocks noChangeArrowheads="1"/>
          </p:cNvSpPr>
          <p:nvPr/>
        </p:nvSpPr>
        <p:spPr bwMode="auto">
          <a:xfrm>
            <a:off x="0" y="228600"/>
            <a:ext cx="8915400" cy="457200"/>
          </a:xfrm>
          <a:prstGeom prst="rect">
            <a:avLst/>
          </a:prstGeom>
          <a:noFill/>
          <a:ln w="9525">
            <a:noFill/>
            <a:miter lim="800000"/>
            <a:headEnd/>
            <a:tailEnd/>
          </a:ln>
        </p:spPr>
        <p:txBody>
          <a:bodyPr anchor="b"/>
          <a:lstStyle/>
          <a:p>
            <a:r>
              <a:rPr lang="en-US" sz="2400" b="1">
                <a:solidFill>
                  <a:srgbClr val="FFFF00"/>
                </a:solidFill>
                <a:latin typeface="Arial" charset="0"/>
              </a:rPr>
              <a:t>Application of Existing Validation to Another Company Site</a:t>
            </a:r>
          </a:p>
        </p:txBody>
      </p:sp>
      <p:sp>
        <p:nvSpPr>
          <p:cNvPr id="25606" name="Rectangle 6"/>
          <p:cNvSpPr>
            <a:spLocks noChangeArrowheads="1"/>
          </p:cNvSpPr>
          <p:nvPr/>
        </p:nvSpPr>
        <p:spPr bwMode="auto">
          <a:xfrm>
            <a:off x="304800" y="1311275"/>
            <a:ext cx="3962400" cy="1827213"/>
          </a:xfrm>
          <a:prstGeom prst="rect">
            <a:avLst/>
          </a:prstGeom>
          <a:noFill/>
          <a:ln w="9525" algn="ctr">
            <a:noFill/>
            <a:miter lim="800000"/>
            <a:headEnd/>
            <a:tailEnd/>
          </a:ln>
        </p:spPr>
        <p:txBody>
          <a:bodyPr>
            <a:spAutoFit/>
          </a:bodyPr>
          <a:lstStyle/>
          <a:p>
            <a:pPr marL="342900" indent="-342900">
              <a:spcBef>
                <a:spcPct val="10000"/>
              </a:spcBef>
              <a:buClr>
                <a:schemeClr val="bg2"/>
              </a:buClr>
              <a:buFont typeface="Wingdings" pitchFamily="2" charset="2"/>
              <a:buChar char="§"/>
            </a:pPr>
            <a:r>
              <a:rPr lang="en-US" sz="1600">
                <a:latin typeface="Arial" charset="0"/>
              </a:rPr>
              <a:t>Many suppliers utilize accepted EVM systems, e.g., corporate, sector or division-level EVM Systems, at multiple sites.</a:t>
            </a:r>
          </a:p>
          <a:p>
            <a:pPr marL="342900" indent="-342900">
              <a:spcBef>
                <a:spcPct val="10000"/>
              </a:spcBef>
              <a:buClr>
                <a:schemeClr val="bg2"/>
              </a:buClr>
              <a:buFont typeface="Wingdings" pitchFamily="2" charset="2"/>
              <a:buChar char="§"/>
            </a:pPr>
            <a:r>
              <a:rPr lang="en-US" sz="1600">
                <a:latin typeface="Arial" charset="0"/>
              </a:rPr>
              <a:t>Can a previously accepted EVMS be applied to a new site without the need for re-validation by DCMA?  </a:t>
            </a:r>
            <a:endParaRPr lang="en-US" sz="1400">
              <a:latin typeface="Arial" charset="0"/>
            </a:endParaRPr>
          </a:p>
        </p:txBody>
      </p:sp>
      <p:sp>
        <p:nvSpPr>
          <p:cNvPr id="25607" name="Text Box 8"/>
          <p:cNvSpPr txBox="1">
            <a:spLocks noChangeArrowheads="1"/>
          </p:cNvSpPr>
          <p:nvPr/>
        </p:nvSpPr>
        <p:spPr bwMode="auto">
          <a:xfrm>
            <a:off x="5732463" y="914400"/>
            <a:ext cx="1989137" cy="396875"/>
          </a:xfrm>
          <a:prstGeom prst="rect">
            <a:avLst/>
          </a:prstGeom>
          <a:noFill/>
          <a:ln w="9525" algn="ctr">
            <a:noFill/>
            <a:miter lim="800000"/>
            <a:headEnd/>
            <a:tailEnd/>
          </a:ln>
        </p:spPr>
        <p:txBody>
          <a:bodyPr wrap="none">
            <a:spAutoFit/>
          </a:bodyPr>
          <a:lstStyle/>
          <a:p>
            <a:pPr algn="ctr" eaLnBrk="0" hangingPunct="0"/>
            <a:r>
              <a:rPr lang="en-US" sz="2000" b="1" u="sng">
                <a:latin typeface="Arial" charset="0"/>
              </a:rPr>
              <a:t>Team Position </a:t>
            </a:r>
          </a:p>
        </p:txBody>
      </p:sp>
      <p:sp>
        <p:nvSpPr>
          <p:cNvPr id="25608" name="Rectangle 9"/>
          <p:cNvSpPr>
            <a:spLocks noChangeArrowheads="1"/>
          </p:cNvSpPr>
          <p:nvPr/>
        </p:nvSpPr>
        <p:spPr bwMode="auto">
          <a:xfrm>
            <a:off x="4648200" y="1371600"/>
            <a:ext cx="4343400" cy="3886200"/>
          </a:xfrm>
          <a:prstGeom prst="rect">
            <a:avLst/>
          </a:prstGeom>
          <a:noFill/>
          <a:ln w="9525">
            <a:noFill/>
            <a:miter lim="800000"/>
            <a:headEnd/>
            <a:tailEnd/>
          </a:ln>
        </p:spPr>
        <p:txBody>
          <a:bodyPr lIns="92075" tIns="46038" rIns="92075" bIns="46038"/>
          <a:lstStyle/>
          <a:p>
            <a:pPr marL="174625" indent="-174625">
              <a:spcBef>
                <a:spcPct val="10000"/>
              </a:spcBef>
              <a:buClr>
                <a:schemeClr val="tx1"/>
              </a:buClr>
              <a:buFont typeface="Wingdings" pitchFamily="2" charset="2"/>
              <a:buChar char="§"/>
            </a:pPr>
            <a:r>
              <a:rPr lang="en-US" sz="1600">
                <a:latin typeface="Arial" charset="0"/>
              </a:rPr>
              <a:t>Verify compliance at the new site through via annual surveillance. </a:t>
            </a:r>
          </a:p>
          <a:p>
            <a:pPr marL="174625" indent="-174625">
              <a:spcBef>
                <a:spcPct val="10000"/>
              </a:spcBef>
              <a:buClr>
                <a:schemeClr val="tx1"/>
              </a:buClr>
              <a:buFont typeface="Wingdings" pitchFamily="2" charset="2"/>
              <a:buChar char="§"/>
            </a:pPr>
            <a:r>
              <a:rPr lang="en-US" sz="1600">
                <a:latin typeface="Arial" charset="0"/>
              </a:rPr>
              <a:t>Accumulation of Cage Codes by DCMA is now in process. </a:t>
            </a:r>
          </a:p>
          <a:p>
            <a:pPr marL="174625" indent="-174625">
              <a:spcBef>
                <a:spcPct val="10000"/>
              </a:spcBef>
              <a:buClr>
                <a:schemeClr val="tx1"/>
              </a:buClr>
              <a:buFont typeface="Wingdings" pitchFamily="2" charset="2"/>
              <a:buChar char="§"/>
            </a:pPr>
            <a:r>
              <a:rPr lang="en-US" sz="1600">
                <a:latin typeface="Arial" charset="0"/>
              </a:rPr>
              <a:t>EVMIG does not address site specific acceptance. </a:t>
            </a:r>
          </a:p>
          <a:p>
            <a:pPr marL="174625" indent="-174625">
              <a:spcBef>
                <a:spcPct val="10000"/>
              </a:spcBef>
              <a:buClr>
                <a:schemeClr val="tx1"/>
              </a:buClr>
              <a:buFont typeface="Wingdings" pitchFamily="2" charset="2"/>
              <a:buChar char="§"/>
            </a:pPr>
            <a:r>
              <a:rPr lang="en-US" sz="1600">
                <a:latin typeface="Arial" charset="0"/>
              </a:rPr>
              <a:t>Industry/Government collaboratively update the EVMIG and Compliance Review Instruction (CRI) to clarify roles and responsibilities. </a:t>
            </a:r>
          </a:p>
          <a:p>
            <a:pPr marL="174625" indent="-174625">
              <a:lnSpc>
                <a:spcPct val="85000"/>
              </a:lnSpc>
              <a:buClr>
                <a:schemeClr val="tx1"/>
              </a:buClr>
              <a:buFont typeface="Wingdings" pitchFamily="2" charset="2"/>
              <a:buChar char="§"/>
            </a:pPr>
            <a:r>
              <a:rPr lang="en-US" sz="1600">
                <a:latin typeface="Arial" charset="0"/>
              </a:rPr>
              <a:t>Clarify DOD policy / guidance with PARCA and the EVM Center.</a:t>
            </a:r>
          </a:p>
          <a:p>
            <a:pPr marL="174625" indent="-174625">
              <a:spcBef>
                <a:spcPct val="10000"/>
              </a:spcBef>
              <a:buClr>
                <a:schemeClr val="tx1"/>
              </a:buClr>
              <a:buFont typeface="Wingdings" pitchFamily="2" charset="2"/>
              <a:buChar char="§"/>
            </a:pPr>
            <a:endParaRPr lang="en-US" sz="1600">
              <a:latin typeface="Arial" charset="0"/>
            </a:endParaRPr>
          </a:p>
          <a:p>
            <a:pPr marL="174625" indent="-174625">
              <a:spcBef>
                <a:spcPct val="10000"/>
              </a:spcBef>
              <a:buClr>
                <a:schemeClr val="tx1"/>
              </a:buClr>
              <a:buFont typeface="Wingdings" pitchFamily="2" charset="2"/>
              <a:buChar char="§"/>
            </a:pPr>
            <a:endParaRPr lang="en-US" sz="160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bg2"/>
          </a:buClr>
          <a:buSzPct val="75000"/>
          <a:buFont typeface="Wingdings" pitchFamily="2" charset="2"/>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A0B5AF411B9F43A791AE87FBCB0CCF" ma:contentTypeVersion="5" ma:contentTypeDescription="Create a new document." ma:contentTypeScope="" ma:versionID="a07428e1e86abfb92c13e40c6d87ac6b">
  <xsd:schema xmlns:xsd="http://www.w3.org/2001/XMLSchema" xmlns:p="http://schemas.microsoft.com/office/2006/metadata/properties" xmlns:ns1="http://schemas.microsoft.com/sharepoint/v3" xmlns:ns2="818ab197-d140-402e-b8de-97cd7fd16373" xmlns:ns3="8781b459-35d1-4874-a8a7-354b71085f54" targetNamespace="http://schemas.microsoft.com/office/2006/metadata/properties" ma:root="true" ma:fieldsID="b142ebc7ab5e1caa001ebac0546f0008" ns1:_="" ns2:_="" ns3:_="">
    <xsd:import namespace="http://schemas.microsoft.com/sharepoint/v3"/>
    <xsd:import namespace="818ab197-d140-402e-b8de-97cd7fd16373"/>
    <xsd:import namespace="8781b459-35d1-4874-a8a7-354b71085f54"/>
    <xsd:element name="properties">
      <xsd:complexType>
        <xsd:sequence>
          <xsd:element name="documentManagement">
            <xsd:complexType>
              <xsd:all>
                <xsd:element ref="ns2:ContentId" minOccurs="0"/>
                <xsd:element ref="ns2:NavMenuId" minOccurs="0"/>
                <xsd:element ref="ns2:ContentFileId" minOccurs="0"/>
                <xsd:element ref="ns3:Taxonomy" minOccurs="0"/>
                <xsd:element ref="ns2:SortOrder"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818ab197-d140-402e-b8de-97cd7fd16373" elementFormDefault="qualified">
    <xsd:import namespace="http://schemas.microsoft.com/office/2006/documentManagement/types"/>
    <xsd:element name="ContentId" ma:index="8" nillable="true" ma:displayName="ContentId" ma:internalName="ContentId">
      <xsd:simpleType>
        <xsd:restriction base="dms:Text">
          <xsd:maxLength value="255"/>
        </xsd:restriction>
      </xsd:simpleType>
    </xsd:element>
    <xsd:element name="NavMenuId" ma:index="9" nillable="true" ma:displayName="NavMenuId" ma:internalName="NavMenuId">
      <xsd:simpleType>
        <xsd:restriction base="dms:Text">
          <xsd:maxLength value="255"/>
        </xsd:restriction>
      </xsd:simpleType>
    </xsd:element>
    <xsd:element name="ContentFileId" ma:index="10" nillable="true" ma:displayName="ContentFileId" ma:internalName="ContentFileId">
      <xsd:simpleType>
        <xsd:restriction base="dms:Text">
          <xsd:maxLength value="255"/>
        </xsd:restriction>
      </xsd:simpleType>
    </xsd:element>
    <xsd:element name="SortOrder" ma:index="12" nillable="true" ma:displayName="Homepage Sort Order" ma:internalName="SortOrder" ma:percentage="FALSE">
      <xsd:simpleType>
        <xsd:restriction base="dms:Number"/>
      </xsd:simpleType>
    </xsd:element>
  </xsd:schema>
  <xsd:schema xmlns:xsd="http://www.w3.org/2001/XMLSchema" xmlns:dms="http://schemas.microsoft.com/office/2006/documentManagement/types" targetNamespace="8781b459-35d1-4874-a8a7-354b71085f54" elementFormDefault="qualified">
    <xsd:import namespace="http://schemas.microsoft.com/office/2006/documentManagement/types"/>
    <xsd:element name="Taxonomy" ma:index="11" nillable="true" ma:displayName="Taxonomy" ma:internalName="SusQtechTaxonomy">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avMenuId xmlns="818ab197-d140-402e-b8de-97cd7fd16373" xsi:nil="true"/>
    <ContentId xmlns="818ab197-d140-402e-b8de-97cd7fd16373" xsi:nil="true"/>
    <SortOrder xmlns="818ab197-d140-402e-b8de-97cd7fd16373" xsi:nil="true"/>
    <PublishingExpirationDate xmlns="http://schemas.microsoft.com/sharepoint/v3" xsi:nil="true"/>
    <PublishingStartDate xmlns="http://schemas.microsoft.com/sharepoint/v3" xsi:nil="true"/>
    <ContentFileId xmlns="818ab197-d140-402e-b8de-97cd7fd16373" xsi:nil="true"/>
    <Taxonomy xmlns="8781b459-35d1-4874-a8a7-354b71085f54" xsi:nil="true"/>
  </documentManagement>
</p:properties>
</file>

<file path=customXml/itemProps1.xml><?xml version="1.0" encoding="utf-8"?>
<ds:datastoreItem xmlns:ds="http://schemas.openxmlformats.org/officeDocument/2006/customXml" ds:itemID="{C4DDC39C-DE50-4E41-B92B-FB2458F76DF9}"/>
</file>

<file path=customXml/itemProps2.xml><?xml version="1.0" encoding="utf-8"?>
<ds:datastoreItem xmlns:ds="http://schemas.openxmlformats.org/officeDocument/2006/customXml" ds:itemID="{34EC09B4-9019-47C5-A45E-52EF38447BEC}"/>
</file>

<file path=customXml/itemProps3.xml><?xml version="1.0" encoding="utf-8"?>
<ds:datastoreItem xmlns:ds="http://schemas.openxmlformats.org/officeDocument/2006/customXml" ds:itemID="{1F9A8FE7-0300-49B7-9A81-B2CF5A67E033}"/>
</file>

<file path=docProps/app.xml><?xml version="1.0" encoding="utf-8"?>
<Properties xmlns="http://schemas.openxmlformats.org/officeDocument/2006/extended-properties" xmlns:vt="http://schemas.openxmlformats.org/officeDocument/2006/docPropsVTypes">
  <Template>Level</Template>
  <TotalTime>8103</TotalTime>
  <Words>1759</Words>
  <Application>Microsoft Office PowerPoint</Application>
  <PresentationFormat>On-screen Show (4:3)</PresentationFormat>
  <Paragraphs>211</Paragraphs>
  <Slides>13</Slides>
  <Notes>1</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Verdana</vt:lpstr>
      <vt:lpstr>Arial</vt:lpstr>
      <vt:lpstr>Garamond</vt:lpstr>
      <vt:lpstr>Wingdings</vt:lpstr>
      <vt:lpstr>Times New Roman</vt:lpstr>
      <vt:lpstr>Level</vt:lpstr>
      <vt:lpstr>Level</vt:lpstr>
      <vt:lpstr>Image</vt:lpstr>
      <vt:lpstr>Slide 1</vt:lpstr>
      <vt:lpstr>Joint Team Members</vt:lpstr>
      <vt:lpstr>Overview </vt:lpstr>
      <vt:lpstr>   Order of Precedence</vt:lpstr>
      <vt:lpstr>Subcontractor EVMS Validation</vt:lpstr>
      <vt:lpstr>Subcontractor Compliance and Surveillance </vt:lpstr>
      <vt:lpstr>   EVM Implementation Challenges</vt:lpstr>
      <vt:lpstr>Slide 8</vt:lpstr>
      <vt:lpstr>Slide 9</vt:lpstr>
      <vt:lpstr>Slide 10</vt:lpstr>
      <vt:lpstr>Slide 11</vt:lpstr>
      <vt:lpstr>Slide 12</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NDIA_PMSC_Contracts_WG_Issues_26_August__R3.pptx</dc:title>
  <dc:creator>NDIA PMSC </dc:creator>
  <cp:lastModifiedBy>Mike Martin</cp:lastModifiedBy>
  <cp:revision>238</cp:revision>
  <dcterms:created xsi:type="dcterms:W3CDTF">2006-10-11T20:46:25Z</dcterms:created>
  <dcterms:modified xsi:type="dcterms:W3CDTF">2010-08-26T16:40:27Z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0x01010004A0B5AF411B9F43A791AE87FBCB0CCF</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