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35" r:id="rId2"/>
    <p:sldMasterId id="2147483690" r:id="rId3"/>
    <p:sldMasterId id="2147483781" r:id="rId4"/>
  </p:sldMasterIdLst>
  <p:notesMasterIdLst>
    <p:notesMasterId r:id="rId24"/>
  </p:notesMasterIdLst>
  <p:handoutMasterIdLst>
    <p:handoutMasterId r:id="rId25"/>
  </p:handoutMasterIdLst>
  <p:sldIdLst>
    <p:sldId id="279" r:id="rId5"/>
    <p:sldId id="300" r:id="rId6"/>
    <p:sldId id="310" r:id="rId7"/>
    <p:sldId id="311" r:id="rId8"/>
    <p:sldId id="321" r:id="rId9"/>
    <p:sldId id="333" r:id="rId10"/>
    <p:sldId id="329" r:id="rId11"/>
    <p:sldId id="330" r:id="rId12"/>
    <p:sldId id="332" r:id="rId13"/>
    <p:sldId id="331" r:id="rId14"/>
    <p:sldId id="322" r:id="rId15"/>
    <p:sldId id="312" r:id="rId16"/>
    <p:sldId id="323" r:id="rId17"/>
    <p:sldId id="324" r:id="rId18"/>
    <p:sldId id="325" r:id="rId19"/>
    <p:sldId id="326" r:id="rId20"/>
    <p:sldId id="327" r:id="rId21"/>
    <p:sldId id="328" r:id="rId22"/>
    <p:sldId id="308"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E6D78A"/>
    <a:srgbClr val="C7AC4C"/>
    <a:srgbClr val="DDCA59"/>
    <a:srgbClr val="E7DA89"/>
    <a:srgbClr val="F8F084"/>
    <a:srgbClr val="D0CBAC"/>
    <a:srgbClr val="C7AC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4656" autoAdjust="0"/>
  </p:normalViewPr>
  <p:slideViewPr>
    <p:cSldViewPr>
      <p:cViewPr>
        <p:scale>
          <a:sx n="80" d="100"/>
          <a:sy n="80" d="100"/>
        </p:scale>
        <p:origin x="-7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2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93C43C3-EA85-4B86-A8BC-C6F45450E36C}" type="datetimeFigureOut">
              <a:rPr lang="en-US"/>
              <a:pPr>
                <a:defRPr/>
              </a:pPr>
              <a:t>8/18/2010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B5F671-258D-4A90-95A6-610EB615480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FED2F175-9517-4080-B2A5-82CF23974E8F}" type="datetimeFigureOut">
              <a:rPr lang="en-US"/>
              <a:pPr>
                <a:defRPr/>
              </a:pPr>
              <a:t>8/18/2010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AC79194-5CC0-4FDB-8AE1-18971693E1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http://www.af.mil/shared/media/ggallery/webgraphic/AFG-070719-004.jpg"/>
          <p:cNvPicPr>
            <a:picLocks noChangeAspect="1" noChangeArrowheads="1"/>
          </p:cNvPicPr>
          <p:nvPr userDrawn="1"/>
        </p:nvPicPr>
        <p:blipFill>
          <a:blip r:embed="rId2"/>
          <a:srcRect/>
          <a:stretch>
            <a:fillRect/>
          </a:stretch>
        </p:blipFill>
        <p:spPr bwMode="auto">
          <a:xfrm>
            <a:off x="3394075" y="2889250"/>
            <a:ext cx="2362200" cy="2362200"/>
          </a:xfrm>
          <a:prstGeom prst="rect">
            <a:avLst/>
          </a:prstGeom>
          <a:noFill/>
          <a:ln w="9525">
            <a:noFill/>
            <a:miter lim="800000"/>
            <a:headEnd/>
            <a:tailEnd/>
          </a:ln>
        </p:spPr>
      </p:pic>
      <p:sp>
        <p:nvSpPr>
          <p:cNvPr id="2" name="Title 1"/>
          <p:cNvSpPr>
            <a:spLocks noGrp="1"/>
          </p:cNvSpPr>
          <p:nvPr>
            <p:ph type="ctrTitle"/>
          </p:nvPr>
        </p:nvSpPr>
        <p:spPr>
          <a:xfrm>
            <a:off x="1479610" y="676922"/>
            <a:ext cx="6172200" cy="1012825"/>
          </a:xfrm>
        </p:spPr>
        <p:txBody>
          <a:bodyPr>
            <a:noAutofit/>
          </a:bodyPr>
          <a:lstStyle>
            <a:lvl1pPr>
              <a:defRPr sz="4000" b="1">
                <a:latin typeface="Cambria"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1828800" y="1981200"/>
            <a:ext cx="5486400" cy="669236"/>
          </a:xfrm>
        </p:spPr>
        <p:txBody>
          <a:bodyPr>
            <a:normAutofit/>
          </a:bodyPr>
          <a:lstStyle>
            <a:lvl1pPr marL="0" indent="0" algn="ctr">
              <a:buNone/>
              <a:defRPr sz="3000" b="1">
                <a:solidFill>
                  <a:schemeClr val="tx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5" name="Text Placeholder 14"/>
          <p:cNvSpPr>
            <a:spLocks noGrp="1"/>
          </p:cNvSpPr>
          <p:nvPr>
            <p:ph type="body" sz="quarter" idx="10"/>
          </p:nvPr>
        </p:nvSpPr>
        <p:spPr>
          <a:xfrm>
            <a:off x="3124200" y="5780048"/>
            <a:ext cx="2895600" cy="457200"/>
          </a:xfrm>
        </p:spPr>
        <p:txBody>
          <a:bodyPr>
            <a:normAutofit/>
          </a:bodyPr>
          <a:lstStyle>
            <a:lvl1pPr algn="ctr">
              <a:buNone/>
              <a:defRPr sz="2400">
                <a:latin typeface="Cambria" pitchFamily="18" charset="0"/>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b="0">
                <a:solidFill>
                  <a:schemeClr val="tx1"/>
                </a:solidFill>
              </a:defRPr>
            </a:lvl1pPr>
          </a:lstStyle>
          <a:p>
            <a:pPr>
              <a:defRPr/>
            </a:pPr>
            <a:r>
              <a:rPr lang="en-US"/>
              <a:t>   </a:t>
            </a:r>
            <a:fld id="{828A562F-A427-455B-A13E-6983BEA4A930}"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ups">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p:cNvPicPr>
            <a:picLocks noChangeAspect="1" noChangeArrowheads="1"/>
          </p:cNvPicPr>
          <p:nvPr userDrawn="1"/>
        </p:nvPicPr>
        <p:blipFill>
          <a:blip r:embed="rId2" cstate="print">
            <a:duotone>
              <a:schemeClr val="bg2">
                <a:shade val="45000"/>
                <a:satMod val="135000"/>
              </a:schemeClr>
              <a:prstClr val="white"/>
            </a:duotone>
            <a:lum bright="10000" contrast="-7000"/>
          </a:blip>
          <a:srcRect/>
          <a:stretch>
            <a:fillRect/>
          </a:stretch>
        </p:blipFill>
        <p:spPr bwMode="auto">
          <a:xfrm>
            <a:off x="0" y="2301478"/>
            <a:ext cx="9144000" cy="4613672"/>
          </a:xfrm>
          <a:prstGeom prst="rect">
            <a:avLst/>
          </a:prstGeom>
          <a:ln>
            <a:noFill/>
          </a:ln>
          <a:effectLst>
            <a:softEdge rad="127000"/>
          </a:effectLst>
        </p:spPr>
      </p:pic>
      <p:sp>
        <p:nvSpPr>
          <p:cNvPr id="7" name="Title 1"/>
          <p:cNvSpPr>
            <a:spLocks noGrp="1"/>
          </p:cNvSpPr>
          <p:nvPr>
            <p:ph type="ctrTitle"/>
          </p:nvPr>
        </p:nvSpPr>
        <p:spPr>
          <a:xfrm>
            <a:off x="1479610" y="1086245"/>
            <a:ext cx="6172200" cy="1012825"/>
          </a:xfrm>
          <a:prstGeom prst="rect">
            <a:avLst/>
          </a:prstGeom>
        </p:spPr>
        <p:txBody>
          <a:bodyPr>
            <a:noAutofit/>
          </a:bodyPr>
          <a:lstStyle>
            <a:lvl1pPr>
              <a:defRPr sz="4000" b="1" baseline="0">
                <a:latin typeface="Cambria" pitchFamily="18" charset="0"/>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b="0">
                <a:solidFill>
                  <a:schemeClr val="tx1"/>
                </a:solidFill>
              </a:defRPr>
            </a:lvl1pPr>
          </a:lstStyle>
          <a:p>
            <a:pPr>
              <a:defRPr/>
            </a:pPr>
            <a:r>
              <a:rPr lang="en-US"/>
              <a:t>   </a:t>
            </a:r>
            <a:fld id="{9AD4ABCC-93BF-47FA-AE8C-664AC8007C31}"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tretch>
            <a:fillRect/>
          </a:stretch>
        </p:blipFill>
        <p:spPr bwMode="auto">
          <a:xfrm>
            <a:off x="2305050" y="3495675"/>
            <a:ext cx="4527550" cy="2286000"/>
          </a:xfrm>
          <a:prstGeom prst="rect">
            <a:avLst/>
          </a:prstGeom>
          <a:ln w="19050" cap="sq">
            <a:solidFill>
              <a:srgbClr val="C7AC4C"/>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85800" y="76200"/>
            <a:ext cx="7772400" cy="1470025"/>
          </a:xfrm>
        </p:spPr>
        <p:txBody>
          <a:bodyPr/>
          <a:lstStyle>
            <a:lvl1pPr>
              <a:defRPr>
                <a:solidFill>
                  <a:srgbClr val="E6D78A"/>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1676400"/>
            <a:ext cx="6400800" cy="1219200"/>
          </a:xfrm>
        </p:spPr>
        <p:txBody>
          <a:bodyPr/>
          <a:lstStyle>
            <a:lvl1pPr marL="0" indent="0" algn="ctr">
              <a:buNone/>
              <a:defRPr>
                <a:solidFill>
                  <a:srgbClr val="E6D78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b="0">
                <a:solidFill>
                  <a:srgbClr val="E6D78A"/>
                </a:solidFill>
              </a:defRPr>
            </a:lvl1pPr>
          </a:lstStyle>
          <a:p>
            <a:pPr>
              <a:defRPr/>
            </a:pPr>
            <a:r>
              <a:rPr lang="en-US"/>
              <a:t>   </a:t>
            </a:r>
            <a:fld id="{94D948CE-F078-4991-BAC6-10D9964B6FB0}"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22238" y="109538"/>
            <a:ext cx="1331912" cy="671512"/>
          </a:xfrm>
          <a:prstGeom prst="rect">
            <a:avLst/>
          </a:prstGeom>
          <a:noFill/>
          <a:ln w="12700" cap="sq">
            <a:solidFill>
              <a:srgbClr val="C7AC4C"/>
            </a:solidFill>
            <a:miter lim="800000"/>
            <a:headEnd/>
            <a:tailEnd/>
          </a:ln>
        </p:spPr>
      </p:pic>
      <p:sp>
        <p:nvSpPr>
          <p:cNvPr id="5" name="Rectangle 4"/>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sp>
        <p:nvSpPr>
          <p:cNvPr id="12" name="Title 1"/>
          <p:cNvSpPr>
            <a:spLocks noGrp="1"/>
          </p:cNvSpPr>
          <p:nvPr>
            <p:ph type="title"/>
          </p:nvPr>
        </p:nvSpPr>
        <p:spPr>
          <a:xfrm>
            <a:off x="1506244" y="97658"/>
            <a:ext cx="7485356" cy="685800"/>
          </a:xfrm>
        </p:spPr>
        <p:txBody>
          <a:bodyPr>
            <a:noAutofit/>
          </a:bodyPr>
          <a:lstStyle>
            <a:lvl1pPr>
              <a:defRPr sz="4000">
                <a:solidFill>
                  <a:srgbClr val="E6D78A"/>
                </a:solidFil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143000"/>
            <a:ext cx="8229600" cy="4983163"/>
          </a:xfrm>
        </p:spPr>
        <p:txBody>
          <a:bodyPr/>
          <a:lstStyle>
            <a:lvl1pPr>
              <a:defRPr>
                <a:solidFill>
                  <a:srgbClr val="E6D78A"/>
                </a:solidFill>
              </a:defRPr>
            </a:lvl1pPr>
            <a:lvl2pPr>
              <a:defRPr>
                <a:solidFill>
                  <a:srgbClr val="E6D78A"/>
                </a:solidFill>
              </a:defRPr>
            </a:lvl2pPr>
            <a:lvl3pPr>
              <a:defRPr>
                <a:solidFill>
                  <a:srgbClr val="E6D78A"/>
                </a:solidFill>
              </a:defRPr>
            </a:lvl3pPr>
            <a:lvl4pPr>
              <a:defRPr>
                <a:solidFill>
                  <a:srgbClr val="E6D78A"/>
                </a:solidFill>
              </a:defRPr>
            </a:lvl4pPr>
            <a:lvl5pPr>
              <a:defRPr>
                <a:solidFill>
                  <a:srgbClr val="E6D78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solidFill>
                  <a:srgbClr val="E6D78A"/>
                </a:solidFill>
              </a:defRPr>
            </a:lvl1pPr>
          </a:lstStyle>
          <a:p>
            <a:pPr>
              <a:defRPr/>
            </a:pPr>
            <a:r>
              <a:rPr lang="en-US"/>
              <a:t>   </a:t>
            </a:r>
            <a:fld id="{084B4988-E45D-4B27-ACF0-2A2A225DC60D}"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115888" y="109538"/>
            <a:ext cx="1331912" cy="671512"/>
          </a:xfrm>
          <a:prstGeom prst="rect">
            <a:avLst/>
          </a:prstGeom>
          <a:noFill/>
          <a:ln w="12700" cap="sq">
            <a:solidFill>
              <a:srgbClr val="C7AC4C"/>
            </a:solidFill>
            <a:miter lim="800000"/>
            <a:headEnd/>
            <a:tailEnd/>
          </a:ln>
        </p:spPr>
      </p:pic>
      <p:sp>
        <p:nvSpPr>
          <p:cNvPr id="8" name="Rectangle 7"/>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solidFill>
                  <a:srgbClr val="E6D7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solidFill>
                  <a:srgbClr val="E6D7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1506244" y="97658"/>
            <a:ext cx="7485356" cy="685800"/>
          </a:xfrm>
        </p:spPr>
        <p:txBody>
          <a:bodyPr/>
          <a:lstStyle>
            <a:lvl1pPr>
              <a:defRPr>
                <a:solidFill>
                  <a:srgbClr val="E6D78A"/>
                </a:solidFill>
              </a:defRPr>
            </a:lvl1pPr>
          </a:lstStyle>
          <a:p>
            <a:r>
              <a:rPr lang="en-US" dirty="0" smtClean="0"/>
              <a:t>Click to edit Master title style</a:t>
            </a:r>
            <a:endParaRPr lang="en-US" dirty="0"/>
          </a:p>
        </p:txBody>
      </p:sp>
      <p:sp>
        <p:nvSpPr>
          <p:cNvPr id="10" name="Slide Number Placeholder 5"/>
          <p:cNvSpPr>
            <a:spLocks noGrp="1"/>
          </p:cNvSpPr>
          <p:nvPr>
            <p:ph type="sldNum" sz="quarter" idx="10"/>
          </p:nvPr>
        </p:nvSpPr>
        <p:spPr/>
        <p:txBody>
          <a:bodyPr/>
          <a:lstStyle>
            <a:lvl1pPr>
              <a:defRPr b="0">
                <a:solidFill>
                  <a:srgbClr val="E6D78A"/>
                </a:solidFill>
              </a:defRPr>
            </a:lvl1pPr>
          </a:lstStyle>
          <a:p>
            <a:pPr>
              <a:defRPr/>
            </a:pPr>
            <a:r>
              <a:rPr lang="en-US"/>
              <a:t>   </a:t>
            </a:r>
            <a:fld id="{84788649-4CBB-4FE7-B86A-54CE08708F21}" type="slidenum">
              <a:rPr lang="en-US"/>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a:stretch>
            <a:fillRect/>
          </a:stretch>
        </p:blipFill>
        <p:spPr bwMode="auto">
          <a:xfrm>
            <a:off x="115888" y="109538"/>
            <a:ext cx="1331912" cy="671512"/>
          </a:xfrm>
          <a:prstGeom prst="rect">
            <a:avLst/>
          </a:prstGeom>
          <a:noFill/>
          <a:ln w="12700" cap="sq">
            <a:solidFill>
              <a:srgbClr val="C7AC4C"/>
            </a:solidFill>
            <a:miter lim="800000"/>
            <a:headEnd/>
            <a:tailEnd/>
          </a:ln>
        </p:spPr>
      </p:pic>
      <p:sp>
        <p:nvSpPr>
          <p:cNvPr id="4" name="Rectangle 3"/>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sp>
        <p:nvSpPr>
          <p:cNvPr id="9" name="Title 1"/>
          <p:cNvSpPr>
            <a:spLocks noGrp="1"/>
          </p:cNvSpPr>
          <p:nvPr>
            <p:ph type="title"/>
          </p:nvPr>
        </p:nvSpPr>
        <p:spPr>
          <a:xfrm>
            <a:off x="1506244" y="97658"/>
            <a:ext cx="7485356" cy="685800"/>
          </a:xfrm>
        </p:spPr>
        <p:txBody>
          <a:bodyPr/>
          <a:lstStyle>
            <a:lvl1pPr>
              <a:defRPr>
                <a:solidFill>
                  <a:srgbClr val="E6D78A"/>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b="0">
                <a:solidFill>
                  <a:srgbClr val="E6D78A"/>
                </a:solidFill>
              </a:defRPr>
            </a:lvl1pPr>
          </a:lstStyle>
          <a:p>
            <a:pPr>
              <a:defRPr/>
            </a:pPr>
            <a:r>
              <a:rPr lang="en-US"/>
              <a:t>   </a:t>
            </a:r>
            <a:fld id="{25220243-26DC-4841-BC0B-58630D8EB5F7}"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tretch>
            <a:fillRect/>
          </a:stretch>
        </p:blipFill>
        <p:spPr bwMode="auto">
          <a:xfrm>
            <a:off x="2305050" y="3495675"/>
            <a:ext cx="4527550" cy="2286000"/>
          </a:xfrm>
          <a:prstGeom prst="rect">
            <a:avLst/>
          </a:prstGeom>
          <a:ln w="19050" cap="sq">
            <a:solidFill>
              <a:srgbClr val="C7AC4C"/>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ctrTitle"/>
          </p:nvPr>
        </p:nvSpPr>
        <p:spPr>
          <a:xfrm>
            <a:off x="1285875" y="1086245"/>
            <a:ext cx="6553200" cy="1012825"/>
          </a:xfrm>
          <a:prstGeom prst="rect">
            <a:avLst/>
          </a:prstGeom>
        </p:spPr>
        <p:txBody>
          <a:bodyPr>
            <a:noAutofit/>
          </a:bodyPr>
          <a:lstStyle>
            <a:lvl1pPr>
              <a:defRPr sz="4000" b="1" baseline="0">
                <a:latin typeface="Cambria" pitchFamily="18" charset="0"/>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b="0">
                <a:solidFill>
                  <a:srgbClr val="E6D78A"/>
                </a:solidFill>
              </a:defRPr>
            </a:lvl1pPr>
          </a:lstStyle>
          <a:p>
            <a:pPr>
              <a:defRPr/>
            </a:pPr>
            <a:r>
              <a:rPr lang="en-US"/>
              <a:t>   </a:t>
            </a:r>
            <a:fld id="{591D3942-8189-428E-BC7E-C37E4427B65D}"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 ups">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p:cNvPicPr>
            <a:picLocks noChangeAspect="1" noChangeArrowheads="1"/>
          </p:cNvPicPr>
          <p:nvPr userDrawn="1"/>
        </p:nvPicPr>
        <p:blipFill>
          <a:blip r:embed="rId2" cstate="print">
            <a:duotone>
              <a:schemeClr val="bg2">
                <a:shade val="45000"/>
                <a:satMod val="135000"/>
              </a:schemeClr>
              <a:prstClr val="white"/>
            </a:duotone>
            <a:lum bright="10000" contrast="-7000"/>
          </a:blip>
          <a:srcRect/>
          <a:stretch>
            <a:fillRect/>
          </a:stretch>
        </p:blipFill>
        <p:spPr bwMode="auto">
          <a:xfrm>
            <a:off x="0" y="2301478"/>
            <a:ext cx="9144000" cy="4613672"/>
          </a:xfrm>
          <a:prstGeom prst="rect">
            <a:avLst/>
          </a:prstGeom>
          <a:ln>
            <a:noFill/>
          </a:ln>
          <a:effectLst>
            <a:softEdge rad="127000"/>
          </a:effectLst>
        </p:spPr>
      </p:pic>
      <p:sp>
        <p:nvSpPr>
          <p:cNvPr id="7" name="Title 1"/>
          <p:cNvSpPr>
            <a:spLocks noGrp="1"/>
          </p:cNvSpPr>
          <p:nvPr>
            <p:ph type="ctrTitle"/>
          </p:nvPr>
        </p:nvSpPr>
        <p:spPr>
          <a:xfrm>
            <a:off x="1479610" y="1086245"/>
            <a:ext cx="6172200" cy="1012825"/>
          </a:xfrm>
          <a:prstGeom prst="rect">
            <a:avLst/>
          </a:prstGeom>
        </p:spPr>
        <p:txBody>
          <a:bodyPr>
            <a:noAutofit/>
          </a:bodyPr>
          <a:lstStyle>
            <a:lvl1pPr>
              <a:defRPr sz="4000" b="1" baseline="0">
                <a:latin typeface="Cambria" pitchFamily="18" charset="0"/>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b="0">
                <a:solidFill>
                  <a:schemeClr val="tx1"/>
                </a:solidFill>
              </a:defRPr>
            </a:lvl1pPr>
          </a:lstStyle>
          <a:p>
            <a:pPr>
              <a:defRPr/>
            </a:pPr>
            <a:r>
              <a:rPr lang="en-US"/>
              <a:t>   </a:t>
            </a:r>
            <a:fld id="{C9262D57-991C-40C9-91BE-159C97745063}"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a:t>   </a:t>
            </a:r>
            <a:fld id="{643AD978-F080-470A-8582-5C3A77E8DAB0}"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228600" y="866775"/>
            <a:ext cx="8686800" cy="76201"/>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7632951" y="779109"/>
            <a:ext cx="618107" cy="230832"/>
          </a:xfrm>
          <a:prstGeom prst="rect">
            <a:avLst/>
          </a:prstGeom>
          <a:solidFill>
            <a:schemeClr val="bg1"/>
          </a:solid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900" b="1" i="1" spc="150" dirty="0">
                <a:ln w="11430"/>
                <a:solidFill>
                  <a:schemeClr val="accent1">
                    <a:lumMod val="75000"/>
                  </a:schemeClr>
                </a:solidFill>
                <a:effectLst>
                  <a:outerShdw blurRad="25400" algn="tl" rotWithShape="0">
                    <a:srgbClr val="000000">
                      <a:alpha val="43000"/>
                    </a:srgbClr>
                  </a:outerShdw>
                </a:effectLst>
                <a:latin typeface="Cambria" pitchFamily="18" charset="0"/>
              </a:rPr>
              <a:t>OSD </a:t>
            </a:r>
          </a:p>
        </p:txBody>
      </p:sp>
      <p:sp>
        <p:nvSpPr>
          <p:cNvPr id="14" name="Content Placeholder 2"/>
          <p:cNvSpPr>
            <a:spLocks noGrp="1"/>
          </p:cNvSpPr>
          <p:nvPr>
            <p:ph idx="1"/>
          </p:nvPr>
        </p:nvSpPr>
        <p:spPr>
          <a:xfrm>
            <a:off x="457200" y="1143000"/>
            <a:ext cx="8229600" cy="49831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228600" y="97658"/>
            <a:ext cx="8686800" cy="685800"/>
          </a:xfrm>
          <a:prstGeom prst="rect">
            <a:avLst/>
          </a:prstGeom>
        </p:spPr>
        <p:txBody>
          <a:bodyPr>
            <a:noAutofit/>
          </a:bodyPr>
          <a:lstStyle>
            <a:lvl1pPr>
              <a:defRPr sz="3600">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r>
              <a:rPr lang="en-US"/>
              <a:t>   </a:t>
            </a:r>
            <a:fld id="{7C514F5F-A54E-4289-A429-0F89675A1840}"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228600" y="866775"/>
            <a:ext cx="8686800" cy="76201"/>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632951" y="779109"/>
            <a:ext cx="618107" cy="230832"/>
          </a:xfrm>
          <a:prstGeom prst="rect">
            <a:avLst/>
          </a:prstGeom>
          <a:solidFill>
            <a:schemeClr val="bg1"/>
          </a:solid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900" b="1" i="1" spc="150" dirty="0">
                <a:ln w="11430"/>
                <a:solidFill>
                  <a:schemeClr val="accent1">
                    <a:lumMod val="75000"/>
                  </a:schemeClr>
                </a:solidFill>
                <a:effectLst>
                  <a:outerShdw blurRad="25400" algn="tl" rotWithShape="0">
                    <a:srgbClr val="000000">
                      <a:alpha val="43000"/>
                    </a:srgbClr>
                  </a:outerShdw>
                </a:effectLst>
                <a:latin typeface="Cambria" pitchFamily="18" charset="0"/>
              </a:rPr>
              <a:t>OSD </a:t>
            </a:r>
          </a:p>
        </p:txBody>
      </p:sp>
      <p:sp>
        <p:nvSpPr>
          <p:cNvPr id="15" name="Title 1"/>
          <p:cNvSpPr>
            <a:spLocks noGrp="1"/>
          </p:cNvSpPr>
          <p:nvPr>
            <p:ph type="title"/>
          </p:nvPr>
        </p:nvSpPr>
        <p:spPr>
          <a:xfrm>
            <a:off x="228600" y="97658"/>
            <a:ext cx="8686800" cy="685800"/>
          </a:xfrm>
          <a:prstGeom prst="rect">
            <a:avLst/>
          </a:prstGeom>
        </p:spPr>
        <p:txBody>
          <a:bodyPr>
            <a:noAutofit/>
          </a:bodyPr>
          <a:lstStyle>
            <a:lvl1pPr>
              <a:defRPr sz="3600">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457200" y="1219200"/>
            <a:ext cx="40386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2"/>
          </p:nvPr>
        </p:nvSpPr>
        <p:spPr>
          <a:xfrm>
            <a:off x="4648200" y="1219200"/>
            <a:ext cx="40386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b="0">
                <a:solidFill>
                  <a:srgbClr val="E6D78A"/>
                </a:solidFill>
              </a:defRPr>
            </a:lvl1pPr>
          </a:lstStyle>
          <a:p>
            <a:pPr>
              <a:defRPr/>
            </a:pPr>
            <a:r>
              <a:rPr lang="en-US"/>
              <a:t>   </a:t>
            </a:r>
            <a:fld id="{015E6345-8690-4E3B-9947-BEDAD3667C66}"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8600" y="866775"/>
            <a:ext cx="8686800" cy="76201"/>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7467601" y="779109"/>
            <a:ext cx="990600" cy="230832"/>
          </a:xfrm>
          <a:prstGeom prst="rect">
            <a:avLst/>
          </a:prstGeom>
          <a:solidFill>
            <a:schemeClr val="bg1"/>
          </a:solid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900" b="1" i="1" spc="150" dirty="0">
                <a:ln w="11430"/>
                <a:solidFill>
                  <a:schemeClr val="accent1">
                    <a:lumMod val="75000"/>
                  </a:schemeClr>
                </a:solidFill>
                <a:effectLst>
                  <a:outerShdw blurRad="25400" algn="tl" rotWithShape="0">
                    <a:srgbClr val="000000">
                      <a:alpha val="43000"/>
                    </a:srgbClr>
                  </a:outerShdw>
                </a:effectLst>
                <a:latin typeface="Cambria" pitchFamily="18" charset="0"/>
              </a:rPr>
              <a:t>OSD CAPE </a:t>
            </a:r>
          </a:p>
        </p:txBody>
      </p:sp>
      <p:sp>
        <p:nvSpPr>
          <p:cNvPr id="11" name="Title 1"/>
          <p:cNvSpPr>
            <a:spLocks noGrp="1"/>
          </p:cNvSpPr>
          <p:nvPr>
            <p:ph type="title"/>
          </p:nvPr>
        </p:nvSpPr>
        <p:spPr>
          <a:xfrm>
            <a:off x="228600" y="97658"/>
            <a:ext cx="8686800" cy="685800"/>
          </a:xfrm>
          <a:prstGeom prst="rect">
            <a:avLst/>
          </a:prstGeom>
        </p:spPr>
        <p:txBody>
          <a:bodyPr>
            <a:noAutofit/>
          </a:bodyPr>
          <a:lstStyle>
            <a:lvl1pPr>
              <a:defRPr sz="3600">
                <a:solidFill>
                  <a:schemeClr val="tx1"/>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solidFill>
                  <a:schemeClr val="tx1"/>
                </a:solidFill>
              </a:defRPr>
            </a:lvl1pPr>
          </a:lstStyle>
          <a:p>
            <a:pPr>
              <a:defRPr/>
            </a:pPr>
            <a:r>
              <a:rPr lang="en-US"/>
              <a:t>   </a:t>
            </a:r>
            <a:fld id="{80BB7B8E-911B-40D1-934A-5EA56969532B}"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ups">
    <p:spTree>
      <p:nvGrpSpPr>
        <p:cNvPr id="1" name=""/>
        <p:cNvGrpSpPr/>
        <p:nvPr/>
      </p:nvGrpSpPr>
      <p:grpSpPr>
        <a:xfrm>
          <a:off x="0" y="0"/>
          <a:ext cx="0" cy="0"/>
          <a:chOff x="0" y="0"/>
          <a:chExt cx="0" cy="0"/>
        </a:xfrm>
      </p:grpSpPr>
      <p:pic>
        <p:nvPicPr>
          <p:cNvPr id="3" name="Picture 8" descr="http://www.af.mil/shared/media/ggallery/webgraphic/AFG-070719-004.jpg"/>
          <p:cNvPicPr>
            <a:picLocks noChangeAspect="1" noChangeArrowheads="1"/>
          </p:cNvPicPr>
          <p:nvPr userDrawn="1"/>
        </p:nvPicPr>
        <p:blipFill>
          <a:blip r:embed="rId2"/>
          <a:srcRect/>
          <a:stretch>
            <a:fillRect/>
          </a:stretch>
        </p:blipFill>
        <p:spPr bwMode="auto">
          <a:xfrm>
            <a:off x="3394075" y="2889250"/>
            <a:ext cx="2362200" cy="2362200"/>
          </a:xfrm>
          <a:prstGeom prst="rect">
            <a:avLst/>
          </a:prstGeom>
          <a:noFill/>
          <a:ln w="9525">
            <a:noFill/>
            <a:miter lim="800000"/>
            <a:headEnd/>
            <a:tailEnd/>
          </a:ln>
        </p:spPr>
      </p:pic>
      <p:sp>
        <p:nvSpPr>
          <p:cNvPr id="2" name="Title 1"/>
          <p:cNvSpPr>
            <a:spLocks noGrp="1"/>
          </p:cNvSpPr>
          <p:nvPr>
            <p:ph type="ctrTitle"/>
          </p:nvPr>
        </p:nvSpPr>
        <p:spPr>
          <a:xfrm>
            <a:off x="1479610" y="1086245"/>
            <a:ext cx="6172200" cy="1012825"/>
          </a:xfrm>
          <a:prstGeom prst="rect">
            <a:avLst/>
          </a:prstGeom>
        </p:spPr>
        <p:txBody>
          <a:bodyPr>
            <a:noAutofit/>
          </a:bodyPr>
          <a:lstStyle>
            <a:lvl1pPr>
              <a:defRPr sz="4000" b="1" baseline="0">
                <a:latin typeface="Cambria" pitchFamily="18" charset="0"/>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b="0">
                <a:solidFill>
                  <a:schemeClr val="tx1"/>
                </a:solidFill>
              </a:defRPr>
            </a:lvl1pPr>
          </a:lstStyle>
          <a:p>
            <a:pPr>
              <a:defRPr/>
            </a:pPr>
            <a:r>
              <a:rPr lang="en-US"/>
              <a:t>   </a:t>
            </a:r>
            <a:fld id="{04360789-6B9F-495E-8275-D076E96DAB74}"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tretch>
            <a:fillRect/>
          </a:stretch>
        </p:blipFill>
        <p:spPr bwMode="auto">
          <a:xfrm>
            <a:off x="2305050" y="3143250"/>
            <a:ext cx="4527550" cy="2286000"/>
          </a:xfrm>
          <a:prstGeom prst="rect">
            <a:avLst/>
          </a:prstGeom>
          <a:ln w="19050" cap="sq">
            <a:solidFill>
              <a:srgbClr val="C7AC4C"/>
            </a:solidFill>
            <a:prstDash val="solid"/>
            <a:miter lim="800000"/>
          </a:ln>
          <a:effectLst>
            <a:outerShdw blurRad="50800" dist="38100" dir="2700000" algn="tl" rotWithShape="0">
              <a:srgbClr val="000000">
                <a:alpha val="43000"/>
              </a:srgbClr>
            </a:outerShdw>
          </a:effectLst>
        </p:spPr>
      </p:pic>
      <p:sp>
        <p:nvSpPr>
          <p:cNvPr id="5" name="Subtitle 2"/>
          <p:cNvSpPr txBox="1">
            <a:spLocks/>
          </p:cNvSpPr>
          <p:nvPr userDrawn="1"/>
        </p:nvSpPr>
        <p:spPr>
          <a:xfrm>
            <a:off x="2819400" y="5829300"/>
            <a:ext cx="3505200" cy="609600"/>
          </a:xfrm>
          <a:prstGeom prst="rect">
            <a:avLst/>
          </a:prstGeom>
        </p:spPr>
        <p:txBody>
          <a:bodyPr>
            <a:norm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2400" dirty="0" smtClean="0">
                <a:latin typeface="+mn-lt"/>
              </a:rPr>
              <a:t>DD Month YYYY</a:t>
            </a:r>
            <a:endParaRPr lang="en-US" sz="2400" dirty="0">
              <a:latin typeface="+mn-lt"/>
            </a:endParaRPr>
          </a:p>
        </p:txBody>
      </p:sp>
      <p:sp>
        <p:nvSpPr>
          <p:cNvPr id="2" name="Title 1"/>
          <p:cNvSpPr>
            <a:spLocks noGrp="1"/>
          </p:cNvSpPr>
          <p:nvPr>
            <p:ph type="ctrTitle"/>
          </p:nvPr>
        </p:nvSpPr>
        <p:spPr>
          <a:xfrm>
            <a:off x="685800" y="76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1676400"/>
            <a:ext cx="6400800" cy="1219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0"/>
          </p:nvPr>
        </p:nvSpPr>
        <p:spPr/>
        <p:txBody>
          <a:bodyPr/>
          <a:lstStyle>
            <a:lvl1pPr>
              <a:defRPr b="0">
                <a:solidFill>
                  <a:schemeClr val="tx1"/>
                </a:solidFill>
              </a:defRPr>
            </a:lvl1pPr>
          </a:lstStyle>
          <a:p>
            <a:pPr>
              <a:defRPr/>
            </a:pPr>
            <a:r>
              <a:rPr lang="en-US"/>
              <a:t>   </a:t>
            </a:r>
            <a:fld id="{E3BA060B-4A05-486D-B032-809AD0BB53BA}"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15500" y="108846"/>
            <a:ext cx="1331559" cy="671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sp>
        <p:nvSpPr>
          <p:cNvPr id="12" name="Title 1"/>
          <p:cNvSpPr>
            <a:spLocks noGrp="1"/>
          </p:cNvSpPr>
          <p:nvPr>
            <p:ph type="title"/>
          </p:nvPr>
        </p:nvSpPr>
        <p:spPr>
          <a:xfrm>
            <a:off x="1506244" y="97658"/>
            <a:ext cx="7485356" cy="685800"/>
          </a:xfrm>
        </p:spPr>
        <p:txBody>
          <a:bodyPr/>
          <a:lstStyle>
            <a:lvl1pPr>
              <a:defRPr>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143000"/>
            <a:ext cx="8229600" cy="4983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solidFill>
                  <a:schemeClr val="tx1"/>
                </a:solidFill>
              </a:defRPr>
            </a:lvl1pPr>
          </a:lstStyle>
          <a:p>
            <a:pPr>
              <a:defRPr/>
            </a:pPr>
            <a:r>
              <a:rPr lang="en-US"/>
              <a:t>   </a:t>
            </a:r>
            <a:fld id="{83C30A95-300D-4DF6-9C8F-FD0BA7893BF6}"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pic>
        <p:nvPicPr>
          <p:cNvPr id="7" name="Picture 2"/>
          <p:cNvPicPr>
            <a:picLocks noChangeAspect="1" noChangeArrowheads="1"/>
          </p:cNvPicPr>
          <p:nvPr userDrawn="1"/>
        </p:nvPicPr>
        <p:blipFill>
          <a:blip r:embed="rId2" cstate="print"/>
          <a:srcRect/>
          <a:stretch>
            <a:fillRect/>
          </a:stretch>
        </p:blipFill>
        <p:spPr bwMode="auto">
          <a:xfrm>
            <a:off x="115500" y="108846"/>
            <a:ext cx="1331559" cy="671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1506244" y="97658"/>
            <a:ext cx="7485356" cy="685800"/>
          </a:xfrm>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06363" y="887413"/>
            <a:ext cx="8896350" cy="71437"/>
          </a:xfrm>
          <a:prstGeom prst="rect">
            <a:avLst/>
          </a:prstGeom>
          <a:gradFill flip="none" rotWithShape="1">
            <a:gsLst>
              <a:gs pos="0">
                <a:srgbClr val="E6DCAC"/>
              </a:gs>
              <a:gs pos="12000">
                <a:srgbClr val="E6D78A"/>
              </a:gs>
              <a:gs pos="30000">
                <a:srgbClr val="C7AC4C"/>
              </a:gs>
              <a:gs pos="69000">
                <a:srgbClr val="E6D78A"/>
              </a:gs>
              <a:gs pos="78000">
                <a:srgbClr val="E6DCAC"/>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7783076" y="818940"/>
            <a:ext cx="875560" cy="21544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800" b="1" i="1" spc="150" dirty="0">
                <a:ln w="11430"/>
                <a:solidFill>
                  <a:srgbClr val="90BEE4"/>
                </a:solidFill>
                <a:effectLst>
                  <a:outerShdw blurRad="25400" algn="tl" rotWithShape="0">
                    <a:srgbClr val="000000">
                      <a:alpha val="43000"/>
                    </a:srgbClr>
                  </a:outerShdw>
                </a:effectLst>
                <a:latin typeface="+mn-lt"/>
              </a:rPr>
              <a:t>OSD CAPE</a:t>
            </a:r>
          </a:p>
        </p:txBody>
      </p:sp>
      <p:pic>
        <p:nvPicPr>
          <p:cNvPr id="5" name="Picture 2"/>
          <p:cNvPicPr>
            <a:picLocks noChangeAspect="1" noChangeArrowheads="1"/>
          </p:cNvPicPr>
          <p:nvPr userDrawn="1"/>
        </p:nvPicPr>
        <p:blipFill>
          <a:blip r:embed="rId2" cstate="print"/>
          <a:srcRect/>
          <a:stretch>
            <a:fillRect/>
          </a:stretch>
        </p:blipFill>
        <p:spPr bwMode="auto">
          <a:xfrm>
            <a:off x="115500" y="108846"/>
            <a:ext cx="1331559" cy="671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itle 1"/>
          <p:cNvSpPr>
            <a:spLocks noGrp="1"/>
          </p:cNvSpPr>
          <p:nvPr>
            <p:ph type="title"/>
          </p:nvPr>
        </p:nvSpPr>
        <p:spPr>
          <a:xfrm>
            <a:off x="1506244" y="97658"/>
            <a:ext cx="7485356" cy="685800"/>
          </a:xfrm>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Internal DoD Slide Master</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5"/>
          <p:cNvSpPr>
            <a:spLocks noGrp="1"/>
          </p:cNvSpPr>
          <p:nvPr>
            <p:ph type="sldNum" sz="quarter" idx="4"/>
          </p:nvPr>
        </p:nvSpPr>
        <p:spPr>
          <a:xfrm>
            <a:off x="8556625" y="6537325"/>
            <a:ext cx="739775" cy="288925"/>
          </a:xfrm>
          <a:prstGeom prst="rect">
            <a:avLst/>
          </a:prstGeom>
        </p:spPr>
        <p:txBody>
          <a:bodyPr/>
          <a:lstStyle>
            <a:lvl1pPr fontAlgn="auto">
              <a:spcBef>
                <a:spcPts val="0"/>
              </a:spcBef>
              <a:spcAft>
                <a:spcPts val="0"/>
              </a:spcAft>
              <a:defRPr b="0">
                <a:solidFill>
                  <a:schemeClr val="tx1"/>
                </a:solidFill>
                <a:latin typeface="+mn-lt"/>
              </a:defRPr>
            </a:lvl1pPr>
          </a:lstStyle>
          <a:p>
            <a:pPr>
              <a:defRPr/>
            </a:pPr>
            <a:r>
              <a:rPr lang="en-US"/>
              <a:t>   </a:t>
            </a:r>
            <a:fld id="{9FA9BE93-EF18-4BF1-8AEF-EB7CBF1644B3}" type="slidenum">
              <a:rPr lang="en-US"/>
              <a:pPr>
                <a:defRPr/>
              </a:pPr>
              <a:t>‹#›</a:t>
            </a:fld>
            <a:endParaRPr lang="en-US"/>
          </a:p>
        </p:txBody>
      </p:sp>
      <p:sp>
        <p:nvSpPr>
          <p:cNvPr id="7" name="TextBox 6"/>
          <p:cNvSpPr txBox="1"/>
          <p:nvPr userDrawn="1"/>
        </p:nvSpPr>
        <p:spPr>
          <a:xfrm>
            <a:off x="8001000" y="0"/>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
        <p:nvSpPr>
          <p:cNvPr id="8" name="TextBox 7"/>
          <p:cNvSpPr txBox="1"/>
          <p:nvPr userDrawn="1"/>
        </p:nvSpPr>
        <p:spPr>
          <a:xfrm>
            <a:off x="0" y="6581775"/>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ransition spd="med">
    <p:fade/>
  </p:transition>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152400"/>
            <a:ext cx="8229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External CAPE Print</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5"/>
          <p:cNvSpPr>
            <a:spLocks noGrp="1"/>
          </p:cNvSpPr>
          <p:nvPr>
            <p:ph type="sldNum" sz="quarter" idx="4"/>
          </p:nvPr>
        </p:nvSpPr>
        <p:spPr>
          <a:xfrm>
            <a:off x="8556625" y="6537325"/>
            <a:ext cx="739775" cy="288925"/>
          </a:xfrm>
          <a:prstGeom prst="rect">
            <a:avLst/>
          </a:prstGeom>
        </p:spPr>
        <p:txBody>
          <a:bodyPr/>
          <a:lstStyle>
            <a:lvl1pPr fontAlgn="auto">
              <a:spcBef>
                <a:spcPts val="0"/>
              </a:spcBef>
              <a:spcAft>
                <a:spcPts val="0"/>
              </a:spcAft>
              <a:defRPr b="0">
                <a:solidFill>
                  <a:schemeClr val="tx1"/>
                </a:solidFill>
                <a:latin typeface="+mn-lt"/>
              </a:defRPr>
            </a:lvl1pPr>
          </a:lstStyle>
          <a:p>
            <a:pPr>
              <a:defRPr/>
            </a:pPr>
            <a:r>
              <a:rPr lang="en-US"/>
              <a:t>   </a:t>
            </a:r>
            <a:fld id="{51A7B801-5A1D-4BEE-9FA5-7E26A17F23CB}" type="slidenum">
              <a:rPr lang="en-US"/>
              <a:pPr>
                <a:defRPr/>
              </a:pPr>
              <a:t>‹#›</a:t>
            </a:fld>
            <a:endParaRPr lang="en-US"/>
          </a:p>
        </p:txBody>
      </p:sp>
      <p:sp>
        <p:nvSpPr>
          <p:cNvPr id="5" name="TextBox 4"/>
          <p:cNvSpPr txBox="1"/>
          <p:nvPr userDrawn="1"/>
        </p:nvSpPr>
        <p:spPr>
          <a:xfrm>
            <a:off x="8001000" y="0"/>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
        <p:nvSpPr>
          <p:cNvPr id="6" name="TextBox 5"/>
          <p:cNvSpPr txBox="1"/>
          <p:nvPr userDrawn="1"/>
        </p:nvSpPr>
        <p:spPr>
          <a:xfrm>
            <a:off x="0" y="6581775"/>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67525"/>
          </a:xfrm>
          <a:prstGeom prst="rect">
            <a:avLst/>
          </a:prstGeom>
          <a:solidFill>
            <a:srgbClr val="003366">
              <a:alpha val="7333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Computer Presentation Master</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userDrawn="1"/>
        </p:nvSpPr>
        <p:spPr>
          <a:xfrm>
            <a:off x="8113713" y="-26988"/>
            <a:ext cx="1133475" cy="277813"/>
          </a:xfrm>
          <a:prstGeom prst="rect">
            <a:avLst/>
          </a:prstGeom>
          <a:noFill/>
        </p:spPr>
        <p:txBody>
          <a:bodyPr wrap="none">
            <a:spAutoFit/>
          </a:bodyPr>
          <a:lstStyle/>
          <a:p>
            <a:pPr fontAlgn="auto">
              <a:spcBef>
                <a:spcPts val="0"/>
              </a:spcBef>
              <a:spcAft>
                <a:spcPts val="0"/>
              </a:spcAft>
              <a:defRPr/>
            </a:pPr>
            <a:r>
              <a:rPr lang="en-US" sz="1200" b="1" dirty="0">
                <a:solidFill>
                  <a:srgbClr val="E6D78A"/>
                </a:solidFill>
                <a:latin typeface="+mn-lt"/>
              </a:rPr>
              <a:t>UNCLASSIFIED</a:t>
            </a:r>
          </a:p>
        </p:txBody>
      </p:sp>
      <p:sp>
        <p:nvSpPr>
          <p:cNvPr id="10" name="Slide Number Placeholder 5"/>
          <p:cNvSpPr>
            <a:spLocks noGrp="1"/>
          </p:cNvSpPr>
          <p:nvPr>
            <p:ph type="sldNum" sz="quarter" idx="4"/>
          </p:nvPr>
        </p:nvSpPr>
        <p:spPr>
          <a:xfrm>
            <a:off x="8556625" y="6537325"/>
            <a:ext cx="739775" cy="288925"/>
          </a:xfrm>
          <a:prstGeom prst="rect">
            <a:avLst/>
          </a:prstGeom>
        </p:spPr>
        <p:txBody>
          <a:bodyPr/>
          <a:lstStyle>
            <a:lvl1pPr fontAlgn="auto">
              <a:spcBef>
                <a:spcPts val="0"/>
              </a:spcBef>
              <a:spcAft>
                <a:spcPts val="0"/>
              </a:spcAft>
              <a:defRPr b="0">
                <a:solidFill>
                  <a:srgbClr val="E6D78A"/>
                </a:solidFill>
                <a:latin typeface="+mn-lt"/>
              </a:defRPr>
            </a:lvl1pPr>
          </a:lstStyle>
          <a:p>
            <a:pPr>
              <a:defRPr/>
            </a:pPr>
            <a:r>
              <a:rPr lang="en-US"/>
              <a:t>   </a:t>
            </a:r>
            <a:fld id="{4D0E9386-3C69-4C02-A754-3F810561BDEC}" type="slidenum">
              <a:rPr lang="en-US"/>
              <a:pPr>
                <a:defRPr/>
              </a:pPr>
              <a:t>‹#›</a:t>
            </a:fld>
            <a:endParaRPr lang="en-US"/>
          </a:p>
        </p:txBody>
      </p:sp>
      <p:sp>
        <p:nvSpPr>
          <p:cNvPr id="11" name="TextBox 10"/>
          <p:cNvSpPr txBox="1"/>
          <p:nvPr userDrawn="1"/>
        </p:nvSpPr>
        <p:spPr>
          <a:xfrm>
            <a:off x="-34925" y="6616700"/>
            <a:ext cx="1133475" cy="276225"/>
          </a:xfrm>
          <a:prstGeom prst="rect">
            <a:avLst/>
          </a:prstGeom>
          <a:noFill/>
        </p:spPr>
        <p:txBody>
          <a:bodyPr wrap="none">
            <a:spAutoFit/>
          </a:bodyPr>
          <a:lstStyle/>
          <a:p>
            <a:pPr fontAlgn="auto">
              <a:spcBef>
                <a:spcPts val="0"/>
              </a:spcBef>
              <a:spcAft>
                <a:spcPts val="0"/>
              </a:spcAft>
              <a:defRPr/>
            </a:pPr>
            <a:r>
              <a:rPr lang="en-US" sz="1200" b="1" dirty="0">
                <a:solidFill>
                  <a:srgbClr val="E6D78A"/>
                </a:solidFill>
                <a:latin typeface="+mn-lt"/>
              </a:rPr>
              <a:t>UNCLASSIFIED </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Lst>
  <p:transition spd="med">
    <p:fade/>
  </p:transition>
  <p:txStyles>
    <p:titleStyle>
      <a:lvl1pPr algn="ctr" rtl="0" eaLnBrk="0" fontAlgn="base" hangingPunct="0">
        <a:spcBef>
          <a:spcPct val="0"/>
        </a:spcBef>
        <a:spcAft>
          <a:spcPct val="0"/>
        </a:spcAft>
        <a:defRPr sz="4000" kern="1200">
          <a:solidFill>
            <a:srgbClr val="E6D78A"/>
          </a:solidFill>
          <a:latin typeface="+mj-lt"/>
          <a:ea typeface="+mj-ea"/>
          <a:cs typeface="+mj-cs"/>
        </a:defRPr>
      </a:lvl1pPr>
      <a:lvl2pPr algn="ctr" rtl="0" eaLnBrk="0" fontAlgn="base" hangingPunct="0">
        <a:spcBef>
          <a:spcPct val="0"/>
        </a:spcBef>
        <a:spcAft>
          <a:spcPct val="0"/>
        </a:spcAft>
        <a:defRPr sz="4000">
          <a:solidFill>
            <a:srgbClr val="E6D78A"/>
          </a:solidFill>
          <a:latin typeface="Calibri" pitchFamily="34" charset="0"/>
        </a:defRPr>
      </a:lvl2pPr>
      <a:lvl3pPr algn="ctr" rtl="0" eaLnBrk="0" fontAlgn="base" hangingPunct="0">
        <a:spcBef>
          <a:spcPct val="0"/>
        </a:spcBef>
        <a:spcAft>
          <a:spcPct val="0"/>
        </a:spcAft>
        <a:defRPr sz="4000">
          <a:solidFill>
            <a:srgbClr val="E6D78A"/>
          </a:solidFill>
          <a:latin typeface="Calibri" pitchFamily="34" charset="0"/>
        </a:defRPr>
      </a:lvl3pPr>
      <a:lvl4pPr algn="ctr" rtl="0" eaLnBrk="0" fontAlgn="base" hangingPunct="0">
        <a:spcBef>
          <a:spcPct val="0"/>
        </a:spcBef>
        <a:spcAft>
          <a:spcPct val="0"/>
        </a:spcAft>
        <a:defRPr sz="4000">
          <a:solidFill>
            <a:srgbClr val="E6D78A"/>
          </a:solidFill>
          <a:latin typeface="Calibri" pitchFamily="34" charset="0"/>
        </a:defRPr>
      </a:lvl4pPr>
      <a:lvl5pPr algn="ctr" rtl="0" eaLnBrk="0" fontAlgn="base" hangingPunct="0">
        <a:spcBef>
          <a:spcPct val="0"/>
        </a:spcBef>
        <a:spcAft>
          <a:spcPct val="0"/>
        </a:spcAft>
        <a:defRPr sz="4000">
          <a:solidFill>
            <a:srgbClr val="E6D78A"/>
          </a:solidFill>
          <a:latin typeface="Calibri" pitchFamily="34" charset="0"/>
        </a:defRPr>
      </a:lvl5pPr>
      <a:lvl6pPr marL="457200" algn="ctr" rtl="0" fontAlgn="base">
        <a:spcBef>
          <a:spcPct val="0"/>
        </a:spcBef>
        <a:spcAft>
          <a:spcPct val="0"/>
        </a:spcAft>
        <a:defRPr sz="4000">
          <a:solidFill>
            <a:srgbClr val="E6D78A"/>
          </a:solidFill>
          <a:latin typeface="Calibri" pitchFamily="34" charset="0"/>
        </a:defRPr>
      </a:lvl6pPr>
      <a:lvl7pPr marL="914400" algn="ctr" rtl="0" fontAlgn="base">
        <a:spcBef>
          <a:spcPct val="0"/>
        </a:spcBef>
        <a:spcAft>
          <a:spcPct val="0"/>
        </a:spcAft>
        <a:defRPr sz="4000">
          <a:solidFill>
            <a:srgbClr val="E6D78A"/>
          </a:solidFill>
          <a:latin typeface="Calibri" pitchFamily="34" charset="0"/>
        </a:defRPr>
      </a:lvl7pPr>
      <a:lvl8pPr marL="1371600" algn="ctr" rtl="0" fontAlgn="base">
        <a:spcBef>
          <a:spcPct val="0"/>
        </a:spcBef>
        <a:spcAft>
          <a:spcPct val="0"/>
        </a:spcAft>
        <a:defRPr sz="4000">
          <a:solidFill>
            <a:srgbClr val="E6D78A"/>
          </a:solidFill>
          <a:latin typeface="Calibri" pitchFamily="34" charset="0"/>
        </a:defRPr>
      </a:lvl8pPr>
      <a:lvl9pPr marL="1828800" algn="ctr" rtl="0" fontAlgn="base">
        <a:spcBef>
          <a:spcPct val="0"/>
        </a:spcBef>
        <a:spcAft>
          <a:spcPct val="0"/>
        </a:spcAft>
        <a:defRPr sz="4000">
          <a:solidFill>
            <a:srgbClr val="E6D78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E6D78A"/>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E6D78A"/>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E6D78A"/>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E6D78A"/>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E6D78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Blank</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Number Placeholder 5"/>
          <p:cNvSpPr>
            <a:spLocks noGrp="1"/>
          </p:cNvSpPr>
          <p:nvPr>
            <p:ph type="sldNum" sz="quarter" idx="4"/>
          </p:nvPr>
        </p:nvSpPr>
        <p:spPr>
          <a:xfrm>
            <a:off x="8556625" y="6537325"/>
            <a:ext cx="739775" cy="288925"/>
          </a:xfrm>
          <a:prstGeom prst="rect">
            <a:avLst/>
          </a:prstGeom>
        </p:spPr>
        <p:txBody>
          <a:bodyPr/>
          <a:lstStyle>
            <a:lvl1pPr fontAlgn="auto">
              <a:spcBef>
                <a:spcPts val="0"/>
              </a:spcBef>
              <a:spcAft>
                <a:spcPts val="0"/>
              </a:spcAft>
              <a:defRPr b="0">
                <a:solidFill>
                  <a:schemeClr val="tx1"/>
                </a:solidFill>
                <a:latin typeface="+mn-lt"/>
              </a:defRPr>
            </a:lvl1pPr>
          </a:lstStyle>
          <a:p>
            <a:pPr>
              <a:defRPr/>
            </a:pPr>
            <a:r>
              <a:rPr lang="en-US"/>
              <a:t>   </a:t>
            </a:r>
            <a:fld id="{6F0BDCF3-C7BA-4118-B2C6-69CB528D7CF3}" type="slidenum">
              <a:rPr lang="en-US"/>
              <a:pPr>
                <a:defRPr/>
              </a:pPr>
              <a:t>‹#›</a:t>
            </a:fld>
            <a:endParaRPr lang="en-US"/>
          </a:p>
        </p:txBody>
      </p:sp>
      <p:sp>
        <p:nvSpPr>
          <p:cNvPr id="7" name="TextBox 6"/>
          <p:cNvSpPr txBox="1"/>
          <p:nvPr userDrawn="1"/>
        </p:nvSpPr>
        <p:spPr>
          <a:xfrm>
            <a:off x="8001000" y="0"/>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
        <p:nvSpPr>
          <p:cNvPr id="8" name="TextBox 7"/>
          <p:cNvSpPr txBox="1"/>
          <p:nvPr userDrawn="1"/>
        </p:nvSpPr>
        <p:spPr>
          <a:xfrm>
            <a:off x="0" y="6581775"/>
            <a:ext cx="1143000" cy="276225"/>
          </a:xfrm>
          <a:prstGeom prst="rect">
            <a:avLst/>
          </a:prstGeom>
          <a:noFill/>
        </p:spPr>
        <p:txBody>
          <a:bodyPr>
            <a:spAutoFit/>
          </a:bodyPr>
          <a:lstStyle/>
          <a:p>
            <a:pPr algn="r" fontAlgn="auto">
              <a:spcBef>
                <a:spcPts val="0"/>
              </a:spcBef>
              <a:spcAft>
                <a:spcPts val="0"/>
              </a:spcAft>
              <a:defRPr/>
            </a:pPr>
            <a:r>
              <a:rPr lang="en-US" sz="1200" b="1" dirty="0">
                <a:solidFill>
                  <a:schemeClr val="accent3">
                    <a:lumMod val="75000"/>
                  </a:schemeClr>
                </a:solidFill>
                <a:latin typeface="+mn-lt"/>
              </a:rPr>
              <a:t>UNCLASSIFIED</a:t>
            </a:r>
          </a:p>
        </p:txBody>
      </p:sp>
    </p:spTree>
  </p:cSld>
  <p:clrMap bg1="lt1" tx1="dk1" bg2="lt2" tx2="dk2" accent1="accent1" accent2="accent2" accent3="accent3" accent4="accent4" accent5="accent5" accent6="accent6" hlink="hlink" folHlink="folHlink"/>
  <p:sldLayoutIdLst>
    <p:sldLayoutId id="2147483798" r:id="rId1"/>
  </p:sldLayoutIdLst>
  <p:transition spd="med">
    <p:fade/>
  </p:transition>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ctrTitle"/>
          </p:nvPr>
        </p:nvSpPr>
        <p:spPr>
          <a:xfrm>
            <a:off x="685800" y="587375"/>
            <a:ext cx="7772400" cy="1470025"/>
          </a:xfrm>
        </p:spPr>
        <p:txBody>
          <a:bodyPr/>
          <a:lstStyle/>
          <a:p>
            <a:pPr eaLnBrk="1" hangingPunct="1"/>
            <a:r>
              <a:rPr lang="en-US" smtClean="0"/>
              <a:t>DoD COST REPORTING OVERVIEW</a:t>
            </a:r>
            <a:br>
              <a:rPr lang="en-US" smtClean="0"/>
            </a:br>
            <a:r>
              <a:rPr lang="en-US" smtClean="0"/>
              <a:t>CSDR &amp; EVM-CR</a:t>
            </a:r>
          </a:p>
        </p:txBody>
      </p:sp>
      <p:sp>
        <p:nvSpPr>
          <p:cNvPr id="2867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26FD6931-7A39-4547-AC9C-B7AE3E4083AF}" type="slidenum">
              <a:rPr lang="en-US" smtClean="0"/>
              <a:pPr fontAlgn="base">
                <a:spcBef>
                  <a:spcPct val="0"/>
                </a:spcBef>
                <a:spcAft>
                  <a:spcPct val="0"/>
                </a:spcAft>
                <a:defRPr/>
              </a:pPr>
              <a:t>1</a:t>
            </a:fld>
            <a:endParaRPr 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0" y="98425"/>
            <a:ext cx="7467600" cy="685800"/>
          </a:xfrm>
        </p:spPr>
        <p:txBody>
          <a:bodyPr/>
          <a:lstStyle/>
          <a:p>
            <a:r>
              <a:rPr lang="en-US" sz="3600" smtClean="0"/>
              <a:t>DACIMS</a:t>
            </a:r>
          </a:p>
        </p:txBody>
      </p:sp>
      <p:sp>
        <p:nvSpPr>
          <p:cNvPr id="33794" name="Content Placeholder 2"/>
          <p:cNvSpPr>
            <a:spLocks noGrp="1"/>
          </p:cNvSpPr>
          <p:nvPr>
            <p:ph idx="1"/>
          </p:nvPr>
        </p:nvSpPr>
        <p:spPr>
          <a:xfrm>
            <a:off x="6019800" y="1066800"/>
            <a:ext cx="2971800" cy="2362200"/>
          </a:xfrm>
        </p:spPr>
        <p:txBody>
          <a:bodyPr/>
          <a:lstStyle/>
          <a:p>
            <a:pPr marL="166688" indent="-166688"/>
            <a:r>
              <a:rPr lang="en-US" sz="2000" smtClean="0"/>
              <a:t>Current CSDR Library folder contains actively reporting programs</a:t>
            </a:r>
          </a:p>
          <a:p>
            <a:pPr marL="166688" indent="-166688"/>
            <a:r>
              <a:rPr lang="en-US" sz="2000" smtClean="0"/>
              <a:t>Organized by Mil-Handbook</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AAA04CBE-C595-4C12-B38A-CE813E0E47DF}" type="slidenum">
              <a:rPr lang="en-US" smtClean="0"/>
              <a:pPr fontAlgn="base">
                <a:spcBef>
                  <a:spcPct val="0"/>
                </a:spcBef>
                <a:spcAft>
                  <a:spcPct val="0"/>
                </a:spcAft>
                <a:defRPr/>
              </a:pPr>
              <a:t>10</a:t>
            </a:fld>
            <a:endParaRPr lang="en-US" smtClean="0"/>
          </a:p>
        </p:txBody>
      </p:sp>
      <p:pic>
        <p:nvPicPr>
          <p:cNvPr id="33796" name="Picture 2"/>
          <p:cNvPicPr>
            <a:picLocks noChangeAspect="1" noChangeArrowheads="1"/>
          </p:cNvPicPr>
          <p:nvPr/>
        </p:nvPicPr>
        <p:blipFill>
          <a:blip r:embed="rId2"/>
          <a:srcRect/>
          <a:stretch>
            <a:fillRect/>
          </a:stretch>
        </p:blipFill>
        <p:spPr bwMode="auto">
          <a:xfrm>
            <a:off x="76200" y="1066800"/>
            <a:ext cx="5867400" cy="2762250"/>
          </a:xfrm>
          <a:prstGeom prst="rect">
            <a:avLst/>
          </a:prstGeom>
          <a:noFill/>
          <a:ln w="9525">
            <a:noFill/>
            <a:miter lim="800000"/>
            <a:headEnd/>
            <a:tailEnd/>
          </a:ln>
        </p:spPr>
      </p:pic>
      <p:sp>
        <p:nvSpPr>
          <p:cNvPr id="6" name="Rectangular Callout 5"/>
          <p:cNvSpPr/>
          <p:nvPr/>
        </p:nvSpPr>
        <p:spPr>
          <a:xfrm>
            <a:off x="3352800" y="3352800"/>
            <a:ext cx="3810000" cy="3352800"/>
          </a:xfrm>
          <a:prstGeom prst="wedgeRectCallout">
            <a:avLst>
              <a:gd name="adj1" fmla="val -126080"/>
              <a:gd name="adj2" fmla="val -71476"/>
            </a:avLst>
          </a:prstGeom>
          <a:solidFill>
            <a:srgbClr val="FF0000">
              <a:alpha val="25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3798" name="Picture 3"/>
          <p:cNvPicPr>
            <a:picLocks noChangeAspect="1" noChangeArrowheads="1"/>
          </p:cNvPicPr>
          <p:nvPr/>
        </p:nvPicPr>
        <p:blipFill>
          <a:blip r:embed="rId3"/>
          <a:srcRect/>
          <a:stretch>
            <a:fillRect/>
          </a:stretch>
        </p:blipFill>
        <p:spPr bwMode="auto">
          <a:xfrm>
            <a:off x="3429000" y="3438525"/>
            <a:ext cx="3678238" cy="3190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8A865C0D-41DE-4FC2-8C93-9B91BF896802}" type="slidenum">
              <a:rPr lang="en-US" smtClean="0"/>
              <a:pPr fontAlgn="base">
                <a:spcBef>
                  <a:spcPct val="0"/>
                </a:spcBef>
                <a:spcAft>
                  <a:spcPct val="0"/>
                </a:spcAft>
                <a:defRPr/>
              </a:pPr>
              <a:t>11</a:t>
            </a:fld>
            <a:endParaRPr lang="en-US" smtClean="0"/>
          </a:p>
        </p:txBody>
      </p:sp>
      <p:sp>
        <p:nvSpPr>
          <p:cNvPr id="34818" name="Content Placeholder 2"/>
          <p:cNvSpPr txBox="1">
            <a:spLocks/>
          </p:cNvSpPr>
          <p:nvPr/>
        </p:nvSpPr>
        <p:spPr bwMode="auto">
          <a:xfrm>
            <a:off x="533400" y="533400"/>
            <a:ext cx="8229600" cy="1490663"/>
          </a:xfrm>
          <a:prstGeom prst="rect">
            <a:avLst/>
          </a:prstGeom>
          <a:solidFill>
            <a:schemeClr val="accent2">
              <a:alpha val="87057"/>
            </a:schemeClr>
          </a:solidFill>
          <a:ln w="9525">
            <a:noFill/>
            <a:miter lim="800000"/>
            <a:headEnd/>
            <a:tailEnd/>
          </a:ln>
        </p:spPr>
        <p:txBody>
          <a:bodyPr anchor="ctr"/>
          <a:lstStyle/>
          <a:p>
            <a:pPr algn="ctr"/>
            <a:r>
              <a:rPr lang="en-US" sz="5400">
                <a:solidFill>
                  <a:schemeClr val="bg1"/>
                </a:solidFill>
              </a:rPr>
              <a:t>EVM-CR OVERVIEW</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06538" y="98425"/>
            <a:ext cx="7485062" cy="685800"/>
          </a:xfrm>
        </p:spPr>
        <p:txBody>
          <a:bodyPr/>
          <a:lstStyle/>
          <a:p>
            <a:r>
              <a:rPr lang="en-US" smtClean="0"/>
              <a:t>EVM-CR Overview</a:t>
            </a:r>
          </a:p>
        </p:txBody>
      </p:sp>
      <p:sp>
        <p:nvSpPr>
          <p:cNvPr id="35842" name="Content Placeholder 2"/>
          <p:cNvSpPr>
            <a:spLocks noGrp="1"/>
          </p:cNvSpPr>
          <p:nvPr>
            <p:ph idx="1"/>
          </p:nvPr>
        </p:nvSpPr>
        <p:spPr>
          <a:xfrm>
            <a:off x="228600" y="1143000"/>
            <a:ext cx="8686800" cy="5410200"/>
          </a:xfrm>
        </p:spPr>
        <p:txBody>
          <a:bodyPr/>
          <a:lstStyle/>
          <a:p>
            <a:pPr algn="ctr" eaLnBrk="1" hangingPunct="1">
              <a:buFontTx/>
              <a:buNone/>
            </a:pPr>
            <a:r>
              <a:rPr lang="en-US" sz="3200" smtClean="0">
                <a:latin typeface="Georgia" pitchFamily="18" charset="0"/>
                <a:cs typeface="Arial" charset="0"/>
              </a:rPr>
              <a:t>Provides…</a:t>
            </a:r>
          </a:p>
          <a:p>
            <a:pPr eaLnBrk="1" hangingPunct="1"/>
            <a:r>
              <a:rPr lang="en-US" sz="2400" smtClean="0">
                <a:cs typeface="Arial" charset="0"/>
              </a:rPr>
              <a:t>Centralized reporting, collection, and distribution for Key Acquisition Data, starting with Contract Performance Reports (CPRs)</a:t>
            </a:r>
          </a:p>
          <a:p>
            <a:pPr eaLnBrk="1" hangingPunct="1"/>
            <a:r>
              <a:rPr lang="en-US" sz="2400" smtClean="0">
                <a:cs typeface="Arial" charset="0"/>
              </a:rPr>
              <a:t>Complete, accurate, timely, and secure transfer of electronic data from the contractor to the CR</a:t>
            </a:r>
          </a:p>
          <a:p>
            <a:pPr eaLnBrk="1" hangingPunct="1"/>
            <a:r>
              <a:rPr lang="en-US" sz="2400" smtClean="0">
                <a:cs typeface="Arial" charset="0"/>
              </a:rPr>
              <a:t>Secure and controlled warehousing of data in the CR</a:t>
            </a:r>
          </a:p>
          <a:p>
            <a:pPr eaLnBrk="1" hangingPunct="1"/>
            <a:r>
              <a:rPr lang="en-US" sz="2400" smtClean="0">
                <a:cs typeface="Arial" charset="0"/>
              </a:rPr>
              <a:t>Controlled, timely, and secure access to data by authorized users</a:t>
            </a:r>
          </a:p>
          <a:p>
            <a:pPr eaLnBrk="1" hangingPunct="1"/>
            <a:r>
              <a:rPr lang="en-US" sz="2400" smtClean="0">
                <a:cs typeface="Arial" charset="0"/>
              </a:rPr>
              <a:t>Business rules that govern reporting, access, and availability of data</a:t>
            </a:r>
          </a:p>
          <a:p>
            <a:pPr eaLnBrk="1" hangingPunct="1"/>
            <a:r>
              <a:rPr lang="en-US" sz="2400" smtClean="0">
                <a:cs typeface="Arial" charset="0"/>
              </a:rPr>
              <a:t>Minimal workload impact and required resources to implement CR</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FA0B96F4-5272-4771-B54E-F7973415C373}" type="slidenum">
              <a:rPr lang="en-US" smtClean="0"/>
              <a:pPr fontAlgn="base">
                <a:spcBef>
                  <a:spcPct val="0"/>
                </a:spcBef>
                <a:spcAft>
                  <a:spcPct val="0"/>
                </a:spcAft>
                <a:defRPr/>
              </a:pPr>
              <a:t>12</a:t>
            </a:fld>
            <a:endParaRPr lang="en-US"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06538" y="98425"/>
            <a:ext cx="7485062" cy="685800"/>
          </a:xfrm>
        </p:spPr>
        <p:txBody>
          <a:bodyPr/>
          <a:lstStyle/>
          <a:p>
            <a:r>
              <a:rPr lang="en-US" smtClean="0"/>
              <a:t>EVM-CR Overview</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DF5090A9-92EC-4A78-AA0A-3FB3309ECBBB}" type="slidenum">
              <a:rPr lang="en-US" smtClean="0"/>
              <a:pPr fontAlgn="base">
                <a:spcBef>
                  <a:spcPct val="0"/>
                </a:spcBef>
                <a:spcAft>
                  <a:spcPct val="0"/>
                </a:spcAft>
                <a:defRPr/>
              </a:pPr>
              <a:t>13</a:t>
            </a:fld>
            <a:endParaRPr lang="en-US" smtClean="0"/>
          </a:p>
        </p:txBody>
      </p:sp>
      <p:sp>
        <p:nvSpPr>
          <p:cNvPr id="5" name="Rectangle 3"/>
          <p:cNvSpPr txBox="1">
            <a:spLocks noChangeArrowheads="1"/>
          </p:cNvSpPr>
          <p:nvPr/>
        </p:nvSpPr>
        <p:spPr bwMode="auto">
          <a:xfrm>
            <a:off x="498475" y="6203950"/>
            <a:ext cx="8229600" cy="317500"/>
          </a:xfrm>
          <a:prstGeom prst="rect">
            <a:avLst/>
          </a:prstGeom>
          <a:solidFill>
            <a:schemeClr val="accent2"/>
          </a:solidFill>
          <a:ln w="9525">
            <a:noFill/>
            <a:miter lim="800000"/>
            <a:headEnd/>
            <a:tailEnd/>
          </a:ln>
        </p:spPr>
        <p:txBody>
          <a:bodyPr/>
          <a:lstStyle/>
          <a:p>
            <a:pPr marL="342900" indent="-342900" algn="ctr">
              <a:lnSpc>
                <a:spcPct val="80000"/>
              </a:lnSpc>
              <a:spcBef>
                <a:spcPct val="20000"/>
              </a:spcBef>
              <a:defRPr/>
            </a:pPr>
            <a:r>
              <a:rPr lang="en-US" dirty="0">
                <a:solidFill>
                  <a:schemeClr val="bg1"/>
                </a:solidFill>
                <a:latin typeface="+mn-lt"/>
              </a:rPr>
              <a:t>Providing Timely and Accurate Key Acquisition Data </a:t>
            </a:r>
          </a:p>
        </p:txBody>
      </p:sp>
      <p:pic>
        <p:nvPicPr>
          <p:cNvPr id="36868" name="Picture 4"/>
          <p:cNvPicPr>
            <a:picLocks noChangeAspect="1" noChangeArrowheads="1"/>
          </p:cNvPicPr>
          <p:nvPr/>
        </p:nvPicPr>
        <p:blipFill>
          <a:blip r:embed="rId2"/>
          <a:srcRect/>
          <a:stretch>
            <a:fillRect/>
          </a:stretch>
        </p:blipFill>
        <p:spPr bwMode="auto">
          <a:xfrm>
            <a:off x="823913" y="1084263"/>
            <a:ext cx="7494587" cy="4999037"/>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06538" y="98425"/>
            <a:ext cx="7485062" cy="685800"/>
          </a:xfrm>
        </p:spPr>
        <p:txBody>
          <a:bodyPr/>
          <a:lstStyle/>
          <a:p>
            <a:r>
              <a:rPr lang="en-US" smtClean="0"/>
              <a:t>EVM-CR Policy/Business Rules</a:t>
            </a:r>
          </a:p>
        </p:txBody>
      </p:sp>
      <p:sp>
        <p:nvSpPr>
          <p:cNvPr id="37890" name="Content Placeholder 2"/>
          <p:cNvSpPr>
            <a:spLocks noGrp="1"/>
          </p:cNvSpPr>
          <p:nvPr>
            <p:ph idx="1"/>
          </p:nvPr>
        </p:nvSpPr>
        <p:spPr>
          <a:xfrm>
            <a:off x="228600" y="1143000"/>
            <a:ext cx="8686800" cy="5410200"/>
          </a:xfrm>
        </p:spPr>
        <p:txBody>
          <a:bodyPr/>
          <a:lstStyle/>
          <a:p>
            <a:pPr eaLnBrk="1" hangingPunct="1">
              <a:lnSpc>
                <a:spcPct val="90000"/>
              </a:lnSpc>
            </a:pPr>
            <a:r>
              <a:rPr lang="en-US" sz="2600" smtClean="0"/>
              <a:t>Applies to ACAT 1A, 1C and 1D program/contracts with EVM Reporting Requirements</a:t>
            </a:r>
          </a:p>
          <a:p>
            <a:pPr eaLnBrk="1" hangingPunct="1">
              <a:lnSpc>
                <a:spcPct val="90000"/>
              </a:lnSpc>
            </a:pPr>
            <a:r>
              <a:rPr lang="en-US" sz="2600" smtClean="0"/>
              <a:t>What is submitted and when:</a:t>
            </a:r>
          </a:p>
          <a:p>
            <a:pPr lvl="1" eaLnBrk="1" hangingPunct="1">
              <a:lnSpc>
                <a:spcPct val="90000"/>
              </a:lnSpc>
            </a:pPr>
            <a:r>
              <a:rPr lang="en-US" smtClean="0"/>
              <a:t>What you have on contract, due on contracted dates</a:t>
            </a:r>
          </a:p>
          <a:p>
            <a:pPr lvl="1" eaLnBrk="1" hangingPunct="1">
              <a:lnSpc>
                <a:spcPct val="90000"/>
              </a:lnSpc>
            </a:pPr>
            <a:r>
              <a:rPr lang="en-US" smtClean="0"/>
              <a:t>E.g., CPR, CFSR, IMS</a:t>
            </a:r>
          </a:p>
          <a:p>
            <a:pPr lvl="2" eaLnBrk="1" hangingPunct="1">
              <a:lnSpc>
                <a:spcPct val="90000"/>
              </a:lnSpc>
            </a:pPr>
            <a:r>
              <a:rPr lang="en-US" sz="1800" smtClean="0"/>
              <a:t>However, IMS can be “coordinated” with EVM Help Desk based on file size limitations</a:t>
            </a:r>
          </a:p>
          <a:p>
            <a:pPr eaLnBrk="1" hangingPunct="1">
              <a:lnSpc>
                <a:spcPct val="90000"/>
              </a:lnSpc>
            </a:pPr>
            <a:r>
              <a:rPr lang="en-US" sz="2600" smtClean="0"/>
              <a:t>Submission Form Factors</a:t>
            </a:r>
          </a:p>
          <a:p>
            <a:pPr lvl="1" eaLnBrk="1" hangingPunct="1">
              <a:lnSpc>
                <a:spcPct val="90000"/>
              </a:lnSpc>
            </a:pPr>
            <a:r>
              <a:rPr lang="en-US" smtClean="0"/>
              <a:t>CPR: </a:t>
            </a:r>
          </a:p>
          <a:p>
            <a:pPr lvl="2" eaLnBrk="1" hangingPunct="1">
              <a:lnSpc>
                <a:spcPct val="90000"/>
              </a:lnSpc>
            </a:pPr>
            <a:r>
              <a:rPr lang="en-US" sz="1800" smtClean="0"/>
              <a:t>Formats 1-5 as defined on contract</a:t>
            </a:r>
          </a:p>
          <a:p>
            <a:pPr lvl="2" eaLnBrk="1" hangingPunct="1">
              <a:lnSpc>
                <a:spcPct val="90000"/>
              </a:lnSpc>
            </a:pPr>
            <a:r>
              <a:rPr lang="en-US" sz="1800" smtClean="0"/>
              <a:t>Formats 1-4: EDI 839 or XML (e.g., wInsight TRN or XML)</a:t>
            </a:r>
          </a:p>
          <a:p>
            <a:pPr lvl="2" eaLnBrk="1" hangingPunct="1">
              <a:lnSpc>
                <a:spcPct val="90000"/>
              </a:lnSpc>
            </a:pPr>
            <a:r>
              <a:rPr lang="en-US" sz="1800" smtClean="0"/>
              <a:t>Formats 1-4: Human readable (e.g., Excel)</a:t>
            </a:r>
          </a:p>
          <a:p>
            <a:pPr lvl="2" eaLnBrk="1" hangingPunct="1">
              <a:lnSpc>
                <a:spcPct val="90000"/>
              </a:lnSpc>
            </a:pPr>
            <a:r>
              <a:rPr lang="en-US" sz="1800" smtClean="0"/>
              <a:t>Format 5: Human readable (e.g., MS Office)</a:t>
            </a:r>
          </a:p>
          <a:p>
            <a:pPr lvl="1" eaLnBrk="1" hangingPunct="1">
              <a:lnSpc>
                <a:spcPct val="90000"/>
              </a:lnSpc>
            </a:pPr>
            <a:r>
              <a:rPr lang="en-US" smtClean="0"/>
              <a:t>CFSR: Human readable (e.g., Excel)</a:t>
            </a:r>
          </a:p>
          <a:p>
            <a:pPr lvl="1" eaLnBrk="1" hangingPunct="1">
              <a:lnSpc>
                <a:spcPct val="90000"/>
              </a:lnSpc>
            </a:pPr>
            <a:r>
              <a:rPr lang="en-US" smtClean="0"/>
              <a:t>IMS: coordinated with EVM-CR Help Desk</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4DAAA086-F4A6-4A2D-B577-8736BDD9D0A8}" type="slidenum">
              <a:rPr lang="en-US" smtClean="0"/>
              <a:pPr fontAlgn="base">
                <a:spcBef>
                  <a:spcPct val="0"/>
                </a:spcBef>
                <a:spcAft>
                  <a:spcPct val="0"/>
                </a:spcAft>
                <a:defRPr/>
              </a:pPr>
              <a:t>14</a:t>
            </a:fld>
            <a:endParaRPr lang="en-US"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06538" y="98425"/>
            <a:ext cx="7485062" cy="685800"/>
          </a:xfrm>
        </p:spPr>
        <p:txBody>
          <a:bodyPr/>
          <a:lstStyle/>
          <a:p>
            <a:r>
              <a:rPr lang="en-US" smtClean="0"/>
              <a:t>EVM-CR Policy/Business Rules</a:t>
            </a:r>
          </a:p>
        </p:txBody>
      </p:sp>
      <p:sp>
        <p:nvSpPr>
          <p:cNvPr id="38914" name="Content Placeholder 2"/>
          <p:cNvSpPr>
            <a:spLocks noGrp="1"/>
          </p:cNvSpPr>
          <p:nvPr>
            <p:ph idx="1"/>
          </p:nvPr>
        </p:nvSpPr>
        <p:spPr>
          <a:xfrm>
            <a:off x="228600" y="1143000"/>
            <a:ext cx="8686800" cy="5410200"/>
          </a:xfrm>
        </p:spPr>
        <p:txBody>
          <a:bodyPr/>
          <a:lstStyle/>
          <a:p>
            <a:pPr eaLnBrk="1" hangingPunct="1">
              <a:lnSpc>
                <a:spcPct val="90000"/>
              </a:lnSpc>
            </a:pPr>
            <a:r>
              <a:rPr lang="en-US" smtClean="0"/>
              <a:t>Other submission requirements/issues</a:t>
            </a:r>
          </a:p>
          <a:p>
            <a:pPr lvl="1" eaLnBrk="1" hangingPunct="1">
              <a:lnSpc>
                <a:spcPct val="90000"/>
              </a:lnSpc>
            </a:pPr>
            <a:r>
              <a:rPr lang="en-US" smtClean="0"/>
              <a:t>Annual history or backup file (and after re-baselines)</a:t>
            </a:r>
          </a:p>
          <a:p>
            <a:pPr lvl="1" eaLnBrk="1" hangingPunct="1">
              <a:lnSpc>
                <a:spcPct val="90000"/>
              </a:lnSpc>
            </a:pPr>
            <a:r>
              <a:rPr lang="en-US" smtClean="0"/>
              <a:t>gradual transition to DCMA-sponsored XML schema</a:t>
            </a:r>
          </a:p>
          <a:p>
            <a:pPr lvl="1" eaLnBrk="1" hangingPunct="1">
              <a:lnSpc>
                <a:spcPct val="90000"/>
              </a:lnSpc>
            </a:pPr>
            <a:r>
              <a:rPr lang="en-US" smtClean="0"/>
              <a:t>no executables, macros, or links</a:t>
            </a:r>
          </a:p>
          <a:p>
            <a:pPr eaLnBrk="1" hangingPunct="1">
              <a:lnSpc>
                <a:spcPct val="90000"/>
              </a:lnSpc>
            </a:pPr>
            <a:r>
              <a:rPr lang="en-US" smtClean="0"/>
              <a:t>Business Rules/Process For Submission</a:t>
            </a:r>
          </a:p>
          <a:p>
            <a:pPr lvl="1" eaLnBrk="1" hangingPunct="1">
              <a:lnSpc>
                <a:spcPct val="90000"/>
              </a:lnSpc>
            </a:pPr>
            <a:r>
              <a:rPr lang="en-US" smtClean="0"/>
              <a:t>Day 0: Contractor Submits to CR</a:t>
            </a:r>
          </a:p>
          <a:p>
            <a:pPr lvl="2" eaLnBrk="1" hangingPunct="1">
              <a:lnSpc>
                <a:spcPct val="90000"/>
              </a:lnSpc>
            </a:pPr>
            <a:r>
              <a:rPr lang="en-US" sz="1800" smtClean="0"/>
              <a:t>Reviewer and submitter teams notified</a:t>
            </a:r>
          </a:p>
          <a:p>
            <a:pPr lvl="2" eaLnBrk="1" hangingPunct="1">
              <a:lnSpc>
                <a:spcPct val="90000"/>
              </a:lnSpc>
            </a:pPr>
            <a:r>
              <a:rPr lang="en-US" sz="1800" smtClean="0"/>
              <a:t>Level 1 CPR extract data available to Service database (AIM, Dashboard, SMART)</a:t>
            </a:r>
          </a:p>
          <a:p>
            <a:pPr lvl="1" eaLnBrk="1" hangingPunct="1">
              <a:lnSpc>
                <a:spcPct val="90000"/>
              </a:lnSpc>
            </a:pPr>
            <a:r>
              <a:rPr lang="en-US" smtClean="0"/>
              <a:t>10-day review window before publishing</a:t>
            </a:r>
          </a:p>
          <a:p>
            <a:pPr lvl="1" eaLnBrk="1" hangingPunct="1">
              <a:lnSpc>
                <a:spcPct val="90000"/>
              </a:lnSpc>
            </a:pPr>
            <a:r>
              <a:rPr lang="en-US" smtClean="0"/>
              <a:t>Day 10: Level 1 extract data available to other OSD systems (OSD AV/SOA &amp; DAMIR) unless rejected</a:t>
            </a:r>
          </a:p>
          <a:p>
            <a:endParaRPr lang="en-US" smtClean="0"/>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937CC748-3BEB-4387-9B84-40A0A3D63281}" type="slidenum">
              <a:rPr lang="en-US" smtClean="0"/>
              <a:pPr fontAlgn="base">
                <a:spcBef>
                  <a:spcPct val="0"/>
                </a:spcBef>
                <a:spcAft>
                  <a:spcPct val="0"/>
                </a:spcAft>
                <a:defRPr/>
              </a:pPr>
              <a:t>15</a:t>
            </a:fld>
            <a:endParaRPr lang="en-US"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52400" y="98425"/>
            <a:ext cx="8839200" cy="685800"/>
          </a:xfrm>
        </p:spPr>
        <p:txBody>
          <a:bodyPr/>
          <a:lstStyle/>
          <a:p>
            <a:r>
              <a:rPr lang="en-US" smtClean="0"/>
              <a:t>EVM-CR Metrics </a:t>
            </a:r>
          </a:p>
        </p:txBody>
      </p:sp>
      <p:sp>
        <p:nvSpPr>
          <p:cNvPr id="3" name="Content Placeholder 2"/>
          <p:cNvSpPr>
            <a:spLocks noGrp="1"/>
          </p:cNvSpPr>
          <p:nvPr>
            <p:ph idx="1"/>
          </p:nvPr>
        </p:nvSpPr>
        <p:spPr>
          <a:xfrm>
            <a:off x="228600" y="1143000"/>
            <a:ext cx="8686800" cy="2667000"/>
          </a:xfrm>
        </p:spPr>
        <p:txBody>
          <a:bodyPr/>
          <a:lstStyle/>
          <a:p>
            <a:pPr>
              <a:lnSpc>
                <a:spcPct val="90000"/>
              </a:lnSpc>
              <a:buFontTx/>
              <a:buChar char="•"/>
              <a:defRPr/>
            </a:pPr>
            <a:r>
              <a:rPr lang="en-US" sz="2400" b="1" i="1" kern="0" dirty="0" smtClean="0"/>
              <a:t>Number of Submissions</a:t>
            </a:r>
          </a:p>
          <a:p>
            <a:pPr lvl="1">
              <a:lnSpc>
                <a:spcPct val="90000"/>
              </a:lnSpc>
              <a:buFontTx/>
              <a:buChar char="–"/>
              <a:defRPr/>
            </a:pPr>
            <a:r>
              <a:rPr lang="en-US" sz="2200" b="1" i="1" kern="0" dirty="0" smtClean="0"/>
              <a:t>Total (since October 2006): 9849</a:t>
            </a:r>
          </a:p>
          <a:p>
            <a:pPr lvl="1">
              <a:lnSpc>
                <a:spcPct val="90000"/>
              </a:lnSpc>
              <a:buFontTx/>
              <a:buChar char="–"/>
              <a:defRPr/>
            </a:pPr>
            <a:r>
              <a:rPr lang="en-US" sz="2200" b="1" i="1" kern="0" dirty="0" smtClean="0"/>
              <a:t>Monthly: &gt;300 New Submissions</a:t>
            </a:r>
          </a:p>
          <a:p>
            <a:pPr>
              <a:lnSpc>
                <a:spcPct val="90000"/>
              </a:lnSpc>
              <a:buFontTx/>
              <a:buChar char="•"/>
              <a:defRPr/>
            </a:pPr>
            <a:r>
              <a:rPr lang="en-US" sz="2400" b="1" i="1" kern="0" dirty="0" smtClean="0"/>
              <a:t>Number of Users</a:t>
            </a:r>
          </a:p>
          <a:p>
            <a:pPr lvl="1">
              <a:lnSpc>
                <a:spcPct val="90000"/>
              </a:lnSpc>
              <a:buFontTx/>
              <a:buChar char="–"/>
              <a:defRPr/>
            </a:pPr>
            <a:r>
              <a:rPr lang="en-US" sz="2200" b="1" i="1" kern="0" dirty="0" smtClean="0"/>
              <a:t>Total: 1720</a:t>
            </a:r>
          </a:p>
          <a:p>
            <a:pPr lvl="1">
              <a:lnSpc>
                <a:spcPct val="90000"/>
              </a:lnSpc>
              <a:buFontTx/>
              <a:buChar char="–"/>
              <a:defRPr/>
            </a:pPr>
            <a:r>
              <a:rPr lang="en-US" sz="2200" b="1" i="1" kern="0" dirty="0" smtClean="0"/>
              <a:t>Active: 1021</a:t>
            </a:r>
          </a:p>
          <a:p>
            <a:pPr>
              <a:lnSpc>
                <a:spcPct val="90000"/>
              </a:lnSpc>
              <a:buFontTx/>
              <a:buChar char="•"/>
              <a:defRPr/>
            </a:pPr>
            <a:r>
              <a:rPr lang="en-US" sz="2400" b="1" i="1" kern="0" dirty="0" smtClean="0"/>
              <a:t>Downloads Per Months: &gt;3000</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7B157619-B04E-4613-B94B-D310F03225CD}" type="slidenum">
              <a:rPr lang="en-US" smtClean="0"/>
              <a:pPr fontAlgn="base">
                <a:spcBef>
                  <a:spcPct val="0"/>
                </a:spcBef>
                <a:spcAft>
                  <a:spcPct val="0"/>
                </a:spcAft>
                <a:defRPr/>
              </a:pPr>
              <a:t>16</a:t>
            </a:fld>
            <a:endParaRPr lang="en-US" smtClean="0"/>
          </a:p>
        </p:txBody>
      </p:sp>
      <p:pic>
        <p:nvPicPr>
          <p:cNvPr id="39940" name="Picture 6"/>
          <p:cNvPicPr>
            <a:picLocks noChangeAspect="1" noChangeArrowheads="1"/>
          </p:cNvPicPr>
          <p:nvPr/>
        </p:nvPicPr>
        <p:blipFill>
          <a:blip r:embed="rId2"/>
          <a:srcRect/>
          <a:stretch>
            <a:fillRect/>
          </a:stretch>
        </p:blipFill>
        <p:spPr bwMode="auto">
          <a:xfrm>
            <a:off x="1576388" y="4114800"/>
            <a:ext cx="5991225" cy="1752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06538" y="98425"/>
            <a:ext cx="7485062" cy="685800"/>
          </a:xfrm>
        </p:spPr>
        <p:txBody>
          <a:bodyPr/>
          <a:lstStyle/>
          <a:p>
            <a:r>
              <a:rPr lang="en-US" smtClean="0"/>
              <a:t>EVM-CR Improvements</a:t>
            </a:r>
          </a:p>
        </p:txBody>
      </p:sp>
      <p:sp>
        <p:nvSpPr>
          <p:cNvPr id="40962" name="Content Placeholder 2"/>
          <p:cNvSpPr>
            <a:spLocks noGrp="1"/>
          </p:cNvSpPr>
          <p:nvPr>
            <p:ph idx="1"/>
          </p:nvPr>
        </p:nvSpPr>
        <p:spPr>
          <a:xfrm>
            <a:off x="228600" y="1143000"/>
            <a:ext cx="8686800" cy="5410200"/>
          </a:xfrm>
        </p:spPr>
        <p:txBody>
          <a:bodyPr/>
          <a:lstStyle/>
          <a:p>
            <a:pPr eaLnBrk="1" hangingPunct="1"/>
            <a:r>
              <a:rPr lang="en-US" smtClean="0"/>
              <a:t>Supporting Monthly DAES Assessments</a:t>
            </a:r>
          </a:p>
          <a:p>
            <a:pPr lvl="1" eaLnBrk="1" hangingPunct="1"/>
            <a:r>
              <a:rPr lang="en-US" smtClean="0"/>
              <a:t>On-going review of data quality and reporting compliance</a:t>
            </a:r>
          </a:p>
          <a:p>
            <a:pPr lvl="1" eaLnBrk="1" hangingPunct="1"/>
            <a:r>
              <a:rPr lang="en-US" smtClean="0"/>
              <a:t>Re-examining CDRL and DID language to clarify requirements</a:t>
            </a:r>
          </a:p>
          <a:p>
            <a:pPr eaLnBrk="1" hangingPunct="1"/>
            <a:r>
              <a:rPr lang="en-US" smtClean="0"/>
              <a:t>Major Software System Improvements Planned through Spring 2011</a:t>
            </a:r>
          </a:p>
          <a:p>
            <a:pPr lvl="1" eaLnBrk="1" hangingPunct="1"/>
            <a:r>
              <a:rPr lang="en-US" smtClean="0"/>
              <a:t>Improved Reporting Compliance</a:t>
            </a:r>
          </a:p>
          <a:p>
            <a:pPr lvl="1" eaLnBrk="1" hangingPunct="1"/>
            <a:r>
              <a:rPr lang="en-US" smtClean="0"/>
              <a:t>Improved Dashboard </a:t>
            </a:r>
          </a:p>
          <a:p>
            <a:pPr lvl="1" eaLnBrk="1" hangingPunct="1"/>
            <a:r>
              <a:rPr lang="en-US" smtClean="0"/>
              <a:t>Improved EDI/XML handling</a:t>
            </a:r>
          </a:p>
          <a:p>
            <a:pPr lvl="2" eaLnBrk="1" hangingPunct="1"/>
            <a:r>
              <a:rPr lang="en-US" sz="2400" smtClean="0"/>
              <a:t>support for large data files</a:t>
            </a:r>
          </a:p>
          <a:p>
            <a:pPr lvl="2" eaLnBrk="1" hangingPunct="1"/>
            <a:r>
              <a:rPr lang="en-US" sz="2400" smtClean="0"/>
              <a:t>data browser (web and desktop support)</a:t>
            </a:r>
          </a:p>
          <a:p>
            <a:pPr lvl="1" eaLnBrk="1" hangingPunct="1"/>
            <a:r>
              <a:rPr lang="en-US" smtClean="0"/>
              <a:t>DCMA Roles (audits and evaluations)</a:t>
            </a:r>
          </a:p>
          <a:p>
            <a:pPr lvl="1" eaLnBrk="1" hangingPunct="1"/>
            <a:endParaRPr lang="en-US" sz="1700" smtClean="0"/>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BD964FEB-C095-432A-BB5A-9C7C9C2BC499}" type="slidenum">
              <a:rPr lang="en-US" smtClean="0"/>
              <a:pPr fontAlgn="base">
                <a:spcBef>
                  <a:spcPct val="0"/>
                </a:spcBef>
                <a:spcAft>
                  <a:spcPct val="0"/>
                </a:spcAft>
                <a:defRPr/>
              </a:pPr>
              <a:t>17</a:t>
            </a:fld>
            <a:endParaRPr lang="en-US" smtClean="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p:cNvPicPr>
            <a:picLocks noChangeAspect="1" noChangeArrowheads="1"/>
          </p:cNvPicPr>
          <p:nvPr/>
        </p:nvPicPr>
        <p:blipFill>
          <a:blip r:embed="rId2"/>
          <a:srcRect/>
          <a:stretch>
            <a:fillRect/>
          </a:stretch>
        </p:blipFill>
        <p:spPr bwMode="auto">
          <a:xfrm>
            <a:off x="171450" y="1143000"/>
            <a:ext cx="3800475" cy="2830513"/>
          </a:xfrm>
          <a:prstGeom prst="rect">
            <a:avLst/>
          </a:prstGeom>
          <a:noFill/>
          <a:ln w="9525" algn="ctr">
            <a:solidFill>
              <a:schemeClr val="tx1"/>
            </a:solidFill>
            <a:miter lim="800000"/>
            <a:headEnd/>
            <a:tailEnd/>
          </a:ln>
        </p:spPr>
      </p:pic>
      <p:sp>
        <p:nvSpPr>
          <p:cNvPr id="41986" name="Title 1"/>
          <p:cNvSpPr>
            <a:spLocks noGrp="1"/>
          </p:cNvSpPr>
          <p:nvPr>
            <p:ph type="title"/>
          </p:nvPr>
        </p:nvSpPr>
        <p:spPr>
          <a:xfrm>
            <a:off x="1524000" y="98425"/>
            <a:ext cx="7467600" cy="685800"/>
          </a:xfrm>
        </p:spPr>
        <p:txBody>
          <a:bodyPr/>
          <a:lstStyle/>
          <a:p>
            <a:r>
              <a:rPr lang="en-US" sz="3600" smtClean="0"/>
              <a:t>Dashboard &amp; Reporting Compliance</a:t>
            </a:r>
          </a:p>
        </p:txBody>
      </p:sp>
      <p:sp>
        <p:nvSpPr>
          <p:cNvPr id="41987" name="Content Placeholder 2"/>
          <p:cNvSpPr>
            <a:spLocks noGrp="1"/>
          </p:cNvSpPr>
          <p:nvPr>
            <p:ph idx="1"/>
          </p:nvPr>
        </p:nvSpPr>
        <p:spPr>
          <a:xfrm>
            <a:off x="4114800" y="1143000"/>
            <a:ext cx="4876800" cy="2209800"/>
          </a:xfrm>
        </p:spPr>
        <p:txBody>
          <a:bodyPr/>
          <a:lstStyle/>
          <a:p>
            <a:r>
              <a:rPr lang="en-US" sz="2000" smtClean="0"/>
              <a:t>Dashboard provides real-time aggregation of summary EV data to program level, mil-handbook, or service</a:t>
            </a:r>
          </a:p>
          <a:p>
            <a:endParaRPr lang="en-US" sz="2000" smtClean="0"/>
          </a:p>
          <a:p>
            <a:r>
              <a:rPr lang="en-US" sz="2000" smtClean="0"/>
              <a:t> EV reporting compliance assessment is a critical component of the monthly DAES assessments   </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0B7B596B-DBEE-4DDD-8AB4-8B02A9B92868}" type="slidenum">
              <a:rPr lang="en-US" smtClean="0"/>
              <a:pPr fontAlgn="base">
                <a:spcBef>
                  <a:spcPct val="0"/>
                </a:spcBef>
                <a:spcAft>
                  <a:spcPct val="0"/>
                </a:spcAft>
                <a:defRPr/>
              </a:pPr>
              <a:t>18</a:t>
            </a:fld>
            <a:endParaRPr lang="en-US" smtClean="0"/>
          </a:p>
        </p:txBody>
      </p:sp>
      <p:pic>
        <p:nvPicPr>
          <p:cNvPr id="41989" name="Picture 7"/>
          <p:cNvPicPr>
            <a:picLocks noChangeAspect="1" noChangeArrowheads="1"/>
          </p:cNvPicPr>
          <p:nvPr/>
        </p:nvPicPr>
        <p:blipFill>
          <a:blip r:embed="rId3"/>
          <a:srcRect/>
          <a:stretch>
            <a:fillRect/>
          </a:stretch>
        </p:blipFill>
        <p:spPr bwMode="auto">
          <a:xfrm>
            <a:off x="3381375" y="3516313"/>
            <a:ext cx="5381625" cy="3189287"/>
          </a:xfrm>
          <a:prstGeom prst="rect">
            <a:avLst/>
          </a:prstGeom>
          <a:noFill/>
          <a:ln w="9525" algn="ctr">
            <a:solidFill>
              <a:schemeClr val="tx1"/>
            </a:solidFill>
            <a:miter lim="800000"/>
            <a:headEnd/>
            <a:tailEnd/>
          </a:ln>
        </p:spPr>
      </p:pic>
      <p:sp>
        <p:nvSpPr>
          <p:cNvPr id="7" name="Rectangular Callout 6"/>
          <p:cNvSpPr/>
          <p:nvPr/>
        </p:nvSpPr>
        <p:spPr>
          <a:xfrm>
            <a:off x="228600" y="4343400"/>
            <a:ext cx="3048000" cy="2286000"/>
          </a:xfrm>
          <a:prstGeom prst="wedgeRectCallout">
            <a:avLst>
              <a:gd name="adj1" fmla="val 170466"/>
              <a:gd name="adj2" fmla="val -55249"/>
            </a:avLst>
          </a:prstGeom>
          <a:solidFill>
            <a:srgbClr val="FF0000">
              <a:alpha val="2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Reporting Compliance Metrics</a:t>
            </a:r>
          </a:p>
          <a:p>
            <a:pPr marL="403225" indent="-166688">
              <a:buFontTx/>
              <a:buAutoNum type="arabicParenR"/>
              <a:defRPr/>
            </a:pPr>
            <a:r>
              <a:rPr lang="en-US" dirty="0"/>
              <a:t>Contract CDRLs provided</a:t>
            </a:r>
          </a:p>
          <a:p>
            <a:pPr marL="403225" indent="-166688">
              <a:buFontTx/>
              <a:buAutoNum type="arabicParenR"/>
              <a:defRPr/>
            </a:pPr>
            <a:r>
              <a:rPr lang="en-US" dirty="0"/>
              <a:t>Submission Timeliness</a:t>
            </a:r>
          </a:p>
          <a:p>
            <a:pPr marL="403225" indent="-166688">
              <a:buFontTx/>
              <a:buAutoNum type="arabicParenR"/>
              <a:defRPr/>
            </a:pPr>
            <a:r>
              <a:rPr lang="en-US" dirty="0"/>
              <a:t>Form Factor (EDI / XML)</a:t>
            </a:r>
          </a:p>
          <a:p>
            <a:pPr marL="403225" indent="-166688">
              <a:buFontTx/>
              <a:buAutoNum type="arabicParenR"/>
              <a:defRPr/>
            </a:pPr>
            <a:r>
              <a:rPr lang="en-US" dirty="0"/>
              <a:t>CFSR</a:t>
            </a:r>
          </a:p>
          <a:p>
            <a:pPr marL="403225" indent="-166688">
              <a:buFontTx/>
              <a:buAutoNum type="arabicParenR"/>
              <a:defRPr/>
            </a:pPr>
            <a:r>
              <a:rPr lang="en-US" dirty="0"/>
              <a:t>IMS</a:t>
            </a:r>
          </a:p>
          <a:p>
            <a:pPr marL="403225" indent="-166688">
              <a:buFontTx/>
              <a:buAutoNum type="arabicParenR"/>
              <a:defRPr/>
            </a:pPr>
            <a:r>
              <a:rPr lang="en-US" dirty="0"/>
              <a:t>Current CPR History File</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1285875" y="1085850"/>
            <a:ext cx="6553200" cy="1012825"/>
          </a:xfrm>
        </p:spPr>
        <p:txBody>
          <a:bodyPr/>
          <a:lstStyle/>
          <a:p>
            <a:pPr eaLnBrk="1" hangingPunct="1"/>
            <a:r>
              <a:rPr lang="en-US" smtClean="0"/>
              <a:t>Questions?</a:t>
            </a:r>
            <a:br>
              <a:rPr lang="en-US" smtClean="0"/>
            </a:br>
            <a:endParaRPr lang="en-US" sz="2400" smtClean="0"/>
          </a:p>
        </p:txBody>
      </p:sp>
      <p:sp>
        <p:nvSpPr>
          <p:cNvPr id="3"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45A1B8B9-B901-411B-961A-6D57AB6D5393}" type="slidenum">
              <a:rPr lang="en-US" smtClean="0"/>
              <a:pPr fontAlgn="base">
                <a:spcBef>
                  <a:spcPct val="0"/>
                </a:spcBef>
                <a:spcAft>
                  <a:spcPct val="0"/>
                </a:spcAft>
                <a:defRPr/>
              </a:pPr>
              <a:t>19</a:t>
            </a:fld>
            <a:endParaRPr lang="en-US"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06538" y="98425"/>
            <a:ext cx="7485062" cy="685800"/>
          </a:xfrm>
        </p:spPr>
        <p:txBody>
          <a:bodyPr/>
          <a:lstStyle/>
          <a:p>
            <a:pPr eaLnBrk="1" hangingPunct="1"/>
            <a:r>
              <a:rPr lang="en-US" smtClean="0"/>
              <a:t>DCARC Systems Overview</a:t>
            </a:r>
          </a:p>
        </p:txBody>
      </p:sp>
      <p:sp>
        <p:nvSpPr>
          <p:cNvPr id="2970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FCF00CCD-B693-4651-9118-6DFEEACA91CF}" type="slidenum">
              <a:rPr lang="en-US" smtClean="0"/>
              <a:pPr fontAlgn="base">
                <a:spcBef>
                  <a:spcPct val="0"/>
                </a:spcBef>
                <a:spcAft>
                  <a:spcPct val="0"/>
                </a:spcAft>
                <a:defRPr/>
              </a:pPr>
              <a:t>2</a:t>
            </a:fld>
            <a:endParaRPr lang="en-US" smtClean="0"/>
          </a:p>
        </p:txBody>
      </p:sp>
      <p:sp>
        <p:nvSpPr>
          <p:cNvPr id="5" name="Rectangle 3"/>
          <p:cNvSpPr txBox="1">
            <a:spLocks noChangeArrowheads="1"/>
          </p:cNvSpPr>
          <p:nvPr/>
        </p:nvSpPr>
        <p:spPr bwMode="auto">
          <a:xfrm>
            <a:off x="498475" y="6029325"/>
            <a:ext cx="8229600" cy="561975"/>
          </a:xfrm>
          <a:prstGeom prst="rect">
            <a:avLst/>
          </a:prstGeom>
          <a:solidFill>
            <a:schemeClr val="accent2"/>
          </a:solidFill>
          <a:ln w="9525">
            <a:noFill/>
            <a:miter lim="800000"/>
            <a:headEnd/>
            <a:tailEnd/>
          </a:ln>
        </p:spPr>
        <p:txBody>
          <a:bodyPr/>
          <a:lstStyle/>
          <a:p>
            <a:pPr marL="342900" indent="-342900" algn="ctr">
              <a:lnSpc>
                <a:spcPct val="80000"/>
              </a:lnSpc>
              <a:spcBef>
                <a:spcPct val="20000"/>
              </a:spcBef>
              <a:defRPr/>
            </a:pPr>
            <a:r>
              <a:rPr lang="en-US" dirty="0">
                <a:solidFill>
                  <a:schemeClr val="bg1"/>
                </a:solidFill>
                <a:latin typeface="+mn-lt"/>
              </a:rPr>
              <a:t>Authoritative Data Source for CSDR and EV Data for Major Defense Acquisition Programs</a:t>
            </a:r>
          </a:p>
        </p:txBody>
      </p:sp>
      <p:pic>
        <p:nvPicPr>
          <p:cNvPr id="25604" name="Picture 2"/>
          <p:cNvPicPr>
            <a:picLocks noChangeAspect="1" noChangeArrowheads="1"/>
          </p:cNvPicPr>
          <p:nvPr/>
        </p:nvPicPr>
        <p:blipFill>
          <a:blip r:embed="rId2"/>
          <a:srcRect/>
          <a:stretch>
            <a:fillRect/>
          </a:stretch>
        </p:blipFill>
        <p:spPr bwMode="auto">
          <a:xfrm>
            <a:off x="152400" y="1933575"/>
            <a:ext cx="8909050" cy="4024313"/>
          </a:xfrm>
          <a:prstGeom prst="rect">
            <a:avLst/>
          </a:prstGeom>
          <a:noFill/>
          <a:ln w="9525" algn="ctr">
            <a:noFill/>
            <a:miter lim="800000"/>
            <a:headEnd/>
            <a:tailEnd/>
          </a:ln>
        </p:spPr>
      </p:pic>
      <p:pic>
        <p:nvPicPr>
          <p:cNvPr id="25605" name="Picture 4"/>
          <p:cNvPicPr>
            <a:picLocks noChangeAspect="1" noChangeArrowheads="1"/>
          </p:cNvPicPr>
          <p:nvPr/>
        </p:nvPicPr>
        <p:blipFill>
          <a:blip r:embed="rId3"/>
          <a:srcRect/>
          <a:stretch>
            <a:fillRect/>
          </a:stretch>
        </p:blipFill>
        <p:spPr bwMode="auto">
          <a:xfrm>
            <a:off x="76200" y="1055688"/>
            <a:ext cx="3454400" cy="1992312"/>
          </a:xfrm>
          <a:prstGeom prst="rect">
            <a:avLst/>
          </a:prstGeom>
          <a:noFill/>
          <a:ln w="9525" algn="ctr">
            <a:solidFill>
              <a:srgbClr val="002060"/>
            </a:solid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B2F405B6-5AF4-4CB0-99D7-619D2509ACD5}" type="slidenum">
              <a:rPr lang="en-US" smtClean="0"/>
              <a:pPr fontAlgn="base">
                <a:spcBef>
                  <a:spcPct val="0"/>
                </a:spcBef>
                <a:spcAft>
                  <a:spcPct val="0"/>
                </a:spcAft>
                <a:defRPr/>
              </a:pPr>
              <a:t>3</a:t>
            </a:fld>
            <a:endParaRPr lang="en-US" smtClean="0"/>
          </a:p>
        </p:txBody>
      </p:sp>
      <p:sp>
        <p:nvSpPr>
          <p:cNvPr id="6" name="Content Placeholder 2"/>
          <p:cNvSpPr txBox="1">
            <a:spLocks/>
          </p:cNvSpPr>
          <p:nvPr/>
        </p:nvSpPr>
        <p:spPr bwMode="auto">
          <a:xfrm>
            <a:off x="533400" y="533400"/>
            <a:ext cx="8229600" cy="1490663"/>
          </a:xfrm>
          <a:prstGeom prst="rect">
            <a:avLst/>
          </a:prstGeom>
          <a:solidFill>
            <a:schemeClr val="accent2">
              <a:alpha val="87000"/>
            </a:schemeClr>
          </a:solidFill>
          <a:ln w="9525">
            <a:noFill/>
            <a:miter lim="800000"/>
            <a:headEnd/>
            <a:tailEnd/>
          </a:ln>
        </p:spPr>
        <p:txBody>
          <a:bodyPr anchor="ctr"/>
          <a:lstStyle/>
          <a:p>
            <a:pPr marL="342900" indent="-342900" algn="ctr" eaLnBrk="0" hangingPunct="0">
              <a:spcBef>
                <a:spcPct val="20000"/>
              </a:spcBef>
              <a:defRPr/>
            </a:pPr>
            <a:r>
              <a:rPr lang="en-US" sz="5400" dirty="0">
                <a:solidFill>
                  <a:schemeClr val="bg1"/>
                </a:solidFill>
                <a:latin typeface="+mn-lt"/>
              </a:rPr>
              <a:t>CSDR Systems OVERVIEW</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06538" y="98425"/>
            <a:ext cx="7485062" cy="685800"/>
          </a:xfrm>
        </p:spPr>
        <p:txBody>
          <a:bodyPr/>
          <a:lstStyle/>
          <a:p>
            <a:r>
              <a:rPr lang="en-US" smtClean="0"/>
              <a:t>CSDR Systems Overview</a:t>
            </a:r>
          </a:p>
        </p:txBody>
      </p:sp>
      <p:sp>
        <p:nvSpPr>
          <p:cNvPr id="27650" name="Content Placeholder 2"/>
          <p:cNvSpPr>
            <a:spLocks noGrp="1"/>
          </p:cNvSpPr>
          <p:nvPr>
            <p:ph idx="1"/>
          </p:nvPr>
        </p:nvSpPr>
        <p:spPr>
          <a:xfrm>
            <a:off x="457200" y="1143000"/>
            <a:ext cx="8229600" cy="1447800"/>
          </a:xfrm>
        </p:spPr>
        <p:txBody>
          <a:bodyPr/>
          <a:lstStyle/>
          <a:p>
            <a:pPr marL="0" indent="1588">
              <a:buFont typeface="Arial" charset="0"/>
              <a:buNone/>
            </a:pPr>
            <a:r>
              <a:rPr lang="en-US" sz="2400" smtClean="0"/>
              <a:t>The DCARC's Defense Automated Cost Information Management System (DACIMS) provides the cost community with instant access to current and historical cost and software resource data needed to develop independent, substantiated estimates. </a:t>
            </a:r>
            <a:endParaRPr lang="en-US" smtClean="0"/>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B8EF2FF5-7BD9-4140-93B2-B35129689174}" type="slidenum">
              <a:rPr lang="en-US" smtClean="0"/>
              <a:pPr fontAlgn="base">
                <a:spcBef>
                  <a:spcPct val="0"/>
                </a:spcBef>
                <a:spcAft>
                  <a:spcPct val="0"/>
                </a:spcAft>
                <a:defRPr/>
              </a:pPr>
              <a:t>4</a:t>
            </a:fld>
            <a:endParaRPr lang="en-US" smtClean="0"/>
          </a:p>
        </p:txBody>
      </p:sp>
      <p:sp>
        <p:nvSpPr>
          <p:cNvPr id="5" name="Rectangle 3"/>
          <p:cNvSpPr txBox="1">
            <a:spLocks noChangeArrowheads="1"/>
          </p:cNvSpPr>
          <p:nvPr/>
        </p:nvSpPr>
        <p:spPr bwMode="auto">
          <a:xfrm>
            <a:off x="457200" y="6096000"/>
            <a:ext cx="8270875" cy="533400"/>
          </a:xfrm>
          <a:prstGeom prst="rect">
            <a:avLst/>
          </a:prstGeom>
          <a:solidFill>
            <a:schemeClr val="accent2"/>
          </a:solidFill>
          <a:ln w="9525">
            <a:noFill/>
            <a:miter lim="800000"/>
            <a:headEnd/>
            <a:tailEnd/>
          </a:ln>
        </p:spPr>
        <p:txBody>
          <a:bodyPr anchor="ctr"/>
          <a:lstStyle/>
          <a:p>
            <a:pPr marL="342900" indent="-342900" algn="ctr">
              <a:lnSpc>
                <a:spcPct val="80000"/>
              </a:lnSpc>
              <a:spcBef>
                <a:spcPct val="20000"/>
              </a:spcBef>
              <a:defRPr/>
            </a:pPr>
            <a:r>
              <a:rPr lang="en-US" sz="4000" dirty="0">
                <a:solidFill>
                  <a:schemeClr val="bg1"/>
                </a:solidFill>
                <a:latin typeface="+mn-lt"/>
              </a:rPr>
              <a:t>Core CSDR IT Systems</a:t>
            </a:r>
          </a:p>
        </p:txBody>
      </p:sp>
      <p:pic>
        <p:nvPicPr>
          <p:cNvPr id="27653" name="Picture 2"/>
          <p:cNvPicPr>
            <a:picLocks noChangeAspect="1" noChangeArrowheads="1"/>
          </p:cNvPicPr>
          <p:nvPr/>
        </p:nvPicPr>
        <p:blipFill>
          <a:blip r:embed="rId2"/>
          <a:srcRect/>
          <a:stretch>
            <a:fillRect/>
          </a:stretch>
        </p:blipFill>
        <p:spPr bwMode="auto">
          <a:xfrm>
            <a:off x="381000" y="2711450"/>
            <a:ext cx="8410575" cy="3232150"/>
          </a:xfrm>
          <a:prstGeom prst="rect">
            <a:avLst/>
          </a:prstGeom>
          <a:noFill/>
          <a:ln w="9525" algn="ctr">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98425"/>
            <a:ext cx="8839200" cy="685800"/>
          </a:xfrm>
        </p:spPr>
        <p:txBody>
          <a:bodyPr/>
          <a:lstStyle/>
          <a:p>
            <a:r>
              <a:rPr lang="en-US" smtClean="0"/>
              <a:t>CSDR Metrics </a:t>
            </a:r>
          </a:p>
        </p:txBody>
      </p:sp>
      <p:sp>
        <p:nvSpPr>
          <p:cNvPr id="3" name="Content Placeholder 2"/>
          <p:cNvSpPr>
            <a:spLocks noGrp="1"/>
          </p:cNvSpPr>
          <p:nvPr>
            <p:ph idx="1"/>
          </p:nvPr>
        </p:nvSpPr>
        <p:spPr>
          <a:xfrm>
            <a:off x="228600" y="1143000"/>
            <a:ext cx="8686800" cy="2743200"/>
          </a:xfrm>
        </p:spPr>
        <p:txBody>
          <a:bodyPr/>
          <a:lstStyle/>
          <a:p>
            <a:pPr>
              <a:lnSpc>
                <a:spcPct val="90000"/>
              </a:lnSpc>
              <a:buFontTx/>
              <a:buChar char="•"/>
              <a:defRPr/>
            </a:pPr>
            <a:r>
              <a:rPr lang="en-US" sz="2400" b="1" i="1" kern="0" dirty="0" smtClean="0"/>
              <a:t>Number of Submissions</a:t>
            </a:r>
          </a:p>
          <a:p>
            <a:pPr lvl="1">
              <a:lnSpc>
                <a:spcPct val="90000"/>
              </a:lnSpc>
              <a:buFontTx/>
              <a:buChar char="–"/>
              <a:defRPr/>
            </a:pPr>
            <a:r>
              <a:rPr lang="en-US" sz="1800" b="1" i="1" kern="0" dirty="0" smtClean="0"/>
              <a:t>CSDR-SR Only (since July 2009): 1025</a:t>
            </a:r>
          </a:p>
          <a:p>
            <a:pPr lvl="1">
              <a:lnSpc>
                <a:spcPct val="90000"/>
              </a:lnSpc>
              <a:buFontTx/>
              <a:buChar char="–"/>
              <a:defRPr/>
            </a:pPr>
            <a:r>
              <a:rPr lang="en-US" sz="1800" b="1" i="1" kern="0" dirty="0" smtClean="0"/>
              <a:t>Average Monthly New Submissions: 64</a:t>
            </a:r>
          </a:p>
          <a:p>
            <a:pPr lvl="1">
              <a:lnSpc>
                <a:spcPct val="90000"/>
              </a:lnSpc>
              <a:buFontTx/>
              <a:buChar char="–"/>
              <a:defRPr/>
            </a:pPr>
            <a:r>
              <a:rPr lang="en-US" sz="1800" b="1" i="1" kern="0" dirty="0" smtClean="0"/>
              <a:t>DACIMS Documents: &gt;30,000</a:t>
            </a:r>
          </a:p>
          <a:p>
            <a:pPr>
              <a:lnSpc>
                <a:spcPct val="90000"/>
              </a:lnSpc>
              <a:buFontTx/>
              <a:buChar char="•"/>
              <a:defRPr/>
            </a:pPr>
            <a:r>
              <a:rPr lang="en-US" sz="2400" b="1" i="1" kern="0" dirty="0" smtClean="0"/>
              <a:t>Number of Users</a:t>
            </a:r>
          </a:p>
          <a:p>
            <a:pPr lvl="1">
              <a:lnSpc>
                <a:spcPct val="90000"/>
              </a:lnSpc>
              <a:buFontTx/>
              <a:buChar char="–"/>
              <a:defRPr/>
            </a:pPr>
            <a:r>
              <a:rPr lang="en-US" sz="1800" b="1" i="1" kern="0" dirty="0" smtClean="0"/>
              <a:t>CSDR-SR: 1098</a:t>
            </a:r>
          </a:p>
          <a:p>
            <a:pPr lvl="1">
              <a:lnSpc>
                <a:spcPct val="90000"/>
              </a:lnSpc>
              <a:buFontTx/>
              <a:buChar char="–"/>
              <a:defRPr/>
            </a:pPr>
            <a:r>
              <a:rPr lang="en-US" sz="1800" b="1" i="1" kern="0" dirty="0" smtClean="0"/>
              <a:t>DACIMS: 586</a:t>
            </a:r>
          </a:p>
          <a:p>
            <a:pPr>
              <a:lnSpc>
                <a:spcPct val="90000"/>
              </a:lnSpc>
              <a:buFontTx/>
              <a:buChar char="•"/>
              <a:defRPr/>
            </a:pPr>
            <a:r>
              <a:rPr lang="en-US" sz="2400" b="1" i="1" kern="0" dirty="0" smtClean="0"/>
              <a:t>Average Downloads Per Months: 3600</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6CCFD3F9-ED59-4705-BAEF-BE59844BC8ED}" type="slidenum">
              <a:rPr lang="en-US" smtClean="0"/>
              <a:pPr fontAlgn="base">
                <a:spcBef>
                  <a:spcPct val="0"/>
                </a:spcBef>
                <a:spcAft>
                  <a:spcPct val="0"/>
                </a:spcAft>
                <a:defRPr/>
              </a:pPr>
              <a:t>5</a:t>
            </a:fld>
            <a:endParaRPr lang="en-US" smtClean="0"/>
          </a:p>
        </p:txBody>
      </p:sp>
      <p:pic>
        <p:nvPicPr>
          <p:cNvPr id="28676" name="Picture 2"/>
          <p:cNvPicPr>
            <a:picLocks noChangeAspect="1" noChangeArrowheads="1"/>
          </p:cNvPicPr>
          <p:nvPr/>
        </p:nvPicPr>
        <p:blipFill>
          <a:blip r:embed="rId2"/>
          <a:srcRect/>
          <a:stretch>
            <a:fillRect/>
          </a:stretch>
        </p:blipFill>
        <p:spPr bwMode="auto">
          <a:xfrm>
            <a:off x="1547813" y="3962400"/>
            <a:ext cx="6048375" cy="1219200"/>
          </a:xfrm>
          <a:prstGeom prst="rect">
            <a:avLst/>
          </a:prstGeom>
          <a:noFill/>
          <a:ln w="9525">
            <a:noFill/>
            <a:miter lim="800000"/>
            <a:headEnd/>
            <a:tailEnd/>
          </a:ln>
        </p:spPr>
      </p:pic>
      <p:pic>
        <p:nvPicPr>
          <p:cNvPr id="28677" name="Picture 3"/>
          <p:cNvPicPr>
            <a:picLocks noChangeAspect="1" noChangeArrowheads="1"/>
          </p:cNvPicPr>
          <p:nvPr/>
        </p:nvPicPr>
        <p:blipFill>
          <a:blip r:embed="rId3"/>
          <a:srcRect/>
          <a:stretch>
            <a:fillRect/>
          </a:stretch>
        </p:blipFill>
        <p:spPr bwMode="auto">
          <a:xfrm>
            <a:off x="1204913" y="5410200"/>
            <a:ext cx="6734175" cy="1219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06538" y="98425"/>
            <a:ext cx="6799262" cy="685800"/>
          </a:xfrm>
        </p:spPr>
        <p:txBody>
          <a:bodyPr/>
          <a:lstStyle/>
          <a:p>
            <a:r>
              <a:rPr lang="en-US" smtClean="0"/>
              <a:t>CSDR Compliance</a:t>
            </a:r>
          </a:p>
        </p:txBody>
      </p:sp>
      <p:graphicFrame>
        <p:nvGraphicFramePr>
          <p:cNvPr id="4" name="Table 3"/>
          <p:cNvGraphicFramePr>
            <a:graphicFrameLocks noGrp="1"/>
          </p:cNvGraphicFramePr>
          <p:nvPr/>
        </p:nvGraphicFramePr>
        <p:xfrm>
          <a:off x="838200" y="1981200"/>
          <a:ext cx="7467600" cy="3276600"/>
        </p:xfrm>
        <a:graphic>
          <a:graphicData uri="http://schemas.openxmlformats.org/drawingml/2006/table">
            <a:tbl>
              <a:tblPr/>
              <a:tblGrid>
                <a:gridCol w="1397782"/>
                <a:gridCol w="1249387"/>
                <a:gridCol w="1249387"/>
                <a:gridCol w="1249387"/>
                <a:gridCol w="1249387"/>
                <a:gridCol w="1072270"/>
              </a:tblGrid>
              <a:tr h="919501">
                <a:tc>
                  <a:txBody>
                    <a:bodyPr/>
                    <a:lstStyle/>
                    <a:p>
                      <a:pPr algn="l" fontAlgn="b"/>
                      <a:r>
                        <a:rPr lang="en-US" sz="1200" b="0" i="0" u="none" strike="noStrike" dirty="0">
                          <a:latin typeface="Times New Roman"/>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ACAT 1D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ACAT 1C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PRE-MDAP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POST MDAP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20">
                <a:tc>
                  <a:txBody>
                    <a:bodyPr/>
                    <a:lstStyle/>
                    <a:p>
                      <a:pPr algn="ctr" fontAlgn="ctr"/>
                      <a:r>
                        <a:rPr lang="en-US" sz="1600" b="0" i="0" u="none" strike="noStrike" dirty="0">
                          <a:latin typeface="Times New Roman"/>
                        </a:rPr>
                        <a:t>GREEN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600" b="0" i="0" u="none" strike="noStrike" dirty="0" smtClean="0">
                          <a:latin typeface="Times New Roman"/>
                        </a:rPr>
                        <a:t>38</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31</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12</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4</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85</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20">
                <a:tc>
                  <a:txBody>
                    <a:bodyPr/>
                    <a:lstStyle/>
                    <a:p>
                      <a:pPr algn="ctr" fontAlgn="ctr"/>
                      <a:r>
                        <a:rPr lang="en-US" sz="1600" b="0" i="0" u="none" strike="noStrike" dirty="0">
                          <a:latin typeface="Times New Roman"/>
                        </a:rPr>
                        <a:t>YELLOW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smtClean="0">
                          <a:latin typeface="Times New Roman"/>
                        </a:rPr>
                        <a:t>15</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3</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latin typeface="Times New Roman"/>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22</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20">
                <a:tc>
                  <a:txBody>
                    <a:bodyPr/>
                    <a:lstStyle/>
                    <a:p>
                      <a:pPr algn="ctr" fontAlgn="ctr"/>
                      <a:r>
                        <a:rPr lang="en-US" sz="1600" b="0" i="0" u="none" strike="noStrike" dirty="0">
                          <a:latin typeface="Times New Roman"/>
                        </a:rPr>
                        <a:t>RED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smtClean="0">
                          <a:latin typeface="Times New Roman"/>
                        </a:rPr>
                        <a:t>5</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8</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20">
                <a:tc>
                  <a:txBody>
                    <a:bodyPr/>
                    <a:lstStyle/>
                    <a:p>
                      <a:pPr algn="ctr" fontAlgn="ctr"/>
                      <a:r>
                        <a:rPr lang="en-US" sz="1600" b="0" i="0" u="none" strike="noStrike" dirty="0">
                          <a:latin typeface="Times New Roman"/>
                        </a:rPr>
                        <a:t>NOT RATED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7</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5</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latin typeface="Times New Roman"/>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0</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41</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420">
                <a:tc>
                  <a:txBody>
                    <a:bodyPr/>
                    <a:lstStyle/>
                    <a:p>
                      <a:pPr algn="ctr" fontAlgn="ctr"/>
                      <a:r>
                        <a:rPr lang="en-US" sz="1600" b="0" i="0" u="none" strike="noStrike" dirty="0">
                          <a:latin typeface="Times New Roman"/>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65</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41</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43</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7</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latin typeface="Times New Roman"/>
                        </a:rPr>
                        <a:t>156</a:t>
                      </a:r>
                      <a:endParaRPr lang="en-US" sz="16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49" name="TextBox 6"/>
          <p:cNvSpPr txBox="1">
            <a:spLocks noChangeArrowheads="1"/>
          </p:cNvSpPr>
          <p:nvPr/>
        </p:nvSpPr>
        <p:spPr bwMode="auto">
          <a:xfrm>
            <a:off x="8686800" y="6553200"/>
            <a:ext cx="457200" cy="369888"/>
          </a:xfrm>
          <a:prstGeom prst="rect">
            <a:avLst/>
          </a:prstGeom>
          <a:noFill/>
          <a:ln w="9525">
            <a:noFill/>
            <a:miter lim="800000"/>
            <a:headEnd/>
            <a:tailEnd/>
          </a:ln>
        </p:spPr>
        <p:txBody>
          <a:bodyPr>
            <a:spAutoFit/>
          </a:bodyPr>
          <a:lstStyle/>
          <a:p>
            <a:r>
              <a:rPr lang="en-US">
                <a:solidFill>
                  <a:schemeClr val="bg1"/>
                </a:solidFill>
              </a:rPr>
              <a:t>6</a:t>
            </a:r>
          </a:p>
        </p:txBody>
      </p:sp>
      <p:sp>
        <p:nvSpPr>
          <p:cNvPr id="29750" name="TextBox 7"/>
          <p:cNvSpPr txBox="1">
            <a:spLocks noChangeArrowheads="1"/>
          </p:cNvSpPr>
          <p:nvPr/>
        </p:nvSpPr>
        <p:spPr bwMode="auto">
          <a:xfrm>
            <a:off x="2286000" y="5638800"/>
            <a:ext cx="4953000" cy="369888"/>
          </a:xfrm>
          <a:prstGeom prst="rect">
            <a:avLst/>
          </a:prstGeom>
          <a:noFill/>
          <a:ln w="9525">
            <a:noFill/>
            <a:miter lim="800000"/>
            <a:headEnd/>
            <a:tailEnd/>
          </a:ln>
        </p:spPr>
        <p:txBody>
          <a:bodyPr>
            <a:spAutoFit/>
          </a:bodyPr>
          <a:lstStyle/>
          <a:p>
            <a:pPr algn="ctr"/>
            <a:r>
              <a:rPr lang="en-US"/>
              <a:t>Status as of 08/01/2010</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06538" y="98425"/>
            <a:ext cx="7485062" cy="685800"/>
          </a:xfrm>
        </p:spPr>
        <p:txBody>
          <a:bodyPr/>
          <a:lstStyle/>
          <a:p>
            <a:r>
              <a:rPr lang="en-US" smtClean="0"/>
              <a:t>CSDR System Improvements</a:t>
            </a:r>
          </a:p>
        </p:txBody>
      </p:sp>
      <p:sp>
        <p:nvSpPr>
          <p:cNvPr id="30722" name="Content Placeholder 2"/>
          <p:cNvSpPr>
            <a:spLocks noGrp="1"/>
          </p:cNvSpPr>
          <p:nvPr>
            <p:ph idx="1"/>
          </p:nvPr>
        </p:nvSpPr>
        <p:spPr>
          <a:xfrm>
            <a:off x="228600" y="1066800"/>
            <a:ext cx="8686800" cy="5638800"/>
          </a:xfrm>
        </p:spPr>
        <p:txBody>
          <a:bodyPr/>
          <a:lstStyle/>
          <a:p>
            <a:pPr eaLnBrk="1" hangingPunct="1"/>
            <a:r>
              <a:rPr lang="en-US" sz="2400" smtClean="0"/>
              <a:t>CSDR Business Process Changes</a:t>
            </a:r>
          </a:p>
          <a:p>
            <a:pPr lvl="1" eaLnBrk="1" hangingPunct="1"/>
            <a:r>
              <a:rPr lang="en-US" sz="1800" smtClean="0"/>
              <a:t>2007 DID is the current standard (with support for legacy 2003 DID)</a:t>
            </a:r>
          </a:p>
          <a:p>
            <a:pPr lvl="1" eaLnBrk="1" hangingPunct="1"/>
            <a:r>
              <a:rPr lang="en-US" sz="1800" smtClean="0"/>
              <a:t>2009: Reinstated 1921-3 (Contractor Business Data Report)</a:t>
            </a:r>
          </a:p>
          <a:p>
            <a:pPr lvl="1" eaLnBrk="1" hangingPunct="1"/>
            <a:r>
              <a:rPr lang="en-US" sz="1800" smtClean="0"/>
              <a:t>2010 DID to be release Fall 2010</a:t>
            </a:r>
          </a:p>
          <a:p>
            <a:pPr lvl="2" eaLnBrk="1" hangingPunct="1"/>
            <a:r>
              <a:rPr lang="en-US" sz="1600" smtClean="0"/>
              <a:t>Minor updates and improved to existing formats</a:t>
            </a:r>
          </a:p>
          <a:p>
            <a:pPr lvl="2" eaLnBrk="1" hangingPunct="1"/>
            <a:r>
              <a:rPr lang="en-US" sz="1600" smtClean="0"/>
              <a:t>Introduces 1921-S for sustainment and CLS activity reporting</a:t>
            </a:r>
          </a:p>
          <a:p>
            <a:pPr eaLnBrk="1" hangingPunct="1"/>
            <a:r>
              <a:rPr lang="en-US" sz="2400" smtClean="0"/>
              <a:t>Major System Improvements Planned through Spring 2011</a:t>
            </a:r>
          </a:p>
          <a:p>
            <a:pPr lvl="1" eaLnBrk="1" hangingPunct="1"/>
            <a:r>
              <a:rPr lang="en-US" sz="1800" smtClean="0"/>
              <a:t>cPET: CSDR Planning and Execution Tool</a:t>
            </a:r>
          </a:p>
          <a:p>
            <a:pPr lvl="2" eaLnBrk="1" hangingPunct="1"/>
            <a:r>
              <a:rPr lang="en-US" sz="1600" smtClean="0"/>
              <a:t>Fall 2010: cPET-Web release; support for 2010  DIDs (plans, 1921, 1921-1)</a:t>
            </a:r>
          </a:p>
          <a:p>
            <a:pPr lvl="2" eaLnBrk="1" hangingPunct="1"/>
            <a:r>
              <a:rPr lang="en-US" sz="1600" smtClean="0"/>
              <a:t>Spring 2011:  1921-2 &amp; 1921-S support; single XML file schema update</a:t>
            </a:r>
          </a:p>
          <a:p>
            <a:pPr lvl="1" eaLnBrk="1" hangingPunct="1"/>
            <a:r>
              <a:rPr lang="en-US" sz="1800" smtClean="0"/>
              <a:t>CSDR-SR: CSDR Submit &amp; Review</a:t>
            </a:r>
          </a:p>
          <a:p>
            <a:pPr lvl="2" eaLnBrk="1" hangingPunct="1"/>
            <a:r>
              <a:rPr lang="en-US" sz="1600" smtClean="0"/>
              <a:t>Fall  2010: simplify request for event date changes and contract data access requests; attached contract CDRLs and supporting contract documents; program-level CSDR Reporting Compliance Dashboard.</a:t>
            </a:r>
          </a:p>
          <a:p>
            <a:pPr lvl="2" eaLnBrk="1" hangingPunct="1"/>
            <a:r>
              <a:rPr lang="en-US" sz="1600" smtClean="0"/>
              <a:t>Spring 2011: Improved Dashboard; DCMA/DCAA audit request and tracking; on-line help</a:t>
            </a:r>
          </a:p>
          <a:p>
            <a:pPr lvl="1" eaLnBrk="1" hangingPunct="1"/>
            <a:r>
              <a:rPr lang="en-US" sz="1800" smtClean="0"/>
              <a:t>DACIMS: CSDR Repository</a:t>
            </a:r>
          </a:p>
          <a:p>
            <a:pPr lvl="2" eaLnBrk="1" hangingPunct="1"/>
            <a:r>
              <a:rPr lang="en-US" sz="1600" smtClean="0"/>
              <a:t>Fall 2010:  Improved searches and filters; bulk document packager and download</a:t>
            </a:r>
          </a:p>
          <a:p>
            <a:pPr lvl="2" eaLnBrk="1" hangingPunct="1"/>
            <a:r>
              <a:rPr lang="en-US" sz="1600" smtClean="0"/>
              <a:t>Spring 2011: Improved analyst support functions (Build 1 cost databases)</a:t>
            </a:r>
          </a:p>
          <a:p>
            <a:pPr lvl="1" eaLnBrk="1" hangingPunct="1"/>
            <a:endParaRPr lang="en-US" sz="1800" smtClean="0"/>
          </a:p>
          <a:p>
            <a:pPr lvl="1" eaLnBrk="1" hangingPunct="1"/>
            <a:endParaRPr lang="en-US" sz="1700" smtClean="0"/>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94311F76-C859-443E-A370-D3F5A52DB3B5}" type="slidenum">
              <a:rPr lang="en-US" smtClean="0"/>
              <a:pPr fontAlgn="base">
                <a:spcBef>
                  <a:spcPct val="0"/>
                </a:spcBef>
                <a:spcAft>
                  <a:spcPct val="0"/>
                </a:spcAft>
                <a:defRPr/>
              </a:pPr>
              <a:t>7</a:t>
            </a:fld>
            <a:endParaRPr lang="en-US"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0" y="98425"/>
            <a:ext cx="7467600" cy="685800"/>
          </a:xfrm>
        </p:spPr>
        <p:txBody>
          <a:bodyPr/>
          <a:lstStyle/>
          <a:p>
            <a:r>
              <a:rPr lang="en-US" sz="3600" smtClean="0"/>
              <a:t>cPET-Web</a:t>
            </a:r>
          </a:p>
        </p:txBody>
      </p:sp>
      <p:sp>
        <p:nvSpPr>
          <p:cNvPr id="31746" name="Content Placeholder 2"/>
          <p:cNvSpPr>
            <a:spLocks noGrp="1"/>
          </p:cNvSpPr>
          <p:nvPr>
            <p:ph idx="1"/>
          </p:nvPr>
        </p:nvSpPr>
        <p:spPr>
          <a:xfrm>
            <a:off x="5334000" y="1143000"/>
            <a:ext cx="3657600" cy="2209800"/>
          </a:xfrm>
        </p:spPr>
        <p:txBody>
          <a:bodyPr/>
          <a:lstStyle/>
          <a:p>
            <a:r>
              <a:rPr lang="en-US" sz="2000" smtClean="0"/>
              <a:t>Access from DCARC Portal</a:t>
            </a:r>
          </a:p>
          <a:p>
            <a:r>
              <a:rPr lang="en-US" sz="2000" smtClean="0"/>
              <a:t>Create/Edit CSDR Plans</a:t>
            </a:r>
          </a:p>
          <a:p>
            <a:pPr lvl="1"/>
            <a:r>
              <a:rPr lang="en-US" sz="1600" smtClean="0"/>
              <a:t>Define WBS and reporting requirements</a:t>
            </a:r>
          </a:p>
          <a:p>
            <a:pPr lvl="1"/>
            <a:r>
              <a:rPr lang="en-US" sz="1600" smtClean="0"/>
              <a:t>Define submission events</a:t>
            </a:r>
          </a:p>
          <a:p>
            <a:pPr lvl="1"/>
            <a:r>
              <a:rPr lang="en-US" sz="1600" smtClean="0"/>
              <a:t>Assign contractors and create RDT</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5D6B30C4-D02A-48FC-B729-BC986414A08B}" type="slidenum">
              <a:rPr lang="en-US" smtClean="0"/>
              <a:pPr fontAlgn="base">
                <a:spcBef>
                  <a:spcPct val="0"/>
                </a:spcBef>
                <a:spcAft>
                  <a:spcPct val="0"/>
                </a:spcAft>
                <a:defRPr/>
              </a:pPr>
              <a:t>8</a:t>
            </a:fld>
            <a:endParaRPr lang="en-US" smtClean="0"/>
          </a:p>
        </p:txBody>
      </p:sp>
      <p:pic>
        <p:nvPicPr>
          <p:cNvPr id="31748" name="Picture 2"/>
          <p:cNvPicPr>
            <a:picLocks noChangeAspect="1" noChangeArrowheads="1"/>
          </p:cNvPicPr>
          <p:nvPr/>
        </p:nvPicPr>
        <p:blipFill>
          <a:blip r:embed="rId2"/>
          <a:srcRect/>
          <a:stretch>
            <a:fillRect/>
          </a:stretch>
        </p:blipFill>
        <p:spPr bwMode="auto">
          <a:xfrm>
            <a:off x="76200" y="990600"/>
            <a:ext cx="5110163" cy="3352800"/>
          </a:xfrm>
          <a:prstGeom prst="rect">
            <a:avLst/>
          </a:prstGeom>
          <a:noFill/>
          <a:ln w="9525">
            <a:noFill/>
            <a:miter lim="800000"/>
            <a:headEnd/>
            <a:tailEnd/>
          </a:ln>
        </p:spPr>
      </p:pic>
      <p:sp>
        <p:nvSpPr>
          <p:cNvPr id="7" name="Rectangular Callout 6"/>
          <p:cNvSpPr/>
          <p:nvPr/>
        </p:nvSpPr>
        <p:spPr>
          <a:xfrm>
            <a:off x="3200400" y="3505200"/>
            <a:ext cx="5410200" cy="3200400"/>
          </a:xfrm>
          <a:prstGeom prst="wedgeRectCallout">
            <a:avLst>
              <a:gd name="adj1" fmla="val -23954"/>
              <a:gd name="adj2" fmla="val -57232"/>
            </a:avLst>
          </a:prstGeom>
          <a:solidFill>
            <a:srgbClr val="FF0000">
              <a:alpha val="25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1750" name="Picture 2"/>
          <p:cNvPicPr>
            <a:picLocks noChangeAspect="1" noChangeArrowheads="1"/>
          </p:cNvPicPr>
          <p:nvPr/>
        </p:nvPicPr>
        <p:blipFill>
          <a:blip r:embed="rId3"/>
          <a:srcRect/>
          <a:stretch>
            <a:fillRect/>
          </a:stretch>
        </p:blipFill>
        <p:spPr bwMode="auto">
          <a:xfrm>
            <a:off x="3352800" y="3573463"/>
            <a:ext cx="5181600" cy="3086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76200" y="1047750"/>
            <a:ext cx="7391400" cy="1695450"/>
          </a:xfrm>
          <a:prstGeom prst="rect">
            <a:avLst/>
          </a:prstGeom>
          <a:noFill/>
          <a:ln w="9525">
            <a:noFill/>
            <a:miter lim="800000"/>
            <a:headEnd/>
            <a:tailEnd/>
          </a:ln>
        </p:spPr>
      </p:pic>
      <p:sp>
        <p:nvSpPr>
          <p:cNvPr id="32770" name="Title 1"/>
          <p:cNvSpPr>
            <a:spLocks noGrp="1"/>
          </p:cNvSpPr>
          <p:nvPr>
            <p:ph type="title"/>
          </p:nvPr>
        </p:nvSpPr>
        <p:spPr>
          <a:xfrm>
            <a:off x="1524000" y="98425"/>
            <a:ext cx="7467600" cy="685800"/>
          </a:xfrm>
        </p:spPr>
        <p:txBody>
          <a:bodyPr/>
          <a:lstStyle/>
          <a:p>
            <a:r>
              <a:rPr lang="en-US" sz="3600" smtClean="0"/>
              <a:t>cPET-Web Workgroups</a:t>
            </a:r>
          </a:p>
        </p:txBody>
      </p:sp>
      <p:sp>
        <p:nvSpPr>
          <p:cNvPr id="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n-US" smtClean="0"/>
              <a:t>   </a:t>
            </a:r>
            <a:fld id="{9D6777DC-A012-44BC-936D-BF4915E8979B}" type="slidenum">
              <a:rPr lang="en-US" smtClean="0"/>
              <a:pPr fontAlgn="base">
                <a:spcBef>
                  <a:spcPct val="0"/>
                </a:spcBef>
                <a:spcAft>
                  <a:spcPct val="0"/>
                </a:spcAft>
                <a:defRPr/>
              </a:pPr>
              <a:t>9</a:t>
            </a:fld>
            <a:endParaRPr lang="en-US" smtClean="0"/>
          </a:p>
        </p:txBody>
      </p:sp>
      <p:sp>
        <p:nvSpPr>
          <p:cNvPr id="7" name="Rectangular Callout 6"/>
          <p:cNvSpPr/>
          <p:nvPr/>
        </p:nvSpPr>
        <p:spPr>
          <a:xfrm>
            <a:off x="228600" y="2895600"/>
            <a:ext cx="3200400" cy="3657600"/>
          </a:xfrm>
          <a:prstGeom prst="wedgeRectCallout">
            <a:avLst>
              <a:gd name="adj1" fmla="val 156070"/>
              <a:gd name="adj2" fmla="val -62938"/>
            </a:avLst>
          </a:prstGeom>
          <a:solidFill>
            <a:srgbClr val="FF0000">
              <a:alpha val="25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2773" name="Picture 3"/>
          <p:cNvPicPr>
            <a:picLocks noChangeAspect="1" noChangeArrowheads="1"/>
          </p:cNvPicPr>
          <p:nvPr/>
        </p:nvPicPr>
        <p:blipFill>
          <a:blip r:embed="rId3"/>
          <a:srcRect/>
          <a:stretch>
            <a:fillRect/>
          </a:stretch>
        </p:blipFill>
        <p:spPr bwMode="auto">
          <a:xfrm>
            <a:off x="304800" y="2971800"/>
            <a:ext cx="3024188" cy="3529013"/>
          </a:xfrm>
          <a:prstGeom prst="rect">
            <a:avLst/>
          </a:prstGeom>
          <a:noFill/>
          <a:ln w="9525">
            <a:noFill/>
            <a:miter lim="800000"/>
            <a:headEnd/>
            <a:tailEnd/>
          </a:ln>
        </p:spPr>
      </p:pic>
      <p:sp>
        <p:nvSpPr>
          <p:cNvPr id="12" name="Rectangular Callout 11"/>
          <p:cNvSpPr/>
          <p:nvPr/>
        </p:nvSpPr>
        <p:spPr>
          <a:xfrm>
            <a:off x="4343400" y="4038600"/>
            <a:ext cx="4572000" cy="2590800"/>
          </a:xfrm>
          <a:prstGeom prst="wedgeRectCallout">
            <a:avLst>
              <a:gd name="adj1" fmla="val -80054"/>
              <a:gd name="adj2" fmla="val -52549"/>
            </a:avLst>
          </a:prstGeom>
          <a:solidFill>
            <a:srgbClr val="FF0000">
              <a:alpha val="25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2775" name="Picture 4"/>
          <p:cNvPicPr>
            <a:picLocks noChangeAspect="1" noChangeArrowheads="1"/>
          </p:cNvPicPr>
          <p:nvPr/>
        </p:nvPicPr>
        <p:blipFill>
          <a:blip r:embed="rId4"/>
          <a:srcRect/>
          <a:stretch>
            <a:fillRect/>
          </a:stretch>
        </p:blipFill>
        <p:spPr bwMode="auto">
          <a:xfrm>
            <a:off x="4419600" y="4114800"/>
            <a:ext cx="4419600" cy="2362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Internal DoD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DoD Print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ternal DoD Screen Presentati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0B5AF411B9F43A791AE87FBCB0CCF" ma:contentTypeVersion="5" ma:contentTypeDescription="Create a new document." ma:contentTypeScope="" ma:versionID="a07428e1e86abfb92c13e40c6d87ac6b">
  <xsd:schema xmlns:xsd="http://www.w3.org/2001/XMLSchema" xmlns:p="http://schemas.microsoft.com/office/2006/metadata/properties" xmlns:ns1="http://schemas.microsoft.com/sharepoint/v3" xmlns:ns2="818ab197-d140-402e-b8de-97cd7fd16373" xmlns:ns3="8781b459-35d1-4874-a8a7-354b71085f54" targetNamespace="http://schemas.microsoft.com/office/2006/metadata/properties" ma:root="true" ma:fieldsID="b142ebc7ab5e1caa001ebac0546f0008" ns1:_="" ns2:_="" ns3:_="">
    <xsd:import namespace="http://schemas.microsoft.com/sharepoint/v3"/>
    <xsd:import namespace="818ab197-d140-402e-b8de-97cd7fd16373"/>
    <xsd:import namespace="8781b459-35d1-4874-a8a7-354b71085f54"/>
    <xsd:element name="properties">
      <xsd:complexType>
        <xsd:sequence>
          <xsd:element name="documentManagement">
            <xsd:complexType>
              <xsd:all>
                <xsd:element ref="ns2:ContentId" minOccurs="0"/>
                <xsd:element ref="ns2:NavMenuId" minOccurs="0"/>
                <xsd:element ref="ns2:ContentFileId" minOccurs="0"/>
                <xsd:element ref="ns3:Taxonomy" minOccurs="0"/>
                <xsd:element ref="ns2:SortOrder"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818ab197-d140-402e-b8de-97cd7fd16373" elementFormDefault="qualified">
    <xsd:import namespace="http://schemas.microsoft.com/office/2006/documentManagement/types"/>
    <xsd:element name="ContentId" ma:index="8" nillable="true" ma:displayName="ContentId" ma:internalName="ContentId">
      <xsd:simpleType>
        <xsd:restriction base="dms:Text">
          <xsd:maxLength value="255"/>
        </xsd:restriction>
      </xsd:simpleType>
    </xsd:element>
    <xsd:element name="NavMenuId" ma:index="9" nillable="true" ma:displayName="NavMenuId" ma:internalName="NavMenuId">
      <xsd:simpleType>
        <xsd:restriction base="dms:Text">
          <xsd:maxLength value="255"/>
        </xsd:restriction>
      </xsd:simpleType>
    </xsd:element>
    <xsd:element name="ContentFileId" ma:index="10" nillable="true" ma:displayName="ContentFileId" ma:internalName="ContentFileId">
      <xsd:simpleType>
        <xsd:restriction base="dms:Text">
          <xsd:maxLength value="255"/>
        </xsd:restriction>
      </xsd:simpleType>
    </xsd:element>
    <xsd:element name="SortOrder" ma:index="12" nillable="true" ma:displayName="Homepage Sort Order" ma:internalName="SortOrder" ma:percentage="FALSE">
      <xsd:simpleType>
        <xsd:restriction base="dms:Number"/>
      </xsd:simpleType>
    </xsd:element>
  </xsd:schema>
  <xsd:schema xmlns:xsd="http://www.w3.org/2001/XMLSchema" xmlns:dms="http://schemas.microsoft.com/office/2006/documentManagement/types" targetNamespace="8781b459-35d1-4874-a8a7-354b71085f54" elementFormDefault="qualified">
    <xsd:import namespace="http://schemas.microsoft.com/office/2006/documentManagement/types"/>
    <xsd:element name="Taxonomy" ma:index="11" nillable="true" ma:displayName="Taxonomy" ma:internalName="SusQtechTaxonomy">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avMenuId xmlns="818ab197-d140-402e-b8de-97cd7fd16373" xsi:nil="true"/>
    <ContentId xmlns="818ab197-d140-402e-b8de-97cd7fd16373" xsi:nil="true"/>
    <SortOrder xmlns="818ab197-d140-402e-b8de-97cd7fd16373" xsi:nil="true"/>
    <PublishingExpirationDate xmlns="http://schemas.microsoft.com/sharepoint/v3" xsi:nil="true"/>
    <PublishingStartDate xmlns="http://schemas.microsoft.com/sharepoint/v3" xsi:nil="true"/>
    <ContentFileId xmlns="818ab197-d140-402e-b8de-97cd7fd16373" xsi:nil="true"/>
    <Taxonomy xmlns="8781b459-35d1-4874-a8a7-354b71085f54" xsi:nil="true"/>
  </documentManagement>
</p:properties>
</file>

<file path=customXml/itemProps1.xml><?xml version="1.0" encoding="utf-8"?>
<ds:datastoreItem xmlns:ds="http://schemas.openxmlformats.org/officeDocument/2006/customXml" ds:itemID="{DCD30C5F-70BB-4711-9B62-1B1ECC5C84F4}"/>
</file>

<file path=customXml/itemProps2.xml><?xml version="1.0" encoding="utf-8"?>
<ds:datastoreItem xmlns:ds="http://schemas.openxmlformats.org/officeDocument/2006/customXml" ds:itemID="{AB6BF12D-6F60-4125-955D-D4808955B948}"/>
</file>

<file path=customXml/itemProps3.xml><?xml version="1.0" encoding="utf-8"?>
<ds:datastoreItem xmlns:ds="http://schemas.openxmlformats.org/officeDocument/2006/customXml" ds:itemID="{6388D79E-4FA9-4F65-B859-2A31D93C9590}"/>
</file>

<file path=docProps/app.xml><?xml version="1.0" encoding="utf-8"?>
<Properties xmlns="http://schemas.openxmlformats.org/officeDocument/2006/extended-properties" xmlns:vt="http://schemas.openxmlformats.org/officeDocument/2006/docPropsVTypes">
  <TotalTime>4440</TotalTime>
  <Words>714</Words>
  <Application>Microsoft Office PowerPoint</Application>
  <PresentationFormat>On-screen Show (4:3)</PresentationFormat>
  <Paragraphs>167</Paragraphs>
  <Slides>19</Slides>
  <Notes>0</Notes>
  <HiddenSlides>0</HiddenSlides>
  <MMClips>0</MMClips>
  <ScaleCrop>false</ScaleCrop>
  <HeadingPairs>
    <vt:vector size="6" baseType="variant">
      <vt:variant>
        <vt:lpstr>Fonts Used</vt:lpstr>
      </vt:variant>
      <vt:variant>
        <vt:i4>5</vt:i4>
      </vt:variant>
      <vt:variant>
        <vt:lpstr>Design Template</vt:lpstr>
      </vt:variant>
      <vt:variant>
        <vt:i4>20</vt:i4>
      </vt:variant>
      <vt:variant>
        <vt:lpstr>Slide Titles</vt:lpstr>
      </vt:variant>
      <vt:variant>
        <vt:i4>19</vt:i4>
      </vt:variant>
    </vt:vector>
  </HeadingPairs>
  <TitlesOfParts>
    <vt:vector size="44" baseType="lpstr">
      <vt:lpstr>Arial</vt:lpstr>
      <vt:lpstr>Calibri</vt:lpstr>
      <vt:lpstr>Times New Roman</vt:lpstr>
      <vt:lpstr>Georgia</vt:lpstr>
      <vt:lpstr>Cambria</vt:lpstr>
      <vt:lpstr>Internal DoD Slide Master</vt:lpstr>
      <vt:lpstr>External DoD Print Slide Master</vt:lpstr>
      <vt:lpstr>External DoD Screen Presentation Slide Master</vt:lpstr>
      <vt:lpstr>Blank</vt:lpstr>
      <vt:lpstr>Internal DoD Slide Master</vt:lpstr>
      <vt:lpstr>Internal DoD Slide Master</vt:lpstr>
      <vt:lpstr>Internal DoD Slide Master</vt:lpstr>
      <vt:lpstr>Internal DoD Slide Master</vt:lpstr>
      <vt:lpstr>Internal DoD Slide Master</vt:lpstr>
      <vt:lpstr>External DoD Print Slide Master</vt:lpstr>
      <vt:lpstr>External DoD Print Slide Master</vt:lpstr>
      <vt:lpstr>External DoD Print Slide Master</vt:lpstr>
      <vt:lpstr>External DoD Print Slide Master</vt:lpstr>
      <vt:lpstr>External DoD Print Slide Master</vt:lpstr>
      <vt:lpstr>External DoD Screen Presentation Slide Master</vt:lpstr>
      <vt:lpstr>External DoD Screen Presentation Slide Master</vt:lpstr>
      <vt:lpstr>External DoD Screen Presentation Slide Master</vt:lpstr>
      <vt:lpstr>External DoD Screen Presentation Slide Master</vt:lpstr>
      <vt:lpstr>External DoD Screen Presentation Slide Master</vt:lpstr>
      <vt:lpstr>External DoD Screen Presentation Slide Master</vt:lpstr>
      <vt:lpstr>DoD COST REPORTING OVERVIEW CSDR &amp; EVM-CR</vt:lpstr>
      <vt:lpstr>DCARC Systems Overview</vt:lpstr>
      <vt:lpstr>Slide 3</vt:lpstr>
      <vt:lpstr>CSDR Systems Overview</vt:lpstr>
      <vt:lpstr>CSDR Metrics </vt:lpstr>
      <vt:lpstr>CSDR Compliance</vt:lpstr>
      <vt:lpstr>CSDR System Improvements</vt:lpstr>
      <vt:lpstr>cPET-Web</vt:lpstr>
      <vt:lpstr>cPET-Web Workgroups</vt:lpstr>
      <vt:lpstr>DACIMS</vt:lpstr>
      <vt:lpstr>Slide 11</vt:lpstr>
      <vt:lpstr>EVM-CR Overview</vt:lpstr>
      <vt:lpstr>EVM-CR Overview</vt:lpstr>
      <vt:lpstr>EVM-CR Policy/Business Rules</vt:lpstr>
      <vt:lpstr>EVM-CR Policy/Business Rules</vt:lpstr>
      <vt:lpstr>EVM-CR Metrics </vt:lpstr>
      <vt:lpstr>EVM-CR Improvements</vt:lpstr>
      <vt:lpstr>Dashboard &amp; Reporting Compliance</vt:lpstr>
      <vt:lpstr>Questions? </vt:lpstr>
    </vt:vector>
  </TitlesOfParts>
  <Company>OSD-CIO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20100819_DOD_COST_REPORTING_Overview.pptx</dc:title>
  <dc:creator>KolbRM</dc:creator>
  <cp:lastModifiedBy>Mike Martin</cp:lastModifiedBy>
  <cp:revision>350</cp:revision>
  <dcterms:created xsi:type="dcterms:W3CDTF">2010-05-07T12:28:41Z</dcterms:created>
  <dcterms:modified xsi:type="dcterms:W3CDTF">2010-08-18T21:11:04Z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0x01010004A0B5AF411B9F43A791AE87FBCB0CCF</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