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customXml/itemProps1.xml" ContentType="application/vnd.openxmlformats-officedocument.customXmlProperti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notesMasterIdLst>
    <p:notesMasterId r:id="rId27"/>
  </p:notesMasterIdLst>
  <p:sldIdLst>
    <p:sldId id="373" r:id="rId2"/>
    <p:sldId id="374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403" r:id="rId17"/>
    <p:sldId id="388" r:id="rId18"/>
    <p:sldId id="389" r:id="rId19"/>
    <p:sldId id="390" r:id="rId20"/>
    <p:sldId id="391" r:id="rId21"/>
    <p:sldId id="398" r:id="rId22"/>
    <p:sldId id="399" r:id="rId23"/>
    <p:sldId id="404" r:id="rId24"/>
    <p:sldId id="405" r:id="rId25"/>
    <p:sldId id="400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3399"/>
    <a:srgbClr val="0033CC"/>
    <a:srgbClr val="080808"/>
    <a:srgbClr val="FF9900"/>
    <a:srgbClr val="0000CC"/>
    <a:srgbClr val="FFFF00"/>
    <a:srgbClr val="292929"/>
    <a:srgbClr val="DF4A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5642" autoAdjust="0"/>
  </p:normalViewPr>
  <p:slideViewPr>
    <p:cSldViewPr>
      <p:cViewPr>
        <p:scale>
          <a:sx n="70" d="100"/>
          <a:sy n="70" d="100"/>
        </p:scale>
        <p:origin x="-2292" y="-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DC320E-9033-440C-A671-5B4F9B6D8CD8}" type="doc">
      <dgm:prSet loTypeId="urn:microsoft.com/office/officeart/2005/8/layout/vList5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127F4D99-B8D8-4903-9911-E2E718E255D4}">
      <dgm:prSet phldrT="[Text]" custT="1"/>
      <dgm:spPr/>
      <dgm:t>
        <a:bodyPr/>
        <a:lstStyle/>
        <a:p>
          <a:r>
            <a:rPr lang="en-US" sz="2800" dirty="0" smtClean="0"/>
            <a:t>Consumers</a:t>
          </a:r>
          <a:endParaRPr lang="en-US" sz="2800" dirty="0"/>
        </a:p>
      </dgm:t>
    </dgm:pt>
    <dgm:pt modelId="{5732F197-2CFF-4B0C-A0A0-BBA7E6F8E73D}" type="parTrans" cxnId="{AB260721-2024-45C3-814D-6384BB0A8FB4}">
      <dgm:prSet/>
      <dgm:spPr/>
      <dgm:t>
        <a:bodyPr/>
        <a:lstStyle/>
        <a:p>
          <a:endParaRPr lang="en-US"/>
        </a:p>
      </dgm:t>
    </dgm:pt>
    <dgm:pt modelId="{B8CC0B74-EDFD-4BF7-9103-CA90FF80D9DE}" type="sibTrans" cxnId="{AB260721-2024-45C3-814D-6384BB0A8FB4}">
      <dgm:prSet/>
      <dgm:spPr/>
      <dgm:t>
        <a:bodyPr/>
        <a:lstStyle/>
        <a:p>
          <a:endParaRPr lang="en-US"/>
        </a:p>
      </dgm:t>
    </dgm:pt>
    <dgm:pt modelId="{5CD9527C-8B5A-4EB6-8FA7-D51335BF642B}">
      <dgm:prSet phldrT="[Text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Executive Management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146EA284-2926-4036-A0FF-BF334CF1C835}" type="parTrans" cxnId="{0EC84F2C-DEDD-4BFF-8F5C-BE4CAA9E76D1}">
      <dgm:prSet/>
      <dgm:spPr/>
      <dgm:t>
        <a:bodyPr/>
        <a:lstStyle/>
        <a:p>
          <a:endParaRPr lang="en-US"/>
        </a:p>
      </dgm:t>
    </dgm:pt>
    <dgm:pt modelId="{C1CB90F4-ACE3-4CE6-9FAA-36C887CA50E5}" type="sibTrans" cxnId="{0EC84F2C-DEDD-4BFF-8F5C-BE4CAA9E76D1}">
      <dgm:prSet/>
      <dgm:spPr/>
      <dgm:t>
        <a:bodyPr/>
        <a:lstStyle/>
        <a:p>
          <a:endParaRPr lang="en-US"/>
        </a:p>
      </dgm:t>
    </dgm:pt>
    <dgm:pt modelId="{B1903842-E914-4DC6-8116-16E03B304C35}">
      <dgm:prSet phldrT="[Text]" custT="1"/>
      <dgm:spPr/>
      <dgm:t>
        <a:bodyPr/>
        <a:lstStyle/>
        <a:p>
          <a:r>
            <a:rPr lang="en-US" sz="2800" dirty="0" smtClean="0"/>
            <a:t>Performers</a:t>
          </a:r>
          <a:endParaRPr lang="en-US" sz="2800" dirty="0"/>
        </a:p>
      </dgm:t>
    </dgm:pt>
    <dgm:pt modelId="{39E3A06E-0493-4B0D-9ABD-A4510BAED1BC}" type="parTrans" cxnId="{318688F6-6DFA-413A-87E0-8C417614D238}">
      <dgm:prSet/>
      <dgm:spPr/>
      <dgm:t>
        <a:bodyPr/>
        <a:lstStyle/>
        <a:p>
          <a:endParaRPr lang="en-US"/>
        </a:p>
      </dgm:t>
    </dgm:pt>
    <dgm:pt modelId="{674CD9FC-53B7-43DA-9147-70C2839CF135}" type="sibTrans" cxnId="{318688F6-6DFA-413A-87E0-8C417614D238}">
      <dgm:prSet/>
      <dgm:spPr/>
      <dgm:t>
        <a:bodyPr/>
        <a:lstStyle/>
        <a:p>
          <a:endParaRPr lang="en-US"/>
        </a:p>
      </dgm:t>
    </dgm:pt>
    <dgm:pt modelId="{856AAE8F-92DF-4D73-901C-FC5128888CC1}">
      <dgm:prSet phldrT="[Text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Program Managers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301E1AAE-BD41-4D19-AA7C-C1176EDC3769}" type="parTrans" cxnId="{60FE6FAC-32A3-46A0-AF91-8DE079DA6B35}">
      <dgm:prSet/>
      <dgm:spPr/>
      <dgm:t>
        <a:bodyPr/>
        <a:lstStyle/>
        <a:p>
          <a:endParaRPr lang="en-US"/>
        </a:p>
      </dgm:t>
    </dgm:pt>
    <dgm:pt modelId="{FEB80F2A-FACF-46CE-9D4C-C49D40E8FF8E}" type="sibTrans" cxnId="{60FE6FAC-32A3-46A0-AF91-8DE079DA6B35}">
      <dgm:prSet/>
      <dgm:spPr/>
      <dgm:t>
        <a:bodyPr/>
        <a:lstStyle/>
        <a:p>
          <a:endParaRPr lang="en-US"/>
        </a:p>
      </dgm:t>
    </dgm:pt>
    <dgm:pt modelId="{7E16C81C-FD70-4026-8027-092C09DCB251}">
      <dgm:prSet phldrT="[Text]" custT="1"/>
      <dgm:spPr/>
      <dgm:t>
        <a:bodyPr/>
        <a:lstStyle/>
        <a:p>
          <a:r>
            <a:rPr lang="en-US" sz="2800" dirty="0" smtClean="0"/>
            <a:t>Caretakers</a:t>
          </a:r>
          <a:endParaRPr lang="en-US" sz="2800" dirty="0"/>
        </a:p>
      </dgm:t>
    </dgm:pt>
    <dgm:pt modelId="{0A7CA93C-B3C4-4F4F-BA3B-A72C858F089E}" type="parTrans" cxnId="{03A77BAD-D056-484C-8849-458E14A76FE5}">
      <dgm:prSet/>
      <dgm:spPr/>
      <dgm:t>
        <a:bodyPr/>
        <a:lstStyle/>
        <a:p>
          <a:endParaRPr lang="en-US"/>
        </a:p>
      </dgm:t>
    </dgm:pt>
    <dgm:pt modelId="{723255EA-97BB-46FB-9F67-CB5015C5B729}" type="sibTrans" cxnId="{03A77BAD-D056-484C-8849-458E14A76FE5}">
      <dgm:prSet/>
      <dgm:spPr/>
      <dgm:t>
        <a:bodyPr/>
        <a:lstStyle/>
        <a:p>
          <a:endParaRPr lang="en-US"/>
        </a:p>
      </dgm:t>
    </dgm:pt>
    <dgm:pt modelId="{60C4E002-9C53-4A75-A746-68EA54E19E2F}">
      <dgm:prSet phldrT="[Text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Financial &amp; EVM Analyst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B5BC4DD0-0A63-419E-940D-1D094A5A5ABF}" type="parTrans" cxnId="{9CE0623F-20CE-4555-9887-63C805DB2EC1}">
      <dgm:prSet/>
      <dgm:spPr/>
      <dgm:t>
        <a:bodyPr/>
        <a:lstStyle/>
        <a:p>
          <a:endParaRPr lang="en-US"/>
        </a:p>
      </dgm:t>
    </dgm:pt>
    <dgm:pt modelId="{E457FDEB-FAD1-4808-8DA3-9AD5291ADB6B}" type="sibTrans" cxnId="{9CE0623F-20CE-4555-9887-63C805DB2EC1}">
      <dgm:prSet/>
      <dgm:spPr/>
      <dgm:t>
        <a:bodyPr/>
        <a:lstStyle/>
        <a:p>
          <a:endParaRPr lang="en-US"/>
        </a:p>
      </dgm:t>
    </dgm:pt>
    <dgm:pt modelId="{4B4BC19E-CF13-4D51-83AA-5DC98DB2E1CC}">
      <dgm:prSet phldrT="[Text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Functional Management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E09A6745-4976-4C57-AC99-FD29A43C9B7C}" type="parTrans" cxnId="{24BD13C7-461A-4D68-A578-F1056E6B33CE}">
      <dgm:prSet/>
      <dgm:spPr/>
      <dgm:t>
        <a:bodyPr/>
        <a:lstStyle/>
        <a:p>
          <a:endParaRPr lang="en-US"/>
        </a:p>
      </dgm:t>
    </dgm:pt>
    <dgm:pt modelId="{E4A26D54-0037-4FAB-A792-DF44C692C4CC}" type="sibTrans" cxnId="{24BD13C7-461A-4D68-A578-F1056E6B33CE}">
      <dgm:prSet/>
      <dgm:spPr/>
      <dgm:t>
        <a:bodyPr/>
        <a:lstStyle/>
        <a:p>
          <a:endParaRPr lang="en-US"/>
        </a:p>
      </dgm:t>
    </dgm:pt>
    <dgm:pt modelId="{1A797E83-23AD-480A-A3BC-D00BDA63CD84}">
      <dgm:prSet phldrT="[Text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Customers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8AE03043-DE87-48E5-9F1F-3D779B3EF730}" type="parTrans" cxnId="{D1091D32-8FB5-4EDD-A714-40E6E042B29B}">
      <dgm:prSet/>
      <dgm:spPr/>
      <dgm:t>
        <a:bodyPr/>
        <a:lstStyle/>
        <a:p>
          <a:endParaRPr lang="en-US"/>
        </a:p>
      </dgm:t>
    </dgm:pt>
    <dgm:pt modelId="{E2C556AF-E831-4E7A-BE67-C8375263EF46}" type="sibTrans" cxnId="{D1091D32-8FB5-4EDD-A714-40E6E042B29B}">
      <dgm:prSet/>
      <dgm:spPr/>
      <dgm:t>
        <a:bodyPr/>
        <a:lstStyle/>
        <a:p>
          <a:endParaRPr lang="en-US"/>
        </a:p>
      </dgm:t>
    </dgm:pt>
    <dgm:pt modelId="{C6C47721-7C3D-4992-9FC4-73DFE2CA1A65}">
      <dgm:prSet phldrT="[Text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Oversight Agencies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C3E79334-8BB2-4FE3-8BB9-F51D9A33F33F}" type="parTrans" cxnId="{8F629BF4-BA93-4CDD-9ED3-CA65392D8BC2}">
      <dgm:prSet/>
      <dgm:spPr/>
      <dgm:t>
        <a:bodyPr/>
        <a:lstStyle/>
        <a:p>
          <a:endParaRPr lang="en-US"/>
        </a:p>
      </dgm:t>
    </dgm:pt>
    <dgm:pt modelId="{3F4ACBB9-1898-4E87-9E17-80AC2808D9C6}" type="sibTrans" cxnId="{8F629BF4-BA93-4CDD-9ED3-CA65392D8BC2}">
      <dgm:prSet/>
      <dgm:spPr/>
      <dgm:t>
        <a:bodyPr/>
        <a:lstStyle/>
        <a:p>
          <a:endParaRPr lang="en-US"/>
        </a:p>
      </dgm:t>
    </dgm:pt>
    <dgm:pt modelId="{44880A80-9BF2-4B77-9B29-E8FAA48119A6}">
      <dgm:prSet phldrT="[Text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CAM’s &amp; Engineering Leads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ACD96D60-3740-422C-A532-430C00EF8355}" type="parTrans" cxnId="{5F6B6BB7-187E-4378-98B5-1A3687D725E6}">
      <dgm:prSet/>
      <dgm:spPr/>
      <dgm:t>
        <a:bodyPr/>
        <a:lstStyle/>
        <a:p>
          <a:endParaRPr lang="en-US"/>
        </a:p>
      </dgm:t>
    </dgm:pt>
    <dgm:pt modelId="{F39D7FC5-B0CE-4758-B1FC-BD67D29B3631}" type="sibTrans" cxnId="{5F6B6BB7-187E-4378-98B5-1A3687D725E6}">
      <dgm:prSet/>
      <dgm:spPr/>
      <dgm:t>
        <a:bodyPr/>
        <a:lstStyle/>
        <a:p>
          <a:endParaRPr lang="en-US"/>
        </a:p>
      </dgm:t>
    </dgm:pt>
    <dgm:pt modelId="{0B807291-622F-4469-A3EC-A7C175A9F316}">
      <dgm:prSet phldrT="[Text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Sub Contractors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E5E00033-8EEE-4B72-8736-C5A620B3C7C3}" type="parTrans" cxnId="{DBE20B0B-7A8C-45DE-9714-A840B2F58286}">
      <dgm:prSet/>
      <dgm:spPr/>
      <dgm:t>
        <a:bodyPr/>
        <a:lstStyle/>
        <a:p>
          <a:endParaRPr lang="en-US"/>
        </a:p>
      </dgm:t>
    </dgm:pt>
    <dgm:pt modelId="{AA3D14A1-CB18-4CF3-82A3-F407066D8265}" type="sibTrans" cxnId="{DBE20B0B-7A8C-45DE-9714-A840B2F58286}">
      <dgm:prSet/>
      <dgm:spPr/>
      <dgm:t>
        <a:bodyPr/>
        <a:lstStyle/>
        <a:p>
          <a:endParaRPr lang="en-US"/>
        </a:p>
      </dgm:t>
    </dgm:pt>
    <dgm:pt modelId="{5C7BF0FE-BFBC-4C5E-9D2B-412A7D51C3C8}">
      <dgm:prSet phldrT="[Text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Product, Test &amp; Other Support Centers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E16D75EA-F1DE-4414-A6BB-72DA44CE02B3}" type="parTrans" cxnId="{1E9A86F2-EF94-49CB-9AC9-1FF438AB92F6}">
      <dgm:prSet/>
      <dgm:spPr/>
      <dgm:t>
        <a:bodyPr/>
        <a:lstStyle/>
        <a:p>
          <a:endParaRPr lang="en-US"/>
        </a:p>
      </dgm:t>
    </dgm:pt>
    <dgm:pt modelId="{6E96A297-DA51-4DBA-8912-FA3AD0926612}" type="sibTrans" cxnId="{1E9A86F2-EF94-49CB-9AC9-1FF438AB92F6}">
      <dgm:prSet/>
      <dgm:spPr/>
      <dgm:t>
        <a:bodyPr/>
        <a:lstStyle/>
        <a:p>
          <a:endParaRPr lang="en-US"/>
        </a:p>
      </dgm:t>
    </dgm:pt>
    <dgm:pt modelId="{75CCF496-A14F-4752-ABE9-6883B8CDFBA5}">
      <dgm:prSet phldrT="[Text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Master Planner &amp; Schedulers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F8A63335-73E5-4966-8295-0E07B22F4C0F}" type="parTrans" cxnId="{00BD2FD7-90C9-4303-8D5C-02ABCD196624}">
      <dgm:prSet/>
      <dgm:spPr/>
      <dgm:t>
        <a:bodyPr/>
        <a:lstStyle/>
        <a:p>
          <a:endParaRPr lang="en-US"/>
        </a:p>
      </dgm:t>
    </dgm:pt>
    <dgm:pt modelId="{F4F53885-B556-40E8-9B37-3D00167685D8}" type="sibTrans" cxnId="{00BD2FD7-90C9-4303-8D5C-02ABCD196624}">
      <dgm:prSet/>
      <dgm:spPr/>
      <dgm:t>
        <a:bodyPr/>
        <a:lstStyle/>
        <a:p>
          <a:endParaRPr lang="en-US"/>
        </a:p>
      </dgm:t>
    </dgm:pt>
    <dgm:pt modelId="{428C0D1F-85F4-4DA1-A154-2966E8D980F5}">
      <dgm:prSet phldrT="[Text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Performance and Risk Managers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F24642B9-522E-45C6-AF9A-CEF60B37D204}" type="parTrans" cxnId="{CFD6B97B-3493-452B-88D7-D7381D252650}">
      <dgm:prSet/>
      <dgm:spPr/>
      <dgm:t>
        <a:bodyPr/>
        <a:lstStyle/>
        <a:p>
          <a:endParaRPr lang="en-US"/>
        </a:p>
      </dgm:t>
    </dgm:pt>
    <dgm:pt modelId="{7CAFA3FB-2168-47AF-A8B7-46BEC62CA611}" type="sibTrans" cxnId="{CFD6B97B-3493-452B-88D7-D7381D252650}">
      <dgm:prSet/>
      <dgm:spPr/>
      <dgm:t>
        <a:bodyPr/>
        <a:lstStyle/>
        <a:p>
          <a:endParaRPr lang="en-US"/>
        </a:p>
      </dgm:t>
    </dgm:pt>
    <dgm:pt modelId="{8CA1654D-AECF-4AF2-A44A-37EC9B8FEFB2}">
      <dgm:prSet phldrT="[Text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Program Controls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353E2F39-51CE-4B8C-9997-F1A081BE087D}" type="parTrans" cxnId="{F7066D81-847E-4AA4-A040-FD6CF61F1542}">
      <dgm:prSet/>
      <dgm:spPr/>
      <dgm:t>
        <a:bodyPr/>
        <a:lstStyle/>
        <a:p>
          <a:endParaRPr lang="en-US"/>
        </a:p>
      </dgm:t>
    </dgm:pt>
    <dgm:pt modelId="{F27AE4E0-F4D4-42DA-8D2A-8475F7893E49}" type="sibTrans" cxnId="{F7066D81-847E-4AA4-A040-FD6CF61F1542}">
      <dgm:prSet/>
      <dgm:spPr/>
      <dgm:t>
        <a:bodyPr/>
        <a:lstStyle/>
        <a:p>
          <a:endParaRPr lang="en-US"/>
        </a:p>
      </dgm:t>
    </dgm:pt>
    <dgm:pt modelId="{05025F91-3F8A-45B2-97E1-F5FB109A92F0}" type="pres">
      <dgm:prSet presAssocID="{27DC320E-9033-440C-A671-5B4F9B6D8C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E841FB-1E19-433D-BD22-C0D1BCED31A1}" type="pres">
      <dgm:prSet presAssocID="{127F4D99-B8D8-4903-9911-E2E718E255D4}" presName="linNode" presStyleCnt="0"/>
      <dgm:spPr/>
      <dgm:t>
        <a:bodyPr/>
        <a:lstStyle/>
        <a:p>
          <a:endParaRPr lang="en-US"/>
        </a:p>
      </dgm:t>
    </dgm:pt>
    <dgm:pt modelId="{19DA6EEB-58C4-4059-8DEF-8E9DCE447C74}" type="pres">
      <dgm:prSet presAssocID="{127F4D99-B8D8-4903-9911-E2E718E255D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E3722-00A2-40E1-A98D-8554C22D1E23}" type="pres">
      <dgm:prSet presAssocID="{127F4D99-B8D8-4903-9911-E2E718E255D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D648D5-0745-4AC0-B1B5-B931822BD5B2}" type="pres">
      <dgm:prSet presAssocID="{B8CC0B74-EDFD-4BF7-9103-CA90FF80D9DE}" presName="sp" presStyleCnt="0"/>
      <dgm:spPr/>
      <dgm:t>
        <a:bodyPr/>
        <a:lstStyle/>
        <a:p>
          <a:endParaRPr lang="en-US"/>
        </a:p>
      </dgm:t>
    </dgm:pt>
    <dgm:pt modelId="{9300475A-25B7-4140-8E4A-52DB93F42F85}" type="pres">
      <dgm:prSet presAssocID="{B1903842-E914-4DC6-8116-16E03B304C35}" presName="linNode" presStyleCnt="0"/>
      <dgm:spPr/>
      <dgm:t>
        <a:bodyPr/>
        <a:lstStyle/>
        <a:p>
          <a:endParaRPr lang="en-US"/>
        </a:p>
      </dgm:t>
    </dgm:pt>
    <dgm:pt modelId="{999523D1-D15B-478C-9EF2-94ACCBB8058E}" type="pres">
      <dgm:prSet presAssocID="{B1903842-E914-4DC6-8116-16E03B304C3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B5A68-AC7A-4DFE-B34A-094BBA9D01E4}" type="pres">
      <dgm:prSet presAssocID="{B1903842-E914-4DC6-8116-16E03B304C3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F3CD8-F1B7-4786-BAC7-0795F5AD177E}" type="pres">
      <dgm:prSet presAssocID="{674CD9FC-53B7-43DA-9147-70C2839CF135}" presName="sp" presStyleCnt="0"/>
      <dgm:spPr/>
      <dgm:t>
        <a:bodyPr/>
        <a:lstStyle/>
        <a:p>
          <a:endParaRPr lang="en-US"/>
        </a:p>
      </dgm:t>
    </dgm:pt>
    <dgm:pt modelId="{28CE0FE4-5205-4231-96FB-1F37F3DB9738}" type="pres">
      <dgm:prSet presAssocID="{7E16C81C-FD70-4026-8027-092C09DCB251}" presName="linNode" presStyleCnt="0"/>
      <dgm:spPr/>
      <dgm:t>
        <a:bodyPr/>
        <a:lstStyle/>
        <a:p>
          <a:endParaRPr lang="en-US"/>
        </a:p>
      </dgm:t>
    </dgm:pt>
    <dgm:pt modelId="{4D3A0AFE-44DE-43BA-BC5A-EDCDD84EB28A}" type="pres">
      <dgm:prSet presAssocID="{7E16C81C-FD70-4026-8027-092C09DCB25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836E4-562D-4291-93EC-F6A690F305EF}" type="pres">
      <dgm:prSet presAssocID="{7E16C81C-FD70-4026-8027-092C09DCB25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7354B9-DFA5-4CB9-A3B4-1B772E05FDFC}" type="presOf" srcId="{4B4BC19E-CF13-4D51-83AA-5DC98DB2E1CC}" destId="{4B0E3722-00A2-40E1-A98D-8554C22D1E23}" srcOrd="0" destOrd="1" presId="urn:microsoft.com/office/officeart/2005/8/layout/vList5"/>
    <dgm:cxn modelId="{CD4BB21B-98FB-4C1D-BFD8-E35ACB0C07FE}" type="presOf" srcId="{428C0D1F-85F4-4DA1-A154-2966E8D980F5}" destId="{CA6836E4-562D-4291-93EC-F6A690F305EF}" srcOrd="0" destOrd="2" presId="urn:microsoft.com/office/officeart/2005/8/layout/vList5"/>
    <dgm:cxn modelId="{AF3FFED2-2412-4F9A-8FA6-34F50E13BF29}" type="presOf" srcId="{7E16C81C-FD70-4026-8027-092C09DCB251}" destId="{4D3A0AFE-44DE-43BA-BC5A-EDCDD84EB28A}" srcOrd="0" destOrd="0" presId="urn:microsoft.com/office/officeart/2005/8/layout/vList5"/>
    <dgm:cxn modelId="{1B9DA90E-A9D7-4609-B262-DA1DB58853CD}" type="presOf" srcId="{0B807291-622F-4469-A3EC-A7C175A9F316}" destId="{45BB5A68-AC7A-4DFE-B34A-094BBA9D01E4}" srcOrd="0" destOrd="2" presId="urn:microsoft.com/office/officeart/2005/8/layout/vList5"/>
    <dgm:cxn modelId="{318688F6-6DFA-413A-87E0-8C417614D238}" srcId="{27DC320E-9033-440C-A671-5B4F9B6D8CD8}" destId="{B1903842-E914-4DC6-8116-16E03B304C35}" srcOrd="1" destOrd="0" parTransId="{39E3A06E-0493-4B0D-9ABD-A4510BAED1BC}" sibTransId="{674CD9FC-53B7-43DA-9147-70C2839CF135}"/>
    <dgm:cxn modelId="{C72F2268-D626-47AA-B757-491F2FC7005C}" type="presOf" srcId="{60C4E002-9C53-4A75-A746-68EA54E19E2F}" destId="{CA6836E4-562D-4291-93EC-F6A690F305EF}" srcOrd="0" destOrd="0" presId="urn:microsoft.com/office/officeart/2005/8/layout/vList5"/>
    <dgm:cxn modelId="{2EF2DE9B-7984-4BD9-BCCC-26272EE8E288}" type="presOf" srcId="{C6C47721-7C3D-4992-9FC4-73DFE2CA1A65}" destId="{4B0E3722-00A2-40E1-A98D-8554C22D1E23}" srcOrd="0" destOrd="3" presId="urn:microsoft.com/office/officeart/2005/8/layout/vList5"/>
    <dgm:cxn modelId="{60FE6FAC-32A3-46A0-AF91-8DE079DA6B35}" srcId="{B1903842-E914-4DC6-8116-16E03B304C35}" destId="{856AAE8F-92DF-4D73-901C-FC5128888CC1}" srcOrd="0" destOrd="0" parTransId="{301E1AAE-BD41-4D19-AA7C-C1176EDC3769}" sibTransId="{FEB80F2A-FACF-46CE-9D4C-C49D40E8FF8E}"/>
    <dgm:cxn modelId="{5D3F5F80-E6A8-41C6-8CC8-D9515290A075}" type="presOf" srcId="{B1903842-E914-4DC6-8116-16E03B304C35}" destId="{999523D1-D15B-478C-9EF2-94ACCBB8058E}" srcOrd="0" destOrd="0" presId="urn:microsoft.com/office/officeart/2005/8/layout/vList5"/>
    <dgm:cxn modelId="{A6051AA1-61B5-4F9D-BD07-2A8D3F359F19}" type="presOf" srcId="{44880A80-9BF2-4B77-9B29-E8FAA48119A6}" destId="{45BB5A68-AC7A-4DFE-B34A-094BBA9D01E4}" srcOrd="0" destOrd="1" presId="urn:microsoft.com/office/officeart/2005/8/layout/vList5"/>
    <dgm:cxn modelId="{5A02589C-E0B8-4D3E-BDBA-5D88E7E2FBDF}" type="presOf" srcId="{856AAE8F-92DF-4D73-901C-FC5128888CC1}" destId="{45BB5A68-AC7A-4DFE-B34A-094BBA9D01E4}" srcOrd="0" destOrd="0" presId="urn:microsoft.com/office/officeart/2005/8/layout/vList5"/>
    <dgm:cxn modelId="{6883C839-B603-4127-A5BD-3A12DEC86E0E}" type="presOf" srcId="{27DC320E-9033-440C-A671-5B4F9B6D8CD8}" destId="{05025F91-3F8A-45B2-97E1-F5FB109A92F0}" srcOrd="0" destOrd="0" presId="urn:microsoft.com/office/officeart/2005/8/layout/vList5"/>
    <dgm:cxn modelId="{CB16D729-4DE5-4D9F-9F94-1FDB040FB301}" type="presOf" srcId="{8CA1654D-AECF-4AF2-A44A-37EC9B8FEFB2}" destId="{CA6836E4-562D-4291-93EC-F6A690F305EF}" srcOrd="0" destOrd="3" presId="urn:microsoft.com/office/officeart/2005/8/layout/vList5"/>
    <dgm:cxn modelId="{02A93564-0AEC-46FD-8F0E-6FA1F14ABF45}" type="presOf" srcId="{5CD9527C-8B5A-4EB6-8FA7-D51335BF642B}" destId="{4B0E3722-00A2-40E1-A98D-8554C22D1E23}" srcOrd="0" destOrd="0" presId="urn:microsoft.com/office/officeart/2005/8/layout/vList5"/>
    <dgm:cxn modelId="{24BD13C7-461A-4D68-A578-F1056E6B33CE}" srcId="{127F4D99-B8D8-4903-9911-E2E718E255D4}" destId="{4B4BC19E-CF13-4D51-83AA-5DC98DB2E1CC}" srcOrd="1" destOrd="0" parTransId="{E09A6745-4976-4C57-AC99-FD29A43C9B7C}" sibTransId="{E4A26D54-0037-4FAB-A792-DF44C692C4CC}"/>
    <dgm:cxn modelId="{8F629BF4-BA93-4CDD-9ED3-CA65392D8BC2}" srcId="{127F4D99-B8D8-4903-9911-E2E718E255D4}" destId="{C6C47721-7C3D-4992-9FC4-73DFE2CA1A65}" srcOrd="3" destOrd="0" parTransId="{C3E79334-8BB2-4FE3-8BB9-F51D9A33F33F}" sibTransId="{3F4ACBB9-1898-4E87-9E17-80AC2808D9C6}"/>
    <dgm:cxn modelId="{5F6B6BB7-187E-4378-98B5-1A3687D725E6}" srcId="{B1903842-E914-4DC6-8116-16E03B304C35}" destId="{44880A80-9BF2-4B77-9B29-E8FAA48119A6}" srcOrd="1" destOrd="0" parTransId="{ACD96D60-3740-422C-A532-430C00EF8355}" sibTransId="{F39D7FC5-B0CE-4758-B1FC-BD67D29B3631}"/>
    <dgm:cxn modelId="{0EC84F2C-DEDD-4BFF-8F5C-BE4CAA9E76D1}" srcId="{127F4D99-B8D8-4903-9911-E2E718E255D4}" destId="{5CD9527C-8B5A-4EB6-8FA7-D51335BF642B}" srcOrd="0" destOrd="0" parTransId="{146EA284-2926-4036-A0FF-BF334CF1C835}" sibTransId="{C1CB90F4-ACE3-4CE6-9FAA-36C887CA50E5}"/>
    <dgm:cxn modelId="{DBE20B0B-7A8C-45DE-9714-A840B2F58286}" srcId="{B1903842-E914-4DC6-8116-16E03B304C35}" destId="{0B807291-622F-4469-A3EC-A7C175A9F316}" srcOrd="2" destOrd="0" parTransId="{E5E00033-8EEE-4B72-8736-C5A620B3C7C3}" sibTransId="{AA3D14A1-CB18-4CF3-82A3-F407066D8265}"/>
    <dgm:cxn modelId="{9CE0623F-20CE-4555-9887-63C805DB2EC1}" srcId="{7E16C81C-FD70-4026-8027-092C09DCB251}" destId="{60C4E002-9C53-4A75-A746-68EA54E19E2F}" srcOrd="0" destOrd="0" parTransId="{B5BC4DD0-0A63-419E-940D-1D094A5A5ABF}" sibTransId="{E457FDEB-FAD1-4808-8DA3-9AD5291ADB6B}"/>
    <dgm:cxn modelId="{2160D9EA-7246-44BC-ACE1-B19B52620E7C}" type="presOf" srcId="{75CCF496-A14F-4752-ABE9-6883B8CDFBA5}" destId="{CA6836E4-562D-4291-93EC-F6A690F305EF}" srcOrd="0" destOrd="1" presId="urn:microsoft.com/office/officeart/2005/8/layout/vList5"/>
    <dgm:cxn modelId="{00BD2FD7-90C9-4303-8D5C-02ABCD196624}" srcId="{7E16C81C-FD70-4026-8027-092C09DCB251}" destId="{75CCF496-A14F-4752-ABE9-6883B8CDFBA5}" srcOrd="1" destOrd="0" parTransId="{F8A63335-73E5-4966-8295-0E07B22F4C0F}" sibTransId="{F4F53885-B556-40E8-9B37-3D00167685D8}"/>
    <dgm:cxn modelId="{03A77BAD-D056-484C-8849-458E14A76FE5}" srcId="{27DC320E-9033-440C-A671-5B4F9B6D8CD8}" destId="{7E16C81C-FD70-4026-8027-092C09DCB251}" srcOrd="2" destOrd="0" parTransId="{0A7CA93C-B3C4-4F4F-BA3B-A72C858F089E}" sibTransId="{723255EA-97BB-46FB-9F67-CB5015C5B729}"/>
    <dgm:cxn modelId="{F7066D81-847E-4AA4-A040-FD6CF61F1542}" srcId="{7E16C81C-FD70-4026-8027-092C09DCB251}" destId="{8CA1654D-AECF-4AF2-A44A-37EC9B8FEFB2}" srcOrd="3" destOrd="0" parTransId="{353E2F39-51CE-4B8C-9997-F1A081BE087D}" sibTransId="{F27AE4E0-F4D4-42DA-8D2A-8475F7893E49}"/>
    <dgm:cxn modelId="{5F5870EC-7FBF-4B20-A057-3F2349CCD0B7}" type="presOf" srcId="{127F4D99-B8D8-4903-9911-E2E718E255D4}" destId="{19DA6EEB-58C4-4059-8DEF-8E9DCE447C74}" srcOrd="0" destOrd="0" presId="urn:microsoft.com/office/officeart/2005/8/layout/vList5"/>
    <dgm:cxn modelId="{D1091D32-8FB5-4EDD-A714-40E6E042B29B}" srcId="{127F4D99-B8D8-4903-9911-E2E718E255D4}" destId="{1A797E83-23AD-480A-A3BC-D00BDA63CD84}" srcOrd="2" destOrd="0" parTransId="{8AE03043-DE87-48E5-9F1F-3D779B3EF730}" sibTransId="{E2C556AF-E831-4E7A-BE67-C8375263EF46}"/>
    <dgm:cxn modelId="{CFD6B97B-3493-452B-88D7-D7381D252650}" srcId="{7E16C81C-FD70-4026-8027-092C09DCB251}" destId="{428C0D1F-85F4-4DA1-A154-2966E8D980F5}" srcOrd="2" destOrd="0" parTransId="{F24642B9-522E-45C6-AF9A-CEF60B37D204}" sibTransId="{7CAFA3FB-2168-47AF-A8B7-46BEC62CA611}"/>
    <dgm:cxn modelId="{1E9A86F2-EF94-49CB-9AC9-1FF438AB92F6}" srcId="{B1903842-E914-4DC6-8116-16E03B304C35}" destId="{5C7BF0FE-BFBC-4C5E-9D2B-412A7D51C3C8}" srcOrd="3" destOrd="0" parTransId="{E16D75EA-F1DE-4414-A6BB-72DA44CE02B3}" sibTransId="{6E96A297-DA51-4DBA-8912-FA3AD0926612}"/>
    <dgm:cxn modelId="{AB260721-2024-45C3-814D-6384BB0A8FB4}" srcId="{27DC320E-9033-440C-A671-5B4F9B6D8CD8}" destId="{127F4D99-B8D8-4903-9911-E2E718E255D4}" srcOrd="0" destOrd="0" parTransId="{5732F197-2CFF-4B0C-A0A0-BBA7E6F8E73D}" sibTransId="{B8CC0B74-EDFD-4BF7-9103-CA90FF80D9DE}"/>
    <dgm:cxn modelId="{C8E61735-F596-424A-8342-E3365A5DDA35}" type="presOf" srcId="{5C7BF0FE-BFBC-4C5E-9D2B-412A7D51C3C8}" destId="{45BB5A68-AC7A-4DFE-B34A-094BBA9D01E4}" srcOrd="0" destOrd="3" presId="urn:microsoft.com/office/officeart/2005/8/layout/vList5"/>
    <dgm:cxn modelId="{7D2DF51C-B8C5-43E4-B0F3-E1526AE26895}" type="presOf" srcId="{1A797E83-23AD-480A-A3BC-D00BDA63CD84}" destId="{4B0E3722-00A2-40E1-A98D-8554C22D1E23}" srcOrd="0" destOrd="2" presId="urn:microsoft.com/office/officeart/2005/8/layout/vList5"/>
    <dgm:cxn modelId="{917D19C0-6918-46AF-AD69-C88C4267BC5E}" type="presParOf" srcId="{05025F91-3F8A-45B2-97E1-F5FB109A92F0}" destId="{FFE841FB-1E19-433D-BD22-C0D1BCED31A1}" srcOrd="0" destOrd="0" presId="urn:microsoft.com/office/officeart/2005/8/layout/vList5"/>
    <dgm:cxn modelId="{04F48BD7-ECEE-45F7-AE77-50286165AD25}" type="presParOf" srcId="{FFE841FB-1E19-433D-BD22-C0D1BCED31A1}" destId="{19DA6EEB-58C4-4059-8DEF-8E9DCE447C74}" srcOrd="0" destOrd="0" presId="urn:microsoft.com/office/officeart/2005/8/layout/vList5"/>
    <dgm:cxn modelId="{20D0C351-BB0C-4400-8BAC-BB09A6D06157}" type="presParOf" srcId="{FFE841FB-1E19-433D-BD22-C0D1BCED31A1}" destId="{4B0E3722-00A2-40E1-A98D-8554C22D1E23}" srcOrd="1" destOrd="0" presId="urn:microsoft.com/office/officeart/2005/8/layout/vList5"/>
    <dgm:cxn modelId="{29D18D3F-3E44-457A-B30A-95CA79148DC7}" type="presParOf" srcId="{05025F91-3F8A-45B2-97E1-F5FB109A92F0}" destId="{08D648D5-0745-4AC0-B1B5-B931822BD5B2}" srcOrd="1" destOrd="0" presId="urn:microsoft.com/office/officeart/2005/8/layout/vList5"/>
    <dgm:cxn modelId="{DF64C8E9-DE34-4978-AFB0-EDA398D86AD5}" type="presParOf" srcId="{05025F91-3F8A-45B2-97E1-F5FB109A92F0}" destId="{9300475A-25B7-4140-8E4A-52DB93F42F85}" srcOrd="2" destOrd="0" presId="urn:microsoft.com/office/officeart/2005/8/layout/vList5"/>
    <dgm:cxn modelId="{4B47A8F1-6E8B-4EEB-BD2B-B8EEF01DBECC}" type="presParOf" srcId="{9300475A-25B7-4140-8E4A-52DB93F42F85}" destId="{999523D1-D15B-478C-9EF2-94ACCBB8058E}" srcOrd="0" destOrd="0" presId="urn:microsoft.com/office/officeart/2005/8/layout/vList5"/>
    <dgm:cxn modelId="{E58A8354-0957-4F74-8BAD-D4FCF7802A12}" type="presParOf" srcId="{9300475A-25B7-4140-8E4A-52DB93F42F85}" destId="{45BB5A68-AC7A-4DFE-B34A-094BBA9D01E4}" srcOrd="1" destOrd="0" presId="urn:microsoft.com/office/officeart/2005/8/layout/vList5"/>
    <dgm:cxn modelId="{C59B2F3C-247E-49F0-87B7-FB113EE9669D}" type="presParOf" srcId="{05025F91-3F8A-45B2-97E1-F5FB109A92F0}" destId="{FC6F3CD8-F1B7-4786-BAC7-0795F5AD177E}" srcOrd="3" destOrd="0" presId="urn:microsoft.com/office/officeart/2005/8/layout/vList5"/>
    <dgm:cxn modelId="{D79B2339-B437-4DF7-B4CD-66B7F4FF2D3F}" type="presParOf" srcId="{05025F91-3F8A-45B2-97E1-F5FB109A92F0}" destId="{28CE0FE4-5205-4231-96FB-1F37F3DB9738}" srcOrd="4" destOrd="0" presId="urn:microsoft.com/office/officeart/2005/8/layout/vList5"/>
    <dgm:cxn modelId="{2B0A053A-07ED-4E95-8EF7-8B5B6FC0B46C}" type="presParOf" srcId="{28CE0FE4-5205-4231-96FB-1F37F3DB9738}" destId="{4D3A0AFE-44DE-43BA-BC5A-EDCDD84EB28A}" srcOrd="0" destOrd="0" presId="urn:microsoft.com/office/officeart/2005/8/layout/vList5"/>
    <dgm:cxn modelId="{6F82FFEB-3540-41F8-8BD4-BCEF10899BBB}" type="presParOf" srcId="{28CE0FE4-5205-4231-96FB-1F37F3DB9738}" destId="{CA6836E4-562D-4291-93EC-F6A690F305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34998B-222B-4800-ACC4-E7E0D53B5B52}" type="doc">
      <dgm:prSet loTypeId="urn:microsoft.com/office/officeart/2005/8/layout/pyramid1" loCatId="pyramid" qsTypeId="urn:microsoft.com/office/officeart/2005/8/quickstyle/3d5" qsCatId="3D" csTypeId="urn:microsoft.com/office/officeart/2005/8/colors/accent1_2" csCatId="accent1" phldr="1"/>
      <dgm:spPr/>
    </dgm:pt>
    <dgm:pt modelId="{1A4A2B28-261C-47CF-ADDD-D7A25F879D58}">
      <dgm:prSet phldrT="[Text]" custT="1"/>
      <dgm:spPr/>
      <dgm:t>
        <a:bodyPr/>
        <a:lstStyle/>
        <a:p>
          <a:endParaRPr lang="en-US" sz="2000" dirty="0" smtClean="0"/>
        </a:p>
        <a:p>
          <a:r>
            <a:rPr lang="en-US" sz="1800" dirty="0" smtClean="0">
              <a:latin typeface="Arial" pitchFamily="34" charset="0"/>
              <a:cs typeface="Arial" pitchFamily="34" charset="0"/>
            </a:rPr>
            <a:t>Executives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F3814AAA-8F45-4199-955C-C71F76C375DC}" type="parTrans" cxnId="{12E7C837-6B88-488F-9D26-E9E0A7F8EDEE}">
      <dgm:prSet/>
      <dgm:spPr/>
      <dgm:t>
        <a:bodyPr/>
        <a:lstStyle/>
        <a:p>
          <a:endParaRPr lang="en-US"/>
        </a:p>
      </dgm:t>
    </dgm:pt>
    <dgm:pt modelId="{DF74E79B-E4DC-4A9A-A7B8-F0F1BD9A119F}" type="sibTrans" cxnId="{12E7C837-6B88-488F-9D26-E9E0A7F8EDEE}">
      <dgm:prSet/>
      <dgm:spPr/>
      <dgm:t>
        <a:bodyPr/>
        <a:lstStyle/>
        <a:p>
          <a:endParaRPr lang="en-US"/>
        </a:p>
      </dgm:t>
    </dgm:pt>
    <dgm:pt modelId="{1AA63BAF-0D8E-4C2D-8737-F8E01BE3B874}">
      <dgm:prSet phldrT="[Text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Functional Managers &amp; Analyst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7B1D0814-7B54-4960-8667-09D5DBC70A45}" type="parTrans" cxnId="{DCD82D18-C5BF-446C-A144-9D7F26DCA744}">
      <dgm:prSet/>
      <dgm:spPr/>
      <dgm:t>
        <a:bodyPr/>
        <a:lstStyle/>
        <a:p>
          <a:endParaRPr lang="en-US"/>
        </a:p>
      </dgm:t>
    </dgm:pt>
    <dgm:pt modelId="{8C0078D1-61B6-4533-99B8-75A8467C717D}" type="sibTrans" cxnId="{DCD82D18-C5BF-446C-A144-9D7F26DCA744}">
      <dgm:prSet/>
      <dgm:spPr/>
      <dgm:t>
        <a:bodyPr/>
        <a:lstStyle/>
        <a:p>
          <a:endParaRPr lang="en-US"/>
        </a:p>
      </dgm:t>
    </dgm:pt>
    <dgm:pt modelId="{DDFFFD15-E621-4FE5-9199-D260BA05302B}">
      <dgm:prSet phldrT="[Text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Program Managers &amp; Program Controls</a:t>
          </a:r>
        </a:p>
      </dgm:t>
    </dgm:pt>
    <dgm:pt modelId="{8FDA4D23-0F28-4B9F-A3A9-BC04A6198B52}" type="parTrans" cxnId="{8BF027D7-56CA-4A2D-9478-D971AD619FFD}">
      <dgm:prSet/>
      <dgm:spPr/>
      <dgm:t>
        <a:bodyPr/>
        <a:lstStyle/>
        <a:p>
          <a:endParaRPr lang="en-US"/>
        </a:p>
      </dgm:t>
    </dgm:pt>
    <dgm:pt modelId="{97ACE7D9-454C-4C51-88AB-7353883CC8CD}" type="sibTrans" cxnId="{8BF027D7-56CA-4A2D-9478-D971AD619FFD}">
      <dgm:prSet/>
      <dgm:spPr/>
      <dgm:t>
        <a:bodyPr/>
        <a:lstStyle/>
        <a:p>
          <a:endParaRPr lang="en-US"/>
        </a:p>
      </dgm:t>
    </dgm:pt>
    <dgm:pt modelId="{B3EC4D3D-6F71-4BA2-BB0E-C8B417748A93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Control Account Managers &amp; Engineering Leads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B60D8DA4-073D-4462-B0B0-62D9FA1B8B66}" type="parTrans" cxnId="{46245603-BA4D-4135-87E4-484E574B723A}">
      <dgm:prSet/>
      <dgm:spPr/>
      <dgm:t>
        <a:bodyPr/>
        <a:lstStyle/>
        <a:p>
          <a:endParaRPr lang="en-US"/>
        </a:p>
      </dgm:t>
    </dgm:pt>
    <dgm:pt modelId="{74135F16-CD16-4019-98A5-1CFF2FF9F71C}" type="sibTrans" cxnId="{46245603-BA4D-4135-87E4-484E574B723A}">
      <dgm:prSet/>
      <dgm:spPr/>
      <dgm:t>
        <a:bodyPr/>
        <a:lstStyle/>
        <a:p>
          <a:endParaRPr lang="en-US"/>
        </a:p>
      </dgm:t>
    </dgm:pt>
    <dgm:pt modelId="{51B84AA4-0B8A-4F02-A303-9BAF0E6FF627}" type="pres">
      <dgm:prSet presAssocID="{6834998B-222B-4800-ACC4-E7E0D53B5B52}" presName="Name0" presStyleCnt="0">
        <dgm:presLayoutVars>
          <dgm:dir/>
          <dgm:animLvl val="lvl"/>
          <dgm:resizeHandles val="exact"/>
        </dgm:presLayoutVars>
      </dgm:prSet>
      <dgm:spPr/>
    </dgm:pt>
    <dgm:pt modelId="{E199E533-6BE6-4AF3-81E8-9BC606ED458C}" type="pres">
      <dgm:prSet presAssocID="{1A4A2B28-261C-47CF-ADDD-D7A25F879D58}" presName="Name8" presStyleCnt="0"/>
      <dgm:spPr/>
    </dgm:pt>
    <dgm:pt modelId="{5824D484-7FA5-48AB-8D28-DBDBEB0D28F6}" type="pres">
      <dgm:prSet presAssocID="{1A4A2B28-261C-47CF-ADDD-D7A25F879D58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05CA5-4F60-4D10-912F-E97487A8D19F}" type="pres">
      <dgm:prSet presAssocID="{1A4A2B28-261C-47CF-ADDD-D7A25F879D5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AF02A-E67C-4222-86BA-AC13CBB396CB}" type="pres">
      <dgm:prSet presAssocID="{1AA63BAF-0D8E-4C2D-8737-F8E01BE3B874}" presName="Name8" presStyleCnt="0"/>
      <dgm:spPr/>
    </dgm:pt>
    <dgm:pt modelId="{03B69E19-567C-4433-A357-027FF992FC52}" type="pres">
      <dgm:prSet presAssocID="{1AA63BAF-0D8E-4C2D-8737-F8E01BE3B874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E3416-11A5-4ED7-A64F-FEDF85AF01E5}" type="pres">
      <dgm:prSet presAssocID="{1AA63BAF-0D8E-4C2D-8737-F8E01BE3B87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50D02-1CF7-4812-959A-1F04C4D698BD}" type="pres">
      <dgm:prSet presAssocID="{DDFFFD15-E621-4FE5-9199-D260BA05302B}" presName="Name8" presStyleCnt="0"/>
      <dgm:spPr/>
    </dgm:pt>
    <dgm:pt modelId="{1F930B70-F645-4DA2-B5BF-BCDC89A381DA}" type="pres">
      <dgm:prSet presAssocID="{DDFFFD15-E621-4FE5-9199-D260BA05302B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8B11A-65DF-485E-A797-18E4BF885EE2}" type="pres">
      <dgm:prSet presAssocID="{DDFFFD15-E621-4FE5-9199-D260BA05302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1B315-3709-4445-B651-F0F98EBAC28A}" type="pres">
      <dgm:prSet presAssocID="{B3EC4D3D-6F71-4BA2-BB0E-C8B417748A93}" presName="Name8" presStyleCnt="0"/>
      <dgm:spPr/>
    </dgm:pt>
    <dgm:pt modelId="{1462D963-C377-4CFC-A6E9-60ED391579F0}" type="pres">
      <dgm:prSet presAssocID="{B3EC4D3D-6F71-4BA2-BB0E-C8B417748A93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B14F1-50AA-4729-B1C5-163E051385BF}" type="pres">
      <dgm:prSet presAssocID="{B3EC4D3D-6F71-4BA2-BB0E-C8B417748A9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78B8D7-811B-4A24-9DB6-95F98AC91A7E}" type="presOf" srcId="{6834998B-222B-4800-ACC4-E7E0D53B5B52}" destId="{51B84AA4-0B8A-4F02-A303-9BAF0E6FF627}" srcOrd="0" destOrd="0" presId="urn:microsoft.com/office/officeart/2005/8/layout/pyramid1"/>
    <dgm:cxn modelId="{71BAE2FC-2E8F-4D3C-8AB8-C97765816974}" type="presOf" srcId="{1AA63BAF-0D8E-4C2D-8737-F8E01BE3B874}" destId="{03B69E19-567C-4433-A357-027FF992FC52}" srcOrd="0" destOrd="0" presId="urn:microsoft.com/office/officeart/2005/8/layout/pyramid1"/>
    <dgm:cxn modelId="{33448EEB-B633-4422-BD54-91DB27060438}" type="presOf" srcId="{B3EC4D3D-6F71-4BA2-BB0E-C8B417748A93}" destId="{BE2B14F1-50AA-4729-B1C5-163E051385BF}" srcOrd="1" destOrd="0" presId="urn:microsoft.com/office/officeart/2005/8/layout/pyramid1"/>
    <dgm:cxn modelId="{46245603-BA4D-4135-87E4-484E574B723A}" srcId="{6834998B-222B-4800-ACC4-E7E0D53B5B52}" destId="{B3EC4D3D-6F71-4BA2-BB0E-C8B417748A93}" srcOrd="3" destOrd="0" parTransId="{B60D8DA4-073D-4462-B0B0-62D9FA1B8B66}" sibTransId="{74135F16-CD16-4019-98A5-1CFF2FF9F71C}"/>
    <dgm:cxn modelId="{DCD82D18-C5BF-446C-A144-9D7F26DCA744}" srcId="{6834998B-222B-4800-ACC4-E7E0D53B5B52}" destId="{1AA63BAF-0D8E-4C2D-8737-F8E01BE3B874}" srcOrd="1" destOrd="0" parTransId="{7B1D0814-7B54-4960-8667-09D5DBC70A45}" sibTransId="{8C0078D1-61B6-4533-99B8-75A8467C717D}"/>
    <dgm:cxn modelId="{BD909E47-168D-4833-A426-1FA24F41CC53}" type="presOf" srcId="{1A4A2B28-261C-47CF-ADDD-D7A25F879D58}" destId="{5824D484-7FA5-48AB-8D28-DBDBEB0D28F6}" srcOrd="0" destOrd="0" presId="urn:microsoft.com/office/officeart/2005/8/layout/pyramid1"/>
    <dgm:cxn modelId="{968C0C3B-45DA-42C7-9E57-12082C0B891F}" type="presOf" srcId="{1AA63BAF-0D8E-4C2D-8737-F8E01BE3B874}" destId="{FA8E3416-11A5-4ED7-A64F-FEDF85AF01E5}" srcOrd="1" destOrd="0" presId="urn:microsoft.com/office/officeart/2005/8/layout/pyramid1"/>
    <dgm:cxn modelId="{8BF027D7-56CA-4A2D-9478-D971AD619FFD}" srcId="{6834998B-222B-4800-ACC4-E7E0D53B5B52}" destId="{DDFFFD15-E621-4FE5-9199-D260BA05302B}" srcOrd="2" destOrd="0" parTransId="{8FDA4D23-0F28-4B9F-A3A9-BC04A6198B52}" sibTransId="{97ACE7D9-454C-4C51-88AB-7353883CC8CD}"/>
    <dgm:cxn modelId="{9E536333-45E2-4774-A176-7E36497D1FA6}" type="presOf" srcId="{DDFFFD15-E621-4FE5-9199-D260BA05302B}" destId="{9968B11A-65DF-485E-A797-18E4BF885EE2}" srcOrd="1" destOrd="0" presId="urn:microsoft.com/office/officeart/2005/8/layout/pyramid1"/>
    <dgm:cxn modelId="{DC8B594F-2BA0-495E-9600-18468922C4E5}" type="presOf" srcId="{DDFFFD15-E621-4FE5-9199-D260BA05302B}" destId="{1F930B70-F645-4DA2-B5BF-BCDC89A381DA}" srcOrd="0" destOrd="0" presId="urn:microsoft.com/office/officeart/2005/8/layout/pyramid1"/>
    <dgm:cxn modelId="{12E7C837-6B88-488F-9D26-E9E0A7F8EDEE}" srcId="{6834998B-222B-4800-ACC4-E7E0D53B5B52}" destId="{1A4A2B28-261C-47CF-ADDD-D7A25F879D58}" srcOrd="0" destOrd="0" parTransId="{F3814AAA-8F45-4199-955C-C71F76C375DC}" sibTransId="{DF74E79B-E4DC-4A9A-A7B8-F0F1BD9A119F}"/>
    <dgm:cxn modelId="{AB956D7D-B86C-41A6-B1E0-61011A6D923A}" type="presOf" srcId="{1A4A2B28-261C-47CF-ADDD-D7A25F879D58}" destId="{33105CA5-4F60-4D10-912F-E97487A8D19F}" srcOrd="1" destOrd="0" presId="urn:microsoft.com/office/officeart/2005/8/layout/pyramid1"/>
    <dgm:cxn modelId="{52A4C801-0824-4D17-A498-0EAA7A951A93}" type="presOf" srcId="{B3EC4D3D-6F71-4BA2-BB0E-C8B417748A93}" destId="{1462D963-C377-4CFC-A6E9-60ED391579F0}" srcOrd="0" destOrd="0" presId="urn:microsoft.com/office/officeart/2005/8/layout/pyramid1"/>
    <dgm:cxn modelId="{15B75C4F-1278-4E77-A766-6184AD5C4D6D}" type="presParOf" srcId="{51B84AA4-0B8A-4F02-A303-9BAF0E6FF627}" destId="{E199E533-6BE6-4AF3-81E8-9BC606ED458C}" srcOrd="0" destOrd="0" presId="urn:microsoft.com/office/officeart/2005/8/layout/pyramid1"/>
    <dgm:cxn modelId="{B4D1CBEC-2E34-4C11-9E26-E0BF5BBE4E8A}" type="presParOf" srcId="{E199E533-6BE6-4AF3-81E8-9BC606ED458C}" destId="{5824D484-7FA5-48AB-8D28-DBDBEB0D28F6}" srcOrd="0" destOrd="0" presId="urn:microsoft.com/office/officeart/2005/8/layout/pyramid1"/>
    <dgm:cxn modelId="{48144130-7B09-4DEE-BC59-AF96D4042B50}" type="presParOf" srcId="{E199E533-6BE6-4AF3-81E8-9BC606ED458C}" destId="{33105CA5-4F60-4D10-912F-E97487A8D19F}" srcOrd="1" destOrd="0" presId="urn:microsoft.com/office/officeart/2005/8/layout/pyramid1"/>
    <dgm:cxn modelId="{FCA32080-ABDF-49DA-8BFB-14BAD5E28ABC}" type="presParOf" srcId="{51B84AA4-0B8A-4F02-A303-9BAF0E6FF627}" destId="{C7CAF02A-E67C-4222-86BA-AC13CBB396CB}" srcOrd="1" destOrd="0" presId="urn:microsoft.com/office/officeart/2005/8/layout/pyramid1"/>
    <dgm:cxn modelId="{C449F4D4-1C62-45C0-9773-4717AB78ABE1}" type="presParOf" srcId="{C7CAF02A-E67C-4222-86BA-AC13CBB396CB}" destId="{03B69E19-567C-4433-A357-027FF992FC52}" srcOrd="0" destOrd="0" presId="urn:microsoft.com/office/officeart/2005/8/layout/pyramid1"/>
    <dgm:cxn modelId="{BB5D67DB-328D-4327-B63D-F925C6E1157D}" type="presParOf" srcId="{C7CAF02A-E67C-4222-86BA-AC13CBB396CB}" destId="{FA8E3416-11A5-4ED7-A64F-FEDF85AF01E5}" srcOrd="1" destOrd="0" presId="urn:microsoft.com/office/officeart/2005/8/layout/pyramid1"/>
    <dgm:cxn modelId="{6228215A-C569-4053-A823-057A8FFD570A}" type="presParOf" srcId="{51B84AA4-0B8A-4F02-A303-9BAF0E6FF627}" destId="{BC250D02-1CF7-4812-959A-1F04C4D698BD}" srcOrd="2" destOrd="0" presId="urn:microsoft.com/office/officeart/2005/8/layout/pyramid1"/>
    <dgm:cxn modelId="{9239D2F6-2CD9-435F-B96D-7CA022446290}" type="presParOf" srcId="{BC250D02-1CF7-4812-959A-1F04C4D698BD}" destId="{1F930B70-F645-4DA2-B5BF-BCDC89A381DA}" srcOrd="0" destOrd="0" presId="urn:microsoft.com/office/officeart/2005/8/layout/pyramid1"/>
    <dgm:cxn modelId="{B4945C00-787A-4FC4-9C6D-18A22852CEA6}" type="presParOf" srcId="{BC250D02-1CF7-4812-959A-1F04C4D698BD}" destId="{9968B11A-65DF-485E-A797-18E4BF885EE2}" srcOrd="1" destOrd="0" presId="urn:microsoft.com/office/officeart/2005/8/layout/pyramid1"/>
    <dgm:cxn modelId="{625BDA5C-3AF1-4A7F-8EDB-5A4A89D18E65}" type="presParOf" srcId="{51B84AA4-0B8A-4F02-A303-9BAF0E6FF627}" destId="{5591B315-3709-4445-B651-F0F98EBAC28A}" srcOrd="3" destOrd="0" presId="urn:microsoft.com/office/officeart/2005/8/layout/pyramid1"/>
    <dgm:cxn modelId="{50C4272D-F20F-4918-9A45-3286291E6932}" type="presParOf" srcId="{5591B315-3709-4445-B651-F0F98EBAC28A}" destId="{1462D963-C377-4CFC-A6E9-60ED391579F0}" srcOrd="0" destOrd="0" presId="urn:microsoft.com/office/officeart/2005/8/layout/pyramid1"/>
    <dgm:cxn modelId="{8023ED48-50DC-434E-88AE-3570DBB46BF7}" type="presParOf" srcId="{5591B315-3709-4445-B651-F0F98EBAC28A}" destId="{BE2B14F1-50AA-4729-B1C5-163E051385B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0E3722-00A2-40E1-A98D-8554C22D1E23}">
      <dsp:nvSpPr>
        <dsp:cNvPr id="0" name=""/>
        <dsp:cNvSpPr/>
      </dsp:nvSpPr>
      <dsp:spPr>
        <a:xfrm rot="5400000">
          <a:off x="4916191" y="-1902722"/>
          <a:ext cx="1048977" cy="5120640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Executive Management</a:t>
          </a:r>
          <a:endParaRPr lang="en-US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Functional Management</a:t>
          </a:r>
          <a:endParaRPr lang="en-US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Customers</a:t>
          </a:r>
          <a:endParaRPr lang="en-US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Oversight Agencies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 rot="5400000">
        <a:off x="4916191" y="-1902722"/>
        <a:ext cx="1048977" cy="5120640"/>
      </dsp:txXfrm>
    </dsp:sp>
    <dsp:sp modelId="{19DA6EEB-58C4-4059-8DEF-8E9DCE447C74}">
      <dsp:nvSpPr>
        <dsp:cNvPr id="0" name=""/>
        <dsp:cNvSpPr/>
      </dsp:nvSpPr>
      <dsp:spPr>
        <a:xfrm>
          <a:off x="0" y="1986"/>
          <a:ext cx="2880360" cy="1311222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Consumers</a:t>
          </a:r>
          <a:endParaRPr lang="en-US" sz="2800" kern="1200" dirty="0"/>
        </a:p>
      </dsp:txBody>
      <dsp:txXfrm>
        <a:off x="0" y="1986"/>
        <a:ext cx="2880360" cy="1311222"/>
      </dsp:txXfrm>
    </dsp:sp>
    <dsp:sp modelId="{45BB5A68-AC7A-4DFE-B34A-094BBA9D01E4}">
      <dsp:nvSpPr>
        <dsp:cNvPr id="0" name=""/>
        <dsp:cNvSpPr/>
      </dsp:nvSpPr>
      <dsp:spPr>
        <a:xfrm rot="5400000">
          <a:off x="4916191" y="-525938"/>
          <a:ext cx="1048977" cy="5120640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Program Managers</a:t>
          </a:r>
          <a:endParaRPr lang="en-US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CAM’s &amp; Engineering Leads</a:t>
          </a:r>
          <a:endParaRPr lang="en-US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Sub Contractors</a:t>
          </a:r>
          <a:endParaRPr lang="en-US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Product, Test &amp; Other Support Centers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 rot="5400000">
        <a:off x="4916191" y="-525938"/>
        <a:ext cx="1048977" cy="5120640"/>
      </dsp:txXfrm>
    </dsp:sp>
    <dsp:sp modelId="{999523D1-D15B-478C-9EF2-94ACCBB8058E}">
      <dsp:nvSpPr>
        <dsp:cNvPr id="0" name=""/>
        <dsp:cNvSpPr/>
      </dsp:nvSpPr>
      <dsp:spPr>
        <a:xfrm>
          <a:off x="0" y="1378770"/>
          <a:ext cx="2880360" cy="1311222"/>
        </a:xfrm>
        <a:prstGeom prst="roundRect">
          <a:avLst/>
        </a:prstGeom>
        <a:solidFill>
          <a:schemeClr val="accent5">
            <a:shade val="80000"/>
            <a:hueOff val="94591"/>
            <a:satOff val="1592"/>
            <a:lumOff val="113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Performers</a:t>
          </a:r>
          <a:endParaRPr lang="en-US" sz="2800" kern="1200" dirty="0"/>
        </a:p>
      </dsp:txBody>
      <dsp:txXfrm>
        <a:off x="0" y="1378770"/>
        <a:ext cx="2880360" cy="1311222"/>
      </dsp:txXfrm>
    </dsp:sp>
    <dsp:sp modelId="{CA6836E4-562D-4291-93EC-F6A690F305EF}">
      <dsp:nvSpPr>
        <dsp:cNvPr id="0" name=""/>
        <dsp:cNvSpPr/>
      </dsp:nvSpPr>
      <dsp:spPr>
        <a:xfrm rot="5400000">
          <a:off x="4916191" y="850845"/>
          <a:ext cx="1048977" cy="5120640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Financial &amp; EVM Analyst</a:t>
          </a:r>
          <a:endParaRPr lang="en-US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Master Planner &amp; Schedulers</a:t>
          </a:r>
          <a:endParaRPr lang="en-US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Performance and Risk Managers</a:t>
          </a:r>
          <a:endParaRPr lang="en-US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Program Controls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 rot="5400000">
        <a:off x="4916191" y="850845"/>
        <a:ext cx="1048977" cy="5120640"/>
      </dsp:txXfrm>
    </dsp:sp>
    <dsp:sp modelId="{4D3A0AFE-44DE-43BA-BC5A-EDCDD84EB28A}">
      <dsp:nvSpPr>
        <dsp:cNvPr id="0" name=""/>
        <dsp:cNvSpPr/>
      </dsp:nvSpPr>
      <dsp:spPr>
        <a:xfrm>
          <a:off x="0" y="2755553"/>
          <a:ext cx="2880360" cy="1311222"/>
        </a:xfrm>
        <a:prstGeom prst="roundRect">
          <a:avLst/>
        </a:prstGeom>
        <a:solidFill>
          <a:schemeClr val="accent5">
            <a:shade val="80000"/>
            <a:hueOff val="189183"/>
            <a:satOff val="3184"/>
            <a:lumOff val="226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Caretakers</a:t>
          </a:r>
          <a:endParaRPr lang="en-US" sz="2800" kern="1200" dirty="0"/>
        </a:p>
      </dsp:txBody>
      <dsp:txXfrm>
        <a:off x="0" y="2755553"/>
        <a:ext cx="2880360" cy="131122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24D484-7FA5-48AB-8D28-DBDBEB0D28F6}">
      <dsp:nvSpPr>
        <dsp:cNvPr id="0" name=""/>
        <dsp:cNvSpPr/>
      </dsp:nvSpPr>
      <dsp:spPr>
        <a:xfrm>
          <a:off x="1800224" y="0"/>
          <a:ext cx="1200150" cy="1104899"/>
        </a:xfrm>
        <a:prstGeom prst="trapezoid">
          <a:avLst>
            <a:gd name="adj" fmla="val 543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Executives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1800224" y="0"/>
        <a:ext cx="1200150" cy="1104899"/>
      </dsp:txXfrm>
    </dsp:sp>
    <dsp:sp modelId="{03B69E19-567C-4433-A357-027FF992FC52}">
      <dsp:nvSpPr>
        <dsp:cNvPr id="0" name=""/>
        <dsp:cNvSpPr/>
      </dsp:nvSpPr>
      <dsp:spPr>
        <a:xfrm>
          <a:off x="1200150" y="1104899"/>
          <a:ext cx="2400300" cy="1104899"/>
        </a:xfrm>
        <a:prstGeom prst="trapezoid">
          <a:avLst>
            <a:gd name="adj" fmla="val 543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Functional Managers &amp; Analyst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1620202" y="1104899"/>
        <a:ext cx="1560195" cy="1104899"/>
      </dsp:txXfrm>
    </dsp:sp>
    <dsp:sp modelId="{1F930B70-F645-4DA2-B5BF-BCDC89A381DA}">
      <dsp:nvSpPr>
        <dsp:cNvPr id="0" name=""/>
        <dsp:cNvSpPr/>
      </dsp:nvSpPr>
      <dsp:spPr>
        <a:xfrm>
          <a:off x="600075" y="2209799"/>
          <a:ext cx="3600449" cy="1104899"/>
        </a:xfrm>
        <a:prstGeom prst="trapezoid">
          <a:avLst>
            <a:gd name="adj" fmla="val 543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Program Managers &amp; Program Controls</a:t>
          </a:r>
        </a:p>
      </dsp:txBody>
      <dsp:txXfrm>
        <a:off x="1230153" y="2209799"/>
        <a:ext cx="2340292" cy="1104899"/>
      </dsp:txXfrm>
    </dsp:sp>
    <dsp:sp modelId="{1462D963-C377-4CFC-A6E9-60ED391579F0}">
      <dsp:nvSpPr>
        <dsp:cNvPr id="0" name=""/>
        <dsp:cNvSpPr/>
      </dsp:nvSpPr>
      <dsp:spPr>
        <a:xfrm>
          <a:off x="0" y="3314699"/>
          <a:ext cx="4800600" cy="1104899"/>
        </a:xfrm>
        <a:prstGeom prst="trapezoid">
          <a:avLst>
            <a:gd name="adj" fmla="val 543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Arial" pitchFamily="34" charset="0"/>
              <a:cs typeface="Arial" pitchFamily="34" charset="0"/>
            </a:rPr>
            <a:t>Control Account Managers &amp; Engineering Leads</a:t>
          </a:r>
          <a:endParaRPr lang="en-US" sz="2600" kern="1200" dirty="0">
            <a:latin typeface="Arial" pitchFamily="34" charset="0"/>
            <a:cs typeface="Arial" pitchFamily="34" charset="0"/>
          </a:endParaRPr>
        </a:p>
      </dsp:txBody>
      <dsp:txXfrm>
        <a:off x="840104" y="3314699"/>
        <a:ext cx="3120390" cy="1104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F3A8B3A-8B1A-4806-BB3C-76428857EC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C429E-18F8-4E0E-BAFD-A8D330FD684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BEFF1-F05C-4733-AA5E-138FB3B6E06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BEFF1-F05C-4733-AA5E-138FB3B6E06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BEFF1-F05C-4733-AA5E-138FB3B6E06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BEFF1-F05C-4733-AA5E-138FB3B6E06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BEFF1-F05C-4733-AA5E-138FB3B6E06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BEFF1-F05C-4733-AA5E-138FB3B6E06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D155-F45A-46A3-B1EB-680B0CF63E2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BEFF1-F05C-4733-AA5E-138FB3B6E06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BEFF1-F05C-4733-AA5E-138FB3B6E06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C429E-18F8-4E0E-BAFD-A8D330FD684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BEFF1-F05C-4733-AA5E-138FB3B6E06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BEFF1-F05C-4733-AA5E-138FB3B6E06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BEFF1-F05C-4733-AA5E-138FB3B6E06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C429E-18F8-4E0E-BAFD-A8D330FD684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C429E-18F8-4E0E-BAFD-A8D330FD684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C429E-18F8-4E0E-BAFD-A8D330FD684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BEFF1-F05C-4733-AA5E-138FB3B6E06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BEFF1-F05C-4733-AA5E-138FB3B6E06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BEFF1-F05C-4733-AA5E-138FB3B6E06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BEFF1-F05C-4733-AA5E-138FB3B6E06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BEFF1-F05C-4733-AA5E-138FB3B6E06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BEFF1-F05C-4733-AA5E-138FB3B6E06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6019800"/>
            <a:ext cx="2362200" cy="68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 2007 Safran North America LLC.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55B88-CBFB-41B0-A213-EB8EE08160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 2007 Safran North America LLC.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55FF0-1595-4FB2-97D4-9DD26F2577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 2007 Safran North America LLC.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02C76-3217-4A51-912A-8D25F5A02E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 2007 Safran North America LLC.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9A102-3EDC-4E50-BD8A-28B858D0C4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 2007 Safran North America LLC. All Rights Reserved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DA0C0-5047-4A56-9E1D-6A673D28FE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 2007 Safran North America LLC. All Rights Reserved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67C0F-BBB3-417C-A9B0-2908F4DBFF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 2007 Safran North America LLC.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247E0-241D-419E-8B3A-BC3EE3DFF8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 2007 Safran North America LLC.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A891B-DF17-487C-AED6-1C7D5B8999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 2007 Safran North America LLC. All Rights Reserved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4493B-556F-4B4E-9AFF-A6697C3154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 2007 Safran North America LLC. All Rights Reserved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DF895E7E-E560-486F-A209-D8B6854FA1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5/18/2010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 2007 Safran North America LLC. All Rights Reserved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2B9C8BA-849D-413E-973D-302E3CA347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30250" y="1752600"/>
            <a:ext cx="7681913" cy="18288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lvl="0" algn="ctr" defTabSz="9143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6000" dirty="0" smtClean="0"/>
              <a:t>Foresight and Insight: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200" b="1" dirty="0" smtClean="0"/>
              <a:t>The Value of Collaboration in Project Management</a:t>
            </a:r>
            <a:endParaRPr kumimoji="0" lang="en-US" sz="3200" b="1" i="0" u="none" strike="noStrike" kern="1200" cap="none" spc="-150" normalizeH="0" baseline="0" noProof="0" dirty="0">
              <a:ln w="3175"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30250" y="4114800"/>
            <a:ext cx="7681914" cy="152241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36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Nicholas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Pisano</a:t>
            </a:r>
          </a:p>
          <a:p>
            <a:pPr defTabSz="91436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President </a:t>
            </a:r>
            <a:r>
              <a:rPr lang="en-U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and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CEO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Safran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North America, LLC</a:t>
            </a: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NDIA PMSC Meeting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12 May 2010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 descr="Safran 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6496" y="6029740"/>
            <a:ext cx="1365504" cy="378482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6019800"/>
            <a:ext cx="1066800" cy="34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838200"/>
            <a:ext cx="7086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smtClean="0"/>
              <a:t>Data Integration and Collaboration Across Disparate Systems</a:t>
            </a:r>
            <a:endParaRPr lang="en-US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4137" y="2286000"/>
            <a:ext cx="6647311" cy="437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/>
          <p:nvPr/>
        </p:nvGrpSpPr>
        <p:grpSpPr>
          <a:xfrm>
            <a:off x="1249446" y="1821942"/>
            <a:ext cx="1493754" cy="369332"/>
            <a:chOff x="609600" y="1143000"/>
            <a:chExt cx="1600200" cy="403281"/>
          </a:xfrm>
        </p:grpSpPr>
        <p:sp>
          <p:nvSpPr>
            <p:cNvPr id="6" name="Rectangle 5"/>
            <p:cNvSpPr/>
            <p:nvPr/>
          </p:nvSpPr>
          <p:spPr>
            <a:xfrm>
              <a:off x="609600" y="1143000"/>
              <a:ext cx="1600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5800" y="1143000"/>
              <a:ext cx="1447800" cy="403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</a:rPr>
                <a:t>Schedule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7"/>
          <p:cNvGrpSpPr/>
          <p:nvPr/>
        </p:nvGrpSpPr>
        <p:grpSpPr>
          <a:xfrm>
            <a:off x="3002046" y="1821942"/>
            <a:ext cx="1493754" cy="369332"/>
            <a:chOff x="609600" y="1143000"/>
            <a:chExt cx="1600200" cy="403281"/>
          </a:xfrm>
        </p:grpSpPr>
        <p:sp>
          <p:nvSpPr>
            <p:cNvPr id="9" name="Rectangle 8"/>
            <p:cNvSpPr/>
            <p:nvPr/>
          </p:nvSpPr>
          <p:spPr>
            <a:xfrm>
              <a:off x="609600" y="1143000"/>
              <a:ext cx="1600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5800" y="1143000"/>
              <a:ext cx="1447800" cy="403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</a:rPr>
                <a:t>Jobs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10"/>
          <p:cNvGrpSpPr/>
          <p:nvPr/>
        </p:nvGrpSpPr>
        <p:grpSpPr>
          <a:xfrm>
            <a:off x="4754646" y="1821942"/>
            <a:ext cx="1493754" cy="369332"/>
            <a:chOff x="609600" y="1143000"/>
            <a:chExt cx="1600200" cy="403281"/>
          </a:xfrm>
        </p:grpSpPr>
        <p:sp>
          <p:nvSpPr>
            <p:cNvPr id="12" name="Rectangle 11"/>
            <p:cNvSpPr/>
            <p:nvPr/>
          </p:nvSpPr>
          <p:spPr>
            <a:xfrm>
              <a:off x="609600" y="1143000"/>
              <a:ext cx="1600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5800" y="1143000"/>
              <a:ext cx="1447800" cy="403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</a:rPr>
                <a:t>Document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3"/>
          <p:cNvGrpSpPr/>
          <p:nvPr/>
        </p:nvGrpSpPr>
        <p:grpSpPr>
          <a:xfrm>
            <a:off x="6507246" y="1821942"/>
            <a:ext cx="1493754" cy="369332"/>
            <a:chOff x="609600" y="1143000"/>
            <a:chExt cx="1600200" cy="403281"/>
          </a:xfrm>
        </p:grpSpPr>
        <p:sp>
          <p:nvSpPr>
            <p:cNvPr id="15" name="Rectangle 14"/>
            <p:cNvSpPr/>
            <p:nvPr/>
          </p:nvSpPr>
          <p:spPr>
            <a:xfrm>
              <a:off x="609600" y="1143000"/>
              <a:ext cx="1600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5800" y="1143000"/>
              <a:ext cx="1447800" cy="403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</a:rPr>
                <a:t>PO’s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rot="5400000">
            <a:off x="1068784" y="2425263"/>
            <a:ext cx="1181932" cy="67314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1865092" y="1849969"/>
            <a:ext cx="1562930" cy="22047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3018296" y="1098171"/>
            <a:ext cx="1390125" cy="357633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3323094" y="412371"/>
            <a:ext cx="2152126" cy="57099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Safran 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0296" y="6250918"/>
            <a:ext cx="1365504" cy="378482"/>
          </a:xfrm>
          <a:prstGeom prst="rect">
            <a:avLst/>
          </a:prstGeom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6240978"/>
            <a:ext cx="1066800" cy="34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Visualization Elements and Controls Needed for PM Data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Data Grid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Color Coding, filtering, sorting, grouping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Gantt Control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Visualize time scaled data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Charts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Line, pie, bar, stack, etc.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Data Modeling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Sandbox for pivoting related datasets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Other…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 Completion report, tabular reports, area maps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Safran 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0296" y="6250918"/>
            <a:ext cx="1365504" cy="378482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6240978"/>
            <a:ext cx="1066800" cy="34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Visual Elements in Grid and Gantt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32" y="1905016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8397910" cy="441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>
          <a:xfrm>
            <a:off x="2743232" y="4648216"/>
            <a:ext cx="1649584" cy="461751"/>
          </a:xfrm>
          <a:prstGeom prst="borderCallout1">
            <a:avLst>
              <a:gd name="adj1" fmla="val -1355"/>
              <a:gd name="adj2" fmla="val 101303"/>
              <a:gd name="adj3" fmla="val -33002"/>
              <a:gd name="adj4" fmla="val 112350"/>
            </a:avLst>
          </a:prstGeom>
          <a:ln w="31750">
            <a:solidFill>
              <a:schemeClr val="tx2"/>
            </a:solidFill>
            <a:tailEnd type="triangl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aseline="-25000" dirty="0" smtClean="0">
                <a:latin typeface="Arial" pitchFamily="34" charset="0"/>
                <a:cs typeface="Arial" pitchFamily="34" charset="0"/>
              </a:rPr>
              <a:t>The more negative the number, the more attention it should get:</a:t>
            </a:r>
          </a:p>
          <a:p>
            <a:r>
              <a:rPr lang="en-US" sz="1200" baseline="-25000" dirty="0" smtClean="0">
                <a:latin typeface="Arial" pitchFamily="34" charset="0"/>
                <a:cs typeface="Arial" pitchFamily="34" charset="0"/>
              </a:rPr>
              <a:t>Score = Hours * Delta% / 100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4724432" y="5791216"/>
            <a:ext cx="1903366" cy="623870"/>
          </a:xfrm>
          <a:prstGeom prst="borderCallout1">
            <a:avLst>
              <a:gd name="adj1" fmla="val -7069"/>
              <a:gd name="adj2" fmla="val 100415"/>
              <a:gd name="adj3" fmla="val -79799"/>
              <a:gd name="adj4" fmla="val 110005"/>
            </a:avLst>
          </a:prstGeom>
          <a:ln w="31750">
            <a:solidFill>
              <a:schemeClr val="tx2"/>
            </a:solidFill>
            <a:tailEnd type="triangl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aseline="-25000" dirty="0" smtClean="0">
                <a:latin typeface="Arial" pitchFamily="34" charset="0"/>
                <a:cs typeface="Arial" pitchFamily="34" charset="0"/>
              </a:rPr>
              <a:t>This bar is more “yellow”, indicating it has more hours. Transparency controlled by hours – compare with topmost bar!</a:t>
            </a:r>
            <a:endParaRPr lang="en-US" sz="12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6858032" y="4572016"/>
            <a:ext cx="1903366" cy="395787"/>
          </a:xfrm>
          <a:prstGeom prst="borderCallout1">
            <a:avLst>
              <a:gd name="adj1" fmla="val 19597"/>
              <a:gd name="adj2" fmla="val -473"/>
              <a:gd name="adj3" fmla="val -16812"/>
              <a:gd name="adj4" fmla="val -28538"/>
            </a:avLst>
          </a:prstGeom>
          <a:ln w="31750">
            <a:solidFill>
              <a:schemeClr val="tx2"/>
            </a:solidFill>
            <a:tailEnd type="triangl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aseline="-25000" dirty="0" smtClean="0">
                <a:latin typeface="Arial" pitchFamily="34" charset="0"/>
                <a:cs typeface="Arial" pitchFamily="34" charset="0"/>
              </a:rPr>
              <a:t>Blue box indicates child-range (min - max). </a:t>
            </a:r>
          </a:p>
          <a:p>
            <a:r>
              <a:rPr lang="en-US" sz="1200" baseline="-25000" dirty="0" smtClean="0">
                <a:latin typeface="Arial" pitchFamily="34" charset="0"/>
                <a:cs typeface="Arial" pitchFamily="34" charset="0"/>
              </a:rPr>
              <a:t>Hatch=Outside parent range!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2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7696232" y="3276616"/>
            <a:ext cx="1078574" cy="533400"/>
          </a:xfrm>
          <a:prstGeom prst="borderCallout1">
            <a:avLst>
              <a:gd name="adj1" fmla="val 19597"/>
              <a:gd name="adj2" fmla="val -473"/>
              <a:gd name="adj3" fmla="val -30145"/>
              <a:gd name="adj4" fmla="val -15205"/>
            </a:avLst>
          </a:prstGeom>
          <a:ln w="31750">
            <a:solidFill>
              <a:schemeClr val="tx2"/>
            </a:solidFill>
            <a:tailEnd type="triangl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aseline="-25000" dirty="0" smtClean="0">
                <a:latin typeface="Arial" pitchFamily="34" charset="0"/>
                <a:cs typeface="Arial" pitchFamily="34" charset="0"/>
              </a:rPr>
              <a:t>Show expected Range if Behind Schedule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2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6934232" y="2667016"/>
            <a:ext cx="1524000" cy="263858"/>
          </a:xfrm>
          <a:prstGeom prst="borderCallout1">
            <a:avLst>
              <a:gd name="adj1" fmla="val 56263"/>
              <a:gd name="adj2" fmla="val -1743"/>
              <a:gd name="adj3" fmla="val 143187"/>
              <a:gd name="adj4" fmla="val -25364"/>
            </a:avLst>
          </a:prstGeom>
          <a:ln w="31750">
            <a:solidFill>
              <a:schemeClr val="tx2"/>
            </a:solidFill>
            <a:tailEnd type="triangl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r>
              <a:rPr lang="en-US" sz="1200" baseline="-25000" dirty="0" smtClean="0">
                <a:latin typeface="Arial" pitchFamily="34" charset="0"/>
                <a:cs typeface="Arial" pitchFamily="34" charset="0"/>
              </a:rPr>
              <a:t>Bar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aseline="-2500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aseline="-25000" dirty="0" smtClean="0">
                <a:latin typeface="Arial" pitchFamily="34" charset="0"/>
                <a:cs typeface="Arial" pitchFamily="34" charset="0"/>
              </a:rPr>
              <a:t>red if &gt; 10 000 hours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7239032" y="1752617"/>
            <a:ext cx="1219200" cy="304799"/>
          </a:xfrm>
          <a:prstGeom prst="borderCallout1">
            <a:avLst>
              <a:gd name="adj1" fmla="val 56263"/>
              <a:gd name="adj2" fmla="val -1743"/>
              <a:gd name="adj3" fmla="val 196520"/>
              <a:gd name="adj4" fmla="val -22940"/>
            </a:avLst>
          </a:prstGeom>
          <a:ln w="31750">
            <a:solidFill>
              <a:schemeClr val="tx2"/>
            </a:solidFill>
            <a:tailEnd type="triangl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r>
              <a:rPr lang="en-US" sz="1200" baseline="-25000" dirty="0" smtClean="0">
                <a:latin typeface="Arial" pitchFamily="34" charset="0"/>
                <a:cs typeface="Arial" pitchFamily="34" charset="0"/>
              </a:rPr>
              <a:t>Progress bar is green if 100%</a:t>
            </a:r>
            <a:endParaRPr lang="en-US" sz="1200" baseline="-25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Safran 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0296" y="6250918"/>
            <a:ext cx="1365504" cy="378482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6240978"/>
            <a:ext cx="1066800" cy="34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Completion Report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009558" y="1935163"/>
            <a:ext cx="7124883" cy="438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afran 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0296" y="6250918"/>
            <a:ext cx="1365504" cy="378482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6240978"/>
            <a:ext cx="1066800" cy="34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8229600" cy="1143000"/>
          </a:xfrm>
        </p:spPr>
        <p:txBody>
          <a:bodyPr/>
          <a:lstStyle/>
          <a:p>
            <a:r>
              <a:rPr lang="en-US" dirty="0" smtClean="0"/>
              <a:t>Pivot Tables and Charts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497" y="2212123"/>
            <a:ext cx="3357838" cy="4195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447800"/>
            <a:ext cx="3676659" cy="4960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afran 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0296" y="6250918"/>
            <a:ext cx="1365504" cy="3784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6240978"/>
            <a:ext cx="1066800" cy="34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26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Reports</a:t>
            </a:r>
            <a:endParaRPr lang="en-US" dirty="0"/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59891" y="1935163"/>
            <a:ext cx="742421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afran 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0296" y="6250918"/>
            <a:ext cx="1365504" cy="378482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6240978"/>
            <a:ext cx="1066800" cy="34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5088"/>
            <a:ext cx="8229600" cy="74371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Including Government Reports such as the CPR, other EVM artifacts and deliverables</a:t>
            </a:r>
            <a:endParaRPr lang="en-US" sz="3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0014" r="10014"/>
          <a:stretch>
            <a:fillRect/>
          </a:stretch>
        </p:blipFill>
        <p:spPr bwMode="auto">
          <a:xfrm>
            <a:off x="1676400" y="1874837"/>
            <a:ext cx="5791200" cy="4525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" name="Picture 3" descr="Safran 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0296" y="6250918"/>
            <a:ext cx="1365504" cy="378482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6240978"/>
            <a:ext cx="1066800" cy="34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3268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Histograms and S-Curves</a:t>
            </a:r>
            <a:endParaRPr lang="en-US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57400"/>
            <a:ext cx="4236282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afran 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0296" y="6250918"/>
            <a:ext cx="1365504" cy="3784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6240978"/>
            <a:ext cx="1066800" cy="34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3352800"/>
            <a:ext cx="4974547" cy="233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dirty="0" smtClean="0"/>
              <a:t>Custom Outputs</a:t>
            </a:r>
            <a:endParaRPr lang="en-US" dirty="0"/>
          </a:p>
        </p:txBody>
      </p:sp>
      <p:pic>
        <p:nvPicPr>
          <p:cNvPr id="4" name="Content Placeholder 3" descr="AreaExpor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15173" y="1951037"/>
            <a:ext cx="5313654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afran 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0296" y="6250918"/>
            <a:ext cx="1365504" cy="378482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6240978"/>
            <a:ext cx="1066800" cy="34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Adapt Quickly To New Requirements</a:t>
            </a:r>
            <a:endParaRPr lang="en-US" sz="4000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015" y="2057400"/>
            <a:ext cx="702997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afran 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0296" y="6250918"/>
            <a:ext cx="1365504" cy="378482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6240978"/>
            <a:ext cx="1066800" cy="34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0866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Planning and Scheduling is the Backbone for Collaboration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75" y="2130425"/>
            <a:ext cx="8455025" cy="411797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Plans and Schedules assist in identifying all constraints of a project (time, cost, scope, quality, benefits, technical, risk, etc.) as well as the methodology used by other disciplines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Scheduling tools generally accommodate the ability to interface with other systems (through custom fields, outline codes, activity ID’s)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Communicate all contractual components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Plans and Schedules drive management decisions in all capacities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Provide repeatable processes to standardize across portfolios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They’re a basis for collaboration across project events including feedback loop management processes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afran 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0296" y="6250918"/>
            <a:ext cx="1365504" cy="378482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6240978"/>
            <a:ext cx="1066800" cy="34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Collaboration provides Foresight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8557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Dashboards and Stop-lights are old hat and easy to game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Intelligence is needed in extending our systems in lieu of collecting a row of metrics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Apply best practice parametrics to normalize and quantify measurements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Make the underlying data actionable!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Stop reinventing the wheel – tools exist to preclude labor intensive custom software development:  COTS/NDI model now applies to cross-application, cross-discipline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integration without data transfer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Safran 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0296" y="6250918"/>
            <a:ext cx="1365504" cy="378482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6240978"/>
            <a:ext cx="1066800" cy="34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Layering intelligence to take out the grunt work of Project Management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0812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ability to visualize data makes it easier for us to conceptualize trends and to transform raw data into intelligence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Modeling allows us to filter out false leads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With appropriate source data and business rules we can be more precise and rational in our business decisions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Moves us away from glorified PowerPoint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This approach allows for integration and value-added intelligence of subcontractor data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Safran 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0296" y="6250918"/>
            <a:ext cx="1365504" cy="378482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6240978"/>
            <a:ext cx="1066800" cy="34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Applying Parametric Analysis to Source Data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0280"/>
            <a:ext cx="8229600" cy="362712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Technical performance measures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Qualitative measures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Assessments of risk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Assessing proportionality of impact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Predictive methodologies for complex adaptive systems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complete real time project control ecosystem</a:t>
            </a:r>
          </a:p>
        </p:txBody>
      </p:sp>
      <p:pic>
        <p:nvPicPr>
          <p:cNvPr id="4" name="Picture 3" descr="Safran 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0296" y="6250918"/>
            <a:ext cx="1365504" cy="378482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6240978"/>
            <a:ext cx="1066800" cy="34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Evolution of Integrated Digital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4080"/>
            <a:ext cx="8229600" cy="332232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Hard-coded development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Rudimentary data cut and paste (with scripting)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Rudimentary data transfer (PA, X12)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Data mining, cubes, mapping and interfacing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Advanced data transfer (XML)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Virtual data repository (Open OLE-DB)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Safran 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0296" y="6250918"/>
            <a:ext cx="1365504" cy="378482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6240978"/>
            <a:ext cx="1066800" cy="34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3288"/>
            <a:ext cx="8229600" cy="66751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Where to find more information on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these concepts: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2560320"/>
          </a:xfrm>
        </p:spPr>
        <p:txBody>
          <a:bodyPr>
            <a:normAutofit/>
          </a:bodyPr>
          <a:lstStyle/>
          <a:p>
            <a:pPr lvl="1"/>
            <a:r>
              <a:rPr lang="en-US" sz="36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www.safranna.com</a:t>
            </a:r>
          </a:p>
          <a:p>
            <a:pPr lvl="1"/>
            <a:r>
              <a:rPr lang="en-US" sz="3600" dirty="0" smtClean="0">
                <a:latin typeface="Arial" pitchFamily="34" charset="0"/>
                <a:cs typeface="Arial" pitchFamily="34" charset="0"/>
              </a:rPr>
              <a:t>Safran User’s Group – LinkedIn</a:t>
            </a:r>
          </a:p>
          <a:p>
            <a:pPr lvl="1"/>
            <a:r>
              <a:rPr lang="en-US" sz="3600" dirty="0" smtClean="0">
                <a:latin typeface="Arial" pitchFamily="34" charset="0"/>
                <a:cs typeface="Arial" pitchFamily="34" charset="0"/>
              </a:rPr>
              <a:t>E-mail:  npisano@safranna.com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 2010 Safran North America LLC. All Rights Reserved</a:t>
            </a:r>
            <a:endParaRPr lang="en-US" dirty="0"/>
          </a:p>
        </p:txBody>
      </p:sp>
      <p:pic>
        <p:nvPicPr>
          <p:cNvPr id="5" name="Picture 4" descr="Safran 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0296" y="6250918"/>
            <a:ext cx="1365504" cy="378482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6240978"/>
            <a:ext cx="1066800" cy="34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43000" y="1981200"/>
            <a:ext cx="7043208" cy="277703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 dirty="0" smtClean="0">
                <a:ln w="3175"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Evening event on the Terrace</a:t>
            </a:r>
            <a:r>
              <a:rPr kumimoji="0" lang="en-US" sz="4800" b="0" i="0" u="none" strike="noStrike" kern="1200" cap="none" spc="-150" normalizeH="0" noProof="0" dirty="0" smtClean="0">
                <a:ln w="3175"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tonight at 6pm – Tapas and Drinks</a:t>
            </a:r>
            <a:endParaRPr kumimoji="0" lang="en-US" sz="4800" b="0" i="0" u="none" strike="noStrike" kern="1200" cap="none" spc="-150" normalizeH="0" baseline="0" noProof="0" dirty="0">
              <a:ln w="3175"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 descr="Safran 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0296" y="6250918"/>
            <a:ext cx="1365504" cy="378482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6240978"/>
            <a:ext cx="1066800" cy="34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Cost and Schedule from the Ground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1280"/>
            <a:ext cx="8229600" cy="324612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Single data source provides greater traceability and data fidelity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Tied to the actual work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Resource and financial constraints are more easily identified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Integration at the lowest level provides greater ease of use and less effort to develop and maintain the data</a:t>
            </a:r>
          </a:p>
        </p:txBody>
      </p:sp>
      <p:pic>
        <p:nvPicPr>
          <p:cNvPr id="4" name="Picture 3" descr="Safran 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0296" y="6250918"/>
            <a:ext cx="1365504" cy="378482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6240978"/>
            <a:ext cx="1066800" cy="34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33400"/>
            <a:ext cx="7086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Integration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67200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Stove piped, best of breed applications</a:t>
            </a:r>
          </a:p>
          <a:p>
            <a:pPr lvl="1"/>
            <a:r>
              <a:rPr lang="en-US" sz="2900" dirty="0" smtClean="0">
                <a:latin typeface="Arial" pitchFamily="34" charset="0"/>
                <a:cs typeface="Arial" pitchFamily="34" charset="0"/>
              </a:rPr>
              <a:t>Promotes disconnected islands of data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Lack of business process integration</a:t>
            </a:r>
          </a:p>
          <a:p>
            <a:pPr lvl="1"/>
            <a:r>
              <a:rPr lang="en-US" sz="2900" dirty="0" smtClean="0">
                <a:latin typeface="Arial" pitchFamily="34" charset="0"/>
                <a:cs typeface="Arial" pitchFamily="34" charset="0"/>
              </a:rPr>
              <a:t>Processes are inefficient, plagued by human interactions and requirements are to integrate bare minimum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Heavy reliance on PowerPoint for reporting and Excel for reconciliation</a:t>
            </a:r>
          </a:p>
          <a:p>
            <a:pPr lvl="1"/>
            <a:r>
              <a:rPr lang="en-US" sz="2900" dirty="0" smtClean="0">
                <a:latin typeface="Arial" pitchFamily="34" charset="0"/>
                <a:cs typeface="Arial" pitchFamily="34" charset="0"/>
              </a:rPr>
              <a:t>Information is cleansed from baseline systems as it gets passed up and shared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Significant investment already made in existing applications, customization and legacy systems</a:t>
            </a:r>
          </a:p>
          <a:p>
            <a:pPr lvl="1"/>
            <a:r>
              <a:rPr lang="en-US" sz="2900" dirty="0" smtClean="0">
                <a:latin typeface="Arial" pitchFamily="34" charset="0"/>
                <a:cs typeface="Arial" pitchFamily="34" charset="0"/>
              </a:rPr>
              <a:t>Resistance to change within executing programs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Technologies available in the past made this difficult, time consuming and costly</a:t>
            </a:r>
          </a:p>
          <a:p>
            <a:pPr lvl="1"/>
            <a:r>
              <a:rPr lang="en-US" sz="2900" dirty="0" smtClean="0">
                <a:latin typeface="Arial" pitchFamily="34" charset="0"/>
                <a:cs typeface="Arial" pitchFamily="34" charset="0"/>
              </a:rPr>
              <a:t>Data transfers files, Data Warehousing, OLAP Cubes, API/Web Service Integration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Glorified PowerPoint presentations on the Web</a:t>
            </a:r>
          </a:p>
          <a:p>
            <a:endParaRPr lang="en-US" dirty="0"/>
          </a:p>
        </p:txBody>
      </p:sp>
      <p:pic>
        <p:nvPicPr>
          <p:cNvPr id="4" name="Picture 3" descr="Safran 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0296" y="6250918"/>
            <a:ext cx="1365504" cy="378482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6240978"/>
            <a:ext cx="1066800" cy="34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Opportunities for Integration and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Scheduling Tools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Earned Value Engines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Job Card &amp; Detail Milestone Applications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Cost Estimating Tools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Quantitative and Qualitative Risk Applications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ERP Systems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Financial &amp; Timesheet Applications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Document Management &amp; Requirements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Procurement Systems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Analytical and Reporting Tools</a:t>
            </a:r>
          </a:p>
          <a:p>
            <a:endParaRPr lang="en-US" dirty="0"/>
          </a:p>
        </p:txBody>
      </p:sp>
      <p:pic>
        <p:nvPicPr>
          <p:cNvPr id="4" name="Picture 3" descr="Safran 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64096" y="6327118"/>
            <a:ext cx="1365504" cy="378482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6317178"/>
            <a:ext cx="1066800" cy="34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086600" cy="12954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Integration Points for Across Applications are Relational</a:t>
            </a:r>
            <a:endParaRPr lang="en-US" sz="3600" dirty="0"/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82881"/>
            <a:ext cx="8229600" cy="418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afran 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0296" y="6250918"/>
            <a:ext cx="1365504" cy="378482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6240978"/>
            <a:ext cx="1066800" cy="34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086600" cy="14478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Aggregate Data as Appropriate According to Role Regardless of the Underlying Application</a:t>
            </a:r>
            <a:endParaRPr lang="en-US" sz="2800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2057400"/>
          <a:ext cx="8001000" cy="406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Safran log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40296" y="6250918"/>
            <a:ext cx="1365504" cy="378482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6800" y="6240978"/>
            <a:ext cx="1066800" cy="34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0"/>
            <a:ext cx="7086600" cy="8382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Appropriate level of integration and aggregation varies based on vertical roles</a:t>
            </a:r>
            <a:endParaRPr lang="en-US" sz="3200" b="1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/>
        </p:nvGraphicFramePr>
        <p:xfrm>
          <a:off x="0" y="1447800"/>
          <a:ext cx="4800600" cy="441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3048000" y="2743200"/>
            <a:ext cx="5410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81400" y="3810000"/>
            <a:ext cx="48768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14800" y="4876800"/>
            <a:ext cx="43434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00400" y="1981200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Concerns</a:t>
            </a:r>
            <a:r>
              <a:rPr lang="en-US" sz="1800" dirty="0" smtClean="0"/>
              <a:t>: Funding, Profitability, Expenditures</a:t>
            </a:r>
          </a:p>
          <a:p>
            <a:pPr lvl="0">
              <a:buFont typeface="Arial" pitchFamily="34" charset="0"/>
              <a:buChar char="•"/>
            </a:pPr>
            <a:r>
              <a:rPr lang="en-US" sz="1800" b="1" dirty="0" smtClean="0"/>
              <a:t>Visibility</a:t>
            </a:r>
            <a:r>
              <a:rPr lang="en-US" sz="1800" dirty="0" smtClean="0"/>
              <a:t>: Vertically at high level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29718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Concerns</a:t>
            </a:r>
            <a:r>
              <a:rPr lang="en-US" sz="1800" dirty="0" smtClean="0"/>
              <a:t>: Metrics, inconsistencies, analysis</a:t>
            </a:r>
          </a:p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Visibility</a:t>
            </a:r>
            <a:r>
              <a:rPr lang="en-US" sz="1800" dirty="0" smtClean="0"/>
              <a:t>: Vertically at detail level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4038600" y="4038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Concerns</a:t>
            </a:r>
            <a:r>
              <a:rPr lang="en-US" sz="1800" dirty="0" smtClean="0"/>
              <a:t>: On schedule and on budget</a:t>
            </a:r>
          </a:p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Visibility</a:t>
            </a:r>
            <a:r>
              <a:rPr lang="en-US" sz="1800" dirty="0" smtClean="0"/>
              <a:t>: Vertically/Horizontally at mid level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50292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Concerns</a:t>
            </a:r>
            <a:r>
              <a:rPr lang="en-US" sz="1800" dirty="0" smtClean="0"/>
              <a:t>: Health, progress, forecast</a:t>
            </a:r>
          </a:p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Visibility</a:t>
            </a:r>
            <a:r>
              <a:rPr lang="en-US" sz="1800" dirty="0" smtClean="0"/>
              <a:t>: Horizontally at detail level</a:t>
            </a:r>
            <a:endParaRPr lang="en-US" sz="1800" dirty="0"/>
          </a:p>
        </p:txBody>
      </p:sp>
      <p:pic>
        <p:nvPicPr>
          <p:cNvPr id="12" name="Picture 11" descr="Safran log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40296" y="6250918"/>
            <a:ext cx="1365504" cy="378482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6800" y="6240978"/>
            <a:ext cx="1066800" cy="34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086600" cy="10668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Data Integration and Collaboration Across Disparate Systems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362200"/>
            <a:ext cx="6781800" cy="400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/>
          <p:nvPr/>
        </p:nvGrpSpPr>
        <p:grpSpPr>
          <a:xfrm>
            <a:off x="1295400" y="1905000"/>
            <a:ext cx="1417641" cy="400110"/>
            <a:chOff x="609600" y="1143000"/>
            <a:chExt cx="1600200" cy="465978"/>
          </a:xfrm>
        </p:grpSpPr>
        <p:sp>
          <p:nvSpPr>
            <p:cNvPr id="5" name="Rectangle 4"/>
            <p:cNvSpPr/>
            <p:nvPr/>
          </p:nvSpPr>
          <p:spPr>
            <a:xfrm>
              <a:off x="609600" y="1143000"/>
              <a:ext cx="1600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5800" y="1143000"/>
              <a:ext cx="1447800" cy="46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EV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7"/>
          <p:cNvGrpSpPr/>
          <p:nvPr/>
        </p:nvGrpSpPr>
        <p:grpSpPr>
          <a:xfrm>
            <a:off x="3048000" y="1905000"/>
            <a:ext cx="1417641" cy="400111"/>
            <a:chOff x="609600" y="1143000"/>
            <a:chExt cx="1600200" cy="465979"/>
          </a:xfrm>
        </p:grpSpPr>
        <p:sp>
          <p:nvSpPr>
            <p:cNvPr id="9" name="Rectangle 8"/>
            <p:cNvSpPr/>
            <p:nvPr/>
          </p:nvSpPr>
          <p:spPr>
            <a:xfrm>
              <a:off x="609600" y="1143000"/>
              <a:ext cx="1600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5800" y="1143001"/>
              <a:ext cx="1447800" cy="46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</a:rPr>
                <a:t>Schedul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e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10"/>
          <p:cNvGrpSpPr/>
          <p:nvPr/>
        </p:nvGrpSpPr>
        <p:grpSpPr>
          <a:xfrm>
            <a:off x="4733094" y="1905000"/>
            <a:ext cx="1417641" cy="369332"/>
            <a:chOff x="609600" y="1143000"/>
            <a:chExt cx="1600200" cy="430133"/>
          </a:xfrm>
        </p:grpSpPr>
        <p:sp>
          <p:nvSpPr>
            <p:cNvPr id="12" name="Rectangle 11"/>
            <p:cNvSpPr/>
            <p:nvPr/>
          </p:nvSpPr>
          <p:spPr>
            <a:xfrm>
              <a:off x="609600" y="1143000"/>
              <a:ext cx="1600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5800" y="1143000"/>
              <a:ext cx="1447800" cy="430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</a:rPr>
                <a:t>Resource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6354759" y="1905000"/>
            <a:ext cx="1417641" cy="369332"/>
            <a:chOff x="609600" y="1143000"/>
            <a:chExt cx="1600200" cy="430133"/>
          </a:xfrm>
        </p:grpSpPr>
        <p:sp>
          <p:nvSpPr>
            <p:cNvPr id="15" name="Rectangle 14"/>
            <p:cNvSpPr/>
            <p:nvPr/>
          </p:nvSpPr>
          <p:spPr>
            <a:xfrm>
              <a:off x="609600" y="1143000"/>
              <a:ext cx="1600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5800" y="1143000"/>
              <a:ext cx="1447800" cy="430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</a:rPr>
                <a:t>Risk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 rot="5400000">
            <a:off x="975183" y="2399962"/>
            <a:ext cx="1196857" cy="86122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1046374" y="2471150"/>
            <a:ext cx="2959475" cy="24614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V="1">
            <a:off x="1362907" y="2222124"/>
            <a:ext cx="4146516" cy="32642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1295400" y="2232144"/>
            <a:ext cx="5966622" cy="142545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Safran 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0296" y="6250918"/>
            <a:ext cx="1365504" cy="378482"/>
          </a:xfrm>
          <a:prstGeom prst="rect">
            <a:avLst/>
          </a:prstGeom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6240978"/>
            <a:ext cx="1066800" cy="34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A0B5AF411B9F43A791AE87FBCB0CCF" ma:contentTypeVersion="5" ma:contentTypeDescription="Create a new document." ma:contentTypeScope="" ma:versionID="a07428e1e86abfb92c13e40c6d87ac6b">
  <xsd:schema xmlns:xsd="http://www.w3.org/2001/XMLSchema" xmlns:p="http://schemas.microsoft.com/office/2006/metadata/properties" xmlns:ns1="http://schemas.microsoft.com/sharepoint/v3" xmlns:ns2="818ab197-d140-402e-b8de-97cd7fd16373" xmlns:ns3="8781b459-35d1-4874-a8a7-354b71085f54" targetNamespace="http://schemas.microsoft.com/office/2006/metadata/properties" ma:root="true" ma:fieldsID="b142ebc7ab5e1caa001ebac0546f0008" ns1:_="" ns2:_="" ns3:_="">
    <xsd:import namespace="http://schemas.microsoft.com/sharepoint/v3"/>
    <xsd:import namespace="818ab197-d140-402e-b8de-97cd7fd16373"/>
    <xsd:import namespace="8781b459-35d1-4874-a8a7-354b71085f54"/>
    <xsd:element name="properties">
      <xsd:complexType>
        <xsd:sequence>
          <xsd:element name="documentManagement">
            <xsd:complexType>
              <xsd:all>
                <xsd:element ref="ns2:ContentId" minOccurs="0"/>
                <xsd:element ref="ns2:NavMenuId" minOccurs="0"/>
                <xsd:element ref="ns2:ContentFileId" minOccurs="0"/>
                <xsd:element ref="ns3:Taxonomy" minOccurs="0"/>
                <xsd:element ref="ns2:SortOrder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818ab197-d140-402e-b8de-97cd7fd16373" elementFormDefault="qualified">
    <xsd:import namespace="http://schemas.microsoft.com/office/2006/documentManagement/types"/>
    <xsd:element name="ContentId" ma:index="8" nillable="true" ma:displayName="ContentId" ma:internalName="ContentId">
      <xsd:simpleType>
        <xsd:restriction base="dms:Text">
          <xsd:maxLength value="255"/>
        </xsd:restriction>
      </xsd:simpleType>
    </xsd:element>
    <xsd:element name="NavMenuId" ma:index="9" nillable="true" ma:displayName="NavMenuId" ma:internalName="NavMenuId">
      <xsd:simpleType>
        <xsd:restriction base="dms:Text">
          <xsd:maxLength value="255"/>
        </xsd:restriction>
      </xsd:simpleType>
    </xsd:element>
    <xsd:element name="ContentFileId" ma:index="10" nillable="true" ma:displayName="ContentFileId" ma:internalName="ContentFileId">
      <xsd:simpleType>
        <xsd:restriction base="dms:Text">
          <xsd:maxLength value="255"/>
        </xsd:restriction>
      </xsd:simpleType>
    </xsd:element>
    <xsd:element name="SortOrder" ma:index="12" nillable="true" ma:displayName="Homepage Sort Order" ma:internalName="SortOrder" ma:percentage="FALSE">
      <xsd:simpleType>
        <xsd:restriction base="dms:Number"/>
      </xsd:simpleType>
    </xsd:element>
  </xsd:schema>
  <xsd:schema xmlns:xsd="http://www.w3.org/2001/XMLSchema" xmlns:dms="http://schemas.microsoft.com/office/2006/documentManagement/types" targetNamespace="8781b459-35d1-4874-a8a7-354b71085f54" elementFormDefault="qualified">
    <xsd:import namespace="http://schemas.microsoft.com/office/2006/documentManagement/types"/>
    <xsd:element name="Taxonomy" ma:index="11" nillable="true" ma:displayName="Taxonomy" ma:internalName="SusQtechTaxonomy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NavMenuId xmlns="818ab197-d140-402e-b8de-97cd7fd16373" xsi:nil="true"/>
    <ContentId xmlns="818ab197-d140-402e-b8de-97cd7fd16373" xsi:nil="true"/>
    <SortOrder xmlns="818ab197-d140-402e-b8de-97cd7fd16373" xsi:nil="true"/>
    <PublishingExpirationDate xmlns="http://schemas.microsoft.com/sharepoint/v3" xsi:nil="true"/>
    <PublishingStartDate xmlns="http://schemas.microsoft.com/sharepoint/v3" xsi:nil="true"/>
    <ContentFileId xmlns="818ab197-d140-402e-b8de-97cd7fd16373" xsi:nil="true"/>
    <Taxonomy xmlns="8781b459-35d1-4874-a8a7-354b71085f54" xsi:nil="true"/>
  </documentManagement>
</p:properties>
</file>

<file path=customXml/itemProps1.xml><?xml version="1.0" encoding="utf-8"?>
<ds:datastoreItem xmlns:ds="http://schemas.openxmlformats.org/officeDocument/2006/customXml" ds:itemID="{DAB8B399-2F6B-46C1-91F8-AC3CCACB5EAD}"/>
</file>

<file path=customXml/itemProps2.xml><?xml version="1.0" encoding="utf-8"?>
<ds:datastoreItem xmlns:ds="http://schemas.openxmlformats.org/officeDocument/2006/customXml" ds:itemID="{E68C91FC-E82B-4A93-AC7A-4A6AE681F8C1}"/>
</file>

<file path=customXml/itemProps3.xml><?xml version="1.0" encoding="utf-8"?>
<ds:datastoreItem xmlns:ds="http://schemas.openxmlformats.org/officeDocument/2006/customXml" ds:itemID="{D4940801-0839-4BAD-8E43-EB3A67643CB4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6712</TotalTime>
  <Words>924</Words>
  <Application>Microsoft Office PowerPoint</Application>
  <PresentationFormat>On-screen Show (4:3)</PresentationFormat>
  <Paragraphs>163</Paragraphs>
  <Slides>25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Slide 1</vt:lpstr>
      <vt:lpstr>Planning and Scheduling is the Backbone for Collaboration</vt:lpstr>
      <vt:lpstr>Cost and Schedule from the Ground Up</vt:lpstr>
      <vt:lpstr>Integration Challenges</vt:lpstr>
      <vt:lpstr>Opportunities for Integration and Collaboration</vt:lpstr>
      <vt:lpstr>Integration Points for Across Applications are Relational</vt:lpstr>
      <vt:lpstr>Aggregate Data as Appropriate According to Role Regardless of the Underlying Application</vt:lpstr>
      <vt:lpstr>Appropriate level of integration and aggregation varies based on vertical roles</vt:lpstr>
      <vt:lpstr>Data Integration and Collaboration Across Disparate Systems</vt:lpstr>
      <vt:lpstr>Data Integration and Collaboration Across Disparate Systems</vt:lpstr>
      <vt:lpstr>Visualization Elements and Controls Needed for PM Data</vt:lpstr>
      <vt:lpstr>Visual Elements in Grid and Gantt</vt:lpstr>
      <vt:lpstr>Completion Report</vt:lpstr>
      <vt:lpstr>Pivot Tables and Charts</vt:lpstr>
      <vt:lpstr>Reports</vt:lpstr>
      <vt:lpstr>Including Government Reports such as the CPR, other EVM artifacts and deliverables</vt:lpstr>
      <vt:lpstr>Histograms and S-Curves</vt:lpstr>
      <vt:lpstr>Custom Outputs</vt:lpstr>
      <vt:lpstr>Adapt Quickly To New Requirements</vt:lpstr>
      <vt:lpstr>Collaboration provides Foresight</vt:lpstr>
      <vt:lpstr>Layering intelligence to take out the grunt work of Project Management</vt:lpstr>
      <vt:lpstr>Applying Parametric Analysis to Source Data</vt:lpstr>
      <vt:lpstr>Evolution of Integrated Digital Environment</vt:lpstr>
      <vt:lpstr>Where to find more information on these concepts: </vt:lpstr>
      <vt:lpstr>Slide 25</vt:lpstr>
    </vt:vector>
  </TitlesOfParts>
  <Company>Safran North America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EPM Product Marketing </dc:title>
  <dc:creator>Nick Pisano</dc:creator>
  <cp:lastModifiedBy>Nicholas Pisano</cp:lastModifiedBy>
  <cp:revision>528</cp:revision>
  <dcterms:created xsi:type="dcterms:W3CDTF">2006-10-25T18:08:13Z</dcterms:created>
  <dcterms:modified xsi:type="dcterms:W3CDTF">2010-05-18T19:43:29Z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0x01010004A0B5AF411B9F43A791AE87FBCB0CCF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</Properties>
</file>