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593" autoAdjust="0"/>
  </p:normalViewPr>
  <p:slideViewPr>
    <p:cSldViewPr>
      <p:cViewPr varScale="1">
        <p:scale>
          <a:sx n="94" d="100"/>
          <a:sy n="94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CF9B-0EEC-4BE9-9A38-4AFF0AF4ED93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81662-929D-4774-91F1-C58DC53CD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Lockheed</a:t>
            </a:r>
            <a:r>
              <a:rPr lang="en-US" baseline="0" dirty="0" smtClean="0"/>
              <a:t> Martin</a:t>
            </a:r>
          </a:p>
          <a:p>
            <a:r>
              <a:rPr lang="en-US" baseline="0" dirty="0" smtClean="0"/>
              <a:t>Raytheon</a:t>
            </a:r>
          </a:p>
          <a:p>
            <a:r>
              <a:rPr lang="en-US" baseline="0" dirty="0" smtClean="0"/>
              <a:t>Boeing</a:t>
            </a:r>
          </a:p>
          <a:p>
            <a:r>
              <a:rPr lang="en-US" dirty="0" smtClean="0"/>
              <a:t>Northrop Grumman</a:t>
            </a:r>
          </a:p>
          <a:p>
            <a:r>
              <a:rPr lang="en-US" dirty="0" smtClean="0"/>
              <a:t>Harris Corporation</a:t>
            </a:r>
          </a:p>
          <a:p>
            <a:r>
              <a:rPr lang="en-US" dirty="0" smtClean="0"/>
              <a:t>Battelle</a:t>
            </a:r>
          </a:p>
          <a:p>
            <a:r>
              <a:rPr lang="en-US" dirty="0" smtClean="0"/>
              <a:t>CACI</a:t>
            </a:r>
          </a:p>
          <a:p>
            <a:r>
              <a:rPr lang="en-US" dirty="0" smtClean="0"/>
              <a:t>Camber</a:t>
            </a:r>
          </a:p>
          <a:p>
            <a:r>
              <a:rPr lang="en-US" dirty="0" err="1" smtClean="0"/>
              <a:t>Colsa</a:t>
            </a:r>
            <a:endParaRPr lang="en-US" dirty="0" smtClean="0"/>
          </a:p>
          <a:p>
            <a:r>
              <a:rPr lang="en-US" dirty="0" smtClean="0"/>
              <a:t>CSC</a:t>
            </a:r>
          </a:p>
          <a:p>
            <a:r>
              <a:rPr lang="en-US" dirty="0" err="1" smtClean="0"/>
              <a:t>Mitre</a:t>
            </a:r>
            <a:r>
              <a:rPr lang="en-US" baseline="0" dirty="0" smtClean="0"/>
              <a:t> Corp  (FFDRCs)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81662-929D-4774-91F1-C58DC53CD8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C726-AE0C-4C87-AF5D-849B79E8D310}" type="datetimeFigureOut">
              <a:rPr lang="en-US" smtClean="0"/>
              <a:pPr/>
              <a:t>5/8/2010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4145-997F-4B03-AF3E-C7FA7D13E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im.mccullough@dau.mil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bradford.brown@dau.m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icky.armbruster@dau.mil" TargetMode="External"/><Relationship Id="rId5" Type="http://schemas.openxmlformats.org/officeDocument/2006/relationships/hyperlink" Target="mailto:marsha.dollarhide@dau.mil" TargetMode="External"/><Relationship Id="rId4" Type="http://schemas.openxmlformats.org/officeDocument/2006/relationships/hyperlink" Target="mailto:lenn.vincent@dau.mi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Understanding Industry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Defense Acquisition University</a:t>
            </a:r>
          </a:p>
          <a:p>
            <a:endParaRPr lang="en-US" sz="2000" dirty="0"/>
          </a:p>
          <a:p>
            <a:r>
              <a:rPr lang="en-US" sz="2000" dirty="0" smtClean="0"/>
              <a:t>13 May 2010</a:t>
            </a:r>
          </a:p>
          <a:p>
            <a:endParaRPr lang="en-US" sz="2000" dirty="0" smtClean="0"/>
          </a:p>
          <a:p>
            <a:r>
              <a:rPr lang="en-US" sz="2000" dirty="0" smtClean="0"/>
              <a:t>Status Brief to NDIA Program Systems Committee</a:t>
            </a:r>
          </a:p>
          <a:p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0960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UNDERSTANDING INDUSTRY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Purpose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Initiative aimed at achieving better acquisition outcomes by: </a:t>
            </a:r>
          </a:p>
          <a:p>
            <a:pPr lvl="1"/>
            <a:r>
              <a:rPr lang="en-US" sz="1600" dirty="0" smtClean="0"/>
              <a:t>Ensuring interests and incentives of all stakeholders are understood</a:t>
            </a:r>
          </a:p>
          <a:p>
            <a:pPr lvl="1"/>
            <a:r>
              <a:rPr lang="en-US" sz="1600" dirty="0" smtClean="0"/>
              <a:t>Open lines of communication between </a:t>
            </a:r>
            <a:r>
              <a:rPr lang="en-US" sz="1600" dirty="0" err="1" smtClean="0"/>
              <a:t>DoD</a:t>
            </a:r>
            <a:r>
              <a:rPr lang="en-US" sz="1600" dirty="0" smtClean="0"/>
              <a:t> and its industrial base suppliers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Responds to numerous independent and government reports </a:t>
            </a:r>
          </a:p>
          <a:p>
            <a:pPr lvl="1"/>
            <a:r>
              <a:rPr lang="en-US" sz="1600" dirty="0" smtClean="0"/>
              <a:t>OSD Study of Program Manager Training and Experience, July 2009 (Fox Report) </a:t>
            </a:r>
          </a:p>
          <a:p>
            <a:pPr lvl="1"/>
            <a:r>
              <a:rPr lang="en-US" sz="1600" dirty="0" smtClean="0"/>
              <a:t>Independent Panel, “Getting to Best: Reforming the Defense Acquisition Enterprise”, </a:t>
            </a:r>
          </a:p>
          <a:p>
            <a:pPr lvl="1">
              <a:buNone/>
            </a:pPr>
            <a:r>
              <a:rPr lang="en-US" sz="1600" dirty="0" smtClean="0"/>
              <a:t>	July 2009</a:t>
            </a:r>
          </a:p>
          <a:p>
            <a:pPr lvl="1"/>
            <a:r>
              <a:rPr lang="en-US" sz="1600" dirty="0" smtClean="0"/>
              <a:t>Tregar, M. R.  Hausann, R. C., &amp; Sayala, S.  (2008, October).  Improving the Certification, Training, and Development of the AT&amp;L Workforce:  Program Management Career Field: Competency and Validation and Workforce Assessment.  </a:t>
            </a:r>
            <a:r>
              <a:rPr lang="en-US" sz="1600" i="1" dirty="0" smtClean="0"/>
              <a:t>Center for Naval Analysis:   Analysis and Solutions</a:t>
            </a:r>
            <a:r>
              <a:rPr lang="en-US" sz="1600" dirty="0" smtClean="0"/>
              <a:t>.   </a:t>
            </a:r>
          </a:p>
          <a:p>
            <a:pPr lvl="1"/>
            <a:r>
              <a:rPr lang="en-US" sz="1600" dirty="0" smtClean="0"/>
              <a:t>GAO Report, “Defense Acquisitions – Fundamental Changes are Needed to Improve Weapon System Outcomes”, September 2008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1722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UNDERSTANDING INDUSTRY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Description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DAU enterprise-wide initiative; curriculum development led by South Region</a:t>
            </a:r>
          </a:p>
          <a:p>
            <a:r>
              <a:rPr lang="en-US" sz="2000" dirty="0" smtClean="0"/>
              <a:t>White paper in development capturing potential training/development topics  </a:t>
            </a:r>
          </a:p>
          <a:p>
            <a:r>
              <a:rPr lang="en-US" sz="2000" dirty="0" smtClean="0"/>
              <a:t>Outreach to industry initiated</a:t>
            </a:r>
          </a:p>
          <a:p>
            <a:pPr lvl="1"/>
            <a:r>
              <a:rPr lang="en-US" sz="1600" dirty="0" smtClean="0"/>
              <a:t>Tier One Representative Contractors:  Large, medium, small businesses and FFRDC  (Weapon System, Service, IT, classified)  </a:t>
            </a:r>
          </a:p>
          <a:p>
            <a:pPr lvl="1"/>
            <a:r>
              <a:rPr lang="en-US" sz="1600" dirty="0" smtClean="0"/>
              <a:t>NDIA and AIA </a:t>
            </a:r>
          </a:p>
          <a:p>
            <a:pPr lvl="1"/>
            <a:r>
              <a:rPr lang="en-US" sz="1600" dirty="0" smtClean="0"/>
              <a:t>Word of mouth </a:t>
            </a:r>
          </a:p>
          <a:p>
            <a:r>
              <a:rPr lang="en-US" sz="2000" dirty="0" smtClean="0"/>
              <a:t>Initial classroom interaction with 2011 Senior Service College Fellows </a:t>
            </a:r>
            <a:endParaRPr lang="en-US" sz="2000" dirty="0"/>
          </a:p>
          <a:p>
            <a:r>
              <a:rPr lang="en-US" sz="2000" dirty="0" smtClean="0"/>
              <a:t>Pilot program (2-day event) will address highest interest topics</a:t>
            </a:r>
          </a:p>
          <a:p>
            <a:r>
              <a:rPr lang="en-US" sz="2000" dirty="0" smtClean="0"/>
              <a:t>Follow-on course offerings will likely provide focused workshops, targeted training,  continuous learning modules</a:t>
            </a:r>
          </a:p>
          <a:p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172200"/>
            <a:ext cx="1177925" cy="51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UNDERSTANDING INDUSTRY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Milestone Schedule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Program Strategy Development				06 Apr 10</a:t>
            </a:r>
          </a:p>
          <a:p>
            <a:pPr lvl="1">
              <a:buFontTx/>
              <a:buChar char="-"/>
            </a:pPr>
            <a:r>
              <a:rPr lang="en-US" sz="1600" dirty="0" smtClean="0"/>
              <a:t>Phase One, Weapons System Centric 			06 Apr 10</a:t>
            </a:r>
          </a:p>
          <a:p>
            <a:pPr lvl="1">
              <a:buFontTx/>
              <a:buChar char="-"/>
            </a:pPr>
            <a:r>
              <a:rPr lang="en-US" sz="1600" dirty="0" smtClean="0"/>
              <a:t>Phase Two, FY 11 Plan					30 Sep 10</a:t>
            </a:r>
          </a:p>
          <a:p>
            <a:r>
              <a:rPr lang="en-US" sz="2000" dirty="0" smtClean="0"/>
              <a:t>Phase One</a:t>
            </a:r>
          </a:p>
          <a:p>
            <a:pPr lvl="1"/>
            <a:r>
              <a:rPr lang="en-US" sz="1600" dirty="0" smtClean="0"/>
              <a:t>Sponsor Collaboration/Alignment				14 Apr 10</a:t>
            </a:r>
          </a:p>
          <a:p>
            <a:pPr lvl="1"/>
            <a:r>
              <a:rPr lang="en-US" sz="1600" dirty="0" smtClean="0"/>
              <a:t>Industry Outreach Begun  (Surveys sent)			15 Apr 10</a:t>
            </a:r>
          </a:p>
          <a:p>
            <a:pPr lvl="1"/>
            <a:r>
              <a:rPr lang="en-US" sz="1600" dirty="0" smtClean="0"/>
              <a:t>Corporate Drivers Panel TP  w/Fellows			21 Apr 10</a:t>
            </a:r>
          </a:p>
          <a:p>
            <a:pPr lvl="1"/>
            <a:r>
              <a:rPr lang="en-US" sz="1600" dirty="0" smtClean="0"/>
              <a:t>Research &amp;  Evaluation					08 May 10</a:t>
            </a:r>
          </a:p>
          <a:p>
            <a:pPr lvl="1"/>
            <a:r>
              <a:rPr lang="en-US" sz="1600" dirty="0" smtClean="0"/>
              <a:t>Design	</a:t>
            </a:r>
          </a:p>
          <a:p>
            <a:pPr lvl="2"/>
            <a:r>
              <a:rPr lang="en-US" sz="1200" dirty="0" smtClean="0"/>
              <a:t>White Paper					        75%	</a:t>
            </a:r>
          </a:p>
          <a:p>
            <a:pPr lvl="2"/>
            <a:r>
              <a:rPr lang="en-US" sz="1200" dirty="0" smtClean="0"/>
              <a:t>Identify &amp; Leverage Current Curriculum</a:t>
            </a:r>
          </a:p>
          <a:p>
            <a:pPr lvl="2"/>
            <a:r>
              <a:rPr lang="en-US" sz="1200" dirty="0" smtClean="0"/>
              <a:t>Finalize SOW &amp; Secure Contractor Support</a:t>
            </a:r>
          </a:p>
          <a:p>
            <a:pPr lvl="1"/>
            <a:r>
              <a:rPr lang="en-US" sz="1600" dirty="0" smtClean="0"/>
              <a:t>Deliver Pilot Course					Aug-Sep 10</a:t>
            </a:r>
          </a:p>
          <a:p>
            <a:pPr lvl="1"/>
            <a:r>
              <a:rPr lang="en-US" sz="1600" dirty="0" smtClean="0"/>
              <a:t>Evaluate &amp; Improve					</a:t>
            </a:r>
          </a:p>
          <a:p>
            <a:r>
              <a:rPr lang="en-US" sz="2000" dirty="0" smtClean="0"/>
              <a:t>Phase Two</a:t>
            </a:r>
          </a:p>
          <a:p>
            <a:pPr lvl="1"/>
            <a:r>
              <a:rPr lang="en-US" sz="1600" dirty="0" smtClean="0"/>
              <a:t>Compile Industry Surveys 					31 May 10</a:t>
            </a:r>
          </a:p>
          <a:p>
            <a:pPr lvl="1"/>
            <a:r>
              <a:rPr lang="en-US" sz="1600" dirty="0" smtClean="0"/>
              <a:t>Industry </a:t>
            </a:r>
            <a:r>
              <a:rPr lang="en-US" sz="1600" dirty="0" smtClean="0"/>
              <a:t>Day (tentative)					      TBD</a:t>
            </a:r>
          </a:p>
          <a:p>
            <a:pPr lvl="1"/>
            <a:r>
              <a:rPr lang="en-US" sz="1600" dirty="0" smtClean="0"/>
              <a:t>Formulate Additional Curriculum Requirements (Focused workshops,	      FY 11</a:t>
            </a:r>
          </a:p>
          <a:p>
            <a:pPr lvl="1">
              <a:buNone/>
            </a:pPr>
            <a:r>
              <a:rPr lang="en-US" sz="1600" dirty="0" smtClean="0"/>
              <a:t>       Targeted Training, Continuous Learning Modules, etc.)  </a:t>
            </a:r>
          </a:p>
          <a:p>
            <a:pPr lvl="2">
              <a:buNone/>
            </a:pPr>
            <a:r>
              <a:rPr lang="en-US" sz="1200" dirty="0" smtClean="0"/>
              <a:t>			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FontTx/>
              <a:buChar char="-"/>
            </a:pPr>
            <a:endParaRPr lang="en-US" sz="16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1722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EMERGING 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Insights received from </a:t>
            </a:r>
          </a:p>
          <a:p>
            <a:pPr lvl="1"/>
            <a:r>
              <a:rPr lang="en-US" sz="1600" dirty="0" smtClean="0"/>
              <a:t>Large and medium size defense companies, </a:t>
            </a:r>
          </a:p>
          <a:p>
            <a:pPr lvl="1"/>
            <a:r>
              <a:rPr lang="en-US" sz="1600" dirty="0" smtClean="0"/>
              <a:t>Representing weapon systems, IT, and service oriented firms</a:t>
            </a:r>
          </a:p>
          <a:p>
            <a:pPr lvl="1"/>
            <a:r>
              <a:rPr lang="en-US" sz="1600" dirty="0" smtClean="0"/>
              <a:t>FFRDCs</a:t>
            </a:r>
          </a:p>
          <a:p>
            <a:pPr lvl="1"/>
            <a:r>
              <a:rPr lang="en-US" sz="1600" dirty="0" smtClean="0"/>
              <a:t>Not-for-profit </a:t>
            </a:r>
          </a:p>
          <a:p>
            <a:r>
              <a:rPr lang="en-US" sz="2000" dirty="0" smtClean="0"/>
              <a:t>Emerging results </a:t>
            </a:r>
          </a:p>
          <a:p>
            <a:pPr lvl="1"/>
            <a:r>
              <a:rPr lang="en-US" sz="1600" dirty="0" smtClean="0"/>
              <a:t>Avoiding adversarial relationships</a:t>
            </a:r>
          </a:p>
          <a:p>
            <a:pPr lvl="1"/>
            <a:r>
              <a:rPr lang="en-US" sz="1600" dirty="0" smtClean="0"/>
              <a:t>Timing of RFPs; delays along the road to contract award</a:t>
            </a:r>
          </a:p>
          <a:p>
            <a:pPr lvl="1"/>
            <a:r>
              <a:rPr lang="en-US" sz="1600" dirty="0" smtClean="0"/>
              <a:t>Candid/timely 2-way communications including sharing  good/bad news with leadership</a:t>
            </a:r>
          </a:p>
          <a:p>
            <a:pPr lvl="1"/>
            <a:r>
              <a:rPr lang="en-US" sz="1600" dirty="0" smtClean="0"/>
              <a:t>Contract terms and unbalanced risks</a:t>
            </a:r>
          </a:p>
          <a:p>
            <a:pPr lvl="1"/>
            <a:r>
              <a:rPr lang="en-US" sz="1600" dirty="0" smtClean="0"/>
              <a:t>Large number of undefinitized contract changes</a:t>
            </a:r>
          </a:p>
          <a:p>
            <a:pPr lvl="1"/>
            <a:r>
              <a:rPr lang="en-US" sz="1600" dirty="0" smtClean="0"/>
              <a:t>Great, explicit examples coming in</a:t>
            </a:r>
            <a:endParaRPr lang="en-US" sz="16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0960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/>
              <a:t>UNDERSTANDING INDUSTRY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What Industry Can Do to Help – Now and in Future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Participate in DAU’s outreach to industry by providing your contact information to Mrs. Marsha Dollarhide (see POCs attached)</a:t>
            </a:r>
          </a:p>
          <a:p>
            <a:r>
              <a:rPr lang="en-US" sz="2000" dirty="0" smtClean="0"/>
              <a:t>Provide specific examples of good and bad experiences</a:t>
            </a:r>
          </a:p>
          <a:p>
            <a:r>
              <a:rPr lang="en-US" sz="2000" dirty="0" smtClean="0"/>
              <a:t>Offer actionable recommendations</a:t>
            </a:r>
          </a:p>
          <a:p>
            <a:r>
              <a:rPr lang="en-US" sz="2000" dirty="0" smtClean="0"/>
              <a:t>Work with us during course development as issues/questions arise</a:t>
            </a:r>
          </a:p>
          <a:p>
            <a:r>
              <a:rPr lang="en-US" sz="2000" dirty="0" smtClean="0"/>
              <a:t>Be willing to participate as guest speakers or panel members at DAU student/capstone events</a:t>
            </a:r>
          </a:p>
          <a:p>
            <a:r>
              <a:rPr lang="en-US" sz="2000" dirty="0" smtClean="0"/>
              <a:t>Reach back to DAU during program execution when you have suggestions for our training/development mission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722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UNDERSTANDING INDUSTRY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Points of Contact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/>
              <a:t>DAU Executive Sponsor – Brad Brown, DAU Ft. Belvoir, Learning Capabilities Integration Center, phone 703.805.4979; </a:t>
            </a:r>
            <a:r>
              <a:rPr lang="en-US" sz="2000" dirty="0" smtClean="0">
                <a:hlinkClick r:id="rId2"/>
              </a:rPr>
              <a:t>bradford.brown@dau.mil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DAU Executive Sponsor – Jim McCullough, Dean, DAU South, phone 256.922.8706, </a:t>
            </a:r>
            <a:r>
              <a:rPr lang="en-US" sz="2000" dirty="0" smtClean="0">
                <a:hlinkClick r:id="rId3"/>
              </a:rPr>
              <a:t>jim.mccullough@dau.mil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DAU Industry Chair – Lenn Vincent, HQ DAU, phone 703.805.4944; </a:t>
            </a:r>
            <a:r>
              <a:rPr lang="en-US" sz="2000" dirty="0" smtClean="0">
                <a:hlinkClick r:id="rId4"/>
              </a:rPr>
              <a:t>lenn.vincent@dau.mil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Curriculum Development Project Lead – Marsha Dollarhide, DAU Instructional Systems, phone 256.922.8162; </a:t>
            </a:r>
            <a:r>
              <a:rPr lang="en-US" sz="2000" dirty="0" smtClean="0">
                <a:hlinkClick r:id="rId5"/>
              </a:rPr>
              <a:t>marsha.dollarhide@dau.mil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</a:p>
          <a:p>
            <a:pPr>
              <a:buNone/>
            </a:pPr>
            <a:r>
              <a:rPr lang="en-US" sz="2000" dirty="0" smtClean="0"/>
              <a:t>Subject Matter Expert - Vicky Armbruster, DAU South, phone 703.298.2069,  </a:t>
            </a:r>
            <a:r>
              <a:rPr lang="en-US" sz="2000" dirty="0" smtClean="0">
                <a:hlinkClick r:id="rId6"/>
              </a:rPr>
              <a:t>vicky.armbruster@dau.mil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61722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Business Executives for National Security.  (2009, July).  Getting to the Best: 	Reforming the Defense Acquisition Enterprise: A Business 	Imperative for 	Change from the Task Force on Defense Acquisition Law and Oversight.  </a:t>
            </a:r>
          </a:p>
          <a:p>
            <a:r>
              <a:rPr lang="en-US" dirty="0" smtClean="0"/>
              <a:t>Defense Acquisition University.  (2009, July 1).  </a:t>
            </a:r>
            <a:r>
              <a:rPr lang="en-US" i="1" dirty="0" smtClean="0"/>
              <a:t>OSD Study of Program 	Manager Training and Experience</a:t>
            </a:r>
            <a:r>
              <a:rPr lang="en-US" dirty="0" smtClean="0"/>
              <a:t>.   Fort Belvoir, VA: Author, with 	representatives of academia and industry.   </a:t>
            </a:r>
          </a:p>
          <a:p>
            <a:r>
              <a:rPr lang="en-US" dirty="0" smtClean="0"/>
              <a:t>Mills, S.  (2010, February 11). [Creating and Sustaining Effective 	Partnership 	Between Government and Industry:   A  DAU-South 	Research 	Report].  Unpublished raw data.    </a:t>
            </a:r>
          </a:p>
          <a:p>
            <a:r>
              <a:rPr lang="en-US" dirty="0" smtClean="0"/>
              <a:t>Mills, S., Fouse, S., &amp; Green, A.  (2010, March).  Creating and Sustaining 	Effective Partnership 	Between Government and Industry.  	Submitted for publication in </a:t>
            </a:r>
            <a:r>
              <a:rPr lang="en-US" i="1" dirty="0" smtClean="0"/>
              <a:t>Defense Acquisition Review Journal.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     Tregar, M. R.  Hausann, R. C., &amp; Sayala, S.  (2008, October).  Improving the 	Certification, Training, and Development of the AT&amp;L Workforce: 	Program Management Career Field: Competency and Validation and 	Workforce Assessment.  </a:t>
            </a:r>
            <a:r>
              <a:rPr lang="en-US" i="1" dirty="0" smtClean="0"/>
              <a:t>Center for Naval Analysis:   Analysis and Solutions</a:t>
            </a:r>
            <a:r>
              <a:rPr lang="en-US" dirty="0" smtClean="0"/>
              <a:t>.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5" descr="DAU-logo-on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72200"/>
            <a:ext cx="1177925" cy="51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Props1.xml><?xml version="1.0" encoding="utf-8"?>
<ds:datastoreItem xmlns:ds="http://schemas.openxmlformats.org/officeDocument/2006/customXml" ds:itemID="{6349E1F1-ECFB-4ED0-B712-12BED36FC4CC}"/>
</file>

<file path=customXml/itemProps2.xml><?xml version="1.0" encoding="utf-8"?>
<ds:datastoreItem xmlns:ds="http://schemas.openxmlformats.org/officeDocument/2006/customXml" ds:itemID="{BBE8421B-5696-447E-8C2A-7EA7459EC864}"/>
</file>

<file path=customXml/itemProps3.xml><?xml version="1.0" encoding="utf-8"?>
<ds:datastoreItem xmlns:ds="http://schemas.openxmlformats.org/officeDocument/2006/customXml" ds:itemID="{C3BF086E-C6E1-4B3D-989A-0B37A4DBB512}"/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418</Words>
  <Application>Microsoft Office PowerPoint</Application>
  <PresentationFormat>On-screen Show (4:3)</PresentationFormat>
  <Paragraphs>101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Understanding Industry</vt:lpstr>
      <vt:lpstr>UNDERSTANDING INDUSTRY  Purpose</vt:lpstr>
      <vt:lpstr>UNDERSTANDING INDUSTRY  Description</vt:lpstr>
      <vt:lpstr>UNDERSTANDING INDUSTRY  Milestone Schedule </vt:lpstr>
      <vt:lpstr>EMERGING RESULTS</vt:lpstr>
      <vt:lpstr>UNDERSTANDING INDUSTRY  What Industry Can Do to Help – Now and in Future </vt:lpstr>
      <vt:lpstr>UNDERSTANDING INDUSTRY  Points of Contact </vt:lpstr>
      <vt:lpstr>References</vt:lpstr>
    </vt:vector>
  </TitlesOfParts>
  <Company>Defense Acquisition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INDUSTRY</dc:title>
  <dc:creator>DAU USER</dc:creator>
  <cp:lastModifiedBy>MLDOLLAR</cp:lastModifiedBy>
  <cp:revision>68</cp:revision>
  <dcterms:created xsi:type="dcterms:W3CDTF">2010-04-29T14:50:32Z</dcterms:created>
  <dcterms:modified xsi:type="dcterms:W3CDTF">2010-05-08T23:53:07Z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