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9" r:id="rId1"/>
  </p:sldMasterIdLst>
  <p:notesMasterIdLst>
    <p:notesMasterId r:id="rId14"/>
  </p:notesMasterIdLst>
  <p:handoutMasterIdLst>
    <p:handoutMasterId r:id="rId15"/>
  </p:handoutMasterIdLst>
  <p:sldIdLst>
    <p:sldId id="301" r:id="rId2"/>
    <p:sldId id="328" r:id="rId3"/>
    <p:sldId id="330" r:id="rId4"/>
    <p:sldId id="365" r:id="rId5"/>
    <p:sldId id="326" r:id="rId6"/>
    <p:sldId id="361" r:id="rId7"/>
    <p:sldId id="363" r:id="rId8"/>
    <p:sldId id="364" r:id="rId9"/>
    <p:sldId id="366" r:id="rId10"/>
    <p:sldId id="367" r:id="rId11"/>
    <p:sldId id="359" r:id="rId12"/>
    <p:sldId id="368" r:id="rId13"/>
  </p:sldIdLst>
  <p:sldSz cx="9144000" cy="6858000" type="screen4x3"/>
  <p:notesSz cx="7010400" cy="92964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annes, Eliza M" initials="JEM" lastIdx="3" clrIdx="0">
    <p:extLst/>
  </p:cmAuthor>
  <p:cmAuthor id="2" name="Michael S. Nash" initials="MSN" lastIdx="7" clrIdx="1">
    <p:extLst/>
  </p:cmAuthor>
  <p:cmAuthor id="3" name="Russillo, Lynne A" initials="RLA" lastIdx="7" clrIdx="2">
    <p:extLst>
      <p:ext uri="{19B8F6BF-5375-455C-9EA6-DF929625EA0E}">
        <p15:presenceInfo xmlns:p15="http://schemas.microsoft.com/office/powerpoint/2012/main" xmlns="" userId="S-1-5-21-748114381-82326301-405542714-207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191919"/>
    <a:srgbClr val="0099CC"/>
    <a:srgbClr val="CCFF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523" autoAdjust="0"/>
    <p:restoredTop sz="85696" autoAdjust="0"/>
  </p:normalViewPr>
  <p:slideViewPr>
    <p:cSldViewPr>
      <p:cViewPr varScale="1">
        <p:scale>
          <a:sx n="87" d="100"/>
          <a:sy n="87" d="100"/>
        </p:scale>
        <p:origin x="-888" y="-78"/>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72" cy="465774"/>
          </a:xfrm>
          <a:prstGeom prst="rect">
            <a:avLst/>
          </a:prstGeom>
        </p:spPr>
        <p:txBody>
          <a:bodyPr vert="horz" lIns="91650" tIns="45825" rIns="91650" bIns="45825" rtlCol="0"/>
          <a:lstStyle>
            <a:lvl1pPr algn="l">
              <a:defRPr sz="1200"/>
            </a:lvl1pPr>
          </a:lstStyle>
          <a:p>
            <a:endParaRPr lang="en-US"/>
          </a:p>
        </p:txBody>
      </p:sp>
      <p:sp>
        <p:nvSpPr>
          <p:cNvPr id="3" name="Date Placeholder 2"/>
          <p:cNvSpPr>
            <a:spLocks noGrp="1"/>
          </p:cNvSpPr>
          <p:nvPr>
            <p:ph type="dt" sz="quarter" idx="1"/>
          </p:nvPr>
        </p:nvSpPr>
        <p:spPr>
          <a:xfrm>
            <a:off x="3970436" y="0"/>
            <a:ext cx="3038372" cy="465774"/>
          </a:xfrm>
          <a:prstGeom prst="rect">
            <a:avLst/>
          </a:prstGeom>
        </p:spPr>
        <p:txBody>
          <a:bodyPr vert="horz" lIns="91650" tIns="45825" rIns="91650" bIns="45825" rtlCol="0"/>
          <a:lstStyle>
            <a:lvl1pPr algn="r">
              <a:defRPr sz="1200"/>
            </a:lvl1pPr>
          </a:lstStyle>
          <a:p>
            <a:fld id="{86D8A494-07FF-4BA3-B45C-9A7A25700653}" type="datetimeFigureOut">
              <a:rPr lang="en-US" smtClean="0"/>
              <a:pPr/>
              <a:t>7/5/2017</a:t>
            </a:fld>
            <a:endParaRPr lang="en-US"/>
          </a:p>
        </p:txBody>
      </p:sp>
      <p:sp>
        <p:nvSpPr>
          <p:cNvPr id="4" name="Footer Placeholder 3"/>
          <p:cNvSpPr>
            <a:spLocks noGrp="1"/>
          </p:cNvSpPr>
          <p:nvPr>
            <p:ph type="ftr" sz="quarter" idx="2"/>
          </p:nvPr>
        </p:nvSpPr>
        <p:spPr>
          <a:xfrm>
            <a:off x="0" y="8830627"/>
            <a:ext cx="3038372" cy="465773"/>
          </a:xfrm>
          <a:prstGeom prst="rect">
            <a:avLst/>
          </a:prstGeom>
        </p:spPr>
        <p:txBody>
          <a:bodyPr vert="horz" lIns="91650" tIns="45825" rIns="91650" bIns="45825" rtlCol="0" anchor="b"/>
          <a:lstStyle>
            <a:lvl1pPr algn="l">
              <a:defRPr sz="1200"/>
            </a:lvl1pPr>
          </a:lstStyle>
          <a:p>
            <a:endParaRPr lang="en-US"/>
          </a:p>
        </p:txBody>
      </p:sp>
      <p:sp>
        <p:nvSpPr>
          <p:cNvPr id="5" name="Slide Number Placeholder 4"/>
          <p:cNvSpPr>
            <a:spLocks noGrp="1"/>
          </p:cNvSpPr>
          <p:nvPr>
            <p:ph type="sldNum" sz="quarter" idx="3"/>
          </p:nvPr>
        </p:nvSpPr>
        <p:spPr>
          <a:xfrm>
            <a:off x="3970436" y="8830627"/>
            <a:ext cx="3038372" cy="465773"/>
          </a:xfrm>
          <a:prstGeom prst="rect">
            <a:avLst/>
          </a:prstGeom>
        </p:spPr>
        <p:txBody>
          <a:bodyPr vert="horz" lIns="91650" tIns="45825" rIns="91650" bIns="45825" rtlCol="0" anchor="b"/>
          <a:lstStyle>
            <a:lvl1pPr algn="r">
              <a:defRPr sz="1200"/>
            </a:lvl1pPr>
          </a:lstStyle>
          <a:p>
            <a:fld id="{60210EA4-6A5D-4A86-92BA-A6C45175D8F8}" type="slidenum">
              <a:rPr lang="en-US" smtClean="0"/>
              <a:pPr/>
              <a:t>‹#›</a:t>
            </a:fld>
            <a:endParaRPr lang="en-US"/>
          </a:p>
        </p:txBody>
      </p:sp>
    </p:spTree>
    <p:extLst>
      <p:ext uri="{BB962C8B-B14F-4D97-AF65-F5344CB8AC3E}">
        <p14:creationId xmlns:p14="http://schemas.microsoft.com/office/powerpoint/2010/main" xmlns="" val="4137357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1"/>
            <a:ext cx="3037840" cy="46482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l">
              <a:defRPr sz="1200"/>
            </a:lvl1pPr>
          </a:lstStyle>
          <a:p>
            <a:endParaRPr lang="en-US"/>
          </a:p>
        </p:txBody>
      </p:sp>
      <p:sp>
        <p:nvSpPr>
          <p:cNvPr id="68611" name="Rectangle 3"/>
          <p:cNvSpPr>
            <a:spLocks noGrp="1" noChangeArrowheads="1"/>
          </p:cNvSpPr>
          <p:nvPr>
            <p:ph type="dt" idx="1"/>
          </p:nvPr>
        </p:nvSpPr>
        <p:spPr bwMode="auto">
          <a:xfrm>
            <a:off x="3972561" y="1"/>
            <a:ext cx="3037840" cy="46482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a:defRPr sz="1200"/>
            </a:lvl1pPr>
          </a:lstStyle>
          <a:p>
            <a:endParaRPr lang="en-US"/>
          </a:p>
        </p:txBody>
      </p:sp>
      <p:sp>
        <p:nvSpPr>
          <p:cNvPr id="6861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ffectLst/>
        </p:spPr>
      </p:sp>
      <p:sp>
        <p:nvSpPr>
          <p:cNvPr id="68613" name="Rectangle 5"/>
          <p:cNvSpPr>
            <a:spLocks noGrp="1" noChangeArrowheads="1"/>
          </p:cNvSpPr>
          <p:nvPr>
            <p:ph type="body" sz="quarter" idx="3"/>
          </p:nvPr>
        </p:nvSpPr>
        <p:spPr bwMode="auto">
          <a:xfrm>
            <a:off x="934721" y="4415791"/>
            <a:ext cx="5140960" cy="418338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8614" name="Rectangle 6"/>
          <p:cNvSpPr>
            <a:spLocks noGrp="1" noChangeArrowheads="1"/>
          </p:cNvSpPr>
          <p:nvPr>
            <p:ph type="ftr" sz="quarter" idx="4"/>
          </p:nvPr>
        </p:nvSpPr>
        <p:spPr bwMode="auto">
          <a:xfrm>
            <a:off x="0" y="8831581"/>
            <a:ext cx="3037840" cy="46482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l">
              <a:defRPr sz="1200"/>
            </a:lvl1pPr>
          </a:lstStyle>
          <a:p>
            <a:endParaRPr lang="en-US"/>
          </a:p>
        </p:txBody>
      </p:sp>
      <p:sp>
        <p:nvSpPr>
          <p:cNvPr id="68615" name="Rectangle 7"/>
          <p:cNvSpPr>
            <a:spLocks noGrp="1" noChangeArrowheads="1"/>
          </p:cNvSpPr>
          <p:nvPr>
            <p:ph type="sldNum" sz="quarter" idx="5"/>
          </p:nvPr>
        </p:nvSpPr>
        <p:spPr bwMode="auto">
          <a:xfrm>
            <a:off x="3972561" y="8831581"/>
            <a:ext cx="3037840" cy="46482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a:defRPr sz="1200"/>
            </a:lvl1pPr>
          </a:lstStyle>
          <a:p>
            <a:fld id="{4614D998-4D3A-43B3-8B64-22E1F22E92DC}" type="slidenum">
              <a:rPr lang="en-US"/>
              <a:pPr/>
              <a:t>‹#›</a:t>
            </a:fld>
            <a:endParaRPr lang="en-US"/>
          </a:p>
        </p:txBody>
      </p:sp>
    </p:spTree>
    <p:extLst>
      <p:ext uri="{BB962C8B-B14F-4D97-AF65-F5344CB8AC3E}">
        <p14:creationId xmlns:p14="http://schemas.microsoft.com/office/powerpoint/2010/main" xmlns="" val="15311625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14D998-4D3A-43B3-8B64-22E1F22E92DC}" type="slidenum">
              <a:rPr lang="en-US" smtClean="0"/>
              <a:pPr/>
              <a:t>0</a:t>
            </a:fld>
            <a:endParaRPr lang="en-US"/>
          </a:p>
        </p:txBody>
      </p:sp>
    </p:spTree>
    <p:extLst>
      <p:ext uri="{BB962C8B-B14F-4D97-AF65-F5344CB8AC3E}">
        <p14:creationId xmlns:p14="http://schemas.microsoft.com/office/powerpoint/2010/main" xmlns="" val="1108086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14D998-4D3A-43B3-8B64-22E1F22E92DC}" type="slidenum">
              <a:rPr lang="en-US" smtClean="0"/>
              <a:pPr/>
              <a:t>1</a:t>
            </a:fld>
            <a:endParaRPr lang="en-US"/>
          </a:p>
        </p:txBody>
      </p:sp>
    </p:spTree>
    <p:extLst>
      <p:ext uri="{BB962C8B-B14F-4D97-AF65-F5344CB8AC3E}">
        <p14:creationId xmlns:p14="http://schemas.microsoft.com/office/powerpoint/2010/main" xmlns="" val="3901368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14D998-4D3A-43B3-8B64-22E1F22E92DC}" type="slidenum">
              <a:rPr lang="en-US" smtClean="0"/>
              <a:pPr/>
              <a:t>2</a:t>
            </a:fld>
            <a:endParaRPr lang="en-US"/>
          </a:p>
        </p:txBody>
      </p:sp>
    </p:spTree>
    <p:extLst>
      <p:ext uri="{BB962C8B-B14F-4D97-AF65-F5344CB8AC3E}">
        <p14:creationId xmlns:p14="http://schemas.microsoft.com/office/powerpoint/2010/main" xmlns="" val="946008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14D998-4D3A-43B3-8B64-22E1F22E92DC}" type="slidenum">
              <a:rPr lang="en-US" smtClean="0">
                <a:solidFill>
                  <a:srgbClr val="000000"/>
                </a:solidFill>
              </a:rPr>
              <a:pPr/>
              <a:t>3</a:t>
            </a:fld>
            <a:endParaRPr lang="en-US">
              <a:solidFill>
                <a:srgbClr val="000000"/>
              </a:solidFill>
            </a:endParaRPr>
          </a:p>
        </p:txBody>
      </p:sp>
    </p:spTree>
    <p:extLst>
      <p:ext uri="{BB962C8B-B14F-4D97-AF65-F5344CB8AC3E}">
        <p14:creationId xmlns:p14="http://schemas.microsoft.com/office/powerpoint/2010/main" xmlns="" val="1538342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4D998-4D3A-43B3-8B64-22E1F22E92DC}" type="slidenum">
              <a:rPr lang="en-US" smtClean="0"/>
              <a:pPr/>
              <a:t>4</a:t>
            </a:fld>
            <a:endParaRPr lang="en-US"/>
          </a:p>
        </p:txBody>
      </p:sp>
    </p:spTree>
    <p:extLst>
      <p:ext uri="{BB962C8B-B14F-4D97-AF65-F5344CB8AC3E}">
        <p14:creationId xmlns:p14="http://schemas.microsoft.com/office/powerpoint/2010/main" xmlns="" val="436069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Prime:</a:t>
            </a:r>
          </a:p>
          <a:p>
            <a:endParaRPr lang="en-US" dirty="0" smtClean="0"/>
          </a:p>
          <a:p>
            <a:r>
              <a:rPr kumimoji="1" lang="en-US" sz="1200" kern="1200" dirty="0" smtClean="0">
                <a:solidFill>
                  <a:schemeClr val="tx1"/>
                </a:solidFill>
                <a:effectLst/>
                <a:latin typeface="Arial" charset="0"/>
                <a:ea typeface="+mn-ea"/>
                <a:cs typeface="+mn-cs"/>
              </a:rPr>
              <a:t>The figure displays notionally the typical flow of CTI for a DIB prime contractor at its manufacturing and assembly facility and the associated targets of opportunity for an attacker.  The information flow process starts with the identification of CTI and traces its evolution through critical phases of material development.  The relevant steps are:</a:t>
            </a:r>
          </a:p>
          <a:p>
            <a:r>
              <a:rPr kumimoji="1" lang="en-US" sz="1200" b="1" i="1" kern="1200" dirty="0" smtClean="0">
                <a:solidFill>
                  <a:schemeClr val="tx1"/>
                </a:solidFill>
                <a:effectLst/>
                <a:latin typeface="Arial" charset="0"/>
                <a:ea typeface="+mn-ea"/>
                <a:cs typeface="+mn-cs"/>
              </a:rPr>
              <a:t>Step 1</a:t>
            </a:r>
            <a:r>
              <a:rPr kumimoji="1" lang="en-US" sz="1200" kern="1200" dirty="0" smtClean="0">
                <a:solidFill>
                  <a:schemeClr val="tx1"/>
                </a:solidFill>
                <a:effectLst/>
                <a:latin typeface="Arial" charset="0"/>
                <a:ea typeface="+mn-ea"/>
                <a:cs typeface="+mn-cs"/>
              </a:rPr>
              <a:t>—USG identifies CTI in a Tier 1 or 2 program and issues instructions to limit distribution; most of this is accomplished on USG information systems, and NIST 171 controls do not apply. </a:t>
            </a:r>
          </a:p>
          <a:p>
            <a:r>
              <a:rPr kumimoji="1" lang="en-US" sz="1200" b="1" i="1" kern="1200" dirty="0" smtClean="0">
                <a:solidFill>
                  <a:schemeClr val="tx1"/>
                </a:solidFill>
                <a:effectLst/>
                <a:latin typeface="Arial" charset="0"/>
                <a:ea typeface="+mn-ea"/>
                <a:cs typeface="+mn-cs"/>
              </a:rPr>
              <a:t>Step 2</a:t>
            </a:r>
            <a:r>
              <a:rPr kumimoji="1" lang="en-US" sz="1200" kern="1200" dirty="0" smtClean="0">
                <a:solidFill>
                  <a:schemeClr val="tx1"/>
                </a:solidFill>
                <a:effectLst/>
                <a:latin typeface="Arial" charset="0"/>
                <a:ea typeface="+mn-ea"/>
                <a:cs typeface="+mn-cs"/>
              </a:rPr>
              <a:t>—DoD transmits CTI to the prime contractor’s facility.  Several options are available, ranging from using traditional mail to using electronic means via the Internet.  If the Internet is used, encryption techniques will be employed to deliver the CTI to the vendor’s specified delivery point.  In this notional example, the PMO office in the corporate office at the vendor’s manufacturing and assembly plant is the target delivery point. </a:t>
            </a:r>
          </a:p>
          <a:p>
            <a:r>
              <a:rPr kumimoji="1" lang="en-US" sz="1200" b="1" i="1" kern="1200" dirty="0" smtClean="0">
                <a:solidFill>
                  <a:schemeClr val="tx1"/>
                </a:solidFill>
                <a:effectLst/>
                <a:latin typeface="Arial" charset="0"/>
                <a:ea typeface="+mn-ea"/>
                <a:cs typeface="+mn-cs"/>
              </a:rPr>
              <a:t>Step 3</a:t>
            </a:r>
            <a:r>
              <a:rPr kumimoji="1" lang="en-US" sz="1200" kern="1200" dirty="0" smtClean="0">
                <a:solidFill>
                  <a:schemeClr val="tx1"/>
                </a:solidFill>
                <a:effectLst/>
                <a:latin typeface="Arial" charset="0"/>
                <a:ea typeface="+mn-ea"/>
                <a:cs typeface="+mn-cs"/>
              </a:rPr>
              <a:t>—The CTI is temporarily stored in a limited access enclave, until it can be transmitted via secure means (one-way cross-domain solution) to an Isolated Engineering Network.  Upon successful transmittal, the CTI in the PMO office is electronically wiped from the corporate network .</a:t>
            </a:r>
          </a:p>
          <a:p>
            <a:r>
              <a:rPr kumimoji="1" lang="en-US" sz="1200" b="1" i="1" kern="1200" dirty="0" smtClean="0">
                <a:solidFill>
                  <a:schemeClr val="tx1"/>
                </a:solidFill>
                <a:effectLst/>
                <a:latin typeface="Arial" charset="0"/>
                <a:ea typeface="+mn-ea"/>
                <a:cs typeface="+mn-cs"/>
              </a:rPr>
              <a:t>Step 4</a:t>
            </a:r>
            <a:r>
              <a:rPr kumimoji="1" lang="en-US" sz="1200" kern="1200" dirty="0" smtClean="0">
                <a:solidFill>
                  <a:schemeClr val="tx1"/>
                </a:solidFill>
                <a:effectLst/>
                <a:latin typeface="Arial" charset="0"/>
                <a:ea typeface="+mn-ea"/>
                <a:cs typeface="+mn-cs"/>
              </a:rPr>
              <a:t>—CTI remains on the vendor’s isolated engineering network with no external connections to the Internet where the data is manipulated and transformed into detailed design data to drive manufacturing, assembly and test operations. No remote access services are enabled on the  engineering network.  At the conclusion of the contract, DoD will issue destruction instructions to the vendor for CTI under their control. </a:t>
            </a:r>
          </a:p>
          <a:p>
            <a:r>
              <a:rPr kumimoji="1" lang="en-US" sz="1200" b="1" i="1" kern="1200" dirty="0" smtClean="0">
                <a:solidFill>
                  <a:schemeClr val="tx1"/>
                </a:solidFill>
                <a:effectLst/>
                <a:latin typeface="Arial" charset="0"/>
                <a:ea typeface="+mn-ea"/>
                <a:cs typeface="+mn-cs"/>
              </a:rPr>
              <a:t>Step 5</a:t>
            </a:r>
            <a:r>
              <a:rPr kumimoji="1" lang="en-US" sz="1200" kern="1200" dirty="0" smtClean="0">
                <a:solidFill>
                  <a:schemeClr val="tx1"/>
                </a:solidFill>
                <a:effectLst/>
                <a:latin typeface="Arial" charset="0"/>
                <a:ea typeface="+mn-ea"/>
                <a:cs typeface="+mn-cs"/>
              </a:rPr>
              <a:t>—During production (manufacturing, assembly and test) processes, CTI will be transmitted to isolated industrial control systems on the factory floor.  This transmission will be via man-in-the-loop (using external device, such as CD) or using a one-way data diode to specified ICS on the factory floor.  Machine operators will use either 2-man control or 2-factor authentication to load the CTI.  If feasible, no CTI data will be permanently stored on the ICS device.  If permanent storage on the ICS cannot be disabled, then once the part is completed the CTI data is wiped from the ICS.</a:t>
            </a:r>
          </a:p>
          <a:p>
            <a:r>
              <a:rPr kumimoji="1" lang="en-US" sz="1200" b="1" i="1" kern="1200" dirty="0" smtClean="0">
                <a:solidFill>
                  <a:schemeClr val="tx1"/>
                </a:solidFill>
                <a:effectLst/>
                <a:latin typeface="Arial" charset="0"/>
                <a:ea typeface="+mn-ea"/>
                <a:cs typeface="+mn-cs"/>
              </a:rPr>
              <a:t>Step 6 &amp; 7</a:t>
            </a:r>
            <a:r>
              <a:rPr kumimoji="1" lang="en-US" sz="1200" kern="1200" dirty="0" smtClean="0">
                <a:solidFill>
                  <a:schemeClr val="tx1"/>
                </a:solidFill>
                <a:effectLst/>
                <a:latin typeface="Arial" charset="0"/>
                <a:ea typeface="+mn-ea"/>
                <a:cs typeface="+mn-cs"/>
              </a:rPr>
              <a:t>—Throughout Steps 3 through 5 numerous levels of physical access control will be in place. Multiple physical barriers, such as gates and guards, coupled with controlled access for employees and visitors, along with strategic placement of cameras at every data exchange point will be used to amplify safeguards.  </a:t>
            </a:r>
          </a:p>
          <a:p>
            <a:r>
              <a:rPr kumimoji="1" lang="en-US" sz="1200" b="1" i="1" kern="1200" dirty="0" smtClean="0">
                <a:solidFill>
                  <a:schemeClr val="tx1"/>
                </a:solidFill>
                <a:effectLst/>
                <a:latin typeface="Arial" charset="0"/>
                <a:ea typeface="+mn-ea"/>
                <a:cs typeface="+mn-cs"/>
              </a:rPr>
              <a:t>Step 8</a:t>
            </a:r>
            <a:r>
              <a:rPr kumimoji="1" lang="en-US" sz="1200" kern="1200" dirty="0" smtClean="0">
                <a:solidFill>
                  <a:schemeClr val="tx1"/>
                </a:solidFill>
                <a:effectLst/>
                <a:latin typeface="Arial" charset="0"/>
                <a:ea typeface="+mn-ea"/>
                <a:cs typeface="+mn-cs"/>
              </a:rPr>
              <a:t>—A best practice for prime contractors is the use of a Security Operations Center (SOC). This is a corporate resources that that monitors sensors across the enterprise to identify and pinpoint anomies and non-standard behaviors. The goal is to employ machine learning techniques and predictive analytics to detect insider threats, correlate approved changes, and track activities. There is a lengthy discussion of SOCs later in this chapter.</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4614D998-4D3A-43B3-8B64-22E1F22E92DC}" type="slidenum">
              <a:rPr lang="en-US" smtClean="0"/>
              <a:pPr/>
              <a:t>5</a:t>
            </a:fld>
            <a:endParaRPr lang="en-US"/>
          </a:p>
        </p:txBody>
      </p:sp>
    </p:spTree>
    <p:extLst>
      <p:ext uri="{BB962C8B-B14F-4D97-AF65-F5344CB8AC3E}">
        <p14:creationId xmlns:p14="http://schemas.microsoft.com/office/powerpoint/2010/main" xmlns="" val="3063386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Mid Tier</a:t>
            </a:r>
            <a:r>
              <a:rPr lang="en-US" baseline="0" dirty="0" smtClean="0"/>
              <a:t> Supplier:</a:t>
            </a:r>
          </a:p>
          <a:p>
            <a:endParaRPr lang="en-US" baseline="0" dirty="0" smtClean="0"/>
          </a:p>
          <a:p>
            <a:r>
              <a:rPr kumimoji="1" lang="en-US" sz="1200" kern="1200" dirty="0" smtClean="0">
                <a:solidFill>
                  <a:schemeClr val="tx1"/>
                </a:solidFill>
                <a:effectLst/>
                <a:latin typeface="Arial" charset="0"/>
                <a:ea typeface="+mn-ea"/>
                <a:cs typeface="+mn-cs"/>
              </a:rPr>
              <a:t>The process starts with the transfer of CTI from the prime contractor’s office and traces its evolution through critical phases of engineering development process.  The relevant steps are:</a:t>
            </a:r>
          </a:p>
          <a:p>
            <a:r>
              <a:rPr kumimoji="1" lang="en-US" sz="1200" b="1" i="1" kern="1200" dirty="0" smtClean="0">
                <a:solidFill>
                  <a:schemeClr val="tx1"/>
                </a:solidFill>
                <a:effectLst/>
                <a:latin typeface="Arial" charset="0"/>
                <a:ea typeface="+mn-ea"/>
                <a:cs typeface="+mn-cs"/>
              </a:rPr>
              <a:t>Step 1</a:t>
            </a:r>
            <a:r>
              <a:rPr kumimoji="1" lang="en-US" sz="1200" kern="1200" dirty="0" smtClean="0">
                <a:solidFill>
                  <a:schemeClr val="tx1"/>
                </a:solidFill>
                <a:effectLst/>
                <a:latin typeface="Arial" charset="0"/>
                <a:ea typeface="+mn-ea"/>
                <a:cs typeface="+mn-cs"/>
              </a:rPr>
              <a:t>—The prime contractor selects a subcontractor to provide engineering and design services that include</a:t>
            </a:r>
            <a:r>
              <a:rPr kumimoji="1" lang="en-US" sz="1200" kern="1200" baseline="0" dirty="0" smtClean="0">
                <a:solidFill>
                  <a:schemeClr val="tx1"/>
                </a:solidFill>
                <a:effectLst/>
                <a:latin typeface="Arial" charset="0"/>
                <a:ea typeface="+mn-ea"/>
                <a:cs typeface="+mn-cs"/>
              </a:rPr>
              <a:t> </a:t>
            </a:r>
            <a:r>
              <a:rPr kumimoji="1" lang="en-US" sz="1200" kern="1200" dirty="0" smtClean="0">
                <a:solidFill>
                  <a:schemeClr val="tx1"/>
                </a:solidFill>
                <a:effectLst/>
                <a:latin typeface="Arial" charset="0"/>
                <a:ea typeface="+mn-ea"/>
                <a:cs typeface="+mn-cs"/>
              </a:rPr>
              <a:t>Tier 1 and 2 program CTI. The subcontractor selection will be based on objective evidence that all current NIST SP 800-171 controls and augmentations, based on the DIB SRG,  are effectively implemented  to receive, process, manipulate, and store CTI.</a:t>
            </a:r>
          </a:p>
          <a:p>
            <a:r>
              <a:rPr kumimoji="1" lang="en-US" sz="1200" b="1" i="1" kern="1200" dirty="0" smtClean="0">
                <a:solidFill>
                  <a:schemeClr val="tx1"/>
                </a:solidFill>
                <a:effectLst/>
                <a:latin typeface="Arial" charset="0"/>
                <a:ea typeface="+mn-ea"/>
                <a:cs typeface="+mn-cs"/>
              </a:rPr>
              <a:t>Step 2</a:t>
            </a:r>
            <a:r>
              <a:rPr kumimoji="1" lang="en-US" sz="1200" kern="1200" dirty="0" smtClean="0">
                <a:solidFill>
                  <a:schemeClr val="tx1"/>
                </a:solidFill>
                <a:effectLst/>
                <a:latin typeface="Arial" charset="0"/>
                <a:ea typeface="+mn-ea"/>
                <a:cs typeface="+mn-cs"/>
              </a:rPr>
              <a:t>—The prime contractor uses a Federal Information Processing Standard (FIPS) 140-2 encrypted tunnel across the Internet to make a point-to-point transfer of the CTI through a cross-domain solution (diode). The CDS is configured to only allow one-way traffic—the default setting does not allow any outbound traffic.  Optional transmission via courier and registered mail are acceptable.</a:t>
            </a:r>
          </a:p>
          <a:p>
            <a:r>
              <a:rPr kumimoji="1" lang="en-US" sz="1200" b="1" i="1" kern="1200" dirty="0" smtClean="0">
                <a:solidFill>
                  <a:schemeClr val="tx1"/>
                </a:solidFill>
                <a:effectLst/>
                <a:latin typeface="Arial" charset="0"/>
                <a:ea typeface="+mn-ea"/>
                <a:cs typeface="+mn-cs"/>
              </a:rPr>
              <a:t>Step 3</a:t>
            </a:r>
            <a:r>
              <a:rPr kumimoji="1" lang="en-US" sz="1200" kern="1200" dirty="0" smtClean="0">
                <a:solidFill>
                  <a:schemeClr val="tx1"/>
                </a:solidFill>
                <a:effectLst/>
                <a:latin typeface="Arial" charset="0"/>
                <a:ea typeface="+mn-ea"/>
                <a:cs typeface="+mn-cs"/>
              </a:rPr>
              <a:t>—The engineering subcontractor receives and stores the CTI on the local virtual server infrastructure using VLAN separation, dedicated virtual machines, containers, etc.</a:t>
            </a:r>
          </a:p>
          <a:p>
            <a:r>
              <a:rPr kumimoji="1" lang="en-US" sz="1200" b="1" i="1" kern="1200" dirty="0" smtClean="0">
                <a:solidFill>
                  <a:schemeClr val="tx1"/>
                </a:solidFill>
                <a:effectLst/>
                <a:latin typeface="Arial" charset="0"/>
                <a:ea typeface="+mn-ea"/>
                <a:cs typeface="+mn-cs"/>
              </a:rPr>
              <a:t>Step 4</a:t>
            </a:r>
            <a:r>
              <a:rPr kumimoji="1" lang="en-US" sz="1200" kern="1200" dirty="0" smtClean="0">
                <a:solidFill>
                  <a:schemeClr val="tx1"/>
                </a:solidFill>
                <a:effectLst/>
                <a:latin typeface="Arial" charset="0"/>
                <a:ea typeface="+mn-ea"/>
                <a:cs typeface="+mn-cs"/>
              </a:rPr>
              <a:t>—All access to the stored CTI will be accomplished using a virtual desktop environment. The VDI environment provides only  a view of the CTI running on a dedicated virtual machine. This architecture provides an optimal level of separation from the non-program data.</a:t>
            </a:r>
          </a:p>
          <a:p>
            <a:r>
              <a:rPr kumimoji="1" lang="en-US" sz="1200" b="1" i="1" kern="1200" dirty="0" smtClean="0">
                <a:solidFill>
                  <a:schemeClr val="tx1"/>
                </a:solidFill>
                <a:effectLst/>
                <a:latin typeface="Arial" charset="0"/>
                <a:ea typeface="+mn-ea"/>
                <a:cs typeface="+mn-cs"/>
              </a:rPr>
              <a:t>Step 5</a:t>
            </a:r>
            <a:r>
              <a:rPr kumimoji="1" lang="en-US" sz="1200" kern="1200" dirty="0" smtClean="0">
                <a:solidFill>
                  <a:schemeClr val="tx1"/>
                </a:solidFill>
                <a:effectLst/>
                <a:latin typeface="Arial" charset="0"/>
                <a:ea typeface="+mn-ea"/>
                <a:cs typeface="+mn-cs"/>
              </a:rPr>
              <a:t>—The subcontractors’ engineering staff uses zero clients to view and manipulate the CTI resident in the virtual server infrastructure.  Access to the zero clients is restricted based on need to know as described in the system security plan (SSP).</a:t>
            </a:r>
          </a:p>
          <a:p>
            <a:r>
              <a:rPr kumimoji="1" lang="en-US" sz="1200" b="1" i="1" kern="1200" dirty="0" smtClean="0">
                <a:solidFill>
                  <a:schemeClr val="tx1"/>
                </a:solidFill>
                <a:effectLst/>
                <a:latin typeface="Arial" charset="0"/>
                <a:ea typeface="+mn-ea"/>
                <a:cs typeface="+mn-cs"/>
              </a:rPr>
              <a:t>Step 6</a:t>
            </a:r>
            <a:r>
              <a:rPr kumimoji="1" lang="en-US" sz="1200" kern="1200" dirty="0" smtClean="0">
                <a:solidFill>
                  <a:schemeClr val="tx1"/>
                </a:solidFill>
                <a:effectLst/>
                <a:latin typeface="Arial" charset="0"/>
                <a:ea typeface="+mn-ea"/>
                <a:cs typeface="+mn-cs"/>
              </a:rPr>
              <a:t> —The subcontractor’s facility uses multiple layers of physical barriers and two-man controls to gain access to the zero clients.  The subcontractor may opt to use two-factor authentication. </a:t>
            </a:r>
          </a:p>
          <a:p>
            <a:r>
              <a:rPr kumimoji="1" lang="en-US" sz="1200" b="1" i="1" kern="1200" dirty="0" smtClean="0">
                <a:solidFill>
                  <a:schemeClr val="tx1"/>
                </a:solidFill>
                <a:effectLst/>
                <a:latin typeface="Arial" charset="0"/>
                <a:ea typeface="+mn-ea"/>
                <a:cs typeface="+mn-cs"/>
              </a:rPr>
              <a:t>Step 7</a:t>
            </a:r>
            <a:r>
              <a:rPr kumimoji="1" lang="en-US" sz="1200" kern="1200" dirty="0" smtClean="0">
                <a:solidFill>
                  <a:schemeClr val="tx1"/>
                </a:solidFill>
                <a:effectLst/>
                <a:latin typeface="Arial" charset="0"/>
                <a:ea typeface="+mn-ea"/>
                <a:cs typeface="+mn-cs"/>
              </a:rPr>
              <a:t>—When the subcontractor’s engineering staff has completed its assigned work, the CDS will be temporarily modified to allow a single outbound session for a secure file transfer back to the prime contractor’s facility. Optionally, the completed work can be transferred by mail or courier.</a:t>
            </a:r>
          </a:p>
          <a:p>
            <a:endParaRPr lang="en-US" dirty="0"/>
          </a:p>
        </p:txBody>
      </p:sp>
      <p:sp>
        <p:nvSpPr>
          <p:cNvPr id="4" name="Slide Number Placeholder 3"/>
          <p:cNvSpPr>
            <a:spLocks noGrp="1"/>
          </p:cNvSpPr>
          <p:nvPr>
            <p:ph type="sldNum" sz="quarter" idx="10"/>
          </p:nvPr>
        </p:nvSpPr>
        <p:spPr/>
        <p:txBody>
          <a:bodyPr/>
          <a:lstStyle/>
          <a:p>
            <a:fld id="{4614D998-4D3A-43B3-8B64-22E1F22E92DC}" type="slidenum">
              <a:rPr lang="en-US" smtClean="0"/>
              <a:pPr/>
              <a:t>6</a:t>
            </a:fld>
            <a:endParaRPr lang="en-US"/>
          </a:p>
        </p:txBody>
      </p:sp>
    </p:spTree>
    <p:extLst>
      <p:ext uri="{BB962C8B-B14F-4D97-AF65-F5344CB8AC3E}">
        <p14:creationId xmlns:p14="http://schemas.microsoft.com/office/powerpoint/2010/main" xmlns="" val="39990400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Small Supply Chain:</a:t>
            </a:r>
          </a:p>
          <a:p>
            <a:endParaRPr 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sz="1200" kern="1200" dirty="0" smtClean="0">
                <a:solidFill>
                  <a:schemeClr val="tx1"/>
                </a:solidFill>
                <a:effectLst/>
                <a:latin typeface="Arial" charset="0"/>
                <a:ea typeface="+mn-ea"/>
                <a:cs typeface="+mn-cs"/>
              </a:rPr>
              <a:t>The process starts with the transfer of CTI from the prime contractor’s office and traces its evolution through critical phases of the small supply chain partner’s engineering and development processes.  The relevant steps are:</a:t>
            </a:r>
          </a:p>
          <a:p>
            <a:r>
              <a:rPr kumimoji="1" lang="en-US" sz="1200" b="1" i="1" kern="1200" dirty="0" smtClean="0">
                <a:solidFill>
                  <a:schemeClr val="tx1"/>
                </a:solidFill>
                <a:effectLst/>
                <a:latin typeface="Arial" charset="0"/>
                <a:ea typeface="+mn-ea"/>
                <a:cs typeface="+mn-cs"/>
              </a:rPr>
              <a:t>Step 1</a:t>
            </a:r>
            <a:r>
              <a:rPr kumimoji="1" lang="en-US" sz="1200" kern="1200" dirty="0" smtClean="0">
                <a:solidFill>
                  <a:schemeClr val="tx1"/>
                </a:solidFill>
                <a:effectLst/>
                <a:latin typeface="Arial" charset="0"/>
                <a:ea typeface="+mn-ea"/>
                <a:cs typeface="+mn-cs"/>
              </a:rPr>
              <a:t>—The prime contractor uses a secure file transfer mechanism to send the CTI to the small supply chain partner.  This partner does not have any organic information technology capability.  Instead, it will use a DFARS 252.204-7012 certified Cloud Service Provider (CSP) for computing and storage.  In other words, the CSP will meet the requirements of the FedRAMP moderate baseline.</a:t>
            </a:r>
          </a:p>
          <a:p>
            <a:r>
              <a:rPr kumimoji="1" lang="en-US" sz="1200" b="1" i="1" kern="1200" dirty="0" smtClean="0">
                <a:solidFill>
                  <a:schemeClr val="tx1"/>
                </a:solidFill>
                <a:effectLst/>
                <a:latin typeface="Arial" charset="0"/>
                <a:ea typeface="+mn-ea"/>
                <a:cs typeface="+mn-cs"/>
              </a:rPr>
              <a:t>Step 2</a:t>
            </a:r>
            <a:r>
              <a:rPr kumimoji="1" lang="en-US" sz="1200" kern="1200" dirty="0" smtClean="0">
                <a:solidFill>
                  <a:schemeClr val="tx1"/>
                </a:solidFill>
                <a:effectLst/>
                <a:latin typeface="Arial" charset="0"/>
                <a:ea typeface="+mn-ea"/>
                <a:cs typeface="+mn-cs"/>
              </a:rPr>
              <a:t>—The supply chain partner authorized staff will access CSP resources using a zero-client and a virtual private network.</a:t>
            </a:r>
          </a:p>
          <a:p>
            <a:r>
              <a:rPr kumimoji="1" lang="en-US" sz="1200" b="1" i="1" kern="1200" dirty="0" smtClean="0">
                <a:solidFill>
                  <a:schemeClr val="tx1"/>
                </a:solidFill>
                <a:effectLst/>
                <a:latin typeface="Arial" charset="0"/>
                <a:ea typeface="+mn-ea"/>
                <a:cs typeface="+mn-cs"/>
              </a:rPr>
              <a:t>Step 3</a:t>
            </a:r>
            <a:r>
              <a:rPr kumimoji="1" lang="en-US" sz="1200" kern="1200" dirty="0" smtClean="0">
                <a:solidFill>
                  <a:schemeClr val="tx1"/>
                </a:solidFill>
                <a:effectLst/>
                <a:latin typeface="Arial" charset="0"/>
                <a:ea typeface="+mn-ea"/>
                <a:cs typeface="+mn-cs"/>
              </a:rPr>
              <a:t>—The supply chain partner buys cloud computing services along with managed security services that are certified DFARS -7012 compliant.  The prime contractor will require evidence that the CSP has addressed each of the security controls identified in the most current version of NIST SP 800-171.</a:t>
            </a:r>
          </a:p>
          <a:p>
            <a:r>
              <a:rPr kumimoji="1" lang="en-US" sz="1200" b="1" i="1" kern="1200" dirty="0" smtClean="0">
                <a:solidFill>
                  <a:schemeClr val="tx1"/>
                </a:solidFill>
                <a:effectLst/>
                <a:latin typeface="Arial" charset="0"/>
                <a:ea typeface="+mn-ea"/>
                <a:cs typeface="+mn-cs"/>
              </a:rPr>
              <a:t>Step 4</a:t>
            </a:r>
            <a:r>
              <a:rPr kumimoji="1" lang="en-US" sz="1200" kern="1200" dirty="0" smtClean="0">
                <a:solidFill>
                  <a:schemeClr val="tx1"/>
                </a:solidFill>
                <a:effectLst/>
                <a:latin typeface="Arial" charset="0"/>
                <a:ea typeface="+mn-ea"/>
                <a:cs typeface="+mn-cs"/>
              </a:rPr>
              <a:t>—All Industrial Control Systems (ICS) at the partner’s facility for machining, assembly, and testing will be isolated from the Internet.  Logic specifications to drive the ICS will be air gaped and entered by authorized staff.</a:t>
            </a:r>
          </a:p>
          <a:p>
            <a:r>
              <a:rPr kumimoji="1" lang="en-US" sz="1200" b="1" i="1" kern="1200" dirty="0" smtClean="0">
                <a:solidFill>
                  <a:schemeClr val="tx1"/>
                </a:solidFill>
                <a:effectLst/>
                <a:latin typeface="Arial" charset="0"/>
                <a:ea typeface="+mn-ea"/>
                <a:cs typeface="+mn-cs"/>
              </a:rPr>
              <a:t>Step 5</a:t>
            </a:r>
            <a:r>
              <a:rPr kumimoji="1" lang="en-US" sz="1200" kern="1200" dirty="0" smtClean="0">
                <a:solidFill>
                  <a:schemeClr val="tx1"/>
                </a:solidFill>
                <a:effectLst/>
                <a:latin typeface="Arial" charset="0"/>
                <a:ea typeface="+mn-ea"/>
                <a:cs typeface="+mn-cs"/>
              </a:rPr>
              <a:t>—The partner’s supply chain facility will be protected by two layers of physical barriers, e.g., fencing and one or more locked doors.</a:t>
            </a:r>
          </a:p>
          <a:p>
            <a:r>
              <a:rPr kumimoji="1" lang="en-US" sz="1200" b="1" i="1" kern="1200" dirty="0" smtClean="0">
                <a:solidFill>
                  <a:schemeClr val="tx1"/>
                </a:solidFill>
                <a:effectLst/>
                <a:latin typeface="Arial" charset="0"/>
                <a:ea typeface="+mn-ea"/>
                <a:cs typeface="+mn-cs"/>
              </a:rPr>
              <a:t>Step 6</a:t>
            </a:r>
            <a:r>
              <a:rPr kumimoji="1" lang="en-US" sz="1200" kern="1200" dirty="0" smtClean="0">
                <a:solidFill>
                  <a:schemeClr val="tx1"/>
                </a:solidFill>
                <a:effectLst/>
                <a:latin typeface="Arial" charset="0"/>
                <a:ea typeface="+mn-ea"/>
                <a:cs typeface="+mn-cs"/>
              </a:rPr>
              <a:t>—Access to these zero-client resources will be restricted, consistent with local system security plan and CSP protocols.</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4614D998-4D3A-43B3-8B64-22E1F22E92DC}" type="slidenum">
              <a:rPr lang="en-US" smtClean="0"/>
              <a:pPr/>
              <a:t>7</a:t>
            </a:fld>
            <a:endParaRPr lang="en-US"/>
          </a:p>
        </p:txBody>
      </p:sp>
    </p:spTree>
    <p:extLst>
      <p:ext uri="{BB962C8B-B14F-4D97-AF65-F5344CB8AC3E}">
        <p14:creationId xmlns:p14="http://schemas.microsoft.com/office/powerpoint/2010/main" xmlns="" val="2675529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4D998-4D3A-43B3-8B64-22E1F22E92DC}" type="slidenum">
              <a:rPr lang="en-US" smtClean="0"/>
              <a:pPr/>
              <a:t>10</a:t>
            </a:fld>
            <a:endParaRPr lang="en-US"/>
          </a:p>
        </p:txBody>
      </p:sp>
    </p:spTree>
    <p:extLst>
      <p:ext uri="{BB962C8B-B14F-4D97-AF65-F5344CB8AC3E}">
        <p14:creationId xmlns:p14="http://schemas.microsoft.com/office/powerpoint/2010/main" xmlns="" val="14671547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2" name="Picture 11" descr="powerpoint art.png"/>
          <p:cNvPicPr>
            <a:picLocks noChangeAspect="1"/>
          </p:cNvPicPr>
          <p:nvPr userDrawn="1"/>
        </p:nvPicPr>
        <p:blipFill>
          <a:blip r:embed="rId2" cstate="print"/>
          <a:stretch>
            <a:fillRect/>
          </a:stretch>
        </p:blipFill>
        <p:spPr>
          <a:xfrm>
            <a:off x="0" y="0"/>
            <a:ext cx="9144000" cy="1787173"/>
          </a:xfrm>
          <a:prstGeom prst="rect">
            <a:avLst/>
          </a:prstGeom>
        </p:spPr>
      </p:pic>
      <p:sp>
        <p:nvSpPr>
          <p:cNvPr id="36869" name="Rectangle 5"/>
          <p:cNvSpPr>
            <a:spLocks noGrp="1" noChangeArrowheads="1"/>
          </p:cNvSpPr>
          <p:nvPr>
            <p:ph type="ctrTitle"/>
          </p:nvPr>
        </p:nvSpPr>
        <p:spPr>
          <a:xfrm>
            <a:off x="685800" y="1905000"/>
            <a:ext cx="7772400" cy="1143000"/>
          </a:xfrm>
        </p:spPr>
        <p:txBody>
          <a:bodyPr/>
          <a:lstStyle>
            <a:lvl1pPr algn="ctr">
              <a:defRPr sz="3200"/>
            </a:lvl1pPr>
          </a:lstStyle>
          <a:p>
            <a:r>
              <a:rPr lang="en-US" dirty="0"/>
              <a:t>Click to edit Master title style</a:t>
            </a:r>
          </a:p>
        </p:txBody>
      </p:sp>
      <p:sp>
        <p:nvSpPr>
          <p:cNvPr id="36870" name="Rectangle 6"/>
          <p:cNvSpPr>
            <a:spLocks noGrp="1" noChangeArrowheads="1"/>
          </p:cNvSpPr>
          <p:nvPr>
            <p:ph type="subTitle" idx="1"/>
          </p:nvPr>
        </p:nvSpPr>
        <p:spPr>
          <a:xfrm>
            <a:off x="1524000" y="3492500"/>
            <a:ext cx="6102350" cy="1752600"/>
          </a:xfrm>
        </p:spPr>
        <p:txBody>
          <a:bodyPr/>
          <a:lstStyle>
            <a:lvl1pPr marL="0" indent="0" algn="ctr">
              <a:buFont typeface="Wingdings" pitchFamily="2" charset="2"/>
              <a:buNone/>
              <a:defRPr sz="2400"/>
            </a:lvl1pPr>
          </a:lstStyle>
          <a:p>
            <a:r>
              <a:rPr lang="en-US"/>
              <a:t>Click to edit Master subtitle style</a:t>
            </a:r>
          </a:p>
        </p:txBody>
      </p:sp>
      <p:sp>
        <p:nvSpPr>
          <p:cNvPr id="36871" name="Rectangle 7"/>
          <p:cNvSpPr>
            <a:spLocks noGrp="1" noChangeArrowheads="1"/>
          </p:cNvSpPr>
          <p:nvPr>
            <p:ph type="dt" sz="half" idx="2"/>
          </p:nvPr>
        </p:nvSpPr>
        <p:spPr>
          <a:xfrm>
            <a:off x="-152400" y="6248400"/>
            <a:ext cx="1905000" cy="457200"/>
          </a:xfrm>
        </p:spPr>
        <p:txBody>
          <a:bodyPr/>
          <a:lstStyle>
            <a:lvl1pPr algn="ctr">
              <a:defRPr sz="900"/>
            </a:lvl1pPr>
          </a:lstStyle>
          <a:p>
            <a:fld id="{CF821389-D5B6-4F32-873A-E8FB54BF6828}" type="datetime3">
              <a:rPr lang="en-US" smtClean="0"/>
              <a:pPr/>
              <a:t>5 July 2017</a:t>
            </a:fld>
            <a:endParaRPr lang="en-US"/>
          </a:p>
        </p:txBody>
      </p:sp>
      <p:sp>
        <p:nvSpPr>
          <p:cNvPr id="36872" name="Rectangle 8"/>
          <p:cNvSpPr>
            <a:spLocks noGrp="1" noChangeArrowheads="1"/>
          </p:cNvSpPr>
          <p:nvPr>
            <p:ph type="ftr" sz="quarter" idx="3"/>
          </p:nvPr>
        </p:nvSpPr>
        <p:spPr>
          <a:xfrm>
            <a:off x="6019800" y="6343650"/>
            <a:ext cx="2895600" cy="457200"/>
          </a:xfrm>
        </p:spPr>
        <p:txBody>
          <a:bodyPr/>
          <a:lstStyle>
            <a:lvl1pPr>
              <a:defRPr sz="900"/>
            </a:lvl1pPr>
          </a:lstStyle>
          <a:p>
            <a:endParaRPr lang="en-US"/>
          </a:p>
        </p:txBody>
      </p:sp>
      <p:sp>
        <p:nvSpPr>
          <p:cNvPr id="36873" name="Rectangle 9"/>
          <p:cNvSpPr>
            <a:spLocks noGrp="1" noChangeArrowheads="1"/>
          </p:cNvSpPr>
          <p:nvPr>
            <p:ph type="sldNum" sz="quarter" idx="4"/>
          </p:nvPr>
        </p:nvSpPr>
        <p:spPr>
          <a:xfrm>
            <a:off x="7010400" y="6324600"/>
            <a:ext cx="1905000" cy="457200"/>
          </a:xfrm>
        </p:spPr>
        <p:txBody>
          <a:bodyPr/>
          <a:lstStyle>
            <a:lvl1pPr>
              <a:defRPr sz="900"/>
            </a:lvl1pPr>
          </a:lstStyle>
          <a:p>
            <a:fld id="{14BB67F9-2426-4441-9074-F3CABA8FBC4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36A6F69-BFB8-47DA-95B8-E44B601563A8}" type="datetime3">
              <a:rPr lang="en-US" smtClean="0"/>
              <a:pPr/>
              <a:t>5 July 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74D6582-D08C-4401-8F7E-802A4762B50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20E884C-9505-4B8B-91F3-786A9E4B8529}" type="datetime3">
              <a:rPr lang="en-US" smtClean="0"/>
              <a:pPr/>
              <a:t>5 July 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1A2BA7A-E153-4BAE-846A-8118AD44343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1950" y="457200"/>
            <a:ext cx="21272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8613" y="457200"/>
            <a:ext cx="6230937"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489DD30-A0D9-4558-9EF9-D4BEC81FE3E9}" type="datetime3">
              <a:rPr lang="en-US" smtClean="0"/>
              <a:pPr/>
              <a:t>5 July 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92AFEBD-1D75-4F27-80E4-67B1ADF6B2C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36869" name="Rectangle 5"/>
          <p:cNvSpPr>
            <a:spLocks noGrp="1" noChangeArrowheads="1"/>
          </p:cNvSpPr>
          <p:nvPr>
            <p:ph type="ctrTitle"/>
          </p:nvPr>
        </p:nvSpPr>
        <p:spPr>
          <a:xfrm>
            <a:off x="685800" y="1905000"/>
            <a:ext cx="7772400" cy="1143000"/>
          </a:xfrm>
        </p:spPr>
        <p:txBody>
          <a:bodyPr/>
          <a:lstStyle>
            <a:lvl1pPr algn="ctr">
              <a:defRPr sz="3200"/>
            </a:lvl1pPr>
          </a:lstStyle>
          <a:p>
            <a:r>
              <a:rPr lang="en-US"/>
              <a:t>Click to edit Master title style</a:t>
            </a:r>
          </a:p>
        </p:txBody>
      </p:sp>
      <p:sp>
        <p:nvSpPr>
          <p:cNvPr id="36870" name="Rectangle 6"/>
          <p:cNvSpPr>
            <a:spLocks noGrp="1" noChangeArrowheads="1"/>
          </p:cNvSpPr>
          <p:nvPr>
            <p:ph type="subTitle" idx="1"/>
          </p:nvPr>
        </p:nvSpPr>
        <p:spPr>
          <a:xfrm>
            <a:off x="1524000" y="3492500"/>
            <a:ext cx="6102350" cy="1752600"/>
          </a:xfrm>
        </p:spPr>
        <p:txBody>
          <a:bodyPr/>
          <a:lstStyle>
            <a:lvl1pPr marL="0" indent="0" algn="ctr">
              <a:buFont typeface="Wingdings" pitchFamily="2" charset="2"/>
              <a:buNone/>
              <a:defRPr sz="2400"/>
            </a:lvl1pPr>
          </a:lstStyle>
          <a:p>
            <a:r>
              <a:rPr lang="en-US"/>
              <a:t>Click to edit Master subtitle style</a:t>
            </a:r>
          </a:p>
        </p:txBody>
      </p:sp>
      <p:sp>
        <p:nvSpPr>
          <p:cNvPr id="36886" name="Rectangle 22"/>
          <p:cNvSpPr>
            <a:spLocks noChangeArrowheads="1"/>
          </p:cNvSpPr>
          <p:nvPr/>
        </p:nvSpPr>
        <p:spPr bwMode="auto">
          <a:xfrm>
            <a:off x="1524000" y="555625"/>
            <a:ext cx="6858000" cy="1143000"/>
          </a:xfrm>
          <a:prstGeom prst="rect">
            <a:avLst/>
          </a:prstGeom>
          <a:solidFill>
            <a:srgbClr val="FFFFFF"/>
          </a:solidFill>
          <a:ln w="9525">
            <a:noFill/>
            <a:miter lim="800000"/>
            <a:headEnd/>
            <a:tailEnd/>
          </a:ln>
        </p:spPr>
        <p:txBody>
          <a:bodyPr/>
          <a:lstStyle/>
          <a:p>
            <a:r>
              <a:rPr lang="en-US" sz="2800">
                <a:solidFill>
                  <a:srgbClr val="000000"/>
                </a:solidFill>
                <a:latin typeface="Arial" charset="0"/>
              </a:rPr>
              <a:t>Institute for Defense Analyses</a:t>
            </a:r>
            <a:br>
              <a:rPr lang="en-US" sz="2800">
                <a:solidFill>
                  <a:srgbClr val="000000"/>
                </a:solidFill>
                <a:latin typeface="Arial" charset="0"/>
              </a:rPr>
            </a:br>
            <a:r>
              <a:rPr lang="en-US" sz="1800">
                <a:solidFill>
                  <a:srgbClr val="000000"/>
                </a:solidFill>
                <a:latin typeface="Arial" charset="0"/>
              </a:rPr>
              <a:t>4850 Mark Center Drive </a:t>
            </a:r>
            <a:r>
              <a:rPr lang="en-US" sz="1000" baseline="30000">
                <a:solidFill>
                  <a:srgbClr val="000000"/>
                </a:solidFill>
                <a:latin typeface="Arial" charset="0"/>
                <a:sym typeface="Wingdings" pitchFamily="2" charset="2"/>
              </a:rPr>
              <a:t></a:t>
            </a:r>
            <a:r>
              <a:rPr lang="en-US" sz="1800">
                <a:solidFill>
                  <a:srgbClr val="000000"/>
                </a:solidFill>
                <a:latin typeface="Arial" charset="0"/>
              </a:rPr>
              <a:t> Alexandria, Virginia 22311-1882</a:t>
            </a:r>
          </a:p>
        </p:txBody>
      </p:sp>
      <p:sp>
        <p:nvSpPr>
          <p:cNvPr id="36887" name="Line 23"/>
          <p:cNvSpPr>
            <a:spLocks noChangeShapeType="1"/>
          </p:cNvSpPr>
          <p:nvPr/>
        </p:nvSpPr>
        <p:spPr bwMode="auto">
          <a:xfrm>
            <a:off x="457200" y="1447800"/>
            <a:ext cx="8229600" cy="0"/>
          </a:xfrm>
          <a:prstGeom prst="line">
            <a:avLst/>
          </a:prstGeom>
          <a:noFill/>
          <a:ln w="15875">
            <a:solidFill>
              <a:srgbClr val="000000"/>
            </a:solidFill>
            <a:round/>
            <a:headEnd/>
            <a:tailEnd/>
          </a:ln>
          <a:effectLst/>
        </p:spPr>
        <p:txBody>
          <a:bodyPr/>
          <a:lstStyle/>
          <a:p>
            <a:endParaRPr lang="en-US"/>
          </a:p>
        </p:txBody>
      </p:sp>
      <p:sp>
        <p:nvSpPr>
          <p:cNvPr id="36889" name="Line 25"/>
          <p:cNvSpPr>
            <a:spLocks noChangeShapeType="1"/>
          </p:cNvSpPr>
          <p:nvPr/>
        </p:nvSpPr>
        <p:spPr bwMode="auto">
          <a:xfrm>
            <a:off x="457200" y="6477000"/>
            <a:ext cx="8229600" cy="0"/>
          </a:xfrm>
          <a:prstGeom prst="line">
            <a:avLst/>
          </a:prstGeom>
          <a:noFill/>
          <a:ln w="9525">
            <a:solidFill>
              <a:srgbClr val="000000"/>
            </a:solidFill>
            <a:round/>
            <a:headEnd/>
            <a:tailEnd/>
          </a:ln>
          <a:effectLst/>
        </p:spPr>
        <p:txBody>
          <a:bodyPr/>
          <a:lstStyle/>
          <a:p>
            <a:endParaRPr lang="en-US"/>
          </a:p>
        </p:txBody>
      </p:sp>
      <p:pic>
        <p:nvPicPr>
          <p:cNvPr id="11" name="Picture 10" descr="powerpointwithplainbkgrdwithbar-1.jpg"/>
          <p:cNvPicPr>
            <a:picLocks noChangeAspect="1"/>
          </p:cNvPicPr>
          <p:nvPr userDrawn="1"/>
        </p:nvPicPr>
        <p:blipFill>
          <a:blip r:embed="rId2" cstate="print"/>
          <a:stretch>
            <a:fillRect/>
          </a:stretch>
        </p:blipFill>
        <p:spPr>
          <a:xfrm>
            <a:off x="381000" y="457200"/>
            <a:ext cx="1524000" cy="914400"/>
          </a:xfrm>
          <a:prstGeom prst="rect">
            <a:avLst/>
          </a:prstGeom>
        </p:spPr>
      </p:pic>
    </p:spTree>
    <p:extLst>
      <p:ext uri="{BB962C8B-B14F-4D97-AF65-F5344CB8AC3E}">
        <p14:creationId xmlns:p14="http://schemas.microsoft.com/office/powerpoint/2010/main" xmlns="" val="34942820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008E91D-946B-4960-BA3F-7BB4A8B231A2}" type="datetime3">
              <a:rPr lang="en-US" smtClean="0"/>
              <a:pPr/>
              <a:t>5 July 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EBA35AF-FA02-4053-A79E-CAE3B25D197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8613" y="1143000"/>
            <a:ext cx="4027487"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08500" y="1143000"/>
            <a:ext cx="4029075"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4F15136D-E820-482A-9EB0-C3E7AFDD2759}" type="datetime3">
              <a:rPr lang="en-US" smtClean="0"/>
              <a:pPr/>
              <a:t>5 July 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E0BA162-D301-46EF-934A-2C5AAE626B4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2E3CC30F-AF44-4F17-A4B5-CF43D6A6DADE}" type="datetime3">
              <a:rPr lang="en-US" smtClean="0"/>
              <a:pPr/>
              <a:t>5 July 2017</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EE7CAC8-17EA-4413-9FEB-61B08C5E39E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F742F443-7F3A-4722-9FA1-6700C1B553E1}" type="datetime3">
              <a:rPr lang="en-US" smtClean="0"/>
              <a:pPr/>
              <a:t>5 July 2017</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E6793C2-21BA-4E35-9E33-E37DA8BD520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7ED92E6-5ABB-4878-A45A-3ECD6DD10ACD}" type="datetime3">
              <a:rPr lang="en-US" smtClean="0"/>
              <a:pPr/>
              <a:t>5 July 2017</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7503075-0966-47A0-90F3-01628B86C5C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ECC540B-FF08-4D90-9903-1844AF7A9A74}" type="datetime3">
              <a:rPr lang="en-US" smtClean="0"/>
              <a:pPr/>
              <a:t>5 July 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E4FC57C-AAD7-4D98-BB25-CAD8225A107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descr="powerpointwithbannerandbar-1.jpg"/>
          <p:cNvPicPr>
            <a:picLocks noChangeAspect="1"/>
          </p:cNvPicPr>
          <p:nvPr userDrawn="1"/>
        </p:nvPicPr>
        <p:blipFill>
          <a:blip r:embed="rId14" cstate="print"/>
          <a:stretch>
            <a:fillRect/>
          </a:stretch>
        </p:blipFill>
        <p:spPr>
          <a:xfrm>
            <a:off x="0" y="0"/>
            <a:ext cx="9144000" cy="1961804"/>
          </a:xfrm>
          <a:prstGeom prst="rect">
            <a:avLst/>
          </a:prstGeom>
        </p:spPr>
      </p:pic>
      <p:sp>
        <p:nvSpPr>
          <p:cNvPr id="5126" name="Rectangle 6"/>
          <p:cNvSpPr>
            <a:spLocks noGrp="1" noChangeArrowheads="1"/>
          </p:cNvSpPr>
          <p:nvPr>
            <p:ph type="title"/>
          </p:nvPr>
        </p:nvSpPr>
        <p:spPr bwMode="auto">
          <a:xfrm>
            <a:off x="1143000" y="228600"/>
            <a:ext cx="7162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p>
            <a:pPr lvl="0"/>
            <a:r>
              <a:rPr lang="en-US" dirty="0" smtClean="0"/>
              <a:t>Click to edit Master title style</a:t>
            </a:r>
          </a:p>
        </p:txBody>
      </p:sp>
      <p:sp>
        <p:nvSpPr>
          <p:cNvPr id="5127" name="Rectangle 7"/>
          <p:cNvSpPr>
            <a:spLocks noGrp="1" noChangeArrowheads="1"/>
          </p:cNvSpPr>
          <p:nvPr>
            <p:ph type="body" idx="1"/>
          </p:nvPr>
        </p:nvSpPr>
        <p:spPr bwMode="auto">
          <a:xfrm>
            <a:off x="328613" y="1143000"/>
            <a:ext cx="8208962"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8" name="Rectangle 8"/>
          <p:cNvSpPr>
            <a:spLocks noGrp="1" noChangeArrowheads="1"/>
          </p:cNvSpPr>
          <p:nvPr>
            <p:ph type="dt" sz="half" idx="2"/>
          </p:nvPr>
        </p:nvSpPr>
        <p:spPr bwMode="auto">
          <a:xfrm>
            <a:off x="304800" y="61722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800">
                <a:solidFill>
                  <a:srgbClr val="000000"/>
                </a:solidFill>
                <a:latin typeface="+mn-lt"/>
              </a:defRPr>
            </a:lvl1pPr>
          </a:lstStyle>
          <a:p>
            <a:fld id="{2F3DECF8-D596-4F2E-AE04-D840051B5B34}" type="datetime3">
              <a:rPr lang="en-US" smtClean="0"/>
              <a:pPr/>
              <a:t>5 July 2017</a:t>
            </a:fld>
            <a:endParaRPr lang="en-US"/>
          </a:p>
        </p:txBody>
      </p:sp>
      <p:sp>
        <p:nvSpPr>
          <p:cNvPr id="5129" name="Rectangle 9"/>
          <p:cNvSpPr>
            <a:spLocks noGrp="1" noChangeArrowheads="1"/>
          </p:cNvSpPr>
          <p:nvPr>
            <p:ph type="ftr" sz="quarter" idx="3"/>
          </p:nvPr>
        </p:nvSpPr>
        <p:spPr bwMode="auto">
          <a:xfrm>
            <a:off x="61087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800">
                <a:solidFill>
                  <a:srgbClr val="000000"/>
                </a:solidFill>
                <a:latin typeface="+mn-lt"/>
              </a:defRPr>
            </a:lvl1pPr>
          </a:lstStyle>
          <a:p>
            <a:endParaRPr lang="en-US"/>
          </a:p>
        </p:txBody>
      </p:sp>
      <p:sp>
        <p:nvSpPr>
          <p:cNvPr id="5130" name="Rectangle 10"/>
          <p:cNvSpPr>
            <a:spLocks noGrp="1" noChangeArrowheads="1"/>
          </p:cNvSpPr>
          <p:nvPr>
            <p:ph type="sldNum" sz="quarter" idx="4"/>
          </p:nvPr>
        </p:nvSpPr>
        <p:spPr bwMode="auto">
          <a:xfrm>
            <a:off x="6718300" y="61722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800">
                <a:solidFill>
                  <a:srgbClr val="000000"/>
                </a:solidFill>
                <a:latin typeface="+mn-lt"/>
              </a:defRPr>
            </a:lvl1pPr>
          </a:lstStyle>
          <a:p>
            <a:fld id="{B3E18989-01BA-4A8F-8A70-07D5027175C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61"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p:txStyles>
    <p:titleStyle>
      <a:lvl1pPr algn="l" rtl="0" fontAlgn="base">
        <a:spcBef>
          <a:spcPct val="0"/>
        </a:spcBef>
        <a:spcAft>
          <a:spcPct val="0"/>
        </a:spcAft>
        <a:defRPr sz="2400" b="1">
          <a:solidFill>
            <a:srgbClr val="000000"/>
          </a:solidFill>
          <a:latin typeface="Myriad Pro Light" pitchFamily="34" charset="0"/>
          <a:ea typeface="+mj-ea"/>
          <a:cs typeface="+mj-cs"/>
        </a:defRPr>
      </a:lvl1pPr>
      <a:lvl2pPr algn="r" rtl="0" fontAlgn="base">
        <a:spcBef>
          <a:spcPct val="0"/>
        </a:spcBef>
        <a:spcAft>
          <a:spcPct val="0"/>
        </a:spcAft>
        <a:defRPr sz="2400" b="1">
          <a:solidFill>
            <a:srgbClr val="000000"/>
          </a:solidFill>
          <a:latin typeface="Arial" charset="0"/>
        </a:defRPr>
      </a:lvl2pPr>
      <a:lvl3pPr algn="r" rtl="0" fontAlgn="base">
        <a:spcBef>
          <a:spcPct val="0"/>
        </a:spcBef>
        <a:spcAft>
          <a:spcPct val="0"/>
        </a:spcAft>
        <a:defRPr sz="2400" b="1">
          <a:solidFill>
            <a:srgbClr val="000000"/>
          </a:solidFill>
          <a:latin typeface="Arial" charset="0"/>
        </a:defRPr>
      </a:lvl3pPr>
      <a:lvl4pPr algn="r" rtl="0" fontAlgn="base">
        <a:spcBef>
          <a:spcPct val="0"/>
        </a:spcBef>
        <a:spcAft>
          <a:spcPct val="0"/>
        </a:spcAft>
        <a:defRPr sz="2400" b="1">
          <a:solidFill>
            <a:srgbClr val="000000"/>
          </a:solidFill>
          <a:latin typeface="Arial" charset="0"/>
        </a:defRPr>
      </a:lvl4pPr>
      <a:lvl5pPr algn="r" rtl="0" fontAlgn="base">
        <a:spcBef>
          <a:spcPct val="0"/>
        </a:spcBef>
        <a:spcAft>
          <a:spcPct val="0"/>
        </a:spcAft>
        <a:defRPr sz="2400" b="1">
          <a:solidFill>
            <a:srgbClr val="000000"/>
          </a:solidFill>
          <a:latin typeface="Arial" charset="0"/>
        </a:defRPr>
      </a:lvl5pPr>
      <a:lvl6pPr marL="457200" algn="r" rtl="0" fontAlgn="base">
        <a:spcBef>
          <a:spcPct val="0"/>
        </a:spcBef>
        <a:spcAft>
          <a:spcPct val="0"/>
        </a:spcAft>
        <a:defRPr sz="2400" b="1">
          <a:solidFill>
            <a:srgbClr val="000000"/>
          </a:solidFill>
          <a:latin typeface="Arial" charset="0"/>
        </a:defRPr>
      </a:lvl6pPr>
      <a:lvl7pPr marL="914400" algn="r" rtl="0" fontAlgn="base">
        <a:spcBef>
          <a:spcPct val="0"/>
        </a:spcBef>
        <a:spcAft>
          <a:spcPct val="0"/>
        </a:spcAft>
        <a:defRPr sz="2400" b="1">
          <a:solidFill>
            <a:srgbClr val="000000"/>
          </a:solidFill>
          <a:latin typeface="Arial" charset="0"/>
        </a:defRPr>
      </a:lvl7pPr>
      <a:lvl8pPr marL="1371600" algn="r" rtl="0" fontAlgn="base">
        <a:spcBef>
          <a:spcPct val="0"/>
        </a:spcBef>
        <a:spcAft>
          <a:spcPct val="0"/>
        </a:spcAft>
        <a:defRPr sz="2400" b="1">
          <a:solidFill>
            <a:srgbClr val="000000"/>
          </a:solidFill>
          <a:latin typeface="Arial" charset="0"/>
        </a:defRPr>
      </a:lvl8pPr>
      <a:lvl9pPr marL="1828800" algn="r" rtl="0" fontAlgn="base">
        <a:spcBef>
          <a:spcPct val="0"/>
        </a:spcBef>
        <a:spcAft>
          <a:spcPct val="0"/>
        </a:spcAft>
        <a:defRPr sz="2400" b="1">
          <a:solidFill>
            <a:srgbClr val="000000"/>
          </a:solidFill>
          <a:latin typeface="Arial" charset="0"/>
        </a:defRPr>
      </a:lvl9pPr>
    </p:titleStyle>
    <p:bodyStyle>
      <a:lvl1pPr marL="342900" indent="-342900" algn="l" rtl="0" fontAlgn="base">
        <a:spcBef>
          <a:spcPct val="20000"/>
        </a:spcBef>
        <a:spcAft>
          <a:spcPct val="0"/>
        </a:spcAft>
        <a:buClr>
          <a:srgbClr val="000000"/>
        </a:buClr>
        <a:buFont typeface="Wingdings" pitchFamily="2" charset="2"/>
        <a:buChar char="§"/>
        <a:defRPr sz="3200">
          <a:solidFill>
            <a:srgbClr val="000000"/>
          </a:solidFill>
          <a:latin typeface="+mn-lt"/>
          <a:ea typeface="+mn-ea"/>
          <a:cs typeface="+mn-cs"/>
        </a:defRPr>
      </a:lvl1pPr>
      <a:lvl2pPr marL="742950" indent="-285750" algn="l" rtl="0" fontAlgn="base">
        <a:spcBef>
          <a:spcPct val="20000"/>
        </a:spcBef>
        <a:spcAft>
          <a:spcPct val="0"/>
        </a:spcAft>
        <a:buClr>
          <a:srgbClr val="000000"/>
        </a:buClr>
        <a:buFont typeface="Wingdings" pitchFamily="2" charset="2"/>
        <a:buChar char="§"/>
        <a:defRPr sz="2800">
          <a:solidFill>
            <a:srgbClr val="000000"/>
          </a:solidFill>
          <a:latin typeface="+mn-lt"/>
        </a:defRPr>
      </a:lvl2pPr>
      <a:lvl3pPr marL="1143000" indent="-228600" algn="l" rtl="0" fontAlgn="base">
        <a:spcBef>
          <a:spcPct val="20000"/>
        </a:spcBef>
        <a:spcAft>
          <a:spcPct val="0"/>
        </a:spcAft>
        <a:buClr>
          <a:srgbClr val="000000"/>
        </a:buClr>
        <a:buFont typeface="Wingdings" pitchFamily="2" charset="2"/>
        <a:buChar char="§"/>
        <a:defRPr sz="2400">
          <a:solidFill>
            <a:srgbClr val="000000"/>
          </a:solidFill>
          <a:latin typeface="+mn-lt"/>
        </a:defRPr>
      </a:lvl3pPr>
      <a:lvl4pPr marL="1600200" indent="-228600" algn="l" rtl="0" fontAlgn="base">
        <a:spcBef>
          <a:spcPct val="20000"/>
        </a:spcBef>
        <a:spcAft>
          <a:spcPct val="0"/>
        </a:spcAft>
        <a:buClr>
          <a:srgbClr val="000000"/>
        </a:buClr>
        <a:buFont typeface="Wingdings" pitchFamily="2" charset="2"/>
        <a:buChar char="§"/>
        <a:defRPr sz="2000">
          <a:solidFill>
            <a:srgbClr val="000000"/>
          </a:solidFill>
          <a:latin typeface="+mn-lt"/>
        </a:defRPr>
      </a:lvl4pPr>
      <a:lvl5pPr marL="2057400" indent="-228600" algn="l" rtl="0" fontAlgn="base">
        <a:spcBef>
          <a:spcPct val="20000"/>
        </a:spcBef>
        <a:spcAft>
          <a:spcPct val="0"/>
        </a:spcAft>
        <a:buClr>
          <a:srgbClr val="000000"/>
        </a:buClr>
        <a:buFont typeface="Wingdings" pitchFamily="2" charset="2"/>
        <a:buChar char="§"/>
        <a:defRPr sz="2000">
          <a:solidFill>
            <a:srgbClr val="000000"/>
          </a:solidFill>
          <a:latin typeface="+mn-lt"/>
        </a:defRPr>
      </a:lvl5pPr>
      <a:lvl6pPr marL="2514600" indent="-228600" algn="l" rtl="0" fontAlgn="base">
        <a:spcBef>
          <a:spcPct val="20000"/>
        </a:spcBef>
        <a:spcAft>
          <a:spcPct val="0"/>
        </a:spcAft>
        <a:buClr>
          <a:srgbClr val="000000"/>
        </a:buClr>
        <a:buFont typeface="Wingdings" pitchFamily="2" charset="2"/>
        <a:buChar char="§"/>
        <a:defRPr sz="2000">
          <a:solidFill>
            <a:srgbClr val="000000"/>
          </a:solidFill>
          <a:latin typeface="+mn-lt"/>
        </a:defRPr>
      </a:lvl6pPr>
      <a:lvl7pPr marL="2971800" indent="-228600" algn="l" rtl="0" fontAlgn="base">
        <a:spcBef>
          <a:spcPct val="20000"/>
        </a:spcBef>
        <a:spcAft>
          <a:spcPct val="0"/>
        </a:spcAft>
        <a:buClr>
          <a:srgbClr val="000000"/>
        </a:buClr>
        <a:buFont typeface="Wingdings" pitchFamily="2" charset="2"/>
        <a:buChar char="§"/>
        <a:defRPr sz="2000">
          <a:solidFill>
            <a:srgbClr val="000000"/>
          </a:solidFill>
          <a:latin typeface="+mn-lt"/>
        </a:defRPr>
      </a:lvl7pPr>
      <a:lvl8pPr marL="3429000" indent="-228600" algn="l" rtl="0" fontAlgn="base">
        <a:spcBef>
          <a:spcPct val="20000"/>
        </a:spcBef>
        <a:spcAft>
          <a:spcPct val="0"/>
        </a:spcAft>
        <a:buClr>
          <a:srgbClr val="000000"/>
        </a:buClr>
        <a:buFont typeface="Wingdings" pitchFamily="2" charset="2"/>
        <a:buChar char="§"/>
        <a:defRPr sz="2000">
          <a:solidFill>
            <a:srgbClr val="000000"/>
          </a:solidFill>
          <a:latin typeface="+mn-lt"/>
        </a:defRPr>
      </a:lvl8pPr>
      <a:lvl9pPr marL="3886200" indent="-228600" algn="l" rtl="0" fontAlgn="base">
        <a:spcBef>
          <a:spcPct val="20000"/>
        </a:spcBef>
        <a:spcAft>
          <a:spcPct val="0"/>
        </a:spcAft>
        <a:buClr>
          <a:srgbClr val="000000"/>
        </a:buClr>
        <a:buFont typeface="Wingdings" pitchFamily="2" charset="2"/>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5781"/>
            <a:ext cx="7772400" cy="1754326"/>
          </a:xfrm>
        </p:spPr>
        <p:txBody>
          <a:bodyPr/>
          <a:lstStyle/>
          <a:p>
            <a:r>
              <a:rPr lang="en-US" sz="3600" dirty="0" smtClean="0">
                <a:latin typeface="Myriad Pro Light"/>
                <a:cs typeface="Times New Roman" panose="02020603050405020304" pitchFamily="18" charset="0"/>
              </a:rPr>
              <a:t>Recommendations for Isolating DoD Data from Foreign Adversaries</a:t>
            </a:r>
            <a:endParaRPr lang="en-US" sz="4000" dirty="0">
              <a:latin typeface="Myriad Pro Light"/>
            </a:endParaRPr>
          </a:p>
        </p:txBody>
      </p:sp>
      <p:sp>
        <p:nvSpPr>
          <p:cNvPr id="3" name="Subtitle 2"/>
          <p:cNvSpPr>
            <a:spLocks noGrp="1"/>
          </p:cNvSpPr>
          <p:nvPr>
            <p:ph type="subTitle" idx="1"/>
          </p:nvPr>
        </p:nvSpPr>
        <p:spPr>
          <a:xfrm>
            <a:off x="1066800" y="3429000"/>
            <a:ext cx="7239000" cy="2819400"/>
          </a:xfrm>
        </p:spPr>
        <p:txBody>
          <a:bodyPr/>
          <a:lstStyle/>
          <a:p>
            <a:r>
              <a:rPr lang="en-US" sz="3200" dirty="0" smtClean="0">
                <a:latin typeface="Myriad Pro Light"/>
                <a:cs typeface="Times New Roman" panose="02020603050405020304" pitchFamily="18" charset="0"/>
              </a:rPr>
              <a:t>Briefing </a:t>
            </a:r>
            <a:r>
              <a:rPr lang="en-US" sz="3200" dirty="0">
                <a:latin typeface="Myriad Pro Light"/>
                <a:cs typeface="Times New Roman" panose="02020603050405020304" pitchFamily="18" charset="0"/>
              </a:rPr>
              <a:t>to the NDIA Cyber </a:t>
            </a:r>
            <a:r>
              <a:rPr lang="en-US" sz="3200" dirty="0" smtClean="0">
                <a:latin typeface="Myriad Pro Light"/>
                <a:cs typeface="Times New Roman" panose="02020603050405020304" pitchFamily="18" charset="0"/>
              </a:rPr>
              <a:t>Division</a:t>
            </a:r>
          </a:p>
          <a:p>
            <a:r>
              <a:rPr lang="en-US" dirty="0" smtClean="0">
                <a:latin typeface="Myriad Pro Light"/>
                <a:cs typeface="Times New Roman" panose="02020603050405020304" pitchFamily="18" charset="0"/>
              </a:rPr>
              <a:t>27 June 2017</a:t>
            </a:r>
          </a:p>
          <a:p>
            <a:endParaRPr lang="en-US" dirty="0" smtClean="0">
              <a:latin typeface="Myriad Pro Light"/>
              <a:cs typeface="Times New Roman" panose="02020603050405020304" pitchFamily="18" charset="0"/>
            </a:endParaRPr>
          </a:p>
          <a:p>
            <a:r>
              <a:rPr lang="en-US" b="1" dirty="0" smtClean="0">
                <a:latin typeface="Myriad Pro Light"/>
                <a:cs typeface="Times New Roman" panose="02020603050405020304" pitchFamily="18" charset="0"/>
              </a:rPr>
              <a:t>Dr. Robert Rolfe, Project Leader</a:t>
            </a:r>
          </a:p>
          <a:p>
            <a:r>
              <a:rPr lang="en-US" b="1" dirty="0" smtClean="0">
                <a:latin typeface="Myriad Pro Light"/>
                <a:cs typeface="Times New Roman" panose="02020603050405020304" pitchFamily="18" charset="0"/>
              </a:rPr>
              <a:t>Mr. Russell Smith, Principal Investigator &amp; Briefer</a:t>
            </a:r>
            <a:endParaRPr lang="en-US" b="1" dirty="0">
              <a:latin typeface="Myriad Pro Light"/>
            </a:endParaRPr>
          </a:p>
        </p:txBody>
      </p:sp>
      <p:sp>
        <p:nvSpPr>
          <p:cNvPr id="4" name="Date Placeholder 3"/>
          <p:cNvSpPr>
            <a:spLocks noGrp="1"/>
          </p:cNvSpPr>
          <p:nvPr>
            <p:ph type="dt" sz="half" idx="4294967295"/>
          </p:nvPr>
        </p:nvSpPr>
        <p:spPr>
          <a:xfrm>
            <a:off x="228600" y="6248400"/>
            <a:ext cx="1905000" cy="457200"/>
          </a:xfrm>
        </p:spPr>
        <p:txBody>
          <a:bodyPr/>
          <a:lstStyle/>
          <a:p>
            <a:fld id="{A09C3D74-0843-428A-B371-D0071F6FB38E}" type="datetime1">
              <a:rPr lang="en-US" smtClean="0"/>
              <a:pPr/>
              <a:t>7/5/2017</a:t>
            </a:fld>
            <a:endParaRPr lang="en-US" dirty="0"/>
          </a:p>
        </p:txBody>
      </p:sp>
      <p:sp>
        <p:nvSpPr>
          <p:cNvPr id="5" name="Slide Number Placeholder 4"/>
          <p:cNvSpPr>
            <a:spLocks noGrp="1"/>
          </p:cNvSpPr>
          <p:nvPr>
            <p:ph type="sldNum" sz="quarter" idx="4294967295"/>
          </p:nvPr>
        </p:nvSpPr>
        <p:spPr>
          <a:xfrm>
            <a:off x="7010400" y="6324600"/>
            <a:ext cx="1905000" cy="457200"/>
          </a:xfrm>
        </p:spPr>
        <p:txBody>
          <a:bodyPr/>
          <a:lstStyle/>
          <a:p>
            <a:fld id="{14BB67F9-2426-4441-9074-F3CABA8FBC46}" type="slidenum">
              <a:rPr lang="en-US" smtClean="0"/>
              <a:pPr/>
              <a:t>0</a:t>
            </a:fld>
            <a:endParaRPr lang="en-US" dirty="0"/>
          </a:p>
        </p:txBody>
      </p:sp>
    </p:spTree>
    <p:extLst>
      <p:ext uri="{BB962C8B-B14F-4D97-AF65-F5344CB8AC3E}">
        <p14:creationId xmlns:p14="http://schemas.microsoft.com/office/powerpoint/2010/main" xmlns="" val="3152773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162800" cy="523220"/>
          </a:xfrm>
        </p:spPr>
        <p:txBody>
          <a:bodyPr/>
          <a:lstStyle/>
          <a:p>
            <a:r>
              <a:rPr lang="en-US" sz="2800" dirty="0" smtClean="0"/>
              <a:t>Conclusions (2 of 2)</a:t>
            </a:r>
            <a:endParaRPr lang="en-US" sz="2800" dirty="0"/>
          </a:p>
        </p:txBody>
      </p:sp>
      <p:sp>
        <p:nvSpPr>
          <p:cNvPr id="3" name="Content Placeholder 2"/>
          <p:cNvSpPr>
            <a:spLocks noGrp="1"/>
          </p:cNvSpPr>
          <p:nvPr>
            <p:ph idx="1"/>
          </p:nvPr>
        </p:nvSpPr>
        <p:spPr>
          <a:xfrm>
            <a:off x="228600" y="990600"/>
            <a:ext cx="8686800" cy="5029200"/>
          </a:xfrm>
        </p:spPr>
        <p:txBody>
          <a:bodyPr/>
          <a:lstStyle/>
          <a:p>
            <a:pPr lvl="0">
              <a:lnSpc>
                <a:spcPts val="2600"/>
              </a:lnSpc>
              <a:spcBef>
                <a:spcPts val="0"/>
              </a:spcBef>
              <a:spcAft>
                <a:spcPts val="600"/>
              </a:spcAft>
            </a:pPr>
            <a:r>
              <a:rPr lang="en-US" sz="1900" dirty="0" smtClean="0"/>
              <a:t>The </a:t>
            </a:r>
            <a:r>
              <a:rPr lang="en-US" sz="1900" dirty="0"/>
              <a:t>size of the cyber </a:t>
            </a:r>
            <a:r>
              <a:rPr lang="en-US" sz="1900" dirty="0" smtClean="0"/>
              <a:t>staffs of most </a:t>
            </a:r>
            <a:r>
              <a:rPr lang="en-US" sz="1900" dirty="0"/>
              <a:t>small and medium DIB companies </a:t>
            </a:r>
            <a:r>
              <a:rPr lang="en-US" sz="1900" dirty="0" smtClean="0"/>
              <a:t>is </a:t>
            </a:r>
            <a:r>
              <a:rPr lang="en-US" sz="1900" dirty="0"/>
              <a:t>inadequate. However, small and medium businesses could leverage Managed Security Service Providers (MSSP) for </a:t>
            </a:r>
            <a:r>
              <a:rPr lang="en-US" sz="1900" dirty="0" smtClean="0"/>
              <a:t>enhanced </a:t>
            </a:r>
            <a:r>
              <a:rPr lang="en-US" sz="1900" dirty="0"/>
              <a:t>cyber </a:t>
            </a:r>
            <a:r>
              <a:rPr lang="en-US" sz="1900" dirty="0" smtClean="0"/>
              <a:t>resiliency.</a:t>
            </a:r>
            <a:endParaRPr lang="en-US" sz="1900" dirty="0"/>
          </a:p>
          <a:p>
            <a:pPr lvl="0">
              <a:lnSpc>
                <a:spcPts val="2600"/>
              </a:lnSpc>
              <a:spcBef>
                <a:spcPts val="0"/>
              </a:spcBef>
              <a:spcAft>
                <a:spcPts val="600"/>
              </a:spcAft>
            </a:pPr>
            <a:r>
              <a:rPr lang="en-US" sz="1900" dirty="0"/>
              <a:t>Small and medium DIB companies are not able to maintain the required level of cyber skills in their IT staff, due in large part to high personnel and tools </a:t>
            </a:r>
            <a:r>
              <a:rPr lang="en-US" sz="1900" dirty="0" smtClean="0"/>
              <a:t>cost.</a:t>
            </a:r>
            <a:endParaRPr lang="en-US" sz="1900" dirty="0"/>
          </a:p>
          <a:p>
            <a:pPr lvl="0">
              <a:lnSpc>
                <a:spcPts val="2600"/>
              </a:lnSpc>
              <a:spcBef>
                <a:spcPts val="0"/>
              </a:spcBef>
              <a:spcAft>
                <a:spcPts val="600"/>
              </a:spcAft>
            </a:pPr>
            <a:r>
              <a:rPr lang="en-US" sz="1900" dirty="0"/>
              <a:t>A substantial number of cyber-attacks continue to be initiated through simple phishing and can be easily prevented if users are properly trained and sensitized to the importance of basic measures when accessing the </a:t>
            </a:r>
            <a:r>
              <a:rPr lang="en-US" sz="1900" dirty="0" smtClean="0"/>
              <a:t>Internet </a:t>
            </a:r>
            <a:r>
              <a:rPr lang="en-US" sz="1900" dirty="0"/>
              <a:t>or reading email</a:t>
            </a:r>
          </a:p>
          <a:p>
            <a:pPr lvl="0">
              <a:lnSpc>
                <a:spcPts val="2600"/>
              </a:lnSpc>
              <a:spcBef>
                <a:spcPts val="0"/>
              </a:spcBef>
              <a:spcAft>
                <a:spcPts val="600"/>
              </a:spcAft>
            </a:pPr>
            <a:r>
              <a:rPr lang="en-US" sz="1900" dirty="0"/>
              <a:t>Effective cyber security against APTs starts with a deep knowledge of the organization’s infrastructure. Improving the inventorying of the infrastructure (Change Management processes) is critical to countering the </a:t>
            </a:r>
            <a:r>
              <a:rPr lang="en-US" sz="1900" dirty="0" err="1" smtClean="0"/>
              <a:t>APTs.</a:t>
            </a:r>
            <a:endParaRPr lang="en-US" sz="1900" dirty="0"/>
          </a:p>
          <a:p>
            <a:pPr lvl="0">
              <a:lnSpc>
                <a:spcPts val="2600"/>
              </a:lnSpc>
              <a:spcBef>
                <a:spcPts val="0"/>
              </a:spcBef>
              <a:spcAft>
                <a:spcPts val="600"/>
              </a:spcAft>
            </a:pPr>
            <a:r>
              <a:rPr lang="en-US" sz="1900" dirty="0"/>
              <a:t>Threat information sharing is suboptimal and makes it harder for DIB companies to improve their incident </a:t>
            </a:r>
            <a:r>
              <a:rPr lang="en-US" sz="1900" dirty="0" smtClean="0"/>
              <a:t>response.</a:t>
            </a:r>
            <a:endParaRPr lang="en-US" sz="1900" dirty="0"/>
          </a:p>
        </p:txBody>
      </p:sp>
    </p:spTree>
    <p:extLst>
      <p:ext uri="{BB962C8B-B14F-4D97-AF65-F5344CB8AC3E}">
        <p14:creationId xmlns:p14="http://schemas.microsoft.com/office/powerpoint/2010/main" xmlns="" val="1469715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162800" cy="523220"/>
          </a:xfrm>
        </p:spPr>
        <p:txBody>
          <a:bodyPr/>
          <a:lstStyle/>
          <a:p>
            <a:r>
              <a:rPr lang="en-US" sz="2800" dirty="0" smtClean="0"/>
              <a:t>Recommendations</a:t>
            </a:r>
            <a:endParaRPr lang="en-US" sz="2800" dirty="0"/>
          </a:p>
        </p:txBody>
      </p:sp>
      <p:sp>
        <p:nvSpPr>
          <p:cNvPr id="6" name="Content Placeholder 5"/>
          <p:cNvSpPr>
            <a:spLocks noGrp="1"/>
          </p:cNvSpPr>
          <p:nvPr>
            <p:ph idx="1"/>
          </p:nvPr>
        </p:nvSpPr>
        <p:spPr>
          <a:xfrm>
            <a:off x="533400" y="950232"/>
            <a:ext cx="8004175" cy="5029200"/>
          </a:xfrm>
        </p:spPr>
        <p:txBody>
          <a:bodyPr/>
          <a:lstStyle/>
          <a:p>
            <a:pPr lvl="0"/>
            <a:r>
              <a:rPr lang="en-US" sz="1800" dirty="0"/>
              <a:t>Small and Medium DIB contractors should outsource cybersecurity whenever possible</a:t>
            </a:r>
          </a:p>
          <a:p>
            <a:pPr lvl="0"/>
            <a:r>
              <a:rPr lang="en-US" sz="1800" dirty="0"/>
              <a:t>Prime DIB Contractors should stand up a security operations center with advanced analytics</a:t>
            </a:r>
          </a:p>
          <a:p>
            <a:pPr lvl="0"/>
            <a:r>
              <a:rPr lang="en-US" sz="1800" dirty="0"/>
              <a:t>The DoD should use cost incentives tied to the protection of CTI</a:t>
            </a:r>
          </a:p>
          <a:p>
            <a:pPr lvl="0"/>
            <a:r>
              <a:rPr lang="en-US" sz="1800" dirty="0"/>
              <a:t>The DoD should make policy changes to reflect the DIB SRG</a:t>
            </a:r>
          </a:p>
          <a:p>
            <a:pPr lvl="0"/>
            <a:r>
              <a:rPr lang="en-US" sz="1800" dirty="0"/>
              <a:t>DIB Contractors and </a:t>
            </a:r>
            <a:r>
              <a:rPr lang="en-US" sz="1800" dirty="0" smtClean="0"/>
              <a:t>DoD </a:t>
            </a:r>
            <a:r>
              <a:rPr lang="en-US" sz="1800" dirty="0"/>
              <a:t>should incorporate measures of effectiveness</a:t>
            </a:r>
          </a:p>
          <a:p>
            <a:pPr lvl="0"/>
            <a:r>
              <a:rPr lang="en-US" sz="1800" dirty="0"/>
              <a:t>DIB Contractors Should:</a:t>
            </a:r>
          </a:p>
          <a:p>
            <a:pPr lvl="1"/>
            <a:r>
              <a:rPr lang="en-US" sz="1600" dirty="0"/>
              <a:t>Assess the use of alternative network architectures to counter APTs and protect </a:t>
            </a:r>
            <a:r>
              <a:rPr lang="en-US" sz="1600" dirty="0" smtClean="0"/>
              <a:t>CTI and </a:t>
            </a:r>
            <a:r>
              <a:rPr lang="en-US" sz="1600" dirty="0"/>
              <a:t>periodically refresh network assets</a:t>
            </a:r>
          </a:p>
          <a:p>
            <a:pPr lvl="1"/>
            <a:r>
              <a:rPr lang="en-US" sz="1600" dirty="0"/>
              <a:t>Limit persistence storage of CTI</a:t>
            </a:r>
          </a:p>
          <a:p>
            <a:pPr lvl="1"/>
            <a:r>
              <a:rPr lang="en-US" sz="1600" dirty="0"/>
              <a:t>Limit access to CTI in IT and OT systems</a:t>
            </a:r>
          </a:p>
          <a:p>
            <a:pPr lvl="1"/>
            <a:r>
              <a:rPr lang="en-US" sz="1600" dirty="0"/>
              <a:t>Manage inventory changes to their enterprise IT </a:t>
            </a:r>
            <a:r>
              <a:rPr lang="en-US" sz="1600" dirty="0" smtClean="0"/>
              <a:t>environments</a:t>
            </a:r>
            <a:endParaRPr lang="en-US" sz="1600" dirty="0"/>
          </a:p>
          <a:p>
            <a:pPr lvl="1"/>
            <a:r>
              <a:rPr lang="en-US" sz="1600" dirty="0"/>
              <a:t>Select secure operating systems</a:t>
            </a:r>
          </a:p>
          <a:p>
            <a:pPr lvl="1"/>
            <a:r>
              <a:rPr lang="en-US" sz="1600" dirty="0"/>
              <a:t>Produce </a:t>
            </a:r>
            <a:r>
              <a:rPr lang="en-US" sz="1600" dirty="0" smtClean="0"/>
              <a:t>an enhanced </a:t>
            </a:r>
            <a:r>
              <a:rPr lang="en-US" sz="1600" dirty="0"/>
              <a:t>system security plan</a:t>
            </a:r>
          </a:p>
          <a:p>
            <a:r>
              <a:rPr lang="en-US" sz="1800" dirty="0"/>
              <a:t>Improve user education</a:t>
            </a:r>
            <a:endParaRPr lang="en-US" sz="3600" dirty="0" smtClean="0"/>
          </a:p>
          <a:p>
            <a:pPr lvl="1"/>
            <a:endParaRPr lang="en-US" sz="2000" dirty="0" smtClean="0"/>
          </a:p>
        </p:txBody>
      </p:sp>
      <p:sp>
        <p:nvSpPr>
          <p:cNvPr id="5" name="Slide Number Placeholder 4"/>
          <p:cNvSpPr>
            <a:spLocks noGrp="1"/>
          </p:cNvSpPr>
          <p:nvPr>
            <p:ph type="sldNum" sz="quarter" idx="4294967295"/>
          </p:nvPr>
        </p:nvSpPr>
        <p:spPr>
          <a:xfrm>
            <a:off x="6718300" y="6172200"/>
            <a:ext cx="1905000" cy="457200"/>
          </a:xfrm>
        </p:spPr>
        <p:txBody>
          <a:bodyPr/>
          <a:lstStyle/>
          <a:p>
            <a:fld id="{E720D8AB-A97F-4E6B-A107-A5B32B7BB1E8}" type="slidenum">
              <a:rPr lang="en-US" smtClean="0"/>
              <a:pPr/>
              <a:t>10</a:t>
            </a:fld>
            <a:endParaRPr lang="en-US" dirty="0"/>
          </a:p>
        </p:txBody>
      </p:sp>
      <p:sp>
        <p:nvSpPr>
          <p:cNvPr id="7" name="TextBox 6"/>
          <p:cNvSpPr txBox="1"/>
          <p:nvPr/>
        </p:nvSpPr>
        <p:spPr>
          <a:xfrm>
            <a:off x="3570968" y="6243935"/>
            <a:ext cx="1303562" cy="276999"/>
          </a:xfrm>
          <a:prstGeom prst="rect">
            <a:avLst/>
          </a:prstGeom>
          <a:noFill/>
        </p:spPr>
        <p:txBody>
          <a:bodyPr wrap="none" rtlCol="0">
            <a:spAutoFit/>
          </a:bodyPr>
          <a:lstStyle/>
          <a:p>
            <a:r>
              <a:rPr lang="en-US" sz="1200" dirty="0" smtClean="0">
                <a:latin typeface="Myriad Pro Light"/>
              </a:rPr>
              <a:t>UNCLASSIFIED</a:t>
            </a:r>
            <a:endParaRPr lang="en-US" sz="1200" dirty="0">
              <a:latin typeface="Myriad Pro Light"/>
            </a:endParaRPr>
          </a:p>
        </p:txBody>
      </p:sp>
    </p:spTree>
    <p:extLst>
      <p:ext uri="{BB962C8B-B14F-4D97-AF65-F5344CB8AC3E}">
        <p14:creationId xmlns:p14="http://schemas.microsoft.com/office/powerpoint/2010/main" xmlns="" val="1447527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endParaRPr lang="en-US" dirty="0" smtClean="0"/>
          </a:p>
          <a:p>
            <a:pPr marL="0" indent="0" algn="ctr">
              <a:buNone/>
            </a:pPr>
            <a:r>
              <a:rPr lang="en-US" sz="7200" dirty="0" smtClean="0"/>
              <a:t>Questions?</a:t>
            </a:r>
            <a:endParaRPr lang="en-US" sz="7200" dirty="0"/>
          </a:p>
        </p:txBody>
      </p:sp>
    </p:spTree>
    <p:extLst>
      <p:ext uri="{BB962C8B-B14F-4D97-AF65-F5344CB8AC3E}">
        <p14:creationId xmlns:p14="http://schemas.microsoft.com/office/powerpoint/2010/main" xmlns="" val="2638244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228600"/>
            <a:ext cx="7162800" cy="523220"/>
          </a:xfrm>
        </p:spPr>
        <p:txBody>
          <a:bodyPr/>
          <a:lstStyle/>
          <a:p>
            <a:r>
              <a:rPr lang="en-US" sz="2800" dirty="0" smtClean="0"/>
              <a:t>Agenda</a:t>
            </a:r>
            <a:endParaRPr lang="en-US" sz="2800" dirty="0"/>
          </a:p>
        </p:txBody>
      </p:sp>
      <p:sp>
        <p:nvSpPr>
          <p:cNvPr id="5" name="Content Placeholder 4"/>
          <p:cNvSpPr>
            <a:spLocks noGrp="1"/>
          </p:cNvSpPr>
          <p:nvPr>
            <p:ph idx="1"/>
          </p:nvPr>
        </p:nvSpPr>
        <p:spPr>
          <a:xfrm>
            <a:off x="619919" y="1143000"/>
            <a:ext cx="8208962" cy="5029200"/>
          </a:xfrm>
        </p:spPr>
        <p:txBody>
          <a:bodyPr/>
          <a:lstStyle/>
          <a:p>
            <a:r>
              <a:rPr lang="en-US" sz="2400" dirty="0" smtClean="0"/>
              <a:t>History of Research</a:t>
            </a:r>
            <a:endParaRPr lang="en-US" sz="2400" dirty="0"/>
          </a:p>
          <a:p>
            <a:r>
              <a:rPr lang="en-US" sz="2400" dirty="0" smtClean="0"/>
              <a:t>Major Themes</a:t>
            </a:r>
          </a:p>
          <a:p>
            <a:r>
              <a:rPr lang="en-US" sz="2400" dirty="0" smtClean="0"/>
              <a:t>Methodology and Paper Outline</a:t>
            </a:r>
          </a:p>
          <a:p>
            <a:r>
              <a:rPr lang="en-US" sz="2400" dirty="0" smtClean="0"/>
              <a:t>Research Questions</a:t>
            </a:r>
          </a:p>
          <a:p>
            <a:r>
              <a:rPr lang="en-US" sz="2400" dirty="0" smtClean="0"/>
              <a:t>Conclusions </a:t>
            </a:r>
          </a:p>
          <a:p>
            <a:r>
              <a:rPr lang="en-US" sz="2400" dirty="0" smtClean="0"/>
              <a:t>Recommendations</a:t>
            </a:r>
          </a:p>
          <a:p>
            <a:endParaRPr lang="en-US" dirty="0" smtClean="0"/>
          </a:p>
          <a:p>
            <a:pPr lvl="1"/>
            <a:endParaRPr lang="en-US" sz="2400" dirty="0" smtClean="0"/>
          </a:p>
          <a:p>
            <a:pPr lvl="1"/>
            <a:endParaRPr lang="en-US" sz="2400" dirty="0"/>
          </a:p>
        </p:txBody>
      </p:sp>
    </p:spTree>
    <p:extLst>
      <p:ext uri="{BB962C8B-B14F-4D97-AF65-F5344CB8AC3E}">
        <p14:creationId xmlns:p14="http://schemas.microsoft.com/office/powerpoint/2010/main" xmlns="" val="34930169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162800" cy="523220"/>
          </a:xfrm>
        </p:spPr>
        <p:txBody>
          <a:bodyPr/>
          <a:lstStyle/>
          <a:p>
            <a:r>
              <a:rPr lang="en-US" sz="2800" dirty="0" smtClean="0"/>
              <a:t>History</a:t>
            </a:r>
            <a:endParaRPr lang="en-US" sz="2800" dirty="0"/>
          </a:p>
        </p:txBody>
      </p:sp>
      <p:sp>
        <p:nvSpPr>
          <p:cNvPr id="3" name="Content Placeholder 2"/>
          <p:cNvSpPr>
            <a:spLocks noGrp="1"/>
          </p:cNvSpPr>
          <p:nvPr>
            <p:ph idx="1"/>
          </p:nvPr>
        </p:nvSpPr>
        <p:spPr/>
        <p:txBody>
          <a:bodyPr/>
          <a:lstStyle/>
          <a:p>
            <a:pPr marL="285750" lvl="0" indent="-285750">
              <a:spcBef>
                <a:spcPct val="0"/>
              </a:spcBef>
              <a:buClrTx/>
              <a:buFont typeface="Arial" charset="0"/>
              <a:buChar char="•"/>
            </a:pPr>
            <a:r>
              <a:rPr lang="en-US" dirty="0" smtClean="0"/>
              <a:t>IDA Research Paper P-5269</a:t>
            </a:r>
            <a:endParaRPr lang="en-US" dirty="0"/>
          </a:p>
          <a:p>
            <a:pPr marL="685800" lvl="1">
              <a:spcBef>
                <a:spcPct val="0"/>
              </a:spcBef>
              <a:buClrTx/>
              <a:buFont typeface="Arial" charset="0"/>
              <a:buChar char="•"/>
            </a:pPr>
            <a:r>
              <a:rPr lang="en-US" dirty="0" smtClean="0"/>
              <a:t>Multiple recommendations to isolate DoD data in contractor networks</a:t>
            </a:r>
          </a:p>
          <a:p>
            <a:pPr marL="1085850" lvl="2">
              <a:spcBef>
                <a:spcPct val="0"/>
              </a:spcBef>
              <a:buClrTx/>
              <a:buFont typeface="Arial" charset="0"/>
              <a:buChar char="•"/>
            </a:pPr>
            <a:r>
              <a:rPr lang="en-US" dirty="0" smtClean="0"/>
              <a:t>NIST SP -171 does not sufficiently address Advanced Persistent Threats</a:t>
            </a:r>
          </a:p>
          <a:p>
            <a:pPr marL="1085850" lvl="2">
              <a:spcBef>
                <a:spcPct val="0"/>
              </a:spcBef>
              <a:buClrTx/>
              <a:buFont typeface="Arial" charset="0"/>
              <a:buChar char="•"/>
            </a:pPr>
            <a:r>
              <a:rPr lang="en-US" dirty="0" smtClean="0"/>
              <a:t>Only a small subset of contracts should be affected</a:t>
            </a:r>
          </a:p>
          <a:p>
            <a:pPr marL="685800" lvl="1">
              <a:spcBef>
                <a:spcPct val="0"/>
              </a:spcBef>
              <a:buClrTx/>
              <a:buFont typeface="Arial" charset="0"/>
              <a:buChar char="•"/>
            </a:pPr>
            <a:r>
              <a:rPr lang="en-US" dirty="0"/>
              <a:t>Defense Industrial Base (DIB</a:t>
            </a:r>
            <a:r>
              <a:rPr lang="en-US" dirty="0" smtClean="0"/>
              <a:t>) Security Requirements Guide (SRG) to improve isolation/protection of DoD data</a:t>
            </a:r>
          </a:p>
          <a:p>
            <a:pPr marL="1085850" lvl="2">
              <a:spcBef>
                <a:spcPct val="0"/>
              </a:spcBef>
              <a:buClrTx/>
              <a:buFont typeface="Arial" charset="0"/>
              <a:buChar char="•"/>
            </a:pPr>
            <a:r>
              <a:rPr lang="en-US" dirty="0" smtClean="0"/>
              <a:t>Assigned to MITRE</a:t>
            </a:r>
          </a:p>
          <a:p>
            <a:pPr marL="1085850" lvl="2">
              <a:spcBef>
                <a:spcPct val="0"/>
              </a:spcBef>
              <a:buClrTx/>
              <a:buFont typeface="Arial" charset="0"/>
              <a:buChar char="•"/>
            </a:pPr>
            <a:r>
              <a:rPr lang="en-US" dirty="0" smtClean="0"/>
              <a:t>IDA providing analysis</a:t>
            </a:r>
            <a:endParaRPr lang="en-US" dirty="0"/>
          </a:p>
        </p:txBody>
      </p:sp>
    </p:spTree>
    <p:extLst>
      <p:ext uri="{BB962C8B-B14F-4D97-AF65-F5344CB8AC3E}">
        <p14:creationId xmlns:p14="http://schemas.microsoft.com/office/powerpoint/2010/main" xmlns="" val="4566262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162800" cy="523220"/>
          </a:xfrm>
        </p:spPr>
        <p:txBody>
          <a:bodyPr/>
          <a:lstStyle/>
          <a:p>
            <a:r>
              <a:rPr lang="en-US" sz="2800" dirty="0" smtClean="0"/>
              <a:t>Major Themes</a:t>
            </a:r>
            <a:endParaRPr lang="en-US" sz="2800" dirty="0"/>
          </a:p>
        </p:txBody>
      </p:sp>
      <p:sp>
        <p:nvSpPr>
          <p:cNvPr id="3" name="Content Placeholder 2"/>
          <p:cNvSpPr>
            <a:spLocks noGrp="1"/>
          </p:cNvSpPr>
          <p:nvPr>
            <p:ph idx="1"/>
          </p:nvPr>
        </p:nvSpPr>
        <p:spPr>
          <a:xfrm>
            <a:off x="457200" y="1143000"/>
            <a:ext cx="8129587" cy="5029200"/>
          </a:xfrm>
        </p:spPr>
        <p:txBody>
          <a:bodyPr/>
          <a:lstStyle/>
          <a:p>
            <a:pPr lvl="0">
              <a:lnSpc>
                <a:spcPts val="2600"/>
              </a:lnSpc>
              <a:spcBef>
                <a:spcPts val="0"/>
              </a:spcBef>
              <a:spcAft>
                <a:spcPts val="600"/>
              </a:spcAft>
            </a:pPr>
            <a:r>
              <a:rPr lang="en-US" sz="2000" dirty="0"/>
              <a:t>Passive defensive cyber measures, i.e</a:t>
            </a:r>
            <a:r>
              <a:rPr lang="en-US" sz="2000" dirty="0" smtClean="0"/>
              <a:t>., </a:t>
            </a:r>
            <a:r>
              <a:rPr lang="en-US" sz="2000" dirty="0"/>
              <a:t>vulnerability-centric model, are not sufficient to prevent breaches, so industry must move to active defensive cyber measures, i.e</a:t>
            </a:r>
            <a:r>
              <a:rPr lang="en-US" sz="2000" dirty="0" smtClean="0"/>
              <a:t>., threat-centric </a:t>
            </a:r>
            <a:r>
              <a:rPr lang="en-US" sz="2000" dirty="0"/>
              <a:t>model.</a:t>
            </a:r>
          </a:p>
          <a:p>
            <a:pPr lvl="0">
              <a:lnSpc>
                <a:spcPts val="2600"/>
              </a:lnSpc>
              <a:spcBef>
                <a:spcPts val="0"/>
              </a:spcBef>
              <a:spcAft>
                <a:spcPts val="600"/>
              </a:spcAft>
            </a:pPr>
            <a:r>
              <a:rPr lang="en-US" sz="2000" dirty="0"/>
              <a:t>Major prime contractors are more successful </a:t>
            </a:r>
            <a:r>
              <a:rPr lang="en-US" sz="2000" dirty="0" smtClean="0"/>
              <a:t>in protecting </a:t>
            </a:r>
            <a:r>
              <a:rPr lang="en-US" sz="2000" dirty="0"/>
              <a:t>their enterprise information technology </a:t>
            </a:r>
            <a:r>
              <a:rPr lang="en-US" sz="2000" dirty="0" smtClean="0"/>
              <a:t>systems hosting Controlled Technical Information </a:t>
            </a:r>
            <a:r>
              <a:rPr lang="en-US" sz="2000" dirty="0"/>
              <a:t>and </a:t>
            </a:r>
            <a:r>
              <a:rPr lang="en-US" sz="2000" dirty="0" smtClean="0"/>
              <a:t>Intellectual Property </a:t>
            </a:r>
            <a:r>
              <a:rPr lang="en-US" sz="2000" dirty="0"/>
              <a:t>against modern threats like APTs, but the challenges continue to grow.</a:t>
            </a:r>
          </a:p>
          <a:p>
            <a:pPr lvl="0">
              <a:lnSpc>
                <a:spcPts val="2600"/>
              </a:lnSpc>
              <a:spcBef>
                <a:spcPts val="0"/>
              </a:spcBef>
              <a:spcAft>
                <a:spcPts val="600"/>
              </a:spcAft>
            </a:pPr>
            <a:r>
              <a:rPr lang="en-US" sz="2000" dirty="0"/>
              <a:t>Small and Medium </a:t>
            </a:r>
            <a:r>
              <a:rPr lang="en-US" sz="2000" dirty="0" smtClean="0"/>
              <a:t>Businesses </a:t>
            </a:r>
            <a:r>
              <a:rPr lang="en-US" sz="2000" dirty="0"/>
              <a:t>(SMB) are not effectively moving to a </a:t>
            </a:r>
            <a:r>
              <a:rPr lang="en-US" sz="2000" dirty="0" smtClean="0"/>
              <a:t>threat-centric </a:t>
            </a:r>
            <a:r>
              <a:rPr lang="en-US" sz="2000" dirty="0"/>
              <a:t>model due to </a:t>
            </a:r>
            <a:r>
              <a:rPr lang="en-US" sz="2000" dirty="0" smtClean="0"/>
              <a:t>a lack </a:t>
            </a:r>
            <a:r>
              <a:rPr lang="en-US" sz="2000" dirty="0"/>
              <a:t>of </a:t>
            </a:r>
            <a:r>
              <a:rPr lang="en-US" sz="2000" dirty="0" smtClean="0"/>
              <a:t>cybersecurity </a:t>
            </a:r>
            <a:r>
              <a:rPr lang="en-US" sz="2000" dirty="0"/>
              <a:t>resources and personnel. This situation could be substantially improved by adopting outsourcing of their cyber defense requirements</a:t>
            </a:r>
            <a:r>
              <a:rPr lang="en-US" sz="2000" dirty="0" smtClean="0"/>
              <a:t>.</a:t>
            </a:r>
          </a:p>
          <a:p>
            <a:pPr lvl="0">
              <a:lnSpc>
                <a:spcPts val="2600"/>
              </a:lnSpc>
              <a:spcBef>
                <a:spcPts val="0"/>
              </a:spcBef>
              <a:spcAft>
                <a:spcPts val="600"/>
              </a:spcAft>
            </a:pPr>
            <a:r>
              <a:rPr lang="en-US" sz="2000" dirty="0"/>
              <a:t>Security Operations </a:t>
            </a:r>
            <a:r>
              <a:rPr lang="en-US" sz="2000" dirty="0" smtClean="0"/>
              <a:t>Centers </a:t>
            </a:r>
            <a:r>
              <a:rPr lang="en-US" sz="2000" dirty="0"/>
              <a:t>implementing a threat-centric </a:t>
            </a:r>
            <a:r>
              <a:rPr lang="en-US" sz="2000" dirty="0" smtClean="0"/>
              <a:t>model </a:t>
            </a:r>
            <a:r>
              <a:rPr lang="en-US" sz="2000" dirty="0"/>
              <a:t>must include </a:t>
            </a:r>
            <a:r>
              <a:rPr lang="en-US" sz="2000" dirty="0" smtClean="0"/>
              <a:t>enhanced automation in </a:t>
            </a:r>
            <a:r>
              <a:rPr lang="en-US" sz="2000" dirty="0"/>
              <a:t>their security information and event management (SIEM) </a:t>
            </a:r>
            <a:r>
              <a:rPr lang="en-US" sz="2000" dirty="0" smtClean="0"/>
              <a:t>tools to reduce cost growth.</a:t>
            </a:r>
            <a:endParaRPr lang="en-US" sz="2000" dirty="0"/>
          </a:p>
        </p:txBody>
      </p:sp>
    </p:spTree>
    <p:extLst>
      <p:ext uri="{BB962C8B-B14F-4D97-AF65-F5344CB8AC3E}">
        <p14:creationId xmlns:p14="http://schemas.microsoft.com/office/powerpoint/2010/main" xmlns="" val="3605641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5590"/>
            <a:ext cx="7162800" cy="523220"/>
          </a:xfrm>
        </p:spPr>
        <p:txBody>
          <a:bodyPr/>
          <a:lstStyle/>
          <a:p>
            <a:r>
              <a:rPr lang="en-US" sz="2800" dirty="0" smtClean="0"/>
              <a:t>Methodology and Paper Outline</a:t>
            </a:r>
            <a:endParaRPr lang="en-US" sz="2800" dirty="0"/>
          </a:p>
        </p:txBody>
      </p:sp>
      <p:sp>
        <p:nvSpPr>
          <p:cNvPr id="3" name="Content Placeholder 2"/>
          <p:cNvSpPr>
            <a:spLocks noGrp="1"/>
          </p:cNvSpPr>
          <p:nvPr>
            <p:ph idx="1"/>
          </p:nvPr>
        </p:nvSpPr>
        <p:spPr>
          <a:xfrm>
            <a:off x="342900" y="732921"/>
            <a:ext cx="8762999" cy="4953000"/>
          </a:xfrm>
          <a:ln w="6350">
            <a:noFill/>
          </a:ln>
        </p:spPr>
        <p:txBody>
          <a:bodyPr/>
          <a:lstStyle/>
          <a:p>
            <a:r>
              <a:rPr lang="en-US" sz="2400" dirty="0" smtClean="0"/>
              <a:t>Methodology</a:t>
            </a:r>
          </a:p>
          <a:p>
            <a:pPr lvl="1"/>
            <a:r>
              <a:rPr lang="en-US" sz="2000" dirty="0" smtClean="0"/>
              <a:t>Develop scenarios for </a:t>
            </a:r>
            <a:r>
              <a:rPr lang="en-US" sz="2000" dirty="0"/>
              <a:t>identification, data flows, protection, and incident response of CTI in defense contractor </a:t>
            </a:r>
            <a:r>
              <a:rPr lang="en-US" sz="2000" dirty="0" smtClean="0"/>
              <a:t>networks</a:t>
            </a:r>
          </a:p>
          <a:p>
            <a:pPr lvl="1"/>
            <a:r>
              <a:rPr lang="en-US" sz="2000" dirty="0" smtClean="0"/>
              <a:t>Identify challenges and gaps in current environments (SMB &amp; IT/OT)</a:t>
            </a:r>
          </a:p>
          <a:p>
            <a:pPr lvl="1"/>
            <a:r>
              <a:rPr lang="en-US" sz="2000" dirty="0" smtClean="0"/>
              <a:t>Explore APT challenge/threat- vs. vulnerability-centric model</a:t>
            </a:r>
          </a:p>
          <a:p>
            <a:pPr lvl="1"/>
            <a:r>
              <a:rPr lang="en-US" sz="2000" dirty="0" smtClean="0"/>
              <a:t>Recommend future architectures</a:t>
            </a:r>
          </a:p>
          <a:p>
            <a:pPr lvl="1"/>
            <a:r>
              <a:rPr lang="en-US" sz="2000" dirty="0" smtClean="0"/>
              <a:t>Review and recommend policy changes </a:t>
            </a:r>
          </a:p>
          <a:p>
            <a:r>
              <a:rPr lang="en-US" sz="2400" dirty="0" smtClean="0"/>
              <a:t>Paper Outline</a:t>
            </a:r>
          </a:p>
          <a:p>
            <a:pPr lvl="1"/>
            <a:r>
              <a:rPr lang="en-US" sz="2000" dirty="0" smtClean="0"/>
              <a:t>Introduction &amp; Defense Industrial Base (DIB) Scenarios</a:t>
            </a:r>
          </a:p>
          <a:p>
            <a:pPr lvl="1"/>
            <a:r>
              <a:rPr lang="en-US" sz="2000" dirty="0" smtClean="0"/>
              <a:t>APT Threat Assessment </a:t>
            </a:r>
          </a:p>
          <a:p>
            <a:pPr lvl="1"/>
            <a:r>
              <a:rPr lang="en-US" sz="2000" dirty="0" smtClean="0"/>
              <a:t>DIB Current Environment</a:t>
            </a:r>
          </a:p>
          <a:p>
            <a:pPr lvl="1"/>
            <a:r>
              <a:rPr lang="en-US" sz="2000" dirty="0" smtClean="0"/>
              <a:t>Measures of Effectiveness </a:t>
            </a:r>
          </a:p>
          <a:p>
            <a:pPr lvl="1"/>
            <a:r>
              <a:rPr lang="en-US" sz="2000" dirty="0" smtClean="0"/>
              <a:t>Proposed Solution and Architectural Designs</a:t>
            </a:r>
            <a:r>
              <a:rPr lang="en-US" sz="2000" i="1" u="sng" dirty="0" smtClean="0"/>
              <a:t> </a:t>
            </a:r>
          </a:p>
          <a:p>
            <a:pPr lvl="1"/>
            <a:r>
              <a:rPr lang="en-US" sz="2000" dirty="0" smtClean="0"/>
              <a:t>Policy Recommendations</a:t>
            </a:r>
          </a:p>
          <a:p>
            <a:pPr lvl="1"/>
            <a:r>
              <a:rPr lang="en-US" sz="2000" dirty="0" smtClean="0"/>
              <a:t>Conclusions and Recommendations</a:t>
            </a:r>
            <a:endParaRPr lang="en-US" sz="2000" dirty="0"/>
          </a:p>
        </p:txBody>
      </p:sp>
      <p:sp>
        <p:nvSpPr>
          <p:cNvPr id="4" name="Date Placeholder 3"/>
          <p:cNvSpPr>
            <a:spLocks noGrp="1"/>
          </p:cNvSpPr>
          <p:nvPr>
            <p:ph type="dt" sz="half" idx="4294967295"/>
          </p:nvPr>
        </p:nvSpPr>
        <p:spPr>
          <a:xfrm>
            <a:off x="304800" y="6172200"/>
            <a:ext cx="1905000" cy="457200"/>
          </a:xfrm>
        </p:spPr>
        <p:txBody>
          <a:bodyPr/>
          <a:lstStyle/>
          <a:p>
            <a:fld id="{4FB2565E-D0DA-4FB8-88D0-BA1D6517FD79}" type="datetime3">
              <a:rPr lang="en-US" smtClean="0"/>
              <a:pPr/>
              <a:t>5 July 2017</a:t>
            </a:fld>
            <a:endParaRPr lang="en-US"/>
          </a:p>
        </p:txBody>
      </p:sp>
      <p:sp>
        <p:nvSpPr>
          <p:cNvPr id="5" name="Slide Number Placeholder 4"/>
          <p:cNvSpPr>
            <a:spLocks noGrp="1"/>
          </p:cNvSpPr>
          <p:nvPr>
            <p:ph type="sldNum" sz="quarter" idx="4294967295"/>
          </p:nvPr>
        </p:nvSpPr>
        <p:spPr>
          <a:xfrm>
            <a:off x="6718300" y="6172200"/>
            <a:ext cx="1905000" cy="457200"/>
          </a:xfrm>
        </p:spPr>
        <p:txBody>
          <a:bodyPr/>
          <a:lstStyle/>
          <a:p>
            <a:fld id="{E720D8AB-A97F-4E6B-A107-A5B32B7BB1E8}" type="slidenum">
              <a:rPr lang="en-US" smtClean="0"/>
              <a:pPr/>
              <a:t>4</a:t>
            </a:fld>
            <a:endParaRPr lang="en-US" dirty="0"/>
          </a:p>
        </p:txBody>
      </p:sp>
    </p:spTree>
    <p:extLst>
      <p:ext uri="{BB962C8B-B14F-4D97-AF65-F5344CB8AC3E}">
        <p14:creationId xmlns:p14="http://schemas.microsoft.com/office/powerpoint/2010/main" xmlns="" val="435382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162800" cy="523220"/>
          </a:xfrm>
        </p:spPr>
        <p:txBody>
          <a:bodyPr/>
          <a:lstStyle/>
          <a:p>
            <a:r>
              <a:rPr lang="en-US" sz="2800" dirty="0" smtClean="0"/>
              <a:t>High Level Architecture (Example #1)</a:t>
            </a:r>
            <a:endParaRPr lang="en-US" sz="2800" dirty="0"/>
          </a:p>
        </p:txBody>
      </p:sp>
      <p:pic>
        <p:nvPicPr>
          <p:cNvPr id="4" name="Content Placeholder 3"/>
          <p:cNvPicPr>
            <a:picLocks noGrp="1" noChangeAspect="1"/>
          </p:cNvPicPr>
          <p:nvPr>
            <p:ph idx="1"/>
          </p:nvPr>
        </p:nvPicPr>
        <p:blipFill>
          <a:blip r:embed="rId3" cstate="print"/>
          <a:stretch>
            <a:fillRect/>
          </a:stretch>
        </p:blipFill>
        <p:spPr>
          <a:xfrm>
            <a:off x="685800" y="1066800"/>
            <a:ext cx="7924800" cy="5486400"/>
          </a:xfrm>
          <a:prstGeom prst="rect">
            <a:avLst/>
          </a:prstGeom>
        </p:spPr>
      </p:pic>
    </p:spTree>
    <p:extLst>
      <p:ext uri="{BB962C8B-B14F-4D97-AF65-F5344CB8AC3E}">
        <p14:creationId xmlns:p14="http://schemas.microsoft.com/office/powerpoint/2010/main" xmlns="" val="1903536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162800" cy="523220"/>
          </a:xfrm>
        </p:spPr>
        <p:txBody>
          <a:bodyPr/>
          <a:lstStyle/>
          <a:p>
            <a:r>
              <a:rPr lang="en-US" sz="2800" dirty="0"/>
              <a:t>High Level Architecture (Example </a:t>
            </a:r>
            <a:r>
              <a:rPr lang="en-US" sz="2800" dirty="0" smtClean="0"/>
              <a:t>#2)</a:t>
            </a:r>
            <a:endParaRPr lang="en-US" sz="2800" dirty="0"/>
          </a:p>
        </p:txBody>
      </p:sp>
      <p:pic>
        <p:nvPicPr>
          <p:cNvPr id="7" name="Picture 6"/>
          <p:cNvPicPr/>
          <p:nvPr/>
        </p:nvPicPr>
        <p:blipFill>
          <a:blip r:embed="rId3" cstate="print"/>
          <a:stretch>
            <a:fillRect/>
          </a:stretch>
        </p:blipFill>
        <p:spPr>
          <a:xfrm>
            <a:off x="533400" y="914400"/>
            <a:ext cx="8153399" cy="5638800"/>
          </a:xfrm>
          <a:prstGeom prst="rect">
            <a:avLst/>
          </a:prstGeom>
        </p:spPr>
      </p:pic>
    </p:spTree>
    <p:extLst>
      <p:ext uri="{BB962C8B-B14F-4D97-AF65-F5344CB8AC3E}">
        <p14:creationId xmlns:p14="http://schemas.microsoft.com/office/powerpoint/2010/main" xmlns="" val="1481527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162800" cy="523220"/>
          </a:xfrm>
        </p:spPr>
        <p:txBody>
          <a:bodyPr/>
          <a:lstStyle/>
          <a:p>
            <a:r>
              <a:rPr lang="en-US" sz="2800" dirty="0"/>
              <a:t>High Level Architecture (Example </a:t>
            </a:r>
            <a:r>
              <a:rPr lang="en-US" sz="2800" dirty="0" smtClean="0"/>
              <a:t>#3)</a:t>
            </a:r>
            <a:endParaRPr lang="en-US" sz="2800" dirty="0"/>
          </a:p>
        </p:txBody>
      </p:sp>
      <p:pic>
        <p:nvPicPr>
          <p:cNvPr id="6" name="Content Placeholder 5"/>
          <p:cNvPicPr>
            <a:picLocks noGrp="1"/>
          </p:cNvPicPr>
          <p:nvPr>
            <p:ph idx="1"/>
          </p:nvPr>
        </p:nvPicPr>
        <p:blipFill rotWithShape="1">
          <a:blip r:embed="rId3" cstate="print"/>
          <a:srcRect t="7215" b="4459"/>
          <a:stretch/>
        </p:blipFill>
        <p:spPr bwMode="auto">
          <a:xfrm>
            <a:off x="227962" y="685800"/>
            <a:ext cx="8535038" cy="5943600"/>
          </a:xfrm>
          <a:prstGeom prst="rect">
            <a:avLst/>
          </a:prstGeom>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31439570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162800" cy="523220"/>
          </a:xfrm>
        </p:spPr>
        <p:txBody>
          <a:bodyPr/>
          <a:lstStyle/>
          <a:p>
            <a:r>
              <a:rPr lang="en-US" sz="2800" dirty="0" smtClean="0"/>
              <a:t>Conclusions (1 of 2)</a:t>
            </a:r>
            <a:endParaRPr lang="en-US" sz="2800" dirty="0"/>
          </a:p>
        </p:txBody>
      </p:sp>
      <p:sp>
        <p:nvSpPr>
          <p:cNvPr id="3" name="Content Placeholder 2"/>
          <p:cNvSpPr>
            <a:spLocks noGrp="1"/>
          </p:cNvSpPr>
          <p:nvPr>
            <p:ph idx="1"/>
          </p:nvPr>
        </p:nvSpPr>
        <p:spPr>
          <a:xfrm>
            <a:off x="457200" y="838200"/>
            <a:ext cx="8208962" cy="5029200"/>
          </a:xfrm>
        </p:spPr>
        <p:txBody>
          <a:bodyPr/>
          <a:lstStyle/>
          <a:p>
            <a:pPr>
              <a:lnSpc>
                <a:spcPts val="2600"/>
              </a:lnSpc>
              <a:spcBef>
                <a:spcPts val="0"/>
              </a:spcBef>
              <a:spcAft>
                <a:spcPts val="600"/>
              </a:spcAft>
            </a:pPr>
            <a:r>
              <a:rPr lang="en-US" sz="2000" dirty="0"/>
              <a:t>Just increasing the specificity in the current vulnerability-centric NIST SP 800-171 requirements will not protect government CTI as effectively as migrating to a threat-centric cybersecurity architecture that can protect CTI against today’s and future </a:t>
            </a:r>
            <a:r>
              <a:rPr lang="en-US" sz="2000" dirty="0" err="1" smtClean="0"/>
              <a:t>APTs.</a:t>
            </a:r>
            <a:endParaRPr lang="en-US" sz="2000" dirty="0" smtClean="0"/>
          </a:p>
          <a:p>
            <a:pPr>
              <a:lnSpc>
                <a:spcPts val="2600"/>
              </a:lnSpc>
              <a:spcBef>
                <a:spcPts val="0"/>
              </a:spcBef>
              <a:spcAft>
                <a:spcPts val="600"/>
              </a:spcAft>
            </a:pPr>
            <a:r>
              <a:rPr lang="en-US" sz="2000" dirty="0" smtClean="0"/>
              <a:t>Many </a:t>
            </a:r>
            <a:r>
              <a:rPr lang="en-US" sz="2000" dirty="0"/>
              <a:t>large DIB contractors have reached an adequate level of maturity in the implementation in the NIST SP 800-171 requirements, and have already implemented a threat-centric approach to protecting </a:t>
            </a:r>
            <a:r>
              <a:rPr lang="en-US" sz="2000" dirty="0" smtClean="0"/>
              <a:t>CTI.</a:t>
            </a:r>
          </a:p>
          <a:p>
            <a:pPr lvl="0">
              <a:lnSpc>
                <a:spcPts val="2600"/>
              </a:lnSpc>
              <a:spcBef>
                <a:spcPts val="0"/>
              </a:spcBef>
              <a:spcAft>
                <a:spcPts val="600"/>
              </a:spcAft>
            </a:pPr>
            <a:r>
              <a:rPr lang="en-US" sz="2000" dirty="0"/>
              <a:t>Small and medium businesses are in need of expanded mentoring from large prime contractors within the supply chain for DoD critical </a:t>
            </a:r>
            <a:r>
              <a:rPr lang="en-US" sz="2000" dirty="0" smtClean="0"/>
              <a:t>programs.</a:t>
            </a:r>
            <a:endParaRPr lang="en-US" sz="2000" dirty="0"/>
          </a:p>
          <a:p>
            <a:pPr lvl="0">
              <a:lnSpc>
                <a:spcPts val="2600"/>
              </a:lnSpc>
              <a:spcBef>
                <a:spcPts val="0"/>
              </a:spcBef>
              <a:spcAft>
                <a:spcPts val="600"/>
              </a:spcAft>
            </a:pPr>
            <a:r>
              <a:rPr lang="en-US" sz="2000" dirty="0"/>
              <a:t>Cloud-based IT service providers have reached a sufficient level of maturity for use by DIB small and medium companies seeking to extend their IT </a:t>
            </a:r>
            <a:r>
              <a:rPr lang="en-US" sz="2000" dirty="0" smtClean="0"/>
              <a:t>infrastructures. </a:t>
            </a:r>
            <a:r>
              <a:rPr lang="en-US" sz="2000" dirty="0"/>
              <a:t>DoD FedRAMP moderate </a:t>
            </a:r>
            <a:r>
              <a:rPr lang="en-US" sz="2000" dirty="0" smtClean="0"/>
              <a:t>requirements, </a:t>
            </a:r>
            <a:r>
              <a:rPr lang="en-US" sz="2000" dirty="0"/>
              <a:t>however, are perceived by DIB members as a hindrance for wide adoption of this </a:t>
            </a:r>
            <a:r>
              <a:rPr lang="en-US" sz="2000" dirty="0" smtClean="0"/>
              <a:t>solution.</a:t>
            </a:r>
            <a:endParaRPr lang="en-US" sz="2000" dirty="0"/>
          </a:p>
        </p:txBody>
      </p:sp>
    </p:spTree>
    <p:extLst>
      <p:ext uri="{BB962C8B-B14F-4D97-AF65-F5344CB8AC3E}">
        <p14:creationId xmlns:p14="http://schemas.microsoft.com/office/powerpoint/2010/main" xmlns="" val="2474549987"/>
      </p:ext>
    </p:extLst>
  </p:cSld>
  <p:clrMapOvr>
    <a:masterClrMapping/>
  </p:clrMapOvr>
</p:sld>
</file>

<file path=ppt/theme/theme1.xml><?xml version="1.0" encoding="utf-8"?>
<a:theme xmlns:a="http://schemas.openxmlformats.org/drawingml/2006/main" name="Office Theme">
  <a:themeElements>
    <a:clrScheme name="Office Theme 2">
      <a:dk1>
        <a:srgbClr val="660033"/>
      </a:dk1>
      <a:lt1>
        <a:srgbClr val="FFFFFF"/>
      </a:lt1>
      <a:dk2>
        <a:srgbClr val="B60009"/>
      </a:dk2>
      <a:lt2>
        <a:srgbClr val="B2B2B2"/>
      </a:lt2>
      <a:accent1>
        <a:srgbClr val="CCCC00"/>
      </a:accent1>
      <a:accent2>
        <a:srgbClr val="DE9ABC"/>
      </a:accent2>
      <a:accent3>
        <a:srgbClr val="FFFFFF"/>
      </a:accent3>
      <a:accent4>
        <a:srgbClr val="56002A"/>
      </a:accent4>
      <a:accent5>
        <a:srgbClr val="E2E2AA"/>
      </a:accent5>
      <a:accent6>
        <a:srgbClr val="C98BAA"/>
      </a:accent6>
      <a:hlink>
        <a:srgbClr val="FFAFAF"/>
      </a:hlink>
      <a:folHlink>
        <a:srgbClr val="969696"/>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660033"/>
        </a:dk1>
        <a:lt1>
          <a:srgbClr val="FFFFFF"/>
        </a:lt1>
        <a:dk2>
          <a:srgbClr val="B60009"/>
        </a:dk2>
        <a:lt2>
          <a:srgbClr val="B2B2B2"/>
        </a:lt2>
        <a:accent1>
          <a:srgbClr val="CCCC00"/>
        </a:accent1>
        <a:accent2>
          <a:srgbClr val="DE9ABC"/>
        </a:accent2>
        <a:accent3>
          <a:srgbClr val="FFFFFF"/>
        </a:accent3>
        <a:accent4>
          <a:srgbClr val="56002A"/>
        </a:accent4>
        <a:accent5>
          <a:srgbClr val="E2E2AA"/>
        </a:accent5>
        <a:accent6>
          <a:srgbClr val="C98BAA"/>
        </a:accent6>
        <a:hlink>
          <a:srgbClr val="FFAFAF"/>
        </a:hlink>
        <a:folHlink>
          <a:srgbClr val="969696"/>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B2B2B2"/>
        </a:lt2>
        <a:accent1>
          <a:srgbClr val="C0C0C0"/>
        </a:accent1>
        <a:accent2>
          <a:srgbClr val="DDDDDD"/>
        </a:accent2>
        <a:accent3>
          <a:srgbClr val="FFFFFF"/>
        </a:accent3>
        <a:accent4>
          <a:srgbClr val="000000"/>
        </a:accent4>
        <a:accent5>
          <a:srgbClr val="DCDCDC"/>
        </a:accent5>
        <a:accent6>
          <a:srgbClr val="C8C8C8"/>
        </a:accent6>
        <a:hlink>
          <a:srgbClr val="808080"/>
        </a:hlink>
        <a:folHlink>
          <a:srgbClr val="969696"/>
        </a:folHlink>
      </a:clrScheme>
      <a:clrMap bg1="lt1" tx1="dk1" bg2="lt2" tx2="dk2" accent1="accent1" accent2="accent2" accent3="accent3" accent4="accent4" accent5="accent5" accent6="accent6" hlink="hlink" folHlink="folHlink"/>
    </a:extraClrScheme>
    <a:extraClrScheme>
      <a:clrScheme name="Office Theme 4">
        <a:dk1>
          <a:srgbClr val="2C2C42"/>
        </a:dk1>
        <a:lt1>
          <a:srgbClr val="FFFFCC"/>
        </a:lt1>
        <a:dk2>
          <a:srgbClr val="666699"/>
        </a:dk2>
        <a:lt2>
          <a:srgbClr val="FFCC00"/>
        </a:lt2>
        <a:accent1>
          <a:srgbClr val="FF9933"/>
        </a:accent1>
        <a:accent2>
          <a:srgbClr val="808000"/>
        </a:accent2>
        <a:accent3>
          <a:srgbClr val="B8B8CA"/>
        </a:accent3>
        <a:accent4>
          <a:srgbClr val="DADAAE"/>
        </a:accent4>
        <a:accent5>
          <a:srgbClr val="FFCAAD"/>
        </a:accent5>
        <a:accent6>
          <a:srgbClr val="737300"/>
        </a:accent6>
        <a:hlink>
          <a:srgbClr val="CC6600"/>
        </a:hlink>
        <a:folHlink>
          <a:srgbClr val="333399"/>
        </a:folHlink>
      </a:clrScheme>
      <a:clrMap bg1="dk2" tx1="lt1" bg2="dk1" tx2="lt2" accent1="accent1" accent2="accent2" accent3="accent3" accent4="accent4" accent5="accent5" accent6="accent6" hlink="hlink" folHlink="folHlink"/>
    </a:extraClrScheme>
    <a:extraClrScheme>
      <a:clrScheme name="Office Theme 5">
        <a:dk1>
          <a:srgbClr val="50000F"/>
        </a:dk1>
        <a:lt1>
          <a:srgbClr val="FFCC00"/>
        </a:lt1>
        <a:dk2>
          <a:srgbClr val="800000"/>
        </a:dk2>
        <a:lt2>
          <a:srgbClr val="FFFFCC"/>
        </a:lt2>
        <a:accent1>
          <a:srgbClr val="808000"/>
        </a:accent1>
        <a:accent2>
          <a:srgbClr val="993366"/>
        </a:accent2>
        <a:accent3>
          <a:srgbClr val="C0AAAA"/>
        </a:accent3>
        <a:accent4>
          <a:srgbClr val="DAAE00"/>
        </a:accent4>
        <a:accent5>
          <a:srgbClr val="C0C0AA"/>
        </a:accent5>
        <a:accent6>
          <a:srgbClr val="8A2D5C"/>
        </a:accent6>
        <a:hlink>
          <a:srgbClr val="FF5050"/>
        </a:hlink>
        <a:folHlink>
          <a:srgbClr val="993300"/>
        </a:folHlink>
      </a:clrScheme>
      <a:clrMap bg1="dk2" tx1="lt1" bg2="dk1" tx2="lt2" accent1="accent1" accent2="accent2" accent3="accent3" accent4="accent4" accent5="accent5" accent6="accent6" hlink="hlink" folHlink="folHlink"/>
    </a:extraClrScheme>
    <a:extraClrScheme>
      <a:clrScheme name="Office Theme 6">
        <a:dk1>
          <a:srgbClr val="333300"/>
        </a:dk1>
        <a:lt1>
          <a:srgbClr val="FFCC00"/>
        </a:lt1>
        <a:dk2>
          <a:srgbClr val="666633"/>
        </a:dk2>
        <a:lt2>
          <a:srgbClr val="FFFFCC"/>
        </a:lt2>
        <a:accent1>
          <a:srgbClr val="8F7401"/>
        </a:accent1>
        <a:accent2>
          <a:srgbClr val="CC6600"/>
        </a:accent2>
        <a:accent3>
          <a:srgbClr val="B8B8AD"/>
        </a:accent3>
        <a:accent4>
          <a:srgbClr val="DAAE00"/>
        </a:accent4>
        <a:accent5>
          <a:srgbClr val="C6BCAA"/>
        </a:accent5>
        <a:accent6>
          <a:srgbClr val="B95C00"/>
        </a:accent6>
        <a:hlink>
          <a:srgbClr val="666699"/>
        </a:hlink>
        <a:folHlink>
          <a:srgbClr val="808000"/>
        </a:folHlink>
      </a:clrScheme>
      <a:clrMap bg1="dk2" tx1="lt1" bg2="dk1" tx2="lt2" accent1="accent1" accent2="accent2" accent3="accent3" accent4="accent4" accent5="accent5" accent6="accent6" hlink="hlink" folHlink="folHlink"/>
    </a:extraClrScheme>
    <a:extraClrScheme>
      <a:clrScheme name="Office Theme 7">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8729</TotalTime>
  <Words>1618</Words>
  <Application>Microsoft Office PowerPoint</Application>
  <PresentationFormat>On-screen Show (4:3)</PresentationFormat>
  <Paragraphs>121</Paragraphs>
  <Slides>12</Slides>
  <Notes>9</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Recommendations for Isolating DoD Data from Foreign Adversaries</vt:lpstr>
      <vt:lpstr>Agenda</vt:lpstr>
      <vt:lpstr>History</vt:lpstr>
      <vt:lpstr>Major Themes</vt:lpstr>
      <vt:lpstr>Methodology and Paper Outline</vt:lpstr>
      <vt:lpstr>High Level Architecture (Example #1)</vt:lpstr>
      <vt:lpstr>High Level Architecture (Example #2)</vt:lpstr>
      <vt:lpstr>High Level Architecture (Example #3)</vt:lpstr>
      <vt:lpstr>Conclusions (1 of 2)</vt:lpstr>
      <vt:lpstr>Conclusions (2 of 2)</vt:lpstr>
      <vt:lpstr>Recommendations</vt:lpstr>
      <vt:lpstr>Slide 11</vt:lpstr>
    </vt:vector>
  </TitlesOfParts>
  <Company>IDA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By: Eliza Johannes</dc:creator>
  <cp:lastModifiedBy>tjackson</cp:lastModifiedBy>
  <cp:revision>269</cp:revision>
  <cp:lastPrinted>2017-05-22T13:42:34Z</cp:lastPrinted>
  <dcterms:created xsi:type="dcterms:W3CDTF">2003-11-02T17:16:45Z</dcterms:created>
  <dcterms:modified xsi:type="dcterms:W3CDTF">2017-07-05T19:43:27Z</dcterms:modified>
</cp:coreProperties>
</file>