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6"/>
  </p:notesMasterIdLst>
  <p:sldIdLst>
    <p:sldId id="277" r:id="rId6"/>
    <p:sldId id="468" r:id="rId7"/>
    <p:sldId id="469" r:id="rId8"/>
    <p:sldId id="278" r:id="rId9"/>
    <p:sldId id="284" r:id="rId10"/>
    <p:sldId id="467" r:id="rId11"/>
    <p:sldId id="449" r:id="rId12"/>
    <p:sldId id="256" r:id="rId13"/>
    <p:sldId id="452" r:id="rId14"/>
    <p:sldId id="279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9B94A4-B4C4-AA13-E682-E3C6AEAB1C22}" name="Lovett, Ellen C CIV USARMY HQDA OCPA (USA)" initials="LECCUHO(" userId="S::ellen.c.lovett.civ@army.mil::04d4feca-d4d1-4232-aa48-aa8c04ec156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DFB"/>
    <a:srgbClr val="00059F"/>
    <a:srgbClr val="CACADA"/>
    <a:srgbClr val="D6D6D6"/>
    <a:srgbClr val="373798"/>
    <a:srgbClr val="CDCDDE"/>
    <a:srgbClr val="E6E6E6"/>
    <a:srgbClr val="ADADCA"/>
    <a:srgbClr val="9393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3792" autoAdjust="0"/>
  </p:normalViewPr>
  <p:slideViewPr>
    <p:cSldViewPr snapToGrid="0">
      <p:cViewPr varScale="1">
        <p:scale>
          <a:sx n="109" d="100"/>
          <a:sy n="109" d="100"/>
        </p:scale>
        <p:origin x="134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8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AF5132-B9BA-4724-9552-1E06A72B66CB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B4F16D-6B27-489D-93C5-355AEC7BF6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3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311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9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5667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FBD86-1258-4177-8EC9-51B07DE84C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67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C07D4-D79E-4734-9C47-84B91CE29D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05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0A022-EDDD-4AA5-9780-54DD515F01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461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01DD4-448B-4E32-8011-ED02CDAD70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26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42A7E-AFCE-4F1F-92CA-4A196A60B1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77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63357-358C-42C9-959D-BBA7CE235F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752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5A20F-8EA8-4282-BE3D-A8530B820C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651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86398-7AB9-4311-B750-DAC2D9BF67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14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395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D14F7-2E58-4DF0-883F-AA7849CD9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36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C7AA6-4ADB-433E-802A-D648D93520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63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D5239-880D-46A5-9A3D-77C5629300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10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90E0BD-13C3-44BC-9FC2-5DF0E63E2C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668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2000"/>
            </a:lvl1pPr>
            <a:lvl2pPr marL="182880" indent="-1828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2pPr>
            <a:lvl3pPr marL="365760" indent="-1828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/>
            </a:lvl3pPr>
            <a:lvl4pPr marL="548640" indent="-1828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200"/>
            </a:lvl4pPr>
            <a:lvl5pPr marL="731520" indent="-182880">
              <a:spcBef>
                <a:spcPts val="600"/>
              </a:spcBef>
              <a:spcAft>
                <a:spcPts val="60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8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10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982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2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05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26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26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35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3363" y="252413"/>
            <a:ext cx="8677275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97025" y="4406900"/>
            <a:ext cx="5962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5" name="Picture 4" descr="NCBlogo_051111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257550" y="774700"/>
            <a:ext cx="26289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0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5400"/>
            <a:ext cx="82296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970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674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598CBFF-9B0D-440F-A0BE-218EE5EEF0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 flipH="1">
            <a:off x="1143000" y="1020763"/>
            <a:ext cx="7543800" cy="79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054" name="Picture 7" descr="NCB_BottomBar_Slide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553200"/>
            <a:ext cx="9156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CBlogo_051111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279400" y="88900"/>
            <a:ext cx="11938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2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280988" indent="-280988" algn="l" rtl="0" eaLnBrk="0" fontAlgn="base" hangingPunct="0">
        <a:spcBef>
          <a:spcPct val="25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90513" algn="l" rtl="0" eaLnBrk="0" fontAlgn="base" hangingPunct="0">
        <a:spcBef>
          <a:spcPts val="3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028700" indent="-176213" algn="l" rtl="0" eaLnBrk="0" fontAlgn="base" hangingPunct="0">
        <a:spcBef>
          <a:spcPts val="3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ts val="3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ts val="3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EEFF70-F2EC-43C5-8CD4-F5B568EF4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104" y="3575209"/>
            <a:ext cx="8009792" cy="1752600"/>
          </a:xfrm>
        </p:spPr>
        <p:txBody>
          <a:bodyPr/>
          <a:lstStyle/>
          <a:p>
            <a:r>
              <a:rPr lang="en-US" b="1" dirty="0">
                <a:latin typeface="+mj-lt"/>
              </a:rPr>
              <a:t>Radiological and Nuclear Defense Capability Development (RNDCD) Directorate</a:t>
            </a:r>
          </a:p>
          <a:p>
            <a:r>
              <a:rPr lang="en-US" sz="2400" dirty="0">
                <a:latin typeface="+mj-lt"/>
              </a:rPr>
              <a:t>NDIA Spring Quarterly Forum: </a:t>
            </a:r>
          </a:p>
          <a:p>
            <a:r>
              <a:rPr lang="en-US" sz="2400" dirty="0">
                <a:latin typeface="+mj-lt"/>
              </a:rPr>
              <a:t>The Future of Radiological and Nuclear Defense Programs and Capabilities</a:t>
            </a:r>
          </a:p>
          <a:p>
            <a:r>
              <a:rPr lang="en-US" sz="2400" dirty="0">
                <a:latin typeface="+mj-lt"/>
              </a:rPr>
              <a:t>April 10, 2024</a:t>
            </a:r>
          </a:p>
        </p:txBody>
      </p:sp>
    </p:spTree>
    <p:extLst>
      <p:ext uri="{BB962C8B-B14F-4D97-AF65-F5344CB8AC3E}">
        <p14:creationId xmlns:p14="http://schemas.microsoft.com/office/powerpoint/2010/main" val="154902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2ED5-967D-4F38-AE46-9C5745D6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RNDCD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F8603-CE4A-4564-90CD-6D77881ED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716" y="1379660"/>
            <a:ext cx="8598306" cy="5029200"/>
          </a:xfrm>
        </p:spPr>
        <p:txBody>
          <a:bodyPr/>
          <a:lstStyle/>
          <a:p>
            <a:r>
              <a:rPr lang="en-US" b="0" i="0" u="sng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Key Stakeholders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Military Services (Army, Navy, Marine Corps, Air Force)</a:t>
            </a:r>
          </a:p>
          <a:p>
            <a:pPr lvl="1"/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National Guard Bureau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2200" u="sng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Defense Agencies and Developmental Centers</a:t>
            </a:r>
          </a:p>
          <a:p>
            <a:pPr lvl="1"/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Defense Threat Reduction Agency (DTRA)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Armed Forces Radiobiology Research Institute (AFRRI)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Joint Program Executive Office for Chemical, Biological, Radiological, and Nuclear Defense (JPEO-CBRND)</a:t>
            </a:r>
          </a:p>
          <a:p>
            <a:pPr lvl="1"/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Naval Information War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fare Center (NIWC)</a:t>
            </a:r>
          </a:p>
          <a:p>
            <a:pPr lvl="1"/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Naval Air Warfare Center Aircraft Divi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sion (NAWCAD)</a:t>
            </a:r>
          </a:p>
          <a:p>
            <a:pPr lvl="1"/>
            <a:endParaRPr lang="en-US" sz="2000" b="0" i="0" dirty="0">
              <a:solidFill>
                <a:srgbClr val="0000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r>
              <a:rPr lang="en-US" sz="2200" u="sng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Industry Partners</a:t>
            </a:r>
            <a:endParaRPr lang="en-US" sz="22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Various, mostly interfacing with DTRA on early development efforts</a:t>
            </a:r>
            <a:endParaRPr lang="en-US" sz="2000" b="0" i="0" dirty="0">
              <a:solidFill>
                <a:srgbClr val="0000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marL="0" indent="0" algn="l" rtl="0" fontAlgn="base">
              <a:lnSpc>
                <a:spcPct val="300000"/>
              </a:lnSpc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C1B5A-7095-462B-9641-7CDBF961D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C07D4-D79E-4734-9C47-84B91CE29DB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59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A390BB1C-8A54-ED3E-F899-19C23610B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8"/>
          <a:stretch/>
        </p:blipFill>
        <p:spPr>
          <a:xfrm>
            <a:off x="0" y="1358757"/>
            <a:ext cx="9144000" cy="4140486"/>
          </a:xfr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DF2DAD-BCD5-5364-25CC-7E8B69167F39}"/>
              </a:ext>
            </a:extLst>
          </p:cNvPr>
          <p:cNvSpPr txBox="1">
            <a:spLocks/>
          </p:cNvSpPr>
          <p:nvPr/>
        </p:nvSpPr>
        <p:spPr bwMode="auto">
          <a:xfrm>
            <a:off x="0" y="5634634"/>
            <a:ext cx="9144000" cy="103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0988" indent="-280988" algn="l" rtl="0" eaLnBrk="0" fontAlgn="base" hangingPunct="0">
              <a:spcBef>
                <a:spcPct val="25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90513" algn="l" rtl="0" eaLnBrk="0" fontAlgn="base" hangingPunct="0">
              <a:spcBef>
                <a:spcPts val="3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028700" indent="-176213" algn="l" rtl="0" eaLnBrk="0" fontAlgn="base" hangingPunct="0">
              <a:spcBef>
                <a:spcPts val="3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14400">
              <a:buNone/>
            </a:pPr>
            <a:r>
              <a:rPr lang="en-US" sz="1800" kern="0" dirty="0"/>
              <a:t>* Responsibility for modernizing and procuring radiological and nuclear defense capabilities, to include detection and identification, delegated to DASD(TRAC) by ASD(NCB)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D60F00-720E-2FFD-5E1F-18F3D82A9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5400"/>
            <a:ext cx="8229600" cy="1092200"/>
          </a:xfrm>
        </p:spPr>
        <p:txBody>
          <a:bodyPr/>
          <a:lstStyle/>
          <a:p>
            <a:r>
              <a:rPr lang="en-US" dirty="0"/>
              <a:t>Office of the Secretary of Defense</a:t>
            </a:r>
          </a:p>
        </p:txBody>
      </p:sp>
    </p:spTree>
    <p:extLst>
      <p:ext uri="{BB962C8B-B14F-4D97-AF65-F5344CB8AC3E}">
        <p14:creationId xmlns:p14="http://schemas.microsoft.com/office/powerpoint/2010/main" val="2201208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30194517-D726-7629-38FF-1B88E176B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" y="1335640"/>
            <a:ext cx="9131847" cy="4669184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7A4729-5388-5BB5-EB3E-2FF25EB5B5CC}"/>
              </a:ext>
            </a:extLst>
          </p:cNvPr>
          <p:cNvSpPr/>
          <p:nvPr/>
        </p:nvSpPr>
        <p:spPr>
          <a:xfrm>
            <a:off x="7582328" y="4119937"/>
            <a:ext cx="1387011" cy="7500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5C239A-33C4-D2CA-82DE-62EFE14D8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5400"/>
            <a:ext cx="8229600" cy="1092200"/>
          </a:xfrm>
        </p:spPr>
        <p:txBody>
          <a:bodyPr/>
          <a:lstStyle/>
          <a:p>
            <a:r>
              <a:rPr lang="en-US" dirty="0"/>
              <a:t>Threat Reduction and Arms Control</a:t>
            </a:r>
          </a:p>
        </p:txBody>
      </p:sp>
    </p:spTree>
    <p:extLst>
      <p:ext uri="{BB962C8B-B14F-4D97-AF65-F5344CB8AC3E}">
        <p14:creationId xmlns:p14="http://schemas.microsoft.com/office/powerpoint/2010/main" val="202005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ACDD3-24EE-4AE7-FF22-2F3D1B931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366" y="1238250"/>
            <a:ext cx="8229600" cy="5029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DoD must be able to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survive, fight, and prevail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 the event that our adversaries employ radiological or nuclear weapons on or near the Joint Force.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96B9F-B330-60F6-41E8-E5EA0FDBE3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C07D4-D79E-4734-9C47-84B91CE29DB1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EDFE011-8B9C-DC68-6BAD-9F2F041840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29" y="2152619"/>
            <a:ext cx="1587603" cy="20578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B3FE1E-9553-E1B9-D602-93155DAE9E01}"/>
              </a:ext>
            </a:extLst>
          </p:cNvPr>
          <p:cNvSpPr txBox="1"/>
          <p:nvPr/>
        </p:nvSpPr>
        <p:spPr>
          <a:xfrm>
            <a:off x="163308" y="4266882"/>
            <a:ext cx="17535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/>
              <a:t>(NSS) Part III: Our Global Priorities:</a:t>
            </a:r>
          </a:p>
          <a:p>
            <a:r>
              <a:rPr lang="en-US" sz="1200" i="1" dirty="0"/>
              <a:t>“The United States will not allow Russia, or any power, to achieve its objectives through using, or threatening to use, nuclear weapons.”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4BAFFE-3DC1-A346-0A30-9EFDBACE8D37}"/>
              </a:ext>
            </a:extLst>
          </p:cNvPr>
          <p:cNvSpPr txBox="1"/>
          <p:nvPr/>
        </p:nvSpPr>
        <p:spPr>
          <a:xfrm>
            <a:off x="2019533" y="4266882"/>
            <a:ext cx="23954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/>
              <a:t>(NDS) Deterring Strategic Attacks:</a:t>
            </a:r>
          </a:p>
          <a:p>
            <a:r>
              <a:rPr lang="en-US" sz="1200" i="1" dirty="0"/>
              <a:t>“…synchronizing conventional and nuclear aspects of planning – including by </a:t>
            </a:r>
            <a:r>
              <a:rPr lang="en-US" sz="1200" b="1" i="1" u="sng" dirty="0"/>
              <a:t>improving conventional forces’ ability to operate in the face of limited nuclear, chemical, and biological attacks</a:t>
            </a:r>
            <a:r>
              <a:rPr lang="en-US" sz="1200" i="1" dirty="0"/>
              <a:t> so as to deny adversaries benefit from possessing and employing such weapons.”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3527322C-BC85-6B62-4BC8-0259AADC5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34" y="2161959"/>
            <a:ext cx="1585075" cy="20578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520607-A57B-D25A-21AD-2B79D8A2EE84}"/>
              </a:ext>
            </a:extLst>
          </p:cNvPr>
          <p:cNvSpPr txBox="1"/>
          <p:nvPr/>
        </p:nvSpPr>
        <p:spPr>
          <a:xfrm>
            <a:off x="4453204" y="4266882"/>
            <a:ext cx="239543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sz="1200" i="1" kern="0" dirty="0"/>
              <a:t>(CWMD Strategy):</a:t>
            </a:r>
          </a:p>
          <a:p>
            <a:pPr defTabSz="914400"/>
            <a:r>
              <a:rPr lang="en-US" sz="1200" i="1" kern="0" dirty="0"/>
              <a:t> - Enable the Joint Force to </a:t>
            </a:r>
            <a:r>
              <a:rPr lang="en-US" sz="1200" b="1" i="1" u="sng" kern="0" dirty="0"/>
              <a:t>prevail in a CBRN-contested environment</a:t>
            </a:r>
            <a:r>
              <a:rPr lang="en-US" sz="1200" i="1" kern="0" dirty="0"/>
              <a:t>.</a:t>
            </a:r>
          </a:p>
          <a:p>
            <a:pPr defTabSz="914400"/>
            <a:r>
              <a:rPr lang="en-US" sz="1200" i="1" kern="0" dirty="0"/>
              <a:t>- Build a Joint Force that can </a:t>
            </a:r>
            <a:r>
              <a:rPr lang="en-US" sz="1200" b="1" i="1" u="sng" kern="0" dirty="0"/>
              <a:t>campaign, fight, and win in a CBRN environment</a:t>
            </a:r>
            <a:r>
              <a:rPr lang="en-US" sz="1200" i="1" kern="0" dirty="0"/>
              <a:t>.</a:t>
            </a:r>
          </a:p>
          <a:p>
            <a:pPr defTabSz="914400"/>
            <a:r>
              <a:rPr lang="en-US" sz="1200" i="1" kern="0" dirty="0"/>
              <a:t>“[DoD must] recapitalize, and in some cases reconstitute, its </a:t>
            </a:r>
            <a:r>
              <a:rPr lang="en-US" sz="1200" b="1" i="1" u="sng" kern="0" dirty="0"/>
              <a:t>ability to conduct large-scale joint operations within a WMD-contested battlespace</a:t>
            </a:r>
            <a:r>
              <a:rPr lang="en-US" sz="1200" i="1" kern="0" dirty="0"/>
              <a:t>.”</a:t>
            </a:r>
          </a:p>
        </p:txBody>
      </p:sp>
      <p:pic>
        <p:nvPicPr>
          <p:cNvPr id="14" name="Picture 1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9CF62EA-3305-3A5A-B90F-A8EF85B3FC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101" y="2155896"/>
            <a:ext cx="1585075" cy="20545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A picture containing chart&#10;&#10;Description automatically generated">
            <a:extLst>
              <a:ext uri="{FF2B5EF4-FFF2-40B4-BE49-F238E27FC236}">
                <a16:creationId xmlns:a16="http://schemas.microsoft.com/office/drawing/2014/main" id="{E99DA67C-C7E0-C56C-75A4-E7D65E5A9C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04" y="2152619"/>
            <a:ext cx="1585075" cy="2054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87DB97-CDEB-9B82-48CA-0C9211ACFBF7}"/>
              </a:ext>
            </a:extLst>
          </p:cNvPr>
          <p:cNvSpPr txBox="1"/>
          <p:nvPr/>
        </p:nvSpPr>
        <p:spPr>
          <a:xfrm>
            <a:off x="6989749" y="4300477"/>
            <a:ext cx="2133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/>
              <a:t>(NPR):</a:t>
            </a:r>
          </a:p>
          <a:p>
            <a:r>
              <a:rPr lang="en-US" sz="1200" i="1" dirty="0"/>
              <a:t>“…the Joint Force </a:t>
            </a:r>
            <a:r>
              <a:rPr lang="en-US" sz="1200" b="1" i="1" u="sng" dirty="0"/>
              <a:t>must be able to survive, maintain cohesion, and continue to operate in the face of limited nuclear attacks</a:t>
            </a:r>
            <a:r>
              <a:rPr lang="en-US" sz="1200" i="1" dirty="0"/>
              <a:t>.”</a:t>
            </a:r>
          </a:p>
          <a:p>
            <a:r>
              <a:rPr lang="en-US" sz="1200" i="1" dirty="0"/>
              <a:t>“Further development of plans and force requirements to </a:t>
            </a:r>
            <a:r>
              <a:rPr lang="en-US" sz="1200" b="1" i="1" u="sng" dirty="0"/>
              <a:t>enable military operations in a nuclear environment </a:t>
            </a:r>
            <a:r>
              <a:rPr lang="en-US" sz="1200" i="1" dirty="0"/>
              <a:t>will be a focus of NPR implementation”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F8A8866D-A6A8-A52B-065E-A08FF9BAF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DoD Guiding Strategic Priorities</a:t>
            </a:r>
          </a:p>
        </p:txBody>
      </p:sp>
    </p:spTree>
    <p:extLst>
      <p:ext uri="{BB962C8B-B14F-4D97-AF65-F5344CB8AC3E}">
        <p14:creationId xmlns:p14="http://schemas.microsoft.com/office/powerpoint/2010/main" val="665017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D4A66-3BB9-4CC9-AB3D-60E1807EA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801" y="-25400"/>
            <a:ext cx="6926012" cy="1092200"/>
          </a:xfrm>
        </p:spPr>
        <p:txBody>
          <a:bodyPr/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>Radiological and Nuclear Defense Capabilities Development (RNDCD)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C289E-1926-4CC3-9F88-F9675DCCCB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C07D4-D79E-4734-9C47-84B91CE29DB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45D4BF-CE27-9BEC-4580-8969BE506D83}"/>
              </a:ext>
            </a:extLst>
          </p:cNvPr>
          <p:cNvSpPr/>
          <p:nvPr/>
        </p:nvSpPr>
        <p:spPr>
          <a:xfrm>
            <a:off x="421323" y="1459523"/>
            <a:ext cx="7869823" cy="1230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Mission Statement</a:t>
            </a: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Enable the Joint Force and National Guard Bureau to operate in a radiological or nuclear (R/N) environment by providing modernized detection and identification equipment.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954F41-9B4B-97B9-A4D6-D3510BBDBB4A}"/>
              </a:ext>
            </a:extLst>
          </p:cNvPr>
          <p:cNvSpPr/>
          <p:nvPr/>
        </p:nvSpPr>
        <p:spPr>
          <a:xfrm>
            <a:off x="421322" y="2963007"/>
            <a:ext cx="7869823" cy="9319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Vision Statement</a:t>
            </a: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lvl="1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Joint Force and National Guard Bureau that can detect and identify R/N threats and operate effectively in an R/N environment.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B8685C-26BE-8776-E30D-24F7128F28C1}"/>
              </a:ext>
            </a:extLst>
          </p:cNvPr>
          <p:cNvSpPr/>
          <p:nvPr/>
        </p:nvSpPr>
        <p:spPr>
          <a:xfrm>
            <a:off x="421321" y="4267200"/>
            <a:ext cx="7869823" cy="131005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en-US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Deliverables</a:t>
            </a:r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0" lvl="1" algn="ctr">
              <a:spcBef>
                <a:spcPts val="0"/>
              </a:spcBef>
              <a:spcAft>
                <a:spcPts val="400"/>
              </a:spcAft>
            </a:pPr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R/N capabilities the Joint Force can leverage to address current and future threats, delivered through rapid fielding of innovative, cutting-edge technologies in a cost effective and streamlined process. </a:t>
            </a:r>
          </a:p>
        </p:txBody>
      </p:sp>
    </p:spTree>
    <p:extLst>
      <p:ext uri="{BB962C8B-B14F-4D97-AF65-F5344CB8AC3E}">
        <p14:creationId xmlns:p14="http://schemas.microsoft.com/office/powerpoint/2010/main" val="2881960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6A99B8-8A72-9068-F743-8AB6B4C09E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5A20F-8EA8-4282-BE3D-A8530B820C6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570CA50-690D-6D20-BAF3-0C6810A889BB}"/>
              </a:ext>
            </a:extLst>
          </p:cNvPr>
          <p:cNvSpPr txBox="1">
            <a:spLocks/>
          </p:cNvSpPr>
          <p:nvPr/>
        </p:nvSpPr>
        <p:spPr>
          <a:xfrm>
            <a:off x="708717" y="315465"/>
            <a:ext cx="8229600" cy="707418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4400"/>
            <a:r>
              <a:rPr lang="en-US" kern="0" dirty="0"/>
              <a:t>RNDCD OV-1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066197-F3BD-63EA-4468-735CF43BA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" y="1381124"/>
            <a:ext cx="9110134" cy="512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2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4143A-83D0-98D3-62F8-1A94BDCFC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RNDCD Program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C097C-D901-5869-EEC3-1ECC605F18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C07D4-D79E-4734-9C47-84B91CE29DB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01B3B8-F959-5BA9-E904-3EF5531399F7}"/>
              </a:ext>
            </a:extLst>
          </p:cNvPr>
          <p:cNvSpPr txBox="1"/>
          <p:nvPr/>
        </p:nvSpPr>
        <p:spPr>
          <a:xfrm>
            <a:off x="668867" y="1449482"/>
            <a:ext cx="1557866" cy="646331"/>
          </a:xfrm>
          <a:prstGeom prst="rect">
            <a:avLst/>
          </a:prstGeom>
          <a:solidFill>
            <a:srgbClr val="0005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WE DO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179DA9-EFE7-C203-87C8-C51E609AC914}"/>
              </a:ext>
            </a:extLst>
          </p:cNvPr>
          <p:cNvSpPr txBox="1"/>
          <p:nvPr/>
        </p:nvSpPr>
        <p:spPr>
          <a:xfrm>
            <a:off x="668867" y="2714623"/>
            <a:ext cx="1557866" cy="646331"/>
          </a:xfrm>
          <a:prstGeom prst="rect">
            <a:avLst/>
          </a:prstGeom>
          <a:solidFill>
            <a:srgbClr val="0005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HOW WE DO 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C77DBB-58DF-497A-051E-BA1D41272CBB}"/>
              </a:ext>
            </a:extLst>
          </p:cNvPr>
          <p:cNvSpPr txBox="1"/>
          <p:nvPr/>
        </p:nvSpPr>
        <p:spPr>
          <a:xfrm>
            <a:off x="457526" y="5857025"/>
            <a:ext cx="1980548" cy="369332"/>
          </a:xfrm>
          <a:prstGeom prst="rect">
            <a:avLst/>
          </a:prstGeom>
          <a:solidFill>
            <a:srgbClr val="0005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STAKEHOLDERS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AB6549-E625-303B-BC36-F4A1A2665F97}"/>
              </a:ext>
            </a:extLst>
          </p:cNvPr>
          <p:cNvSpPr txBox="1"/>
          <p:nvPr/>
        </p:nvSpPr>
        <p:spPr>
          <a:xfrm>
            <a:off x="668867" y="4277050"/>
            <a:ext cx="1557866" cy="646331"/>
          </a:xfrm>
          <a:prstGeom prst="rect">
            <a:avLst/>
          </a:prstGeom>
          <a:solidFill>
            <a:srgbClr val="0005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WHY IT MATTERS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DBD2B6-EC18-9750-675E-2FF7A9C79A88}"/>
              </a:ext>
            </a:extLst>
          </p:cNvPr>
          <p:cNvSpPr txBox="1"/>
          <p:nvPr/>
        </p:nvSpPr>
        <p:spPr>
          <a:xfrm>
            <a:off x="3039527" y="1171703"/>
            <a:ext cx="5350933" cy="1200329"/>
          </a:xfrm>
          <a:prstGeom prst="rect">
            <a:avLst/>
          </a:prstGeom>
          <a:solidFill>
            <a:srgbClr val="BDCDFB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Enhance DoD’s ability to campaign across the domains of threats and spectrums of conflict by improving the Department’s capability to </a:t>
            </a:r>
            <a:r>
              <a:rPr lang="en-US" b="1" dirty="0"/>
              <a:t>survive, fight, and prevail </a:t>
            </a:r>
            <a:r>
              <a:rPr lang="en-US" dirty="0"/>
              <a:t>in an R/N environment.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751014-5C38-AD99-8964-3D5239C24BE7}"/>
              </a:ext>
            </a:extLst>
          </p:cNvPr>
          <p:cNvSpPr txBox="1"/>
          <p:nvPr/>
        </p:nvSpPr>
        <p:spPr>
          <a:xfrm>
            <a:off x="3039527" y="2437625"/>
            <a:ext cx="5350933" cy="1200329"/>
          </a:xfrm>
          <a:prstGeom prst="rect">
            <a:avLst/>
          </a:prstGeom>
          <a:solidFill>
            <a:srgbClr val="BDCDFB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Invest in validated requirements by resourcing and advocating for advanced RDT&amp;E, and procuring R/N equipment to support the National Guard Bureau and special end users with limited procurement dollars.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2AF762-E32C-B82E-3DFB-FE0CA0AB2A54}"/>
              </a:ext>
            </a:extLst>
          </p:cNvPr>
          <p:cNvSpPr txBox="1"/>
          <p:nvPr/>
        </p:nvSpPr>
        <p:spPr>
          <a:xfrm>
            <a:off x="3039526" y="3723053"/>
            <a:ext cx="5350933" cy="1754326"/>
          </a:xfrm>
          <a:prstGeom prst="rect">
            <a:avLst/>
          </a:prstGeom>
          <a:solidFill>
            <a:srgbClr val="BDCDFB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Enables protection of the Joint Force in a R/N environment; serves as a central node for R/N defense development reducing duplicative efforts; accomplishes NDS and CWMD Strategy objectives by building R/N defense capabilities within the Joint Force and National Guard Bureau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7386A9-11F7-A862-5B9C-FD927E137191}"/>
              </a:ext>
            </a:extLst>
          </p:cNvPr>
          <p:cNvSpPr txBox="1"/>
          <p:nvPr/>
        </p:nvSpPr>
        <p:spPr>
          <a:xfrm>
            <a:off x="3039526" y="5718526"/>
            <a:ext cx="5350933" cy="646331"/>
          </a:xfrm>
          <a:prstGeom prst="rect">
            <a:avLst/>
          </a:prstGeom>
          <a:solidFill>
            <a:srgbClr val="BDCDFB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Joint Force, National Guard Bureau, Combatant Commands, Defense Agencies, Industry Partners</a:t>
            </a:r>
          </a:p>
        </p:txBody>
      </p:sp>
    </p:spTree>
    <p:extLst>
      <p:ext uri="{BB962C8B-B14F-4D97-AF65-F5344CB8AC3E}">
        <p14:creationId xmlns:p14="http://schemas.microsoft.com/office/powerpoint/2010/main" val="3494738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F790876-A94A-4FC5-2934-FD913ED3D03E}"/>
              </a:ext>
            </a:extLst>
          </p:cNvPr>
          <p:cNvGrpSpPr/>
          <p:nvPr/>
        </p:nvGrpSpPr>
        <p:grpSpPr>
          <a:xfrm>
            <a:off x="457187" y="1319554"/>
            <a:ext cx="8229626" cy="5222981"/>
            <a:chOff x="486561" y="1040353"/>
            <a:chExt cx="8451782" cy="548744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3D90CF2-5B25-40F6-B54D-2C253025047B}"/>
                </a:ext>
              </a:extLst>
            </p:cNvPr>
            <p:cNvGrpSpPr/>
            <p:nvPr/>
          </p:nvGrpSpPr>
          <p:grpSpPr>
            <a:xfrm>
              <a:off x="495130" y="1958398"/>
              <a:ext cx="8443213" cy="4569401"/>
              <a:chOff x="285226" y="512756"/>
              <a:chExt cx="8592498" cy="513597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4604C7E-5EE4-4252-88C9-1C1732A76846}"/>
                  </a:ext>
                </a:extLst>
              </p:cNvPr>
              <p:cNvSpPr/>
              <p:nvPr/>
            </p:nvSpPr>
            <p:spPr>
              <a:xfrm>
                <a:off x="296237" y="520117"/>
                <a:ext cx="1545028" cy="5128613"/>
              </a:xfrm>
              <a:prstGeom prst="rect">
                <a:avLst/>
              </a:prstGeom>
              <a:solidFill>
                <a:schemeClr val="bg1"/>
              </a:solidFill>
              <a:ln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50" dirty="0">
                    <a:solidFill>
                      <a:srgbClr val="000000"/>
                    </a:solidFill>
                    <a:latin typeface="Arial"/>
                  </a:rPr>
                  <a:t>Interdiction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C10149-226C-4DEE-86BC-2D62AB837B84}"/>
                  </a:ext>
                </a:extLst>
              </p:cNvPr>
              <p:cNvSpPr/>
              <p:nvPr/>
            </p:nvSpPr>
            <p:spPr>
              <a:xfrm>
                <a:off x="2028637" y="512757"/>
                <a:ext cx="1545028" cy="5128613"/>
              </a:xfrm>
              <a:prstGeom prst="rect">
                <a:avLst/>
              </a:prstGeom>
              <a:solidFill>
                <a:schemeClr val="bg1"/>
              </a:solidFill>
              <a:ln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50" dirty="0">
                    <a:solidFill>
                      <a:srgbClr val="000000"/>
                    </a:solidFill>
                    <a:latin typeface="Arial"/>
                  </a:rPr>
                  <a:t>Elimination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D849E04-91EC-4180-9CC4-9FA5A9699F11}"/>
                  </a:ext>
                </a:extLst>
              </p:cNvPr>
              <p:cNvSpPr/>
              <p:nvPr/>
            </p:nvSpPr>
            <p:spPr>
              <a:xfrm>
                <a:off x="5500075" y="520117"/>
                <a:ext cx="1545028" cy="5128613"/>
              </a:xfrm>
              <a:prstGeom prst="rect">
                <a:avLst/>
              </a:prstGeom>
              <a:solidFill>
                <a:schemeClr val="bg1"/>
              </a:solidFill>
              <a:ln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50" dirty="0">
                    <a:solidFill>
                      <a:srgbClr val="000000"/>
                    </a:solidFill>
                    <a:latin typeface="Arial"/>
                  </a:rPr>
                  <a:t>Consequence Management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7790E9E-8FBE-4ACC-AB39-5CA5E1EEDA1A}"/>
                  </a:ext>
                </a:extLst>
              </p:cNvPr>
              <p:cNvSpPr/>
              <p:nvPr/>
            </p:nvSpPr>
            <p:spPr>
              <a:xfrm>
                <a:off x="7265670" y="520117"/>
                <a:ext cx="1545028" cy="5128613"/>
              </a:xfrm>
              <a:prstGeom prst="rect">
                <a:avLst/>
              </a:prstGeom>
              <a:solidFill>
                <a:schemeClr val="bg1"/>
              </a:solidFill>
              <a:ln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50" dirty="0">
                    <a:solidFill>
                      <a:srgbClr val="000000"/>
                    </a:solidFill>
                    <a:latin typeface="Arial"/>
                  </a:rPr>
                  <a:t>Forensics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DEB2CB8-FA5F-487B-9383-8AD4FD6012C0}"/>
                  </a:ext>
                </a:extLst>
              </p:cNvPr>
              <p:cNvSpPr/>
              <p:nvPr/>
            </p:nvSpPr>
            <p:spPr>
              <a:xfrm>
                <a:off x="3790379" y="512756"/>
                <a:ext cx="1545028" cy="5128613"/>
              </a:xfrm>
              <a:prstGeom prst="rect">
                <a:avLst/>
              </a:prstGeom>
              <a:solidFill>
                <a:schemeClr val="bg1"/>
              </a:solidFill>
              <a:ln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50" dirty="0">
                    <a:solidFill>
                      <a:srgbClr val="000000"/>
                    </a:solidFill>
                    <a:latin typeface="Arial"/>
                  </a:rPr>
                  <a:t>Passive Defense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72E752F-01D4-4D4A-AF71-F7D96C131A31}"/>
                  </a:ext>
                </a:extLst>
              </p:cNvPr>
              <p:cNvSpPr/>
              <p:nvPr/>
            </p:nvSpPr>
            <p:spPr>
              <a:xfrm>
                <a:off x="285228" y="4991969"/>
                <a:ext cx="8592470" cy="175372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chemeClr val="tx1"/>
                    </a:solidFill>
                    <a:latin typeface="Arial"/>
                  </a:rPr>
                  <a:t>Bio/Internal Dosimetry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(4.a)</a:t>
                </a:r>
                <a:r>
                  <a:rPr lang="en-US" sz="1050" dirty="0">
                    <a:solidFill>
                      <a:schemeClr val="tx1"/>
                    </a:solidFill>
                    <a:latin typeface="Arial"/>
                  </a:rPr>
                  <a:t>   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F1CC1B8-CC45-403E-B24B-2B5183827276}"/>
                  </a:ext>
                </a:extLst>
              </p:cNvPr>
              <p:cNvSpPr/>
              <p:nvPr/>
            </p:nvSpPr>
            <p:spPr>
              <a:xfrm>
                <a:off x="296237" y="4747484"/>
                <a:ext cx="8581487" cy="17537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chemeClr val="tx1"/>
                    </a:solidFill>
                    <a:latin typeface="Arial"/>
                  </a:rPr>
                  <a:t>Respiratory &amp; Ocular RN Protection </a:t>
                </a:r>
                <a:r>
                  <a:rPr lang="en-US" sz="800" dirty="0">
                    <a:solidFill>
                      <a:schemeClr val="tx1"/>
                    </a:solidFill>
                    <a:latin typeface="Arial"/>
                  </a:rPr>
                  <a:t>(4.a)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3601A7C-D32D-4D89-8F33-6525AFFAE7AD}"/>
                  </a:ext>
                </a:extLst>
              </p:cNvPr>
              <p:cNvSpPr/>
              <p:nvPr/>
            </p:nvSpPr>
            <p:spPr>
              <a:xfrm>
                <a:off x="285227" y="4512266"/>
                <a:ext cx="8581487" cy="17537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chemeClr val="tx1"/>
                    </a:solidFill>
                    <a:latin typeface="Arial"/>
                  </a:rPr>
                  <a:t>Contamination Mitigation - Personnel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5DC3342-8CA3-4C92-8740-EBA13C1258CF}"/>
                  </a:ext>
                </a:extLst>
              </p:cNvPr>
              <p:cNvSpPr/>
              <p:nvPr/>
            </p:nvSpPr>
            <p:spPr>
              <a:xfrm>
                <a:off x="285226" y="4278883"/>
                <a:ext cx="8581487" cy="17537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chemeClr val="tx1"/>
                    </a:solidFill>
                    <a:latin typeface="Arial"/>
                  </a:rPr>
                  <a:t>Decision Analysis &amp; Management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38693B9-4B19-468A-8293-E3385BEE4F10}"/>
                  </a:ext>
                </a:extLst>
              </p:cNvPr>
              <p:cNvSpPr/>
              <p:nvPr/>
            </p:nvSpPr>
            <p:spPr>
              <a:xfrm>
                <a:off x="294101" y="5224964"/>
                <a:ext cx="7031469" cy="17537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chemeClr val="tx1"/>
                    </a:solidFill>
                    <a:latin typeface="Arial"/>
                  </a:rPr>
                  <a:t>Contamination Monitoring (RDS)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29D215A-C6B4-41A4-B9A4-739E91A6B453}"/>
                  </a:ext>
                </a:extLst>
              </p:cNvPr>
              <p:cNvSpPr/>
              <p:nvPr/>
            </p:nvSpPr>
            <p:spPr>
              <a:xfrm>
                <a:off x="296238" y="1079384"/>
                <a:ext cx="3277426" cy="17537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chemeClr val="tx1"/>
                    </a:solidFill>
                    <a:latin typeface="Arial"/>
                  </a:rPr>
                  <a:t>R/N Standoff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6EDF4DB-037B-4AF0-B42F-AFCA84DF9F69}"/>
                  </a:ext>
                </a:extLst>
              </p:cNvPr>
              <p:cNvSpPr/>
              <p:nvPr/>
            </p:nvSpPr>
            <p:spPr>
              <a:xfrm>
                <a:off x="285227" y="1313005"/>
                <a:ext cx="3299505" cy="17537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chemeClr val="tx1"/>
                    </a:solidFill>
                    <a:latin typeface="Arial"/>
                  </a:rPr>
                  <a:t>Isotope Identifiers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B9F0ADF-F3DB-405A-9ECD-46C274905A31}"/>
                  </a:ext>
                </a:extLst>
              </p:cNvPr>
              <p:cNvSpPr/>
              <p:nvPr/>
            </p:nvSpPr>
            <p:spPr>
              <a:xfrm>
                <a:off x="7270622" y="1090116"/>
                <a:ext cx="1545028" cy="17537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chemeClr val="tx1"/>
                    </a:solidFill>
                    <a:latin typeface="Arial"/>
                  </a:rPr>
                  <a:t>R/N Standoff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BA35BFC-79AA-4144-9195-A4E30EC47004}"/>
                  </a:ext>
                </a:extLst>
              </p:cNvPr>
              <p:cNvSpPr/>
              <p:nvPr/>
            </p:nvSpPr>
            <p:spPr>
              <a:xfrm>
                <a:off x="296237" y="1583297"/>
                <a:ext cx="3299505" cy="17537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chemeClr val="tx1"/>
                    </a:solidFill>
                    <a:latin typeface="Arial"/>
                  </a:rPr>
                  <a:t>Telescoping Remote Detection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083B179-CAE0-4D49-8E03-3F8B1684CA55}"/>
                  </a:ext>
                </a:extLst>
              </p:cNvPr>
              <p:cNvSpPr/>
              <p:nvPr/>
            </p:nvSpPr>
            <p:spPr>
              <a:xfrm>
                <a:off x="7269617" y="1332645"/>
                <a:ext cx="1545028" cy="350744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chemeClr val="tx1"/>
                    </a:solidFill>
                    <a:latin typeface="Arial"/>
                  </a:rPr>
                  <a:t>Telescoping Remote Detection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064DD9B-B1FA-4160-B5E0-A199F4A83067}"/>
                  </a:ext>
                </a:extLst>
              </p:cNvPr>
              <p:cNvSpPr/>
              <p:nvPr/>
            </p:nvSpPr>
            <p:spPr>
              <a:xfrm>
                <a:off x="3790379" y="1079384"/>
                <a:ext cx="3254723" cy="17537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chemeClr val="tx1"/>
                    </a:solidFill>
                    <a:latin typeface="Arial"/>
                  </a:rPr>
                  <a:t>Manned Platform Mounted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FBCBC9A-6059-440D-9FBD-F48D1D76F44B}"/>
                  </a:ext>
                </a:extLst>
              </p:cNvPr>
              <p:cNvSpPr/>
              <p:nvPr/>
            </p:nvSpPr>
            <p:spPr>
              <a:xfrm>
                <a:off x="3796385" y="1313005"/>
                <a:ext cx="3254723" cy="17537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chemeClr val="tx1"/>
                    </a:solidFill>
                    <a:latin typeface="Arial"/>
                  </a:rPr>
                  <a:t>Unmanned Platform Mounted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50F0B64-2F6B-4B16-9CDB-96CCE176A969}"/>
                  </a:ext>
                </a:extLst>
              </p:cNvPr>
              <p:cNvSpPr/>
              <p:nvPr/>
            </p:nvSpPr>
            <p:spPr>
              <a:xfrm>
                <a:off x="7263624" y="1945548"/>
                <a:ext cx="1545028" cy="17537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chemeClr val="tx1"/>
                    </a:solidFill>
                    <a:latin typeface="Arial"/>
                  </a:rPr>
                  <a:t>Sample Collection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F3CCCF5-0B09-4BDA-A42C-6A6E567ADF94}"/>
                  </a:ext>
                </a:extLst>
              </p:cNvPr>
              <p:cNvSpPr/>
              <p:nvPr/>
            </p:nvSpPr>
            <p:spPr>
              <a:xfrm>
                <a:off x="3782186" y="2591163"/>
                <a:ext cx="1545028" cy="17537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chemeClr val="tx1"/>
                    </a:solidFill>
                    <a:latin typeface="Arial"/>
                  </a:rPr>
                  <a:t>Portal Monitoring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12CE120-0C2C-4F14-852D-3CB6C099F149}"/>
                  </a:ext>
                </a:extLst>
              </p:cNvPr>
              <p:cNvSpPr/>
              <p:nvPr/>
            </p:nvSpPr>
            <p:spPr>
              <a:xfrm>
                <a:off x="3804007" y="1583298"/>
                <a:ext cx="3242150" cy="17537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chemeClr val="tx1"/>
                    </a:solidFill>
                    <a:latin typeface="Arial"/>
                  </a:rPr>
                  <a:t>Area Detectors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A3A20C2-E58E-4204-99E5-21B0B1FD8C4A}"/>
                  </a:ext>
                </a:extLst>
              </p:cNvPr>
              <p:cNvSpPr/>
              <p:nvPr/>
            </p:nvSpPr>
            <p:spPr>
              <a:xfrm>
                <a:off x="3792192" y="2844227"/>
                <a:ext cx="1545028" cy="350744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chemeClr val="tx1"/>
                    </a:solidFill>
                    <a:latin typeface="Arial"/>
                  </a:rPr>
                  <a:t>Continuous Air Monitoring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3238AB7-1AE1-4BCC-B493-73D8FA31C81B}"/>
                  </a:ext>
                </a:extLst>
              </p:cNvPr>
              <p:cNvSpPr/>
              <p:nvPr/>
            </p:nvSpPr>
            <p:spPr>
              <a:xfrm>
                <a:off x="7270622" y="2173222"/>
                <a:ext cx="1545028" cy="526116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chemeClr val="tx1"/>
                    </a:solidFill>
                    <a:latin typeface="Arial"/>
                  </a:rPr>
                  <a:t>Sample Containment &amp; Handling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DE5BA86-5A5B-4AE6-BC31-302016AD276C}"/>
                  </a:ext>
                </a:extLst>
              </p:cNvPr>
              <p:cNvSpPr/>
              <p:nvPr/>
            </p:nvSpPr>
            <p:spPr>
              <a:xfrm>
                <a:off x="3804007" y="1835933"/>
                <a:ext cx="3242150" cy="17537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chemeClr val="tx1"/>
                    </a:solidFill>
                    <a:latin typeface="Arial"/>
                  </a:rPr>
                  <a:t>Collective Protection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(4.g.6)</a:t>
                </a:r>
                <a:r>
                  <a:rPr lang="en-US" sz="1050" dirty="0">
                    <a:solidFill>
                      <a:schemeClr val="tx1"/>
                    </a:solidFill>
                    <a:latin typeface="Arial"/>
                  </a:rPr>
                  <a:t> 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07062D6-5AFB-4B45-BAA1-29ED8F95BEAA}"/>
                  </a:ext>
                </a:extLst>
              </p:cNvPr>
              <p:cNvSpPr/>
              <p:nvPr/>
            </p:nvSpPr>
            <p:spPr>
              <a:xfrm>
                <a:off x="1867166" y="4043764"/>
                <a:ext cx="7003511" cy="17537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chemeClr val="tx1"/>
                    </a:solidFill>
                    <a:latin typeface="Arial"/>
                  </a:rPr>
                  <a:t>Shielding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(4.a)</a:t>
                </a:r>
                <a:r>
                  <a:rPr lang="en-US" sz="1050" dirty="0">
                    <a:solidFill>
                      <a:schemeClr val="tx1"/>
                    </a:solidFill>
                    <a:latin typeface="Arial"/>
                  </a:rPr>
                  <a:t> 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140F1D1-7390-47F8-A142-9BD561C03BC3}"/>
                  </a:ext>
                </a:extLst>
              </p:cNvPr>
              <p:cNvSpPr/>
              <p:nvPr/>
            </p:nvSpPr>
            <p:spPr>
              <a:xfrm>
                <a:off x="3792192" y="3244484"/>
                <a:ext cx="1545028" cy="34350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chemeClr val="tx1"/>
                    </a:solidFill>
                    <a:latin typeface="Arial"/>
                  </a:rPr>
                  <a:t>Thermal/Flash Protection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EBDBB95-B3D5-4750-A917-0DA13711FE4D}"/>
                  </a:ext>
                </a:extLst>
              </p:cNvPr>
              <p:cNvSpPr/>
              <p:nvPr/>
            </p:nvSpPr>
            <p:spPr>
              <a:xfrm>
                <a:off x="285227" y="1835933"/>
                <a:ext cx="1545028" cy="17537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chemeClr val="tx1"/>
                    </a:solidFill>
                    <a:latin typeface="Arial"/>
                  </a:rPr>
                  <a:t>Wide Area Search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4641BDA-A190-481A-B583-223A1E040673}"/>
                  </a:ext>
                </a:extLst>
              </p:cNvPr>
              <p:cNvSpPr/>
              <p:nvPr/>
            </p:nvSpPr>
            <p:spPr>
              <a:xfrm>
                <a:off x="296237" y="2098600"/>
                <a:ext cx="1545028" cy="350744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chemeClr val="tx1"/>
                    </a:solidFill>
                    <a:latin typeface="Arial"/>
                  </a:rPr>
                  <a:t>Alternative Signatures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EAEEE51-FF92-49CA-A28D-9DA29AD00C22}"/>
                  </a:ext>
                </a:extLst>
              </p:cNvPr>
              <p:cNvSpPr/>
              <p:nvPr/>
            </p:nvSpPr>
            <p:spPr>
              <a:xfrm>
                <a:off x="2032251" y="2239179"/>
                <a:ext cx="1545028" cy="526116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chemeClr val="tx1"/>
                    </a:solidFill>
                    <a:latin typeface="Arial"/>
                  </a:rPr>
                  <a:t>Contamination Mitigation Fixed Site </a:t>
                </a:r>
                <a:r>
                  <a:rPr lang="en-US" sz="800" dirty="0">
                    <a:solidFill>
                      <a:schemeClr val="tx1"/>
                    </a:solidFill>
                    <a:latin typeface="Arial"/>
                  </a:rPr>
                  <a:t>(4.g.5)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BA28882-57C3-48E7-94AC-B60A6E57B425}"/>
                  </a:ext>
                </a:extLst>
              </p:cNvPr>
              <p:cNvSpPr/>
              <p:nvPr/>
            </p:nvSpPr>
            <p:spPr>
              <a:xfrm>
                <a:off x="3803159" y="2332376"/>
                <a:ext cx="3242150" cy="17537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chemeClr val="tx1"/>
                    </a:solidFill>
                    <a:latin typeface="Arial"/>
                  </a:rPr>
                  <a:t>Contamination Mitigation Equipment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59F1F49-278C-4D45-923D-63FEB4E0469A}"/>
                  </a:ext>
                </a:extLst>
              </p:cNvPr>
              <p:cNvSpPr/>
              <p:nvPr/>
            </p:nvSpPr>
            <p:spPr>
              <a:xfrm>
                <a:off x="5500076" y="2585058"/>
                <a:ext cx="1428518" cy="51791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chemeClr val="tx1"/>
                    </a:solidFill>
                    <a:latin typeface="Arial"/>
                  </a:rPr>
                  <a:t>Contamination Mitigation Fixed Site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(4.g.6)</a:t>
                </a:r>
                <a:r>
                  <a:rPr lang="en-US" sz="1050" dirty="0">
                    <a:solidFill>
                      <a:schemeClr val="tx1"/>
                    </a:solidFill>
                    <a:latin typeface="Arial"/>
                  </a:rPr>
                  <a:t> 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84977FE-7E84-4C5D-A165-A5BFDD50D0E6}"/>
                  </a:ext>
                </a:extLst>
              </p:cNvPr>
              <p:cNvSpPr/>
              <p:nvPr/>
            </p:nvSpPr>
            <p:spPr>
              <a:xfrm>
                <a:off x="2042270" y="2828980"/>
                <a:ext cx="1545028" cy="175372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75" dirty="0">
                    <a:solidFill>
                      <a:schemeClr val="tx1"/>
                    </a:solidFill>
                    <a:latin typeface="Arial"/>
                  </a:rPr>
                  <a:t>Man-portable X-ray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DD6F06A-CB71-4594-BD7A-E8A732B2312B}"/>
                  </a:ext>
                </a:extLst>
              </p:cNvPr>
              <p:cNvSpPr/>
              <p:nvPr/>
            </p:nvSpPr>
            <p:spPr>
              <a:xfrm>
                <a:off x="2035594" y="3066679"/>
                <a:ext cx="1545028" cy="175372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chemeClr val="tx1"/>
                    </a:solidFill>
                    <a:latin typeface="Arial"/>
                  </a:rPr>
                  <a:t>Render Safe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1850D79-F44A-4DBD-B1AE-6E9983A0AFC0}"/>
                  </a:ext>
                </a:extLst>
              </p:cNvPr>
              <p:cNvSpPr/>
              <p:nvPr/>
            </p:nvSpPr>
            <p:spPr>
              <a:xfrm>
                <a:off x="7270622" y="1725698"/>
                <a:ext cx="1545028" cy="17537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chemeClr val="tx1"/>
                    </a:solidFill>
                    <a:latin typeface="Arial"/>
                  </a:rPr>
                  <a:t>Isotope Identifiers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295AFFE-AC99-40E6-A228-BD9AA4352CB1}"/>
                  </a:ext>
                </a:extLst>
              </p:cNvPr>
              <p:cNvSpPr/>
              <p:nvPr/>
            </p:nvSpPr>
            <p:spPr>
              <a:xfrm>
                <a:off x="3790502" y="2082460"/>
                <a:ext cx="3269382" cy="17537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chemeClr val="tx1"/>
                    </a:solidFill>
                    <a:latin typeface="Arial"/>
                  </a:rPr>
                  <a:t>Warning &amp; Reporting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E187A27-CB6F-4CB0-939C-CFB1B7F6D98B}"/>
                  </a:ext>
                </a:extLst>
              </p:cNvPr>
              <p:cNvSpPr/>
              <p:nvPr/>
            </p:nvSpPr>
            <p:spPr>
              <a:xfrm>
                <a:off x="2036265" y="1835776"/>
                <a:ext cx="1544360" cy="350744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chemeClr val="tx1"/>
                    </a:solidFill>
                    <a:latin typeface="Arial"/>
                  </a:rPr>
                  <a:t>Unmanned Platform Mounted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27A699B-988C-42F4-97A4-721B3FF07A39}"/>
                  </a:ext>
                </a:extLst>
              </p:cNvPr>
              <p:cNvSpPr/>
              <p:nvPr/>
            </p:nvSpPr>
            <p:spPr>
              <a:xfrm>
                <a:off x="294101" y="5432076"/>
                <a:ext cx="7837013" cy="19408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chemeClr val="tx1"/>
                    </a:solidFill>
                    <a:latin typeface="Arial"/>
                  </a:rPr>
                  <a:t>R/N Medical </a:t>
                </a:r>
                <a:r>
                  <a:rPr lang="en-US" sz="800" dirty="0">
                    <a:solidFill>
                      <a:schemeClr val="tx1"/>
                    </a:solidFill>
                    <a:latin typeface="Arial"/>
                  </a:rPr>
                  <a:t>(4.a)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868A10A-4B54-4F45-A05B-8BE3397B60C3}"/>
                  </a:ext>
                </a:extLst>
              </p:cNvPr>
              <p:cNvSpPr/>
              <p:nvPr/>
            </p:nvSpPr>
            <p:spPr>
              <a:xfrm>
                <a:off x="7260596" y="2761536"/>
                <a:ext cx="1545028" cy="292495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chemeClr val="tx1"/>
                    </a:solidFill>
                    <a:latin typeface="Arial"/>
                  </a:rPr>
                  <a:t>Attribution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5A33181-098C-4EFD-8F1D-EEC8B0668BDC}"/>
                  </a:ext>
                </a:extLst>
              </p:cNvPr>
              <p:cNvSpPr/>
              <p:nvPr/>
            </p:nvSpPr>
            <p:spPr>
              <a:xfrm>
                <a:off x="296237" y="3605906"/>
                <a:ext cx="2089483" cy="245126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chemeClr val="tx1"/>
                    </a:solidFill>
                    <a:latin typeface="Arial"/>
                  </a:rPr>
                  <a:t>Geo-Physical Detection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C2A1402-1605-46D5-92EA-F36ED6D32BA0}"/>
                  </a:ext>
                </a:extLst>
              </p:cNvPr>
              <p:cNvSpPr/>
              <p:nvPr/>
            </p:nvSpPr>
            <p:spPr>
              <a:xfrm>
                <a:off x="3803160" y="3610534"/>
                <a:ext cx="5074538" cy="23114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chemeClr val="tx1"/>
                    </a:solidFill>
                    <a:latin typeface="Arial"/>
                  </a:rPr>
                  <a:t>Geo-Physical Detection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7A4FB8A-48F1-E946-7214-45904A952F15}"/>
                </a:ext>
              </a:extLst>
            </p:cNvPr>
            <p:cNvGrpSpPr/>
            <p:nvPr/>
          </p:nvGrpSpPr>
          <p:grpSpPr>
            <a:xfrm>
              <a:off x="486561" y="1040353"/>
              <a:ext cx="8443213" cy="832370"/>
              <a:chOff x="486561" y="1040353"/>
              <a:chExt cx="8443213" cy="832370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3600106-2206-4ABF-8A85-A641FF050A0E}"/>
                  </a:ext>
                </a:extLst>
              </p:cNvPr>
              <p:cNvSpPr txBox="1"/>
              <p:nvPr/>
            </p:nvSpPr>
            <p:spPr>
              <a:xfrm>
                <a:off x="486561" y="1040353"/>
                <a:ext cx="8443213" cy="253916"/>
              </a:xfrm>
              <a:prstGeom prst="rect">
                <a:avLst/>
              </a:prstGeom>
              <a:solidFill>
                <a:schemeClr val="accent1">
                  <a:lumMod val="10000"/>
                  <a:lumOff val="9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wrap="square" lIns="68580" tIns="34290" rIns="68580" bIns="34290" rtlCol="0" anchor="t">
                <a:spAutoFit/>
              </a:bodyPr>
              <a:lstStyle/>
              <a:p>
                <a:pPr algn="ctr"/>
                <a:r>
                  <a:rPr lang="en-US" sz="1200" b="1" dirty="0"/>
                  <a:t>Defend the Homeland</a:t>
                </a:r>
                <a:endParaRPr lang="en-US" sz="1200" b="1" dirty="0">
                  <a:cs typeface="Calibri"/>
                </a:endParaRPr>
              </a:p>
            </p:txBody>
          </p:sp>
          <p:sp>
            <p:nvSpPr>
              <p:cNvPr id="48" name="Explosion: 8 Points 47">
                <a:extLst>
                  <a:ext uri="{FF2B5EF4-FFF2-40B4-BE49-F238E27FC236}">
                    <a16:creationId xmlns:a16="http://schemas.microsoft.com/office/drawing/2014/main" id="{C08D66E4-C687-95D5-FC2F-73BB2EA98985}"/>
                  </a:ext>
                </a:extLst>
              </p:cNvPr>
              <p:cNvSpPr/>
              <p:nvPr/>
            </p:nvSpPr>
            <p:spPr>
              <a:xfrm>
                <a:off x="5548282" y="1435072"/>
                <a:ext cx="491849" cy="382524"/>
              </a:xfrm>
              <a:prstGeom prst="irregularSeal1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5942654-ED5D-35B3-7E22-72805F99ABB8}"/>
                  </a:ext>
                </a:extLst>
              </p:cNvPr>
              <p:cNvSpPr txBox="1"/>
              <p:nvPr/>
            </p:nvSpPr>
            <p:spPr>
              <a:xfrm>
                <a:off x="2514602" y="1339502"/>
                <a:ext cx="3033679" cy="25391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wrap="square" lIns="68580" tIns="34290" rIns="68580" bIns="34290" rtlCol="0" anchor="t">
                <a:spAutoFit/>
              </a:bodyPr>
              <a:lstStyle/>
              <a:p>
                <a:pPr algn="ctr"/>
                <a:r>
                  <a:rPr lang="en-US" sz="1200" b="1" dirty="0"/>
                  <a:t>Deter WMD Attacks</a:t>
                </a:r>
                <a:endParaRPr lang="en-US" sz="1200" b="1" dirty="0">
                  <a:cs typeface="Calibri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DF13377-922E-7DDF-540C-B0E24EA7702C}"/>
                  </a:ext>
                </a:extLst>
              </p:cNvPr>
              <p:cNvSpPr txBox="1"/>
              <p:nvPr/>
            </p:nvSpPr>
            <p:spPr>
              <a:xfrm>
                <a:off x="5946304" y="1316141"/>
                <a:ext cx="2983470" cy="25391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8575">
                <a:solidFill>
                  <a:srgbClr val="00B0F0"/>
                </a:solidFill>
              </a:ln>
            </p:spPr>
            <p:txBody>
              <a:bodyPr wrap="square" lIns="68580" tIns="34290" rIns="68580" bIns="34290" rtlCol="0" anchor="t">
                <a:spAutoFit/>
              </a:bodyPr>
              <a:lstStyle/>
              <a:p>
                <a:pPr algn="ctr"/>
                <a:r>
                  <a:rPr lang="en-US" sz="1200" b="1" dirty="0"/>
                  <a:t>Prevail in a CBRN Environment</a:t>
                </a:r>
                <a:endParaRPr lang="en-US" sz="1100" dirty="0" err="1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17A6CE-A2C9-DD12-FBE7-6AE2DDBF5289}"/>
                  </a:ext>
                </a:extLst>
              </p:cNvPr>
              <p:cNvSpPr txBox="1"/>
              <p:nvPr/>
            </p:nvSpPr>
            <p:spPr>
              <a:xfrm>
                <a:off x="495130" y="1618807"/>
                <a:ext cx="5053151" cy="25391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wrap="square" lIns="68580" tIns="34290" rIns="68580" bIns="34290" rtlCol="0" anchor="t">
                <a:spAutoFit/>
              </a:bodyPr>
              <a:lstStyle/>
              <a:p>
                <a:pPr algn="ctr"/>
                <a:r>
                  <a:rPr lang="en-US" sz="1200" b="1" dirty="0"/>
                  <a:t>Prevent New WMD Threats</a:t>
                </a:r>
                <a:endParaRPr lang="en-US" sz="1100" dirty="0">
                  <a:cs typeface="Calibri"/>
                </a:endParaRPr>
              </a:p>
            </p:txBody>
          </p:sp>
        </p:grp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138F6B25-9F2E-B8BE-3F70-3C023F5E4B69}"/>
              </a:ext>
            </a:extLst>
          </p:cNvPr>
          <p:cNvSpPr txBox="1">
            <a:spLocks/>
          </p:cNvSpPr>
          <p:nvPr/>
        </p:nvSpPr>
        <p:spPr>
          <a:xfrm>
            <a:off x="708717" y="315465"/>
            <a:ext cx="8229600" cy="707418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4400"/>
            <a:r>
              <a:rPr lang="en-US" kern="0" dirty="0"/>
              <a:t>R/N Mission Space</a:t>
            </a:r>
          </a:p>
        </p:txBody>
      </p:sp>
    </p:spTree>
    <p:extLst>
      <p:ext uri="{BB962C8B-B14F-4D97-AF65-F5344CB8AC3E}">
        <p14:creationId xmlns:p14="http://schemas.microsoft.com/office/powerpoint/2010/main" val="301668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05AA-95E4-5EE2-1529-DFB722D04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Phased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31479-6069-2C40-51B0-BE504A4BF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TRAC will use a phased approach to implement R/N investment</a:t>
            </a:r>
          </a:p>
          <a:p>
            <a:pPr lvl="1"/>
            <a:r>
              <a:rPr lang="en-US" sz="1800" b="1" dirty="0"/>
              <a:t>Phase 1, FY24-27: Improve detection capabilities across the Joint Force to meet near term readiness requirements</a:t>
            </a:r>
          </a:p>
          <a:p>
            <a:pPr lvl="2"/>
            <a:r>
              <a:rPr lang="en-US" sz="1400" dirty="0"/>
              <a:t>Complete development and enable fielding of existing validated Joint Force capability requirements</a:t>
            </a:r>
          </a:p>
          <a:p>
            <a:pPr lvl="2"/>
            <a:r>
              <a:rPr lang="en-US" sz="1400" dirty="0"/>
              <a:t>Develop and publish RNDCD Charter that establishes roles between ODASD(TRAC), CCMDs, Services, JRO-CBRND, DTRA, and NGB to review and prioritize near term capability gaps and develop FY 26-30 POM recommendations for ASD(NCB)</a:t>
            </a:r>
          </a:p>
          <a:p>
            <a:pPr lvl="1"/>
            <a:r>
              <a:rPr lang="en-US" sz="1800" b="1" dirty="0"/>
              <a:t>Phase 2, FY27-30: Institutionalize RNDCD processes and ensure Joint Force RND readiness</a:t>
            </a:r>
          </a:p>
          <a:p>
            <a:pPr lvl="2"/>
            <a:r>
              <a:rPr lang="en-US" sz="1400" dirty="0"/>
              <a:t>If justified through cost-benefit analysis and supported by DoD Components, expand the research and development program beyond detection/identification capability requirements</a:t>
            </a:r>
          </a:p>
          <a:p>
            <a:pPr lvl="2"/>
            <a:r>
              <a:rPr lang="en-US" sz="1400" dirty="0"/>
              <a:t>Refine/update RNDCD Charter and incorporate capability development methodologies that will accelerate acquisition; define synchronization processes to leverage existing DTRA funding for S&amp;T investments for emerging requirements</a:t>
            </a:r>
          </a:p>
          <a:p>
            <a:pPr lvl="2"/>
            <a:r>
              <a:rPr lang="en-US" sz="1400" dirty="0"/>
              <a:t>Develop and publish a RNDCD DODI</a:t>
            </a:r>
          </a:p>
          <a:p>
            <a:pPr lvl="2"/>
            <a:r>
              <a:rPr lang="en-US" sz="1400" dirty="0"/>
              <a:t>Assess future capability development efforts against mid-term Joint Force readiness requirements</a:t>
            </a:r>
          </a:p>
          <a:p>
            <a:pPr lvl="1"/>
            <a:r>
              <a:rPr lang="en-US" sz="1600" b="1" dirty="0"/>
              <a:t>Phase 3, FY30 and beyond</a:t>
            </a:r>
          </a:p>
          <a:p>
            <a:pPr lvl="2"/>
            <a:r>
              <a:rPr lang="en-US" sz="1400" dirty="0"/>
              <a:t>RNDCD institutionalized, right-sized, and providing necessary RND capabilities to support 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E2E90-E1B2-99CD-2182-8DAA069D4C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C07D4-D79E-4734-9C47-84B91CE29DB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921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E62884FB94954B953008D6ECB44553" ma:contentTypeVersion="0" ma:contentTypeDescription="Create a new document." ma:contentTypeScope="" ma:versionID="c132c2e52819652ee52746fd156c25f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24fd2d4348e31d7b7bcc391e9da950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99DA1A-C67F-4EF4-BB0F-83A5953D93E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0DF7599-CF32-4BFC-BDD1-D712D1B518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3D8A25-AB42-4051-B5A1-B18CE72F68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fae6d70f-954b-4811-92b6-0530d6f84c43}" enabled="0" method="" siteId="{fae6d70f-954b-4811-92b6-0530d6f84c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11533</TotalTime>
  <Words>1005</Words>
  <Application>Microsoft Office PowerPoint</Application>
  <PresentationFormat>On-screen Show (4:3)</PresentationFormat>
  <Paragraphs>113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1_Custom Design</vt:lpstr>
      <vt:lpstr>Default Design</vt:lpstr>
      <vt:lpstr>PowerPoint Presentation</vt:lpstr>
      <vt:lpstr>Office of the Secretary of Defense</vt:lpstr>
      <vt:lpstr>Threat Reduction and Arms Control</vt:lpstr>
      <vt:lpstr>DoD Guiding Strategic Priorities</vt:lpstr>
      <vt:lpstr>Radiological and Nuclear Defense Capabilities Development (RNDCD)</vt:lpstr>
      <vt:lpstr>PowerPoint Presentation</vt:lpstr>
      <vt:lpstr>RNDCD Program Overview</vt:lpstr>
      <vt:lpstr>PowerPoint Presentation</vt:lpstr>
      <vt:lpstr>A Phased Approach</vt:lpstr>
      <vt:lpstr>RNDCD Partners</vt:lpstr>
    </vt:vector>
  </TitlesOfParts>
  <Company>U.S. 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OASD/NCB(TRAC)</dc:creator>
  <cp:lastModifiedBy>Peterson, Richard N CIV OSD OUSD ATL (USA)</cp:lastModifiedBy>
  <cp:revision>195</cp:revision>
  <cp:lastPrinted>2024-03-04T19:35:29Z</cp:lastPrinted>
  <dcterms:created xsi:type="dcterms:W3CDTF">2019-02-27T15:53:02Z</dcterms:created>
  <dcterms:modified xsi:type="dcterms:W3CDTF">2024-04-08T17:46:45Z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0x010100BCE62884FB94954B953008D6ECB44553</vt:lpwstr>
  </property>
</Properties>
</file>