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61" r:id="rId4"/>
    <p:sldId id="262" r:id="rId5"/>
    <p:sldId id="260" r:id="rId6"/>
    <p:sldId id="281" r:id="rId7"/>
    <p:sldId id="280" r:id="rId8"/>
    <p:sldId id="271" r:id="rId9"/>
    <p:sldId id="279" r:id="rId10"/>
    <p:sldId id="288" r:id="rId11"/>
    <p:sldId id="287" r:id="rId12"/>
    <p:sldId id="290" r:id="rId13"/>
    <p:sldId id="265" r:id="rId14"/>
    <p:sldId id="266" r:id="rId15"/>
    <p:sldId id="267" r:id="rId16"/>
    <p:sldId id="268" r:id="rId17"/>
    <p:sldId id="270" r:id="rId18"/>
    <p:sldId id="264" r:id="rId19"/>
    <p:sldId id="286" r:id="rId20"/>
    <p:sldId id="269" r:id="rId21"/>
    <p:sldId id="283" r:id="rId22"/>
    <p:sldId id="284" r:id="rId23"/>
    <p:sldId id="282" r:id="rId24"/>
    <p:sldId id="285" r:id="rId25"/>
    <p:sldId id="263" r:id="rId26"/>
    <p:sldId id="274" r:id="rId27"/>
    <p:sldId id="291" r:id="rId28"/>
    <p:sldId id="275" r:id="rId29"/>
    <p:sldId id="278" r:id="rId30"/>
    <p:sldId id="277" r:id="rId31"/>
    <p:sldId id="292" r:id="rId32"/>
    <p:sldId id="289"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8"/>
    <a:srgbClr val="F1F1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60"/>
  </p:normalViewPr>
  <p:slideViewPr>
    <p:cSldViewPr snapToGrid="0">
      <p:cViewPr varScale="1">
        <p:scale>
          <a:sx n="76" d="100"/>
          <a:sy n="76" d="100"/>
        </p:scale>
        <p:origin x="-114" y="-64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3933D-95BB-4911-A2B5-8D98173165FC}" type="datetimeFigureOut">
              <a:rPr lang="en-US" smtClean="0"/>
              <a:pPr/>
              <a:t>7/6/2017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1F8B4-4E52-4672-A2C2-B3E88696039B}" type="slidenum">
              <a:rPr lang="en-US" smtClean="0"/>
              <a:pPr/>
              <a:t>‹#›</a:t>
            </a:fld>
            <a:endParaRPr lang="en-US"/>
          </a:p>
        </p:txBody>
      </p:sp>
    </p:spTree>
    <p:extLst>
      <p:ext uri="{BB962C8B-B14F-4D97-AF65-F5344CB8AC3E}">
        <p14:creationId xmlns:p14="http://schemas.microsoft.com/office/powerpoint/2010/main" xmlns="" val="356197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D861E-A441-493F-B8ED-5034B6AE2D99}" type="slidenum">
              <a:rPr lang="en-US" smtClean="0"/>
              <a:pPr/>
              <a:t>3</a:t>
            </a:fld>
            <a:endParaRPr lang="en-US"/>
          </a:p>
        </p:txBody>
      </p:sp>
    </p:spTree>
    <p:extLst>
      <p:ext uri="{BB962C8B-B14F-4D97-AF65-F5344CB8AC3E}">
        <p14:creationId xmlns:p14="http://schemas.microsoft.com/office/powerpoint/2010/main" xmlns="" val="263831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89541A-801B-48AE-9062-FAB86D0D1274}"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256363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89541A-801B-48AE-9062-FAB86D0D1274}"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27868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89541A-801B-48AE-9062-FAB86D0D1274}"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289778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89541A-801B-48AE-9062-FAB86D0D1274}"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3847986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9541A-801B-48AE-9062-FAB86D0D1274}" type="datetimeFigureOut">
              <a:rPr lang="en-US" smtClean="0"/>
              <a:pPr/>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362475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89541A-801B-48AE-9062-FAB86D0D1274}"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23830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89541A-801B-48AE-9062-FAB86D0D1274}" type="datetimeFigureOut">
              <a:rPr lang="en-US" smtClean="0"/>
              <a:pPr/>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16945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89541A-801B-48AE-9062-FAB86D0D1274}" type="datetimeFigureOut">
              <a:rPr lang="en-US" smtClean="0"/>
              <a:pPr/>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116420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9541A-801B-48AE-9062-FAB86D0D1274}" type="datetimeFigureOut">
              <a:rPr lang="en-US" smtClean="0"/>
              <a:pPr/>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106654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9541A-801B-48AE-9062-FAB86D0D1274}"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116174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9541A-801B-48AE-9062-FAB86D0D1274}" type="datetimeFigureOut">
              <a:rPr lang="en-US" smtClean="0"/>
              <a:pPr/>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358756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9541A-801B-48AE-9062-FAB86D0D1274}" type="datetimeFigureOut">
              <a:rPr lang="en-US" smtClean="0"/>
              <a:pPr/>
              <a:t>7/6/2017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79276-6805-436E-B9EF-A3387123B1B5}" type="slidenum">
              <a:rPr lang="en-US" smtClean="0"/>
              <a:pPr/>
              <a:t>‹#›</a:t>
            </a:fld>
            <a:endParaRPr lang="en-US"/>
          </a:p>
        </p:txBody>
      </p:sp>
    </p:spTree>
    <p:extLst>
      <p:ext uri="{BB962C8B-B14F-4D97-AF65-F5344CB8AC3E}">
        <p14:creationId xmlns:p14="http://schemas.microsoft.com/office/powerpoint/2010/main" xmlns="" val="4205842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hyperlink" Target="https://www.gpo.gov/fdsys/pkg/FR-2015-08-26/pdf/2015-20870.pdf"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hyperlink" Target="https://www.sba.gov/advocacy/2-29-16-interim-rule-defense-federal-acquisition-supplement-network-penetration-reporting" TargetMode="External"/><Relationship Id="rId5" Type="http://schemas.openxmlformats.org/officeDocument/2006/relationships/hyperlink" Target="https://www.sba.gov/sites/default/files/2016_02_29_12_45_40.pdf"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hyperlink" Target="https://www.sba.gov/sites/default/files/2016_02_29_12_45_40.pdf"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hyperlink" Target="http://www.ncmahq.org/docs/default-source/default-document-library/pdfs/exec15---ncma-annual-review-of-government-contracting-2015-edition" TargetMode="Externa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hyperlink" Target="https://www.sba.gov/advocacy/2-29-16-interim-rule-defense-federal-acquisition-supplement-network-penetration-reporting" TargetMode="External"/><Relationship Id="rId5" Type="http://schemas.openxmlformats.org/officeDocument/2006/relationships/hyperlink" Target="https://www.sba.gov/sites/default/files/2016_02_29_12_45_40.pdf"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hyperlink" Target="http://govcentral.monster.com/benefits/articles/18679-vendors-face-smaller-profit-margins-from-government-work" TargetMode="External"/><Relationship Id="rId5" Type="http://schemas.openxmlformats.org/officeDocument/2006/relationships/hyperlink" Target="http://www.pvbs.net/government-contractors-must-get-leaner/"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hs.gov/hipaa/for-professionals/compliance-enforce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dfs.ny.gov/legal/regulations/adoptions/dfsrf500txt.pdf"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hhs.gov/hipaa/for-professionals/covered-entities/sample-business-associate-agreement-provisions/index.html?language=en" TargetMode="Externa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hyperlink" Target="https://netwatcher.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baesystems.com/en/what-we-do/suppliers/cybersecurity/level-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census.gov/econ/smallbus.html"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www.gartner.com/explore/tools/it-budget/survey/setup" TargetMode="External"/><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netwatcher.com/nwcontent/uploads/2016/06/headinsand.jp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signup.keepersecurity.com/state-of-smb-cybersecurity-report/" TargetMode="External"/><Relationship Id="rId7" Type="http://schemas.openxmlformats.org/officeDocument/2006/relationships/image" Target="../media/image1.png"/><Relationship Id="rId2" Type="http://schemas.openxmlformats.org/officeDocument/2006/relationships/hyperlink" Target="https://smallbiztrends.com/2016/04/cyber-attacks-target-small-business.html"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securityintelligence.com/20-eye-opening-cybercrime-statistics/" TargetMode="External"/><Relationship Id="rId10" Type="http://schemas.openxmlformats.org/officeDocument/2006/relationships/hyperlink" Target="https://smallbiztrends.com/2017/01/cyber-security-statistics-small-business.html" TargetMode="External"/><Relationship Id="rId4" Type="http://schemas.openxmlformats.org/officeDocument/2006/relationships/hyperlink" Target="http://www.denverpost.com/2016/10/23/small-companies-cyber-attack-out-of-business/" TargetMode="Externa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signup.keepersecurity.com/state-of-smb-cybersecurity-report/" TargetMode="External"/><Relationship Id="rId7" Type="http://schemas.openxmlformats.org/officeDocument/2006/relationships/image" Target="../media/image1.png"/><Relationship Id="rId2" Type="http://schemas.openxmlformats.org/officeDocument/2006/relationships/hyperlink" Target="http://www.huffingtonpost.com/joe-ross/the-state-of-small-busine_b_9911704.html" TargetMode="External"/><Relationship Id="rId1" Type="http://schemas.openxmlformats.org/officeDocument/2006/relationships/slideLayout" Target="../slideLayouts/slideLayout2.xml"/><Relationship Id="rId6" Type="http://schemas.openxmlformats.org/officeDocument/2006/relationships/hyperlink" Target="https://smallbiztrends.com/2015/02/cyber-liability-insurance-101-guide.html" TargetMode="External"/><Relationship Id="rId11" Type="http://schemas.openxmlformats.org/officeDocument/2006/relationships/hyperlink" Target="https://smallbiztrends.com/2017/01/cyber-security-statistics-small-business.html" TargetMode="External"/><Relationship Id="rId5" Type="http://schemas.openxmlformats.org/officeDocument/2006/relationships/hyperlink" Target="https://smallbiztrends.com/2016/07/cyber-risk-insurance-small-business.html" TargetMode="External"/><Relationship Id="rId10" Type="http://schemas.openxmlformats.org/officeDocument/2006/relationships/image" Target="../media/image18.png"/><Relationship Id="rId4" Type="http://schemas.openxmlformats.org/officeDocument/2006/relationships/hyperlink" Target="http://www.esecurityplanet.com/network-security/50-percent-of-smbs-were-breached-in-the-past-year.html"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2" name="Title 1"/>
          <p:cNvSpPr>
            <a:spLocks noGrp="1"/>
          </p:cNvSpPr>
          <p:nvPr>
            <p:ph type="ctrTitle"/>
          </p:nvPr>
        </p:nvSpPr>
        <p:spPr>
          <a:xfrm>
            <a:off x="1601637" y="2261050"/>
            <a:ext cx="9144000" cy="2387600"/>
          </a:xfrm>
        </p:spPr>
        <p:txBody>
          <a:bodyPr>
            <a:normAutofit fontScale="90000"/>
          </a:bodyPr>
          <a:lstStyle/>
          <a:p>
            <a:r>
              <a:rPr lang="en-US" b="1" dirty="0">
                <a:solidFill>
                  <a:srgbClr val="00B0F0"/>
                </a:solidFill>
                <a:latin typeface="Segoe UI" panose="020B0502040204020203" pitchFamily="34" charset="0"/>
                <a:cs typeface="Segoe UI" panose="020B0502040204020203" pitchFamily="34" charset="0"/>
              </a:rPr>
              <a:t>Security Compliance </a:t>
            </a:r>
            <a:br>
              <a:rPr lang="en-US" b="1" dirty="0">
                <a:solidFill>
                  <a:srgbClr val="00B0F0"/>
                </a:solidFill>
                <a:latin typeface="Segoe UI" panose="020B0502040204020203" pitchFamily="34" charset="0"/>
                <a:cs typeface="Segoe UI" panose="020B0502040204020203" pitchFamily="34" charset="0"/>
              </a:rPr>
            </a:br>
            <a:r>
              <a:rPr lang="en-US" b="1" dirty="0">
                <a:solidFill>
                  <a:srgbClr val="00B0F0"/>
                </a:solidFill>
                <a:latin typeface="Segoe UI" panose="020B0502040204020203" pitchFamily="34" charset="0"/>
                <a:cs typeface="Segoe UI" panose="020B0502040204020203" pitchFamily="34" charset="0"/>
              </a:rPr>
              <a:t>for Small, Lower Medium  &amp; Upper Medium Businesses</a:t>
            </a: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Tree>
    <p:extLst>
      <p:ext uri="{BB962C8B-B14F-4D97-AF65-F5344CB8AC3E}">
        <p14:creationId xmlns:p14="http://schemas.microsoft.com/office/powerpoint/2010/main" xmlns="" val="188173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13"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4" name="Title 3"/>
          <p:cNvSpPr>
            <a:spLocks noGrp="1"/>
          </p:cNvSpPr>
          <p:nvPr>
            <p:ph type="title"/>
          </p:nvPr>
        </p:nvSpPr>
        <p:spPr>
          <a:xfrm>
            <a:off x="834363" y="922284"/>
            <a:ext cx="10515600" cy="4121040"/>
          </a:xfrm>
        </p:spPr>
        <p:txBody>
          <a:bodyPr>
            <a:normAutofit fontScale="90000"/>
          </a:bodyPr>
          <a:lstStyle/>
          <a:p>
            <a:r>
              <a:rPr lang="en-US" dirty="0">
                <a:solidFill>
                  <a:srgbClr val="00B0F0"/>
                </a:solidFill>
                <a:latin typeface="Segoe UI" panose="020B0502040204020203" pitchFamily="34" charset="0"/>
                <a:cs typeface="Segoe UI" panose="020B0502040204020203" pitchFamily="34" charset="0"/>
              </a:rPr>
              <a:t>So… There is a giant gap between the haves (Enterprise) and have nots (SMBs)… The reality is that SMBs are very </a:t>
            </a:r>
            <a:r>
              <a:rPr lang="en-US" dirty="0">
                <a:solidFill>
                  <a:srgbClr val="FF0000"/>
                </a:solidFill>
                <a:latin typeface="Segoe UI" panose="020B0502040204020203" pitchFamily="34" charset="0"/>
                <a:cs typeface="Segoe UI" panose="020B0502040204020203" pitchFamily="34" charset="0"/>
              </a:rPr>
              <a:t>far behind </a:t>
            </a:r>
            <a:r>
              <a:rPr lang="en-US" dirty="0">
                <a:solidFill>
                  <a:srgbClr val="00B0F0"/>
                </a:solidFill>
                <a:latin typeface="Segoe UI" panose="020B0502040204020203" pitchFamily="34" charset="0"/>
                <a:cs typeface="Segoe UI" panose="020B0502040204020203" pitchFamily="34" charset="0"/>
              </a:rPr>
              <a:t>when it comes to enterprise security…</a:t>
            </a:r>
          </a:p>
        </p:txBody>
      </p:sp>
    </p:spTree>
    <p:extLst>
      <p:ext uri="{BB962C8B-B14F-4D97-AF65-F5344CB8AC3E}">
        <p14:creationId xmlns:p14="http://schemas.microsoft.com/office/powerpoint/2010/main" xmlns="" val="359351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13"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4" name="Title 3"/>
          <p:cNvSpPr>
            <a:spLocks noGrp="1"/>
          </p:cNvSpPr>
          <p:nvPr>
            <p:ph type="title"/>
          </p:nvPr>
        </p:nvSpPr>
        <p:spPr/>
        <p:txBody>
          <a:bodyPr/>
          <a:lstStyle/>
          <a:p>
            <a:r>
              <a:rPr lang="en-US" dirty="0">
                <a:solidFill>
                  <a:srgbClr val="00B0F0"/>
                </a:solidFill>
                <a:latin typeface="Segoe UI" panose="020B0502040204020203" pitchFamily="34" charset="0"/>
                <a:cs typeface="Segoe UI" panose="020B0502040204020203" pitchFamily="34" charset="0"/>
              </a:rPr>
              <a:t>Now… </a:t>
            </a:r>
            <a:br>
              <a:rPr lang="en-US" dirty="0">
                <a:solidFill>
                  <a:srgbClr val="00B0F0"/>
                </a:solidFill>
                <a:latin typeface="Segoe UI" panose="020B0502040204020203" pitchFamily="34" charset="0"/>
                <a:cs typeface="Segoe UI" panose="020B0502040204020203" pitchFamily="34" charset="0"/>
              </a:rPr>
            </a:br>
            <a:r>
              <a:rPr lang="en-US" dirty="0">
                <a:solidFill>
                  <a:srgbClr val="00B0F0"/>
                </a:solidFill>
                <a:latin typeface="Segoe UI" panose="020B0502040204020203" pitchFamily="34" charset="0"/>
                <a:cs typeface="Segoe UI" panose="020B0502040204020203" pitchFamily="34" charset="0"/>
              </a:rPr>
              <a:t>back to DFARS 252.204.7012</a:t>
            </a:r>
            <a:br>
              <a:rPr lang="en-US" dirty="0">
                <a:solidFill>
                  <a:srgbClr val="00B0F0"/>
                </a:solidFill>
                <a:latin typeface="Segoe UI" panose="020B0502040204020203" pitchFamily="34" charset="0"/>
                <a:cs typeface="Segoe UI" panose="020B0502040204020203" pitchFamily="34" charset="0"/>
              </a:rPr>
            </a:br>
            <a:r>
              <a:rPr lang="en-US" dirty="0">
                <a:solidFill>
                  <a:srgbClr val="00B0F0"/>
                </a:solidFill>
                <a:latin typeface="Segoe UI" panose="020B0502040204020203" pitchFamily="34" charset="0"/>
                <a:cs typeface="Segoe UI" panose="020B0502040204020203" pitchFamily="34" charset="0"/>
              </a:rPr>
              <a:t>and NIST 800-171</a:t>
            </a:r>
          </a:p>
        </p:txBody>
      </p:sp>
    </p:spTree>
    <p:extLst>
      <p:ext uri="{BB962C8B-B14F-4D97-AF65-F5344CB8AC3E}">
        <p14:creationId xmlns:p14="http://schemas.microsoft.com/office/powerpoint/2010/main" xmlns="" val="136384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13"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4" name="Title 3"/>
          <p:cNvSpPr>
            <a:spLocks noGrp="1"/>
          </p:cNvSpPr>
          <p:nvPr>
            <p:ph type="title"/>
          </p:nvPr>
        </p:nvSpPr>
        <p:spPr/>
        <p:txBody>
          <a:bodyPr>
            <a:normAutofit fontScale="90000"/>
          </a:bodyPr>
          <a:lstStyle/>
          <a:p>
            <a:r>
              <a:rPr lang="en-US" b="1" u="sng" dirty="0">
                <a:solidFill>
                  <a:srgbClr val="00B0F0"/>
                </a:solidFill>
                <a:latin typeface="Segoe UI" panose="020B0502040204020203" pitchFamily="34" charset="0"/>
                <a:cs typeface="Segoe UI" panose="020B0502040204020203" pitchFamily="34" charset="0"/>
              </a:rPr>
              <a:t>Example:</a:t>
            </a:r>
            <a:r>
              <a:rPr lang="en-US" dirty="0">
                <a:solidFill>
                  <a:srgbClr val="00B0F0"/>
                </a:solidFill>
                <a:latin typeface="Segoe UI" panose="020B0502040204020203" pitchFamily="34" charset="0"/>
                <a:cs typeface="Segoe UI" panose="020B0502040204020203" pitchFamily="34" charset="0"/>
              </a:rPr>
              <a:t/>
            </a:r>
            <a:br>
              <a:rPr lang="en-US" dirty="0">
                <a:solidFill>
                  <a:srgbClr val="00B0F0"/>
                </a:solidFill>
                <a:latin typeface="Segoe UI" panose="020B0502040204020203" pitchFamily="34" charset="0"/>
                <a:cs typeface="Segoe UI" panose="020B0502040204020203" pitchFamily="34" charset="0"/>
              </a:rPr>
            </a:br>
            <a:r>
              <a:rPr lang="en-US" dirty="0">
                <a:solidFill>
                  <a:srgbClr val="00B0F0"/>
                </a:solidFill>
                <a:latin typeface="Segoe UI" panose="020B0502040204020203" pitchFamily="34" charset="0"/>
                <a:cs typeface="Segoe UI" panose="020B0502040204020203" pitchFamily="34" charset="0"/>
              </a:rPr>
              <a:t>I’m a small manufacturing company doing business with a prime contractor.</a:t>
            </a:r>
          </a:p>
        </p:txBody>
      </p:sp>
    </p:spTree>
    <p:extLst>
      <p:ext uri="{BB962C8B-B14F-4D97-AF65-F5344CB8AC3E}">
        <p14:creationId xmlns:p14="http://schemas.microsoft.com/office/powerpoint/2010/main" xmlns="" val="51335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4" name="Title 3"/>
          <p:cNvSpPr>
            <a:spLocks noGrp="1"/>
          </p:cNvSpPr>
          <p:nvPr>
            <p:ph type="title"/>
          </p:nvPr>
        </p:nvSpPr>
        <p:spPr/>
        <p:txBody>
          <a:bodyPr/>
          <a:lstStyle/>
          <a:p>
            <a:r>
              <a:rPr lang="en-US" dirty="0">
                <a:solidFill>
                  <a:srgbClr val="00B0F0"/>
                </a:solidFill>
                <a:latin typeface="Segoe UI" panose="020B0502040204020203" pitchFamily="34" charset="0"/>
                <a:cs typeface="Segoe UI" panose="020B0502040204020203" pitchFamily="34" charset="0"/>
              </a:rPr>
              <a:t>I have to be compliant by December 2017 or risk losing my federal business.</a:t>
            </a:r>
          </a:p>
        </p:txBody>
      </p:sp>
    </p:spTree>
    <p:extLst>
      <p:ext uri="{BB962C8B-B14F-4D97-AF65-F5344CB8AC3E}">
        <p14:creationId xmlns:p14="http://schemas.microsoft.com/office/powerpoint/2010/main" xmlns="" val="311397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4" name="Title 3"/>
          <p:cNvSpPr>
            <a:spLocks noGrp="1"/>
          </p:cNvSpPr>
          <p:nvPr>
            <p:ph type="title"/>
          </p:nvPr>
        </p:nvSpPr>
        <p:spPr>
          <a:xfrm>
            <a:off x="943994" y="1892916"/>
            <a:ext cx="10515600" cy="2852737"/>
          </a:xfrm>
        </p:spPr>
        <p:txBody>
          <a:bodyPr>
            <a:normAutofit fontScale="90000"/>
          </a:bodyPr>
          <a:lstStyle/>
          <a:p>
            <a:r>
              <a:rPr lang="en-US" dirty="0">
                <a:solidFill>
                  <a:srgbClr val="00B0F0"/>
                </a:solidFill>
                <a:latin typeface="Segoe UI" panose="020B0502040204020203" pitchFamily="34" charset="0"/>
                <a:cs typeface="Segoe UI" panose="020B0502040204020203" pitchFamily="34" charset="0"/>
              </a:rPr>
              <a:t>I’ve not been provided much guidance beyond the request to be compliant in the given timeframe.  -I’m on my own…</a:t>
            </a:r>
          </a:p>
        </p:txBody>
      </p:sp>
    </p:spTree>
    <p:extLst>
      <p:ext uri="{BB962C8B-B14F-4D97-AF65-F5344CB8AC3E}">
        <p14:creationId xmlns:p14="http://schemas.microsoft.com/office/powerpoint/2010/main" xmlns="" val="191130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90" y="106362"/>
            <a:ext cx="4597874" cy="6133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6" name="Rectangle 5"/>
          <p:cNvSpPr/>
          <p:nvPr/>
        </p:nvSpPr>
        <p:spPr>
          <a:xfrm>
            <a:off x="467735" y="467897"/>
            <a:ext cx="3904891" cy="6247864"/>
          </a:xfrm>
          <a:prstGeom prst="rect">
            <a:avLst/>
          </a:prstGeom>
        </p:spPr>
        <p:txBody>
          <a:bodyPr wrap="square">
            <a:spAutoFit/>
          </a:bodyPr>
          <a:lstStyle/>
          <a:p>
            <a:r>
              <a:rPr lang="en-US" sz="4000" dirty="0"/>
              <a:t/>
            </a:r>
            <a:br>
              <a:rPr lang="en-US" sz="4000" dirty="0"/>
            </a:br>
            <a:r>
              <a:rPr lang="en-US" sz="4000" dirty="0">
                <a:solidFill>
                  <a:srgbClr val="00B0F0"/>
                </a:solidFill>
                <a:latin typeface="Segoe UI" panose="020B0502040204020203" pitchFamily="34" charset="0"/>
                <a:cs typeface="Segoe UI" panose="020B0502040204020203" pitchFamily="34" charset="0"/>
              </a:rPr>
              <a:t>There are 14 families of security requirements associated with the NIST 800-171 standard</a:t>
            </a:r>
            <a:r>
              <a:rPr lang="en-US" sz="4000" dirty="0"/>
              <a:t/>
            </a:r>
            <a:br>
              <a:rPr lang="en-US" sz="4000" dirty="0"/>
            </a:br>
            <a:r>
              <a:rPr lang="en-US" sz="4000" dirty="0"/>
              <a:t/>
            </a:r>
            <a:br>
              <a:rPr lang="en-US" sz="4000" dirty="0"/>
            </a:br>
            <a:endParaRPr lang="en-US" sz="4000" dirty="0"/>
          </a:p>
        </p:txBody>
      </p:sp>
      <p:sp>
        <p:nvSpPr>
          <p:cNvPr id="7" name="Rectangle 6"/>
          <p:cNvSpPr/>
          <p:nvPr/>
        </p:nvSpPr>
        <p:spPr>
          <a:xfrm>
            <a:off x="4838773" y="202549"/>
            <a:ext cx="7122543" cy="6124754"/>
          </a:xfrm>
          <a:prstGeom prst="rect">
            <a:avLst/>
          </a:prstGeom>
        </p:spPr>
        <p:txBody>
          <a:bodyPr wrap="square">
            <a:spAutoFit/>
          </a:bodyPr>
          <a:lstStyle/>
          <a:p>
            <a:pPr marL="342900" indent="-342900">
              <a:buFont typeface="+mj-lt"/>
              <a:buAutoNum type="arabicPeriod"/>
            </a:pPr>
            <a:r>
              <a:rPr lang="en-US" sz="2700" dirty="0">
                <a:latin typeface="Segoe UI" panose="020B0502040204020203" pitchFamily="34" charset="0"/>
                <a:cs typeface="Segoe UI" panose="020B0502040204020203" pitchFamily="34" charset="0"/>
              </a:rPr>
              <a:t>Access Control</a:t>
            </a:r>
          </a:p>
          <a:p>
            <a:pPr marL="342900" indent="-342900">
              <a:buFont typeface="+mj-lt"/>
              <a:buAutoNum type="arabicPeriod"/>
            </a:pPr>
            <a:r>
              <a:rPr lang="en-US" sz="2700" dirty="0">
                <a:latin typeface="Segoe UI" panose="020B0502040204020203" pitchFamily="34" charset="0"/>
                <a:cs typeface="Segoe UI" panose="020B0502040204020203" pitchFamily="34" charset="0"/>
              </a:rPr>
              <a:t>Audit and Accountability</a:t>
            </a:r>
          </a:p>
          <a:p>
            <a:pPr marL="342900" indent="-342900">
              <a:buFont typeface="+mj-lt"/>
              <a:buAutoNum type="arabicPeriod"/>
            </a:pPr>
            <a:r>
              <a:rPr lang="en-US" sz="2700" dirty="0">
                <a:latin typeface="Segoe UI" panose="020B0502040204020203" pitchFamily="34" charset="0"/>
                <a:cs typeface="Segoe UI" panose="020B0502040204020203" pitchFamily="34" charset="0"/>
              </a:rPr>
              <a:t>Awareness and Training</a:t>
            </a:r>
          </a:p>
          <a:p>
            <a:pPr marL="342900" indent="-342900">
              <a:buFont typeface="+mj-lt"/>
              <a:buAutoNum type="arabicPeriod"/>
            </a:pPr>
            <a:r>
              <a:rPr lang="en-US" sz="2700" dirty="0">
                <a:latin typeface="Segoe UI" panose="020B0502040204020203" pitchFamily="34" charset="0"/>
                <a:cs typeface="Segoe UI" panose="020B0502040204020203" pitchFamily="34" charset="0"/>
              </a:rPr>
              <a:t>Configuration Management</a:t>
            </a:r>
          </a:p>
          <a:p>
            <a:pPr marL="342900" indent="-342900">
              <a:buFont typeface="+mj-lt"/>
              <a:buAutoNum type="arabicPeriod"/>
            </a:pPr>
            <a:r>
              <a:rPr lang="en-US" sz="2700" dirty="0">
                <a:latin typeface="Segoe UI" panose="020B0502040204020203" pitchFamily="34" charset="0"/>
                <a:cs typeface="Segoe UI" panose="020B0502040204020203" pitchFamily="34" charset="0"/>
              </a:rPr>
              <a:t>Identification and Authentication</a:t>
            </a:r>
          </a:p>
          <a:p>
            <a:pPr marL="342900" indent="-342900">
              <a:buFont typeface="+mj-lt"/>
              <a:buAutoNum type="arabicPeriod"/>
            </a:pPr>
            <a:r>
              <a:rPr lang="en-US" sz="2700" dirty="0">
                <a:latin typeface="Segoe UI" panose="020B0502040204020203" pitchFamily="34" charset="0"/>
                <a:cs typeface="Segoe UI" panose="020B0502040204020203" pitchFamily="34" charset="0"/>
              </a:rPr>
              <a:t>Incident Response</a:t>
            </a:r>
          </a:p>
          <a:p>
            <a:pPr marL="342900" indent="-342900">
              <a:buFont typeface="+mj-lt"/>
              <a:buAutoNum type="arabicPeriod"/>
            </a:pPr>
            <a:r>
              <a:rPr lang="en-US" sz="2700" dirty="0">
                <a:latin typeface="Segoe UI" panose="020B0502040204020203" pitchFamily="34" charset="0"/>
                <a:cs typeface="Segoe UI" panose="020B0502040204020203" pitchFamily="34" charset="0"/>
              </a:rPr>
              <a:t>Maintenance</a:t>
            </a:r>
          </a:p>
          <a:p>
            <a:pPr marL="342900" indent="-342900">
              <a:buFont typeface="+mj-lt"/>
              <a:buAutoNum type="arabicPeriod"/>
            </a:pPr>
            <a:r>
              <a:rPr lang="en-US" sz="2700" dirty="0">
                <a:latin typeface="Segoe UI" panose="020B0502040204020203" pitchFamily="34" charset="0"/>
                <a:cs typeface="Segoe UI" panose="020B0502040204020203" pitchFamily="34" charset="0"/>
              </a:rPr>
              <a:t>Media Protection</a:t>
            </a:r>
          </a:p>
          <a:p>
            <a:pPr marL="342900" indent="-342900">
              <a:buFont typeface="+mj-lt"/>
              <a:buAutoNum type="arabicPeriod"/>
            </a:pPr>
            <a:r>
              <a:rPr lang="en-US" sz="2700" dirty="0">
                <a:latin typeface="Segoe UI" panose="020B0502040204020203" pitchFamily="34" charset="0"/>
                <a:cs typeface="Segoe UI" panose="020B0502040204020203" pitchFamily="34" charset="0"/>
              </a:rPr>
              <a:t>Physical Protection</a:t>
            </a:r>
          </a:p>
          <a:p>
            <a:pPr marL="342900" indent="-342900">
              <a:buFont typeface="+mj-lt"/>
              <a:buAutoNum type="arabicPeriod"/>
            </a:pPr>
            <a:r>
              <a:rPr lang="en-US" sz="2700" dirty="0">
                <a:latin typeface="Segoe UI" panose="020B0502040204020203" pitchFamily="34" charset="0"/>
                <a:cs typeface="Segoe UI" panose="020B0502040204020203" pitchFamily="34" charset="0"/>
              </a:rPr>
              <a:t>Personnel Security</a:t>
            </a:r>
          </a:p>
          <a:p>
            <a:pPr marL="342900" indent="-342900">
              <a:buFont typeface="+mj-lt"/>
              <a:buAutoNum type="arabicPeriod"/>
            </a:pPr>
            <a:r>
              <a:rPr lang="en-US" sz="2700" dirty="0">
                <a:latin typeface="Segoe UI" panose="020B0502040204020203" pitchFamily="34" charset="0"/>
                <a:cs typeface="Segoe UI" panose="020B0502040204020203" pitchFamily="34" charset="0"/>
              </a:rPr>
              <a:t>Risk Assessment</a:t>
            </a:r>
          </a:p>
          <a:p>
            <a:pPr marL="342900" indent="-342900">
              <a:buFont typeface="+mj-lt"/>
              <a:buAutoNum type="arabicPeriod"/>
            </a:pPr>
            <a:r>
              <a:rPr lang="en-US" sz="2700" dirty="0">
                <a:latin typeface="Segoe UI" panose="020B0502040204020203" pitchFamily="34" charset="0"/>
                <a:cs typeface="Segoe UI" panose="020B0502040204020203" pitchFamily="34" charset="0"/>
              </a:rPr>
              <a:t>Security Assessment</a:t>
            </a:r>
          </a:p>
          <a:p>
            <a:pPr marL="342900" indent="-342900">
              <a:buFont typeface="+mj-lt"/>
              <a:buAutoNum type="arabicPeriod"/>
            </a:pPr>
            <a:r>
              <a:rPr lang="en-US" sz="2700" dirty="0">
                <a:latin typeface="Segoe UI" panose="020B0502040204020203" pitchFamily="34" charset="0"/>
                <a:cs typeface="Segoe UI" panose="020B0502040204020203" pitchFamily="34" charset="0"/>
              </a:rPr>
              <a:t>System and Communications Protection</a:t>
            </a:r>
          </a:p>
          <a:p>
            <a:pPr marL="342900" indent="-342900">
              <a:buFont typeface="+mj-lt"/>
              <a:buAutoNum type="arabicPeriod"/>
            </a:pPr>
            <a:r>
              <a:rPr lang="en-US" sz="2700" dirty="0">
                <a:latin typeface="Segoe UI" panose="020B0502040204020203" pitchFamily="34" charset="0"/>
                <a:cs typeface="Segoe UI" panose="020B0502040204020203" pitchFamily="34" charset="0"/>
              </a:rPr>
              <a:t>System and Information Integrity</a:t>
            </a:r>
          </a:p>
        </p:txBody>
      </p:sp>
      <p:pic>
        <p:nvPicPr>
          <p:cNvPr id="9"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Tree>
    <p:extLst>
      <p:ext uri="{BB962C8B-B14F-4D97-AF65-F5344CB8AC3E}">
        <p14:creationId xmlns:p14="http://schemas.microsoft.com/office/powerpoint/2010/main" xmlns="" val="1438630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90" y="106362"/>
            <a:ext cx="4597874" cy="6133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3" name="Rectangle 2"/>
          <p:cNvSpPr/>
          <p:nvPr/>
        </p:nvSpPr>
        <p:spPr>
          <a:xfrm>
            <a:off x="4664721" y="320304"/>
            <a:ext cx="7456597" cy="5815695"/>
          </a:xfrm>
          <a:prstGeom prst="rect">
            <a:avLst/>
          </a:prstGeom>
        </p:spPr>
        <p:txBody>
          <a:bodyPr wrap="square">
            <a:spAutoFit/>
          </a:bodyPr>
          <a:lstStyle/>
          <a:p>
            <a:pPr>
              <a:lnSpc>
                <a:spcPct val="107000"/>
              </a:lnSpc>
              <a:spcAft>
                <a:spcPts val="800"/>
              </a:spcAft>
            </a:pPr>
            <a:r>
              <a:rPr lang="en-US" sz="1500" b="1" dirty="0">
                <a:latin typeface="Segoe UI" panose="020B0502040204020203" pitchFamily="34" charset="0"/>
                <a:ea typeface="Calibri" panose="020F0502020204030204" pitchFamily="34" charset="0"/>
                <a:cs typeface="Segoe UI" panose="020B0502040204020203" pitchFamily="34" charset="0"/>
              </a:rPr>
              <a:t>BASIC SECURITY REQUIREMENTS (FROM FIPS PUBLICATION 200):</a:t>
            </a:r>
            <a:endParaRPr lang="en-US" sz="1500" dirty="0">
              <a:latin typeface="Segoe UI" panose="020B0502040204020203"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3.4.1 </a:t>
            </a:r>
            <a:r>
              <a:rPr lang="en-US" sz="1500" dirty="0">
                <a:latin typeface="Segoe UI" panose="020B0502040204020203" pitchFamily="34" charset="0"/>
                <a:ea typeface="Calibri" panose="020F0502020204030204" pitchFamily="34" charset="0"/>
                <a:cs typeface="Segoe UI" panose="020B0502040204020203" pitchFamily="34" charset="0"/>
              </a:rPr>
              <a:t>Establish and maintain baseline configurations and inventories of organizational information systems (including hardware, software, firmware, and documentation) throughout the respective system development life cycles.</a:t>
            </a:r>
          </a:p>
          <a:p>
            <a:pPr marL="342900" marR="0" lvl="0" indent="-342900">
              <a:lnSpc>
                <a:spcPct val="107000"/>
              </a:lnSpc>
              <a:spcBef>
                <a:spcPts val="0"/>
              </a:spcBef>
              <a:spcAft>
                <a:spcPts val="80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3.4.2 </a:t>
            </a:r>
            <a:r>
              <a:rPr lang="en-US" sz="1500" dirty="0">
                <a:latin typeface="Segoe UI" panose="020B0502040204020203" pitchFamily="34" charset="0"/>
                <a:ea typeface="Calibri" panose="020F0502020204030204" pitchFamily="34" charset="0"/>
                <a:cs typeface="Segoe UI" panose="020B0502040204020203" pitchFamily="34" charset="0"/>
              </a:rPr>
              <a:t>Establish and enforce security configuration settings for information technology products employed in organizational information systems.</a:t>
            </a:r>
            <a:br>
              <a:rPr lang="en-US" sz="1500" dirty="0">
                <a:latin typeface="Segoe UI" panose="020B0502040204020203" pitchFamily="34" charset="0"/>
                <a:ea typeface="Calibri" panose="020F0502020204030204" pitchFamily="34" charset="0"/>
                <a:cs typeface="Segoe UI" panose="020B0502040204020203" pitchFamily="34" charset="0"/>
              </a:rPr>
            </a:br>
            <a:endParaRPr lang="en-US" sz="15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US" sz="1500" b="1" dirty="0">
                <a:latin typeface="Segoe UI" panose="020B0502040204020203" pitchFamily="34" charset="0"/>
                <a:ea typeface="Calibri" panose="020F0502020204030204" pitchFamily="34" charset="0"/>
                <a:cs typeface="Segoe UI" panose="020B0502040204020203" pitchFamily="34" charset="0"/>
              </a:rPr>
              <a:t>DERIVED SECURITY REQUIREMENTS (FROM NIST SPECIAL PUBLICATION 800-53):</a:t>
            </a:r>
            <a:r>
              <a:rPr lang="en-US" sz="1500" dirty="0">
                <a:latin typeface="Segoe UI" panose="020B0502040204020203" pitchFamily="34" charset="0"/>
                <a:ea typeface="Calibri" panose="020F0502020204030204" pitchFamily="34" charset="0"/>
                <a:cs typeface="Segoe UI" panose="020B0502040204020203" pitchFamily="34" charset="0"/>
              </a:rPr>
              <a:t/>
            </a:r>
            <a:br>
              <a:rPr lang="en-US" sz="1500" dirty="0">
                <a:latin typeface="Segoe UI" panose="020B0502040204020203" pitchFamily="34" charset="0"/>
                <a:ea typeface="Calibri" panose="020F0502020204030204" pitchFamily="34" charset="0"/>
                <a:cs typeface="Segoe UI" panose="020B0502040204020203" pitchFamily="34" charset="0"/>
              </a:rPr>
            </a:br>
            <a:endParaRPr lang="en-US" sz="1500" dirty="0">
              <a:latin typeface="Segoe UI" panose="020B0502040204020203"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3.4.3 </a:t>
            </a:r>
            <a:r>
              <a:rPr lang="en-US" sz="1500" dirty="0">
                <a:latin typeface="Segoe UI" panose="020B0502040204020203" pitchFamily="34" charset="0"/>
                <a:ea typeface="Calibri" panose="020F0502020204030204" pitchFamily="34" charset="0"/>
                <a:cs typeface="Segoe UI" panose="020B0502040204020203" pitchFamily="34" charset="0"/>
              </a:rPr>
              <a:t>Track, review, approve/disapprove, and audit changes to information systems</a:t>
            </a:r>
          </a:p>
          <a:p>
            <a:pPr marL="342900" marR="0" lvl="0" indent="-342900">
              <a:lnSpc>
                <a:spcPct val="107000"/>
              </a:lnSpc>
              <a:spcBef>
                <a:spcPts val="0"/>
              </a:spcBef>
              <a:spcAft>
                <a:spcPts val="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3.4.4 </a:t>
            </a:r>
            <a:r>
              <a:rPr lang="en-US" sz="1500" dirty="0">
                <a:latin typeface="Segoe UI" panose="020B0502040204020203" pitchFamily="34" charset="0"/>
                <a:ea typeface="Calibri" panose="020F0502020204030204" pitchFamily="34" charset="0"/>
                <a:cs typeface="Segoe UI" panose="020B0502040204020203" pitchFamily="34" charset="0"/>
              </a:rPr>
              <a:t>Analyze the security impact of changes prior to implementation.</a:t>
            </a:r>
          </a:p>
          <a:p>
            <a:pPr marL="342900" marR="0" lvl="0" indent="-342900">
              <a:lnSpc>
                <a:spcPct val="107000"/>
              </a:lnSpc>
              <a:spcBef>
                <a:spcPts val="0"/>
              </a:spcBef>
              <a:spcAft>
                <a:spcPts val="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3.4.5 </a:t>
            </a:r>
            <a:r>
              <a:rPr lang="en-US" sz="1500" dirty="0">
                <a:latin typeface="Segoe UI" panose="020B0502040204020203" pitchFamily="34" charset="0"/>
                <a:ea typeface="Calibri" panose="020F0502020204030204" pitchFamily="34" charset="0"/>
                <a:cs typeface="Segoe UI" panose="020B0502040204020203" pitchFamily="34" charset="0"/>
              </a:rPr>
              <a:t>Define, document, approve, and enforce physical and logical access restrictions associated with changes to the information system.</a:t>
            </a:r>
          </a:p>
          <a:p>
            <a:pPr marL="342900" marR="0" lvl="0" indent="-342900">
              <a:lnSpc>
                <a:spcPct val="107000"/>
              </a:lnSpc>
              <a:spcBef>
                <a:spcPts val="0"/>
              </a:spcBef>
              <a:spcAft>
                <a:spcPts val="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3.4.6 </a:t>
            </a:r>
            <a:r>
              <a:rPr lang="en-US" sz="1500" dirty="0">
                <a:latin typeface="Segoe UI" panose="020B0502040204020203" pitchFamily="34" charset="0"/>
                <a:ea typeface="Calibri" panose="020F0502020204030204" pitchFamily="34" charset="0"/>
                <a:cs typeface="Segoe UI" panose="020B0502040204020203" pitchFamily="34" charset="0"/>
              </a:rPr>
              <a:t>Employ the principle of least functionality by configuring the information system to provide only essential capabilities.</a:t>
            </a:r>
          </a:p>
          <a:p>
            <a:pPr marL="342900" marR="0" lvl="0" indent="-342900">
              <a:lnSpc>
                <a:spcPct val="107000"/>
              </a:lnSpc>
              <a:spcBef>
                <a:spcPts val="0"/>
              </a:spcBef>
              <a:spcAft>
                <a:spcPts val="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3.4.7 </a:t>
            </a:r>
            <a:r>
              <a:rPr lang="en-US" sz="1500" dirty="0">
                <a:latin typeface="Segoe UI" panose="020B0502040204020203" pitchFamily="34" charset="0"/>
                <a:ea typeface="Calibri" panose="020F0502020204030204" pitchFamily="34" charset="0"/>
                <a:cs typeface="Segoe UI" panose="020B0502040204020203" pitchFamily="34" charset="0"/>
              </a:rPr>
              <a:t>Restrict, disable, and prevent the use of nonessential programs, functions, ports, protocols, and services.</a:t>
            </a:r>
          </a:p>
          <a:p>
            <a:pPr marL="342900" marR="0" lvl="0" indent="-342900">
              <a:lnSpc>
                <a:spcPct val="107000"/>
              </a:lnSpc>
              <a:spcBef>
                <a:spcPts val="0"/>
              </a:spcBef>
              <a:spcAft>
                <a:spcPts val="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3.4.8 </a:t>
            </a:r>
            <a:r>
              <a:rPr lang="en-US" sz="1500" dirty="0">
                <a:latin typeface="Segoe UI" panose="020B0502040204020203" pitchFamily="34" charset="0"/>
                <a:ea typeface="Calibri" panose="020F0502020204030204" pitchFamily="34" charset="0"/>
                <a:cs typeface="Segoe UI" panose="020B0502040204020203" pitchFamily="34" charset="0"/>
              </a:rPr>
              <a:t>Apply deny-by-exception (blacklist) policy to prevent the use of unauthorized software or deny-all, permit-by-exception (whitelisting) policy to allow the execution of authorized software.</a:t>
            </a:r>
          </a:p>
          <a:p>
            <a:pPr marL="342900" marR="0" lvl="0" indent="-342900">
              <a:lnSpc>
                <a:spcPct val="107000"/>
              </a:lnSpc>
              <a:spcBef>
                <a:spcPts val="0"/>
              </a:spcBef>
              <a:spcAft>
                <a:spcPts val="800"/>
              </a:spcAft>
              <a:buFont typeface="Symbol" panose="05050102010706020507" pitchFamily="18" charset="2"/>
              <a:buChar char=""/>
            </a:pPr>
            <a:r>
              <a:rPr lang="en-US" sz="1500" b="1" dirty="0">
                <a:latin typeface="Segoe UI" panose="020B0502040204020203" pitchFamily="34" charset="0"/>
                <a:ea typeface="Calibri" panose="020F0502020204030204" pitchFamily="34" charset="0"/>
                <a:cs typeface="Segoe UI" panose="020B0502040204020203" pitchFamily="34" charset="0"/>
              </a:rPr>
              <a:t>3.4.9 </a:t>
            </a:r>
            <a:r>
              <a:rPr lang="en-US" sz="1500" dirty="0">
                <a:latin typeface="Segoe UI" panose="020B0502040204020203" pitchFamily="34" charset="0"/>
                <a:ea typeface="Calibri" panose="020F0502020204030204" pitchFamily="34" charset="0"/>
                <a:cs typeface="Segoe UI" panose="020B0502040204020203" pitchFamily="34" charset="0"/>
              </a:rPr>
              <a:t>Control and monitor user-installed software.</a:t>
            </a:r>
          </a:p>
        </p:txBody>
      </p:sp>
      <p:sp>
        <p:nvSpPr>
          <p:cNvPr id="8" name="Rectangle 7"/>
          <p:cNvSpPr/>
          <p:nvPr/>
        </p:nvSpPr>
        <p:spPr>
          <a:xfrm>
            <a:off x="467735" y="467897"/>
            <a:ext cx="3904891" cy="5632311"/>
          </a:xfrm>
          <a:prstGeom prst="rect">
            <a:avLst/>
          </a:prstGeom>
        </p:spPr>
        <p:txBody>
          <a:bodyPr wrap="square">
            <a:spAutoFit/>
          </a:bodyPr>
          <a:lstStyle/>
          <a:p>
            <a:r>
              <a:rPr lang="en-US" sz="4000" dirty="0"/>
              <a:t/>
            </a:r>
            <a:br>
              <a:rPr lang="en-US" sz="4000" dirty="0"/>
            </a:br>
            <a:r>
              <a:rPr lang="en-US" sz="4000" dirty="0">
                <a:solidFill>
                  <a:srgbClr val="00B0F0"/>
                </a:solidFill>
                <a:latin typeface="Segoe UI" panose="020B0502040204020203" pitchFamily="34" charset="0"/>
                <a:cs typeface="Segoe UI" panose="020B0502040204020203" pitchFamily="34" charset="0"/>
              </a:rPr>
              <a:t>Example for Configuration Management from Chapter 3, Requirement 4 in NIST 800-171</a:t>
            </a:r>
            <a:r>
              <a:rPr lang="en-US" sz="4000" dirty="0"/>
              <a:t/>
            </a:r>
            <a:br>
              <a:rPr lang="en-US" sz="4000" dirty="0"/>
            </a:br>
            <a:r>
              <a:rPr lang="en-US" sz="4000" dirty="0"/>
              <a:t/>
            </a:r>
            <a:br>
              <a:rPr lang="en-US" sz="4000" dirty="0"/>
            </a:br>
            <a:endParaRPr lang="en-US" sz="4000" dirty="0"/>
          </a:p>
        </p:txBody>
      </p:sp>
      <p:pic>
        <p:nvPicPr>
          <p:cNvPr id="10"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Tree>
    <p:extLst>
      <p:ext uri="{BB962C8B-B14F-4D97-AF65-F5344CB8AC3E}">
        <p14:creationId xmlns:p14="http://schemas.microsoft.com/office/powerpoint/2010/main" xmlns="" val="3336323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2" name="Title 1"/>
          <p:cNvSpPr>
            <a:spLocks noGrp="1"/>
          </p:cNvSpPr>
          <p:nvPr>
            <p:ph type="title"/>
          </p:nvPr>
        </p:nvSpPr>
        <p:spPr>
          <a:xfrm>
            <a:off x="309064" y="1186022"/>
            <a:ext cx="11740550" cy="3976392"/>
          </a:xfrm>
        </p:spPr>
        <p:txBody>
          <a:bodyPr>
            <a:noAutofit/>
          </a:bodyPr>
          <a:lstStyle/>
          <a:p>
            <a:r>
              <a:rPr lang="en-US" sz="4000" dirty="0">
                <a:solidFill>
                  <a:srgbClr val="00B0F0"/>
                </a:solidFill>
                <a:latin typeface="Segoe UI" panose="020B0502040204020203" pitchFamily="34" charset="0"/>
                <a:cs typeface="Segoe UI" panose="020B0502040204020203" pitchFamily="34" charset="0"/>
              </a:rPr>
              <a:t>Consider that many of the organizations faced with this requirement are in a bit of a </a:t>
            </a:r>
            <a:r>
              <a:rPr lang="en-US" sz="4000" dirty="0">
                <a:solidFill>
                  <a:srgbClr val="FF0000"/>
                </a:solidFill>
                <a:latin typeface="Segoe UI" panose="020B0502040204020203" pitchFamily="34" charset="0"/>
                <a:cs typeface="Segoe UI" panose="020B0502040204020203" pitchFamily="34" charset="0"/>
              </a:rPr>
              <a:t>quandary</a:t>
            </a:r>
            <a:r>
              <a:rPr lang="en-US" sz="4000" dirty="0">
                <a:solidFill>
                  <a:srgbClr val="00B0F0"/>
                </a:solidFill>
                <a:latin typeface="Segoe UI" panose="020B0502040204020203" pitchFamily="34" charset="0"/>
                <a:cs typeface="Segoe UI" panose="020B0502040204020203" pitchFamily="34" charset="0"/>
              </a:rPr>
              <a:t>, considering the reality of never having had to protect CUI at this level before. They don’t want to lose these important customers but at the same time, </a:t>
            </a:r>
            <a:r>
              <a:rPr lang="en-US" sz="4000" dirty="0">
                <a:solidFill>
                  <a:srgbClr val="FF0000"/>
                </a:solidFill>
                <a:latin typeface="Segoe UI" panose="020B0502040204020203" pitchFamily="34" charset="0"/>
                <a:cs typeface="Segoe UI" panose="020B0502040204020203" pitchFamily="34" charset="0"/>
              </a:rPr>
              <a:t>they don’t have the people/experience, technology or money to solve it.</a:t>
            </a:r>
          </a:p>
        </p:txBody>
      </p:sp>
    </p:spTree>
    <p:extLst>
      <p:ext uri="{BB962C8B-B14F-4D97-AF65-F5344CB8AC3E}">
        <p14:creationId xmlns:p14="http://schemas.microsoft.com/office/powerpoint/2010/main" xmlns="" val="1123800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panose="00000500000000000000" pitchFamily="50" charset="0"/>
            </a:endParaRPr>
          </a:p>
        </p:txBody>
      </p:sp>
      <p:pic>
        <p:nvPicPr>
          <p:cNvPr id="13"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4" name="Title 3"/>
          <p:cNvSpPr>
            <a:spLocks noGrp="1"/>
          </p:cNvSpPr>
          <p:nvPr>
            <p:ph type="title"/>
          </p:nvPr>
        </p:nvSpPr>
        <p:spPr>
          <a:xfrm>
            <a:off x="779184" y="399813"/>
            <a:ext cx="10515600" cy="2899214"/>
          </a:xfrm>
        </p:spPr>
        <p:txBody>
          <a:bodyPr>
            <a:noAutofit/>
          </a:bodyPr>
          <a:lstStyle/>
          <a:p>
            <a:r>
              <a:rPr lang="en-US" sz="4000" dirty="0">
                <a:solidFill>
                  <a:srgbClr val="00B0F0"/>
                </a:solidFill>
                <a:latin typeface="Segoe UI" panose="020B0502040204020203" pitchFamily="34" charset="0"/>
                <a:cs typeface="Segoe UI" panose="020B0502040204020203" pitchFamily="34" charset="0"/>
              </a:rPr>
              <a:t>“This rule will apply to all contractors with covered defense information transiting their  information systems. DoD estimates that this rule may apply to 10,000 contractors and that </a:t>
            </a:r>
            <a:r>
              <a:rPr lang="en-US" sz="4000" dirty="0">
                <a:solidFill>
                  <a:srgbClr val="FF0000"/>
                </a:solidFill>
                <a:latin typeface="Segoe UI" panose="020B0502040204020203" pitchFamily="34" charset="0"/>
                <a:cs typeface="Segoe UI" panose="020B0502040204020203" pitchFamily="34" charset="0"/>
              </a:rPr>
              <a:t>less than half of those are small businesses</a:t>
            </a:r>
            <a:r>
              <a:rPr lang="en-US" sz="4000" dirty="0">
                <a:solidFill>
                  <a:srgbClr val="00B0F0"/>
                </a:solidFill>
                <a:latin typeface="Segoe UI" panose="020B0502040204020203" pitchFamily="34" charset="0"/>
                <a:cs typeface="Segoe UI" panose="020B0502040204020203" pitchFamily="34" charset="0"/>
              </a:rPr>
              <a:t>.”</a:t>
            </a:r>
          </a:p>
        </p:txBody>
      </p:sp>
      <p:sp>
        <p:nvSpPr>
          <p:cNvPr id="2" name="Rectangle 1"/>
          <p:cNvSpPr/>
          <p:nvPr/>
        </p:nvSpPr>
        <p:spPr>
          <a:xfrm>
            <a:off x="6193222" y="3511129"/>
            <a:ext cx="6096000" cy="307777"/>
          </a:xfrm>
          <a:prstGeom prst="rect">
            <a:avLst/>
          </a:prstGeom>
        </p:spPr>
        <p:txBody>
          <a:bodyPr>
            <a:spAutoFit/>
          </a:bodyPr>
          <a:lstStyle/>
          <a:p>
            <a:r>
              <a:rPr lang="en-US" sz="1400" dirty="0">
                <a:hlinkClick r:id="rId5"/>
              </a:rPr>
              <a:t>https://www.gpo.gov/fdsys/pkg/FR-2015-08-26/pdf/2015-20870.pdf</a:t>
            </a:r>
            <a:r>
              <a:rPr lang="en-US" sz="1400" dirty="0"/>
              <a:t> </a:t>
            </a:r>
          </a:p>
        </p:txBody>
      </p:sp>
      <p:sp>
        <p:nvSpPr>
          <p:cNvPr id="9" name="Title 3"/>
          <p:cNvSpPr txBox="1">
            <a:spLocks/>
          </p:cNvSpPr>
          <p:nvPr/>
        </p:nvSpPr>
        <p:spPr>
          <a:xfrm>
            <a:off x="228601" y="5084379"/>
            <a:ext cx="11674365" cy="88164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00B0F0"/>
                </a:solidFill>
                <a:latin typeface="Segoe UI" panose="020B0502040204020203" pitchFamily="34" charset="0"/>
                <a:cs typeface="Segoe UI" panose="020B0502040204020203" pitchFamily="34" charset="0"/>
              </a:rPr>
              <a:t>Do they really understand the realities of the SMB?</a:t>
            </a:r>
          </a:p>
        </p:txBody>
      </p:sp>
    </p:spTree>
    <p:extLst>
      <p:ext uri="{BB962C8B-B14F-4D97-AF65-F5344CB8AC3E}">
        <p14:creationId xmlns:p14="http://schemas.microsoft.com/office/powerpoint/2010/main" xmlns="" val="40364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106361"/>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2" name="Title 1"/>
          <p:cNvSpPr>
            <a:spLocks noGrp="1"/>
          </p:cNvSpPr>
          <p:nvPr>
            <p:ph type="title"/>
          </p:nvPr>
        </p:nvSpPr>
        <p:spPr>
          <a:xfrm>
            <a:off x="453703" y="2620255"/>
            <a:ext cx="11740550" cy="1714172"/>
          </a:xfrm>
        </p:spPr>
        <p:txBody>
          <a:bodyPr>
            <a:noAutofit/>
          </a:bodyPr>
          <a:lstStyle/>
          <a:p>
            <a:r>
              <a:rPr lang="en-US" sz="4800" dirty="0">
                <a:solidFill>
                  <a:srgbClr val="00B0F0"/>
                </a:solidFill>
                <a:latin typeface="Segoe UI" panose="020B0502040204020203" pitchFamily="34" charset="0"/>
                <a:cs typeface="Segoe UI" panose="020B0502040204020203" pitchFamily="34" charset="0"/>
              </a:rPr>
              <a:t>Even the SBA recognizes the issue… </a:t>
            </a:r>
            <a:r>
              <a:rPr lang="en-US" sz="4800">
                <a:solidFill>
                  <a:srgbClr val="00B0F0"/>
                </a:solidFill>
                <a:latin typeface="Segoe UI" panose="020B0502040204020203" pitchFamily="34" charset="0"/>
                <a:cs typeface="Segoe UI" panose="020B0502040204020203" pitchFamily="34" charset="0"/>
              </a:rPr>
              <a:t>but there </a:t>
            </a:r>
            <a:r>
              <a:rPr lang="en-US" sz="4800" dirty="0">
                <a:solidFill>
                  <a:srgbClr val="00B0F0"/>
                </a:solidFill>
                <a:latin typeface="Segoe UI" panose="020B0502040204020203" pitchFamily="34" charset="0"/>
                <a:cs typeface="Segoe UI" panose="020B0502040204020203" pitchFamily="34" charset="0"/>
              </a:rPr>
              <a:t>are no great answers…  The reality is that SMBs are very </a:t>
            </a:r>
            <a:r>
              <a:rPr lang="en-US" sz="4800" dirty="0">
                <a:solidFill>
                  <a:srgbClr val="FF0000"/>
                </a:solidFill>
                <a:latin typeface="Segoe UI" panose="020B0502040204020203" pitchFamily="34" charset="0"/>
                <a:cs typeface="Segoe UI" panose="020B0502040204020203" pitchFamily="34" charset="0"/>
              </a:rPr>
              <a:t>far behind </a:t>
            </a:r>
            <a:r>
              <a:rPr lang="en-US" sz="4800" dirty="0">
                <a:solidFill>
                  <a:srgbClr val="00B0F0"/>
                </a:solidFill>
                <a:latin typeface="Segoe UI" panose="020B0502040204020203" pitchFamily="34" charset="0"/>
                <a:cs typeface="Segoe UI" panose="020B0502040204020203" pitchFamily="34" charset="0"/>
              </a:rPr>
              <a:t>when it comes to enterprise security…</a:t>
            </a:r>
            <a:endParaRPr lang="en-US" sz="4800"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401466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450"/>
            <a:ext cx="12191999"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6"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39" y="8088"/>
            <a:ext cx="12188826" cy="10636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50811" y="198589"/>
            <a:ext cx="6101222"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What is NetWatcher</a:t>
            </a:r>
          </a:p>
        </p:txBody>
      </p:sp>
      <p:pic>
        <p:nvPicPr>
          <p:cNvPr id="7"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pic>
        <p:nvPicPr>
          <p:cNvPr id="12" name="Picture 11"/>
          <p:cNvPicPr>
            <a:picLocks noChangeAspect="1"/>
          </p:cNvPicPr>
          <p:nvPr/>
        </p:nvPicPr>
        <p:blipFill>
          <a:blip r:embed="rId5" cstate="print"/>
          <a:stretch>
            <a:fillRect/>
          </a:stretch>
        </p:blipFill>
        <p:spPr>
          <a:xfrm>
            <a:off x="41778" y="1595945"/>
            <a:ext cx="5958336" cy="4627763"/>
          </a:xfrm>
          <a:prstGeom prst="rect">
            <a:avLst/>
          </a:prstGeom>
        </p:spPr>
      </p:pic>
      <p:pic>
        <p:nvPicPr>
          <p:cNvPr id="13" name="Picture 12"/>
          <p:cNvPicPr>
            <a:picLocks noChangeAspect="1"/>
          </p:cNvPicPr>
          <p:nvPr/>
        </p:nvPicPr>
        <p:blipFill>
          <a:blip r:embed="rId6" cstate="print"/>
          <a:stretch>
            <a:fillRect/>
          </a:stretch>
        </p:blipFill>
        <p:spPr>
          <a:xfrm>
            <a:off x="6308425" y="3439887"/>
            <a:ext cx="2139652" cy="2714903"/>
          </a:xfrm>
          <a:prstGeom prst="rect">
            <a:avLst/>
          </a:prstGeom>
        </p:spPr>
      </p:pic>
      <p:pic>
        <p:nvPicPr>
          <p:cNvPr id="14" name="Picture 13"/>
          <p:cNvPicPr>
            <a:picLocks noChangeAspect="1"/>
          </p:cNvPicPr>
          <p:nvPr/>
        </p:nvPicPr>
        <p:blipFill>
          <a:blip r:embed="rId7" cstate="print"/>
          <a:stretch>
            <a:fillRect/>
          </a:stretch>
        </p:blipFill>
        <p:spPr>
          <a:xfrm>
            <a:off x="5804203" y="1669612"/>
            <a:ext cx="2485946" cy="1627222"/>
          </a:xfrm>
          <a:prstGeom prst="rect">
            <a:avLst/>
          </a:prstGeom>
        </p:spPr>
      </p:pic>
      <p:pic>
        <p:nvPicPr>
          <p:cNvPr id="15" name="Picture 14"/>
          <p:cNvPicPr>
            <a:picLocks noChangeAspect="1"/>
          </p:cNvPicPr>
          <p:nvPr/>
        </p:nvPicPr>
        <p:blipFill>
          <a:blip r:embed="rId8" cstate="print"/>
          <a:stretch>
            <a:fillRect/>
          </a:stretch>
        </p:blipFill>
        <p:spPr>
          <a:xfrm>
            <a:off x="8756389" y="3470441"/>
            <a:ext cx="2288231" cy="2684349"/>
          </a:xfrm>
          <a:prstGeom prst="rect">
            <a:avLst/>
          </a:prstGeom>
        </p:spPr>
      </p:pic>
      <p:pic>
        <p:nvPicPr>
          <p:cNvPr id="3" name="Picture 2"/>
          <p:cNvPicPr>
            <a:picLocks noChangeAspect="1"/>
          </p:cNvPicPr>
          <p:nvPr/>
        </p:nvPicPr>
        <p:blipFill>
          <a:blip r:embed="rId9" cstate="print"/>
          <a:stretch>
            <a:fillRect/>
          </a:stretch>
        </p:blipFill>
        <p:spPr>
          <a:xfrm>
            <a:off x="8398326" y="149621"/>
            <a:ext cx="3740662" cy="3233560"/>
          </a:xfrm>
          <a:prstGeom prst="rect">
            <a:avLst/>
          </a:prstGeom>
        </p:spPr>
      </p:pic>
    </p:spTree>
    <p:extLst>
      <p:ext uri="{BB962C8B-B14F-4D97-AF65-F5344CB8AC3E}">
        <p14:creationId xmlns:p14="http://schemas.microsoft.com/office/powerpoint/2010/main" xmlns="" val="1395719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0" y="110560"/>
            <a:ext cx="12188825" cy="6273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panose="00000500000000000000" pitchFamily="50" charset="0"/>
            </a:endParaRP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10" name="Rectangle 9"/>
          <p:cNvSpPr/>
          <p:nvPr/>
        </p:nvSpPr>
        <p:spPr>
          <a:xfrm>
            <a:off x="6248401" y="5868482"/>
            <a:ext cx="6096000" cy="338554"/>
          </a:xfrm>
          <a:prstGeom prst="rect">
            <a:avLst/>
          </a:prstGeom>
        </p:spPr>
        <p:txBody>
          <a:bodyPr>
            <a:spAutoFit/>
          </a:bodyPr>
          <a:lstStyle/>
          <a:p>
            <a:r>
              <a:rPr lang="en-US" sz="1600" i="1" dirty="0">
                <a:hlinkClick r:id="rId5"/>
              </a:rPr>
              <a:t>https://www.sba.gov/sites/default/files/2016_02_29_12_45_40.pdf</a:t>
            </a:r>
            <a:r>
              <a:rPr lang="en-US" sz="1600" i="1" dirty="0"/>
              <a:t> </a:t>
            </a:r>
          </a:p>
        </p:txBody>
      </p:sp>
      <p:sp>
        <p:nvSpPr>
          <p:cNvPr id="11" name="TextBox 10"/>
          <p:cNvSpPr txBox="1"/>
          <p:nvPr/>
        </p:nvSpPr>
        <p:spPr>
          <a:xfrm>
            <a:off x="113729" y="250166"/>
            <a:ext cx="11963251" cy="5878532"/>
          </a:xfrm>
          <a:prstGeom prst="rect">
            <a:avLst/>
          </a:prstGeom>
          <a:noFill/>
        </p:spPr>
        <p:txBody>
          <a:bodyPr wrap="square" rtlCol="0">
            <a:spAutoFit/>
          </a:bodyPr>
          <a:lstStyle/>
          <a:p>
            <a:r>
              <a:rPr lang="en-US" sz="1200" dirty="0"/>
              <a:t>A. </a:t>
            </a:r>
            <a:r>
              <a:rPr lang="en-US" sz="1200" b="1" dirty="0"/>
              <a:t>DOD’s IRFA appears to be deficient.</a:t>
            </a:r>
            <a:endParaRPr lang="en-US" sz="1200" dirty="0"/>
          </a:p>
          <a:p>
            <a:r>
              <a:rPr lang="en-US" sz="1200" dirty="0"/>
              <a:t> </a:t>
            </a:r>
          </a:p>
          <a:p>
            <a:r>
              <a:rPr lang="en-US" sz="1200" b="1" dirty="0"/>
              <a:t>Number of Small Entities.</a:t>
            </a:r>
            <a:r>
              <a:rPr lang="en-US" sz="1200" dirty="0"/>
              <a:t> </a:t>
            </a:r>
          </a:p>
          <a:p>
            <a:r>
              <a:rPr lang="en-US" sz="1200" dirty="0"/>
              <a:t>Advocacy believes that DOD’s estimation of the number of small businesses affected by the rule is too low.  DOD should include both small business prime contractors and small business subcontractors when estimating the number of small businesses impacted by the interim regulation.  This rule will apply to all contractors with covered defense information transitioning their information systems.  </a:t>
            </a:r>
            <a:r>
              <a:rPr lang="en-US" sz="1200" b="1" dirty="0">
                <a:solidFill>
                  <a:srgbClr val="FF0000"/>
                </a:solidFill>
              </a:rPr>
              <a:t>DOD estimates that 10,000 contractors will be impacted by this rule and no more than 5,000 will be small businesses</a:t>
            </a:r>
            <a:r>
              <a:rPr lang="en-US" sz="1200" dirty="0"/>
              <a:t>.</a:t>
            </a:r>
            <a:r>
              <a:rPr lang="en-US" sz="1200" u="sng" dirty="0">
                <a:hlinkClick r:id="rId6"/>
              </a:rPr>
              <a:t>[8]</a:t>
            </a:r>
            <a:r>
              <a:rPr lang="en-US" sz="1200" dirty="0"/>
              <a:t>  It is unclear from DOD’s analysis whether this estimation includes prime contractors, subcontractors, or both.  As discussed below,</a:t>
            </a:r>
            <a:r>
              <a:rPr lang="en-US" sz="2000" dirty="0"/>
              <a:t> </a:t>
            </a:r>
            <a:r>
              <a:rPr lang="en-US" sz="2000" b="1" dirty="0">
                <a:solidFill>
                  <a:srgbClr val="00B0F0"/>
                </a:solidFill>
              </a:rPr>
              <a:t>DOD’s interim rule will significantly impact small businesses serving as prime contractors as well as small businesses servings as subcontractors.</a:t>
            </a:r>
            <a:r>
              <a:rPr lang="en-US" sz="1200" dirty="0"/>
              <a:t>  If DOD’s estimation only includes small business prime contractors, </a:t>
            </a:r>
            <a:r>
              <a:rPr lang="en-US" sz="1200" b="1" dirty="0">
                <a:solidFill>
                  <a:srgbClr val="FF0000"/>
                </a:solidFill>
              </a:rPr>
              <a:t>Advocacy believes DOD has vastly underestimated the number of small businesses affected by this interim rule.</a:t>
            </a:r>
          </a:p>
          <a:p>
            <a:r>
              <a:rPr lang="en-US" sz="1200" dirty="0"/>
              <a:t> </a:t>
            </a:r>
          </a:p>
          <a:p>
            <a:r>
              <a:rPr lang="en-US" sz="1200" b="1" dirty="0"/>
              <a:t>Significant Alternatives.</a:t>
            </a:r>
            <a:r>
              <a:rPr lang="en-US" sz="1200" dirty="0"/>
              <a:t>  In the December 30 rule, as in the August 26 rule, DOD asserts that “[n]o significant alternatives, that would minimize the economic impact of the rule on small entities, were determined.”</a:t>
            </a:r>
            <a:r>
              <a:rPr lang="en-US" sz="1200" u="sng" dirty="0">
                <a:hlinkClick r:id="rId6"/>
              </a:rPr>
              <a:t>[</a:t>
            </a:r>
            <a:r>
              <a:rPr lang="en-US" sz="1200" b="1" u="sng" dirty="0">
                <a:solidFill>
                  <a:srgbClr val="FF0000"/>
                </a:solidFill>
                <a:hlinkClick r:id="rId6"/>
              </a:rPr>
              <a:t>9]</a:t>
            </a:r>
            <a:r>
              <a:rPr lang="en-US" sz="1200" b="1" dirty="0">
                <a:solidFill>
                  <a:srgbClr val="FF0000"/>
                </a:solidFill>
              </a:rPr>
              <a:t>  However, the Regulatory Flexibility Act (RFA) requires discussion of such alternatives as:</a:t>
            </a:r>
            <a:br>
              <a:rPr lang="en-US" sz="1200" b="1" dirty="0">
                <a:solidFill>
                  <a:srgbClr val="FF0000"/>
                </a:solidFill>
              </a:rPr>
            </a:br>
            <a:r>
              <a:rPr lang="en-US" sz="1200" b="1" dirty="0">
                <a:solidFill>
                  <a:srgbClr val="FF0000"/>
                </a:solidFill>
              </a:rPr>
              <a:t> </a:t>
            </a:r>
          </a:p>
          <a:p>
            <a:r>
              <a:rPr lang="en-US" sz="1200" b="1" dirty="0">
                <a:solidFill>
                  <a:srgbClr val="FF0000"/>
                </a:solidFill>
              </a:rPr>
              <a:t>“(1) the establishment of differing compliance or reporting requirements or timetables that take into account the resources available to small entities;</a:t>
            </a:r>
          </a:p>
          <a:p>
            <a:r>
              <a:rPr lang="en-US" sz="1200" b="1" dirty="0">
                <a:solidFill>
                  <a:srgbClr val="FF0000"/>
                </a:solidFill>
              </a:rPr>
              <a:t>(2) the clarification, consolidation, or simplification of compliance and reporting requirements under the rule for small entities;</a:t>
            </a:r>
          </a:p>
          <a:p>
            <a:r>
              <a:rPr lang="en-US" sz="1200" b="1" dirty="0">
                <a:solidFill>
                  <a:srgbClr val="FF0000"/>
                </a:solidFill>
              </a:rPr>
              <a:t>(3) the use of performance rather than design standards; and</a:t>
            </a:r>
          </a:p>
          <a:p>
            <a:r>
              <a:rPr lang="en-US" sz="1200" b="1" dirty="0">
                <a:solidFill>
                  <a:srgbClr val="FF0000"/>
                </a:solidFill>
              </a:rPr>
              <a:t>(4) an exemption from coverage of the rule, or any part thereof, for such small entities.”</a:t>
            </a:r>
            <a:r>
              <a:rPr lang="en-US" sz="1200" b="1" u="sng" dirty="0">
                <a:solidFill>
                  <a:srgbClr val="FF0000"/>
                </a:solidFill>
                <a:hlinkClick r:id="rId6"/>
              </a:rPr>
              <a:t>[10]</a:t>
            </a:r>
            <a:endParaRPr lang="en-US" sz="1200" b="1" dirty="0">
              <a:solidFill>
                <a:srgbClr val="FF0000"/>
              </a:solidFill>
            </a:endParaRPr>
          </a:p>
          <a:p>
            <a:r>
              <a:rPr lang="en-US" sz="1200" dirty="0"/>
              <a:t> </a:t>
            </a:r>
          </a:p>
          <a:p>
            <a:r>
              <a:rPr lang="en-US" sz="1200" dirty="0"/>
              <a:t>Consistent with the requirements under the RFA and to help alleviate the economic burden the interim final rule will place on small businesses handling covered information, Advocacy recommends that the Federal government consider either:</a:t>
            </a:r>
          </a:p>
          <a:p>
            <a:pPr marL="285750" indent="-285750">
              <a:buFont typeface="Arial" panose="020B0604020202020204" pitchFamily="34" charset="0"/>
              <a:buChar char="•"/>
            </a:pPr>
            <a:r>
              <a:rPr lang="en-US" sz="1200" dirty="0"/>
              <a:t>Collaborating with universities and other organizations to provide low-cost cybersecurity services to small businesses participating in the federal acquisition process.  These institutions would provide services to supplant contracts with third-party vendors for assessments of information systems and security controls and for cybersecurity trainings and manuals for their employees; </a:t>
            </a:r>
          </a:p>
          <a:p>
            <a:pPr marL="285750" indent="-285750">
              <a:buFont typeface="Arial" panose="020B0604020202020204" pitchFamily="34" charset="0"/>
              <a:buChar char="•"/>
            </a:pPr>
            <a:r>
              <a:rPr lang="en-US" sz="1200" dirty="0"/>
              <a:t>Providing a one-time subsidy to small businesses participating in the federal acquisition process to help cover the cost of initial consultations with third-party vendors to assess their information systems and security controls for vulnerabilities.  This one-time subsidy would be provided to these small businesses when they initially enter the federal acquisition process; or</a:t>
            </a:r>
          </a:p>
          <a:p>
            <a:pPr marL="285750" indent="-285750">
              <a:buFont typeface="Arial" panose="020B0604020202020204" pitchFamily="34" charset="0"/>
              <a:buChar char="•"/>
            </a:pPr>
            <a:r>
              <a:rPr lang="en-US" sz="1200" dirty="0"/>
              <a:t>Other significant alternatives as described by interested parties.</a:t>
            </a:r>
          </a:p>
          <a:p>
            <a:r>
              <a:rPr lang="en-US" sz="1200" dirty="0"/>
              <a:t>Advocacy suggests that DOD provide the public with its analysis on each of these alternatives.  Given that DOD determined the entire industry, both large and small businesses, needed additional time to comply with the August 26 rule,</a:t>
            </a:r>
            <a:r>
              <a:rPr lang="en-US" sz="1200" u="sng" dirty="0">
                <a:hlinkClick r:id="rId6"/>
              </a:rPr>
              <a:t>[11]</a:t>
            </a:r>
            <a:r>
              <a:rPr lang="en-US" sz="1200" dirty="0"/>
              <a:t> DOD should at least consider a further extension of the compliance time for affected small businesses.</a:t>
            </a:r>
          </a:p>
          <a:p>
            <a:endParaRPr lang="en-US" sz="1200" dirty="0"/>
          </a:p>
        </p:txBody>
      </p:sp>
    </p:spTree>
    <p:extLst>
      <p:ext uri="{BB962C8B-B14F-4D97-AF65-F5344CB8AC3E}">
        <p14:creationId xmlns:p14="http://schemas.microsoft.com/office/powerpoint/2010/main" xmlns="" val="2096511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0" y="110560"/>
            <a:ext cx="12188825" cy="6273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panose="00000500000000000000" pitchFamily="50" charset="0"/>
            </a:endParaRP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10" name="Rectangle 9"/>
          <p:cNvSpPr/>
          <p:nvPr/>
        </p:nvSpPr>
        <p:spPr>
          <a:xfrm>
            <a:off x="6248401" y="5868482"/>
            <a:ext cx="6096000" cy="338554"/>
          </a:xfrm>
          <a:prstGeom prst="rect">
            <a:avLst/>
          </a:prstGeom>
        </p:spPr>
        <p:txBody>
          <a:bodyPr>
            <a:spAutoFit/>
          </a:bodyPr>
          <a:lstStyle/>
          <a:p>
            <a:r>
              <a:rPr lang="en-US" sz="1600" i="1" dirty="0">
                <a:hlinkClick r:id="rId5"/>
              </a:rPr>
              <a:t>https://www.sba.gov/sites/default/files/2016_02_29_12_45_40.pdf</a:t>
            </a:r>
            <a:r>
              <a:rPr lang="en-US" sz="1600" i="1" dirty="0"/>
              <a:t> </a:t>
            </a:r>
          </a:p>
        </p:txBody>
      </p:sp>
      <p:sp>
        <p:nvSpPr>
          <p:cNvPr id="11" name="TextBox 10"/>
          <p:cNvSpPr txBox="1"/>
          <p:nvPr/>
        </p:nvSpPr>
        <p:spPr>
          <a:xfrm>
            <a:off x="110536" y="189782"/>
            <a:ext cx="11963251" cy="5324535"/>
          </a:xfrm>
          <a:prstGeom prst="rect">
            <a:avLst/>
          </a:prstGeom>
          <a:noFill/>
        </p:spPr>
        <p:txBody>
          <a:bodyPr wrap="square" rtlCol="0">
            <a:spAutoFit/>
          </a:bodyPr>
          <a:lstStyle/>
          <a:p>
            <a:r>
              <a:rPr lang="en-US" sz="1200" b="1" dirty="0"/>
              <a:t>B. The cost of compliance with DOD’s interim final rule will be a significant barrier to small businesses engaging in the federal acquisition process.</a:t>
            </a:r>
            <a:endParaRPr lang="en-US" sz="1200" dirty="0"/>
          </a:p>
          <a:p>
            <a:r>
              <a:rPr lang="en-US" sz="1200" dirty="0"/>
              <a:t> </a:t>
            </a:r>
          </a:p>
          <a:p>
            <a:r>
              <a:rPr lang="en-US" sz="1200" dirty="0"/>
              <a:t>Advocacy has received input from the small business community and cybersecurity experts that the cost of compliance is the single most pressing problem associated with the interim regulation. For small businesses, the compliance cost may be viewed through two separate compliance lenses.</a:t>
            </a:r>
          </a:p>
          <a:p>
            <a:r>
              <a:rPr lang="en-US" sz="1200" dirty="0"/>
              <a:t> </a:t>
            </a:r>
          </a:p>
          <a:p>
            <a:r>
              <a:rPr lang="en-US" sz="1200" b="1" dirty="0"/>
              <a:t> 1. Small Business Prime Contractors</a:t>
            </a:r>
            <a:endParaRPr lang="en-US" sz="1200" dirty="0"/>
          </a:p>
          <a:p>
            <a:r>
              <a:rPr lang="en-US" sz="1200" dirty="0"/>
              <a:t> </a:t>
            </a:r>
          </a:p>
          <a:p>
            <a:r>
              <a:rPr lang="en-US" sz="1200" dirty="0"/>
              <a:t>In the first lens, the small business prime contractor with DOD will clearly be required to implement the requirements of NIST SP 800-171, according to the interim rule. </a:t>
            </a:r>
            <a:r>
              <a:rPr lang="en-US" sz="1600" b="1" dirty="0">
                <a:solidFill>
                  <a:srgbClr val="00B0F0"/>
                </a:solidFill>
              </a:rPr>
              <a:t>Compliance for these small business prime contractors is very expensive as many small businesses will be forced to purchase services from outside vendors to provide “adequate safeguards” for covered defense information. Most small businesses have neither the technical expertise nor the information technology personnel or software to conduct these services in-house. </a:t>
            </a:r>
          </a:p>
          <a:p>
            <a:r>
              <a:rPr lang="en-US" sz="1200" dirty="0"/>
              <a:t> </a:t>
            </a:r>
          </a:p>
          <a:p>
            <a:pPr marL="171450" indent="-171450">
              <a:buFont typeface="Arial" panose="020B0604020202020204" pitchFamily="34" charset="0"/>
              <a:buChar char="•"/>
            </a:pPr>
            <a:r>
              <a:rPr lang="en-US" sz="1200" b="1" dirty="0"/>
              <a:t>Software</a:t>
            </a:r>
            <a:r>
              <a:rPr lang="en-US" sz="1200" dirty="0"/>
              <a:t>.  The interim final rule will force small businesses to purchase additional software from third-party vendors, and will require small businesses to purchase any annual updates to that software thereafter.  For example, cybersecurity experts have told Advocacy that small businesses will need to purchase software for tracking employee computer activity to fulfill the configuration management requirements. </a:t>
            </a:r>
          </a:p>
          <a:p>
            <a:pPr marL="171450" indent="-171450">
              <a:buFont typeface="Arial" panose="020B0604020202020204" pitchFamily="34" charset="0"/>
              <a:buChar char="•"/>
            </a:pPr>
            <a:r>
              <a:rPr lang="en-US" sz="1200" b="1" dirty="0"/>
              <a:t>Infrastructure</a:t>
            </a:r>
            <a:r>
              <a:rPr lang="en-US" sz="1200" dirty="0"/>
              <a:t>.  The interim final rule will force small businesses to purchase services from third-party vendors to fulfill the infrastructural requirements.  For example, small businesses will be required to create redundant systems such as off-site, back-up servers for data retrieval in case of a cyber-incident.  This costly service cannot be completed in-house by the vast majority of small businesses and could require contracting services from multiple vendors.  Cybersecurity experts have also told Advocacy that small businesses will incur significant costs to establish adequate access controls such as encryption, multi-factor authorization, and separation of duties to prevent malevolent collusion.  Specifically, multi-factor authorization would require contracting with an outside vendor and would be very expensive to implement.</a:t>
            </a:r>
          </a:p>
          <a:p>
            <a:pPr marL="171450" indent="-171450">
              <a:buFont typeface="Arial" panose="020B0604020202020204" pitchFamily="34" charset="0"/>
              <a:buChar char="•"/>
            </a:pPr>
            <a:r>
              <a:rPr lang="en-US" sz="1200" b="1" dirty="0"/>
              <a:t>Consultation</a:t>
            </a:r>
            <a:r>
              <a:rPr lang="en-US" sz="1200" dirty="0"/>
              <a:t>.  The interim final rule will force small businesses to seek risk and security assessments from third-party consultants.  Small businesses will be required to periodically evaluate their information system and security controls and to reduce or eliminate any deficiencies or vulnerabilities.  Cybersecurity experts have told Advocacy that small businesses are likely not cognizant of any deficiencies or vulnerabilities and would otherwise react to vulnerabilities and deficiencies as problems arise.  Therefore, small businesses will need to contract with a third-party consultant to adequately assess their information systems and security controls.</a:t>
            </a:r>
          </a:p>
          <a:p>
            <a:pPr marL="171450" indent="-171450">
              <a:buFont typeface="Arial" panose="020B0604020202020204" pitchFamily="34" charset="0"/>
              <a:buChar char="•"/>
            </a:pPr>
            <a:r>
              <a:rPr lang="en-US" sz="1200" b="1" dirty="0"/>
              <a:t>Training</a:t>
            </a:r>
            <a:r>
              <a:rPr lang="en-US" sz="1200" dirty="0"/>
              <a:t>.  The interim final rule will force small businesses to either enroll employees in a third-party cybersecurity training course or contract with a vendor to produce an internal cybersecurity training regimen.  Cybersecurity experts have told Advocacy that small businesses will not be able to supply adequate cybersecurity training in-house and will have to enroll employees in a third-party cybersecurity training course.  In addition, small businesses will be required to contract with a third-party vendor to produce an internal cybersecurity manual. </a:t>
            </a:r>
          </a:p>
        </p:txBody>
      </p:sp>
    </p:spTree>
    <p:extLst>
      <p:ext uri="{BB962C8B-B14F-4D97-AF65-F5344CB8AC3E}">
        <p14:creationId xmlns:p14="http://schemas.microsoft.com/office/powerpoint/2010/main" xmlns="" val="8300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0" y="110560"/>
            <a:ext cx="12188825" cy="6273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panose="00000500000000000000" pitchFamily="50" charset="0"/>
            </a:endParaRP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10" name="Rectangle 9"/>
          <p:cNvSpPr/>
          <p:nvPr/>
        </p:nvSpPr>
        <p:spPr>
          <a:xfrm>
            <a:off x="6248401" y="5868482"/>
            <a:ext cx="6096000" cy="338554"/>
          </a:xfrm>
          <a:prstGeom prst="rect">
            <a:avLst/>
          </a:prstGeom>
        </p:spPr>
        <p:txBody>
          <a:bodyPr>
            <a:spAutoFit/>
          </a:bodyPr>
          <a:lstStyle/>
          <a:p>
            <a:r>
              <a:rPr lang="en-US" sz="1600" i="1" dirty="0">
                <a:hlinkClick r:id="rId5"/>
              </a:rPr>
              <a:t>https://www.sba.gov/sites/default/files/2016_02_29_12_45_40.pdf</a:t>
            </a:r>
            <a:r>
              <a:rPr lang="en-US" sz="1600" i="1" dirty="0"/>
              <a:t> </a:t>
            </a:r>
          </a:p>
        </p:txBody>
      </p:sp>
      <p:sp>
        <p:nvSpPr>
          <p:cNvPr id="11" name="TextBox 10"/>
          <p:cNvSpPr txBox="1"/>
          <p:nvPr/>
        </p:nvSpPr>
        <p:spPr>
          <a:xfrm>
            <a:off x="110536" y="189782"/>
            <a:ext cx="11963251" cy="2123658"/>
          </a:xfrm>
          <a:prstGeom prst="rect">
            <a:avLst/>
          </a:prstGeom>
          <a:noFill/>
        </p:spPr>
        <p:txBody>
          <a:bodyPr wrap="square" rtlCol="0">
            <a:spAutoFit/>
          </a:bodyPr>
          <a:lstStyle/>
          <a:p>
            <a:r>
              <a:rPr lang="en-US" sz="1200" b="1" dirty="0"/>
              <a:t>2. Small Business Subcontractors</a:t>
            </a:r>
            <a:r>
              <a:rPr lang="en-US" sz="1200" dirty="0"/>
              <a:t/>
            </a:r>
            <a:br>
              <a:rPr lang="en-US" sz="1200" dirty="0"/>
            </a:br>
            <a:r>
              <a:rPr lang="en-US" sz="1200" dirty="0"/>
              <a:t> </a:t>
            </a:r>
          </a:p>
          <a:p>
            <a:r>
              <a:rPr lang="en-US" sz="1200" dirty="0"/>
              <a:t>In the second lens, the DOD small business subcontractor may also be required to become compliant with the NIST requirements and </a:t>
            </a:r>
            <a:r>
              <a:rPr lang="en-US" sz="1600" b="1" dirty="0">
                <a:solidFill>
                  <a:srgbClr val="00B0F0"/>
                </a:solidFill>
              </a:rPr>
              <a:t>the prime vendor may impose additional requirements that are not directly required in the NIST requirements but are required for the subcontractor under the terms and conditions of the DOD contract</a:t>
            </a:r>
            <a:r>
              <a:rPr lang="en-US" sz="1200" dirty="0"/>
              <a:t>.  For example, the interim final rule requires the contractor, both prime and subcontractor, to provide DOD with notification of a security breach within 30 days of the discovery of such a cyber-incident. Some acquisition experts are suggesting that large prime contractors may require their subcontractors to report such infractions to the prime much sooner than the time required by the regulation.</a:t>
            </a:r>
            <a:r>
              <a:rPr lang="en-US" sz="1200" u="sng" dirty="0">
                <a:hlinkClick r:id="rId6"/>
              </a:rPr>
              <a:t>[12]</a:t>
            </a:r>
            <a:r>
              <a:rPr lang="en-US" sz="1200" dirty="0"/>
              <a:t> In addition, questions have been raised as to whether small business subcontractors will be required to maintain separate security systems for each of their large prime contractors.  Clearly, the intent of this interim final rule is not to expand the burdens on contractors beyond that which is necessary to have compliance with NIST.  This comment letter will not explore these types of subcontract issues in greater detail, but the DFARS should have affirmative guidelines in the final rule to address the concerns of the small business subcontracting community.</a:t>
            </a:r>
            <a:r>
              <a:rPr lang="en-US" sz="1200" u="sng" dirty="0">
                <a:hlinkClick r:id="rId6"/>
              </a:rPr>
              <a:t>[13]</a:t>
            </a:r>
            <a:endParaRPr lang="en-US" sz="1200" dirty="0"/>
          </a:p>
        </p:txBody>
      </p:sp>
      <p:pic>
        <p:nvPicPr>
          <p:cNvPr id="2" name="Picture 1">
            <a:hlinkClick r:id="rId7"/>
          </p:cNvPr>
          <p:cNvPicPr>
            <a:picLocks noChangeAspect="1"/>
          </p:cNvPicPr>
          <p:nvPr/>
        </p:nvPicPr>
        <p:blipFill>
          <a:blip r:embed="rId8" cstate="print"/>
          <a:stretch>
            <a:fillRect/>
          </a:stretch>
        </p:blipFill>
        <p:spPr>
          <a:xfrm>
            <a:off x="2624138" y="2434424"/>
            <a:ext cx="7248525" cy="3333750"/>
          </a:xfrm>
          <a:prstGeom prst="rect">
            <a:avLst/>
          </a:prstGeom>
        </p:spPr>
      </p:pic>
    </p:spTree>
    <p:extLst>
      <p:ext uri="{BB962C8B-B14F-4D97-AF65-F5344CB8AC3E}">
        <p14:creationId xmlns:p14="http://schemas.microsoft.com/office/powerpoint/2010/main" xmlns="" val="403007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0" y="-33696"/>
            <a:ext cx="12188825" cy="6133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2" name="Title 1"/>
          <p:cNvSpPr>
            <a:spLocks noGrp="1"/>
          </p:cNvSpPr>
          <p:nvPr>
            <p:ph type="title"/>
          </p:nvPr>
        </p:nvSpPr>
        <p:spPr>
          <a:xfrm>
            <a:off x="831850" y="1709738"/>
            <a:ext cx="10856942" cy="2852737"/>
          </a:xfrm>
        </p:spPr>
        <p:txBody>
          <a:bodyPr>
            <a:normAutofit fontScale="90000"/>
          </a:bodyPr>
          <a:lstStyle/>
          <a:p>
            <a:r>
              <a:rPr lang="en-US" dirty="0">
                <a:solidFill>
                  <a:srgbClr val="00B0F0"/>
                </a:solidFill>
                <a:latin typeface="Segoe UI" panose="020B0502040204020203" pitchFamily="34" charset="0"/>
                <a:cs typeface="Segoe UI" panose="020B0502040204020203" pitchFamily="34" charset="0"/>
              </a:rPr>
              <a:t>At the same time margins have never been lower and competition has never been more fierce…</a:t>
            </a:r>
          </a:p>
        </p:txBody>
      </p:sp>
    </p:spTree>
    <p:extLst>
      <p:ext uri="{BB962C8B-B14F-4D97-AF65-F5344CB8AC3E}">
        <p14:creationId xmlns:p14="http://schemas.microsoft.com/office/powerpoint/2010/main" xmlns="" val="165758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5" y="108569"/>
            <a:ext cx="12188825" cy="6890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1"/>
            <a:ext cx="12188826" cy="10856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2" name="Title 1"/>
          <p:cNvSpPr>
            <a:spLocks noGrp="1"/>
          </p:cNvSpPr>
          <p:nvPr>
            <p:ph type="title"/>
          </p:nvPr>
        </p:nvSpPr>
        <p:spPr>
          <a:xfrm>
            <a:off x="355794" y="564424"/>
            <a:ext cx="11678055" cy="2716212"/>
          </a:xfrm>
        </p:spPr>
        <p:txBody>
          <a:bodyPr>
            <a:noAutofit/>
          </a:bodyPr>
          <a:lstStyle/>
          <a:p>
            <a:r>
              <a:rPr lang="en-US" sz="3200" dirty="0">
                <a:solidFill>
                  <a:srgbClr val="00B0F0"/>
                </a:solidFill>
                <a:latin typeface="Segoe UI" panose="020B0502040204020203" pitchFamily="34" charset="0"/>
                <a:cs typeface="Segoe UI" panose="020B0502040204020203" pitchFamily="34" charset="0"/>
              </a:rPr>
              <a:t>In the LPTA environment, </a:t>
            </a:r>
            <a:r>
              <a:rPr lang="en-US" sz="3200" dirty="0">
                <a:solidFill>
                  <a:srgbClr val="FF0000"/>
                </a:solidFill>
                <a:latin typeface="Segoe UI" panose="020B0502040204020203" pitchFamily="34" charset="0"/>
                <a:cs typeface="Segoe UI" panose="020B0502040204020203" pitchFamily="34" charset="0"/>
              </a:rPr>
              <a:t>you have two options</a:t>
            </a:r>
            <a:r>
              <a:rPr lang="en-US" sz="3200" dirty="0">
                <a:solidFill>
                  <a:srgbClr val="00B0F0"/>
                </a:solidFill>
                <a:latin typeface="Segoe UI" panose="020B0502040204020203" pitchFamily="34" charset="0"/>
                <a:cs typeface="Segoe UI" panose="020B0502040204020203" pitchFamily="34" charset="0"/>
              </a:rPr>
              <a:t>; you can either (a) reduce your margins or (b) you can reduce the operating costs associated with the management and delivery of these contracts. Long term, of course, if your rates aren’t competitive, winning new awards without reducing your back-office costs is going to lead to disaster. </a:t>
            </a:r>
            <a:r>
              <a:rPr lang="en-US" sz="1400" i="1" dirty="0">
                <a:solidFill>
                  <a:srgbClr val="00B0F0"/>
                </a:solidFill>
                <a:latin typeface="Segoe UI" panose="020B0502040204020203" pitchFamily="34" charset="0"/>
                <a:cs typeface="Segoe UI" panose="020B0502040204020203" pitchFamily="34" charset="0"/>
                <a:hlinkClick r:id="rId5"/>
              </a:rPr>
              <a:t>http://www.pvbs.net/government-contractors-must-get-leaner/</a:t>
            </a:r>
            <a:r>
              <a:rPr lang="en-US" sz="1400" i="1" dirty="0">
                <a:solidFill>
                  <a:srgbClr val="00B0F0"/>
                </a:solidFill>
                <a:latin typeface="Segoe UI" panose="020B0502040204020203" pitchFamily="34" charset="0"/>
                <a:cs typeface="Segoe UI" panose="020B0502040204020203" pitchFamily="34" charset="0"/>
              </a:rPr>
              <a:t> </a:t>
            </a:r>
            <a:endParaRPr lang="en-US" sz="3200" i="1" dirty="0">
              <a:solidFill>
                <a:srgbClr val="00B0F0"/>
              </a:solidFill>
              <a:latin typeface="Segoe UI" panose="020B0502040204020203" pitchFamily="34" charset="0"/>
              <a:cs typeface="Segoe UI" panose="020B0502040204020203" pitchFamily="34" charset="0"/>
            </a:endParaRPr>
          </a:p>
        </p:txBody>
      </p:sp>
      <p:sp>
        <p:nvSpPr>
          <p:cNvPr id="9" name="Title 1"/>
          <p:cNvSpPr txBox="1">
            <a:spLocks/>
          </p:cNvSpPr>
          <p:nvPr/>
        </p:nvSpPr>
        <p:spPr>
          <a:xfrm>
            <a:off x="355794" y="3548055"/>
            <a:ext cx="11678055" cy="235716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00B0F0"/>
                </a:solidFill>
              </a:rPr>
              <a:t>Jeremy Grant, chief development officer for Acquisition Solutions, which helps agencies develop requirements, says the average company in the S&amp;P 500 earned about 8.5% profit margin, while </a:t>
            </a:r>
            <a:r>
              <a:rPr lang="en-US" sz="3200" b="1" dirty="0">
                <a:solidFill>
                  <a:srgbClr val="FF0000"/>
                </a:solidFill>
              </a:rPr>
              <a:t>most government contractors work on a 5% profit margin</a:t>
            </a:r>
            <a:r>
              <a:rPr lang="en-US" sz="3200" dirty="0">
                <a:solidFill>
                  <a:srgbClr val="00B0F0"/>
                </a:solidFill>
              </a:rPr>
              <a:t>. </a:t>
            </a:r>
            <a:r>
              <a:rPr lang="en-US" sz="1400" i="1" dirty="0">
                <a:solidFill>
                  <a:srgbClr val="00B0F0"/>
                </a:solidFill>
                <a:hlinkClick r:id="rId6"/>
              </a:rPr>
              <a:t>http://govcentral.monster.com/benefits/articles/18679-vendors-face-smaller-profit-margins-from-government-work</a:t>
            </a:r>
            <a:r>
              <a:rPr lang="en-US" sz="1400" i="1" dirty="0">
                <a:solidFill>
                  <a:srgbClr val="00B0F0"/>
                </a:solidFill>
              </a:rPr>
              <a:t> </a:t>
            </a:r>
            <a:endParaRPr lang="en-US" sz="1600" i="1" dirty="0">
              <a:solidFill>
                <a:srgbClr val="00B0F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382203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106362"/>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3" name="Content Placeholder 2"/>
          <p:cNvSpPr>
            <a:spLocks noGrp="1"/>
          </p:cNvSpPr>
          <p:nvPr>
            <p:ph idx="1"/>
          </p:nvPr>
        </p:nvSpPr>
        <p:spPr>
          <a:xfrm>
            <a:off x="337868" y="1597668"/>
            <a:ext cx="10515600" cy="4351338"/>
          </a:xfrm>
        </p:spPr>
        <p:txBody>
          <a:bodyPr>
            <a:normAutofit/>
          </a:bodyPr>
          <a:lstStyle/>
          <a:p>
            <a:r>
              <a:rPr lang="en-US" dirty="0"/>
              <a:t>People to manage pre and post compliance</a:t>
            </a:r>
          </a:p>
          <a:p>
            <a:pPr lvl="1"/>
            <a:r>
              <a:rPr lang="en-US" dirty="0"/>
              <a:t>Build Policies – ex. Logical access policy</a:t>
            </a:r>
          </a:p>
          <a:p>
            <a:pPr lvl="1"/>
            <a:r>
              <a:rPr lang="en-US" dirty="0"/>
              <a:t>Build Procedures – Incident Response Plans</a:t>
            </a:r>
          </a:p>
          <a:p>
            <a:r>
              <a:rPr lang="en-US" dirty="0"/>
              <a:t>Hardware / Software Updates / Upgrades</a:t>
            </a:r>
          </a:p>
          <a:p>
            <a:r>
              <a:rPr lang="en-US" dirty="0"/>
              <a:t>Technology Maintenance Services to Keep Up  </a:t>
            </a:r>
          </a:p>
          <a:p>
            <a:r>
              <a:rPr lang="en-US" dirty="0"/>
              <a:t>Cyber Training</a:t>
            </a:r>
          </a:p>
          <a:p>
            <a:r>
              <a:rPr lang="en-US" dirty="0"/>
              <a:t>Cyber Insurance Requirements</a:t>
            </a:r>
          </a:p>
          <a:p>
            <a:r>
              <a:rPr lang="en-US" dirty="0"/>
              <a:t>Legal support</a:t>
            </a:r>
          </a:p>
          <a:p>
            <a:r>
              <a:rPr lang="en-US" dirty="0"/>
              <a:t>New Required Security Capabilities</a:t>
            </a:r>
          </a:p>
          <a:p>
            <a:endParaRPr lang="en-US" dirty="0"/>
          </a:p>
        </p:txBody>
      </p:sp>
      <p:pic>
        <p:nvPicPr>
          <p:cNvPr id="4" name="Pictur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19049" y="106362"/>
            <a:ext cx="4267527" cy="6275745"/>
          </a:xfrm>
          <a:prstGeom prst="rect">
            <a:avLst/>
          </a:prstGeom>
          <a:noFill/>
          <a:ln>
            <a:noFill/>
          </a:ln>
        </p:spPr>
      </p:pic>
      <p:pic>
        <p:nvPicPr>
          <p:cNvPr id="6" name="Picture 2" descr="C:\Users\MOYA\Desktop\CONVERT\PPT\BAHAN\LINE-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INE BOTTO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52400" y="190501"/>
            <a:ext cx="7341049"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The Cost of Compliance…</a:t>
            </a:r>
          </a:p>
        </p:txBody>
      </p:sp>
      <p:pic>
        <p:nvPicPr>
          <p:cNvPr id="9" name="Picture 3" descr="C:\Users\MOYA\Desktop\CONVERT\PPT\BAHAN\LOGO-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2" name="Arrow: Right 1"/>
          <p:cNvSpPr/>
          <p:nvPr/>
        </p:nvSpPr>
        <p:spPr>
          <a:xfrm rot="19061176">
            <a:off x="5288198" y="4312676"/>
            <a:ext cx="3317650" cy="370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50627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9" y="106362"/>
            <a:ext cx="12188825" cy="61488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815723" y="2057425"/>
            <a:ext cx="10552889" cy="3108543"/>
          </a:xfrm>
          <a:prstGeom prst="rect">
            <a:avLst/>
          </a:prstGeom>
          <a:noFill/>
        </p:spPr>
        <p:txBody>
          <a:bodyPr wrap="none" rtlCol="0">
            <a:spAutoFit/>
          </a:bodyPr>
          <a:lstStyle/>
          <a:p>
            <a:pPr algn="ctr"/>
            <a:r>
              <a:rPr lang="en-US" sz="5600" i="1" dirty="0">
                <a:solidFill>
                  <a:srgbClr val="0096FA"/>
                </a:solidFill>
                <a:latin typeface="Titillium Bd" panose="00000800000000000000" pitchFamily="50" charset="0"/>
              </a:rPr>
              <a:t>Audit?</a:t>
            </a:r>
          </a:p>
          <a:p>
            <a:pPr algn="ctr"/>
            <a:endParaRPr lang="en-US" sz="5600" i="1" dirty="0">
              <a:solidFill>
                <a:srgbClr val="0096FA"/>
              </a:solidFill>
              <a:latin typeface="Titillium Bd" panose="00000800000000000000" pitchFamily="50" charset="0"/>
            </a:endParaRPr>
          </a:p>
          <a:p>
            <a:pPr algn="ctr"/>
            <a:r>
              <a:rPr lang="en-US" sz="2800" i="1" dirty="0">
                <a:solidFill>
                  <a:srgbClr val="0096FA"/>
                </a:solidFill>
                <a:latin typeface="Titillium Bd" panose="00000800000000000000" pitchFamily="50" charset="0"/>
              </a:rPr>
              <a:t>Head of IT Security for large DOD contractor: “If we ask, then we know… </a:t>
            </a:r>
          </a:p>
          <a:p>
            <a:pPr algn="ctr"/>
            <a:r>
              <a:rPr lang="en-US" sz="2800" i="1" dirty="0">
                <a:solidFill>
                  <a:srgbClr val="0096FA"/>
                </a:solidFill>
                <a:latin typeface="Titillium Bd" panose="00000800000000000000" pitchFamily="50" charset="0"/>
              </a:rPr>
              <a:t>…and then there is liability.  Anyway, this isn’t a security issue it’s a </a:t>
            </a:r>
          </a:p>
          <a:p>
            <a:pPr algn="ctr"/>
            <a:r>
              <a:rPr lang="en-US" sz="2800" i="1" dirty="0">
                <a:solidFill>
                  <a:srgbClr val="0096FA"/>
                </a:solidFill>
                <a:latin typeface="Titillium Bd" panose="00000800000000000000" pitchFamily="50" charset="0"/>
              </a:rPr>
              <a:t>Procurement issue…”</a:t>
            </a:r>
          </a:p>
        </p:txBody>
      </p:sp>
      <p:pic>
        <p:nvPicPr>
          <p:cNvPr id="10"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Tree>
    <p:extLst>
      <p:ext uri="{BB962C8B-B14F-4D97-AF65-F5344CB8AC3E}">
        <p14:creationId xmlns:p14="http://schemas.microsoft.com/office/powerpoint/2010/main" xmlns="" val="212959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9" y="106362"/>
            <a:ext cx="12188825" cy="61488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96869" y="811950"/>
            <a:ext cx="11390587" cy="4585871"/>
          </a:xfrm>
          <a:prstGeom prst="rect">
            <a:avLst/>
          </a:prstGeom>
          <a:noFill/>
        </p:spPr>
        <p:txBody>
          <a:bodyPr wrap="square" rtlCol="0">
            <a:spAutoFit/>
          </a:bodyPr>
          <a:lstStyle/>
          <a:p>
            <a:pPr algn="ctr"/>
            <a:r>
              <a:rPr lang="en-US" sz="5600" i="1" dirty="0">
                <a:solidFill>
                  <a:srgbClr val="0096FA"/>
                </a:solidFill>
                <a:latin typeface="Titillium Bd" panose="00000800000000000000" pitchFamily="50" charset="0"/>
              </a:rPr>
              <a:t>Example for HIPAA</a:t>
            </a:r>
          </a:p>
          <a:p>
            <a:pPr algn="ctr"/>
            <a:endParaRPr lang="en-US" sz="5600" i="1" dirty="0">
              <a:solidFill>
                <a:srgbClr val="0096FA"/>
              </a:solidFill>
              <a:latin typeface="Titillium Bd" panose="00000800000000000000" pitchFamily="50" charset="0"/>
            </a:endParaRPr>
          </a:p>
          <a:p>
            <a:pPr algn="ctr"/>
            <a:r>
              <a:rPr lang="en-US" sz="2800" i="1" dirty="0">
                <a:solidFill>
                  <a:srgbClr val="0096FA"/>
                </a:solidFill>
                <a:latin typeface="Titillium Bd" panose="00000800000000000000" pitchFamily="50" charset="0"/>
              </a:rPr>
              <a:t>HHS’ Office for Civil Rights is responsible for enforcing the Privacy and Security Rules. Enforcement of the Privacy Rule began April 14, 2003 for most HIPAA covered entities. </a:t>
            </a:r>
            <a:r>
              <a:rPr lang="en-US" sz="1200" i="1" dirty="0">
                <a:solidFill>
                  <a:srgbClr val="0096FA"/>
                </a:solidFill>
                <a:latin typeface="Titillium Bd" panose="00000800000000000000" pitchFamily="50" charset="0"/>
                <a:hlinkClick r:id="rId4"/>
              </a:rPr>
              <a:t>https://www.hhs.gov/hipaa/for-professionals/compliance-enforcement/</a:t>
            </a:r>
            <a:r>
              <a:rPr lang="en-US" sz="1200" i="1" dirty="0">
                <a:solidFill>
                  <a:srgbClr val="0096FA"/>
                </a:solidFill>
                <a:latin typeface="Titillium Bd" panose="00000800000000000000" pitchFamily="50" charset="0"/>
              </a:rPr>
              <a:t> </a:t>
            </a:r>
          </a:p>
          <a:p>
            <a:pPr algn="ctr"/>
            <a:endParaRPr lang="en-US" sz="1200" i="1" dirty="0">
              <a:solidFill>
                <a:srgbClr val="0096FA"/>
              </a:solidFill>
              <a:latin typeface="Titillium Bd" panose="00000800000000000000" pitchFamily="50" charset="0"/>
            </a:endParaRPr>
          </a:p>
          <a:p>
            <a:r>
              <a:rPr lang="en-US" sz="1400" i="1" dirty="0">
                <a:solidFill>
                  <a:srgbClr val="0096FA"/>
                </a:solidFill>
                <a:latin typeface="Titillium Bd" panose="00000800000000000000" pitchFamily="50" charset="0"/>
              </a:rPr>
              <a:t>OCR enforces the Privacy and Security Rules in several ways: </a:t>
            </a:r>
          </a:p>
          <a:p>
            <a:pPr marL="285750" indent="-285750">
              <a:buFont typeface="Arial" panose="020B0604020202020204" pitchFamily="34" charset="0"/>
              <a:buChar char="•"/>
            </a:pPr>
            <a:endParaRPr lang="en-US" sz="1400" i="1" dirty="0">
              <a:solidFill>
                <a:srgbClr val="0096FA"/>
              </a:solidFill>
              <a:latin typeface="Titillium Bd" panose="00000800000000000000" pitchFamily="50" charset="0"/>
            </a:endParaRPr>
          </a:p>
          <a:p>
            <a:pPr marL="285750" indent="-285750">
              <a:buFont typeface="Arial" panose="020B0604020202020204" pitchFamily="34" charset="0"/>
              <a:buChar char="•"/>
            </a:pPr>
            <a:r>
              <a:rPr lang="en-US" sz="1400" i="1" dirty="0">
                <a:solidFill>
                  <a:srgbClr val="0096FA"/>
                </a:solidFill>
                <a:latin typeface="Titillium Bd" panose="00000800000000000000" pitchFamily="50" charset="0"/>
              </a:rPr>
              <a:t>by investigating complaints filed with it, </a:t>
            </a:r>
          </a:p>
          <a:p>
            <a:pPr marL="285750" indent="-285750">
              <a:buFont typeface="Arial" panose="020B0604020202020204" pitchFamily="34" charset="0"/>
              <a:buChar char="•"/>
            </a:pPr>
            <a:r>
              <a:rPr lang="en-US" sz="1400" i="1" dirty="0">
                <a:solidFill>
                  <a:srgbClr val="0096FA"/>
                </a:solidFill>
                <a:latin typeface="Titillium Bd" panose="00000800000000000000" pitchFamily="50" charset="0"/>
              </a:rPr>
              <a:t>conducting compliance reviews to determine if covered entities are in compliance</a:t>
            </a:r>
          </a:p>
          <a:p>
            <a:pPr marL="285750" indent="-285750">
              <a:buFont typeface="Arial" panose="020B0604020202020204" pitchFamily="34" charset="0"/>
              <a:buChar char="•"/>
            </a:pPr>
            <a:r>
              <a:rPr lang="en-US" sz="1400" i="1" dirty="0">
                <a:solidFill>
                  <a:srgbClr val="0096FA"/>
                </a:solidFill>
                <a:latin typeface="Titillium Bd" panose="00000800000000000000" pitchFamily="50" charset="0"/>
              </a:rPr>
              <a:t>performing education and outreach to foster compliance with the Rules' requirements. </a:t>
            </a:r>
          </a:p>
          <a:p>
            <a:pPr marL="285750" indent="-285750">
              <a:buFont typeface="Arial" panose="020B0604020202020204" pitchFamily="34" charset="0"/>
              <a:buChar char="•"/>
            </a:pPr>
            <a:r>
              <a:rPr lang="en-US" sz="1400" i="1" dirty="0">
                <a:solidFill>
                  <a:srgbClr val="0096FA"/>
                </a:solidFill>
                <a:latin typeface="Titillium Bd" panose="00000800000000000000" pitchFamily="50" charset="0"/>
              </a:rPr>
              <a:t>OCR also works in conjunction with the Department of Justice (DOJ) to refer possible criminal violations of HIPAA.</a:t>
            </a:r>
          </a:p>
        </p:txBody>
      </p:sp>
      <p:pic>
        <p:nvPicPr>
          <p:cNvPr id="10" name="Picture 3" descr="C:\Users\MOYA\Desktop\CONVERT\PPT\BAHAN\LOGO-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Tree>
    <p:extLst>
      <p:ext uri="{BB962C8B-B14F-4D97-AF65-F5344CB8AC3E}">
        <p14:creationId xmlns:p14="http://schemas.microsoft.com/office/powerpoint/2010/main" xmlns="" val="1810131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9" y="106361"/>
            <a:ext cx="12188825" cy="6220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274270" y="860445"/>
            <a:ext cx="9790739" cy="4801314"/>
          </a:xfrm>
          <a:prstGeom prst="rect">
            <a:avLst/>
          </a:prstGeom>
          <a:noFill/>
        </p:spPr>
        <p:txBody>
          <a:bodyPr wrap="square" rtlCol="0">
            <a:spAutoFit/>
          </a:bodyPr>
          <a:lstStyle/>
          <a:p>
            <a:r>
              <a:rPr lang="en-US" sz="5600" i="1" dirty="0">
                <a:solidFill>
                  <a:srgbClr val="0096FA"/>
                </a:solidFill>
                <a:latin typeface="Titillium Bd" panose="00000800000000000000" pitchFamily="50" charset="0"/>
              </a:rPr>
              <a:t>HIPAA’s Security Rule has been in place Since 2005 and many SMBs are still not compliant…</a:t>
            </a:r>
            <a:endParaRPr lang="en-US" i="1" dirty="0">
              <a:solidFill>
                <a:srgbClr val="0096FA"/>
              </a:solidFill>
              <a:latin typeface="Titillium Bd" panose="00000800000000000000" pitchFamily="50" charset="0"/>
            </a:endParaRPr>
          </a:p>
          <a:p>
            <a:endParaRPr lang="en-US" i="1" dirty="0">
              <a:solidFill>
                <a:srgbClr val="0096FA"/>
              </a:solidFill>
              <a:latin typeface="Titillium Bd" panose="00000800000000000000" pitchFamily="50" charset="0"/>
            </a:endParaRPr>
          </a:p>
          <a:p>
            <a:endParaRPr lang="en-US" i="1" dirty="0">
              <a:solidFill>
                <a:srgbClr val="0096FA"/>
              </a:solidFill>
              <a:latin typeface="Titillium Bd" panose="00000800000000000000" pitchFamily="50" charset="0"/>
            </a:endParaRPr>
          </a:p>
          <a:p>
            <a:endParaRPr lang="en-US" i="1" dirty="0">
              <a:solidFill>
                <a:srgbClr val="0096FA"/>
              </a:solidFill>
              <a:latin typeface="Titillium Bd" panose="00000800000000000000" pitchFamily="50" charset="0"/>
            </a:endParaRPr>
          </a:p>
          <a:p>
            <a:endParaRPr lang="en-US" i="1" dirty="0">
              <a:solidFill>
                <a:srgbClr val="0096FA"/>
              </a:solidFill>
              <a:latin typeface="Titillium Bd" panose="00000800000000000000" pitchFamily="50" charset="0"/>
            </a:endParaRPr>
          </a:p>
          <a:p>
            <a:r>
              <a:rPr lang="en-US" i="1" dirty="0">
                <a:solidFill>
                  <a:srgbClr val="0096FA"/>
                </a:solidFill>
                <a:latin typeface="Titillium Bd" panose="00000800000000000000" pitchFamily="50" charset="0"/>
              </a:rPr>
              <a:t>The Final Rule on Security Standards was issued on February 20, 2003. </a:t>
            </a:r>
          </a:p>
          <a:p>
            <a:r>
              <a:rPr lang="en-US" i="1" dirty="0">
                <a:solidFill>
                  <a:srgbClr val="0096FA"/>
                </a:solidFill>
                <a:latin typeface="Titillium Bd" panose="00000800000000000000" pitchFamily="50" charset="0"/>
              </a:rPr>
              <a:t>It took effect on April 21, 2003 with a compliance date of April 21, 2005</a:t>
            </a:r>
            <a:r>
              <a:rPr lang="en-US" sz="4800" i="1" dirty="0">
                <a:solidFill>
                  <a:srgbClr val="0096FA"/>
                </a:solidFill>
                <a:latin typeface="Titillium Bd" panose="00000800000000000000" pitchFamily="50" charset="0"/>
              </a:rPr>
              <a:t>  </a:t>
            </a:r>
          </a:p>
        </p:txBody>
      </p:sp>
      <p:pic>
        <p:nvPicPr>
          <p:cNvPr id="10"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Tree>
    <p:extLst>
      <p:ext uri="{BB962C8B-B14F-4D97-AF65-F5344CB8AC3E}">
        <p14:creationId xmlns:p14="http://schemas.microsoft.com/office/powerpoint/2010/main" xmlns="" val="429630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9" y="106362"/>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52400" y="190501"/>
            <a:ext cx="11436785"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Even NYCRR 500 has exemptions for ‘S’</a:t>
            </a:r>
          </a:p>
        </p:txBody>
      </p:sp>
      <p:pic>
        <p:nvPicPr>
          <p:cNvPr id="10"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2" name="Rectangle 1"/>
          <p:cNvSpPr/>
          <p:nvPr/>
        </p:nvSpPr>
        <p:spPr>
          <a:xfrm>
            <a:off x="432619" y="1630605"/>
            <a:ext cx="11038579" cy="3539430"/>
          </a:xfrm>
          <a:prstGeom prst="rect">
            <a:avLst/>
          </a:prstGeom>
        </p:spPr>
        <p:txBody>
          <a:bodyPr wrap="square">
            <a:spAutoFit/>
          </a:bodyPr>
          <a:lstStyle/>
          <a:p>
            <a:r>
              <a:rPr lang="en-US" sz="2800" dirty="0"/>
              <a:t>Section 500.19 Exemptions. Each Covered Entity with:  </a:t>
            </a:r>
          </a:p>
          <a:p>
            <a:pPr marL="514350" indent="-514350">
              <a:buFont typeface="+mj-lt"/>
              <a:buAutoNum type="arabicPeriod"/>
            </a:pPr>
            <a:r>
              <a:rPr lang="en-US" sz="2800" dirty="0"/>
              <a:t>fewer than 10 employees, including any independent contractors, of the Covered Entity or its Affiliates located in New York or responsible for business of the Covered Entity </a:t>
            </a:r>
          </a:p>
          <a:p>
            <a:pPr marL="514350" indent="-514350">
              <a:buFont typeface="+mj-lt"/>
              <a:buAutoNum type="arabicPeriod"/>
            </a:pPr>
            <a:r>
              <a:rPr lang="en-US" sz="2800" dirty="0"/>
              <a:t>less than $5,000,000 in gross annual revenue in each of the last three fiscal years from New York business operations of the Covered Entity and its Affiliates</a:t>
            </a:r>
          </a:p>
          <a:p>
            <a:pPr marL="514350" indent="-514350">
              <a:buFont typeface="+mj-lt"/>
              <a:buAutoNum type="arabicPeriod"/>
            </a:pPr>
            <a:r>
              <a:rPr lang="en-US" sz="2800" dirty="0"/>
              <a:t>less than $10,000,000 in year-end total assets</a:t>
            </a:r>
          </a:p>
        </p:txBody>
      </p:sp>
      <p:sp>
        <p:nvSpPr>
          <p:cNvPr id="3" name="Rectangle 2"/>
          <p:cNvSpPr/>
          <p:nvPr/>
        </p:nvSpPr>
        <p:spPr>
          <a:xfrm>
            <a:off x="2734446" y="5582001"/>
            <a:ext cx="6715433" cy="369332"/>
          </a:xfrm>
          <a:prstGeom prst="rect">
            <a:avLst/>
          </a:prstGeom>
        </p:spPr>
        <p:txBody>
          <a:bodyPr wrap="square">
            <a:spAutoFit/>
          </a:bodyPr>
          <a:lstStyle/>
          <a:p>
            <a:r>
              <a:rPr lang="en-US" dirty="0">
                <a:hlinkClick r:id="rId5"/>
              </a:rPr>
              <a:t>http://www.dfs.ny.gov/legal/regulations/adoptions/dfsrf500txt.pdf</a:t>
            </a:r>
            <a:r>
              <a:rPr lang="en-US" dirty="0"/>
              <a:t> </a:t>
            </a:r>
          </a:p>
        </p:txBody>
      </p:sp>
    </p:spTree>
    <p:extLst>
      <p:ext uri="{BB962C8B-B14F-4D97-AF65-F5344CB8AC3E}">
        <p14:creationId xmlns:p14="http://schemas.microsoft.com/office/powerpoint/2010/main" xmlns="" val="126304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89" y="106362"/>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2050" name="Picture 2" descr="C:\Users\MOYA\Desktop\CONVERT\PPT\BAHAN\LINE-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MOYA\Desktop\CONVERT\PPT\BAHAN\LINE BOTTO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52400" y="190501"/>
            <a:ext cx="9778190"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Compliance Creates Opportunity..</a:t>
            </a:r>
          </a:p>
        </p:txBody>
      </p:sp>
      <p:sp>
        <p:nvSpPr>
          <p:cNvPr id="10" name="Rectangle 9"/>
          <p:cNvSpPr/>
          <p:nvPr/>
        </p:nvSpPr>
        <p:spPr>
          <a:xfrm>
            <a:off x="990600" y="4800600"/>
            <a:ext cx="6934200" cy="762000"/>
          </a:xfrm>
          <a:prstGeom prst="rect">
            <a:avLst/>
          </a:prstGeom>
          <a:solidFill>
            <a:srgbClr val="009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12" name="Rectangle 11"/>
          <p:cNvSpPr/>
          <p:nvPr/>
        </p:nvSpPr>
        <p:spPr>
          <a:xfrm>
            <a:off x="7924800" y="1981200"/>
            <a:ext cx="1905000" cy="3581400"/>
          </a:xfrm>
          <a:prstGeom prst="rect">
            <a:avLst/>
          </a:prstGeom>
          <a:solidFill>
            <a:srgbClr val="009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21" name="TextBox 20"/>
          <p:cNvSpPr txBox="1"/>
          <p:nvPr/>
        </p:nvSpPr>
        <p:spPr>
          <a:xfrm>
            <a:off x="2416735" y="4881147"/>
            <a:ext cx="2649315" cy="343171"/>
          </a:xfrm>
          <a:prstGeom prst="rect">
            <a:avLst/>
          </a:prstGeom>
          <a:noFill/>
        </p:spPr>
        <p:txBody>
          <a:bodyPr wrap="none" rtlCol="0">
            <a:spAutoFit/>
          </a:bodyPr>
          <a:lstStyle/>
          <a:p>
            <a:r>
              <a:rPr lang="en-US" sz="1630" dirty="0">
                <a:solidFill>
                  <a:schemeClr val="bg1"/>
                </a:solidFill>
                <a:latin typeface="Titillium" panose="00000500000000000000" pitchFamily="50" charset="0"/>
                <a:ea typeface="Open Sans Semibold" pitchFamily="34" charset="0"/>
                <a:cs typeface="Open Sans Semibold" pitchFamily="34" charset="0"/>
              </a:rPr>
              <a:t>Managed Security Providers</a:t>
            </a:r>
          </a:p>
        </p:txBody>
      </p:sp>
      <p:sp>
        <p:nvSpPr>
          <p:cNvPr id="22" name="TextBox 21"/>
          <p:cNvSpPr txBox="1"/>
          <p:nvPr/>
        </p:nvSpPr>
        <p:spPr>
          <a:xfrm>
            <a:off x="1428885" y="5168901"/>
            <a:ext cx="4616970" cy="246221"/>
          </a:xfrm>
          <a:prstGeom prst="rect">
            <a:avLst/>
          </a:prstGeom>
          <a:noFill/>
        </p:spPr>
        <p:txBody>
          <a:bodyPr wrap="none" rtlCol="0">
            <a:spAutoFit/>
          </a:bodyPr>
          <a:lstStyle/>
          <a:p>
            <a:r>
              <a:rPr lang="en-US" sz="1000" dirty="0">
                <a:solidFill>
                  <a:schemeClr val="bg1"/>
                </a:solidFill>
                <a:latin typeface="Titillium" panose="00000500000000000000" pitchFamily="50" charset="0"/>
                <a:ea typeface="Open Sans" pitchFamily="34" charset="0"/>
                <a:cs typeface="Open Sans" pitchFamily="34" charset="0"/>
              </a:rPr>
              <a:t>Security is the #1 Growth area for Managed Services Providers (MSPs)—</a:t>
            </a:r>
            <a:r>
              <a:rPr lang="en-US" sz="1000" dirty="0" err="1">
                <a:solidFill>
                  <a:schemeClr val="bg1"/>
                </a:solidFill>
                <a:latin typeface="Titillium" panose="00000500000000000000" pitchFamily="50" charset="0"/>
                <a:ea typeface="Open Sans" pitchFamily="34" charset="0"/>
                <a:cs typeface="Open Sans" pitchFamily="34" charset="0"/>
              </a:rPr>
              <a:t>CompTIA</a:t>
            </a:r>
            <a:r>
              <a:rPr lang="en-US" sz="1000" dirty="0">
                <a:solidFill>
                  <a:schemeClr val="bg1"/>
                </a:solidFill>
                <a:latin typeface="Titillium" panose="00000500000000000000" pitchFamily="50" charset="0"/>
                <a:ea typeface="Open Sans" pitchFamily="34" charset="0"/>
                <a:cs typeface="Open Sans" pitchFamily="34" charset="0"/>
              </a:rPr>
              <a:t> </a:t>
            </a:r>
          </a:p>
        </p:txBody>
      </p:sp>
      <p:sp>
        <p:nvSpPr>
          <p:cNvPr id="26" name="TextBox 25"/>
          <p:cNvSpPr txBox="1"/>
          <p:nvPr/>
        </p:nvSpPr>
        <p:spPr>
          <a:xfrm>
            <a:off x="8257703" y="2365256"/>
            <a:ext cx="1156086" cy="830997"/>
          </a:xfrm>
          <a:prstGeom prst="rect">
            <a:avLst/>
          </a:prstGeom>
          <a:noFill/>
        </p:spPr>
        <p:txBody>
          <a:bodyPr wrap="none" rtlCol="0">
            <a:spAutoFit/>
          </a:bodyPr>
          <a:lstStyle/>
          <a:p>
            <a:r>
              <a:rPr lang="en-US" sz="4800" b="1" i="1" dirty="0">
                <a:solidFill>
                  <a:schemeClr val="bg1"/>
                </a:solidFill>
                <a:latin typeface="Titillium" panose="00000500000000000000" pitchFamily="50" charset="0"/>
                <a:ea typeface="Open Sans" pitchFamily="34" charset="0"/>
                <a:cs typeface="Open Sans" pitchFamily="34" charset="0"/>
              </a:rPr>
              <a:t>10k</a:t>
            </a:r>
          </a:p>
        </p:txBody>
      </p:sp>
      <p:sp>
        <p:nvSpPr>
          <p:cNvPr id="27" name="TextBox 26"/>
          <p:cNvSpPr txBox="1"/>
          <p:nvPr/>
        </p:nvSpPr>
        <p:spPr>
          <a:xfrm>
            <a:off x="8234460" y="2989744"/>
            <a:ext cx="1103187" cy="298543"/>
          </a:xfrm>
          <a:prstGeom prst="rect">
            <a:avLst/>
          </a:prstGeom>
          <a:noFill/>
        </p:spPr>
        <p:txBody>
          <a:bodyPr wrap="none" rtlCol="0">
            <a:spAutoFit/>
          </a:bodyPr>
          <a:lstStyle/>
          <a:p>
            <a:r>
              <a:rPr lang="en-US" sz="1340" b="1" i="1" dirty="0">
                <a:solidFill>
                  <a:schemeClr val="bg1"/>
                </a:solidFill>
                <a:latin typeface="Titillium" panose="00000500000000000000" pitchFamily="50" charset="0"/>
                <a:ea typeface="Open Sans" pitchFamily="34" charset="0"/>
                <a:cs typeface="Open Sans" pitchFamily="34" charset="0"/>
              </a:rPr>
              <a:t>opportunities</a:t>
            </a:r>
          </a:p>
        </p:txBody>
      </p:sp>
      <p:sp>
        <p:nvSpPr>
          <p:cNvPr id="28" name="TextBox 27"/>
          <p:cNvSpPr txBox="1"/>
          <p:nvPr/>
        </p:nvSpPr>
        <p:spPr>
          <a:xfrm>
            <a:off x="8450511" y="3478650"/>
            <a:ext cx="861838" cy="1169551"/>
          </a:xfrm>
          <a:prstGeom prst="rect">
            <a:avLst/>
          </a:prstGeom>
          <a:noFill/>
        </p:spPr>
        <p:txBody>
          <a:bodyPr wrap="none" rtlCol="0">
            <a:spAutoFit/>
          </a:bodyPr>
          <a:lstStyle/>
          <a:p>
            <a:pPr algn="ctr"/>
            <a:r>
              <a:rPr lang="en-US" sz="1400" dirty="0">
                <a:solidFill>
                  <a:schemeClr val="bg1"/>
                </a:solidFill>
                <a:latin typeface="Titillium" panose="00000500000000000000" pitchFamily="50" charset="0"/>
                <a:ea typeface="Open Sans Semibold" pitchFamily="34" charset="0"/>
                <a:cs typeface="Open Sans Semibold" pitchFamily="34" charset="0"/>
              </a:rPr>
              <a:t>HP</a:t>
            </a:r>
          </a:p>
          <a:p>
            <a:pPr algn="ctr"/>
            <a:r>
              <a:rPr lang="en-US" sz="1400" dirty="0">
                <a:solidFill>
                  <a:schemeClr val="bg1"/>
                </a:solidFill>
                <a:latin typeface="Titillium" panose="00000500000000000000" pitchFamily="50" charset="0"/>
                <a:ea typeface="Open Sans Semibold" pitchFamily="34" charset="0"/>
                <a:cs typeface="Open Sans Semibold" pitchFamily="34" charset="0"/>
              </a:rPr>
              <a:t>IBM</a:t>
            </a:r>
          </a:p>
          <a:p>
            <a:pPr algn="ctr"/>
            <a:r>
              <a:rPr lang="en-US" sz="1400" dirty="0" err="1">
                <a:solidFill>
                  <a:schemeClr val="bg1"/>
                </a:solidFill>
                <a:latin typeface="Titillium" panose="00000500000000000000" pitchFamily="50" charset="0"/>
                <a:ea typeface="Open Sans Semibold" pitchFamily="34" charset="0"/>
                <a:cs typeface="Open Sans Semibold" pitchFamily="34" charset="0"/>
              </a:rPr>
              <a:t>FireEye</a:t>
            </a:r>
            <a:endParaRPr lang="en-US" sz="1400" dirty="0">
              <a:solidFill>
                <a:schemeClr val="bg1"/>
              </a:solidFill>
              <a:latin typeface="Titillium" panose="00000500000000000000" pitchFamily="50" charset="0"/>
              <a:ea typeface="Open Sans Semibold" pitchFamily="34" charset="0"/>
              <a:cs typeface="Open Sans Semibold" pitchFamily="34" charset="0"/>
            </a:endParaRPr>
          </a:p>
          <a:p>
            <a:pPr algn="ctr"/>
            <a:r>
              <a:rPr lang="en-US" sz="1400" dirty="0">
                <a:solidFill>
                  <a:schemeClr val="bg1"/>
                </a:solidFill>
                <a:latin typeface="Titillium" panose="00000500000000000000" pitchFamily="50" charset="0"/>
                <a:ea typeface="Open Sans Semibold" pitchFamily="34" charset="0"/>
                <a:cs typeface="Open Sans Semibold" pitchFamily="34" charset="0"/>
              </a:rPr>
              <a:t>Palo Alto</a:t>
            </a:r>
          </a:p>
          <a:p>
            <a:pPr algn="ctr"/>
            <a:r>
              <a:rPr lang="en-US" sz="1400" dirty="0">
                <a:solidFill>
                  <a:schemeClr val="bg1"/>
                </a:solidFill>
                <a:latin typeface="Titillium" panose="00000500000000000000" pitchFamily="50" charset="0"/>
                <a:ea typeface="Open Sans Semibold" pitchFamily="34" charset="0"/>
                <a:cs typeface="Open Sans Semibold" pitchFamily="34" charset="0"/>
              </a:rPr>
              <a:t>Etc…</a:t>
            </a:r>
          </a:p>
        </p:txBody>
      </p:sp>
      <p:cxnSp>
        <p:nvCxnSpPr>
          <p:cNvPr id="9" name="Straight Arrow Connector 8"/>
          <p:cNvCxnSpPr/>
          <p:nvPr/>
        </p:nvCxnSpPr>
        <p:spPr>
          <a:xfrm>
            <a:off x="990600" y="1691640"/>
            <a:ext cx="0" cy="4191000"/>
          </a:xfrm>
          <a:prstGeom prst="straightConnector1">
            <a:avLst/>
          </a:prstGeom>
          <a:ln w="19050">
            <a:solidFill>
              <a:srgbClr val="58595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33400" y="5570220"/>
            <a:ext cx="9601200" cy="0"/>
          </a:xfrm>
          <a:prstGeom prst="straightConnector1">
            <a:avLst/>
          </a:prstGeom>
          <a:ln w="19050">
            <a:solidFill>
              <a:srgbClr val="58595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176726" y="3369490"/>
            <a:ext cx="1593706" cy="646331"/>
          </a:xfrm>
          <a:prstGeom prst="rect">
            <a:avLst/>
          </a:prstGeom>
          <a:noFill/>
        </p:spPr>
        <p:txBody>
          <a:bodyPr wrap="none" rtlCol="0">
            <a:spAutoFit/>
          </a:bodyPr>
          <a:lstStyle/>
          <a:p>
            <a:pPr algn="ctr"/>
            <a:r>
              <a:rPr lang="en-US" b="1" dirty="0">
                <a:solidFill>
                  <a:srgbClr val="323A45"/>
                </a:solidFill>
                <a:latin typeface="Titillium" panose="00000500000000000000" pitchFamily="50" charset="0"/>
                <a:ea typeface="Open Sans" pitchFamily="34" charset="0"/>
                <a:cs typeface="Open Sans" pitchFamily="34" charset="0"/>
              </a:rPr>
              <a:t>Security</a:t>
            </a:r>
          </a:p>
          <a:p>
            <a:pPr algn="ctr"/>
            <a:r>
              <a:rPr lang="en-US" b="1" dirty="0">
                <a:solidFill>
                  <a:srgbClr val="323A45"/>
                </a:solidFill>
                <a:latin typeface="Titillium" panose="00000500000000000000" pitchFamily="50" charset="0"/>
                <a:ea typeface="Open Sans" pitchFamily="34" charset="0"/>
                <a:cs typeface="Open Sans" pitchFamily="34" charset="0"/>
              </a:rPr>
              <a:t>Sophistication</a:t>
            </a:r>
          </a:p>
        </p:txBody>
      </p:sp>
      <p:sp>
        <p:nvSpPr>
          <p:cNvPr id="35" name="TextBox 34"/>
          <p:cNvSpPr txBox="1"/>
          <p:nvPr/>
        </p:nvSpPr>
        <p:spPr>
          <a:xfrm>
            <a:off x="1873985" y="1583472"/>
            <a:ext cx="614271" cy="307777"/>
          </a:xfrm>
          <a:prstGeom prst="rect">
            <a:avLst/>
          </a:prstGeom>
          <a:noFill/>
        </p:spPr>
        <p:txBody>
          <a:bodyPr wrap="none" rtlCol="0">
            <a:spAutoFit/>
          </a:bodyPr>
          <a:lstStyle/>
          <a:p>
            <a:pPr algn="ctr"/>
            <a:r>
              <a:rPr lang="en-US" sz="1400" b="1" dirty="0">
                <a:solidFill>
                  <a:srgbClr val="323A45"/>
                </a:solidFill>
                <a:latin typeface="Titillium" panose="00000500000000000000" pitchFamily="50" charset="0"/>
                <a:ea typeface="Open Sans" pitchFamily="34" charset="0"/>
                <a:cs typeface="Open Sans" pitchFamily="34" charset="0"/>
              </a:rPr>
              <a:t>Small</a:t>
            </a:r>
          </a:p>
        </p:txBody>
      </p:sp>
      <p:sp>
        <p:nvSpPr>
          <p:cNvPr id="36" name="TextBox 35"/>
          <p:cNvSpPr txBox="1"/>
          <p:nvPr/>
        </p:nvSpPr>
        <p:spPr>
          <a:xfrm>
            <a:off x="5061560" y="1583472"/>
            <a:ext cx="815160" cy="307777"/>
          </a:xfrm>
          <a:prstGeom prst="rect">
            <a:avLst/>
          </a:prstGeom>
          <a:noFill/>
        </p:spPr>
        <p:txBody>
          <a:bodyPr wrap="none" rtlCol="0">
            <a:spAutoFit/>
          </a:bodyPr>
          <a:lstStyle/>
          <a:p>
            <a:pPr algn="ctr"/>
            <a:r>
              <a:rPr lang="en-US" sz="1400" b="1" dirty="0">
                <a:solidFill>
                  <a:srgbClr val="323A45"/>
                </a:solidFill>
                <a:latin typeface="Titillium" panose="00000500000000000000" pitchFamily="50" charset="0"/>
                <a:ea typeface="Open Sans" pitchFamily="34" charset="0"/>
                <a:cs typeface="Open Sans" pitchFamily="34" charset="0"/>
              </a:rPr>
              <a:t>Medium</a:t>
            </a:r>
          </a:p>
        </p:txBody>
      </p:sp>
      <p:sp>
        <p:nvSpPr>
          <p:cNvPr id="37" name="TextBox 36"/>
          <p:cNvSpPr txBox="1"/>
          <p:nvPr/>
        </p:nvSpPr>
        <p:spPr>
          <a:xfrm>
            <a:off x="8574564" y="1583472"/>
            <a:ext cx="610552" cy="307777"/>
          </a:xfrm>
          <a:prstGeom prst="rect">
            <a:avLst/>
          </a:prstGeom>
          <a:noFill/>
        </p:spPr>
        <p:txBody>
          <a:bodyPr wrap="none" rtlCol="0">
            <a:spAutoFit/>
          </a:bodyPr>
          <a:lstStyle/>
          <a:p>
            <a:pPr algn="ctr"/>
            <a:r>
              <a:rPr lang="en-US" sz="1400" b="1" dirty="0">
                <a:solidFill>
                  <a:srgbClr val="323A45"/>
                </a:solidFill>
                <a:latin typeface="Titillium" panose="00000500000000000000" pitchFamily="50" charset="0"/>
                <a:ea typeface="Open Sans" pitchFamily="34" charset="0"/>
                <a:cs typeface="Open Sans" pitchFamily="34" charset="0"/>
              </a:rPr>
              <a:t>Large</a:t>
            </a:r>
          </a:p>
        </p:txBody>
      </p:sp>
      <p:sp>
        <p:nvSpPr>
          <p:cNvPr id="38" name="TextBox 37"/>
          <p:cNvSpPr txBox="1"/>
          <p:nvPr/>
        </p:nvSpPr>
        <p:spPr>
          <a:xfrm>
            <a:off x="4447797" y="5644411"/>
            <a:ext cx="2045753" cy="415498"/>
          </a:xfrm>
          <a:prstGeom prst="rect">
            <a:avLst/>
          </a:prstGeom>
          <a:noFill/>
        </p:spPr>
        <p:txBody>
          <a:bodyPr wrap="none" rtlCol="0">
            <a:spAutoFit/>
          </a:bodyPr>
          <a:lstStyle/>
          <a:p>
            <a:pPr algn="ctr"/>
            <a:r>
              <a:rPr lang="en-US" sz="2100" b="1" dirty="0">
                <a:solidFill>
                  <a:srgbClr val="323A45"/>
                </a:solidFill>
                <a:latin typeface="Titillium" panose="00000500000000000000" pitchFamily="50" charset="0"/>
                <a:ea typeface="Open Sans" pitchFamily="34" charset="0"/>
                <a:cs typeface="Open Sans" pitchFamily="34" charset="0"/>
              </a:rPr>
              <a:t>Size of Business</a:t>
            </a:r>
          </a:p>
        </p:txBody>
      </p:sp>
      <p:sp>
        <p:nvSpPr>
          <p:cNvPr id="39" name="TextBox 38"/>
          <p:cNvSpPr txBox="1"/>
          <p:nvPr/>
        </p:nvSpPr>
        <p:spPr>
          <a:xfrm>
            <a:off x="9890761" y="2038593"/>
            <a:ext cx="1803764" cy="3410164"/>
          </a:xfrm>
          <a:prstGeom prst="rect">
            <a:avLst/>
          </a:prstGeom>
          <a:noFill/>
        </p:spPr>
        <p:txBody>
          <a:bodyPr wrap="none" rtlCol="0">
            <a:spAutoFit/>
          </a:bodyPr>
          <a:lstStyle/>
          <a:p>
            <a:pPr>
              <a:lnSpc>
                <a:spcPct val="110000"/>
              </a:lnSpc>
            </a:pPr>
            <a:r>
              <a:rPr lang="en-US" sz="1400" dirty="0">
                <a:solidFill>
                  <a:srgbClr val="323A45"/>
                </a:solidFill>
                <a:latin typeface="Titillium" panose="00000500000000000000" pitchFamily="50" charset="0"/>
                <a:ea typeface="Open Sans Semibold" pitchFamily="34" charset="0"/>
                <a:cs typeface="Open Sans Semibold" pitchFamily="34" charset="0"/>
              </a:rPr>
              <a:t>Threat Intelligence</a:t>
            </a:r>
          </a:p>
          <a:p>
            <a:pPr>
              <a:lnSpc>
                <a:spcPct val="110000"/>
              </a:lnSpc>
            </a:pPr>
            <a:endParaRPr lang="en-US" sz="1400" dirty="0">
              <a:solidFill>
                <a:srgbClr val="323A45"/>
              </a:solidFill>
              <a:latin typeface="Titillium" panose="00000500000000000000" pitchFamily="50" charset="0"/>
              <a:ea typeface="Open Sans Semibold" pitchFamily="34" charset="0"/>
              <a:cs typeface="Open Sans Semibold" pitchFamily="34" charset="0"/>
            </a:endParaRPr>
          </a:p>
          <a:p>
            <a:pPr>
              <a:lnSpc>
                <a:spcPct val="110000"/>
              </a:lnSpc>
            </a:pPr>
            <a:r>
              <a:rPr lang="en-US" sz="1400" dirty="0">
                <a:solidFill>
                  <a:srgbClr val="323A45"/>
                </a:solidFill>
                <a:latin typeface="Titillium" panose="00000500000000000000" pitchFamily="50" charset="0"/>
                <a:ea typeface="Open Sans Semibold" pitchFamily="34" charset="0"/>
                <a:cs typeface="Open Sans Semibold" pitchFamily="34" charset="0"/>
              </a:rPr>
              <a:t>SIEM</a:t>
            </a:r>
          </a:p>
          <a:p>
            <a:pPr>
              <a:lnSpc>
                <a:spcPct val="110000"/>
              </a:lnSpc>
            </a:pPr>
            <a:endParaRPr lang="en-US" sz="1400" dirty="0">
              <a:solidFill>
                <a:srgbClr val="323A45"/>
              </a:solidFill>
              <a:latin typeface="Titillium" panose="00000500000000000000" pitchFamily="50" charset="0"/>
              <a:ea typeface="Open Sans Semibold" pitchFamily="34" charset="0"/>
              <a:cs typeface="Open Sans Semibold" pitchFamily="34" charset="0"/>
            </a:endParaRPr>
          </a:p>
          <a:p>
            <a:pPr>
              <a:lnSpc>
                <a:spcPct val="110000"/>
              </a:lnSpc>
            </a:pPr>
            <a:r>
              <a:rPr lang="en-US" sz="1400" dirty="0">
                <a:solidFill>
                  <a:srgbClr val="323A45"/>
                </a:solidFill>
                <a:latin typeface="Titillium" panose="00000500000000000000" pitchFamily="50" charset="0"/>
                <a:ea typeface="Open Sans Semibold" pitchFamily="34" charset="0"/>
                <a:cs typeface="Open Sans Semibold" pitchFamily="34" charset="0"/>
              </a:rPr>
              <a:t>End Point Technology</a:t>
            </a:r>
          </a:p>
          <a:p>
            <a:pPr>
              <a:lnSpc>
                <a:spcPct val="110000"/>
              </a:lnSpc>
            </a:pPr>
            <a:endParaRPr lang="en-US" sz="1400" dirty="0">
              <a:solidFill>
                <a:srgbClr val="323A45"/>
              </a:solidFill>
              <a:latin typeface="Titillium" panose="00000500000000000000" pitchFamily="50" charset="0"/>
              <a:ea typeface="Open Sans Semibold" pitchFamily="34" charset="0"/>
              <a:cs typeface="Open Sans Semibold" pitchFamily="34" charset="0"/>
            </a:endParaRPr>
          </a:p>
          <a:p>
            <a:pPr>
              <a:lnSpc>
                <a:spcPct val="110000"/>
              </a:lnSpc>
            </a:pPr>
            <a:r>
              <a:rPr lang="en-US" sz="1400" dirty="0">
                <a:solidFill>
                  <a:srgbClr val="323A45"/>
                </a:solidFill>
                <a:latin typeface="Titillium" panose="00000500000000000000" pitchFamily="50" charset="0"/>
                <a:ea typeface="Open Sans Semibold" pitchFamily="34" charset="0"/>
                <a:cs typeface="Open Sans Semibold" pitchFamily="34" charset="0"/>
              </a:rPr>
              <a:t>Intrusion Detection</a:t>
            </a:r>
          </a:p>
          <a:p>
            <a:pPr>
              <a:lnSpc>
                <a:spcPct val="110000"/>
              </a:lnSpc>
            </a:pPr>
            <a:endParaRPr lang="en-US" sz="1400" dirty="0">
              <a:solidFill>
                <a:srgbClr val="323A45"/>
              </a:solidFill>
              <a:latin typeface="Titillium" panose="00000500000000000000" pitchFamily="50" charset="0"/>
              <a:ea typeface="Open Sans Semibold" pitchFamily="34" charset="0"/>
              <a:cs typeface="Open Sans Semibold" pitchFamily="34" charset="0"/>
            </a:endParaRPr>
          </a:p>
          <a:p>
            <a:pPr>
              <a:lnSpc>
                <a:spcPct val="110000"/>
              </a:lnSpc>
            </a:pPr>
            <a:r>
              <a:rPr lang="en-US" sz="1400" dirty="0">
                <a:solidFill>
                  <a:srgbClr val="323A45"/>
                </a:solidFill>
                <a:latin typeface="Titillium" panose="00000500000000000000" pitchFamily="50" charset="0"/>
                <a:ea typeface="Open Sans Semibold" pitchFamily="34" charset="0"/>
                <a:cs typeface="Open Sans Semibold" pitchFamily="34" charset="0"/>
              </a:rPr>
              <a:t>Intrusion Protection</a:t>
            </a:r>
          </a:p>
          <a:p>
            <a:pPr>
              <a:lnSpc>
                <a:spcPct val="110000"/>
              </a:lnSpc>
            </a:pPr>
            <a:endParaRPr lang="en-US" sz="1400" dirty="0">
              <a:solidFill>
                <a:srgbClr val="323A45"/>
              </a:solidFill>
              <a:latin typeface="Titillium" panose="00000500000000000000" pitchFamily="50" charset="0"/>
              <a:ea typeface="Open Sans Semibold" pitchFamily="34" charset="0"/>
              <a:cs typeface="Open Sans Semibold" pitchFamily="34" charset="0"/>
            </a:endParaRPr>
          </a:p>
          <a:p>
            <a:pPr>
              <a:lnSpc>
                <a:spcPct val="110000"/>
              </a:lnSpc>
            </a:pPr>
            <a:r>
              <a:rPr lang="en-US" sz="1400" dirty="0">
                <a:solidFill>
                  <a:srgbClr val="323A45"/>
                </a:solidFill>
                <a:latin typeface="Titillium" panose="00000500000000000000" pitchFamily="50" charset="0"/>
                <a:ea typeface="Open Sans Semibold" pitchFamily="34" charset="0"/>
                <a:cs typeface="Open Sans Semibold" pitchFamily="34" charset="0"/>
              </a:rPr>
              <a:t>…big gap…</a:t>
            </a:r>
          </a:p>
          <a:p>
            <a:pPr>
              <a:lnSpc>
                <a:spcPct val="110000"/>
              </a:lnSpc>
            </a:pPr>
            <a:endParaRPr lang="en-US" sz="1400" dirty="0">
              <a:solidFill>
                <a:srgbClr val="323A45"/>
              </a:solidFill>
              <a:latin typeface="Titillium" panose="00000500000000000000" pitchFamily="50" charset="0"/>
              <a:ea typeface="Open Sans Semibold" pitchFamily="34" charset="0"/>
              <a:cs typeface="Open Sans Semibold" pitchFamily="34" charset="0"/>
            </a:endParaRPr>
          </a:p>
          <a:p>
            <a:pPr>
              <a:lnSpc>
                <a:spcPct val="110000"/>
              </a:lnSpc>
            </a:pPr>
            <a:r>
              <a:rPr lang="en-US" sz="1400" dirty="0">
                <a:solidFill>
                  <a:srgbClr val="323A45"/>
                </a:solidFill>
                <a:latin typeface="Titillium" panose="00000500000000000000" pitchFamily="50" charset="0"/>
                <a:ea typeface="Open Sans Semibold" pitchFamily="34" charset="0"/>
                <a:cs typeface="Open Sans Semibold" pitchFamily="34" charset="0"/>
              </a:rPr>
              <a:t>Firewall</a:t>
            </a:r>
          </a:p>
          <a:p>
            <a:pPr>
              <a:lnSpc>
                <a:spcPct val="110000"/>
              </a:lnSpc>
            </a:pPr>
            <a:r>
              <a:rPr lang="en-US" sz="1400" dirty="0">
                <a:solidFill>
                  <a:srgbClr val="323A45"/>
                </a:solidFill>
                <a:latin typeface="Titillium" panose="00000500000000000000" pitchFamily="50" charset="0"/>
                <a:ea typeface="Open Sans Semibold" pitchFamily="34" charset="0"/>
                <a:cs typeface="Open Sans Semibold" pitchFamily="34" charset="0"/>
              </a:rPr>
              <a:t>Anti-virus</a:t>
            </a:r>
          </a:p>
        </p:txBody>
      </p:sp>
      <p:pic>
        <p:nvPicPr>
          <p:cNvPr id="40" name="Picture 3" descr="C:\Users\MOYA\Desktop\CONVERT\PPT\BAHAN\LOGO-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Rectangle 40"/>
          <p:cNvSpPr/>
          <p:nvPr/>
        </p:nvSpPr>
        <p:spPr>
          <a:xfrm>
            <a:off x="990600" y="1998981"/>
            <a:ext cx="6934200" cy="2819400"/>
          </a:xfrm>
          <a:prstGeom prst="rect">
            <a:avLst/>
          </a:prstGeom>
          <a:solidFill>
            <a:srgbClr val="323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42" name="TextBox 41"/>
          <p:cNvSpPr txBox="1"/>
          <p:nvPr/>
        </p:nvSpPr>
        <p:spPr>
          <a:xfrm>
            <a:off x="1983300" y="2705211"/>
            <a:ext cx="4251677" cy="1200329"/>
          </a:xfrm>
          <a:prstGeom prst="rect">
            <a:avLst/>
          </a:prstGeom>
          <a:noFill/>
        </p:spPr>
        <p:txBody>
          <a:bodyPr wrap="none" rtlCol="0">
            <a:spAutoFit/>
          </a:bodyPr>
          <a:lstStyle/>
          <a:p>
            <a:r>
              <a:rPr lang="en-US" sz="2400" b="1" i="1" dirty="0">
                <a:solidFill>
                  <a:schemeClr val="bg1"/>
                </a:solidFill>
                <a:latin typeface="Titillium" panose="00000500000000000000" pitchFamily="50" charset="0"/>
              </a:rPr>
              <a:t>Solutions </a:t>
            </a:r>
            <a:r>
              <a:rPr lang="en-US" sz="2400" b="1" i="1" u="sng" dirty="0">
                <a:solidFill>
                  <a:schemeClr val="bg1"/>
                </a:solidFill>
                <a:latin typeface="Titillium" panose="00000500000000000000" pitchFamily="50" charset="0"/>
              </a:rPr>
              <a:t>expensive</a:t>
            </a:r>
            <a:r>
              <a:rPr lang="en-US" sz="2400" b="1" i="1" dirty="0">
                <a:solidFill>
                  <a:schemeClr val="bg1"/>
                </a:solidFill>
                <a:latin typeface="Titillium" panose="00000500000000000000" pitchFamily="50" charset="0"/>
              </a:rPr>
              <a:t> </a:t>
            </a:r>
          </a:p>
          <a:p>
            <a:r>
              <a:rPr lang="en-US" sz="2400" b="1" i="1" dirty="0">
                <a:solidFill>
                  <a:schemeClr val="bg1"/>
                </a:solidFill>
                <a:latin typeface="Titillium" panose="00000500000000000000" pitchFamily="50" charset="0"/>
              </a:rPr>
              <a:t>    </a:t>
            </a:r>
            <a:r>
              <a:rPr lang="en-US" sz="2400" b="1" i="1" u="sng" dirty="0">
                <a:solidFill>
                  <a:schemeClr val="bg1"/>
                </a:solidFill>
                <a:latin typeface="Titillium" panose="00000500000000000000" pitchFamily="50" charset="0"/>
              </a:rPr>
              <a:t>difficult</a:t>
            </a:r>
            <a:r>
              <a:rPr lang="en-US" sz="2400" b="1" i="1" dirty="0">
                <a:solidFill>
                  <a:schemeClr val="bg1"/>
                </a:solidFill>
                <a:latin typeface="Titillium" panose="00000500000000000000" pitchFamily="50" charset="0"/>
              </a:rPr>
              <a:t> to use</a:t>
            </a:r>
          </a:p>
          <a:p>
            <a:r>
              <a:rPr lang="en-US" sz="2400" b="1" i="1" dirty="0">
                <a:solidFill>
                  <a:schemeClr val="bg1"/>
                </a:solidFill>
                <a:latin typeface="Titillium" panose="00000500000000000000" pitchFamily="50" charset="0"/>
              </a:rPr>
              <a:t>        security analysts </a:t>
            </a:r>
            <a:r>
              <a:rPr lang="en-US" sz="2400" b="1" i="1" u="sng" dirty="0">
                <a:solidFill>
                  <a:schemeClr val="bg1"/>
                </a:solidFill>
                <a:latin typeface="Titillium" panose="00000500000000000000" pitchFamily="50" charset="0"/>
              </a:rPr>
              <a:t>don’t exist</a:t>
            </a:r>
          </a:p>
        </p:txBody>
      </p:sp>
      <p:sp>
        <p:nvSpPr>
          <p:cNvPr id="43" name="TextBox 42"/>
          <p:cNvSpPr txBox="1"/>
          <p:nvPr/>
        </p:nvSpPr>
        <p:spPr>
          <a:xfrm>
            <a:off x="2008850" y="2857750"/>
            <a:ext cx="4775153" cy="1046440"/>
          </a:xfrm>
          <a:prstGeom prst="rect">
            <a:avLst/>
          </a:prstGeom>
          <a:noFill/>
        </p:spPr>
        <p:txBody>
          <a:bodyPr wrap="none" rtlCol="0">
            <a:spAutoFit/>
          </a:bodyPr>
          <a:lstStyle/>
          <a:p>
            <a:r>
              <a:rPr lang="en-US" sz="2400" b="1" i="1" dirty="0">
                <a:solidFill>
                  <a:schemeClr val="bg1"/>
                </a:solidFill>
                <a:latin typeface="Titillium" panose="00000500000000000000" pitchFamily="50" charset="0"/>
              </a:rPr>
              <a:t>Customer </a:t>
            </a:r>
            <a:r>
              <a:rPr lang="en-US" sz="2400" b="1" i="1" u="sng" dirty="0">
                <a:solidFill>
                  <a:schemeClr val="bg1"/>
                </a:solidFill>
                <a:latin typeface="Titillium" panose="00000500000000000000" pitchFamily="50" charset="0"/>
              </a:rPr>
              <a:t>demands</a:t>
            </a:r>
            <a:r>
              <a:rPr lang="en-US" sz="2400" b="1" i="1" dirty="0">
                <a:solidFill>
                  <a:schemeClr val="bg1"/>
                </a:solidFill>
                <a:latin typeface="Titillium" panose="00000500000000000000" pitchFamily="50" charset="0"/>
              </a:rPr>
              <a:t> </a:t>
            </a:r>
          </a:p>
          <a:p>
            <a:r>
              <a:rPr lang="en-US" sz="2400" b="1" i="1" dirty="0">
                <a:solidFill>
                  <a:schemeClr val="bg1"/>
                </a:solidFill>
                <a:latin typeface="Titillium" panose="00000500000000000000" pitchFamily="50" charset="0"/>
              </a:rPr>
              <a:t>    and </a:t>
            </a:r>
            <a:r>
              <a:rPr lang="en-US" sz="2400" b="1" i="1" u="sng" dirty="0">
                <a:solidFill>
                  <a:schemeClr val="bg1"/>
                </a:solidFill>
                <a:latin typeface="Titillium" panose="00000500000000000000" pitchFamily="50" charset="0"/>
              </a:rPr>
              <a:t>compliance</a:t>
            </a:r>
            <a:r>
              <a:rPr lang="en-US" sz="2400" b="1" i="1" dirty="0">
                <a:solidFill>
                  <a:schemeClr val="bg1"/>
                </a:solidFill>
                <a:latin typeface="Titillium" panose="00000500000000000000" pitchFamily="50" charset="0"/>
              </a:rPr>
              <a:t> mandates </a:t>
            </a:r>
          </a:p>
          <a:p>
            <a:r>
              <a:rPr lang="en-US" sz="1400" i="1" dirty="0">
                <a:solidFill>
                  <a:schemeClr val="bg1"/>
                </a:solidFill>
              </a:rPr>
              <a:t>HIPAA, FINRA, PCI-DSS, GBLA….NIST 800 – 171, 23 NYCRR 500…</a:t>
            </a:r>
          </a:p>
        </p:txBody>
      </p:sp>
      <p:sp>
        <p:nvSpPr>
          <p:cNvPr id="11" name="Rectangle 10"/>
          <p:cNvSpPr/>
          <p:nvPr/>
        </p:nvSpPr>
        <p:spPr>
          <a:xfrm>
            <a:off x="6781800" y="2514600"/>
            <a:ext cx="1143000" cy="30480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23" name="TextBox 22"/>
          <p:cNvSpPr txBox="1"/>
          <p:nvPr/>
        </p:nvSpPr>
        <p:spPr>
          <a:xfrm>
            <a:off x="6899731" y="3018989"/>
            <a:ext cx="893193" cy="630942"/>
          </a:xfrm>
          <a:prstGeom prst="rect">
            <a:avLst/>
          </a:prstGeom>
          <a:noFill/>
        </p:spPr>
        <p:txBody>
          <a:bodyPr wrap="none" rtlCol="0">
            <a:spAutoFit/>
          </a:bodyPr>
          <a:lstStyle/>
          <a:p>
            <a:r>
              <a:rPr lang="en-US" sz="3500" b="1" i="1" dirty="0">
                <a:solidFill>
                  <a:schemeClr val="bg1"/>
                </a:solidFill>
                <a:latin typeface="Titillium" panose="00000500000000000000" pitchFamily="50" charset="0"/>
                <a:ea typeface="Open Sans" pitchFamily="34" charset="0"/>
                <a:cs typeface="Open Sans" pitchFamily="34" charset="0"/>
              </a:rPr>
              <a:t>25k</a:t>
            </a:r>
          </a:p>
        </p:txBody>
      </p:sp>
      <p:sp>
        <p:nvSpPr>
          <p:cNvPr id="24" name="TextBox 23"/>
          <p:cNvSpPr txBox="1"/>
          <p:nvPr/>
        </p:nvSpPr>
        <p:spPr>
          <a:xfrm>
            <a:off x="6804291" y="3491240"/>
            <a:ext cx="970137" cy="267766"/>
          </a:xfrm>
          <a:prstGeom prst="rect">
            <a:avLst/>
          </a:prstGeom>
          <a:noFill/>
        </p:spPr>
        <p:txBody>
          <a:bodyPr wrap="none" rtlCol="0">
            <a:spAutoFit/>
          </a:bodyPr>
          <a:lstStyle/>
          <a:p>
            <a:r>
              <a:rPr lang="en-US" sz="1140" b="1" i="1" dirty="0">
                <a:solidFill>
                  <a:schemeClr val="bg1"/>
                </a:solidFill>
                <a:latin typeface="Titillium" panose="00000500000000000000" pitchFamily="50" charset="0"/>
                <a:ea typeface="Open Sans" pitchFamily="34" charset="0"/>
                <a:cs typeface="Open Sans" pitchFamily="34" charset="0"/>
              </a:rPr>
              <a:t>opportunities</a:t>
            </a:r>
          </a:p>
        </p:txBody>
      </p:sp>
      <p:sp>
        <p:nvSpPr>
          <p:cNvPr id="25" name="TextBox 24"/>
          <p:cNvSpPr txBox="1"/>
          <p:nvPr/>
        </p:nvSpPr>
        <p:spPr>
          <a:xfrm>
            <a:off x="7036547" y="3870841"/>
            <a:ext cx="644728" cy="276999"/>
          </a:xfrm>
          <a:prstGeom prst="rect">
            <a:avLst/>
          </a:prstGeom>
          <a:noFill/>
        </p:spPr>
        <p:txBody>
          <a:bodyPr wrap="none" rtlCol="0">
            <a:spAutoFit/>
          </a:bodyPr>
          <a:lstStyle/>
          <a:p>
            <a:r>
              <a:rPr lang="en-US" sz="1200" dirty="0">
                <a:solidFill>
                  <a:schemeClr val="bg1"/>
                </a:solidFill>
                <a:latin typeface="Titillium" panose="00000500000000000000" pitchFamily="50" charset="0"/>
                <a:ea typeface="Open Sans Semibold" pitchFamily="34" charset="0"/>
                <a:cs typeface="Open Sans Semibold" pitchFamily="34" charset="0"/>
              </a:rPr>
              <a:t>MSSPs</a:t>
            </a:r>
          </a:p>
        </p:txBody>
      </p:sp>
      <p:sp>
        <p:nvSpPr>
          <p:cNvPr id="7" name="Rectangle 6"/>
          <p:cNvSpPr/>
          <p:nvPr/>
        </p:nvSpPr>
        <p:spPr>
          <a:xfrm>
            <a:off x="991835" y="2011749"/>
            <a:ext cx="6932965" cy="2819400"/>
          </a:xfrm>
          <a:prstGeom prst="rect">
            <a:avLst/>
          </a:prstGeom>
          <a:solidFill>
            <a:srgbClr val="323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14" name="TextBox 13"/>
          <p:cNvSpPr txBox="1"/>
          <p:nvPr/>
        </p:nvSpPr>
        <p:spPr>
          <a:xfrm>
            <a:off x="2981326" y="1962150"/>
            <a:ext cx="1887055" cy="1123384"/>
          </a:xfrm>
          <a:prstGeom prst="rect">
            <a:avLst/>
          </a:prstGeom>
          <a:noFill/>
        </p:spPr>
        <p:txBody>
          <a:bodyPr wrap="none" rtlCol="0">
            <a:spAutoFit/>
          </a:bodyPr>
          <a:lstStyle/>
          <a:p>
            <a:r>
              <a:rPr lang="en-US" sz="6700" b="1" i="1" dirty="0">
                <a:solidFill>
                  <a:schemeClr val="bg1"/>
                </a:solidFill>
                <a:latin typeface="Titillium" panose="00000500000000000000" pitchFamily="50" charset="0"/>
                <a:ea typeface="Open Sans" pitchFamily="34" charset="0"/>
                <a:cs typeface="Open Sans" pitchFamily="34" charset="0"/>
              </a:rPr>
              <a:t>5M+</a:t>
            </a:r>
          </a:p>
        </p:txBody>
      </p:sp>
      <p:sp>
        <p:nvSpPr>
          <p:cNvPr id="15" name="TextBox 14"/>
          <p:cNvSpPr txBox="1"/>
          <p:nvPr/>
        </p:nvSpPr>
        <p:spPr>
          <a:xfrm>
            <a:off x="2962275" y="2806154"/>
            <a:ext cx="1556836" cy="400110"/>
          </a:xfrm>
          <a:prstGeom prst="rect">
            <a:avLst/>
          </a:prstGeom>
          <a:noFill/>
        </p:spPr>
        <p:txBody>
          <a:bodyPr wrap="none" rtlCol="0">
            <a:spAutoFit/>
          </a:bodyPr>
          <a:lstStyle/>
          <a:p>
            <a:r>
              <a:rPr lang="en-US" sz="2000" b="1" i="1" dirty="0">
                <a:solidFill>
                  <a:schemeClr val="bg1"/>
                </a:solidFill>
                <a:latin typeface="Titillium" panose="00000500000000000000" pitchFamily="50" charset="0"/>
                <a:ea typeface="Open Sans" pitchFamily="34" charset="0"/>
                <a:cs typeface="Open Sans" pitchFamily="34" charset="0"/>
              </a:rPr>
              <a:t>opportunities</a:t>
            </a:r>
          </a:p>
        </p:txBody>
      </p:sp>
      <p:pic>
        <p:nvPicPr>
          <p:cNvPr id="16" name="Picture 3" descr="C:\Users\MOYA\Desktop\CONVERT\PPT\BAHAN\LOGO-0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64804" y="3431588"/>
            <a:ext cx="3809999" cy="6951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MOYA\Desktop\CONVERT\PPT\BAHAN\PANAH ASMARA-0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62275" y="4140200"/>
            <a:ext cx="347662" cy="42703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C:\Users\MOYA\Desktop\CONVERT\PPT\BAHAN\PANAH ASMARA-0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67100" y="4140200"/>
            <a:ext cx="347662" cy="42703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C:\Users\MOYA\Desktop\CONVERT\PPT\BAHAN\PANAH ASMARA-0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75100" y="4140200"/>
            <a:ext cx="347662" cy="427038"/>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C:\Users\MOYA\Desktop\CONVERT\PPT\BAHAN\PANAH ASMARA-0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77390" y="4140200"/>
            <a:ext cx="347662" cy="427038"/>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Box 47"/>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Tree>
    <p:extLst>
      <p:ext uri="{BB962C8B-B14F-4D97-AF65-F5344CB8AC3E}">
        <p14:creationId xmlns:p14="http://schemas.microsoft.com/office/powerpoint/2010/main" xmlns="" val="120050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1" grpId="0"/>
      <p:bldP spid="22" grpId="0"/>
      <p:bldP spid="26" grpId="0"/>
      <p:bldP spid="27" grpId="0"/>
      <p:bldP spid="28" grpId="0"/>
      <p:bldP spid="34" grpId="0"/>
      <p:bldP spid="35" grpId="0"/>
      <p:bldP spid="36" grpId="0"/>
      <p:bldP spid="37" grpId="0"/>
      <p:bldP spid="38" grpId="0"/>
      <p:bldP spid="39" grpId="0"/>
      <p:bldP spid="41" grpId="0" animBg="1"/>
      <p:bldP spid="42" grpId="0"/>
      <p:bldP spid="43" grpId="0"/>
      <p:bldP spid="11" grpId="0" animBg="1"/>
      <p:bldP spid="23" grpId="0"/>
      <p:bldP spid="24" grpId="0"/>
      <p:bldP spid="25" grpId="0"/>
      <p:bldP spid="7" grpId="0" animBg="1"/>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89" y="106362"/>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cxnSp>
        <p:nvCxnSpPr>
          <p:cNvPr id="6" name="Straight Connector 5"/>
          <p:cNvCxnSpPr/>
          <p:nvPr/>
        </p:nvCxnSpPr>
        <p:spPr>
          <a:xfrm>
            <a:off x="2893912" y="1631366"/>
            <a:ext cx="13189" cy="4096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544792" y="5431177"/>
            <a:ext cx="7901797" cy="51759"/>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60546" y="5755913"/>
            <a:ext cx="2654701" cy="369332"/>
          </a:xfrm>
          <a:prstGeom prst="rect">
            <a:avLst/>
          </a:prstGeom>
          <a:noFill/>
        </p:spPr>
        <p:txBody>
          <a:bodyPr wrap="none" rtlCol="0">
            <a:spAutoFit/>
          </a:bodyPr>
          <a:lstStyle/>
          <a:p>
            <a:r>
              <a:rPr lang="en-US" dirty="0"/>
              <a:t>Can Afford the Investment</a:t>
            </a:r>
          </a:p>
        </p:txBody>
      </p:sp>
      <p:sp>
        <p:nvSpPr>
          <p:cNvPr id="10" name="TextBox 9"/>
          <p:cNvSpPr txBox="1"/>
          <p:nvPr/>
        </p:nvSpPr>
        <p:spPr>
          <a:xfrm>
            <a:off x="4178152" y="5482936"/>
            <a:ext cx="2819490" cy="369332"/>
          </a:xfrm>
          <a:prstGeom prst="rect">
            <a:avLst/>
          </a:prstGeom>
          <a:noFill/>
        </p:spPr>
        <p:txBody>
          <a:bodyPr wrap="none" rtlCol="0">
            <a:spAutoFit/>
          </a:bodyPr>
          <a:lstStyle/>
          <a:p>
            <a:r>
              <a:rPr lang="en-US" dirty="0"/>
              <a:t>No                                      Yes</a:t>
            </a:r>
          </a:p>
        </p:txBody>
      </p:sp>
      <p:sp>
        <p:nvSpPr>
          <p:cNvPr id="11" name="TextBox 10"/>
          <p:cNvSpPr txBox="1"/>
          <p:nvPr/>
        </p:nvSpPr>
        <p:spPr>
          <a:xfrm rot="16200000">
            <a:off x="570124" y="3376792"/>
            <a:ext cx="3110532" cy="369332"/>
          </a:xfrm>
          <a:prstGeom prst="rect">
            <a:avLst/>
          </a:prstGeom>
          <a:noFill/>
        </p:spPr>
        <p:txBody>
          <a:bodyPr wrap="none" rtlCol="0">
            <a:spAutoFit/>
          </a:bodyPr>
          <a:lstStyle/>
          <a:p>
            <a:r>
              <a:rPr lang="en-US" dirty="0"/>
              <a:t>Willing to make the investment</a:t>
            </a:r>
          </a:p>
        </p:txBody>
      </p:sp>
      <p:sp>
        <p:nvSpPr>
          <p:cNvPr id="12" name="TextBox 11"/>
          <p:cNvSpPr txBox="1"/>
          <p:nvPr/>
        </p:nvSpPr>
        <p:spPr>
          <a:xfrm>
            <a:off x="2382309" y="4347714"/>
            <a:ext cx="455574" cy="369332"/>
          </a:xfrm>
          <a:prstGeom prst="rect">
            <a:avLst/>
          </a:prstGeom>
          <a:noFill/>
        </p:spPr>
        <p:txBody>
          <a:bodyPr wrap="none" rtlCol="0">
            <a:spAutoFit/>
          </a:bodyPr>
          <a:lstStyle/>
          <a:p>
            <a:r>
              <a:rPr lang="en-US" dirty="0"/>
              <a:t>No</a:t>
            </a:r>
          </a:p>
        </p:txBody>
      </p:sp>
      <p:sp>
        <p:nvSpPr>
          <p:cNvPr id="13" name="TextBox 12"/>
          <p:cNvSpPr txBox="1"/>
          <p:nvPr/>
        </p:nvSpPr>
        <p:spPr>
          <a:xfrm>
            <a:off x="2382309" y="2591087"/>
            <a:ext cx="485518" cy="369332"/>
          </a:xfrm>
          <a:prstGeom prst="rect">
            <a:avLst/>
          </a:prstGeom>
          <a:noFill/>
        </p:spPr>
        <p:txBody>
          <a:bodyPr wrap="none" rtlCol="0">
            <a:spAutoFit/>
          </a:bodyPr>
          <a:lstStyle/>
          <a:p>
            <a:r>
              <a:rPr lang="en-US" dirty="0"/>
              <a:t>Yes</a:t>
            </a:r>
          </a:p>
        </p:txBody>
      </p:sp>
      <p:sp>
        <p:nvSpPr>
          <p:cNvPr id="14" name="Rectangle 13"/>
          <p:cNvSpPr/>
          <p:nvPr/>
        </p:nvSpPr>
        <p:spPr>
          <a:xfrm>
            <a:off x="6372114" y="2161931"/>
            <a:ext cx="609462" cy="1200329"/>
          </a:xfrm>
          <a:prstGeom prst="rect">
            <a:avLst/>
          </a:prstGeom>
          <a:noFill/>
        </p:spPr>
        <p:txBody>
          <a:bodyPr wrap="none" lIns="91440" tIns="45720" rIns="91440" bIns="45720">
            <a:spAutoFit/>
          </a:bodyPr>
          <a:lstStyle/>
          <a:p>
            <a:pPr algn="ctr"/>
            <a:r>
              <a:rPr lang="en-US" sz="7200" b="1" i="1" cap="none" spc="0" dirty="0">
                <a:ln w="22225">
                  <a:solidFill>
                    <a:srgbClr val="92D050"/>
                  </a:solidFill>
                  <a:prstDash val="solid"/>
                </a:ln>
                <a:solidFill>
                  <a:srgbClr val="00B050"/>
                </a:solidFill>
                <a:effectLst/>
              </a:rPr>
              <a:t>x</a:t>
            </a:r>
            <a:endParaRPr lang="en-US" sz="5400" b="1" i="1" cap="none" spc="0" dirty="0">
              <a:ln w="22225">
                <a:solidFill>
                  <a:srgbClr val="92D050"/>
                </a:solidFill>
                <a:prstDash val="solid"/>
              </a:ln>
              <a:solidFill>
                <a:srgbClr val="00B050"/>
              </a:solidFill>
              <a:effectLst/>
            </a:endParaRPr>
          </a:p>
        </p:txBody>
      </p:sp>
      <p:sp>
        <p:nvSpPr>
          <p:cNvPr id="15" name="Rectangle 14"/>
          <p:cNvSpPr/>
          <p:nvPr/>
        </p:nvSpPr>
        <p:spPr>
          <a:xfrm>
            <a:off x="4063133" y="3932215"/>
            <a:ext cx="609462" cy="1200329"/>
          </a:xfrm>
          <a:prstGeom prst="rect">
            <a:avLst/>
          </a:prstGeom>
          <a:noFill/>
        </p:spPr>
        <p:txBody>
          <a:bodyPr wrap="none" lIns="91440" tIns="45720" rIns="91440" bIns="45720">
            <a:spAutoFit/>
          </a:bodyPr>
          <a:lstStyle/>
          <a:p>
            <a:pPr algn="ctr"/>
            <a:r>
              <a:rPr lang="en-US" sz="7200" b="1" i="1" cap="none" spc="0" dirty="0">
                <a:ln w="22225">
                  <a:solidFill>
                    <a:schemeClr val="accent2"/>
                  </a:solidFill>
                  <a:prstDash val="solid"/>
                </a:ln>
                <a:solidFill>
                  <a:schemeClr val="accent2">
                    <a:lumMod val="40000"/>
                    <a:lumOff val="60000"/>
                  </a:schemeClr>
                </a:solidFill>
                <a:effectLst/>
              </a:rPr>
              <a:t>x</a:t>
            </a:r>
            <a:endParaRPr lang="en-US" sz="5400" b="1" i="1" cap="none" spc="0" dirty="0">
              <a:ln w="22225">
                <a:solidFill>
                  <a:schemeClr val="accent2"/>
                </a:solidFill>
                <a:prstDash val="solid"/>
              </a:ln>
              <a:solidFill>
                <a:schemeClr val="accent2">
                  <a:lumMod val="40000"/>
                  <a:lumOff val="60000"/>
                </a:schemeClr>
              </a:solidFill>
              <a:effectLst/>
            </a:endParaRPr>
          </a:p>
        </p:txBody>
      </p:sp>
      <p:pic>
        <p:nvPicPr>
          <p:cNvPr id="1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228601" y="224776"/>
            <a:ext cx="9210085"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How Many Reds Will There Be?</a:t>
            </a:r>
          </a:p>
        </p:txBody>
      </p:sp>
      <p:pic>
        <p:nvPicPr>
          <p:cNvPr id="20"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2" name="Arrow: Up 1"/>
          <p:cNvSpPr/>
          <p:nvPr/>
        </p:nvSpPr>
        <p:spPr>
          <a:xfrm>
            <a:off x="3846786" y="2960419"/>
            <a:ext cx="1040524" cy="12568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22" name="Straight Connector 21"/>
          <p:cNvCxnSpPr/>
          <p:nvPr/>
        </p:nvCxnSpPr>
        <p:spPr>
          <a:xfrm>
            <a:off x="5478517" y="2497774"/>
            <a:ext cx="7883" cy="2595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375571" y="3791090"/>
            <a:ext cx="3995150" cy="230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380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89" y="106362"/>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1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228601" y="224776"/>
            <a:ext cx="7120475"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Potential Best Practices</a:t>
            </a:r>
          </a:p>
        </p:txBody>
      </p:sp>
      <p:pic>
        <p:nvPicPr>
          <p:cNvPr id="20"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3" name="Rectangle 1"/>
          <p:cNvSpPr>
            <a:spLocks noChangeArrowheads="1"/>
          </p:cNvSpPr>
          <p:nvPr/>
        </p:nvSpPr>
        <p:spPr bwMode="auto">
          <a:xfrm>
            <a:off x="6448098" y="1654508"/>
            <a:ext cx="5439101"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rPr>
              <a:t>By 8/28/2017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Appoint a Chief Information Security Officer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Create an Incident Response Plan </a:t>
            </a:r>
          </a:p>
          <a:p>
            <a:pPr marR="0" lvl="0" algn="l" defTabSz="914400" rtl="0" eaLnBrk="0" fontAlgn="base" latinLnBrk="0" hangingPunct="0">
              <a:lnSpc>
                <a:spcPct val="100000"/>
              </a:lnSpc>
              <a:spcBef>
                <a:spcPct val="0"/>
              </a:spcBef>
              <a:spcAft>
                <a:spcPct val="0"/>
              </a:spcAft>
              <a:buClrTx/>
              <a:buSzTx/>
              <a:tabLst/>
            </a:pPr>
            <a:r>
              <a:rPr kumimoji="0" lang="en-US" altLang="en-US" sz="1100" b="1" i="0" u="none" strike="noStrike" cap="none" normalizeH="0" baseline="0" dirty="0">
                <a:ln>
                  <a:noFill/>
                </a:ln>
                <a:solidFill>
                  <a:schemeClr val="tx1"/>
                </a:solidFill>
                <a:effectLst/>
              </a:rPr>
              <a:t>By 2/15/2018</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Submit your annual written statement (to the superintendent) covering the prior calendar year certifying that you are in compliance with the 23 NYCRR 500 requirements.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rPr>
              <a:t>By 3/1/2018</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Chief Information Security Officer will at a minimum once a year report on your cybersecurity program and material cybersecurity risks.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Conduct and document a periodic </a:t>
            </a:r>
            <a:r>
              <a:rPr kumimoji="0" lang="en-US" altLang="en-US" sz="1100" b="1" i="0" u="none" strike="noStrike" cap="none" normalizeH="0" baseline="0" dirty="0">
                <a:ln>
                  <a:noFill/>
                </a:ln>
                <a:solidFill>
                  <a:schemeClr val="tx1"/>
                </a:solidFill>
                <a:effectLst/>
              </a:rPr>
              <a:t>risk assessment</a:t>
            </a:r>
            <a:r>
              <a:rPr kumimoji="0" lang="en-US" altLang="en-US" sz="1100" b="0" i="0" u="none" strike="noStrike" cap="none" normalizeH="0" baseline="0" dirty="0">
                <a:ln>
                  <a:noFill/>
                </a:ln>
                <a:solidFill>
                  <a:schemeClr val="tx1"/>
                </a:solidFill>
                <a:effectLst/>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Institute the use of Multi-Factor Authentication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Create and manage a Cyber Training policy and program for all staff</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Institute </a:t>
            </a:r>
            <a:r>
              <a:rPr kumimoji="0" lang="en-US" altLang="en-US" sz="1100" b="1" i="0" u="none" strike="noStrike" cap="none" normalizeH="0" baseline="0" dirty="0">
                <a:ln>
                  <a:noFill/>
                </a:ln>
                <a:solidFill>
                  <a:schemeClr val="tx1"/>
                </a:solidFill>
                <a:effectLst/>
              </a:rPr>
              <a:t>Continuous monitoring</a:t>
            </a:r>
            <a:r>
              <a:rPr kumimoji="0" lang="en-US" altLang="en-US" sz="1100" b="0" i="0" u="none" strike="noStrike" cap="none" normalizeH="0" baseline="0" dirty="0">
                <a:ln>
                  <a:noFill/>
                </a:ln>
                <a:solidFill>
                  <a:schemeClr val="tx1"/>
                </a:solidFill>
                <a:effectLst/>
              </a:rPr>
              <a:t> OR annual periodic Penetration Testing AND bi-annual vulnerability assessments.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rPr>
              <a:t>By 9/4/2018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Document procedures used to limit user access privileges to Information Systems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Document procedures, guidelines and standards designed to ensure the use of secure development practices for in-house developed applications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Create and manage policy for Data Retention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Create and manage an Encryption policy for non-public information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Create and managed a record retention policy -- keep records required to reconstruct financial transactions for 5 years and keep cyber security event audit trails for up to three years.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rPr>
              <a:t>By 3/1/2019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rPr>
              <a:t>Document and manage policy for managing Third Party Service Provider Security </a:t>
            </a:r>
            <a:br>
              <a:rPr kumimoji="0" lang="en-US" altLang="en-US" sz="1100" b="0" i="0" u="none" strike="noStrike" cap="none" normalizeH="0" baseline="0" dirty="0">
                <a:ln>
                  <a:noFill/>
                </a:ln>
                <a:solidFill>
                  <a:schemeClr val="tx1"/>
                </a:solidFill>
                <a:effectLst/>
              </a:rPr>
            </a:br>
            <a:endParaRPr kumimoji="0" lang="en-US" altLang="en-US" sz="1100" b="0" i="0" u="none" strike="noStrike" cap="none" normalizeH="0" baseline="0" dirty="0">
              <a:ln>
                <a:noFill/>
              </a:ln>
              <a:solidFill>
                <a:schemeClr val="tx1"/>
              </a:solidFill>
              <a:effectLst/>
            </a:endParaRPr>
          </a:p>
        </p:txBody>
      </p:sp>
      <p:sp>
        <p:nvSpPr>
          <p:cNvPr id="24" name="Rectangle 1"/>
          <p:cNvSpPr>
            <a:spLocks noChangeArrowheads="1"/>
          </p:cNvSpPr>
          <p:nvPr/>
        </p:nvSpPr>
        <p:spPr bwMode="auto">
          <a:xfrm>
            <a:off x="228601" y="1401484"/>
            <a:ext cx="5439101" cy="477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rPr>
              <a:t>Stage the rollout (learn from NY DFS NYCRR 500)</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b="1" dirty="0"/>
              <a:t>Clearly articulate who is responsible for enforcement and the process &amp; liabilities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b="1" dirty="0"/>
              <a:t>Clearly articulate the DOD’s expectations of the Prime contractor tactical responsibilities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rPr>
              <a:t>Provide Tax incentive (similar to R&amp;D tax</a:t>
            </a:r>
            <a:r>
              <a:rPr kumimoji="0" lang="en-US" altLang="en-US" sz="2400" b="1" i="0" u="none" strike="noStrike" cap="none" normalizeH="0" dirty="0">
                <a:ln>
                  <a:noFill/>
                </a:ln>
                <a:solidFill>
                  <a:schemeClr val="tx1"/>
                </a:solidFill>
                <a:effectLst/>
              </a:rPr>
              <a:t> credits)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b="1" baseline="0" dirty="0"/>
              <a:t>Offer CBT training for SMB </a:t>
            </a:r>
            <a:r>
              <a:rPr lang="en-US" altLang="en-US" sz="2400" b="1" baseline="0" dirty="0" err="1"/>
              <a:t>CxO’s</a:t>
            </a:r>
            <a:r>
              <a:rPr lang="en-US" altLang="en-US" sz="2400" b="1" baseline="0" dirty="0"/>
              <a:t> with boilerplate policy / procedures</a:t>
            </a:r>
          </a:p>
          <a:p>
            <a:pPr marL="171450" lvl="0" indent="-171450" eaLnBrk="0" fontAlgn="base" hangingPunct="0">
              <a:spcBef>
                <a:spcPct val="0"/>
              </a:spcBef>
              <a:spcAft>
                <a:spcPct val="0"/>
              </a:spcAft>
              <a:buFont typeface="Arial" panose="020B0604020202020204" pitchFamily="34" charset="0"/>
              <a:buChar char="•"/>
            </a:pPr>
            <a:r>
              <a:rPr kumimoji="0" lang="en-US" altLang="en-US" sz="2400" b="1" i="0" u="none" strike="noStrike" cap="none" normalizeH="0" dirty="0">
                <a:ln>
                  <a:noFill/>
                </a:ln>
                <a:solidFill>
                  <a:schemeClr val="tx1"/>
                </a:solidFill>
                <a:effectLst/>
              </a:rPr>
              <a:t>Consider Business </a:t>
            </a:r>
            <a:r>
              <a:rPr lang="en-US" altLang="en-US" sz="2400" b="1" dirty="0"/>
              <a:t>Associate Contracts </a:t>
            </a:r>
            <a:r>
              <a:rPr lang="en-US" altLang="en-US" sz="1100" dirty="0"/>
              <a:t>(HIPAA </a:t>
            </a:r>
            <a:r>
              <a:rPr lang="en-US" altLang="en-US" sz="1100" dirty="0">
                <a:hlinkClick r:id="rId5"/>
              </a:rPr>
              <a:t>https://www.hhs.gov/hipaa/for-professionals/covered-entities/sample-business-associate-agreement-provisions/index.html?language=en</a:t>
            </a:r>
            <a:r>
              <a:rPr lang="en-US" altLang="en-US" sz="1100" dirty="0"/>
              <a:t> )</a:t>
            </a:r>
            <a:endParaRPr kumimoji="0" lang="en-US" altLang="en-US" sz="2400" i="0" u="none" strike="noStrike" cap="none" normalizeH="0" baseline="0" dirty="0">
              <a:ln>
                <a:noFill/>
              </a:ln>
              <a:solidFill>
                <a:schemeClr val="tx1"/>
              </a:solidFill>
              <a:effectLst/>
            </a:endParaRPr>
          </a:p>
        </p:txBody>
      </p:sp>
      <p:sp>
        <p:nvSpPr>
          <p:cNvPr id="4" name="Arrow: Right 3"/>
          <p:cNvSpPr/>
          <p:nvPr/>
        </p:nvSpPr>
        <p:spPr>
          <a:xfrm>
            <a:off x="5249608" y="1322500"/>
            <a:ext cx="1103585" cy="1027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791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4">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318" y="2283572"/>
            <a:ext cx="6154271" cy="1325563"/>
          </a:xfrm>
        </p:spPr>
        <p:txBody>
          <a:bodyPr/>
          <a:lstStyle/>
          <a:p>
            <a:r>
              <a:rPr lang="en-US" b="1" dirty="0">
                <a:hlinkClick r:id="rId2"/>
              </a:rPr>
              <a:t>https://netwatcher.com</a:t>
            </a:r>
            <a:r>
              <a:rPr lang="en-US" b="1" dirty="0"/>
              <a:t> </a:t>
            </a:r>
          </a:p>
        </p:txBody>
      </p:sp>
    </p:spTree>
    <p:extLst>
      <p:ext uri="{BB962C8B-B14F-4D97-AF65-F5344CB8AC3E}">
        <p14:creationId xmlns:p14="http://schemas.microsoft.com/office/powerpoint/2010/main" xmlns="" val="3330825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tabLst>
                <a:tab pos="685800" algn="l"/>
                <a:tab pos="803275" algn="l"/>
              </a:tabLst>
            </a:pPr>
            <a:r>
              <a:rPr lang="en-US" dirty="0">
                <a:hlinkClick r:id="rId2"/>
              </a:rPr>
              <a:t>http://www.baesystems.com/en/what-we-do/suppliers/cybersecurity/level-1</a:t>
            </a:r>
            <a:r>
              <a:rPr lang="en-US" dirty="0"/>
              <a:t> </a:t>
            </a:r>
          </a:p>
        </p:txBody>
      </p:sp>
    </p:spTree>
    <p:extLst>
      <p:ext uri="{BB962C8B-B14F-4D97-AF65-F5344CB8AC3E}">
        <p14:creationId xmlns:p14="http://schemas.microsoft.com/office/powerpoint/2010/main" xmlns="" val="264655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 y="106362"/>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5"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52400" y="190501"/>
            <a:ext cx="11542262"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SMB – ‘S’ &amp; ‘M’ are Drastically Different</a:t>
            </a:r>
          </a:p>
        </p:txBody>
      </p:sp>
      <p:pic>
        <p:nvPicPr>
          <p:cNvPr id="9"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8112712" y="6418129"/>
            <a:ext cx="3419526" cy="261610"/>
          </a:xfrm>
          <a:prstGeom prst="rect">
            <a:avLst/>
          </a:prstGeom>
          <a:noFill/>
        </p:spPr>
        <p:txBody>
          <a:bodyPr wrap="none" rtlCol="0">
            <a:spAutoFit/>
          </a:bodyPr>
          <a:lstStyle/>
          <a:p>
            <a:r>
              <a:rPr lang="en-US" sz="1100" dirty="0">
                <a:solidFill>
                  <a:schemeClr val="bg1"/>
                </a:solidFill>
                <a:latin typeface="Titillium" panose="00000500000000000000" pitchFamily="50" charset="0"/>
                <a:ea typeface="Open Sans" pitchFamily="34" charset="0"/>
                <a:cs typeface="Open Sans" pitchFamily="34" charset="0"/>
              </a:rPr>
              <a:t>Copyright © 2017 NetWatcher All Rights Reserved. | 03</a:t>
            </a:r>
          </a:p>
        </p:txBody>
      </p:sp>
      <p:graphicFrame>
        <p:nvGraphicFramePr>
          <p:cNvPr id="11" name="Table 10"/>
          <p:cNvGraphicFramePr>
            <a:graphicFrameLocks noGrp="1"/>
          </p:cNvGraphicFramePr>
          <p:nvPr>
            <p:extLst>
              <p:ext uri="{D42A27DB-BD31-4B8C-83A1-F6EECF244321}">
                <p14:modId xmlns:p14="http://schemas.microsoft.com/office/powerpoint/2010/main" xmlns="" val="1907056405"/>
              </p:ext>
            </p:extLst>
          </p:nvPr>
        </p:nvGraphicFramePr>
        <p:xfrm>
          <a:off x="403628" y="1676400"/>
          <a:ext cx="11487683" cy="4490736"/>
        </p:xfrm>
        <a:graphic>
          <a:graphicData uri="http://schemas.openxmlformats.org/drawingml/2006/table">
            <a:tbl>
              <a:tblPr/>
              <a:tblGrid>
                <a:gridCol w="3025373">
                  <a:extLst>
                    <a:ext uri="{9D8B030D-6E8A-4147-A177-3AD203B41FA5}">
                      <a16:colId xmlns:a16="http://schemas.microsoft.com/office/drawing/2014/main" xmlns="" val="3429061626"/>
                    </a:ext>
                  </a:extLst>
                </a:gridCol>
                <a:gridCol w="1066800">
                  <a:extLst>
                    <a:ext uri="{9D8B030D-6E8A-4147-A177-3AD203B41FA5}">
                      <a16:colId xmlns:a16="http://schemas.microsoft.com/office/drawing/2014/main" xmlns="" val="2062514687"/>
                    </a:ext>
                  </a:extLst>
                </a:gridCol>
                <a:gridCol w="990600">
                  <a:extLst>
                    <a:ext uri="{9D8B030D-6E8A-4147-A177-3AD203B41FA5}">
                      <a16:colId xmlns:a16="http://schemas.microsoft.com/office/drawing/2014/main" xmlns="" val="1855125623"/>
                    </a:ext>
                  </a:extLst>
                </a:gridCol>
                <a:gridCol w="914400">
                  <a:extLst>
                    <a:ext uri="{9D8B030D-6E8A-4147-A177-3AD203B41FA5}">
                      <a16:colId xmlns:a16="http://schemas.microsoft.com/office/drawing/2014/main" xmlns="" val="565102746"/>
                    </a:ext>
                  </a:extLst>
                </a:gridCol>
                <a:gridCol w="914400">
                  <a:extLst>
                    <a:ext uri="{9D8B030D-6E8A-4147-A177-3AD203B41FA5}">
                      <a16:colId xmlns:a16="http://schemas.microsoft.com/office/drawing/2014/main" xmlns="" val="713429517"/>
                    </a:ext>
                  </a:extLst>
                </a:gridCol>
                <a:gridCol w="838200">
                  <a:extLst>
                    <a:ext uri="{9D8B030D-6E8A-4147-A177-3AD203B41FA5}">
                      <a16:colId xmlns:a16="http://schemas.microsoft.com/office/drawing/2014/main" xmlns="" val="2524664422"/>
                    </a:ext>
                  </a:extLst>
                </a:gridCol>
                <a:gridCol w="914400">
                  <a:extLst>
                    <a:ext uri="{9D8B030D-6E8A-4147-A177-3AD203B41FA5}">
                      <a16:colId xmlns:a16="http://schemas.microsoft.com/office/drawing/2014/main" xmlns="" val="922163083"/>
                    </a:ext>
                  </a:extLst>
                </a:gridCol>
                <a:gridCol w="990600">
                  <a:extLst>
                    <a:ext uri="{9D8B030D-6E8A-4147-A177-3AD203B41FA5}">
                      <a16:colId xmlns:a16="http://schemas.microsoft.com/office/drawing/2014/main" xmlns="" val="301211368"/>
                    </a:ext>
                  </a:extLst>
                </a:gridCol>
                <a:gridCol w="914400">
                  <a:extLst>
                    <a:ext uri="{9D8B030D-6E8A-4147-A177-3AD203B41FA5}">
                      <a16:colId xmlns:a16="http://schemas.microsoft.com/office/drawing/2014/main" xmlns="" val="3068000524"/>
                    </a:ext>
                  </a:extLst>
                </a:gridCol>
                <a:gridCol w="918510">
                  <a:extLst>
                    <a:ext uri="{9D8B030D-6E8A-4147-A177-3AD203B41FA5}">
                      <a16:colId xmlns:a16="http://schemas.microsoft.com/office/drawing/2014/main" xmlns="" val="1571573071"/>
                    </a:ext>
                  </a:extLst>
                </a:gridCol>
              </a:tblGrid>
              <a:tr h="304800">
                <a:tc>
                  <a:txBody>
                    <a:bodyPr/>
                    <a:lstStyle/>
                    <a:p>
                      <a:pPr algn="ctr" rtl="0" fontAlgn="b"/>
                      <a:endParaRPr lang="en-US" sz="1400" b="1" i="0" u="none" strike="noStrike" dirty="0">
                        <a:solidFill>
                          <a:schemeClr val="bg1"/>
                        </a:solidFill>
                        <a:effectLst/>
                        <a:latin typeface="Titillium" panose="000005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   &lt;20</a:t>
                      </a:r>
                    </a:p>
                  </a:txBody>
                  <a:tcPr marL="7620" marR="7620" marT="7620" marB="0" anchor="ctr">
                    <a:lnL w="635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20-49</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50-99</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100-299</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300-499</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500-999</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1,000-4,999</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  5,000-9,999</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tc>
                  <a:txBody>
                    <a:bodyPr/>
                    <a:lstStyle/>
                    <a:p>
                      <a:pPr algn="ctr" rtl="0" fontAlgn="b"/>
                      <a:r>
                        <a:rPr lang="en-US" sz="1200" b="1" i="0" u="none" strike="noStrike" dirty="0">
                          <a:solidFill>
                            <a:schemeClr val="bg1"/>
                          </a:solidFill>
                          <a:effectLst/>
                          <a:latin typeface="Titillium" panose="00000500000000000000" pitchFamily="50" charset="0"/>
                        </a:rPr>
                        <a:t>  10,000+</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3A45"/>
                    </a:solidFill>
                  </a:tcPr>
                </a:tc>
                <a:extLst>
                  <a:ext uri="{0D108BD9-81ED-4DB2-BD59-A6C34878D82A}">
                    <a16:rowId xmlns:a16="http://schemas.microsoft.com/office/drawing/2014/main" xmlns="" val="4109342611"/>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Professional, scientific, and technical services</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721,841</a:t>
                      </a:r>
                    </a:p>
                  </a:txBody>
                  <a:tcPr marL="7620" marR="7620" marT="7620" marB="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30,828</a:t>
                      </a:r>
                    </a:p>
                  </a:txBody>
                  <a:tcPr marL="7620" marR="7620" marT="762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9,106</a:t>
                      </a:r>
                    </a:p>
                  </a:txBody>
                  <a:tcPr marL="7620" marR="7620" marT="762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5,811</a:t>
                      </a:r>
                    </a:p>
                  </a:txBody>
                  <a:tcPr marL="7620" marR="7620" marT="762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1,158</a:t>
                      </a:r>
                    </a:p>
                  </a:txBody>
                  <a:tcPr marL="7620" marR="7620" marT="762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942</a:t>
                      </a:r>
                    </a:p>
                  </a:txBody>
                  <a:tcPr marL="7620" marR="7620" marT="762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1,290</a:t>
                      </a:r>
                    </a:p>
                  </a:txBody>
                  <a:tcPr marL="7620" marR="7620" marT="762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291</a:t>
                      </a:r>
                    </a:p>
                  </a:txBody>
                  <a:tcPr marL="7620" marR="7620" marT="762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458</a:t>
                      </a:r>
                    </a:p>
                  </a:txBody>
                  <a:tcPr marL="7620" marR="7620" marT="762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526450145"/>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Retail trade</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628,726</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40,552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12,969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7,465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1,159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849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870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204</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343</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2346780188"/>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Health care and social assistance</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539,491</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45,348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15,593</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13,841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2,701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1,887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1,676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235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193</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3011291766"/>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Accommodation and food services</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379,301</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68,002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18,258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7,878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1,413</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1,018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747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115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122</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2486574237"/>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Finance and insurance</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232,604</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10,612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4,382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3,410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719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536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693</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169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263</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2795312816"/>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Information</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61,292</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6,048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2,257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1,645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408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326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451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105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217</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366501705"/>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Management of companies and enterprises</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5,295</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2,828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3,270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6,148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2,620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2,614</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3,350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670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814</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1821484587"/>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Utilities</a:t>
                      </a:r>
                    </a:p>
                  </a:txBody>
                  <a:tcPr marL="7620" marR="7620" marT="762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4,377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529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339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267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47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48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80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42</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1785695627"/>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Educational services</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60,734</a:t>
                      </a:r>
                    </a:p>
                  </a:txBody>
                  <a:tcPr marL="7620" marR="7620" marT="7620" marB="0"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9,326</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ysClr val="windowText" lastClr="000000"/>
                          </a:solidFill>
                          <a:effectLst/>
                          <a:latin typeface="Titillium" panose="00000500000000000000" pitchFamily="50" charset="0"/>
                        </a:rPr>
                        <a:t>4,090</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chemeClr val="tx1"/>
                          </a:solidFill>
                          <a:effectLst/>
                          <a:latin typeface="Titillium" panose="00000500000000000000" pitchFamily="50" charset="0"/>
                        </a:rPr>
                        <a:t>2,698</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540</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chemeClr val="tx1"/>
                          </a:solidFill>
                          <a:effectLst/>
                          <a:latin typeface="Titillium" panose="00000500000000000000" pitchFamily="50" charset="0"/>
                        </a:rPr>
                        <a:t>552</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525</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56</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99</a:t>
                      </a:r>
                    </a:p>
                  </a:txBody>
                  <a:tcPr marL="7620" marR="7620" marT="7620" marB="0" anchor="ctr">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1208253862"/>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Construction</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697,644</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43,101</a:t>
                      </a:r>
                    </a:p>
                  </a:txBody>
                  <a:tcPr marL="7620" marR="7620" marT="762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12,462</a:t>
                      </a:r>
                    </a:p>
                  </a:txBody>
                  <a:tcPr marL="7620" marR="7620" marT="762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6,264</a:t>
                      </a:r>
                    </a:p>
                  </a:txBody>
                  <a:tcPr marL="7620" marR="7620" marT="762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877</a:t>
                      </a:r>
                    </a:p>
                  </a:txBody>
                  <a:tcPr marL="7620" marR="7620" marT="762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527</a:t>
                      </a:r>
                    </a:p>
                  </a:txBody>
                  <a:tcPr marL="7620" marR="7620" marT="762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438</a:t>
                      </a:r>
                    </a:p>
                  </a:txBody>
                  <a:tcPr marL="7620" marR="7620" marT="762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66</a:t>
                      </a:r>
                    </a:p>
                  </a:txBody>
                  <a:tcPr marL="7620" marR="7620" marT="762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95</a:t>
                      </a:r>
                    </a:p>
                  </a:txBody>
                  <a:tcPr marL="7620" marR="7620" marT="7620"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3456878561"/>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Administrative </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290,893</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20,766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8,311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6,867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1,709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1,426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1,503</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302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413</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1899019465"/>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Wholesale trade</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280,185</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27,368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9,736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6,861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1,451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1,179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1,378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279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347</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4220949321"/>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Real estate and rental and leasing</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269,090</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8,087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2,699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2,034</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486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419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505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110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212</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2270055542"/>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Manufacturing</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208,675</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38,891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16,115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11,593</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2,298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1,769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1,726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260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317</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4263115773"/>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Transportation and warehousing</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148,967</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11,060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3,871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3,012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755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695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923</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250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404</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553953930"/>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Arts, entertainment, and recreation</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a:solidFill>
                            <a:srgbClr val="000000"/>
                          </a:solidFill>
                          <a:effectLst/>
                          <a:latin typeface="Titillium" panose="00000500000000000000" pitchFamily="50" charset="0"/>
                        </a:rPr>
                        <a:t>99,357</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a:solidFill>
                            <a:srgbClr val="000000"/>
                          </a:solidFill>
                          <a:effectLst/>
                          <a:latin typeface="Titillium" panose="00000500000000000000" pitchFamily="50" charset="0"/>
                        </a:rPr>
                        <a:t>9,008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a:solidFill>
                            <a:srgbClr val="000000"/>
                          </a:solidFill>
                          <a:effectLst/>
                          <a:latin typeface="Titillium" panose="00000500000000000000" pitchFamily="50" charset="0"/>
                        </a:rPr>
                        <a:t>3,568</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a:solidFill>
                            <a:srgbClr val="000000"/>
                          </a:solidFill>
                          <a:effectLst/>
                          <a:latin typeface="Titillium" panose="00000500000000000000" pitchFamily="50" charset="0"/>
                        </a:rPr>
                        <a:t>2,259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a:solidFill>
                            <a:srgbClr val="000000"/>
                          </a:solidFill>
                          <a:effectLst/>
                          <a:latin typeface="Titillium" panose="00000500000000000000" pitchFamily="50" charset="0"/>
                        </a:rPr>
                        <a:t>436</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320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309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45</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74</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3645418823"/>
                  </a:ext>
                </a:extLst>
              </a:tr>
              <a:tr h="232552">
                <a:tc>
                  <a:txBody>
                    <a:bodyPr/>
                    <a:lstStyle/>
                    <a:p>
                      <a:pPr marL="174625" indent="0" algn="l" rtl="0" fontAlgn="b"/>
                      <a:r>
                        <a:rPr lang="en-US" sz="1100" b="0" i="0" u="none" strike="noStrike" dirty="0">
                          <a:solidFill>
                            <a:srgbClr val="000000"/>
                          </a:solidFill>
                          <a:effectLst/>
                          <a:latin typeface="Titillium" panose="00000500000000000000" pitchFamily="50" charset="0"/>
                        </a:rPr>
                        <a:t>Agriculture, forestry, fishing and hunting</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20,491</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861</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242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189</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32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22</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50</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7</a:t>
                      </a:r>
                    </a:p>
                  </a:txBody>
                  <a:tcPr marL="7620" marR="7620" marT="7620" marB="0" anchor="ctr">
                    <a:lnL>
                      <a:noFill/>
                    </a:lnL>
                    <a:lnR>
                      <a:noFill/>
                    </a:lnR>
                    <a:lnT>
                      <a:noFill/>
                    </a:lnT>
                    <a:lnB>
                      <a:noFill/>
                    </a:lnB>
                    <a:lnTlToBr w="12700" cmpd="sng">
                      <a:noFill/>
                      <a:prstDash val="solid"/>
                    </a:lnTlToBr>
                    <a:lnBlToTr w="12700" cmpd="sng">
                      <a:noFill/>
                      <a:prstDash val="solid"/>
                    </a:lnBlToTr>
                    <a:solidFill>
                      <a:srgbClr val="F1F1F2"/>
                    </a:solidFill>
                  </a:tcPr>
                </a:tc>
                <a:tc>
                  <a:txBody>
                    <a:bodyPr/>
                    <a:lstStyle/>
                    <a:p>
                      <a:pPr algn="ctr" rtl="0" fontAlgn="b"/>
                      <a:r>
                        <a:rPr lang="en-US" sz="1100" b="0" i="0" u="none" strike="noStrike" dirty="0">
                          <a:solidFill>
                            <a:srgbClr val="000000"/>
                          </a:solidFill>
                          <a:effectLst/>
                          <a:latin typeface="Titillium" panose="00000500000000000000" pitchFamily="50" charset="0"/>
                        </a:rPr>
                        <a:t>17</a:t>
                      </a:r>
                    </a:p>
                  </a:txBody>
                  <a:tcPr marL="7620" marR="7620" marT="7620"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1F2"/>
                    </a:solidFill>
                  </a:tcPr>
                </a:tc>
                <a:extLst>
                  <a:ext uri="{0D108BD9-81ED-4DB2-BD59-A6C34878D82A}">
                    <a16:rowId xmlns:a16="http://schemas.microsoft.com/office/drawing/2014/main" xmlns="" val="251402844"/>
                  </a:ext>
                </a:extLst>
              </a:tr>
              <a:tr h="232552">
                <a:tc>
                  <a:txBody>
                    <a:bodyPr/>
                    <a:lstStyle/>
                    <a:p>
                      <a:pPr marL="174625" indent="0" algn="l" rtl="0" fontAlgn="b">
                        <a:tabLst/>
                      </a:pPr>
                      <a:r>
                        <a:rPr lang="en-US" sz="1100" b="0" i="0" u="none" strike="noStrike" dirty="0">
                          <a:solidFill>
                            <a:srgbClr val="000000"/>
                          </a:solidFill>
                          <a:effectLst/>
                          <a:latin typeface="Titillium" panose="00000500000000000000" pitchFamily="50" charset="0"/>
                        </a:rPr>
                        <a:t>Mining, quarrying, and oil and gas extraction</a:t>
                      </a:r>
                    </a:p>
                  </a:txBody>
                  <a:tcPr marL="7620" marR="7620" marT="762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17,765</a:t>
                      </a:r>
                    </a:p>
                  </a:txBody>
                  <a:tcPr marL="7620" marR="7620" marT="7620" marB="0" anchor="ctr">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1,849</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680</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532</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114</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103</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164</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31</a:t>
                      </a: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gn="ctr" rtl="0" fontAlgn="b"/>
                      <a:r>
                        <a:rPr lang="en-US" sz="1100" b="0" i="0" u="none" strike="noStrike" dirty="0">
                          <a:solidFill>
                            <a:srgbClr val="000000"/>
                          </a:solidFill>
                          <a:effectLst/>
                          <a:latin typeface="Titillium" panose="00000500000000000000" pitchFamily="50" charset="0"/>
                        </a:rPr>
                        <a:t>50</a:t>
                      </a:r>
                    </a:p>
                  </a:txBody>
                  <a:tcPr marL="7620" marR="7620" marT="762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xmlns="" val="2272997640"/>
                  </a:ext>
                </a:extLst>
              </a:tr>
            </a:tbl>
          </a:graphicData>
        </a:graphic>
      </p:graphicFrame>
      <p:sp>
        <p:nvSpPr>
          <p:cNvPr id="3" name="TextBox 2"/>
          <p:cNvSpPr txBox="1"/>
          <p:nvPr/>
        </p:nvSpPr>
        <p:spPr>
          <a:xfrm rot="16200000">
            <a:off x="-176991" y="3828047"/>
            <a:ext cx="811184" cy="338554"/>
          </a:xfrm>
          <a:prstGeom prst="rect">
            <a:avLst/>
          </a:prstGeom>
          <a:noFill/>
        </p:spPr>
        <p:txBody>
          <a:bodyPr wrap="none" rtlCol="0">
            <a:spAutoFit/>
          </a:bodyPr>
          <a:lstStyle/>
          <a:p>
            <a:r>
              <a:rPr lang="en-US" sz="1600" i="1" dirty="0">
                <a:latin typeface="Titillium" panose="00000500000000000000" pitchFamily="50" charset="0"/>
              </a:rPr>
              <a:t>Vertical</a:t>
            </a:r>
          </a:p>
        </p:txBody>
      </p:sp>
      <p:sp>
        <p:nvSpPr>
          <p:cNvPr id="22" name="TextBox 21"/>
          <p:cNvSpPr txBox="1"/>
          <p:nvPr/>
        </p:nvSpPr>
        <p:spPr>
          <a:xfrm>
            <a:off x="5414375" y="1397880"/>
            <a:ext cx="1275414" cy="307777"/>
          </a:xfrm>
          <a:prstGeom prst="rect">
            <a:avLst/>
          </a:prstGeom>
          <a:noFill/>
        </p:spPr>
        <p:txBody>
          <a:bodyPr wrap="none" rtlCol="0">
            <a:spAutoFit/>
          </a:bodyPr>
          <a:lstStyle/>
          <a:p>
            <a:r>
              <a:rPr lang="en-US" sz="1400" i="1" dirty="0">
                <a:latin typeface="Titillium" panose="00000500000000000000" pitchFamily="50" charset="0"/>
              </a:rPr>
              <a:t># of Employees</a:t>
            </a:r>
          </a:p>
        </p:txBody>
      </p:sp>
      <p:sp>
        <p:nvSpPr>
          <p:cNvPr id="2" name="Rectangle 1"/>
          <p:cNvSpPr/>
          <p:nvPr/>
        </p:nvSpPr>
        <p:spPr>
          <a:xfrm>
            <a:off x="3433313" y="1945496"/>
            <a:ext cx="1981062" cy="1657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336875" y="1945496"/>
            <a:ext cx="1981062" cy="1657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240437" y="1945496"/>
            <a:ext cx="1834552" cy="16574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0664" y="1077228"/>
            <a:ext cx="11955912" cy="276999"/>
          </a:xfrm>
          <a:prstGeom prst="rect">
            <a:avLst/>
          </a:prstGeom>
        </p:spPr>
        <p:txBody>
          <a:bodyPr wrap="square">
            <a:spAutoFit/>
          </a:bodyPr>
          <a:lstStyle/>
          <a:p>
            <a:r>
              <a:rPr lang="en-US" sz="1200" b="0" i="0" dirty="0">
                <a:solidFill>
                  <a:srgbClr val="666666"/>
                </a:solidFill>
                <a:effectLst/>
                <a:latin typeface="Arial" panose="020B0604020202020204" pitchFamily="34" charset="0"/>
              </a:rPr>
              <a:t>According to the latest </a:t>
            </a:r>
            <a:r>
              <a:rPr lang="en-US" sz="1200" b="0" i="0" u="sng" dirty="0">
                <a:solidFill>
                  <a:srgbClr val="FF9900"/>
                </a:solidFill>
                <a:effectLst/>
                <a:latin typeface="Arial" panose="020B0604020202020204" pitchFamily="34" charset="0"/>
                <a:hlinkClick r:id="rId5" tooltip="US Census Stats about Small Business Size"/>
              </a:rPr>
              <a:t>US Census</a:t>
            </a:r>
            <a:r>
              <a:rPr lang="en-US" sz="1200" b="0" i="0" dirty="0">
                <a:solidFill>
                  <a:srgbClr val="666666"/>
                </a:solidFill>
                <a:effectLst/>
                <a:latin typeface="Arial" panose="020B0604020202020204" pitchFamily="34" charset="0"/>
              </a:rPr>
              <a:t>, </a:t>
            </a:r>
            <a:r>
              <a:rPr lang="en-US" sz="1200" b="1" i="0" dirty="0">
                <a:solidFill>
                  <a:srgbClr val="666666"/>
                </a:solidFill>
                <a:effectLst/>
                <a:latin typeface="Arial" panose="020B0604020202020204" pitchFamily="34" charset="0"/>
              </a:rPr>
              <a:t>there are 7.6 Million employer-based SMBs in the US. Or roughly 25% of all SMBs that actually have payrolls.</a:t>
            </a:r>
            <a:endParaRPr lang="en-US" sz="1200" dirty="0"/>
          </a:p>
        </p:txBody>
      </p:sp>
    </p:spTree>
    <p:extLst>
      <p:ext uri="{BB962C8B-B14F-4D97-AF65-F5344CB8AC3E}">
        <p14:creationId xmlns:p14="http://schemas.microsoft.com/office/powerpoint/2010/main" xmlns="" val="36037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9" y="98394"/>
            <a:ext cx="4594588" cy="6141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28600" y="273622"/>
            <a:ext cx="4363739" cy="1938992"/>
          </a:xfrm>
          <a:prstGeom prst="rect">
            <a:avLst/>
          </a:prstGeom>
          <a:noFill/>
        </p:spPr>
        <p:txBody>
          <a:bodyPr wrap="square" rtlCol="0">
            <a:spAutoFit/>
          </a:bodyPr>
          <a:lstStyle/>
          <a:p>
            <a:r>
              <a:rPr lang="en-US" sz="4000" b="1" i="1" dirty="0">
                <a:solidFill>
                  <a:srgbClr val="0096FA"/>
                </a:solidFill>
                <a:latin typeface="Segoe UI" panose="020B0502040204020203" pitchFamily="34" charset="0"/>
                <a:cs typeface="Segoe UI" panose="020B0502040204020203" pitchFamily="34" charset="0"/>
              </a:rPr>
              <a:t>Reality of a Small Prof. Svc.  Business Owner…</a:t>
            </a:r>
          </a:p>
        </p:txBody>
      </p:sp>
      <p:pic>
        <p:nvPicPr>
          <p:cNvPr id="10"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pic>
        <p:nvPicPr>
          <p:cNvPr id="5" name="Picture 4"/>
          <p:cNvPicPr>
            <a:picLocks noChangeAspect="1"/>
          </p:cNvPicPr>
          <p:nvPr/>
        </p:nvPicPr>
        <p:blipFill>
          <a:blip r:embed="rId5" cstate="print"/>
          <a:stretch>
            <a:fillRect/>
          </a:stretch>
        </p:blipFill>
        <p:spPr>
          <a:xfrm>
            <a:off x="4592339" y="373638"/>
            <a:ext cx="7499830" cy="4802217"/>
          </a:xfrm>
          <a:prstGeom prst="rect">
            <a:avLst/>
          </a:prstGeom>
        </p:spPr>
      </p:pic>
      <p:sp>
        <p:nvSpPr>
          <p:cNvPr id="12" name="Rectangle 11"/>
          <p:cNvSpPr/>
          <p:nvPr/>
        </p:nvSpPr>
        <p:spPr>
          <a:xfrm>
            <a:off x="4730151" y="5175855"/>
            <a:ext cx="7362018" cy="307777"/>
          </a:xfrm>
          <a:prstGeom prst="rect">
            <a:avLst/>
          </a:prstGeom>
        </p:spPr>
        <p:txBody>
          <a:bodyPr wrap="square">
            <a:spAutoFit/>
          </a:bodyPr>
          <a:lstStyle/>
          <a:p>
            <a:r>
              <a:rPr lang="en-US" sz="1400" i="1" dirty="0">
                <a:solidFill>
                  <a:srgbClr val="00B0F0"/>
                </a:solidFill>
              </a:rPr>
              <a:t>https://www.sans.org/reading-room/whitepapers/analyst/security-spending-trends-36697</a:t>
            </a:r>
          </a:p>
        </p:txBody>
      </p:sp>
      <p:pic>
        <p:nvPicPr>
          <p:cNvPr id="14" name="Picture 13"/>
          <p:cNvPicPr>
            <a:picLocks noChangeAspect="1"/>
          </p:cNvPicPr>
          <p:nvPr/>
        </p:nvPicPr>
        <p:blipFill>
          <a:blip r:embed="rId6" cstate="print"/>
          <a:stretch>
            <a:fillRect/>
          </a:stretch>
        </p:blipFill>
        <p:spPr>
          <a:xfrm>
            <a:off x="80359" y="2454016"/>
            <a:ext cx="4429373" cy="3645795"/>
          </a:xfrm>
          <a:prstGeom prst="rect">
            <a:avLst/>
          </a:prstGeom>
        </p:spPr>
      </p:pic>
      <p:sp>
        <p:nvSpPr>
          <p:cNvPr id="15" name="Arrow: Left 14"/>
          <p:cNvSpPr/>
          <p:nvPr/>
        </p:nvSpPr>
        <p:spPr>
          <a:xfrm rot="1276903">
            <a:off x="4482847" y="5469912"/>
            <a:ext cx="384202" cy="40856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94763" y="5563851"/>
            <a:ext cx="5311839" cy="523220"/>
          </a:xfrm>
          <a:prstGeom prst="rect">
            <a:avLst/>
          </a:prstGeom>
          <a:noFill/>
        </p:spPr>
        <p:txBody>
          <a:bodyPr wrap="none" rtlCol="0">
            <a:spAutoFit/>
          </a:bodyPr>
          <a:lstStyle/>
          <a:p>
            <a:r>
              <a:rPr lang="en-US" sz="2800" b="1" dirty="0"/>
              <a:t>What can a company do with 15k?</a:t>
            </a:r>
          </a:p>
        </p:txBody>
      </p:sp>
    </p:spTree>
    <p:extLst>
      <p:ext uri="{BB962C8B-B14F-4D97-AF65-F5344CB8AC3E}">
        <p14:creationId xmlns:p14="http://schemas.microsoft.com/office/powerpoint/2010/main" xmlns="" val="189356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0" y="98394"/>
            <a:ext cx="7265691" cy="6141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28601" y="319781"/>
            <a:ext cx="6402656" cy="954107"/>
          </a:xfrm>
          <a:prstGeom prst="rect">
            <a:avLst/>
          </a:prstGeom>
          <a:noFill/>
        </p:spPr>
        <p:txBody>
          <a:bodyPr wrap="square" rtlCol="0">
            <a:spAutoFit/>
          </a:bodyPr>
          <a:lstStyle/>
          <a:p>
            <a:r>
              <a:rPr lang="en-US" sz="5600" b="1" i="1" dirty="0">
                <a:solidFill>
                  <a:srgbClr val="0096FA"/>
                </a:solidFill>
                <a:latin typeface="Segoe UI" panose="020B0502040204020203" pitchFamily="34" charset="0"/>
                <a:cs typeface="Segoe UI" panose="020B0502040204020203" pitchFamily="34" charset="0"/>
              </a:rPr>
              <a:t>Prof Svc Budgets</a:t>
            </a:r>
          </a:p>
        </p:txBody>
      </p:sp>
      <p:pic>
        <p:nvPicPr>
          <p:cNvPr id="10" name="Picture 3" descr="C:\Users\MOYA\Desktop\CONVERT\PPT\BAHAN\LOGO-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pic>
        <p:nvPicPr>
          <p:cNvPr id="2" name="Picture 1"/>
          <p:cNvPicPr>
            <a:picLocks noChangeAspect="1"/>
          </p:cNvPicPr>
          <p:nvPr/>
        </p:nvPicPr>
        <p:blipFill>
          <a:blip r:embed="rId5" cstate="print"/>
          <a:stretch>
            <a:fillRect/>
          </a:stretch>
        </p:blipFill>
        <p:spPr>
          <a:xfrm>
            <a:off x="7202003" y="98394"/>
            <a:ext cx="4984573" cy="6077733"/>
          </a:xfrm>
          <a:prstGeom prst="rect">
            <a:avLst/>
          </a:prstGeom>
        </p:spPr>
      </p:pic>
      <p:pic>
        <p:nvPicPr>
          <p:cNvPr id="3" name="Picture 2"/>
          <p:cNvPicPr>
            <a:picLocks noChangeAspect="1"/>
          </p:cNvPicPr>
          <p:nvPr/>
        </p:nvPicPr>
        <p:blipFill>
          <a:blip r:embed="rId6" cstate="print"/>
          <a:stretch>
            <a:fillRect/>
          </a:stretch>
        </p:blipFill>
        <p:spPr>
          <a:xfrm>
            <a:off x="2400535" y="3674069"/>
            <a:ext cx="4633984" cy="2497952"/>
          </a:xfrm>
          <a:prstGeom prst="rect">
            <a:avLst/>
          </a:prstGeom>
        </p:spPr>
      </p:pic>
      <p:pic>
        <p:nvPicPr>
          <p:cNvPr id="4" name="Picture 3"/>
          <p:cNvPicPr>
            <a:picLocks noChangeAspect="1"/>
          </p:cNvPicPr>
          <p:nvPr/>
        </p:nvPicPr>
        <p:blipFill>
          <a:blip r:embed="rId7" cstate="print"/>
          <a:stretch>
            <a:fillRect/>
          </a:stretch>
        </p:blipFill>
        <p:spPr>
          <a:xfrm>
            <a:off x="162780" y="1209162"/>
            <a:ext cx="4554747" cy="2431946"/>
          </a:xfrm>
          <a:prstGeom prst="rect">
            <a:avLst/>
          </a:prstGeom>
        </p:spPr>
      </p:pic>
      <p:sp>
        <p:nvSpPr>
          <p:cNvPr id="12" name="Rectangle 11"/>
          <p:cNvSpPr/>
          <p:nvPr/>
        </p:nvSpPr>
        <p:spPr>
          <a:xfrm>
            <a:off x="7202003" y="5966744"/>
            <a:ext cx="4926892" cy="307777"/>
          </a:xfrm>
          <a:prstGeom prst="rect">
            <a:avLst/>
          </a:prstGeom>
        </p:spPr>
        <p:txBody>
          <a:bodyPr wrap="square">
            <a:spAutoFit/>
          </a:bodyPr>
          <a:lstStyle/>
          <a:p>
            <a:r>
              <a:rPr lang="en-US" sz="1400" i="1" dirty="0">
                <a:solidFill>
                  <a:srgbClr val="00B0F0"/>
                </a:solidFill>
                <a:hlinkClick r:id="rId8"/>
              </a:rPr>
              <a:t>https://www.gartner.com/explore/tools/it-budget/survey/setup</a:t>
            </a:r>
            <a:r>
              <a:rPr lang="en-US" sz="1400" i="1" dirty="0">
                <a:solidFill>
                  <a:srgbClr val="00B0F0"/>
                </a:solidFill>
              </a:rPr>
              <a:t> </a:t>
            </a:r>
          </a:p>
        </p:txBody>
      </p:sp>
    </p:spTree>
    <p:extLst>
      <p:ext uri="{BB962C8B-B14F-4D97-AF65-F5344CB8AC3E}">
        <p14:creationId xmlns:p14="http://schemas.microsoft.com/office/powerpoint/2010/main" xmlns="" val="403740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0" y="98395"/>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4" name="Rectangle 1"/>
          <p:cNvSpPr>
            <a:spLocks noChangeArrowheads="1"/>
          </p:cNvSpPr>
          <p:nvPr/>
        </p:nvSpPr>
        <p:spPr bwMode="auto">
          <a:xfrm>
            <a:off x="99535" y="1520961"/>
            <a:ext cx="8808020"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07897" tIns="0" rIns="119025"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1" i="1" u="none" strike="noStrike" cap="none" normalizeH="0" baseline="0" dirty="0">
                <a:ln>
                  <a:noFill/>
                </a:ln>
                <a:solidFill>
                  <a:srgbClr val="00B0F0"/>
                </a:solidFill>
                <a:effectLst/>
                <a:latin typeface="+mj-lt"/>
              </a:rPr>
              <a:t>Executive is not aware of the risks </a:t>
            </a:r>
            <a:r>
              <a:rPr kumimoji="0" lang="en-US" altLang="en-US" b="0" i="1" u="none" strike="noStrike" cap="none" normalizeH="0" baseline="0" dirty="0">
                <a:ln>
                  <a:noFill/>
                </a:ln>
                <a:solidFill>
                  <a:srgbClr val="5F5F5F"/>
                </a:solidFill>
                <a:effectLst/>
                <a:latin typeface="+mj-lt"/>
              </a:rPr>
              <a:t>– “We have a firewall and anti-virus so I think we are covered…”</a:t>
            </a:r>
            <a:r>
              <a:rPr kumimoji="0" lang="en-US" altLang="en-US" b="0" i="1" u="none" strike="noStrike" cap="none" normalizeH="0" baseline="0" dirty="0">
                <a:ln>
                  <a:noFill/>
                </a:ln>
                <a:solidFill>
                  <a:srgbClr val="2CACEB"/>
                </a:solidFill>
                <a:effectLst/>
                <a:latin typeface="+mj-lt"/>
                <a:hlinkClick r:id="rId2"/>
              </a:rPr>
              <a:t>  </a:t>
            </a:r>
            <a:endParaRPr kumimoji="0" lang="en-US" altLang="en-US" sz="57700" b="0" i="1" u="none" strike="noStrike" cap="none" normalizeH="0" baseline="0" dirty="0">
              <a:ln>
                <a:noFill/>
              </a:ln>
              <a:solidFill>
                <a:srgbClr val="5F5F5F"/>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1" i="1" u="none" strike="noStrike" cap="none" normalizeH="0" baseline="0" dirty="0">
                <a:ln>
                  <a:noFill/>
                </a:ln>
                <a:solidFill>
                  <a:srgbClr val="00B0F0"/>
                </a:solidFill>
                <a:effectLst/>
                <a:latin typeface="+mj-lt"/>
              </a:rPr>
              <a:t>Executive has bad information </a:t>
            </a:r>
            <a:r>
              <a:rPr kumimoji="0" lang="en-US" altLang="en-US" b="0" i="1" u="none" strike="noStrike" cap="none" normalizeH="0" baseline="0" dirty="0">
                <a:ln>
                  <a:noFill/>
                </a:ln>
                <a:solidFill>
                  <a:srgbClr val="5F5F5F"/>
                </a:solidFill>
                <a:effectLst/>
                <a:latin typeface="+mj-lt"/>
              </a:rPr>
              <a:t>– “Hackers only attack the big companies, what would they want from us?”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1" i="1" u="none" strike="noStrike" cap="none" normalizeH="0" baseline="0" dirty="0">
                <a:ln>
                  <a:noFill/>
                </a:ln>
                <a:solidFill>
                  <a:srgbClr val="00B0F0"/>
                </a:solidFill>
                <a:effectLst/>
                <a:latin typeface="+mj-lt"/>
              </a:rPr>
              <a:t>Executive is a risk taker</a:t>
            </a:r>
            <a:r>
              <a:rPr kumimoji="0" lang="en-US" altLang="en-US" b="0" i="1" u="none" strike="noStrike" cap="none" normalizeH="0" baseline="0" dirty="0">
                <a:ln>
                  <a:noFill/>
                </a:ln>
                <a:solidFill>
                  <a:srgbClr val="5F5F5F"/>
                </a:solidFill>
                <a:effectLst/>
                <a:latin typeface="+mj-lt"/>
              </a:rPr>
              <a:t> – “I’ll take the risk, the probability for us getting attacked is low.”</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b="1" i="1" u="none" strike="noStrike" cap="none" normalizeH="0" baseline="0" dirty="0">
                <a:ln>
                  <a:noFill/>
                </a:ln>
                <a:solidFill>
                  <a:srgbClr val="00B0F0"/>
                </a:solidFill>
                <a:effectLst/>
                <a:latin typeface="+mj-lt"/>
              </a:rPr>
              <a:t>Executive is cheap </a:t>
            </a:r>
            <a:r>
              <a:rPr kumimoji="0" lang="en-US" altLang="en-US" b="0" i="1" u="none" strike="noStrike" cap="none" normalizeH="0" baseline="0" dirty="0">
                <a:ln>
                  <a:noFill/>
                </a:ln>
                <a:solidFill>
                  <a:srgbClr val="5F5F5F"/>
                </a:solidFill>
                <a:effectLst/>
                <a:latin typeface="+mj-lt"/>
              </a:rPr>
              <a:t>– “No ROI means no priority.”</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b="1" i="1" u="none" strike="noStrike" cap="none" normalizeH="0" baseline="0" dirty="0">
                <a:ln>
                  <a:noFill/>
                </a:ln>
                <a:solidFill>
                  <a:srgbClr val="00B0F0"/>
                </a:solidFill>
                <a:effectLst/>
                <a:latin typeface="+mj-lt"/>
              </a:rPr>
              <a:t>Executive doesn’t believe investment in security is worth it </a:t>
            </a:r>
            <a:r>
              <a:rPr kumimoji="0" lang="en-US" altLang="en-US" b="0" i="1" u="none" strike="noStrike" cap="none" normalizeH="0" baseline="0" dirty="0">
                <a:ln>
                  <a:noFill/>
                </a:ln>
                <a:solidFill>
                  <a:srgbClr val="5F5F5F"/>
                </a:solidFill>
                <a:effectLst/>
                <a:latin typeface="+mj-lt"/>
              </a:rPr>
              <a:t>– “The loss involved will be so small compared to our revenues. It’s easier to take a chance and write off any losses should they occur.”</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b="1" i="1" u="none" strike="noStrike" cap="none" normalizeH="0" baseline="0" dirty="0">
                <a:ln>
                  <a:noFill/>
                </a:ln>
                <a:solidFill>
                  <a:srgbClr val="00B0F0"/>
                </a:solidFill>
                <a:effectLst/>
                <a:latin typeface="+mj-lt"/>
              </a:rPr>
              <a:t>Executive is overwhelmed by the size of the necessary investment required to add additional security measures </a:t>
            </a:r>
            <a:r>
              <a:rPr kumimoji="0" lang="en-US" altLang="en-US" b="0" i="1" u="none" strike="noStrike" cap="none" normalizeH="0" baseline="0" dirty="0">
                <a:ln>
                  <a:noFill/>
                </a:ln>
                <a:solidFill>
                  <a:srgbClr val="5F5F5F"/>
                </a:solidFill>
                <a:effectLst/>
                <a:latin typeface="+mj-lt"/>
              </a:rPr>
              <a:t>– “We can’t afford Fire Eye, IBM, HP, Palo Alto etc.. those tools are only affordable to the fortune 1000”</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b="1" i="1" u="none" strike="noStrike" cap="none" normalizeH="0" baseline="0" dirty="0">
                <a:ln>
                  <a:noFill/>
                </a:ln>
                <a:solidFill>
                  <a:srgbClr val="00B0F0"/>
                </a:solidFill>
                <a:effectLst/>
                <a:latin typeface="+mj-lt"/>
              </a:rPr>
              <a:t>Executive believes they are covered when they are not </a:t>
            </a:r>
            <a:r>
              <a:rPr kumimoji="0" lang="en-US" altLang="en-US" b="0" i="1" u="none" strike="noStrike" cap="none" normalizeH="0" baseline="0" dirty="0">
                <a:ln>
                  <a:noFill/>
                </a:ln>
                <a:solidFill>
                  <a:srgbClr val="5F5F5F"/>
                </a:solidFill>
                <a:effectLst/>
                <a:latin typeface="+mj-lt"/>
              </a:rPr>
              <a:t>– “Our vendor</a:t>
            </a:r>
            <a:r>
              <a:rPr kumimoji="0" lang="en-US" altLang="en-US" b="0" i="1" u="none" strike="noStrike" cap="none" normalizeH="0" dirty="0">
                <a:ln>
                  <a:noFill/>
                </a:ln>
                <a:solidFill>
                  <a:srgbClr val="5F5F5F"/>
                </a:solidFill>
                <a:effectLst/>
                <a:latin typeface="+mj-lt"/>
              </a:rPr>
              <a:t> are</a:t>
            </a:r>
            <a:r>
              <a:rPr kumimoji="0" lang="en-US" altLang="en-US" b="0" i="1" u="none" strike="noStrike" cap="none" normalizeH="0" baseline="0" dirty="0">
                <a:ln>
                  <a:noFill/>
                </a:ln>
                <a:solidFill>
                  <a:srgbClr val="5F5F5F"/>
                </a:solidFill>
                <a:effectLst/>
                <a:latin typeface="+mj-lt"/>
              </a:rPr>
              <a:t> responsible for our security not us…”</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b="1" i="1" u="none" strike="noStrike" cap="none" normalizeH="0" baseline="0" dirty="0">
                <a:ln>
                  <a:noFill/>
                </a:ln>
                <a:solidFill>
                  <a:srgbClr val="00B0F0"/>
                </a:solidFill>
                <a:effectLst/>
                <a:latin typeface="+mj-lt"/>
              </a:rPr>
              <a:t>Executive doesn’t believe any investment in cyber-security will have much of an impact </a:t>
            </a:r>
            <a:r>
              <a:rPr kumimoji="0" lang="en-US" altLang="en-US" b="0" i="1" u="none" strike="noStrike" cap="none" normalizeH="0" baseline="0" dirty="0">
                <a:ln>
                  <a:noFill/>
                </a:ln>
                <a:solidFill>
                  <a:srgbClr val="5F5F5F"/>
                </a:solidFill>
                <a:effectLst/>
                <a:latin typeface="+mj-lt"/>
              </a:rPr>
              <a:t>– “Big companies have all the tools and they are still getting hacked.”</a:t>
            </a:r>
            <a:endParaRPr kumimoji="0" lang="en-US" altLang="en-US" b="0" i="0" u="none" strike="noStrike" cap="none" normalizeH="0" baseline="0" dirty="0">
              <a:ln>
                <a:noFill/>
              </a:ln>
              <a:solidFill>
                <a:srgbClr val="5F5F5F"/>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1" u="none" strike="noStrike" cap="none" normalizeH="0" baseline="0" dirty="0">
              <a:ln>
                <a:noFill/>
              </a:ln>
              <a:solidFill>
                <a:srgbClr val="2CACEB"/>
              </a:solidFill>
              <a:effectLst/>
              <a:latin typeface="+mj-lt"/>
            </a:endParaRPr>
          </a:p>
        </p:txBody>
      </p:sp>
      <p:pic>
        <p:nvPicPr>
          <p:cNvPr id="1026" name="Picture 2" descr="headinsan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07555" y="1447800"/>
            <a:ext cx="3284445" cy="493430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MOYA\Desktop\CONVERT\PPT\BAHAN\LINE-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26689" y="246419"/>
            <a:ext cx="10522945"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Reality of a Small Business Owner…</a:t>
            </a:r>
          </a:p>
        </p:txBody>
      </p:sp>
      <p:pic>
        <p:nvPicPr>
          <p:cNvPr id="10" name="Picture 3" descr="C:\Users\MOYA\Desktop\CONVERT\PPT\BAHAN\LOGO-0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Tree>
    <p:extLst>
      <p:ext uri="{BB962C8B-B14F-4D97-AF65-F5344CB8AC3E}">
        <p14:creationId xmlns:p14="http://schemas.microsoft.com/office/powerpoint/2010/main" xmlns="" val="35639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106362"/>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sp>
        <p:nvSpPr>
          <p:cNvPr id="3" name="Content Placeholder 2"/>
          <p:cNvSpPr>
            <a:spLocks noGrp="1"/>
          </p:cNvSpPr>
          <p:nvPr>
            <p:ph idx="1"/>
          </p:nvPr>
        </p:nvSpPr>
        <p:spPr>
          <a:xfrm>
            <a:off x="570780" y="1613140"/>
            <a:ext cx="11368177" cy="4502061"/>
          </a:xfrm>
        </p:spPr>
        <p:txBody>
          <a:bodyPr>
            <a:normAutofit fontScale="92500"/>
          </a:bodyPr>
          <a:lstStyle/>
          <a:p>
            <a:r>
              <a:rPr lang="en-US" sz="1800" dirty="0">
                <a:hlinkClick r:id="rId2"/>
              </a:rPr>
              <a:t>43%</a:t>
            </a:r>
            <a:r>
              <a:rPr lang="en-US" sz="1800" dirty="0"/>
              <a:t> of cyber attacks target small business.</a:t>
            </a:r>
          </a:p>
          <a:p>
            <a:r>
              <a:rPr lang="en-US" sz="1800" dirty="0"/>
              <a:t>Only </a:t>
            </a:r>
            <a:r>
              <a:rPr lang="en-US" sz="1800" dirty="0">
                <a:hlinkClick r:id="rId3"/>
              </a:rPr>
              <a:t>14%</a:t>
            </a:r>
            <a:r>
              <a:rPr lang="en-US" sz="1800" dirty="0"/>
              <a:t> of small businesses rate their ability to </a:t>
            </a:r>
          </a:p>
          <a:p>
            <a:pPr marL="0" indent="0">
              <a:buNone/>
            </a:pPr>
            <a:r>
              <a:rPr lang="en-US" sz="1800" dirty="0"/>
              <a:t>     mitigate cyber risks, vulnerabilities and attacks as highly </a:t>
            </a:r>
          </a:p>
          <a:p>
            <a:pPr marL="0" indent="0">
              <a:buNone/>
            </a:pPr>
            <a:r>
              <a:rPr lang="en-US" sz="1800" dirty="0"/>
              <a:t>     effective.</a:t>
            </a:r>
          </a:p>
          <a:p>
            <a:r>
              <a:rPr lang="en-US" sz="1800" dirty="0">
                <a:hlinkClick r:id="rId4"/>
              </a:rPr>
              <a:t>60%</a:t>
            </a:r>
            <a:r>
              <a:rPr lang="en-US" sz="1800" dirty="0"/>
              <a:t> of small companies go out of business within six months of a cyber attack.</a:t>
            </a:r>
          </a:p>
          <a:p>
            <a:r>
              <a:rPr lang="en-US" sz="1800" dirty="0">
                <a:hlinkClick r:id="rId5"/>
              </a:rPr>
              <a:t>48%</a:t>
            </a:r>
            <a:r>
              <a:rPr lang="en-US" sz="1800" dirty="0"/>
              <a:t> of data security breaches are caused by acts of malicious intent. Human error or system failure account for the rest.</a:t>
            </a:r>
          </a:p>
          <a:p>
            <a:r>
              <a:rPr lang="en-US" sz="1800" dirty="0"/>
              <a:t>The </a:t>
            </a:r>
            <a:r>
              <a:rPr lang="en-US" sz="1800" dirty="0">
                <a:hlinkClick r:id="rId3"/>
              </a:rPr>
              <a:t>numbers show</a:t>
            </a:r>
            <a:r>
              <a:rPr lang="en-US" sz="1800" dirty="0"/>
              <a:t> that small businesses are not only at risk of attack, but have already been attacked:</a:t>
            </a:r>
          </a:p>
          <a:p>
            <a:pPr lvl="1"/>
            <a:r>
              <a:rPr lang="en-US" sz="1800" dirty="0"/>
              <a:t>55% of respondents say their companies have experienced a cyber attack in the past 12 months(May 2015 -May 2016), and</a:t>
            </a:r>
          </a:p>
          <a:p>
            <a:pPr lvl="1"/>
            <a:r>
              <a:rPr lang="en-US" sz="1800" dirty="0"/>
              <a:t>50% report they had data breaches involving customer and employee information in the past 12 months (May 2015 -May 2016).</a:t>
            </a:r>
          </a:p>
          <a:p>
            <a:r>
              <a:rPr lang="en-US" sz="1800" dirty="0"/>
              <a:t>In the aftermath of these incidents, these companies spent an average of $879,582 because of damage or theft of IT assets.</a:t>
            </a:r>
          </a:p>
          <a:p>
            <a:r>
              <a:rPr lang="en-US" sz="1800" dirty="0"/>
              <a:t>In addition, disruption to normal operations cost an average of $955,429</a:t>
            </a:r>
          </a:p>
        </p:txBody>
      </p:sp>
      <p:pic>
        <p:nvPicPr>
          <p:cNvPr id="3074" name="Picture 2" descr="CYBER SECURITY STATISTICS - Numbers Small Businesses Need to Know"/>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48709" y="190502"/>
            <a:ext cx="6219105" cy="28806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MOYA\Desktop\CONVERT\PPT\BAHAN\LINE-0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MOYA\Desktop\CONVERT\PPT\BAHAN\LINE BOTTOM.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52400" y="190501"/>
            <a:ext cx="5001690"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SMB Cyber Stats</a:t>
            </a:r>
          </a:p>
        </p:txBody>
      </p:sp>
      <p:pic>
        <p:nvPicPr>
          <p:cNvPr id="9" name="Picture 3" descr="C:\Users\MOYA\Desktop\CONVERT\PPT\BAHAN\LOGO-0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sp>
        <p:nvSpPr>
          <p:cNvPr id="11" name="Rectangle 10"/>
          <p:cNvSpPr/>
          <p:nvPr/>
        </p:nvSpPr>
        <p:spPr>
          <a:xfrm>
            <a:off x="180963" y="1084081"/>
            <a:ext cx="6096000" cy="276999"/>
          </a:xfrm>
          <a:prstGeom prst="rect">
            <a:avLst/>
          </a:prstGeom>
        </p:spPr>
        <p:txBody>
          <a:bodyPr>
            <a:spAutoFit/>
          </a:bodyPr>
          <a:lstStyle/>
          <a:p>
            <a:r>
              <a:rPr lang="en-US" sz="1200" i="1" dirty="0">
                <a:hlinkClick r:id="rId10"/>
              </a:rPr>
              <a:t>https://smallbiztrends.com/2017/01/cyber-security-statistics-small-business.html</a:t>
            </a:r>
            <a:r>
              <a:rPr lang="en-US" sz="1200" i="1" dirty="0"/>
              <a:t> </a:t>
            </a:r>
          </a:p>
        </p:txBody>
      </p:sp>
    </p:spTree>
    <p:extLst>
      <p:ext uri="{BB962C8B-B14F-4D97-AF65-F5344CB8AC3E}">
        <p14:creationId xmlns:p14="http://schemas.microsoft.com/office/powerpoint/2010/main" xmlns="" val="165721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471" y="1561449"/>
            <a:ext cx="11639114" cy="5064155"/>
          </a:xfrm>
        </p:spPr>
        <p:txBody>
          <a:bodyPr>
            <a:normAutofit fontScale="62500" lnSpcReduction="20000"/>
          </a:bodyPr>
          <a:lstStyle/>
          <a:p>
            <a:r>
              <a:rPr lang="en-US" dirty="0"/>
              <a:t>While </a:t>
            </a:r>
            <a:r>
              <a:rPr lang="en-US" dirty="0">
                <a:hlinkClick r:id="rId2"/>
              </a:rPr>
              <a:t>many small businesses are concerned about cyber attacks</a:t>
            </a:r>
            <a:r>
              <a:rPr lang="en-US" dirty="0"/>
              <a:t> </a:t>
            </a:r>
          </a:p>
          <a:p>
            <a:pPr marL="0" indent="0">
              <a:buNone/>
            </a:pPr>
            <a:r>
              <a:rPr lang="en-US" dirty="0"/>
              <a:t>    (58%), more than half (51%) are not allocating any budget at all </a:t>
            </a:r>
          </a:p>
          <a:p>
            <a:pPr marL="0" indent="0">
              <a:buNone/>
            </a:pPr>
            <a:r>
              <a:rPr lang="en-US" dirty="0"/>
              <a:t>    to risk mitigation.</a:t>
            </a:r>
          </a:p>
          <a:p>
            <a:r>
              <a:rPr lang="en-US" dirty="0">
                <a:hlinkClick r:id="rId2"/>
              </a:rPr>
              <a:t>Dangerous disconnect:</a:t>
            </a:r>
            <a:r>
              <a:rPr lang="en-US" dirty="0"/>
              <a:t> one of the more popular responses as to </a:t>
            </a:r>
          </a:p>
          <a:p>
            <a:pPr marL="0" indent="0">
              <a:buNone/>
            </a:pPr>
            <a:r>
              <a:rPr lang="en-US" dirty="0"/>
              <a:t>     small businesses they don’t allocate budget to risk mitigation was that </a:t>
            </a:r>
          </a:p>
          <a:p>
            <a:pPr marL="0" indent="0">
              <a:buNone/>
            </a:pPr>
            <a:r>
              <a:rPr lang="en-US" dirty="0"/>
              <a:t>     they, “feel they don’t store any valuable data.” Yet a good number reported that they in fact DO store pieces   of   </a:t>
            </a:r>
          </a:p>
          <a:p>
            <a:pPr marL="0" indent="0">
              <a:buNone/>
            </a:pPr>
            <a:r>
              <a:rPr lang="en-US" dirty="0"/>
              <a:t>     customer information that are of significant value to cyber criminals:</a:t>
            </a:r>
          </a:p>
          <a:p>
            <a:pPr lvl="1"/>
            <a:r>
              <a:rPr lang="en-US" dirty="0"/>
              <a:t>68% store email addresses;</a:t>
            </a:r>
          </a:p>
          <a:p>
            <a:pPr lvl="1"/>
            <a:r>
              <a:rPr lang="en-US" dirty="0"/>
              <a:t>64% store phone numbers; and</a:t>
            </a:r>
          </a:p>
          <a:p>
            <a:pPr lvl="1"/>
            <a:r>
              <a:rPr lang="en-US" dirty="0"/>
              <a:t>54% store billing addresses.</a:t>
            </a:r>
          </a:p>
          <a:p>
            <a:r>
              <a:rPr lang="en-US" dirty="0">
                <a:hlinkClick r:id="rId2"/>
              </a:rPr>
              <a:t>Small businesses reported</a:t>
            </a:r>
            <a:r>
              <a:rPr lang="en-US" dirty="0"/>
              <a:t> that only:</a:t>
            </a:r>
          </a:p>
          <a:p>
            <a:pPr lvl="1"/>
            <a:r>
              <a:rPr lang="en-US" dirty="0"/>
              <a:t>38% regularly upgrade software solutions;</a:t>
            </a:r>
          </a:p>
          <a:p>
            <a:pPr lvl="1"/>
            <a:r>
              <a:rPr lang="en-US" dirty="0"/>
              <a:t>31% monitor business credit reports; and</a:t>
            </a:r>
          </a:p>
          <a:p>
            <a:pPr lvl="1"/>
            <a:r>
              <a:rPr lang="en-US" dirty="0"/>
              <a:t>22% encrypt databases.</a:t>
            </a:r>
          </a:p>
          <a:p>
            <a:r>
              <a:rPr lang="en-US" dirty="0"/>
              <a:t>If a company has a password policy, </a:t>
            </a:r>
            <a:r>
              <a:rPr lang="en-US" dirty="0">
                <a:hlinkClick r:id="rId3"/>
              </a:rPr>
              <a:t>65%</a:t>
            </a:r>
            <a:r>
              <a:rPr lang="en-US" dirty="0"/>
              <a:t> of respondents say they do not strictly enforce it.  </a:t>
            </a:r>
            <a:r>
              <a:rPr lang="en-US" dirty="0">
                <a:hlinkClick r:id="rId4"/>
              </a:rPr>
              <a:t>16%</a:t>
            </a:r>
            <a:r>
              <a:rPr lang="en-US" dirty="0"/>
              <a:t> of respondents admitted that they had only reviewed their cybersecurity posture after they were hit by an attack.  </a:t>
            </a:r>
            <a:r>
              <a:rPr lang="en-US" dirty="0">
                <a:hlinkClick r:id="rId5"/>
              </a:rPr>
              <a:t>75%</a:t>
            </a:r>
            <a:r>
              <a:rPr lang="en-US" dirty="0"/>
              <a:t> of small businesses have no </a:t>
            </a:r>
            <a:r>
              <a:rPr lang="en-US" dirty="0">
                <a:hlinkClick r:id="rId6"/>
              </a:rPr>
              <a:t>cyber risk insurance</a:t>
            </a:r>
            <a:r>
              <a:rPr lang="en-US" dirty="0"/>
              <a:t>.</a:t>
            </a:r>
          </a:p>
          <a:p>
            <a:endParaRPr lang="en-US" dirty="0"/>
          </a:p>
        </p:txBody>
      </p:sp>
      <p:sp>
        <p:nvSpPr>
          <p:cNvPr id="6" name="Rectangle 5"/>
          <p:cNvSpPr/>
          <p:nvPr/>
        </p:nvSpPr>
        <p:spPr>
          <a:xfrm>
            <a:off x="1589" y="106362"/>
            <a:ext cx="12188825" cy="1341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tillium" panose="00000500000000000000" pitchFamily="50" charset="0"/>
            </a:endParaRPr>
          </a:p>
        </p:txBody>
      </p:sp>
      <p:pic>
        <p:nvPicPr>
          <p:cNvPr id="7" name="Picture 2" descr="C:\Users\MOYA\Desktop\CONVERT\PPT\BAHAN\LINE-0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50" y="0"/>
            <a:ext cx="12188826" cy="1063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Users\MOYA\Desktop\CONVERT\PPT\BAHAN\LINE BOTTOM.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88" y="6242050"/>
            <a:ext cx="12188826" cy="6159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52400" y="190501"/>
            <a:ext cx="5001690" cy="954107"/>
          </a:xfrm>
          <a:prstGeom prst="rect">
            <a:avLst/>
          </a:prstGeom>
          <a:noFill/>
        </p:spPr>
        <p:txBody>
          <a:bodyPr wrap="none" rtlCol="0">
            <a:spAutoFit/>
          </a:bodyPr>
          <a:lstStyle/>
          <a:p>
            <a:r>
              <a:rPr lang="en-US" sz="5600" i="1" dirty="0">
                <a:solidFill>
                  <a:srgbClr val="0096FA"/>
                </a:solidFill>
                <a:latin typeface="Titillium Bd" panose="00000800000000000000" pitchFamily="50" charset="0"/>
              </a:rPr>
              <a:t>SMB Cyber Stats</a:t>
            </a:r>
          </a:p>
        </p:txBody>
      </p:sp>
      <p:pic>
        <p:nvPicPr>
          <p:cNvPr id="10" name="Picture 3" descr="C:\Users\MOYA\Desktop\CONVERT\PPT\BAHAN\LOGO-0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28601" y="6382107"/>
            <a:ext cx="1828800" cy="33365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9296401" y="6454152"/>
            <a:ext cx="1632691" cy="276999"/>
          </a:xfrm>
          <a:prstGeom prst="rect">
            <a:avLst/>
          </a:prstGeom>
          <a:noFill/>
        </p:spPr>
        <p:txBody>
          <a:bodyPr wrap="none" rtlCol="0">
            <a:spAutoFit/>
          </a:bodyPr>
          <a:lstStyle/>
          <a:p>
            <a:r>
              <a:rPr lang="en-US" sz="1200" b="1" dirty="0">
                <a:solidFill>
                  <a:prstClr val="white"/>
                </a:solidFill>
                <a:latin typeface="Titillium" panose="00000500000000000000" pitchFamily="50" charset="0"/>
                <a:ea typeface="Open Sans" pitchFamily="34" charset="0"/>
                <a:cs typeface="Open Sans" pitchFamily="34" charset="0"/>
              </a:rPr>
              <a:t>www.netwatcher.com</a:t>
            </a:r>
          </a:p>
        </p:txBody>
      </p:sp>
      <p:pic>
        <p:nvPicPr>
          <p:cNvPr id="6146" name="Picture 2" descr="CYBER SECURITY STATISTICS - Numbers Small Businesses Need to Know"/>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461849" y="166566"/>
            <a:ext cx="4577751" cy="290443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180963" y="1084081"/>
            <a:ext cx="6096000" cy="276999"/>
          </a:xfrm>
          <a:prstGeom prst="rect">
            <a:avLst/>
          </a:prstGeom>
        </p:spPr>
        <p:txBody>
          <a:bodyPr>
            <a:spAutoFit/>
          </a:bodyPr>
          <a:lstStyle/>
          <a:p>
            <a:r>
              <a:rPr lang="en-US" sz="1200" i="1" dirty="0">
                <a:hlinkClick r:id="rId11"/>
              </a:rPr>
              <a:t>https://smallbiztrends.com/2017/01/cyber-security-statistics-small-business.html</a:t>
            </a:r>
            <a:r>
              <a:rPr lang="en-US" sz="1200" i="1" dirty="0"/>
              <a:t> </a:t>
            </a:r>
          </a:p>
        </p:txBody>
      </p:sp>
    </p:spTree>
    <p:extLst>
      <p:ext uri="{BB962C8B-B14F-4D97-AF65-F5344CB8AC3E}">
        <p14:creationId xmlns:p14="http://schemas.microsoft.com/office/powerpoint/2010/main" xmlns="" val="39121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8998</TotalTime>
  <Words>1592</Words>
  <Application>Microsoft Office PowerPoint</Application>
  <PresentationFormat>Custom</PresentationFormat>
  <Paragraphs>460</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Security Compliance  for Small, Lower Medium  &amp; Upper Medium Businesses</vt:lpstr>
      <vt:lpstr>Slide 2</vt:lpstr>
      <vt:lpstr>Slide 3</vt:lpstr>
      <vt:lpstr>Slide 4</vt:lpstr>
      <vt:lpstr>Slide 5</vt:lpstr>
      <vt:lpstr>Slide 6</vt:lpstr>
      <vt:lpstr>Slide 7</vt:lpstr>
      <vt:lpstr>Slide 8</vt:lpstr>
      <vt:lpstr>Slide 9</vt:lpstr>
      <vt:lpstr>So… There is a giant gap between the haves (Enterprise) and have nots (SMBs)… The reality is that SMBs are very far behind when it comes to enterprise security…</vt:lpstr>
      <vt:lpstr>Now…  back to DFARS 252.204.7012 and NIST 800-171</vt:lpstr>
      <vt:lpstr>Example: I’m a small manufacturing company doing business with a prime contractor.</vt:lpstr>
      <vt:lpstr>I have to be compliant by December 2017 or risk losing my federal business.</vt:lpstr>
      <vt:lpstr>I’ve not been provided much guidance beyond the request to be compliant in the given timeframe.  -I’m on my own…</vt:lpstr>
      <vt:lpstr>Slide 15</vt:lpstr>
      <vt:lpstr>Slide 16</vt:lpstr>
      <vt:lpstr>Consider that many of the organizations faced with this requirement are in a bit of a quandary, considering the reality of never having had to protect CUI at this level before. They don’t want to lose these important customers but at the same time, they don’t have the people/experience, technology or money to solve it.</vt:lpstr>
      <vt:lpstr>“This rule will apply to all contractors with covered defense information transiting their  information systems. DoD estimates that this rule may apply to 10,000 contractors and that less than half of those are small businesses.”</vt:lpstr>
      <vt:lpstr>Even the SBA recognizes the issue… but there are no great answers…  The reality is that SMBs are very far behind when it comes to enterprise security…</vt:lpstr>
      <vt:lpstr>Slide 20</vt:lpstr>
      <vt:lpstr>Slide 21</vt:lpstr>
      <vt:lpstr>Slide 22</vt:lpstr>
      <vt:lpstr>At the same time margins have never been lower and competition has never been more fierce…</vt:lpstr>
      <vt:lpstr>In the LPTA environment, you have two options; you can either (a) reduce your margins or (b) you can reduce the operating costs associated with the management and delivery of these contracts. Long term, of course, if your rates aren’t competitive, winning new awards without reducing your back-office costs is going to lead to disaster. http://www.pvbs.net/government-contractors-must-get-leaner/ </vt:lpstr>
      <vt:lpstr>Slide 25</vt:lpstr>
      <vt:lpstr>Slide 26</vt:lpstr>
      <vt:lpstr>Slide 27</vt:lpstr>
      <vt:lpstr>Slide 28</vt:lpstr>
      <vt:lpstr>Slide 29</vt:lpstr>
      <vt:lpstr>Slide 30</vt:lpstr>
      <vt:lpstr>Slide 31</vt:lpstr>
      <vt:lpstr>https://netwatcher.com </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800-171</dc:title>
  <dc:creator>scott suhy</dc:creator>
  <cp:lastModifiedBy>tjackson</cp:lastModifiedBy>
  <cp:revision>58</cp:revision>
  <dcterms:created xsi:type="dcterms:W3CDTF">2017-05-11T19:51:45Z</dcterms:created>
  <dcterms:modified xsi:type="dcterms:W3CDTF">2017-07-06T20:49:01Z</dcterms:modified>
</cp:coreProperties>
</file>