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299" r:id="rId6"/>
    <p:sldId id="323" r:id="rId7"/>
    <p:sldId id="325" r:id="rId8"/>
    <p:sldId id="318" r:id="rId9"/>
    <p:sldId id="322" r:id="rId10"/>
  </p:sldIdLst>
  <p:sldSz cx="8129588" cy="6116638"/>
  <p:notesSz cx="9428163" cy="70866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6">
          <p15:clr>
            <a:srgbClr val="A4A3A4"/>
          </p15:clr>
        </p15:guide>
        <p15:guide id="2" pos="25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232">
          <p15:clr>
            <a:srgbClr val="A4A3A4"/>
          </p15:clr>
        </p15:guide>
        <p15:guide id="2" pos="29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FFFF"/>
    <a:srgbClr val="9C2108"/>
    <a:srgbClr val="C0C0C0"/>
    <a:srgbClr val="00FFFF"/>
    <a:srgbClr val="DFDBCB"/>
    <a:srgbClr val="CEC8AE"/>
    <a:srgbClr val="CCFF99"/>
    <a:srgbClr val="FFFFCC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6" autoAdjust="0"/>
    <p:restoredTop sz="91966" autoAdjust="0"/>
  </p:normalViewPr>
  <p:slideViewPr>
    <p:cSldViewPr>
      <p:cViewPr>
        <p:scale>
          <a:sx n="80" d="100"/>
          <a:sy n="80" d="100"/>
        </p:scale>
        <p:origin x="-1560" y="-72"/>
      </p:cViewPr>
      <p:guideLst>
        <p:guide orient="horz" pos="1926"/>
        <p:guide pos="25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18"/>
    </p:cViewPr>
  </p:sorterViewPr>
  <p:notesViewPr>
    <p:cSldViewPr>
      <p:cViewPr varScale="1">
        <p:scale>
          <a:sx n="60" d="100"/>
          <a:sy n="60" d="100"/>
        </p:scale>
        <p:origin x="-859" y="-72"/>
      </p:cViewPr>
      <p:guideLst>
        <p:guide orient="horz" pos="2232"/>
        <p:guide pos="2970"/>
      </p:guideLst>
    </p:cSldViewPr>
  </p:notes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24971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3175"/>
            <a:ext cx="408781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1" tIns="0" rIns="19331" bIns="0" numCol="1" anchor="t" anchorCtr="0" compatLnSpc="1">
            <a:prstTxWarp prst="textNoShape">
              <a:avLst/>
            </a:prstTxWarp>
          </a:bodyPr>
          <a:lstStyle>
            <a:lvl1pPr defTabSz="971550" eaLnBrk="0" hangingPunct="0"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41938" y="-3175"/>
            <a:ext cx="40878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1" tIns="0" rIns="19331" bIns="0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228725" y="6653213"/>
            <a:ext cx="3260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1" tIns="0" rIns="19331" bIns="0" numCol="1" anchor="b" anchorCtr="0" compatLnSpc="1">
            <a:prstTxWarp prst="textNoShape">
              <a:avLst/>
            </a:prstTxWarp>
          </a:bodyPr>
          <a:lstStyle>
            <a:lvl1pPr defTabSz="971550">
              <a:lnSpc>
                <a:spcPct val="89000"/>
              </a:lnSpc>
              <a:spcBef>
                <a:spcPct val="40000"/>
              </a:spcBef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 2006 by Carnegie Mellon University</a:t>
            </a:r>
          </a:p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41938" y="6731000"/>
            <a:ext cx="408781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1" tIns="0" rIns="19331" bIns="0" numCol="1" anchor="b" anchorCtr="0" compatLnSpc="1">
            <a:prstTxWarp prst="textNoShape">
              <a:avLst/>
            </a:prstTxWarp>
          </a:bodyPr>
          <a:lstStyle>
            <a:lvl1pPr algn="r" defTabSz="971550" eaLnBrk="0" hangingPunct="0">
              <a:buFontTx/>
              <a:buNone/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623847E8-DC74-449E-AC57-C59344D76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30725" y="6748463"/>
            <a:ext cx="369888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205" tIns="45102" rIns="90205" bIns="45102">
            <a:spAutoFit/>
          </a:bodyPr>
          <a:lstStyle/>
          <a:p>
            <a:pPr algn="ctr" defTabSz="922338" eaLnBrk="0" hangingPunct="0">
              <a:lnSpc>
                <a:spcPct val="90000"/>
              </a:lnSpc>
              <a:defRPr/>
            </a:pPr>
            <a:fld id="{4001B7DF-9563-4A25-A706-425856D0AC2C}" type="slidenum">
              <a:rPr lang="en-US" sz="1200"/>
              <a:pPr algn="ctr" defTabSz="922338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0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55925" y="538163"/>
            <a:ext cx="3514725" cy="264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4125" y="3365500"/>
            <a:ext cx="6919913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36" tIns="48324" rIns="95036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2437836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57263" rtl="0" eaLnBrk="0" fontAlgn="base" hangingPunct="0">
      <a:lnSpc>
        <a:spcPct val="89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66725" algn="l" defTabSz="957263" rtl="0" eaLnBrk="0" fontAlgn="base" hangingPunct="0">
      <a:lnSpc>
        <a:spcPct val="89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7263" rtl="0" eaLnBrk="0" fontAlgn="base" hangingPunct="0">
      <a:lnSpc>
        <a:spcPct val="89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7263" rtl="0" eaLnBrk="0" fontAlgn="base" hangingPunct="0">
      <a:lnSpc>
        <a:spcPct val="89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70075" algn="l" defTabSz="957263" rtl="0" eaLnBrk="0" fontAlgn="base" hangingPunct="0">
      <a:lnSpc>
        <a:spcPct val="89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0238"/>
            <a:ext cx="6910388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65513"/>
            <a:ext cx="5691188" cy="15636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61050" y="406400"/>
            <a:ext cx="1816100" cy="5208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7988" y="406400"/>
            <a:ext cx="5300662" cy="520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6400"/>
            <a:ext cx="5805487" cy="501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2438" y="1138238"/>
            <a:ext cx="3535362" cy="4476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0200" y="1138238"/>
            <a:ext cx="3536950" cy="4476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406400"/>
            <a:ext cx="5805487" cy="501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2438" y="1138238"/>
            <a:ext cx="7224712" cy="447675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3930650"/>
            <a:ext cx="6908800" cy="1214438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592388"/>
            <a:ext cx="6908800" cy="1338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438" y="1138238"/>
            <a:ext cx="3535362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0200" y="1138238"/>
            <a:ext cx="3536950" cy="4476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44475"/>
            <a:ext cx="7316788" cy="10191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368425"/>
            <a:ext cx="3592513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939925"/>
            <a:ext cx="3592513" cy="3524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9088" y="1368425"/>
            <a:ext cx="3594100" cy="571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29088" y="1939925"/>
            <a:ext cx="3594100" cy="35242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42888"/>
            <a:ext cx="2674938" cy="1036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8175" y="242888"/>
            <a:ext cx="4545013" cy="52212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1279525"/>
            <a:ext cx="2674938" cy="4184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850" y="4281488"/>
            <a:ext cx="4876800" cy="506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93850" y="546100"/>
            <a:ext cx="4876800" cy="3670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93850" y="4787900"/>
            <a:ext cx="4876800" cy="717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2438" y="1138238"/>
            <a:ext cx="7224712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7988" y="406400"/>
            <a:ext cx="58054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07" name="Line 183"/>
          <p:cNvSpPr>
            <a:spLocks noChangeShapeType="1"/>
          </p:cNvSpPr>
          <p:nvPr userDrawn="1"/>
        </p:nvSpPr>
        <p:spPr bwMode="auto">
          <a:xfrm>
            <a:off x="452438" y="955675"/>
            <a:ext cx="726916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Char char="•"/>
              <a:defRPr/>
            </a:pPr>
            <a:endParaRPr lang="en-US"/>
          </a:p>
        </p:txBody>
      </p:sp>
      <p:sp>
        <p:nvSpPr>
          <p:cNvPr id="1209" name="Line 185"/>
          <p:cNvSpPr>
            <a:spLocks noChangeShapeType="1"/>
          </p:cNvSpPr>
          <p:nvPr userDrawn="1"/>
        </p:nvSpPr>
        <p:spPr bwMode="auto">
          <a:xfrm>
            <a:off x="498475" y="5649913"/>
            <a:ext cx="708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buFontTx/>
              <a:buChar char="•"/>
              <a:defRPr/>
            </a:pPr>
            <a:endParaRPr lang="en-US"/>
          </a:p>
        </p:txBody>
      </p:sp>
      <p:sp>
        <p:nvSpPr>
          <p:cNvPr id="1210" name="Rectangle 186"/>
          <p:cNvSpPr>
            <a:spLocks noChangeArrowheads="1"/>
          </p:cNvSpPr>
          <p:nvPr userDrawn="1"/>
        </p:nvSpPr>
        <p:spPr bwMode="auto">
          <a:xfrm>
            <a:off x="404813" y="5648325"/>
            <a:ext cx="1199000" cy="33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52" tIns="46026" rIns="92052" bIns="46026">
            <a:spAutoFit/>
          </a:bodyPr>
          <a:lstStyle/>
          <a:p>
            <a:pPr eaLnBrk="0" hangingPunct="0">
              <a:defRPr/>
            </a:pPr>
            <a:r>
              <a:rPr lang="en-US" sz="800" dirty="0"/>
              <a:t>NDIA </a:t>
            </a:r>
            <a:r>
              <a:rPr lang="en-US" sz="800" dirty="0" smtClean="0"/>
              <a:t>ICOTE Meeting</a:t>
            </a:r>
            <a:endParaRPr lang="en-US" sz="800" dirty="0"/>
          </a:p>
          <a:p>
            <a:pPr eaLnBrk="0" hangingPunct="0">
              <a:defRPr/>
            </a:pPr>
            <a:r>
              <a:rPr lang="en-US" sz="800" baseline="0" dirty="0" smtClean="0"/>
              <a:t>November 12</a:t>
            </a:r>
            <a:r>
              <a:rPr lang="en-US" sz="800" dirty="0" smtClean="0"/>
              <a:t>, 2015</a:t>
            </a:r>
            <a:endParaRPr lang="en-US" sz="800" dirty="0"/>
          </a:p>
        </p:txBody>
      </p:sp>
      <p:sp>
        <p:nvSpPr>
          <p:cNvPr id="1211" name="Rectangle 187"/>
          <p:cNvSpPr>
            <a:spLocks noChangeArrowheads="1"/>
          </p:cNvSpPr>
          <p:nvPr userDrawn="1"/>
        </p:nvSpPr>
        <p:spPr bwMode="auto">
          <a:xfrm>
            <a:off x="7264400" y="56642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52" tIns="46026" rIns="92052" bIns="46026">
            <a:spAutoFit/>
          </a:bodyPr>
          <a:lstStyle/>
          <a:p>
            <a:pPr eaLnBrk="0" hangingPunct="0">
              <a:defRPr/>
            </a:pPr>
            <a:fld id="{D047068F-D308-40AF-A392-DFA9426AC3D3}" type="slidenum">
              <a:rPr lang="en-US" sz="800"/>
              <a:pPr eaLnBrk="0" hangingPunct="0">
                <a:defRPr/>
              </a:pPr>
              <a:t>‹#›</a:t>
            </a:fld>
            <a:endParaRPr lang="en-US" sz="800"/>
          </a:p>
        </p:txBody>
      </p:sp>
      <p:pic>
        <p:nvPicPr>
          <p:cNvPr id="9" name="Picture 8" descr="NDIA_OFFICIAL_logo_2008.gif"/>
          <p:cNvPicPr/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077268" y="132239"/>
            <a:ext cx="1645126" cy="7245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7223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7223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2pPr>
      <a:lvl3pPr algn="l" defTabSz="7223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3pPr>
      <a:lvl4pPr algn="l" defTabSz="7223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4pPr>
      <a:lvl5pPr algn="l" defTabSz="722313" rtl="0" eaLnBrk="0" fontAlgn="base" hangingPunct="0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5pPr>
      <a:lvl6pPr marL="457200" algn="l" defTabSz="722313" rtl="0" fontAlgn="base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6pPr>
      <a:lvl7pPr marL="914400" algn="l" defTabSz="722313" rtl="0" fontAlgn="base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7pPr>
      <a:lvl8pPr marL="1371600" algn="l" defTabSz="722313" rtl="0" fontAlgn="base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8pPr>
      <a:lvl9pPr marL="1828800" algn="l" defTabSz="722313" rtl="0" fontAlgn="base">
        <a:lnSpc>
          <a:spcPct val="89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2231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  <a:ea typeface="+mn-ea"/>
          <a:cs typeface="+mn-cs"/>
        </a:defRPr>
      </a:lvl1pPr>
      <a:lvl2pPr marL="300038" indent="-185738" algn="l" defTabSz="722313" rtl="0" eaLnBrk="0" fontAlgn="base" hangingPunct="0">
        <a:spcBef>
          <a:spcPct val="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2pPr>
      <a:lvl3pPr marL="615950" indent="-201613" algn="l" defTabSz="722313" rtl="0" eaLnBrk="0" fontAlgn="base" hangingPunct="0">
        <a:spcBef>
          <a:spcPct val="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3pPr>
      <a:lvl4pPr marL="1144588" indent="-222250" algn="l" defTabSz="72231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Times New Roman" pitchFamily="18" charset="0"/>
        </a:defRPr>
      </a:lvl4pPr>
      <a:lvl5pPr marL="1600200" indent="-203200" algn="l" defTabSz="72231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Times New Roman" pitchFamily="18" charset="0"/>
        </a:defRPr>
      </a:lvl5pPr>
      <a:lvl6pPr marL="2286000" indent="-203200" algn="l" defTabSz="722313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Times New Roman" pitchFamily="18" charset="0"/>
        </a:defRPr>
      </a:lvl6pPr>
      <a:lvl7pPr marL="2743200" indent="-203200" algn="l" defTabSz="722313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Times New Roman" pitchFamily="18" charset="0"/>
        </a:defRPr>
      </a:lvl7pPr>
      <a:lvl8pPr marL="3200400" indent="-203200" algn="l" defTabSz="722313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Times New Roman" pitchFamily="18" charset="0"/>
        </a:defRPr>
      </a:lvl8pPr>
      <a:lvl9pPr marL="3657600" indent="-203200" algn="l" defTabSz="722313" rtl="0" fontAlgn="base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manas@Raytheo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Industrial Committee on Test &amp; Evaluation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Joe Manas,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T&amp;E Division Chair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Raytheon Company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  <a:hlinkClick r:id="rId2"/>
              </a:rPr>
              <a:t>jamanas@Raytheon.com</a:t>
            </a:r>
            <a:endParaRPr lang="en-US" sz="1400" dirty="0" smtClean="0">
              <a:solidFill>
                <a:srgbClr val="000000"/>
              </a:solidFill>
            </a:endParaRPr>
          </a:p>
          <a:p>
            <a:r>
              <a:rPr lang="en-US" sz="1400" dirty="0" smtClean="0">
                <a:solidFill>
                  <a:srgbClr val="000000"/>
                </a:solidFill>
              </a:rPr>
              <a:t>(520)-545-8415</a:t>
            </a:r>
          </a:p>
        </p:txBody>
      </p:sp>
    </p:spTree>
    <p:extLst>
      <p:ext uri="{BB962C8B-B14F-4D97-AF65-F5344CB8AC3E}">
        <p14:creationId xmlns:p14="http://schemas.microsoft.com/office/powerpoint/2010/main" xmlns="" val="21434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Topics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DIF 2016 discussion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Chief Developmental Tester/Industry Test Lead White Paper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45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4" y="315119"/>
            <a:ext cx="5805487" cy="50165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2014-2015 JHU/APL DIF Overview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12752" r="12752"/>
          <a:stretch/>
        </p:blipFill>
        <p:spPr>
          <a:xfrm>
            <a:off x="955834" y="1046639"/>
            <a:ext cx="6126480" cy="462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6254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88" y="223679"/>
            <a:ext cx="5805487" cy="501650"/>
          </a:xfrm>
        </p:spPr>
        <p:txBody>
          <a:bodyPr/>
          <a:lstStyle/>
          <a:p>
            <a:r>
              <a:rPr lang="en-US" sz="2400" dirty="0" smtClean="0"/>
              <a:t>Defense Industry Forum (DIF) 2015</a:t>
            </a:r>
            <a:br>
              <a:rPr lang="en-US" sz="2400" dirty="0" smtClean="0"/>
            </a:br>
            <a:r>
              <a:rPr lang="en-US" sz="2400" dirty="0" smtClean="0"/>
              <a:t>Discussion with NDIA Leadership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8" y="1004729"/>
            <a:ext cx="7224712" cy="4476750"/>
          </a:xfrm>
        </p:spPr>
        <p:txBody>
          <a:bodyPr/>
          <a:lstStyle/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Dr</a:t>
            </a:r>
            <a:r>
              <a:rPr lang="en-US" sz="1400" dirty="0">
                <a:solidFill>
                  <a:srgbClr val="000000"/>
                </a:solidFill>
              </a:rPr>
              <a:t>. Brown would like to have a regular forum with industry partners with test capabilities a major focus of the forum. Topics for discussion will determined in advance by TRMC and by the NDIA T&amp;E Division subcommittee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Prefer </a:t>
            </a:r>
            <a:r>
              <a:rPr lang="en-US" sz="1400" dirty="0">
                <a:solidFill>
                  <a:srgbClr val="000000"/>
                </a:solidFill>
              </a:rPr>
              <a:t>to hold meetings in DC area, in conjunction with ICOTE meetings if feasible.  Initially meet twice a year, then assess for future frequency of gatherings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dirty="0">
                <a:solidFill>
                  <a:srgbClr val="000000"/>
                </a:solidFill>
              </a:rPr>
              <a:t>new DIF (or whatever we end up calling it) would be run as committee under the T&amp;E Division (separate from the ICOTE) with focus scope on test capabilities (TRMC &amp; Industry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This </a:t>
            </a:r>
            <a:r>
              <a:rPr lang="en-US" sz="1400" dirty="0">
                <a:solidFill>
                  <a:srgbClr val="000000"/>
                </a:solidFill>
              </a:rPr>
              <a:t>new "DIF committee" will provide occasional updates to ICOTE members on their activities -and would request help as needed from the ICOTE when appropriate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dirty="0">
                <a:solidFill>
                  <a:srgbClr val="000000"/>
                </a:solidFill>
              </a:rPr>
              <a:t>T&amp;E Division Chair, Joe Manas will work with NDIA reps to explore how this would all be mechanized by NDIA (Funding through an invite conference model, </a:t>
            </a:r>
            <a:r>
              <a:rPr lang="en-US" sz="1400" dirty="0" err="1">
                <a:solidFill>
                  <a:srgbClr val="000000"/>
                </a:solidFill>
              </a:rPr>
              <a:t>etc</a:t>
            </a:r>
            <a:r>
              <a:rPr lang="en-US" sz="1400" dirty="0">
                <a:solidFill>
                  <a:srgbClr val="000000"/>
                </a:solidFill>
              </a:rPr>
              <a:t> or some other method, How the invite list will be determined, </a:t>
            </a:r>
            <a:r>
              <a:rPr lang="en-US" sz="1400" dirty="0" err="1">
                <a:solidFill>
                  <a:srgbClr val="000000"/>
                </a:solidFill>
              </a:rPr>
              <a:t>etc</a:t>
            </a:r>
            <a:r>
              <a:rPr lang="en-US" sz="1400" dirty="0">
                <a:solidFill>
                  <a:srgbClr val="000000"/>
                </a:solidFill>
              </a:rPr>
              <a:t>).  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</a:rPr>
              <a:t>TRMC </a:t>
            </a:r>
            <a:r>
              <a:rPr lang="en-US" sz="1400" dirty="0">
                <a:solidFill>
                  <a:srgbClr val="000000"/>
                </a:solidFill>
              </a:rPr>
              <a:t>will research rules on sponsoring a portion of the costs incurred to conduct DIF </a:t>
            </a:r>
            <a:r>
              <a:rPr lang="en-US" sz="1400" dirty="0" smtClean="0">
                <a:solidFill>
                  <a:srgbClr val="000000"/>
                </a:solidFill>
              </a:rPr>
              <a:t>meetings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7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CDT White Paper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28917" r="28917"/>
          <a:stretch/>
        </p:blipFill>
        <p:spPr>
          <a:xfrm>
            <a:off x="4279394" y="1165132"/>
            <a:ext cx="2976940" cy="3969254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/>
          <a:srcRect l="28917" r="28917"/>
          <a:stretch/>
        </p:blipFill>
        <p:spPr>
          <a:xfrm>
            <a:off x="630653" y="1160211"/>
            <a:ext cx="2976941" cy="3969254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30653" y="5207159"/>
            <a:ext cx="677170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Hand Delivered to </a:t>
            </a:r>
            <a:r>
              <a:rPr lang="en-US" sz="1800" dirty="0" err="1" smtClean="0">
                <a:solidFill>
                  <a:srgbClr val="000000"/>
                </a:solidFill>
              </a:rPr>
              <a:t>Mr</a:t>
            </a:r>
            <a:r>
              <a:rPr lang="en-US" sz="1800" dirty="0" smtClean="0">
                <a:solidFill>
                  <a:srgbClr val="000000"/>
                </a:solidFill>
              </a:rPr>
              <a:t> Kendall’s office on Monday, Nov 9th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88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TPVERSION" val="2006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ALLOWDUPLICATES" val="False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</p:tagLst>
</file>

<file path=ppt/theme/theme1.xml><?xml version="1.0" encoding="utf-8"?>
<a:theme xmlns:a="http://schemas.openxmlformats.org/drawingml/2006/main" name="sei.color">
  <a:themeElements>
    <a:clrScheme name="sei.color 6">
      <a:dk1>
        <a:srgbClr val="39536B"/>
      </a:dk1>
      <a:lt1>
        <a:srgbClr val="EFEDE5"/>
      </a:lt1>
      <a:dk2>
        <a:srgbClr val="9C2108"/>
      </a:dk2>
      <a:lt2>
        <a:srgbClr val="969696"/>
      </a:lt2>
      <a:accent1>
        <a:srgbClr val="87ABB9"/>
      </a:accent1>
      <a:accent2>
        <a:srgbClr val="44985A"/>
      </a:accent2>
      <a:accent3>
        <a:srgbClr val="F6F4F0"/>
      </a:accent3>
      <a:accent4>
        <a:srgbClr val="2F465A"/>
      </a:accent4>
      <a:accent5>
        <a:srgbClr val="C3D2D9"/>
      </a:accent5>
      <a:accent6>
        <a:srgbClr val="3D8951"/>
      </a:accent6>
      <a:hlink>
        <a:srgbClr val="9C2108"/>
      </a:hlink>
      <a:folHlink>
        <a:srgbClr val="C18D8D"/>
      </a:folHlink>
    </a:clrScheme>
    <a:fontScheme name="sei.colo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i.color 1">
        <a:dk1>
          <a:srgbClr val="969696"/>
        </a:dk1>
        <a:lt1>
          <a:srgbClr val="FFFFFF"/>
        </a:lt1>
        <a:dk2>
          <a:srgbClr val="000080"/>
        </a:dk2>
        <a:lt2>
          <a:srgbClr val="FFFFFF"/>
        </a:lt2>
        <a:accent1>
          <a:srgbClr val="3399FF"/>
        </a:accent1>
        <a:accent2>
          <a:srgbClr val="009900"/>
        </a:accent2>
        <a:accent3>
          <a:srgbClr val="AAAAC0"/>
        </a:accent3>
        <a:accent4>
          <a:srgbClr val="DADADA"/>
        </a:accent4>
        <a:accent5>
          <a:srgbClr val="ADCAFF"/>
        </a:accent5>
        <a:accent6>
          <a:srgbClr val="008A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.color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.color 3">
        <a:dk1>
          <a:srgbClr val="538299"/>
        </a:dk1>
        <a:lt1>
          <a:srgbClr val="EFEDE5"/>
        </a:lt1>
        <a:dk2>
          <a:srgbClr val="39536B"/>
        </a:dk2>
        <a:lt2>
          <a:srgbClr val="969696"/>
        </a:lt2>
        <a:accent1>
          <a:srgbClr val="628CC4"/>
        </a:accent1>
        <a:accent2>
          <a:srgbClr val="44985A"/>
        </a:accent2>
        <a:accent3>
          <a:srgbClr val="F6F4F0"/>
        </a:accent3>
        <a:accent4>
          <a:srgbClr val="466E82"/>
        </a:accent4>
        <a:accent5>
          <a:srgbClr val="B7C5DE"/>
        </a:accent5>
        <a:accent6>
          <a:srgbClr val="3D8951"/>
        </a:accent6>
        <a:hlink>
          <a:srgbClr val="A50021"/>
        </a:hlink>
        <a:folHlink>
          <a:srgbClr val="F7DF3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.color 4">
        <a:dk1>
          <a:srgbClr val="39536B"/>
        </a:dk1>
        <a:lt1>
          <a:srgbClr val="EFEDE5"/>
        </a:lt1>
        <a:dk2>
          <a:srgbClr val="9C2108"/>
        </a:dk2>
        <a:lt2>
          <a:srgbClr val="969696"/>
        </a:lt2>
        <a:accent1>
          <a:srgbClr val="87ABB9"/>
        </a:accent1>
        <a:accent2>
          <a:srgbClr val="44985A"/>
        </a:accent2>
        <a:accent3>
          <a:srgbClr val="F6F4F0"/>
        </a:accent3>
        <a:accent4>
          <a:srgbClr val="2F465A"/>
        </a:accent4>
        <a:accent5>
          <a:srgbClr val="C3D2D9"/>
        </a:accent5>
        <a:accent6>
          <a:srgbClr val="3D8951"/>
        </a:accent6>
        <a:hlink>
          <a:srgbClr val="9C2108"/>
        </a:hlink>
        <a:folHlink>
          <a:srgbClr val="B37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.color 5">
        <a:dk1>
          <a:srgbClr val="39536B"/>
        </a:dk1>
        <a:lt1>
          <a:srgbClr val="EFEDE5"/>
        </a:lt1>
        <a:dk2>
          <a:srgbClr val="9C2108"/>
        </a:dk2>
        <a:lt2>
          <a:srgbClr val="969696"/>
        </a:lt2>
        <a:accent1>
          <a:srgbClr val="87ABB9"/>
        </a:accent1>
        <a:accent2>
          <a:srgbClr val="44985A"/>
        </a:accent2>
        <a:accent3>
          <a:srgbClr val="F6F4F0"/>
        </a:accent3>
        <a:accent4>
          <a:srgbClr val="2F465A"/>
        </a:accent4>
        <a:accent5>
          <a:srgbClr val="C3D2D9"/>
        </a:accent5>
        <a:accent6>
          <a:srgbClr val="3D8951"/>
        </a:accent6>
        <a:hlink>
          <a:srgbClr val="9C2108"/>
        </a:hlink>
        <a:folHlink>
          <a:srgbClr val="A8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.color 6">
        <a:dk1>
          <a:srgbClr val="39536B"/>
        </a:dk1>
        <a:lt1>
          <a:srgbClr val="EFEDE5"/>
        </a:lt1>
        <a:dk2>
          <a:srgbClr val="9C2108"/>
        </a:dk2>
        <a:lt2>
          <a:srgbClr val="969696"/>
        </a:lt2>
        <a:accent1>
          <a:srgbClr val="87ABB9"/>
        </a:accent1>
        <a:accent2>
          <a:srgbClr val="44985A"/>
        </a:accent2>
        <a:accent3>
          <a:srgbClr val="F6F4F0"/>
        </a:accent3>
        <a:accent4>
          <a:srgbClr val="2F465A"/>
        </a:accent4>
        <a:accent5>
          <a:srgbClr val="C3D2D9"/>
        </a:accent5>
        <a:accent6>
          <a:srgbClr val="3D8951"/>
        </a:accent6>
        <a:hlink>
          <a:srgbClr val="9C2108"/>
        </a:hlink>
        <a:folHlink>
          <a:srgbClr val="C1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Taxonomy xmlns="8781b459-35d1-4874-a8a7-354b71085f54" xsi:nil="true"/>
    <PublishingStartDate xmlns="http://schemas.microsoft.com/sharepoint/v3" xsi:nil="true"/>
    <ContentFileId xmlns="818ab197-d140-402e-b8de-97cd7fd1637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BF535D1E260D4E944D502C3AD23EB7" ma:contentTypeVersion="5" ma:contentTypeDescription="Create a new document." ma:contentTypeScope="" ma:versionID="befc62544c23fa793dbed82c835a21e5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d605b625fc78e07caad7c87de4d39427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58D434A-99A9-48C0-9B01-3DF92D045B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4B49B5-1F42-4159-883B-F3CE84ED035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AE56C07-8109-4D36-9A31-4954EE4E98D7}">
  <ds:schemaRefs>
    <ds:schemaRef ds:uri="http://schemas.microsoft.com/office/2006/metadata/properties"/>
    <ds:schemaRef ds:uri="818ab197-d140-402e-b8de-97cd7fd16373"/>
    <ds:schemaRef ds:uri="http://schemas.microsoft.com/sharepoint/v3"/>
    <ds:schemaRef ds:uri="8781b459-35d1-4874-a8a7-354b71085f54"/>
  </ds:schemaRefs>
</ds:datastoreItem>
</file>

<file path=customXml/itemProps4.xml><?xml version="1.0" encoding="utf-8"?>
<ds:datastoreItem xmlns:ds="http://schemas.openxmlformats.org/officeDocument/2006/customXml" ds:itemID="{74FBAC6B-DC7B-4EBD-A99E-34A72C25B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18ab197-d140-402e-b8de-97cd7fd16373"/>
    <ds:schemaRef ds:uri="8781b459-35d1-4874-a8a7-354b71085f5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sei.color</Template>
  <TotalTime>10586</TotalTime>
  <Pages>7</Pages>
  <Words>255</Words>
  <Application>Microsoft Office PowerPoint</Application>
  <PresentationFormat>Custom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sei.color</vt:lpstr>
      <vt:lpstr>Industrial Committee on Test &amp; Evaluation</vt:lpstr>
      <vt:lpstr>Topics</vt:lpstr>
      <vt:lpstr>2014-2015 JHU/APL DIF Overview</vt:lpstr>
      <vt:lpstr>Defense Industry Forum (DIF) 2015 Discussion with NDIA Leadership</vt:lpstr>
      <vt:lpstr>Status CDT White Paper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25 July, 2006</dc:subject>
  <dc:creator>Lynette Petito</dc:creator>
  <cp:lastModifiedBy>lpetito</cp:lastModifiedBy>
  <cp:revision>545</cp:revision>
  <cp:lastPrinted>2001-07-23T13:49:01Z</cp:lastPrinted>
  <dcterms:created xsi:type="dcterms:W3CDTF">2006-04-13T19:43:05Z</dcterms:created>
  <dcterms:modified xsi:type="dcterms:W3CDTF">2016-06-28T19:30:53Z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/>
  </property>
  <property fmtid="{D5CDD505-2E9C-101B-9397-08002B2CF9AE}" pid="3" name="ContentType">
    <vt:lpwstr>Document</vt:lpwstr>
  </property>
  <property fmtid="{D5CDD505-2E9C-101B-9397-08002B2CF9AE}" pid="4" name="Subject">
    <vt:lpwstr>25 July, 2006</vt:lpwstr>
  </property>
  <property fmtid="{D5CDD505-2E9C-101B-9397-08002B2CF9AE}" pid="5" name="Keywords">
    <vt:lpwstr/>
  </property>
  <property fmtid="{D5CDD505-2E9C-101B-9397-08002B2CF9AE}" pid="6" name="_Author">
    <vt:lpwstr/>
  </property>
  <property fmtid="{D5CDD505-2E9C-101B-9397-08002B2CF9AE}" pid="7" name="_Category">
    <vt:lpwstr/>
  </property>
  <property fmtid="{D5CDD505-2E9C-101B-9397-08002B2CF9AE}" pid="8" name="Slides">
    <vt:lpwstr>6</vt:lpwstr>
  </property>
  <property fmtid="{D5CDD505-2E9C-101B-9397-08002B2CF9AE}" pid="9" name="Categories">
    <vt:lpwstr/>
  </property>
  <property fmtid="{D5CDD505-2E9C-101B-9397-08002B2CF9AE}" pid="10" name="Approval Level">
    <vt:lpwstr/>
  </property>
  <property fmtid="{D5CDD505-2E9C-101B-9397-08002B2CF9AE}" pid="11" name="_Comments">
    <vt:lpwstr/>
  </property>
  <property fmtid="{D5CDD505-2E9C-101B-9397-08002B2CF9AE}" pid="12" name="Assigned To">
    <vt:lpwstr/>
  </property>
  <property fmtid="{D5CDD505-2E9C-101B-9397-08002B2CF9AE}" pid="13" name="ContentTypeId">
    <vt:lpwstr>0x01010014BF535D1E260D4E944D502C3AD23EB7</vt:lpwstr>
  </property>
</Properties>
</file>