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 id="2147483677" r:id="rId5"/>
  </p:sldMasterIdLst>
  <p:notesMasterIdLst>
    <p:notesMasterId r:id="rId29"/>
  </p:notesMasterIdLst>
  <p:sldIdLst>
    <p:sldId id="256" r:id="rId6"/>
    <p:sldId id="405" r:id="rId7"/>
    <p:sldId id="429" r:id="rId8"/>
    <p:sldId id="417" r:id="rId9"/>
    <p:sldId id="430" r:id="rId10"/>
    <p:sldId id="431" r:id="rId11"/>
    <p:sldId id="432" r:id="rId12"/>
    <p:sldId id="415" r:id="rId13"/>
    <p:sldId id="424" r:id="rId14"/>
    <p:sldId id="419" r:id="rId15"/>
    <p:sldId id="441" r:id="rId16"/>
    <p:sldId id="440" r:id="rId17"/>
    <p:sldId id="420" r:id="rId18"/>
    <p:sldId id="433" r:id="rId19"/>
    <p:sldId id="436" r:id="rId20"/>
    <p:sldId id="434" r:id="rId21"/>
    <p:sldId id="427" r:id="rId22"/>
    <p:sldId id="438" r:id="rId23"/>
    <p:sldId id="418" r:id="rId24"/>
    <p:sldId id="266" r:id="rId25"/>
    <p:sldId id="425" r:id="rId26"/>
    <p:sldId id="358" r:id="rId27"/>
    <p:sldId id="442" r:id="rId28"/>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S" lastIdx="1" clrIdx="0"/>
  <p:cmAuthor id="1" name="Rolando Sanchez" initials="RS" lastIdx="2" clrIdx="1">
    <p:extLst>
      <p:ext uri="{19B8F6BF-5375-455C-9EA6-DF929625EA0E}">
        <p15:presenceInfo xmlns:p15="http://schemas.microsoft.com/office/powerpoint/2012/main" userId="Rolando Sanch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800000"/>
    <a:srgbClr val="A20000"/>
    <a:srgbClr val="8E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33" autoAdjust="0"/>
    <p:restoredTop sz="97713" autoAdjust="0"/>
  </p:normalViewPr>
  <p:slideViewPr>
    <p:cSldViewPr snapToGrid="0" snapToObjects="1">
      <p:cViewPr varScale="1">
        <p:scale>
          <a:sx n="92" d="100"/>
          <a:sy n="92" d="100"/>
        </p:scale>
        <p:origin x="2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20"/>
    </p:cViewPr>
  </p:sorterViewPr>
  <p:notesViewPr>
    <p:cSldViewPr snapToGrid="0" snapToObjects="1">
      <p:cViewPr varScale="1">
        <p:scale>
          <a:sx n="83" d="100"/>
          <a:sy n="83" d="100"/>
        </p:scale>
        <p:origin x="-3768" y="-96"/>
      </p:cViewPr>
      <p:guideLst>
        <p:guide orient="horz" pos="2952"/>
        <p:guide pos="22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1502" cy="469438"/>
          </a:xfrm>
          <a:prstGeom prst="rect">
            <a:avLst/>
          </a:prstGeom>
        </p:spPr>
        <p:txBody>
          <a:bodyPr vert="horz" lIns="93022" tIns="46511" rIns="93022" bIns="46511" rtlCol="0"/>
          <a:lstStyle>
            <a:lvl1pPr algn="l">
              <a:defRPr sz="1200"/>
            </a:lvl1pPr>
          </a:lstStyle>
          <a:p>
            <a:endParaRPr lang="en-US" dirty="0"/>
          </a:p>
        </p:txBody>
      </p:sp>
      <p:sp>
        <p:nvSpPr>
          <p:cNvPr id="3" name="Date Placeholder 2"/>
          <p:cNvSpPr>
            <a:spLocks noGrp="1"/>
          </p:cNvSpPr>
          <p:nvPr>
            <p:ph type="dt" idx="1"/>
          </p:nvPr>
        </p:nvSpPr>
        <p:spPr>
          <a:xfrm>
            <a:off x="4013495" y="1"/>
            <a:ext cx="3071502" cy="469438"/>
          </a:xfrm>
          <a:prstGeom prst="rect">
            <a:avLst/>
          </a:prstGeom>
        </p:spPr>
        <p:txBody>
          <a:bodyPr vert="horz" lIns="93022" tIns="46511" rIns="93022" bIns="46511" rtlCol="0"/>
          <a:lstStyle>
            <a:lvl1pPr algn="r">
              <a:defRPr sz="1200"/>
            </a:lvl1pPr>
          </a:lstStyle>
          <a:p>
            <a:fld id="{C700B7A1-64E0-4C94-913E-DC61F2579F30}" type="datetimeFigureOut">
              <a:rPr lang="en-US" smtClean="0"/>
              <a:t>10/18/2017</a:t>
            </a:fld>
            <a:endParaRPr lang="en-US" dirty="0"/>
          </a:p>
        </p:txBody>
      </p:sp>
      <p:sp>
        <p:nvSpPr>
          <p:cNvPr id="4" name="Slide Image Placeholder 3"/>
          <p:cNvSpPr>
            <a:spLocks noGrp="1" noRot="1" noChangeAspect="1"/>
          </p:cNvSpPr>
          <p:nvPr>
            <p:ph type="sldImg" idx="2"/>
          </p:nvPr>
        </p:nvSpPr>
        <p:spPr>
          <a:xfrm>
            <a:off x="1198563" y="703263"/>
            <a:ext cx="4689475" cy="3516312"/>
          </a:xfrm>
          <a:prstGeom prst="rect">
            <a:avLst/>
          </a:prstGeom>
          <a:noFill/>
          <a:ln w="12700">
            <a:solidFill>
              <a:prstClr val="black"/>
            </a:solidFill>
          </a:ln>
        </p:spPr>
        <p:txBody>
          <a:bodyPr vert="horz" lIns="93022" tIns="46511" rIns="93022" bIns="46511" rtlCol="0" anchor="ctr"/>
          <a:lstStyle/>
          <a:p>
            <a:endParaRPr lang="en-US" dirty="0"/>
          </a:p>
        </p:txBody>
      </p:sp>
      <p:sp>
        <p:nvSpPr>
          <p:cNvPr id="5" name="Notes Placeholder 4"/>
          <p:cNvSpPr>
            <a:spLocks noGrp="1"/>
          </p:cNvSpPr>
          <p:nvPr>
            <p:ph type="body" sz="quarter" idx="3"/>
          </p:nvPr>
        </p:nvSpPr>
        <p:spPr>
          <a:xfrm>
            <a:off x="709302" y="4452390"/>
            <a:ext cx="5667997" cy="4216863"/>
          </a:xfrm>
          <a:prstGeom prst="rect">
            <a:avLst/>
          </a:prstGeom>
        </p:spPr>
        <p:txBody>
          <a:bodyPr vert="horz" lIns="93022" tIns="46511" rIns="93022" bIns="465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01552"/>
            <a:ext cx="3071502" cy="469438"/>
          </a:xfrm>
          <a:prstGeom prst="rect">
            <a:avLst/>
          </a:prstGeom>
        </p:spPr>
        <p:txBody>
          <a:bodyPr vert="horz" lIns="93022" tIns="46511" rIns="93022" bIns="465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3495" y="8901552"/>
            <a:ext cx="3071502" cy="469438"/>
          </a:xfrm>
          <a:prstGeom prst="rect">
            <a:avLst/>
          </a:prstGeom>
        </p:spPr>
        <p:txBody>
          <a:bodyPr vert="horz" lIns="93022" tIns="46511" rIns="93022" bIns="46511" rtlCol="0" anchor="b"/>
          <a:lstStyle>
            <a:lvl1pPr algn="r">
              <a:defRPr sz="1200"/>
            </a:lvl1pPr>
          </a:lstStyle>
          <a:p>
            <a:fld id="{E85DA825-4558-4CBD-BFBF-8400555D249A}" type="slidenum">
              <a:rPr lang="en-US" smtClean="0"/>
              <a:t>‹#›</a:t>
            </a:fld>
            <a:endParaRPr lang="en-US" dirty="0"/>
          </a:p>
        </p:txBody>
      </p:sp>
    </p:spTree>
    <p:extLst>
      <p:ext uri="{BB962C8B-B14F-4D97-AF65-F5344CB8AC3E}">
        <p14:creationId xmlns:p14="http://schemas.microsoft.com/office/powerpoint/2010/main" val="427181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0</a:t>
            </a:fld>
            <a:endParaRPr lang="en-US" dirty="0"/>
          </a:p>
        </p:txBody>
      </p:sp>
    </p:spTree>
    <p:extLst>
      <p:ext uri="{BB962C8B-B14F-4D97-AF65-F5344CB8AC3E}">
        <p14:creationId xmlns:p14="http://schemas.microsoft.com/office/powerpoint/2010/main" val="284205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12</a:t>
            </a:fld>
            <a:endParaRPr lang="en-US" dirty="0"/>
          </a:p>
        </p:txBody>
      </p:sp>
    </p:spTree>
    <p:extLst>
      <p:ext uri="{BB962C8B-B14F-4D97-AF65-F5344CB8AC3E}">
        <p14:creationId xmlns:p14="http://schemas.microsoft.com/office/powerpoint/2010/main" val="183016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rgbClr val="FFFF00"/>
            </a:solidFill>
          </a:ln>
        </p:spPr>
        <p:txBody>
          <a:bodyPr/>
          <a:lstStyle/>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18</a:t>
            </a:fld>
            <a:endParaRPr lang="en-US" dirty="0"/>
          </a:p>
        </p:txBody>
      </p:sp>
    </p:spTree>
    <p:extLst>
      <p:ext uri="{BB962C8B-B14F-4D97-AF65-F5344CB8AC3E}">
        <p14:creationId xmlns:p14="http://schemas.microsoft.com/office/powerpoint/2010/main" val="50072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DA825-4558-4CBD-BFBF-8400555D249A}" type="slidenum">
              <a:rPr lang="en-US" smtClean="0"/>
              <a:t>19</a:t>
            </a:fld>
            <a:endParaRPr lang="en-US" dirty="0"/>
          </a:p>
        </p:txBody>
      </p:sp>
    </p:spTree>
    <p:extLst>
      <p:ext uri="{BB962C8B-B14F-4D97-AF65-F5344CB8AC3E}">
        <p14:creationId xmlns:p14="http://schemas.microsoft.com/office/powerpoint/2010/main" val="169778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her numerous professional accolades, Ms. Ebner was named a Fellow of the American Bar Foundation (2013 to present), served on the American Bar Association Public Contract Law Section (ABA PCLS) Council (2013 to 2016), received ABA PCLS Section Chair Special Recognition Awards (2014, 2016), and was recognized for her work as Co-Chair of the Acquisition Reform and Emerging Issues Committee, which won the ABA PCLS Committee of the Year Award (2013). She also chairs the ABA PCLS Task Force on Counterfeit Parts.  She is Martindale-Hubbell AV Preeminent Peer Review Rated. </a:t>
            </a:r>
          </a:p>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20</a:t>
            </a:fld>
            <a:endParaRPr lang="en-US" dirty="0"/>
          </a:p>
        </p:txBody>
      </p:sp>
    </p:spTree>
    <p:extLst>
      <p:ext uri="{BB962C8B-B14F-4D97-AF65-F5344CB8AC3E}">
        <p14:creationId xmlns:p14="http://schemas.microsoft.com/office/powerpoint/2010/main" val="1309689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DA825-4558-4CBD-BFBF-8400555D249A}" type="slidenum">
              <a:rPr lang="en-US" smtClean="0"/>
              <a:t>21</a:t>
            </a:fld>
            <a:endParaRPr lang="en-US" dirty="0"/>
          </a:p>
        </p:txBody>
      </p:sp>
    </p:spTree>
    <p:extLst>
      <p:ext uri="{BB962C8B-B14F-4D97-AF65-F5344CB8AC3E}">
        <p14:creationId xmlns:p14="http://schemas.microsoft.com/office/powerpoint/2010/main" val="161739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1</a:t>
            </a:fld>
            <a:endParaRPr lang="en-US" dirty="0"/>
          </a:p>
        </p:txBody>
      </p:sp>
    </p:spTree>
    <p:extLst>
      <p:ext uri="{BB962C8B-B14F-4D97-AF65-F5344CB8AC3E}">
        <p14:creationId xmlns:p14="http://schemas.microsoft.com/office/powerpoint/2010/main" val="168295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SUSAN/CAMERON </a:t>
            </a:r>
          </a:p>
        </p:txBody>
      </p:sp>
      <p:sp>
        <p:nvSpPr>
          <p:cNvPr id="4" name="Slide Number Placeholder 3"/>
          <p:cNvSpPr>
            <a:spLocks noGrp="1"/>
          </p:cNvSpPr>
          <p:nvPr>
            <p:ph type="sldNum" sz="quarter" idx="10"/>
          </p:nvPr>
        </p:nvSpPr>
        <p:spPr/>
        <p:txBody>
          <a:bodyPr/>
          <a:lstStyle/>
          <a:p>
            <a:fld id="{E85DA825-4558-4CBD-BFBF-8400555D249A}" type="slidenum">
              <a:rPr lang="en-US" smtClean="0"/>
              <a:t>2</a:t>
            </a:fld>
            <a:endParaRPr lang="en-US" dirty="0"/>
          </a:p>
        </p:txBody>
      </p:sp>
    </p:spTree>
    <p:extLst>
      <p:ext uri="{BB962C8B-B14F-4D97-AF65-F5344CB8AC3E}">
        <p14:creationId xmlns:p14="http://schemas.microsoft.com/office/powerpoint/2010/main" val="340251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3</a:t>
            </a:fld>
            <a:endParaRPr lang="en-US" dirty="0"/>
          </a:p>
        </p:txBody>
      </p:sp>
    </p:spTree>
    <p:extLst>
      <p:ext uri="{BB962C8B-B14F-4D97-AF65-F5344CB8AC3E}">
        <p14:creationId xmlns:p14="http://schemas.microsoft.com/office/powerpoint/2010/main" val="285229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E85DA825-4558-4CBD-BFBF-8400555D249A}" type="slidenum">
              <a:rPr lang="en-US" smtClean="0"/>
              <a:t>4</a:t>
            </a:fld>
            <a:endParaRPr lang="en-US" dirty="0"/>
          </a:p>
        </p:txBody>
      </p:sp>
    </p:spTree>
    <p:extLst>
      <p:ext uri="{BB962C8B-B14F-4D97-AF65-F5344CB8AC3E}">
        <p14:creationId xmlns:p14="http://schemas.microsoft.com/office/powerpoint/2010/main" val="26284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6</a:t>
            </a:fld>
            <a:endParaRPr lang="en-US" dirty="0"/>
          </a:p>
        </p:txBody>
      </p:sp>
    </p:spTree>
    <p:extLst>
      <p:ext uri="{BB962C8B-B14F-4D97-AF65-F5344CB8AC3E}">
        <p14:creationId xmlns:p14="http://schemas.microsoft.com/office/powerpoint/2010/main" val="88920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18951"/>
            <a:ext cx="6982404" cy="4450302"/>
          </a:xfrm>
        </p:spPr>
        <p:txBody>
          <a:bodyPr/>
          <a:lstStyle/>
          <a:p>
            <a:pPr marL="342900" lvl="0" indent="-342900" fontAlgn="base">
              <a:spcBef>
                <a:spcPct val="20000"/>
              </a:spcBef>
              <a:spcAft>
                <a:spcPct val="0"/>
              </a:spcAft>
              <a:buFontTx/>
              <a:buChar char="•"/>
            </a:pPr>
            <a:endParaRPr lang="en-US" sz="1100" kern="0" dirty="0">
              <a:solidFill>
                <a:srgbClr val="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E85DA825-4558-4CBD-BFBF-8400555D249A}" type="slidenum">
              <a:rPr lang="en-US" smtClean="0"/>
              <a:t>7</a:t>
            </a:fld>
            <a:endParaRPr lang="en-US" dirty="0"/>
          </a:p>
        </p:txBody>
      </p:sp>
    </p:spTree>
    <p:extLst>
      <p:ext uri="{BB962C8B-B14F-4D97-AF65-F5344CB8AC3E}">
        <p14:creationId xmlns:p14="http://schemas.microsoft.com/office/powerpoint/2010/main" val="12981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endParaRPr lang="en-US" dirty="0"/>
          </a:p>
        </p:txBody>
      </p:sp>
      <p:sp>
        <p:nvSpPr>
          <p:cNvPr id="4" name="Slide Number Placeholder 3"/>
          <p:cNvSpPr>
            <a:spLocks noGrp="1"/>
          </p:cNvSpPr>
          <p:nvPr>
            <p:ph type="sldNum" sz="quarter" idx="10"/>
          </p:nvPr>
        </p:nvSpPr>
        <p:spPr/>
        <p:txBody>
          <a:bodyPr/>
          <a:lstStyle/>
          <a:p>
            <a:fld id="{E85DA825-4558-4CBD-BFBF-8400555D249A}" type="slidenum">
              <a:rPr lang="en-US" smtClean="0"/>
              <a:t>8</a:t>
            </a:fld>
            <a:endParaRPr lang="en-US" dirty="0"/>
          </a:p>
        </p:txBody>
      </p:sp>
    </p:spTree>
    <p:extLst>
      <p:ext uri="{BB962C8B-B14F-4D97-AF65-F5344CB8AC3E}">
        <p14:creationId xmlns:p14="http://schemas.microsoft.com/office/powerpoint/2010/main" val="44687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0" dirty="0">
              <a:solidFill>
                <a:srgbClr val="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E85DA825-4558-4CBD-BFBF-8400555D249A}" type="slidenum">
              <a:rPr lang="en-US" smtClean="0"/>
              <a:t>9</a:t>
            </a:fld>
            <a:endParaRPr lang="en-US" dirty="0"/>
          </a:p>
        </p:txBody>
      </p:sp>
    </p:spTree>
    <p:extLst>
      <p:ext uri="{BB962C8B-B14F-4D97-AF65-F5344CB8AC3E}">
        <p14:creationId xmlns:p14="http://schemas.microsoft.com/office/powerpoint/2010/main" val="256428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PT White - Title &amp; Divider Slide">
    <p:bg>
      <p:bgRef idx="1001">
        <a:schemeClr val="bg1"/>
      </p:bgRef>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032000"/>
            <a:ext cx="7772400" cy="1470025"/>
          </a:xfrm>
        </p:spPr>
        <p:txBody>
          <a:bodyPr/>
          <a:lstStyle>
            <a:lvl1pPr algn="ctr">
              <a:defRPr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539" name="Rectangle 3"/>
          <p:cNvSpPr>
            <a:spLocks noGrp="1" noChangeArrowheads="1"/>
          </p:cNvSpPr>
          <p:nvPr>
            <p:ph type="subTitle" idx="1"/>
          </p:nvPr>
        </p:nvSpPr>
        <p:spPr>
          <a:xfrm>
            <a:off x="1371600" y="3581400"/>
            <a:ext cx="6400800" cy="990600"/>
          </a:xfrm>
        </p:spPr>
        <p:txBody>
          <a:bodyPr/>
          <a:lstStyle>
            <a:lvl1pPr marL="0" indent="0" algn="ctr">
              <a:buFontTx/>
              <a:buNone/>
              <a:defRPr>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4" name="Rectangle 8"/>
          <p:cNvSpPr>
            <a:spLocks noChangeArrowheads="1"/>
          </p:cNvSpPr>
          <p:nvPr userDrawn="1"/>
        </p:nvSpPr>
        <p:spPr bwMode="auto">
          <a:xfrm>
            <a:off x="0" y="0"/>
            <a:ext cx="9144000" cy="1066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dirty="0"/>
          </a:p>
        </p:txBody>
      </p:sp>
      <p:sp>
        <p:nvSpPr>
          <p:cNvPr id="15" name="Rectangle 8"/>
          <p:cNvSpPr/>
          <p:nvPr userDrawn="1"/>
        </p:nvSpPr>
        <p:spPr>
          <a:xfrm>
            <a:off x="0" y="1066800"/>
            <a:ext cx="9144000" cy="76200"/>
          </a:xfrm>
          <a:prstGeom prst="rect">
            <a:avLst/>
          </a:prstGeom>
          <a:gradFill flip="none" rotWithShape="1">
            <a:gsLst>
              <a:gs pos="0">
                <a:srgbClr val="80A1B6">
                  <a:tint val="66000"/>
                  <a:satMod val="160000"/>
                  <a:shade val="30000"/>
                  <a:satMod val="115000"/>
                </a:srgbClr>
              </a:gs>
              <a:gs pos="50000">
                <a:srgbClr val="80A1B6">
                  <a:tint val="66000"/>
                  <a:satMod val="160000"/>
                  <a:shade val="67500"/>
                  <a:satMod val="115000"/>
                </a:srgbClr>
              </a:gs>
              <a:gs pos="100000">
                <a:srgbClr val="80A1B6">
                  <a:tint val="66000"/>
                  <a:satMod val="16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8"/>
          <p:cNvSpPr/>
          <p:nvPr userDrawn="1"/>
        </p:nvSpPr>
        <p:spPr>
          <a:xfrm>
            <a:off x="-1" y="6400800"/>
            <a:ext cx="9144000" cy="76200"/>
          </a:xfrm>
          <a:prstGeom prst="rect">
            <a:avLst/>
          </a:prstGeom>
          <a:gradFill flip="none" rotWithShape="1">
            <a:gsLst>
              <a:gs pos="0">
                <a:srgbClr val="80A1B6">
                  <a:tint val="66000"/>
                  <a:satMod val="160000"/>
                  <a:shade val="30000"/>
                  <a:satMod val="115000"/>
                </a:srgbClr>
              </a:gs>
              <a:gs pos="50000">
                <a:srgbClr val="80A1B6">
                  <a:tint val="66000"/>
                  <a:satMod val="160000"/>
                  <a:shade val="67500"/>
                  <a:satMod val="115000"/>
                </a:srgbClr>
              </a:gs>
              <a:gs pos="100000">
                <a:srgbClr val="80A1B6">
                  <a:tint val="66000"/>
                  <a:satMod val="16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p:nvPr userDrawn="1"/>
        </p:nvSpPr>
        <p:spPr>
          <a:xfrm>
            <a:off x="8392885" y="6547951"/>
            <a:ext cx="751114" cy="246221"/>
          </a:xfrm>
          <a:prstGeom prst="rect">
            <a:avLst/>
          </a:prstGeom>
          <a:noFill/>
        </p:spPr>
        <p:txBody>
          <a:bodyPr wrap="square" rtlCol="0">
            <a:spAutoFit/>
          </a:bodyPr>
          <a:lstStyle/>
          <a:p>
            <a:pPr algn="r"/>
            <a:r>
              <a:rPr lang="en-US" sz="1000" dirty="0">
                <a:latin typeface="+mn-lt"/>
                <a:cs typeface="Arial"/>
              </a:rPr>
              <a:t>© 2017</a:t>
            </a:r>
            <a:endParaRPr lang="en-US" sz="1000" dirty="0">
              <a:latin typeface="+mn-lt"/>
            </a:endParaRPr>
          </a:p>
        </p:txBody>
      </p:sp>
    </p:spTree>
    <p:extLst>
      <p:ext uri="{BB962C8B-B14F-4D97-AF65-F5344CB8AC3E}">
        <p14:creationId xmlns:p14="http://schemas.microsoft.com/office/powerpoint/2010/main" val="2393061996"/>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BF26-88E9-46DE-B5BB-A7B8B8E78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D185A-9487-4008-89A2-290CA7F8C8FC}"/>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4" name="Footer Placeholder 3">
            <a:extLst>
              <a:ext uri="{FF2B5EF4-FFF2-40B4-BE49-F238E27FC236}">
                <a16:creationId xmlns:a16="http://schemas.microsoft.com/office/drawing/2014/main" id="{89DB9482-56A9-486C-9686-FD777B05E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1AF893-BE4A-407A-932D-9B51547DBA88}"/>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24265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E231B-F9BB-46F6-BFC5-45A108969D5E}"/>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3" name="Footer Placeholder 2">
            <a:extLst>
              <a:ext uri="{FF2B5EF4-FFF2-40B4-BE49-F238E27FC236}">
                <a16:creationId xmlns:a16="http://schemas.microsoft.com/office/drawing/2014/main" id="{F4B42B99-1CF7-472F-92DC-FE7A95D633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050209-4793-497E-9EFC-377FC2835506}"/>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59165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C64D-55C3-4727-9895-7050738B850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A9B63-B91B-42B8-B1AE-FDD045A14A1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6B2E5-DEF6-408B-8DF0-F1519BA191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EC54D8-27D8-4FA3-A5CE-C886EA26AAAE}"/>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6" name="Footer Placeholder 5">
            <a:extLst>
              <a:ext uri="{FF2B5EF4-FFF2-40B4-BE49-F238E27FC236}">
                <a16:creationId xmlns:a16="http://schemas.microsoft.com/office/drawing/2014/main" id="{0A021613-AB63-4E63-897B-112D9BFCE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B62C2-F2D3-493E-896C-35A99BF3D32A}"/>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1576104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19C6-4876-4F73-A3E6-3FFDD1165D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4271E-023A-473A-BDDA-A693CDC28AF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93155B-E045-462B-91B9-EF7E520777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6C8DA2-9640-48AB-B3E7-94BD471956E0}"/>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6" name="Footer Placeholder 5">
            <a:extLst>
              <a:ext uri="{FF2B5EF4-FFF2-40B4-BE49-F238E27FC236}">
                <a16:creationId xmlns:a16="http://schemas.microsoft.com/office/drawing/2014/main" id="{ACA060EC-7A8F-419E-A66A-21F7904F2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1F3D0-06D1-40F2-AD4C-62567E6C8303}"/>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384733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5C40-132A-4329-B283-52ED6C63D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B93A17-934D-4EC2-A354-F5037446FF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77A7B-E31F-4E6F-B15A-23FD5C7D0C25}"/>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5" name="Footer Placeholder 4">
            <a:extLst>
              <a:ext uri="{FF2B5EF4-FFF2-40B4-BE49-F238E27FC236}">
                <a16:creationId xmlns:a16="http://schemas.microsoft.com/office/drawing/2014/main" id="{6FB7E203-CEE3-4EB1-A197-C88DCCA13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85B8F-DA6D-43BE-BE22-FF78EBDAE332}"/>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339284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1A5F5-DBD6-4515-A13D-023844D42A4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6D4BB-EFEE-45EE-97E6-0EED1B52C880}"/>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47642-E596-4771-8483-03E16EDCE926}"/>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5" name="Footer Placeholder 4">
            <a:extLst>
              <a:ext uri="{FF2B5EF4-FFF2-40B4-BE49-F238E27FC236}">
                <a16:creationId xmlns:a16="http://schemas.microsoft.com/office/drawing/2014/main" id="{26D47D5A-E92E-4F95-B922-20177229B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143C4-DF84-499B-AA26-D9BDC4FDE9FC}"/>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220847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7EF3-AA9B-4D8C-ACB6-ED258ED9F18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12224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T White - Regular Slide">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57200" y="1295400"/>
            <a:ext cx="8229600" cy="4953000"/>
          </a:xfrm>
        </p:spPr>
        <p:txBody>
          <a:bodyPr/>
          <a:lstStyle>
            <a:lvl1pPr>
              <a:defRPr sz="2400">
                <a:latin typeface="+mn-lt"/>
                <a:cs typeface="Arial" panose="020B0604020202020204" pitchFamily="34" charset="0"/>
              </a:defRPr>
            </a:lvl1pPr>
            <a:lvl2pPr>
              <a:buClr>
                <a:schemeClr val="tx2"/>
              </a:buClr>
              <a:defRPr sz="2000">
                <a:latin typeface="+mn-lt"/>
                <a:cs typeface="Arial" panose="020B0604020202020204" pitchFamily="34" charset="0"/>
              </a:defRPr>
            </a:lvl2pPr>
            <a:lvl3pPr marL="1143000" indent="-228600">
              <a:buClrTx/>
              <a:buFont typeface="Wingdings" panose="05000000000000000000" pitchFamily="2" charset="2"/>
              <a:buChar char="§"/>
              <a:defRPr sz="1800">
                <a:latin typeface="+mn-lt"/>
                <a:cs typeface="Arial" panose="020B0604020202020204" pitchFamily="34" charset="0"/>
              </a:defRPr>
            </a:lvl3pPr>
            <a:lvl4pPr>
              <a:buClrTx/>
              <a:defRPr sz="1600">
                <a:latin typeface="+mn-lt"/>
                <a:cs typeface="Arial" panose="020B0604020202020204" pitchFamily="34" charset="0"/>
              </a:defRPr>
            </a:lvl4pPr>
            <a:lvl5pPr>
              <a:buClr>
                <a:schemeClr val="tx2"/>
              </a:buClr>
              <a:defRPr sz="1600">
                <a:latin typeface="+mn-lt"/>
                <a:cs typeface="Arial" panose="020B0604020202020204" pitchFamily="34" charset="0"/>
              </a:defRPr>
            </a:lvl5pPr>
            <a:lvl6pPr>
              <a:defRPr>
                <a:latin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Title 1">
            <a:extLst>
              <a:ext uri="{FF2B5EF4-FFF2-40B4-BE49-F238E27FC236}">
                <a16:creationId xmlns:a16="http://schemas.microsoft.com/office/drawing/2014/main" id="{7C22ABED-2BA5-4EB2-AD0E-2ADB8E0BBD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38007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016F-ACD4-4090-BBF0-8BD3F66F04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42918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C2C4-C6C7-4058-AC39-6B0F67E5DF2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A5CC0F-E0B5-4987-835B-7B94AD2075F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2EE4BE-ACA3-49FD-8F9B-6E759A0B1F86}"/>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5" name="Footer Placeholder 4">
            <a:extLst>
              <a:ext uri="{FF2B5EF4-FFF2-40B4-BE49-F238E27FC236}">
                <a16:creationId xmlns:a16="http://schemas.microsoft.com/office/drawing/2014/main" id="{3C47EF5D-9ADC-401F-AADA-3B29E4A37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90260-6CE5-4AC3-9920-6E214D6F8E53}"/>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20524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C80E-5C91-4506-A32E-E60C12896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16545-646D-4B75-81D4-B7A521F33A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70F02-9D5C-49FE-A424-0560621D4447}"/>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5" name="Footer Placeholder 4">
            <a:extLst>
              <a:ext uri="{FF2B5EF4-FFF2-40B4-BE49-F238E27FC236}">
                <a16:creationId xmlns:a16="http://schemas.microsoft.com/office/drawing/2014/main" id="{5ECFD343-6811-4746-A4D8-99EFB13AD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A3CDC-D36D-4715-B601-DCBFADECB1DC}"/>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182666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D569-BBE8-494B-A282-C617F7B391F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6B4969-C5C7-412A-9CD2-43B9FEF7D1C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AF3FD9-425A-4F24-B828-822F5A75BD0D}"/>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5" name="Footer Placeholder 4">
            <a:extLst>
              <a:ext uri="{FF2B5EF4-FFF2-40B4-BE49-F238E27FC236}">
                <a16:creationId xmlns:a16="http://schemas.microsoft.com/office/drawing/2014/main" id="{5D6E6A32-3DC9-432C-B6F6-5A240E2AF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7F23C-4011-48CC-B011-D26ACC0C6674}"/>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364421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45F4-00CA-45EF-A11D-26EE439F5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B7735-27D8-4339-8985-7A0E9900B35E}"/>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67CFAC-3BB8-47D8-911D-66C98AB1039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457E2-C64C-412C-9B1A-88984DB651F0}"/>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6" name="Footer Placeholder 5">
            <a:extLst>
              <a:ext uri="{FF2B5EF4-FFF2-40B4-BE49-F238E27FC236}">
                <a16:creationId xmlns:a16="http://schemas.microsoft.com/office/drawing/2014/main" id="{E37F8EF2-EDEB-4F1D-B887-71BE71698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6ED30-6959-4E78-95B3-54860B0EC64A}"/>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90700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4EDB-9114-4E91-8807-0EB41A8FCB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364C0D-78A6-4289-A503-1FB68C1BC3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7650D4-671A-4467-BE8F-8EEC3104D74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264CE-35A6-49A2-8C79-E3F19C82F7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BC86F5-9842-42F3-92C8-232C42BE5CD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78B2C7-4B80-47CB-9134-DFB598D1CD99}"/>
              </a:ext>
            </a:extLst>
          </p:cNvPr>
          <p:cNvSpPr>
            <a:spLocks noGrp="1"/>
          </p:cNvSpPr>
          <p:nvPr>
            <p:ph type="dt" sz="half" idx="10"/>
          </p:nvPr>
        </p:nvSpPr>
        <p:spPr/>
        <p:txBody>
          <a:bodyPr/>
          <a:lstStyle/>
          <a:p>
            <a:fld id="{7F03DB48-3D3F-4A62-91A4-B81EDF10AE3B}" type="datetimeFigureOut">
              <a:rPr lang="en-US" smtClean="0"/>
              <a:t>10/18/2017</a:t>
            </a:fld>
            <a:endParaRPr lang="en-US"/>
          </a:p>
        </p:txBody>
      </p:sp>
      <p:sp>
        <p:nvSpPr>
          <p:cNvPr id="8" name="Footer Placeholder 7">
            <a:extLst>
              <a:ext uri="{FF2B5EF4-FFF2-40B4-BE49-F238E27FC236}">
                <a16:creationId xmlns:a16="http://schemas.microsoft.com/office/drawing/2014/main" id="{49B5864D-26AF-4F1A-8AC2-726480E93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A2027-4725-4785-8A49-F8A091890022}"/>
              </a:ext>
            </a:extLst>
          </p:cNvPr>
          <p:cNvSpPr>
            <a:spLocks noGrp="1"/>
          </p:cNvSpPr>
          <p:nvPr>
            <p:ph type="sldNum" sz="quarter" idx="12"/>
          </p:nvPr>
        </p:nvSpPr>
        <p:spPr/>
        <p:txBody>
          <a:bodyPr/>
          <a:lstStyle/>
          <a:p>
            <a:fld id="{BB4E0565-D667-4CA9-BF2C-1C36B05C06DB}" type="slidenum">
              <a:rPr lang="en-US" smtClean="0"/>
              <a:t>‹#›</a:t>
            </a:fld>
            <a:endParaRPr lang="en-US"/>
          </a:p>
        </p:txBody>
      </p:sp>
    </p:spTree>
    <p:extLst>
      <p:ext uri="{BB962C8B-B14F-4D97-AF65-F5344CB8AC3E}">
        <p14:creationId xmlns:p14="http://schemas.microsoft.com/office/powerpoint/2010/main" val="1866512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8"/>
          <p:cNvSpPr>
            <a:spLocks noChangeArrowheads="1"/>
          </p:cNvSpPr>
          <p:nvPr/>
        </p:nvSpPr>
        <p:spPr bwMode="auto">
          <a:xfrm>
            <a:off x="0" y="0"/>
            <a:ext cx="9144000" cy="1066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dirty="0"/>
          </a:p>
        </p:txBody>
      </p:sp>
      <p:sp>
        <p:nvSpPr>
          <p:cNvPr id="1029" name="Rectangle 2"/>
          <p:cNvSpPr>
            <a:spLocks noGrp="1" noChangeArrowheads="1"/>
          </p:cNvSpPr>
          <p:nvPr>
            <p:ph type="title"/>
          </p:nvPr>
        </p:nvSpPr>
        <p:spPr bwMode="auto">
          <a:xfrm>
            <a:off x="457200" y="150186"/>
            <a:ext cx="8229600" cy="738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2"/>
          <p:cNvPicPr>
            <a:picLocks noChangeAspect="1" noChangeArrowheads="1"/>
          </p:cNvPicPr>
          <p:nvPr/>
        </p:nvPicPr>
        <p:blipFill>
          <a:blip r:embed="rId6" cstate="print"/>
          <a:srcRect/>
          <a:stretch>
            <a:fillRect/>
          </a:stretch>
        </p:blipFill>
        <p:spPr bwMode="auto">
          <a:xfrm>
            <a:off x="7552852" y="6486348"/>
            <a:ext cx="1493065" cy="357535"/>
          </a:xfrm>
          <a:prstGeom prst="rect">
            <a:avLst/>
          </a:prstGeom>
          <a:noFill/>
          <a:ln w="9525">
            <a:noFill/>
            <a:miter lim="800000"/>
            <a:headEnd/>
            <a:tailEnd/>
          </a:ln>
        </p:spPr>
      </p:pic>
      <p:sp>
        <p:nvSpPr>
          <p:cNvPr id="22" name="Rectangle 8"/>
          <p:cNvSpPr/>
          <p:nvPr/>
        </p:nvSpPr>
        <p:spPr>
          <a:xfrm>
            <a:off x="0" y="1066800"/>
            <a:ext cx="9144000" cy="76200"/>
          </a:xfrm>
          <a:prstGeom prst="rect">
            <a:avLst/>
          </a:prstGeom>
          <a:gradFill flip="none" rotWithShape="1">
            <a:gsLst>
              <a:gs pos="0">
                <a:srgbClr val="80A1B6">
                  <a:tint val="66000"/>
                  <a:satMod val="160000"/>
                  <a:shade val="30000"/>
                  <a:satMod val="115000"/>
                </a:srgbClr>
              </a:gs>
              <a:gs pos="50000">
                <a:srgbClr val="80A1B6">
                  <a:tint val="66000"/>
                  <a:satMod val="160000"/>
                  <a:shade val="67500"/>
                  <a:satMod val="115000"/>
                </a:srgbClr>
              </a:gs>
              <a:gs pos="100000">
                <a:srgbClr val="80A1B6">
                  <a:tint val="66000"/>
                  <a:satMod val="16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8"/>
          <p:cNvSpPr/>
          <p:nvPr/>
        </p:nvSpPr>
        <p:spPr>
          <a:xfrm>
            <a:off x="0" y="6248400"/>
            <a:ext cx="9144000" cy="76200"/>
          </a:xfrm>
          <a:prstGeom prst="rect">
            <a:avLst/>
          </a:prstGeom>
          <a:gradFill flip="none" rotWithShape="1">
            <a:gsLst>
              <a:gs pos="0">
                <a:srgbClr val="80A1B6">
                  <a:tint val="66000"/>
                  <a:satMod val="160000"/>
                  <a:shade val="30000"/>
                  <a:satMod val="115000"/>
                </a:srgbClr>
              </a:gs>
              <a:gs pos="50000">
                <a:srgbClr val="80A1B6">
                  <a:tint val="66000"/>
                  <a:satMod val="160000"/>
                  <a:shade val="67500"/>
                  <a:satMod val="115000"/>
                </a:srgbClr>
              </a:gs>
              <a:gs pos="100000">
                <a:srgbClr val="80A1B6">
                  <a:tint val="66000"/>
                  <a:satMod val="16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Content Placeholder 2"/>
          <p:cNvSpPr txBox="1">
            <a:spLocks/>
          </p:cNvSpPr>
          <p:nvPr/>
        </p:nvSpPr>
        <p:spPr>
          <a:xfrm>
            <a:off x="8458200" y="5943600"/>
            <a:ext cx="762000" cy="304800"/>
          </a:xfrm>
          <a:prstGeom prst="rect">
            <a:avLst/>
          </a:prstGeom>
        </p:spPr>
        <p:txBody>
          <a:bodyPr/>
          <a:lstStyle>
            <a:lvl1pPr marL="0" indent="0" algn="l" rtl="0" eaLnBrk="0" fontAlgn="base" hangingPunct="0">
              <a:spcBef>
                <a:spcPct val="20000"/>
              </a:spcBef>
              <a:spcAft>
                <a:spcPct val="0"/>
              </a:spcAft>
              <a:buNone/>
              <a:defRPr sz="11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Candara" pitchFamily="34" charset="0"/>
              </a:defRPr>
            </a:lvl2pPr>
            <a:lvl3pPr marL="1143000" indent="-228600" algn="l" rtl="0" eaLnBrk="0" fontAlgn="base" hangingPunct="0">
              <a:spcBef>
                <a:spcPct val="20000"/>
              </a:spcBef>
              <a:spcAft>
                <a:spcPct val="0"/>
              </a:spcAft>
              <a:buFont typeface="Arial" charset="0"/>
              <a:buChar char="•"/>
              <a:defRPr>
                <a:solidFill>
                  <a:schemeClr val="tx1"/>
                </a:solidFill>
                <a:latin typeface="Candara" pitchFamily="34" charset="0"/>
              </a:defRPr>
            </a:lvl3pPr>
            <a:lvl4pPr marL="1600200" indent="-228600" algn="l" rtl="0" eaLnBrk="0" fontAlgn="base" hangingPunct="0">
              <a:spcBef>
                <a:spcPct val="20000"/>
              </a:spcBef>
              <a:spcAft>
                <a:spcPct val="0"/>
              </a:spcAft>
              <a:buFont typeface="Arial" charset="0"/>
              <a:buChar char="•"/>
              <a:defRPr sz="1600">
                <a:solidFill>
                  <a:schemeClr val="tx1"/>
                </a:solidFill>
                <a:latin typeface="Candara" pitchFamily="34" charset="0"/>
              </a:defRPr>
            </a:lvl4pPr>
            <a:lvl5pPr marL="2057400" indent="-228600" algn="l" rtl="0" eaLnBrk="0" fontAlgn="base" hangingPunct="0">
              <a:spcBef>
                <a:spcPct val="20000"/>
              </a:spcBef>
              <a:spcAft>
                <a:spcPct val="0"/>
              </a:spcAft>
              <a:buFont typeface="Arial" charset="0"/>
              <a:buChar char="•"/>
              <a:defRPr sz="1600">
                <a:solidFill>
                  <a:schemeClr val="tx1"/>
                </a:solidFill>
                <a:latin typeface="Candara"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fld id="{C584C027-1A88-4F93-8A43-51C44C12E70C}" type="slidenum">
              <a:rPr lang="en-US" b="1" kern="0" smtClean="0">
                <a:latin typeface="Arial" panose="020B0604020202020204" pitchFamily="34" charset="0"/>
                <a:cs typeface="Arial" panose="020B0604020202020204" pitchFamily="34" charset="0"/>
              </a:rPr>
              <a:pPr/>
              <a:t>‹#›</a:t>
            </a:fld>
            <a:endParaRPr lang="en-US" b="1" kern="0" dirty="0">
              <a:latin typeface="Arial" panose="020B0604020202020204" pitchFamily="34" charset="0"/>
              <a:cs typeface="Arial" panose="020B0604020202020204" pitchFamily="34" charset="0"/>
            </a:endParaRPr>
          </a:p>
        </p:txBody>
      </p:sp>
      <p:sp>
        <p:nvSpPr>
          <p:cNvPr id="10" name="TextBox 9"/>
          <p:cNvSpPr txBox="1"/>
          <p:nvPr/>
        </p:nvSpPr>
        <p:spPr>
          <a:xfrm>
            <a:off x="8051727" y="6486348"/>
            <a:ext cx="685800" cy="246221"/>
          </a:xfrm>
          <a:prstGeom prst="rect">
            <a:avLst/>
          </a:prstGeom>
          <a:noFill/>
        </p:spPr>
        <p:txBody>
          <a:bodyPr wrap="square" rtlCol="0">
            <a:spAutoFit/>
          </a:bodyPr>
          <a:lstStyle/>
          <a:p>
            <a:pPr algn="r"/>
            <a:r>
              <a:rPr lang="en-US" sz="1000" dirty="0">
                <a:latin typeface="+mn-lt"/>
                <a:cs typeface="Arial"/>
              </a:rPr>
              <a:t>© 2017</a:t>
            </a:r>
            <a:endParaRPr lang="en-US" sz="1000" dirty="0">
              <a:latin typeface="+mn-lt"/>
            </a:endParaRPr>
          </a:p>
        </p:txBody>
      </p:sp>
    </p:spTree>
    <p:extLst>
      <p:ext uri="{BB962C8B-B14F-4D97-AF65-F5344CB8AC3E}">
        <p14:creationId xmlns:p14="http://schemas.microsoft.com/office/powerpoint/2010/main" val="4264904476"/>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4" r:id="rId3"/>
    <p:sldLayoutId id="2147483675" r:id="rId4"/>
  </p:sldLayoutIdLst>
  <p:transition/>
  <p:hf hdr="0" ftr="0" dt="0"/>
  <p:txStyles>
    <p:titleStyle>
      <a:lvl1pPr algn="ctr" rtl="0" eaLnBrk="1" fontAlgn="base" hangingPunct="1">
        <a:spcBef>
          <a:spcPct val="0"/>
        </a:spcBef>
        <a:spcAft>
          <a:spcPct val="0"/>
        </a:spcAft>
        <a:defRPr sz="4000" b="1">
          <a:solidFill>
            <a:schemeClr val="bg1"/>
          </a:solidFill>
          <a:effectLst>
            <a:outerShdw blurRad="38100" dist="38100" dir="2700000" algn="tl">
              <a:srgbClr val="000000">
                <a:alpha val="43137"/>
              </a:srgbClr>
            </a:outerShdw>
          </a:effectLst>
          <a:latin typeface="+mj-lt"/>
          <a:ea typeface="+mj-ea"/>
          <a:cs typeface="Arial" panose="020B0604020202020204" pitchFamily="34" charset="0"/>
        </a:defRPr>
      </a:lvl1pPr>
      <a:lvl2pPr algn="l" rtl="0" eaLnBrk="1" fontAlgn="base" hangingPunct="1">
        <a:spcBef>
          <a:spcPct val="0"/>
        </a:spcBef>
        <a:spcAft>
          <a:spcPct val="0"/>
        </a:spcAft>
        <a:defRPr sz="3200">
          <a:solidFill>
            <a:srgbClr val="007DC3"/>
          </a:solidFill>
          <a:latin typeface="Candara" pitchFamily="34" charset="0"/>
        </a:defRPr>
      </a:lvl2pPr>
      <a:lvl3pPr algn="l" rtl="0" eaLnBrk="1" fontAlgn="base" hangingPunct="1">
        <a:spcBef>
          <a:spcPct val="0"/>
        </a:spcBef>
        <a:spcAft>
          <a:spcPct val="0"/>
        </a:spcAft>
        <a:defRPr sz="3200">
          <a:solidFill>
            <a:srgbClr val="007DC3"/>
          </a:solidFill>
          <a:latin typeface="Candara" pitchFamily="34" charset="0"/>
        </a:defRPr>
      </a:lvl3pPr>
      <a:lvl4pPr algn="l" rtl="0" eaLnBrk="1" fontAlgn="base" hangingPunct="1">
        <a:spcBef>
          <a:spcPct val="0"/>
        </a:spcBef>
        <a:spcAft>
          <a:spcPct val="0"/>
        </a:spcAft>
        <a:defRPr sz="3200">
          <a:solidFill>
            <a:srgbClr val="007DC3"/>
          </a:solidFill>
          <a:latin typeface="Candara" pitchFamily="34" charset="0"/>
        </a:defRPr>
      </a:lvl4pPr>
      <a:lvl5pPr algn="l" rtl="0" eaLnBrk="1" fontAlgn="base" hangingPunct="1">
        <a:spcBef>
          <a:spcPct val="0"/>
        </a:spcBef>
        <a:spcAft>
          <a:spcPct val="0"/>
        </a:spcAft>
        <a:defRPr sz="3200">
          <a:solidFill>
            <a:srgbClr val="007DC3"/>
          </a:solidFill>
          <a:latin typeface="Candara" pitchFamily="34"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b="0">
          <a:solidFill>
            <a:schemeClr val="tx1"/>
          </a:solidFill>
          <a:latin typeface="+mj-lt"/>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a:solidFill>
            <a:schemeClr val="tx1"/>
          </a:solidFill>
          <a:latin typeface="+mj-lt"/>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200">
          <a:solidFill>
            <a:schemeClr val="tx1"/>
          </a:solidFill>
          <a:latin typeface="+mj-lt"/>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j-lt"/>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a:solidFill>
            <a:schemeClr val="tx1"/>
          </a:solidFill>
          <a:latin typeface="+mj-lt"/>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98368-30F2-4494-9651-2CA9002C160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0C43C1-DC97-4041-859C-CA6E2CED04E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E20E8-6397-4B97-83FD-902DBC79E75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3DB48-3D3F-4A62-91A4-B81EDF10AE3B}" type="datetimeFigureOut">
              <a:rPr lang="en-US" smtClean="0"/>
              <a:t>10/18/2017</a:t>
            </a:fld>
            <a:endParaRPr lang="en-US"/>
          </a:p>
        </p:txBody>
      </p:sp>
      <p:sp>
        <p:nvSpPr>
          <p:cNvPr id="5" name="Footer Placeholder 4">
            <a:extLst>
              <a:ext uri="{FF2B5EF4-FFF2-40B4-BE49-F238E27FC236}">
                <a16:creationId xmlns:a16="http://schemas.microsoft.com/office/drawing/2014/main" id="{3707A6B3-DDF3-45E2-8276-10C8205CCF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2CBAC-B607-4013-8013-E214D452FC2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E0565-D667-4CA9-BF2C-1C36B05C06DB}" type="slidenum">
              <a:rPr lang="en-US" smtClean="0"/>
              <a:t>‹#›</a:t>
            </a:fld>
            <a:endParaRPr lang="en-US"/>
          </a:p>
        </p:txBody>
      </p:sp>
    </p:spTree>
    <p:extLst>
      <p:ext uri="{BB962C8B-B14F-4D97-AF65-F5344CB8AC3E}">
        <p14:creationId xmlns:p14="http://schemas.microsoft.com/office/powerpoint/2010/main" val="22278612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archives.gov/cui/registry/category-list.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hyperlink" Target="mailto:rolando@sanchezpllc.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a:spLocks noChangeArrowheads="1"/>
          </p:cNvSpPr>
          <p:nvPr/>
        </p:nvSpPr>
        <p:spPr bwMode="auto">
          <a:xfrm>
            <a:off x="337655" y="1608397"/>
            <a:ext cx="8229600" cy="1165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3200">
                <a:solidFill>
                  <a:srgbClr val="007DC3"/>
                </a:solidFill>
                <a:latin typeface="Candara" pitchFamily="34" charset="0"/>
              </a:defRPr>
            </a:lvl2pPr>
            <a:lvl3pPr algn="l" rtl="0" eaLnBrk="1" fontAlgn="base" hangingPunct="1">
              <a:spcBef>
                <a:spcPct val="0"/>
              </a:spcBef>
              <a:spcAft>
                <a:spcPct val="0"/>
              </a:spcAft>
              <a:defRPr sz="3200">
                <a:solidFill>
                  <a:srgbClr val="007DC3"/>
                </a:solidFill>
                <a:latin typeface="Candara" pitchFamily="34" charset="0"/>
              </a:defRPr>
            </a:lvl3pPr>
            <a:lvl4pPr algn="l" rtl="0" eaLnBrk="1" fontAlgn="base" hangingPunct="1">
              <a:spcBef>
                <a:spcPct val="0"/>
              </a:spcBef>
              <a:spcAft>
                <a:spcPct val="0"/>
              </a:spcAft>
              <a:defRPr sz="3200">
                <a:solidFill>
                  <a:srgbClr val="007DC3"/>
                </a:solidFill>
                <a:latin typeface="Candara" pitchFamily="34" charset="0"/>
              </a:defRPr>
            </a:lvl4pPr>
            <a:lvl5pPr algn="l" rtl="0" eaLnBrk="1" fontAlgn="base" hangingPunct="1">
              <a:spcBef>
                <a:spcPct val="0"/>
              </a:spcBef>
              <a:spcAft>
                <a:spcPct val="0"/>
              </a:spcAft>
              <a:defRPr sz="3200">
                <a:solidFill>
                  <a:srgbClr val="007DC3"/>
                </a:solidFill>
                <a:latin typeface="Candara" pitchFamily="34"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b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400" dirty="0">
                <a:solidFill>
                  <a:srgbClr val="96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NDIA Cyber DFARS Workshop: </a:t>
            </a:r>
          </a:p>
          <a:p>
            <a:r>
              <a:rPr lang="en-US" sz="4400" dirty="0">
                <a:solidFill>
                  <a:srgbClr val="96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Countdown to Compliance </a:t>
            </a:r>
          </a:p>
        </p:txBody>
      </p:sp>
      <p:sp>
        <p:nvSpPr>
          <p:cNvPr id="9" name="Rectangle 8"/>
          <p:cNvSpPr txBox="1">
            <a:spLocks noChangeArrowheads="1"/>
          </p:cNvSpPr>
          <p:nvPr/>
        </p:nvSpPr>
        <p:spPr bwMode="auto">
          <a:xfrm>
            <a:off x="1" y="4083626"/>
            <a:ext cx="9143999" cy="238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Candara" pitchFamily="34" charset="0"/>
              </a:defRPr>
            </a:lvl2pPr>
            <a:lvl3pPr marL="1143000" indent="-228600" algn="l" rtl="0" eaLnBrk="1" fontAlgn="base" hangingPunct="1">
              <a:spcBef>
                <a:spcPct val="20000"/>
              </a:spcBef>
              <a:spcAft>
                <a:spcPct val="0"/>
              </a:spcAft>
              <a:buFont typeface="Arial" charset="0"/>
              <a:buChar char="•"/>
              <a:defRPr>
                <a:solidFill>
                  <a:schemeClr val="tx1"/>
                </a:solidFill>
                <a:latin typeface="Candara" pitchFamily="34" charset="0"/>
              </a:defRPr>
            </a:lvl3pPr>
            <a:lvl4pPr marL="1600200" indent="-228600" algn="l" rtl="0" eaLnBrk="1" fontAlgn="base" hangingPunct="1">
              <a:spcBef>
                <a:spcPct val="20000"/>
              </a:spcBef>
              <a:spcAft>
                <a:spcPct val="0"/>
              </a:spcAft>
              <a:buFont typeface="Arial" charset="0"/>
              <a:buChar char="•"/>
              <a:defRPr sz="1600">
                <a:solidFill>
                  <a:schemeClr val="tx1"/>
                </a:solidFill>
                <a:latin typeface="Candara" pitchFamily="34" charset="0"/>
              </a:defRPr>
            </a:lvl4pPr>
            <a:lvl5pPr marL="2057400" indent="-228600" algn="l" rtl="0" eaLnBrk="1" fontAlgn="base" hangingPunct="1">
              <a:spcBef>
                <a:spcPct val="20000"/>
              </a:spcBef>
              <a:spcAft>
                <a:spcPct val="0"/>
              </a:spcAft>
              <a:buFont typeface="Arial" charset="0"/>
              <a:buChar char="•"/>
              <a:defRPr sz="1600">
                <a:solidFill>
                  <a:schemeClr val="tx1"/>
                </a:solidFill>
                <a:latin typeface="Candara"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r>
              <a:rPr lang="en-US" sz="2000" b="1" kern="0" dirty="0">
                <a:latin typeface="Calibri" panose="020F0502020204030204" pitchFamily="34" charset="0"/>
                <a:cs typeface="Calibri" panose="020F0502020204030204" pitchFamily="34" charset="0"/>
              </a:rPr>
              <a:t>November 1, 2017</a:t>
            </a:r>
          </a:p>
        </p:txBody>
      </p:sp>
      <p:sp>
        <p:nvSpPr>
          <p:cNvPr id="2" name="Rectangle 1"/>
          <p:cNvSpPr/>
          <p:nvPr/>
        </p:nvSpPr>
        <p:spPr>
          <a:xfrm>
            <a:off x="800100" y="4696692"/>
            <a:ext cx="3356264" cy="1569660"/>
          </a:xfrm>
          <a:prstGeom prst="rect">
            <a:avLst/>
          </a:prstGeom>
        </p:spPr>
        <p:txBody>
          <a:bodyPr wrap="square">
            <a:spAutoFit/>
          </a:bodyPr>
          <a:lstStyle/>
          <a:p>
            <a:pPr algn="ctr">
              <a:tabLst>
                <a:tab pos="7199313" algn="l"/>
              </a:tabLst>
            </a:pPr>
            <a:r>
              <a:rPr lang="en-US" sz="2400" b="1" dirty="0">
                <a:latin typeface="Calibri" panose="020F0502020204030204" pitchFamily="34" charset="0"/>
                <a:cs typeface="Calibri" panose="020F0502020204030204" pitchFamily="34" charset="0"/>
              </a:rPr>
              <a:t>Susan </a:t>
            </a:r>
            <a:r>
              <a:rPr lang="en-US" sz="2400" b="1" dirty="0" err="1">
                <a:latin typeface="Calibri" panose="020F0502020204030204" pitchFamily="34" charset="0"/>
                <a:cs typeface="Calibri" panose="020F0502020204030204" pitchFamily="34" charset="0"/>
              </a:rPr>
              <a:t>Warshaw</a:t>
            </a:r>
            <a:r>
              <a:rPr lang="en-US" sz="2400" b="1" dirty="0">
                <a:latin typeface="Calibri" panose="020F0502020204030204" pitchFamily="34" charset="0"/>
                <a:cs typeface="Calibri" panose="020F0502020204030204" pitchFamily="34" charset="0"/>
              </a:rPr>
              <a:t> Ebner </a:t>
            </a:r>
          </a:p>
          <a:p>
            <a:pPr algn="ctr">
              <a:tabLst>
                <a:tab pos="7199313" algn="l"/>
              </a:tabLst>
            </a:pPr>
            <a:r>
              <a:rPr lang="en-US" b="1" dirty="0">
                <a:latin typeface="Calibri" panose="020F0502020204030204" pitchFamily="34" charset="0"/>
                <a:cs typeface="Calibri" panose="020F0502020204030204" pitchFamily="34" charset="0"/>
              </a:rPr>
              <a:t>Fortney &amp; Scott, LLC </a:t>
            </a:r>
          </a:p>
          <a:p>
            <a:pPr algn="ctr">
              <a:tabLst>
                <a:tab pos="7199313" algn="l"/>
              </a:tabLst>
            </a:pPr>
            <a:r>
              <a:rPr lang="en-US" b="1" dirty="0">
                <a:latin typeface="Calibri" panose="020F0502020204030204" pitchFamily="34" charset="0"/>
                <a:cs typeface="Calibri" panose="020F0502020204030204" pitchFamily="34" charset="0"/>
              </a:rPr>
              <a:t>1750 K Street, NW, Suite 325, Washington, DC  20006</a:t>
            </a:r>
          </a:p>
          <a:p>
            <a:pPr algn="ctr">
              <a:tabLst>
                <a:tab pos="7199313" algn="l"/>
              </a:tabLst>
            </a:pPr>
            <a:r>
              <a:rPr lang="en-US" b="1" dirty="0">
                <a:latin typeface="Calibri" panose="020F0502020204030204" pitchFamily="34" charset="0"/>
                <a:cs typeface="Calibri" panose="020F0502020204030204" pitchFamily="34" charset="0"/>
              </a:rPr>
              <a:t>www.fortneyscott.com</a:t>
            </a:r>
          </a:p>
        </p:txBody>
      </p:sp>
      <p:sp>
        <p:nvSpPr>
          <p:cNvPr id="4" name="TextBox 3"/>
          <p:cNvSpPr txBox="1"/>
          <p:nvPr/>
        </p:nvSpPr>
        <p:spPr>
          <a:xfrm>
            <a:off x="5665406" y="4696692"/>
            <a:ext cx="3224344" cy="1846659"/>
          </a:xfrm>
          <a:prstGeom prst="rect">
            <a:avLst/>
          </a:prstGeom>
          <a:noFill/>
        </p:spPr>
        <p:txBody>
          <a:bodyPr wrap="none" rtlCol="0">
            <a:spAutoFit/>
          </a:bodyPr>
          <a:lstStyle/>
          <a:p>
            <a:pPr algn="ctr"/>
            <a:r>
              <a:rPr lang="en-US" sz="2400" b="1" dirty="0">
                <a:latin typeface="+mn-lt"/>
              </a:rPr>
              <a:t>Rolando Sanchez</a:t>
            </a:r>
          </a:p>
          <a:p>
            <a:pPr algn="ctr"/>
            <a:r>
              <a:rPr lang="en-US" b="1" dirty="0">
                <a:latin typeface="+mn-lt"/>
                <a:cs typeface="Courier New" panose="02070309020205020404" pitchFamily="49" charset="0"/>
              </a:rPr>
              <a:t>1629 K Street, NW, Suite 300</a:t>
            </a:r>
          </a:p>
          <a:p>
            <a:pPr algn="ctr"/>
            <a:r>
              <a:rPr lang="en-US" b="1" dirty="0">
                <a:latin typeface="+mn-lt"/>
                <a:cs typeface="Courier New" panose="02070309020205020404" pitchFamily="49" charset="0"/>
              </a:rPr>
              <a:t>Washington, DC 20006</a:t>
            </a:r>
          </a:p>
          <a:p>
            <a:pPr algn="ctr"/>
            <a:r>
              <a:rPr lang="en-US" b="1" dirty="0">
                <a:latin typeface="+mn-lt"/>
                <a:cs typeface="Courier New" panose="02070309020205020404" pitchFamily="49" charset="0"/>
              </a:rPr>
              <a:t>www.sanchezpllc.com</a:t>
            </a:r>
          </a:p>
          <a:p>
            <a:pPr algn="ctr"/>
            <a:r>
              <a:rPr lang="en-US" b="1" dirty="0">
                <a:latin typeface="+mn-lt"/>
                <a:cs typeface="Courier New" panose="02070309020205020404" pitchFamily="49" charset="0"/>
              </a:rPr>
              <a:t>rolando@sanchezpllc.com</a:t>
            </a:r>
          </a:p>
          <a:p>
            <a:endParaRPr lang="en-US" dirty="0"/>
          </a:p>
        </p:txBody>
      </p:sp>
      <p:sp>
        <p:nvSpPr>
          <p:cNvPr id="6" name="Title 5">
            <a:extLst>
              <a:ext uri="{FF2B5EF4-FFF2-40B4-BE49-F238E27FC236}">
                <a16:creationId xmlns:a16="http://schemas.microsoft.com/office/drawing/2014/main" id="{31C9BBE2-0E1D-4889-81A0-6AAAD04F280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1045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You Must Flow Down To All Tiers: </a:t>
            </a:r>
          </a:p>
          <a:p>
            <a:pPr lvl="1"/>
            <a:r>
              <a:rPr lang="en-US" dirty="0"/>
              <a:t>Flow down to your “subcontractors” and “similar contractual instrument” holders</a:t>
            </a:r>
          </a:p>
          <a:p>
            <a:pPr lvl="1"/>
            <a:r>
              <a:rPr lang="en-US" dirty="0"/>
              <a:t>Includes flow down to subcontracts for Commercial Items, not COTS</a:t>
            </a:r>
          </a:p>
          <a:p>
            <a:pPr lvl="1"/>
            <a:r>
              <a:rPr lang="en-US" dirty="0"/>
              <a:t>If the subcontracts/agreements provide “operationally critical support” </a:t>
            </a:r>
          </a:p>
          <a:p>
            <a:pPr lvl="1"/>
            <a:r>
              <a:rPr lang="en-US" dirty="0"/>
              <a:t>If the  contract/subcontracts/agreements for which performance will involve Covered Defense Information (CDI)</a:t>
            </a:r>
          </a:p>
          <a:p>
            <a:r>
              <a:rPr lang="en-US" dirty="0"/>
              <a:t>You Also Must Flow Down Subcontractor Representation and Reporting Obligations:</a:t>
            </a:r>
          </a:p>
          <a:p>
            <a:pPr lvl="1"/>
            <a:r>
              <a:rPr lang="en-US" dirty="0"/>
              <a:t>Subcontractor system compliance or request for exception to NIST SP 800-171</a:t>
            </a:r>
          </a:p>
          <a:p>
            <a:pPr lvl="1"/>
            <a:r>
              <a:rPr lang="en-US" dirty="0"/>
              <a:t>Subcontractor requirements  for reporting and preservation of data re an actual or suspected cyber incident </a:t>
            </a:r>
          </a:p>
        </p:txBody>
      </p:sp>
      <p:sp>
        <p:nvSpPr>
          <p:cNvPr id="3" name="Title 2"/>
          <p:cNvSpPr>
            <a:spLocks noGrp="1"/>
          </p:cNvSpPr>
          <p:nvPr>
            <p:ph type="title"/>
          </p:nvPr>
        </p:nvSpPr>
        <p:spPr>
          <a:xfrm>
            <a:off x="0" y="150186"/>
            <a:ext cx="9144000" cy="738187"/>
          </a:xfrm>
        </p:spPr>
        <p:txBody>
          <a:bodyPr/>
          <a:lstStyle/>
          <a:p>
            <a:r>
              <a:rPr lang="en-US" sz="3200" dirty="0"/>
              <a:t>DFARS Safeguarding and Reporting Rule</a:t>
            </a:r>
          </a:p>
        </p:txBody>
      </p:sp>
    </p:spTree>
    <p:extLst>
      <p:ext uri="{BB962C8B-B14F-4D97-AF65-F5344CB8AC3E}">
        <p14:creationId xmlns:p14="http://schemas.microsoft.com/office/powerpoint/2010/main" val="580864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ave trim video">
            <a:hlinkClick r:id="" action="ppaction://media"/>
            <a:extLst>
              <a:ext uri="{FF2B5EF4-FFF2-40B4-BE49-F238E27FC236}">
                <a16:creationId xmlns:a16="http://schemas.microsoft.com/office/drawing/2014/main" id="{A8DA88BB-08A2-47B5-B088-23B9C540EB0C}"/>
              </a:ext>
            </a:extLst>
          </p:cNvPr>
          <p:cNvPicPr>
            <a:picLocks noGrp="1" noChangeAspect="1"/>
          </p:cNvPicPr>
          <p:nvPr>
            <p:ph sz="quarter" idx="10"/>
            <a:videoFile r:link="rId2"/>
            <p:extLst>
              <p:ext uri="{DAA4B4D4-6D71-4841-9C94-3DE7FCFB9230}">
                <p14:media xmlns:p14="http://schemas.microsoft.com/office/powerpoint/2010/main" r:embed="rId1"/>
              </p:ext>
            </p:extLst>
          </p:nvPr>
        </p:nvPicPr>
        <p:blipFill>
          <a:blip r:embed="rId4"/>
          <a:stretch>
            <a:fillRect/>
          </a:stretch>
        </p:blipFill>
        <p:spPr>
          <a:xfrm>
            <a:off x="0" y="1132609"/>
            <a:ext cx="9144000" cy="5164282"/>
          </a:xfrm>
        </p:spPr>
      </p:pic>
      <p:sp>
        <p:nvSpPr>
          <p:cNvPr id="3" name="Title 2">
            <a:extLst>
              <a:ext uri="{FF2B5EF4-FFF2-40B4-BE49-F238E27FC236}">
                <a16:creationId xmlns:a16="http://schemas.microsoft.com/office/drawing/2014/main" id="{EB03F974-63FB-408E-87E5-966406444D9B}"/>
              </a:ext>
            </a:extLst>
          </p:cNvPr>
          <p:cNvSpPr>
            <a:spLocks noGrp="1"/>
          </p:cNvSpPr>
          <p:nvPr>
            <p:ph type="title"/>
          </p:nvPr>
        </p:nvSpPr>
        <p:spPr/>
        <p:txBody>
          <a:bodyPr/>
          <a:lstStyle/>
          <a:p>
            <a:r>
              <a:rPr lang="en-US" dirty="0"/>
              <a:t>The DFARS Wave</a:t>
            </a:r>
          </a:p>
        </p:txBody>
      </p:sp>
    </p:spTree>
    <p:extLst>
      <p:ext uri="{BB962C8B-B14F-4D97-AF65-F5344CB8AC3E}">
        <p14:creationId xmlns:p14="http://schemas.microsoft.com/office/powerpoint/2010/main" val="2120237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8CF678-D757-42B4-9BB0-4C1C098A885B}"/>
              </a:ext>
            </a:extLst>
          </p:cNvPr>
          <p:cNvSpPr>
            <a:spLocks noGrp="1"/>
          </p:cNvSpPr>
          <p:nvPr>
            <p:ph type="title"/>
          </p:nvPr>
        </p:nvSpPr>
        <p:spPr>
          <a:xfrm>
            <a:off x="0" y="150186"/>
            <a:ext cx="9144000" cy="738187"/>
          </a:xfrm>
        </p:spPr>
        <p:txBody>
          <a:bodyPr/>
          <a:lstStyle/>
          <a:p>
            <a:r>
              <a:rPr lang="en-US" dirty="0"/>
              <a:t>Ride The Waves</a:t>
            </a:r>
          </a:p>
        </p:txBody>
      </p:sp>
      <p:pic>
        <p:nvPicPr>
          <p:cNvPr id="7" name="Content Placeholder 6">
            <a:extLst>
              <a:ext uri="{FF2B5EF4-FFF2-40B4-BE49-F238E27FC236}">
                <a16:creationId xmlns:a16="http://schemas.microsoft.com/office/drawing/2014/main" id="{981B21EC-606E-4B3F-A7E4-A7E3732F80A9}"/>
              </a:ext>
            </a:extLst>
          </p:cNvPr>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0" y="1174173"/>
            <a:ext cx="9144000" cy="5074227"/>
          </a:xfrm>
        </p:spPr>
      </p:pic>
    </p:spTree>
    <p:extLst>
      <p:ext uri="{BB962C8B-B14F-4D97-AF65-F5344CB8AC3E}">
        <p14:creationId xmlns:p14="http://schemas.microsoft.com/office/powerpoint/2010/main" val="36899175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597900" cy="4953000"/>
          </a:xfrm>
        </p:spPr>
        <p:txBody>
          <a:bodyPr/>
          <a:lstStyle/>
          <a:p>
            <a:r>
              <a:rPr lang="en-US" dirty="0"/>
              <a:t>For Solicitations/Contracts/Subcontracts</a:t>
            </a:r>
          </a:p>
          <a:p>
            <a:pPr lvl="1"/>
            <a:r>
              <a:rPr lang="en-US" dirty="0"/>
              <a:t>Identification of “covered defense information”, systems, “subcontracts”</a:t>
            </a:r>
          </a:p>
          <a:p>
            <a:pPr lvl="1"/>
            <a:r>
              <a:rPr lang="en-US" dirty="0"/>
              <a:t>Assurance of compliance by Original Equipment Manufacturers and the rest of the supply chain</a:t>
            </a:r>
          </a:p>
          <a:p>
            <a:pPr lvl="1"/>
            <a:r>
              <a:rPr lang="en-US" dirty="0"/>
              <a:t>Investigation and Reporting</a:t>
            </a:r>
          </a:p>
          <a:p>
            <a:pPr lvl="1"/>
            <a:r>
              <a:rPr lang="en-US" dirty="0"/>
              <a:t>Preservation</a:t>
            </a:r>
          </a:p>
          <a:p>
            <a:pPr lvl="1"/>
            <a:r>
              <a:rPr lang="en-US" dirty="0"/>
              <a:t>Compliance with Other Laws </a:t>
            </a:r>
          </a:p>
          <a:p>
            <a:pPr lvl="1"/>
            <a:r>
              <a:rPr lang="en-US" dirty="0"/>
              <a:t>Protection of Data </a:t>
            </a:r>
          </a:p>
          <a:p>
            <a:pPr marL="0" indent="0">
              <a:buNone/>
            </a:pPr>
            <a:endParaRPr lang="en-US" dirty="0"/>
          </a:p>
          <a:p>
            <a:pPr marL="457200" lvl="1" indent="0">
              <a:buNone/>
            </a:pPr>
            <a:endParaRPr lang="en-US" dirty="0"/>
          </a:p>
        </p:txBody>
      </p:sp>
      <p:sp>
        <p:nvSpPr>
          <p:cNvPr id="3" name="Title 2"/>
          <p:cNvSpPr>
            <a:spLocks noGrp="1"/>
          </p:cNvSpPr>
          <p:nvPr>
            <p:ph type="title"/>
          </p:nvPr>
        </p:nvSpPr>
        <p:spPr>
          <a:xfrm>
            <a:off x="0" y="150186"/>
            <a:ext cx="9144000" cy="738187"/>
          </a:xfrm>
        </p:spPr>
        <p:txBody>
          <a:bodyPr/>
          <a:lstStyle/>
          <a:p>
            <a:r>
              <a:rPr lang="en-US" dirty="0"/>
              <a:t>Challenges in Implementation </a:t>
            </a:r>
          </a:p>
        </p:txBody>
      </p:sp>
    </p:spTree>
    <p:extLst>
      <p:ext uri="{BB962C8B-B14F-4D97-AF65-F5344CB8AC3E}">
        <p14:creationId xmlns:p14="http://schemas.microsoft.com/office/powerpoint/2010/main" val="2632930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332439-AD5E-4941-9349-7444B65D7A74}"/>
              </a:ext>
            </a:extLst>
          </p:cNvPr>
          <p:cNvSpPr>
            <a:spLocks noGrp="1"/>
          </p:cNvSpPr>
          <p:nvPr>
            <p:ph sz="quarter" idx="10"/>
          </p:nvPr>
        </p:nvSpPr>
        <p:spPr/>
        <p:txBody>
          <a:bodyPr/>
          <a:lstStyle/>
          <a:p>
            <a:r>
              <a:rPr lang="en-US" b="1" dirty="0"/>
              <a:t>Covered Defense Information:</a:t>
            </a:r>
            <a:r>
              <a:rPr lang="en-US" dirty="0"/>
              <a:t> </a:t>
            </a:r>
          </a:p>
          <a:p>
            <a:pPr lvl="1"/>
            <a:r>
              <a:rPr lang="en-US" dirty="0"/>
              <a:t>“unclassified controlled technical information or other information, as described in the Controlled Unclassified Information (CUI) Registry at [</a:t>
            </a:r>
            <a:r>
              <a:rPr lang="en-US" dirty="0">
                <a:hlinkClick r:id="rId2" tooltip="archives.gov"/>
              </a:rPr>
              <a:t>archives.gov</a:t>
            </a:r>
            <a:r>
              <a:rPr lang="en-US" dirty="0"/>
              <a:t>], that requires safeguarding or dissemination controls pursuant to and consistent with law, regulations, and Government-wide policies, and is:</a:t>
            </a:r>
          </a:p>
          <a:p>
            <a:pPr lvl="2"/>
            <a:r>
              <a:rPr lang="en-US" dirty="0"/>
              <a:t>Marked or otherwise identified in the contract, task order, or delivery order, and provided to the contractor by or on behalf of DoD in support of the performance of the contract; or</a:t>
            </a:r>
          </a:p>
          <a:p>
            <a:pPr lvl="2"/>
            <a:r>
              <a:rPr lang="en-US" b="1" dirty="0"/>
              <a:t>Collected, developed, received, transmitted, used, or stored by or on behalf of the contractor in support of the performance of the contract</a:t>
            </a:r>
            <a:r>
              <a:rPr lang="en-US" dirty="0"/>
              <a:t>”</a:t>
            </a:r>
          </a:p>
          <a:p>
            <a:endParaRPr lang="en-US" dirty="0"/>
          </a:p>
        </p:txBody>
      </p:sp>
      <p:sp>
        <p:nvSpPr>
          <p:cNvPr id="3" name="Title 2">
            <a:extLst>
              <a:ext uri="{FF2B5EF4-FFF2-40B4-BE49-F238E27FC236}">
                <a16:creationId xmlns:a16="http://schemas.microsoft.com/office/drawing/2014/main" id="{686E02D6-5666-43C5-A0AE-EFAB61C19744}"/>
              </a:ext>
            </a:extLst>
          </p:cNvPr>
          <p:cNvSpPr>
            <a:spLocks noGrp="1"/>
          </p:cNvSpPr>
          <p:nvPr>
            <p:ph type="title"/>
          </p:nvPr>
        </p:nvSpPr>
        <p:spPr>
          <a:xfrm>
            <a:off x="0" y="150186"/>
            <a:ext cx="9144000" cy="738187"/>
          </a:xfrm>
        </p:spPr>
        <p:txBody>
          <a:bodyPr/>
          <a:lstStyle/>
          <a:p>
            <a:r>
              <a:rPr lang="en-US" dirty="0"/>
              <a:t>Example: CDI Open-Ended Definition</a:t>
            </a:r>
          </a:p>
        </p:txBody>
      </p:sp>
    </p:spTree>
    <p:extLst>
      <p:ext uri="{BB962C8B-B14F-4D97-AF65-F5344CB8AC3E}">
        <p14:creationId xmlns:p14="http://schemas.microsoft.com/office/powerpoint/2010/main" val="4286228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197174-5B71-4839-927E-3CC0F2E76B56}"/>
              </a:ext>
            </a:extLst>
          </p:cNvPr>
          <p:cNvSpPr>
            <a:spLocks noGrp="1"/>
          </p:cNvSpPr>
          <p:nvPr>
            <p:ph type="title"/>
          </p:nvPr>
        </p:nvSpPr>
        <p:spPr>
          <a:xfrm>
            <a:off x="0" y="150186"/>
            <a:ext cx="9144000" cy="738187"/>
          </a:xfrm>
        </p:spPr>
        <p:txBody>
          <a:bodyPr/>
          <a:lstStyle/>
          <a:p>
            <a:r>
              <a:rPr lang="en-US" dirty="0"/>
              <a:t>Example: Open-Ended Definition</a:t>
            </a:r>
          </a:p>
        </p:txBody>
      </p:sp>
      <p:pic>
        <p:nvPicPr>
          <p:cNvPr id="6" name="Content Placeholder 5">
            <a:extLst>
              <a:ext uri="{FF2B5EF4-FFF2-40B4-BE49-F238E27FC236}">
                <a16:creationId xmlns:a16="http://schemas.microsoft.com/office/drawing/2014/main" id="{A38A81E1-F86B-42B7-998C-8DB8C6AD414B}"/>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1122218"/>
            <a:ext cx="9143999" cy="5122718"/>
          </a:xfrm>
        </p:spPr>
      </p:pic>
    </p:spTree>
    <p:extLst>
      <p:ext uri="{BB962C8B-B14F-4D97-AF65-F5344CB8AC3E}">
        <p14:creationId xmlns:p14="http://schemas.microsoft.com/office/powerpoint/2010/main" val="31437453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B37702-9361-4869-9CDC-9553FF066722}"/>
              </a:ext>
            </a:extLst>
          </p:cNvPr>
          <p:cNvSpPr>
            <a:spLocks noGrp="1"/>
          </p:cNvSpPr>
          <p:nvPr>
            <p:ph sz="quarter" idx="10"/>
          </p:nvPr>
        </p:nvSpPr>
        <p:spPr/>
        <p:txBody>
          <a:bodyPr/>
          <a:lstStyle/>
          <a:p>
            <a:r>
              <a:rPr lang="en-US" dirty="0"/>
              <a:t>Compliance/Noncompliance Risks and Costs</a:t>
            </a:r>
          </a:p>
          <a:p>
            <a:pPr lvl="1"/>
            <a:r>
              <a:rPr lang="en-US" dirty="0"/>
              <a:t>Present Responsibility </a:t>
            </a:r>
          </a:p>
          <a:p>
            <a:pPr lvl="1"/>
            <a:r>
              <a:rPr lang="en-US" dirty="0"/>
              <a:t>Protests</a:t>
            </a:r>
          </a:p>
          <a:p>
            <a:pPr lvl="1"/>
            <a:r>
              <a:rPr lang="en-US" dirty="0"/>
              <a:t>Claims </a:t>
            </a:r>
          </a:p>
          <a:p>
            <a:pPr lvl="1"/>
            <a:r>
              <a:rPr lang="en-US" b="1" i="1" dirty="0"/>
              <a:t>Fraud Rules and Criminal Statutes</a:t>
            </a:r>
          </a:p>
          <a:p>
            <a:endParaRPr lang="en-US" dirty="0"/>
          </a:p>
        </p:txBody>
      </p:sp>
      <p:sp>
        <p:nvSpPr>
          <p:cNvPr id="3" name="Title 2">
            <a:extLst>
              <a:ext uri="{FF2B5EF4-FFF2-40B4-BE49-F238E27FC236}">
                <a16:creationId xmlns:a16="http://schemas.microsoft.com/office/drawing/2014/main" id="{F64D1F33-2D56-4FAE-9AEE-D51B67D5BE38}"/>
              </a:ext>
            </a:extLst>
          </p:cNvPr>
          <p:cNvSpPr>
            <a:spLocks noGrp="1"/>
          </p:cNvSpPr>
          <p:nvPr>
            <p:ph type="title"/>
          </p:nvPr>
        </p:nvSpPr>
        <p:spPr>
          <a:xfrm>
            <a:off x="0" y="150186"/>
            <a:ext cx="9144000" cy="738187"/>
          </a:xfrm>
        </p:spPr>
        <p:txBody>
          <a:bodyPr/>
          <a:lstStyle/>
          <a:p>
            <a:r>
              <a:rPr lang="en-US" dirty="0"/>
              <a:t>Challenges in Implementation </a:t>
            </a:r>
          </a:p>
        </p:txBody>
      </p:sp>
    </p:spTree>
    <p:extLst>
      <p:ext uri="{BB962C8B-B14F-4D97-AF65-F5344CB8AC3E}">
        <p14:creationId xmlns:p14="http://schemas.microsoft.com/office/powerpoint/2010/main" val="2682033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Civil False Claims Act (CFCA)</a:t>
            </a:r>
          </a:p>
          <a:p>
            <a:pPr lvl="1"/>
            <a:r>
              <a:rPr lang="en-US" dirty="0"/>
              <a:t>Imposes liability where a “person” “knowingly” submits, or causes to another to submit, </a:t>
            </a:r>
          </a:p>
          <a:p>
            <a:pPr lvl="2"/>
            <a:r>
              <a:rPr lang="en-US" dirty="0"/>
              <a:t>A “false claim”, “false record or statement” to the Government</a:t>
            </a:r>
          </a:p>
          <a:p>
            <a:pPr lvl="2"/>
            <a:r>
              <a:rPr lang="en-US" dirty="0"/>
              <a:t>For the purposes of obtaining payment, Government action or inaction </a:t>
            </a:r>
          </a:p>
          <a:p>
            <a:pPr lvl="1"/>
            <a:r>
              <a:rPr lang="en-US" dirty="0"/>
              <a:t>Damages </a:t>
            </a:r>
          </a:p>
          <a:p>
            <a:pPr lvl="2"/>
            <a:r>
              <a:rPr lang="en-US" dirty="0"/>
              <a:t>Assesses damages on each false “claim” </a:t>
            </a:r>
          </a:p>
          <a:p>
            <a:pPr lvl="2"/>
            <a:r>
              <a:rPr lang="en-US" dirty="0"/>
              <a:t>Damages </a:t>
            </a:r>
            <a:r>
              <a:rPr lang="en-US" b="1" i="1" dirty="0"/>
              <a:t>per</a:t>
            </a:r>
            <a:r>
              <a:rPr lang="en-US" dirty="0"/>
              <a:t> “claim” increased -- minimum of $10,957 to a maximum of $21,916</a:t>
            </a:r>
          </a:p>
          <a:p>
            <a:pPr lvl="2"/>
            <a:r>
              <a:rPr lang="en-US" dirty="0"/>
              <a:t>PLUS Treble Damages </a:t>
            </a:r>
          </a:p>
          <a:p>
            <a:pPr lvl="1"/>
            <a:r>
              <a:rPr lang="en-US" dirty="0"/>
              <a:t>Risk: </a:t>
            </a:r>
            <a:r>
              <a:rPr lang="en-US" b="1" i="1" dirty="0"/>
              <a:t>Implied</a:t>
            </a:r>
            <a:r>
              <a:rPr lang="en-US" dirty="0"/>
              <a:t> false certification theory under</a:t>
            </a:r>
            <a:r>
              <a:rPr lang="en-US" i="1" dirty="0"/>
              <a:t> Universal Health Services, Inc. v. US ex. rel. Escobar </a:t>
            </a:r>
            <a:r>
              <a:rPr lang="en-US" dirty="0"/>
              <a:t>(</a:t>
            </a:r>
            <a:r>
              <a:rPr lang="en-US" dirty="0" err="1"/>
              <a:t>S.Ct</a:t>
            </a:r>
            <a:r>
              <a:rPr lang="en-US" dirty="0"/>
              <a:t>. 2016)</a:t>
            </a:r>
          </a:p>
          <a:p>
            <a:pPr lvl="2"/>
            <a:r>
              <a:rPr lang="en-US" dirty="0"/>
              <a:t>Even if you have not signed a “certification” </a:t>
            </a:r>
          </a:p>
        </p:txBody>
      </p:sp>
      <p:sp>
        <p:nvSpPr>
          <p:cNvPr id="3" name="Title 2"/>
          <p:cNvSpPr>
            <a:spLocks noGrp="1"/>
          </p:cNvSpPr>
          <p:nvPr>
            <p:ph type="title"/>
          </p:nvPr>
        </p:nvSpPr>
        <p:spPr>
          <a:xfrm>
            <a:off x="0" y="150186"/>
            <a:ext cx="9144000" cy="738187"/>
          </a:xfrm>
        </p:spPr>
        <p:txBody>
          <a:bodyPr/>
          <a:lstStyle/>
          <a:p>
            <a:r>
              <a:rPr lang="en-US" dirty="0"/>
              <a:t>Example: False Claims Act</a:t>
            </a:r>
          </a:p>
        </p:txBody>
      </p:sp>
    </p:spTree>
    <p:extLst>
      <p:ext uri="{BB962C8B-B14F-4D97-AF65-F5344CB8AC3E}">
        <p14:creationId xmlns:p14="http://schemas.microsoft.com/office/powerpoint/2010/main" val="417401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69B186-4A5D-44E4-9749-56D2BC3138EA}"/>
              </a:ext>
            </a:extLst>
          </p:cNvPr>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834014" y="1295400"/>
            <a:ext cx="7807568" cy="4953000"/>
          </a:xfrm>
        </p:spPr>
      </p:pic>
      <p:sp>
        <p:nvSpPr>
          <p:cNvPr id="3" name="Title 2">
            <a:extLst>
              <a:ext uri="{FF2B5EF4-FFF2-40B4-BE49-F238E27FC236}">
                <a16:creationId xmlns:a16="http://schemas.microsoft.com/office/drawing/2014/main" id="{26CC10D6-B23F-439D-89D0-289FA737BD42}"/>
              </a:ext>
            </a:extLst>
          </p:cNvPr>
          <p:cNvSpPr>
            <a:spLocks noGrp="1"/>
          </p:cNvSpPr>
          <p:nvPr>
            <p:ph type="title"/>
          </p:nvPr>
        </p:nvSpPr>
        <p:spPr>
          <a:xfrm>
            <a:off x="0" y="150186"/>
            <a:ext cx="9144000" cy="738187"/>
          </a:xfrm>
        </p:spPr>
        <p:txBody>
          <a:bodyPr/>
          <a:lstStyle/>
          <a:p>
            <a:r>
              <a:rPr lang="en-US" dirty="0"/>
              <a:t>“I Didn’t Know” Is Not An Option</a:t>
            </a:r>
          </a:p>
        </p:txBody>
      </p:sp>
    </p:spTree>
    <p:extLst>
      <p:ext uri="{BB962C8B-B14F-4D97-AF65-F5344CB8AC3E}">
        <p14:creationId xmlns:p14="http://schemas.microsoft.com/office/powerpoint/2010/main" val="39843436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199" y="1132609"/>
            <a:ext cx="8447809" cy="5115791"/>
          </a:xfrm>
        </p:spPr>
        <p:txBody>
          <a:bodyPr/>
          <a:lstStyle/>
          <a:p>
            <a:r>
              <a:rPr lang="en-US" dirty="0"/>
              <a:t>Establish your cyber security compliance team </a:t>
            </a:r>
          </a:p>
          <a:p>
            <a:r>
              <a:rPr lang="en-US" dirty="0"/>
              <a:t>Determine your requirements for compliance</a:t>
            </a:r>
          </a:p>
          <a:p>
            <a:r>
              <a:rPr lang="en-US" dirty="0"/>
              <a:t>Identify the data you need to protect</a:t>
            </a:r>
          </a:p>
          <a:p>
            <a:r>
              <a:rPr lang="en-US" dirty="0"/>
              <a:t>Assess your current level of system compliance</a:t>
            </a:r>
          </a:p>
          <a:p>
            <a:r>
              <a:rPr lang="en-US" dirty="0"/>
              <a:t>Work on your next steps, including  </a:t>
            </a:r>
          </a:p>
          <a:p>
            <a:pPr lvl="1"/>
            <a:r>
              <a:rPr lang="en-US" dirty="0"/>
              <a:t>PO&amp;M for cyber compliance </a:t>
            </a:r>
          </a:p>
          <a:p>
            <a:pPr lvl="1"/>
            <a:r>
              <a:rPr lang="en-US" dirty="0"/>
              <a:t>Cyber response plan </a:t>
            </a:r>
          </a:p>
          <a:p>
            <a:pPr lvl="1"/>
            <a:r>
              <a:rPr lang="en-US" dirty="0"/>
              <a:t>Addressing your subcontracting / teaming requirements </a:t>
            </a:r>
          </a:p>
        </p:txBody>
      </p:sp>
      <p:sp>
        <p:nvSpPr>
          <p:cNvPr id="3" name="Title 2"/>
          <p:cNvSpPr>
            <a:spLocks noGrp="1"/>
          </p:cNvSpPr>
          <p:nvPr>
            <p:ph type="title"/>
          </p:nvPr>
        </p:nvSpPr>
        <p:spPr>
          <a:xfrm>
            <a:off x="0" y="150186"/>
            <a:ext cx="9144000" cy="738187"/>
          </a:xfrm>
        </p:spPr>
        <p:txBody>
          <a:bodyPr/>
          <a:lstStyle/>
          <a:p>
            <a:r>
              <a:rPr lang="en-US" dirty="0"/>
              <a:t>What Are Your Next Steps </a:t>
            </a:r>
          </a:p>
        </p:txBody>
      </p:sp>
    </p:spTree>
    <p:extLst>
      <p:ext uri="{BB962C8B-B14F-4D97-AF65-F5344CB8AC3E}">
        <p14:creationId xmlns:p14="http://schemas.microsoft.com/office/powerpoint/2010/main" val="21320393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Overview of Department of Defense (“DoD”) FAR Supplement (“DFARS”) Safeguarding Covered Defense Information and Cyber Incident Reporting</a:t>
            </a:r>
          </a:p>
          <a:p>
            <a:r>
              <a:rPr lang="en-US" dirty="0"/>
              <a:t>What Lawyers Read Between The Lines </a:t>
            </a:r>
          </a:p>
          <a:p>
            <a:r>
              <a:rPr lang="en-US" dirty="0"/>
              <a:t>What Are The Next Steps?   </a:t>
            </a:r>
          </a:p>
          <a:p>
            <a:pPr marL="0" indent="0">
              <a:buNone/>
            </a:pPr>
            <a:endParaRPr lang="en-US" dirty="0"/>
          </a:p>
        </p:txBody>
      </p:sp>
      <p:sp>
        <p:nvSpPr>
          <p:cNvPr id="3" name="Title 2"/>
          <p:cNvSpPr>
            <a:spLocks noGrp="1"/>
          </p:cNvSpPr>
          <p:nvPr>
            <p:ph type="title"/>
          </p:nvPr>
        </p:nvSpPr>
        <p:spPr>
          <a:xfrm>
            <a:off x="0" y="150186"/>
            <a:ext cx="9144000" cy="738187"/>
          </a:xfrm>
        </p:spPr>
        <p:txBody>
          <a:bodyPr/>
          <a:lstStyle/>
          <a:p>
            <a:r>
              <a:rPr lang="en-US" dirty="0"/>
              <a:t>Agenda </a:t>
            </a:r>
          </a:p>
        </p:txBody>
      </p:sp>
    </p:spTree>
    <p:extLst>
      <p:ext uri="{BB962C8B-B14F-4D97-AF65-F5344CB8AC3E}">
        <p14:creationId xmlns:p14="http://schemas.microsoft.com/office/powerpoint/2010/main" val="3901281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1219200" y="2596243"/>
            <a:ext cx="6553200" cy="990600"/>
          </a:xfrm>
          <a:prstGeom prst="rect">
            <a:avLst/>
          </a:prstGeom>
        </p:spPr>
        <p:txBody>
          <a:bodyPr/>
          <a:lstStyle/>
          <a:p>
            <a:pPr marL="0" indent="0" algn="ctr">
              <a:buFont typeface="Wingdings" pitchFamily="2" charset="2"/>
              <a:buNone/>
            </a:pPr>
            <a:r>
              <a:rPr lang="en-US" altLang="en-US" sz="5400" b="1" dirty="0">
                <a:solidFill>
                  <a:srgbClr val="960000"/>
                </a:solidFill>
              </a:rPr>
              <a:t>Questions?</a:t>
            </a:r>
          </a:p>
        </p:txBody>
      </p:sp>
    </p:spTree>
    <p:extLst>
      <p:ext uri="{BB962C8B-B14F-4D97-AF65-F5344CB8AC3E}">
        <p14:creationId xmlns:p14="http://schemas.microsoft.com/office/powerpoint/2010/main" val="1949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168400"/>
            <a:ext cx="8610600" cy="4953000"/>
          </a:xfrm>
        </p:spPr>
        <p:txBody>
          <a:bodyPr/>
          <a:lstStyle/>
          <a:p>
            <a:pPr marL="0" indent="0">
              <a:spcBef>
                <a:spcPts val="0"/>
              </a:spcBef>
              <a:buNone/>
            </a:pPr>
            <a:r>
              <a:rPr lang="en-US" sz="1800" dirty="0"/>
              <a:t>Susan </a:t>
            </a:r>
            <a:r>
              <a:rPr lang="en-US" sz="1800" dirty="0" err="1"/>
              <a:t>Warshaw</a:t>
            </a:r>
            <a:r>
              <a:rPr lang="en-US" sz="1800" dirty="0"/>
              <a:t> Ebner is a Shareholder at Fortney &amp; Scott, LLC.  Her practice concentrates on advising and representing large, small and mid-size businesses, non-profit and consortium clients on a broad spectrum of Federal, state and local government contract matters, including bid protests, contract procurement and administration issues, supply chain risk, cyber security, claims, audits, investigations, formal and informal dispute resolution, compliance programs, other transactions, technology investment agreements, grants, cooperative agreements.  She has represented clients in courts and forums, including the U.S. Court of Federal Claims, Government Accountability Office, Boards of Contract Appeals, U.S. District and Appellate Courts, and state courts.</a:t>
            </a:r>
          </a:p>
          <a:p>
            <a:pPr marL="0" indent="0">
              <a:spcBef>
                <a:spcPts val="0"/>
              </a:spcBef>
              <a:buNone/>
            </a:pPr>
            <a:r>
              <a:rPr lang="en-US" sz="1800" dirty="0"/>
              <a:t>	</a:t>
            </a:r>
          </a:p>
          <a:p>
            <a:pPr marL="0" indent="0">
              <a:spcBef>
                <a:spcPts val="0"/>
              </a:spcBef>
              <a:buNone/>
            </a:pPr>
            <a:r>
              <a:rPr lang="en-US" sz="1800" dirty="0"/>
              <a:t> She is the Section Secretary of the American Bar Association Public Contract Law Section (ABA PCLS), as well as the Co-Chair of the ABA PCLS Procurement Division. She has chaired the ABA PCLS Acquisition Reform and Emerging Issues Committee Task Force on Counterfeit Parts.  Ms. Ebner previously served as President of the Boards of Contract Appeals Bar Association, Inc., President of Women In Defense, A National Security Organization, and on the Board of Directors of the National Defense Industrial Association and the ABA PCLS Council.</a:t>
            </a:r>
            <a:endParaRPr lang="en-US" sz="2000" dirty="0"/>
          </a:p>
        </p:txBody>
      </p:sp>
      <p:sp>
        <p:nvSpPr>
          <p:cNvPr id="3" name="Title 2"/>
          <p:cNvSpPr>
            <a:spLocks noGrp="1"/>
          </p:cNvSpPr>
          <p:nvPr>
            <p:ph type="title"/>
          </p:nvPr>
        </p:nvSpPr>
        <p:spPr>
          <a:xfrm>
            <a:off x="0" y="150186"/>
            <a:ext cx="9144000" cy="738187"/>
          </a:xfrm>
        </p:spPr>
        <p:txBody>
          <a:bodyPr/>
          <a:lstStyle/>
          <a:p>
            <a:r>
              <a:rPr lang="en-US" dirty="0"/>
              <a:t>Susan </a:t>
            </a:r>
            <a:r>
              <a:rPr lang="en-US" dirty="0" err="1"/>
              <a:t>Warshaw</a:t>
            </a:r>
            <a:r>
              <a:rPr lang="en-US" dirty="0"/>
              <a:t> Ebner </a:t>
            </a:r>
          </a:p>
        </p:txBody>
      </p:sp>
    </p:spTree>
    <p:extLst>
      <p:ext uri="{BB962C8B-B14F-4D97-AF65-F5344CB8AC3E}">
        <p14:creationId xmlns:p14="http://schemas.microsoft.com/office/powerpoint/2010/main" val="35168402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2521832"/>
            <a:ext cx="9144000" cy="685800"/>
          </a:xfrm>
          <a:prstGeom prst="rect">
            <a:avLst/>
          </a:prstGeom>
        </p:spPr>
        <p:txBody>
          <a:bodyPr/>
          <a:lstStyle>
            <a:lvl1pPr marL="342900" indent="-342900" algn="l" rtl="0" eaLnBrk="1" fontAlgn="base" hangingPunct="1">
              <a:spcBef>
                <a:spcPct val="20000"/>
              </a:spcBef>
              <a:spcAft>
                <a:spcPct val="0"/>
              </a:spcAft>
              <a:buChar char="•"/>
              <a:defRPr sz="2400">
                <a:solidFill>
                  <a:schemeClr val="tx1"/>
                </a:solidFill>
                <a:latin typeface="Candara" pitchFamily="34" charset="0"/>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Candara" pitchFamily="34" charset="0"/>
              </a:defRPr>
            </a:lvl2pPr>
            <a:lvl3pPr marL="1143000" indent="-228600" algn="l" rtl="0" eaLnBrk="1" fontAlgn="base" hangingPunct="1">
              <a:spcBef>
                <a:spcPct val="20000"/>
              </a:spcBef>
              <a:spcAft>
                <a:spcPct val="0"/>
              </a:spcAft>
              <a:buFont typeface="Arial" charset="0"/>
              <a:buChar char="•"/>
              <a:defRPr>
                <a:solidFill>
                  <a:schemeClr val="tx1"/>
                </a:solidFill>
                <a:latin typeface="Candara" pitchFamily="34" charset="0"/>
              </a:defRPr>
            </a:lvl3pPr>
            <a:lvl4pPr marL="1600200" indent="-228600" algn="l" rtl="0" eaLnBrk="1" fontAlgn="base" hangingPunct="1">
              <a:spcBef>
                <a:spcPct val="20000"/>
              </a:spcBef>
              <a:spcAft>
                <a:spcPct val="0"/>
              </a:spcAft>
              <a:buFont typeface="Arial" charset="0"/>
              <a:buChar char="•"/>
              <a:defRPr sz="1600">
                <a:solidFill>
                  <a:schemeClr val="tx1"/>
                </a:solidFill>
                <a:latin typeface="Candara" pitchFamily="34" charset="0"/>
              </a:defRPr>
            </a:lvl4pPr>
            <a:lvl5pPr marL="2057400" indent="-228600" algn="l" rtl="0" eaLnBrk="1" fontAlgn="base" hangingPunct="1">
              <a:spcBef>
                <a:spcPct val="20000"/>
              </a:spcBef>
              <a:spcAft>
                <a:spcPct val="0"/>
              </a:spcAft>
              <a:buFont typeface="Arial" charset="0"/>
              <a:buChar char="•"/>
              <a:defRPr sz="1600">
                <a:solidFill>
                  <a:schemeClr val="tx1"/>
                </a:solidFill>
                <a:latin typeface="Candara"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lvl="1" indent="0" algn="ctr">
              <a:buFont typeface="Wingdings" pitchFamily="2" charset="2"/>
              <a:buNone/>
            </a:pPr>
            <a:r>
              <a:rPr lang="en-US" altLang="en-US" sz="2800" b="1" i="1" kern="0" dirty="0">
                <a:solidFill>
                  <a:srgbClr val="960000"/>
                </a:solidFill>
                <a:latin typeface="+mn-lt"/>
                <a:cs typeface="Times New Roman" panose="02020603050405020304" pitchFamily="18" charset="0"/>
              </a:rPr>
              <a:t>Workplace solutions.  Legal excellence.</a:t>
            </a:r>
            <a:endParaRPr lang="en-US" altLang="en-US" b="1" i="1" kern="0" dirty="0">
              <a:solidFill>
                <a:srgbClr val="960000"/>
              </a:solidFill>
              <a:latin typeface="+mn-lt"/>
              <a:cs typeface="Times New Roman" panose="02020603050405020304" pitchFamily="18" charset="0"/>
            </a:endParaRPr>
          </a:p>
        </p:txBody>
      </p:sp>
      <p:sp>
        <p:nvSpPr>
          <p:cNvPr id="5" name="Text Box 5"/>
          <p:cNvSpPr txBox="1">
            <a:spLocks noChangeArrowheads="1"/>
          </p:cNvSpPr>
          <p:nvPr/>
        </p:nvSpPr>
        <p:spPr bwMode="auto">
          <a:xfrm>
            <a:off x="3565002" y="3503537"/>
            <a:ext cx="5578997"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Garamond" pitchFamily="18" charset="0"/>
              </a:defRPr>
            </a:lvl1pPr>
            <a:lvl2pPr marL="742950" indent="-285750">
              <a:defRPr sz="2000">
                <a:solidFill>
                  <a:schemeClr val="tx1"/>
                </a:solidFill>
                <a:latin typeface="Garamond" pitchFamily="18" charset="0"/>
              </a:defRPr>
            </a:lvl2pPr>
            <a:lvl3pPr marL="1143000" indent="-228600">
              <a:defRPr sz="2000">
                <a:solidFill>
                  <a:schemeClr val="tx1"/>
                </a:solidFill>
                <a:latin typeface="Garamond" pitchFamily="18" charset="0"/>
              </a:defRPr>
            </a:lvl3pPr>
            <a:lvl4pPr marL="1600200" indent="-228600">
              <a:defRPr sz="2000">
                <a:solidFill>
                  <a:schemeClr val="tx1"/>
                </a:solidFill>
                <a:latin typeface="Garamond" pitchFamily="18" charset="0"/>
              </a:defRPr>
            </a:lvl4pPr>
            <a:lvl5pPr marL="2057400" indent="-228600">
              <a:defRPr sz="2000">
                <a:solidFill>
                  <a:schemeClr val="tx1"/>
                </a:solidFill>
                <a:latin typeface="Garamond" pitchFamily="18" charset="0"/>
              </a:defRPr>
            </a:lvl5pPr>
            <a:lvl6pPr marL="2514600" indent="-228600" eaLnBrk="0" fontAlgn="base" hangingPunct="0">
              <a:lnSpc>
                <a:spcPct val="80000"/>
              </a:lnSpc>
              <a:spcBef>
                <a:spcPct val="20000"/>
              </a:spcBef>
              <a:spcAft>
                <a:spcPct val="0"/>
              </a:spcAft>
              <a:buSzPct val="75000"/>
              <a:buFont typeface="Wingdings" pitchFamily="2" charset="2"/>
              <a:buChar char="•"/>
              <a:defRPr sz="2000">
                <a:solidFill>
                  <a:schemeClr val="tx1"/>
                </a:solidFill>
                <a:latin typeface="Garamond" pitchFamily="18" charset="0"/>
              </a:defRPr>
            </a:lvl6pPr>
            <a:lvl7pPr marL="2971800" indent="-228600" eaLnBrk="0" fontAlgn="base" hangingPunct="0">
              <a:lnSpc>
                <a:spcPct val="80000"/>
              </a:lnSpc>
              <a:spcBef>
                <a:spcPct val="20000"/>
              </a:spcBef>
              <a:spcAft>
                <a:spcPct val="0"/>
              </a:spcAft>
              <a:buSzPct val="75000"/>
              <a:buFont typeface="Wingdings" pitchFamily="2" charset="2"/>
              <a:buChar char="•"/>
              <a:defRPr sz="2000">
                <a:solidFill>
                  <a:schemeClr val="tx1"/>
                </a:solidFill>
                <a:latin typeface="Garamond" pitchFamily="18" charset="0"/>
              </a:defRPr>
            </a:lvl7pPr>
            <a:lvl8pPr marL="3429000" indent="-228600" eaLnBrk="0" fontAlgn="base" hangingPunct="0">
              <a:lnSpc>
                <a:spcPct val="80000"/>
              </a:lnSpc>
              <a:spcBef>
                <a:spcPct val="20000"/>
              </a:spcBef>
              <a:spcAft>
                <a:spcPct val="0"/>
              </a:spcAft>
              <a:buSzPct val="75000"/>
              <a:buFont typeface="Wingdings" pitchFamily="2" charset="2"/>
              <a:buChar char="•"/>
              <a:defRPr sz="2000">
                <a:solidFill>
                  <a:schemeClr val="tx1"/>
                </a:solidFill>
                <a:latin typeface="Garamond" pitchFamily="18" charset="0"/>
              </a:defRPr>
            </a:lvl8pPr>
            <a:lvl9pPr marL="3886200" indent="-228600" eaLnBrk="0" fontAlgn="base" hangingPunct="0">
              <a:lnSpc>
                <a:spcPct val="80000"/>
              </a:lnSpc>
              <a:spcBef>
                <a:spcPct val="20000"/>
              </a:spcBef>
              <a:spcAft>
                <a:spcPct val="0"/>
              </a:spcAft>
              <a:buSzPct val="75000"/>
              <a:buFont typeface="Wingdings" pitchFamily="2" charset="2"/>
              <a:buChar char="•"/>
              <a:defRPr sz="2000">
                <a:solidFill>
                  <a:schemeClr val="tx1"/>
                </a:solidFill>
                <a:latin typeface="Garamond" pitchFamily="18" charset="0"/>
              </a:defRPr>
            </a:lvl9pPr>
          </a:lstStyle>
          <a:p>
            <a:pPr marL="0" lvl="1" indent="0">
              <a:lnSpc>
                <a:spcPct val="100000"/>
              </a:lnSpc>
              <a:buSzTx/>
              <a:buFontTx/>
              <a:buNone/>
            </a:pPr>
            <a:r>
              <a:rPr lang="en-US" altLang="en-US" b="1" kern="0" dirty="0">
                <a:latin typeface="+mn-lt"/>
                <a:cs typeface="Arial" pitchFamily="34" charset="0"/>
              </a:rPr>
              <a:t>Fortney &amp; Scott, LLC</a:t>
            </a:r>
            <a:br>
              <a:rPr lang="en-US" altLang="en-US" b="1" kern="0" dirty="0">
                <a:latin typeface="+mn-lt"/>
                <a:cs typeface="Arial" pitchFamily="34" charset="0"/>
              </a:rPr>
            </a:br>
            <a:r>
              <a:rPr lang="en-US" altLang="en-US" kern="0" dirty="0">
                <a:latin typeface="+mn-lt"/>
                <a:cs typeface="Arial" pitchFamily="34" charset="0"/>
              </a:rPr>
              <a:t>1750 K Street, NW</a:t>
            </a:r>
            <a:br>
              <a:rPr lang="en-US" altLang="en-US" kern="0" dirty="0">
                <a:latin typeface="+mn-lt"/>
                <a:cs typeface="Arial" pitchFamily="34" charset="0"/>
              </a:rPr>
            </a:br>
            <a:r>
              <a:rPr lang="en-US" altLang="en-US" kern="0" dirty="0">
                <a:latin typeface="+mn-lt"/>
                <a:cs typeface="Arial" pitchFamily="34" charset="0"/>
              </a:rPr>
              <a:t>Washington, DC 20006</a:t>
            </a:r>
          </a:p>
          <a:p>
            <a:pPr marL="0" lvl="1" indent="0">
              <a:lnSpc>
                <a:spcPct val="100000"/>
              </a:lnSpc>
              <a:buSzTx/>
              <a:buFontTx/>
              <a:buNone/>
            </a:pPr>
            <a:r>
              <a:rPr lang="en-US" altLang="en-US" kern="0" dirty="0">
                <a:latin typeface="+mn-lt"/>
                <a:cs typeface="Arial" pitchFamily="34" charset="0"/>
              </a:rPr>
              <a:t>www.fortneyscott.com </a:t>
            </a:r>
          </a:p>
          <a:p>
            <a:pPr marL="0" lvl="1" indent="0">
              <a:lnSpc>
                <a:spcPct val="100000"/>
              </a:lnSpc>
              <a:buSzTx/>
              <a:buFontTx/>
              <a:buNone/>
            </a:pPr>
            <a:r>
              <a:rPr lang="en-US" altLang="en-US" kern="0" dirty="0">
                <a:latin typeface="+mn-lt"/>
                <a:cs typeface="Arial" pitchFamily="34" charset="0"/>
              </a:rPr>
              <a:t>Phone: 202-689-1200 / Fax: 202-689-1209</a:t>
            </a:r>
            <a:endParaRPr lang="en-US" altLang="en-US" sz="1600" dirty="0">
              <a:latin typeface="+mn-lt"/>
              <a:cs typeface="Arial" pitchFamily="34" charset="0"/>
            </a:endParaRPr>
          </a:p>
          <a:p>
            <a:pPr>
              <a:lnSpc>
                <a:spcPct val="100000"/>
              </a:lnSpc>
              <a:spcBef>
                <a:spcPct val="0"/>
              </a:spcBef>
              <a:buSzTx/>
              <a:buFontTx/>
              <a:buNone/>
            </a:pPr>
            <a:endParaRPr lang="en-US" altLang="en-US" sz="1600" dirty="0">
              <a:latin typeface="+mn-lt"/>
              <a:cs typeface="Arial" pitchFamily="34" charset="0"/>
            </a:endParaRPr>
          </a:p>
          <a:p>
            <a:pPr marL="0" lvl="1" indent="0"/>
            <a:r>
              <a:rPr lang="en-US" altLang="en-US" sz="3200" b="1" kern="0" dirty="0">
                <a:solidFill>
                  <a:srgbClr val="960000"/>
                </a:solidFill>
                <a:latin typeface="+mn-lt"/>
                <a:cs typeface="Arial" pitchFamily="34" charset="0"/>
              </a:rPr>
              <a:t>www.fortneyscott.com</a:t>
            </a:r>
          </a:p>
          <a:p>
            <a:pPr algn="ctr">
              <a:lnSpc>
                <a:spcPct val="100000"/>
              </a:lnSpc>
              <a:spcBef>
                <a:spcPct val="0"/>
              </a:spcBef>
              <a:buSzTx/>
              <a:buFontTx/>
              <a:buNone/>
            </a:pPr>
            <a:endParaRPr lang="en-US" altLang="en-US" sz="1600" dirty="0">
              <a:latin typeface="+mn-lt"/>
              <a:cs typeface="Arial" pitchFamily="34" charset="0"/>
            </a:endParaRPr>
          </a:p>
        </p:txBody>
      </p:sp>
      <p:pic>
        <p:nvPicPr>
          <p:cNvPr id="6" name="Picture 5" descr="F&amp;S logo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4489" y="1347927"/>
            <a:ext cx="4553511" cy="11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joens\AppData\Local\Microsoft\Windows\Temporary Internet Files\Content.Outlook\ZO6A5OAD\blf-badge-201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7576" y="3503537"/>
            <a:ext cx="1902249" cy="189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1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4A8E9E-58EB-43E8-847E-35C1A0A61494}"/>
              </a:ext>
            </a:extLst>
          </p:cNvPr>
          <p:cNvSpPr>
            <a:spLocks noGrp="1"/>
          </p:cNvSpPr>
          <p:nvPr>
            <p:ph sz="quarter" idx="10"/>
          </p:nvPr>
        </p:nvSpPr>
        <p:spPr/>
        <p:txBody>
          <a:bodyPr/>
          <a:lstStyle/>
          <a:p>
            <a:pPr marL="0" indent="0">
              <a:buNone/>
            </a:pPr>
            <a:r>
              <a:rPr lang="en-US" sz="1800" dirty="0"/>
              <a:t>Rolando R. Sanchez is a government contracts, white collar and compliance solo attorney practicing out of Washington, D.C.  His current clients include companies seeking assistance with government contract and breach of contract issues.  He began his career as a litigator in the U.S. Marine Corps and, after active service, represented companies in high stakes complex litigation.  Part of his practice focuses on helping clients avoid litigation.  He has been a thought leader in the area of cybersecurity, and has published articles, given presentations, and been interviewed by news outlets concerning developments in cybersecurity.  Rolando has been an active member of NDIA’s Cyber Division since its inception, where he was the chair of its legislative committee, which provided comments to various proposed legislation and contract rules.  He is the current chair of the legal committee within the Cyber Division, which seeks to discuss developing cyber laws/rules with NDIA membership.  Rolando is a graduate of the University of Pennsylvania Law School.  He can be reached at </a:t>
            </a:r>
            <a:r>
              <a:rPr lang="en-US" sz="1800" u="sng" dirty="0">
                <a:hlinkClick r:id="rId2"/>
              </a:rPr>
              <a:t>rolando@sanchezpllc.com</a:t>
            </a:r>
            <a:r>
              <a:rPr lang="en-US" sz="1800" dirty="0"/>
              <a:t>, (703) 835-0711.</a:t>
            </a:r>
          </a:p>
        </p:txBody>
      </p:sp>
      <p:sp>
        <p:nvSpPr>
          <p:cNvPr id="3" name="Title 2">
            <a:extLst>
              <a:ext uri="{FF2B5EF4-FFF2-40B4-BE49-F238E27FC236}">
                <a16:creationId xmlns:a16="http://schemas.microsoft.com/office/drawing/2014/main" id="{BEBDB523-ED0F-49EA-8B7E-F7B54655A7C1}"/>
              </a:ext>
            </a:extLst>
          </p:cNvPr>
          <p:cNvSpPr>
            <a:spLocks noGrp="1"/>
          </p:cNvSpPr>
          <p:nvPr>
            <p:ph type="title"/>
          </p:nvPr>
        </p:nvSpPr>
        <p:spPr/>
        <p:txBody>
          <a:bodyPr/>
          <a:lstStyle/>
          <a:p>
            <a:r>
              <a:rPr lang="en-US" dirty="0"/>
              <a:t>Rolando R. Sanchez</a:t>
            </a:r>
          </a:p>
        </p:txBody>
      </p:sp>
    </p:spTree>
    <p:extLst>
      <p:ext uri="{BB962C8B-B14F-4D97-AF65-F5344CB8AC3E}">
        <p14:creationId xmlns:p14="http://schemas.microsoft.com/office/powerpoint/2010/main" val="34233259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1954" y="1181099"/>
            <a:ext cx="9195954" cy="1192985"/>
          </a:xfrm>
        </p:spPr>
        <p:txBody>
          <a:bodyPr/>
          <a:lstStyle/>
          <a:p>
            <a:r>
              <a:rPr lang="en-US" b="1" dirty="0"/>
              <a:t>DFARS 252.204-7012, Safeguarding Covered Defense Information and Cyber Incident Reporting</a:t>
            </a:r>
          </a:p>
          <a:p>
            <a:pPr lvl="1"/>
            <a:r>
              <a:rPr lang="en-US" dirty="0"/>
              <a:t>The DFARS defines a number of terms: </a:t>
            </a:r>
          </a:p>
        </p:txBody>
      </p:sp>
      <p:sp>
        <p:nvSpPr>
          <p:cNvPr id="3" name="Title 2"/>
          <p:cNvSpPr>
            <a:spLocks noGrp="1"/>
          </p:cNvSpPr>
          <p:nvPr>
            <p:ph type="title"/>
          </p:nvPr>
        </p:nvSpPr>
        <p:spPr>
          <a:xfrm>
            <a:off x="0" y="150186"/>
            <a:ext cx="9144000" cy="738187"/>
          </a:xfrm>
        </p:spPr>
        <p:txBody>
          <a:bodyPr/>
          <a:lstStyle/>
          <a:p>
            <a:r>
              <a:rPr lang="en-US" sz="3200" dirty="0"/>
              <a:t>DFARS Safeguarding and Reporting Rule</a:t>
            </a:r>
          </a:p>
        </p:txBody>
      </p:sp>
      <p:graphicFrame>
        <p:nvGraphicFramePr>
          <p:cNvPr id="4" name="Table 3"/>
          <p:cNvGraphicFramePr>
            <a:graphicFrameLocks noGrp="1"/>
          </p:cNvGraphicFramePr>
          <p:nvPr>
            <p:extLst/>
          </p:nvPr>
        </p:nvGraphicFramePr>
        <p:xfrm>
          <a:off x="2578100" y="13601699"/>
          <a:ext cx="3213100" cy="18379440"/>
        </p:xfrm>
        <a:graphic>
          <a:graphicData uri="http://schemas.openxmlformats.org/drawingml/2006/table">
            <a:tbl>
              <a:tblPr firstRow="1" bandRow="1">
                <a:tableStyleId>{5C22544A-7EE6-4342-B048-85BDC9FD1C3A}</a:tableStyleId>
              </a:tblPr>
              <a:tblGrid>
                <a:gridCol w="1624693">
                  <a:extLst>
                    <a:ext uri="{9D8B030D-6E8A-4147-A177-3AD203B41FA5}">
                      <a16:colId xmlns:a16="http://schemas.microsoft.com/office/drawing/2014/main" val="20000"/>
                    </a:ext>
                  </a:extLst>
                </a:gridCol>
                <a:gridCol w="1588407">
                  <a:extLst>
                    <a:ext uri="{9D8B030D-6E8A-4147-A177-3AD203B41FA5}">
                      <a16:colId xmlns:a16="http://schemas.microsoft.com/office/drawing/2014/main" val="20001"/>
                    </a:ext>
                  </a:extLst>
                </a:gridCol>
              </a:tblGrid>
              <a:tr h="1696794">
                <a:tc>
                  <a:txBody>
                    <a:bodyPr/>
                    <a:lstStyle/>
                    <a:p>
                      <a:r>
                        <a:rPr lang="en-US" dirty="0"/>
                        <a:t>“Adequate </a:t>
                      </a:r>
                      <a:r>
                        <a:rPr lang="en-US" dirty="0" err="1"/>
                        <a:t>scurity</a:t>
                      </a:r>
                      <a:r>
                        <a:rPr lang="en-US" dirty="0"/>
                        <a:t>” </a:t>
                      </a:r>
                    </a:p>
                  </a:txBody>
                  <a:tcPr/>
                </a:tc>
                <a:tc>
                  <a:txBody>
                    <a:bodyPr/>
                    <a:lstStyle/>
                    <a:p>
                      <a:r>
                        <a:rPr lang="en-US" dirty="0"/>
                        <a:t>“Cyber </a:t>
                      </a:r>
                      <a:r>
                        <a:rPr lang="en-US" dirty="0" err="1"/>
                        <a:t>inciden</a:t>
                      </a:r>
                      <a:r>
                        <a:rPr lang="en-US" dirty="0"/>
                        <a:t> She is the Section Secretary of the American Bar Association Public Contract Law Section (ABA PCLS), as well as the Co-Chair of its Procurement Division and Chair of the Acquisition Reform and Emerging Issues Task Force on Counterfeit Parts.  Ms. Ebner previously served as President of the Boards of Contract Appeals Bar Association, Inc., President of Women In Defense, A National Security Organization, and on the Board of Directors of the National Defense Industrial Association and the ABA PCLS Council.t” </a:t>
                      </a:r>
                    </a:p>
                    <a:p>
                      <a:endParaRPr lang="en-US" dirty="0"/>
                    </a:p>
                  </a:txBody>
                  <a:tcPr/>
                </a:tc>
                <a:extLst>
                  <a:ext uri="{0D108BD9-81ED-4DB2-BD59-A6C34878D82A}">
                    <a16:rowId xmlns:a16="http://schemas.microsoft.com/office/drawing/2014/main" val="10000"/>
                  </a:ext>
                </a:extLst>
              </a:tr>
              <a:tr h="177277">
                <a:tc>
                  <a:txBody>
                    <a:bodyPr/>
                    <a:lstStyle/>
                    <a:p>
                      <a:r>
                        <a:rPr lang="en-US" dirty="0"/>
                        <a:t>“Compromise” </a:t>
                      </a:r>
                    </a:p>
                  </a:txBody>
                  <a:tcPr/>
                </a:tc>
                <a:tc>
                  <a:txBody>
                    <a:bodyPr/>
                    <a:lstStyle/>
                    <a:p>
                      <a:r>
                        <a:rPr lang="en-US" dirty="0"/>
                        <a:t>“Forensic analysis”</a:t>
                      </a:r>
                    </a:p>
                    <a:p>
                      <a:endParaRPr lang="en-US" dirty="0"/>
                    </a:p>
                  </a:txBody>
                  <a:tcPr/>
                </a:tc>
                <a:extLst>
                  <a:ext uri="{0D108BD9-81ED-4DB2-BD59-A6C34878D82A}">
                    <a16:rowId xmlns:a16="http://schemas.microsoft.com/office/drawing/2014/main" val="10001"/>
                  </a:ext>
                </a:extLst>
              </a:tr>
              <a:tr h="177277">
                <a:tc>
                  <a:txBody>
                    <a:bodyPr/>
                    <a:lstStyle/>
                    <a:p>
                      <a:r>
                        <a:rPr lang="en-US" dirty="0"/>
                        <a:t>“Contractor </a:t>
                      </a:r>
                      <a:r>
                        <a:rPr lang="en-US" dirty="0" err="1"/>
                        <a:t>attributional</a:t>
                      </a:r>
                      <a:r>
                        <a:rPr lang="en-US" dirty="0"/>
                        <a:t> /proprietary information”</a:t>
                      </a:r>
                    </a:p>
                  </a:txBody>
                  <a:tcPr/>
                </a:tc>
                <a:tc>
                  <a:txBody>
                    <a:bodyPr/>
                    <a:lstStyle/>
                    <a:p>
                      <a:r>
                        <a:rPr lang="en-US" dirty="0"/>
                        <a:t>“Malicious software” </a:t>
                      </a:r>
                    </a:p>
                    <a:p>
                      <a:endParaRPr lang="en-US" dirty="0"/>
                    </a:p>
                  </a:txBody>
                  <a:tcPr/>
                </a:tc>
                <a:extLst>
                  <a:ext uri="{0D108BD9-81ED-4DB2-BD59-A6C34878D82A}">
                    <a16:rowId xmlns:a16="http://schemas.microsoft.com/office/drawing/2014/main" val="10002"/>
                  </a:ext>
                </a:extLst>
              </a:tr>
              <a:tr h="177277">
                <a:tc>
                  <a:txBody>
                    <a:bodyPr/>
                    <a:lstStyle/>
                    <a:p>
                      <a:r>
                        <a:rPr lang="en-US" dirty="0"/>
                        <a:t>“Controlled technical information” </a:t>
                      </a:r>
                    </a:p>
                  </a:txBody>
                  <a:tcPr/>
                </a:tc>
                <a:tc>
                  <a:txBody>
                    <a:bodyPr/>
                    <a:lstStyle/>
                    <a:p>
                      <a:r>
                        <a:rPr lang="en-US" dirty="0"/>
                        <a:t>“Media” </a:t>
                      </a:r>
                    </a:p>
                  </a:txBody>
                  <a:tcPr/>
                </a:tc>
                <a:extLst>
                  <a:ext uri="{0D108BD9-81ED-4DB2-BD59-A6C34878D82A}">
                    <a16:rowId xmlns:a16="http://schemas.microsoft.com/office/drawing/2014/main" val="10003"/>
                  </a:ext>
                </a:extLst>
              </a:tr>
              <a:tr h="177277">
                <a:tc>
                  <a:txBody>
                    <a:bodyPr/>
                    <a:lstStyle/>
                    <a:p>
                      <a:r>
                        <a:rPr lang="en-US" dirty="0"/>
                        <a:t>“Covered contractor information system”</a:t>
                      </a:r>
                    </a:p>
                  </a:txBody>
                  <a:tcPr/>
                </a:tc>
                <a:tc>
                  <a:txBody>
                    <a:bodyPr/>
                    <a:lstStyle/>
                    <a:p>
                      <a:r>
                        <a:rPr lang="en-US" dirty="0"/>
                        <a:t>“Operationally critical support” </a:t>
                      </a:r>
                    </a:p>
                  </a:txBody>
                  <a:tcPr/>
                </a:tc>
                <a:extLst>
                  <a:ext uri="{0D108BD9-81ED-4DB2-BD59-A6C34878D82A}">
                    <a16:rowId xmlns:a16="http://schemas.microsoft.com/office/drawing/2014/main" val="10004"/>
                  </a:ext>
                </a:extLst>
              </a:tr>
              <a:tr h="177277">
                <a:tc>
                  <a:txBody>
                    <a:bodyPr/>
                    <a:lstStyle/>
                    <a:p>
                      <a:r>
                        <a:rPr lang="en-US" dirty="0"/>
                        <a:t>“Covered defense information”</a:t>
                      </a:r>
                    </a:p>
                  </a:txBody>
                  <a:tcPr/>
                </a:tc>
                <a:tc>
                  <a:txBody>
                    <a:bodyPr/>
                    <a:lstStyle/>
                    <a:p>
                      <a:r>
                        <a:rPr lang="en-US" dirty="0"/>
                        <a:t>“Technical</a:t>
                      </a:r>
                      <a:r>
                        <a:rPr lang="en-US" baseline="0" dirty="0"/>
                        <a:t> information” </a:t>
                      </a:r>
                      <a:endParaRPr lang="en-US" dirty="0"/>
                    </a:p>
                  </a:txBody>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D2BBF24B-4D63-473B-91EB-C93ED7E0B99E}"/>
              </a:ext>
            </a:extLst>
          </p:cNvPr>
          <p:cNvSpPr txBox="1"/>
          <p:nvPr/>
        </p:nvSpPr>
        <p:spPr>
          <a:xfrm>
            <a:off x="0" y="2650921"/>
            <a:ext cx="4471332" cy="2585323"/>
          </a:xfrm>
          <a:prstGeom prst="rect">
            <a:avLst/>
          </a:prstGeom>
          <a:noFill/>
        </p:spPr>
        <p:txBody>
          <a:bodyPr wrap="square" rtlCol="0">
            <a:spAutoFit/>
          </a:bodyPr>
          <a:lstStyle/>
          <a:p>
            <a:pPr marL="1200150" lvl="2" indent="-285750">
              <a:buFont typeface="Arial" panose="020B0604020202020204" pitchFamily="34" charset="0"/>
              <a:buChar char="•"/>
            </a:pPr>
            <a:r>
              <a:rPr lang="en-US" dirty="0">
                <a:latin typeface="+mn-lt"/>
              </a:rPr>
              <a:t>“Adequate security” </a:t>
            </a:r>
          </a:p>
          <a:p>
            <a:pPr marL="1200150" lvl="2" indent="-285750">
              <a:buFont typeface="Arial" panose="020B0604020202020204" pitchFamily="34" charset="0"/>
              <a:buChar char="•"/>
            </a:pPr>
            <a:r>
              <a:rPr lang="en-US" dirty="0">
                <a:latin typeface="+mn-lt"/>
              </a:rPr>
              <a:t>“Compromise” </a:t>
            </a:r>
          </a:p>
          <a:p>
            <a:pPr marL="1200150" lvl="2" indent="-285750">
              <a:buFont typeface="Arial" panose="020B0604020202020204" pitchFamily="34" charset="0"/>
              <a:buChar char="•"/>
            </a:pPr>
            <a:r>
              <a:rPr lang="en-US" dirty="0">
                <a:latin typeface="+mn-lt"/>
              </a:rPr>
              <a:t>“Contractor attributional / proprietary information” </a:t>
            </a:r>
          </a:p>
          <a:p>
            <a:pPr marL="1200150" lvl="2" indent="-285750">
              <a:buFont typeface="Arial" panose="020B0604020202020204" pitchFamily="34" charset="0"/>
              <a:buChar char="•"/>
            </a:pPr>
            <a:r>
              <a:rPr lang="en-US" dirty="0">
                <a:latin typeface="+mn-lt"/>
              </a:rPr>
              <a:t>“Controlled technical information”</a:t>
            </a:r>
          </a:p>
          <a:p>
            <a:pPr marL="1200150" lvl="2" indent="-285750">
              <a:buFont typeface="Arial" panose="020B0604020202020204" pitchFamily="34" charset="0"/>
              <a:buChar char="•"/>
            </a:pPr>
            <a:r>
              <a:rPr lang="en-US" dirty="0">
                <a:latin typeface="+mn-lt"/>
              </a:rPr>
              <a:t>“Covered contractor information” </a:t>
            </a:r>
          </a:p>
          <a:p>
            <a:pPr marL="1200150" lvl="2" indent="-285750">
              <a:buFont typeface="Arial" panose="020B0604020202020204" pitchFamily="34" charset="0"/>
              <a:buChar char="•"/>
            </a:pPr>
            <a:r>
              <a:rPr lang="en-US" dirty="0">
                <a:latin typeface="+mn-lt"/>
              </a:rPr>
              <a:t>“Covered defense information”</a:t>
            </a:r>
          </a:p>
        </p:txBody>
      </p:sp>
      <p:sp>
        <p:nvSpPr>
          <p:cNvPr id="7" name="TextBox 6">
            <a:extLst>
              <a:ext uri="{FF2B5EF4-FFF2-40B4-BE49-F238E27FC236}">
                <a16:creationId xmlns:a16="http://schemas.microsoft.com/office/drawing/2014/main" id="{63FC15B4-F562-4F10-9792-206AFE9EA1E8}"/>
              </a:ext>
            </a:extLst>
          </p:cNvPr>
          <p:cNvSpPr txBox="1"/>
          <p:nvPr/>
        </p:nvSpPr>
        <p:spPr>
          <a:xfrm>
            <a:off x="4630723" y="2650921"/>
            <a:ext cx="4261607" cy="2031325"/>
          </a:xfrm>
          <a:prstGeom prst="rect">
            <a:avLst/>
          </a:prstGeom>
          <a:noFill/>
        </p:spPr>
        <p:txBody>
          <a:bodyPr wrap="square" rtlCol="0">
            <a:spAutoFit/>
          </a:bodyPr>
          <a:lstStyle/>
          <a:p>
            <a:pPr marL="1200150" lvl="2" indent="-285750">
              <a:buFont typeface="Arial" panose="020B0604020202020204" pitchFamily="34" charset="0"/>
              <a:buChar char="•"/>
            </a:pPr>
            <a:r>
              <a:rPr lang="en-US" dirty="0">
                <a:latin typeface="+mn-lt"/>
              </a:rPr>
              <a:t>“Cyber incident” </a:t>
            </a:r>
          </a:p>
          <a:p>
            <a:pPr marL="1200150" lvl="2" indent="-285750">
              <a:buFont typeface="Arial" panose="020B0604020202020204" pitchFamily="34" charset="0"/>
              <a:buChar char="•"/>
            </a:pPr>
            <a:r>
              <a:rPr lang="en-US" dirty="0">
                <a:latin typeface="+mn-lt"/>
              </a:rPr>
              <a:t>“Forensic analysis” </a:t>
            </a:r>
          </a:p>
          <a:p>
            <a:pPr marL="1200150" lvl="2" indent="-285750">
              <a:buFont typeface="Arial" panose="020B0604020202020204" pitchFamily="34" charset="0"/>
              <a:buChar char="•"/>
            </a:pPr>
            <a:r>
              <a:rPr lang="en-US" dirty="0">
                <a:latin typeface="+mn-lt"/>
              </a:rPr>
              <a:t>“Malicious software”</a:t>
            </a:r>
          </a:p>
          <a:p>
            <a:pPr marL="1200150" lvl="2" indent="-285750">
              <a:buFont typeface="Arial" panose="020B0604020202020204" pitchFamily="34" charset="0"/>
              <a:buChar char="•"/>
            </a:pPr>
            <a:r>
              <a:rPr lang="en-US" dirty="0">
                <a:latin typeface="+mn-lt"/>
              </a:rPr>
              <a:t>“Media”</a:t>
            </a:r>
          </a:p>
          <a:p>
            <a:pPr marL="1200150" lvl="2" indent="-285750">
              <a:buFont typeface="Arial" panose="020B0604020202020204" pitchFamily="34" charset="0"/>
              <a:buChar char="•"/>
            </a:pPr>
            <a:r>
              <a:rPr lang="en-US" dirty="0">
                <a:latin typeface="+mn-lt"/>
              </a:rPr>
              <a:t>“Operationally critical support”</a:t>
            </a:r>
          </a:p>
          <a:p>
            <a:pPr marL="1200150" lvl="2" indent="-285750">
              <a:buFont typeface="Arial" panose="020B0604020202020204" pitchFamily="34" charset="0"/>
              <a:buChar char="•"/>
            </a:pPr>
            <a:r>
              <a:rPr lang="en-US" dirty="0">
                <a:latin typeface="+mn-lt"/>
              </a:rPr>
              <a:t>“Technical information”</a:t>
            </a:r>
          </a:p>
        </p:txBody>
      </p:sp>
    </p:spTree>
    <p:extLst>
      <p:ext uri="{BB962C8B-B14F-4D97-AF65-F5344CB8AC3E}">
        <p14:creationId xmlns:p14="http://schemas.microsoft.com/office/powerpoint/2010/main" val="3650454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382000" cy="4953000"/>
          </a:xfrm>
        </p:spPr>
        <p:txBody>
          <a:bodyPr/>
          <a:lstStyle/>
          <a:p>
            <a:pPr lvl="0"/>
            <a:r>
              <a:rPr lang="en-US" dirty="0">
                <a:solidFill>
                  <a:srgbClr val="000000"/>
                </a:solidFill>
              </a:rPr>
              <a:t>What Does the Rule Require: </a:t>
            </a:r>
          </a:p>
          <a:p>
            <a:pPr lvl="1"/>
            <a:r>
              <a:rPr lang="en-US" dirty="0">
                <a:solidFill>
                  <a:srgbClr val="000000"/>
                </a:solidFill>
              </a:rPr>
              <a:t>Contractor is required to provide “</a:t>
            </a:r>
            <a:r>
              <a:rPr lang="en-US" b="1" i="1" dirty="0">
                <a:solidFill>
                  <a:srgbClr val="000000"/>
                </a:solidFill>
              </a:rPr>
              <a:t>adequate security</a:t>
            </a:r>
            <a:r>
              <a:rPr lang="en-US" i="1" dirty="0">
                <a:solidFill>
                  <a:srgbClr val="000000"/>
                </a:solidFill>
              </a:rPr>
              <a:t> </a:t>
            </a:r>
            <a:r>
              <a:rPr lang="en-US" dirty="0">
                <a:solidFill>
                  <a:srgbClr val="000000"/>
                </a:solidFill>
              </a:rPr>
              <a:t>on </a:t>
            </a:r>
            <a:r>
              <a:rPr lang="en-US" b="1" dirty="0">
                <a:solidFill>
                  <a:srgbClr val="000000"/>
                </a:solidFill>
              </a:rPr>
              <a:t>all covered contractor information systems</a:t>
            </a:r>
            <a:r>
              <a:rPr lang="en-US" dirty="0">
                <a:solidFill>
                  <a:srgbClr val="000000"/>
                </a:solidFill>
              </a:rPr>
              <a:t>”, including compliance with NIST SP 800-171, and </a:t>
            </a:r>
          </a:p>
          <a:p>
            <a:pPr lvl="1"/>
            <a:r>
              <a:rPr lang="en-US" dirty="0">
                <a:solidFill>
                  <a:srgbClr val="000000"/>
                </a:solidFill>
              </a:rPr>
              <a:t>Contractor is required to </a:t>
            </a:r>
            <a:r>
              <a:rPr lang="en-US" b="1" i="1" dirty="0">
                <a:solidFill>
                  <a:srgbClr val="000000"/>
                </a:solidFill>
              </a:rPr>
              <a:t>rapidly report </a:t>
            </a:r>
            <a:r>
              <a:rPr lang="en-US" dirty="0">
                <a:solidFill>
                  <a:srgbClr val="000000"/>
                </a:solidFill>
              </a:rPr>
              <a:t>within 72 hours of any actual or suspected “</a:t>
            </a:r>
            <a:r>
              <a:rPr lang="en-US" b="1" dirty="0">
                <a:solidFill>
                  <a:srgbClr val="000000"/>
                </a:solidFill>
              </a:rPr>
              <a:t>cyber incident</a:t>
            </a:r>
            <a:r>
              <a:rPr lang="en-US" dirty="0">
                <a:solidFill>
                  <a:srgbClr val="000000"/>
                </a:solidFill>
              </a:rPr>
              <a:t>”</a:t>
            </a:r>
          </a:p>
          <a:p>
            <a:r>
              <a:rPr lang="en-US" dirty="0">
                <a:solidFill>
                  <a:srgbClr val="000000"/>
                </a:solidFill>
              </a:rPr>
              <a:t>Applies To All DoD procurements, including Commercial Items except for those solely for the acquisition of COTS items</a:t>
            </a:r>
          </a:p>
          <a:p>
            <a:r>
              <a:rPr lang="en-US" dirty="0">
                <a:solidFill>
                  <a:srgbClr val="000000"/>
                </a:solidFill>
              </a:rPr>
              <a:t>Contractor must still comply with other DOD and non-DOD requirements governing the protection of information</a:t>
            </a:r>
          </a:p>
          <a:p>
            <a:pPr lvl="1"/>
            <a:r>
              <a:rPr lang="en-US" dirty="0">
                <a:solidFill>
                  <a:srgbClr val="000000"/>
                </a:solidFill>
              </a:rPr>
              <a:t>This rule is in addition to any applicable NISPOM requirements</a:t>
            </a:r>
          </a:p>
          <a:p>
            <a:pPr marL="0" lvl="0" indent="0">
              <a:buNone/>
            </a:pPr>
            <a:endParaRPr lang="en-US" dirty="0">
              <a:solidFill>
                <a:srgbClr val="000000"/>
              </a:solidFill>
            </a:endParaRPr>
          </a:p>
          <a:p>
            <a:pPr lvl="0"/>
            <a:endParaRPr lang="en-US" dirty="0">
              <a:solidFill>
                <a:srgbClr val="000000"/>
              </a:solidFill>
            </a:endParaRPr>
          </a:p>
        </p:txBody>
      </p:sp>
      <p:sp>
        <p:nvSpPr>
          <p:cNvPr id="3" name="Title 2"/>
          <p:cNvSpPr>
            <a:spLocks noGrp="1"/>
          </p:cNvSpPr>
          <p:nvPr>
            <p:ph type="title"/>
          </p:nvPr>
        </p:nvSpPr>
        <p:spPr>
          <a:xfrm>
            <a:off x="0" y="150186"/>
            <a:ext cx="9144000" cy="738187"/>
          </a:xfrm>
        </p:spPr>
        <p:txBody>
          <a:bodyPr/>
          <a:lstStyle/>
          <a:p>
            <a:r>
              <a:rPr lang="en-US" sz="3200" dirty="0"/>
              <a:t>DFARS Safeguarding and Reporting Rule</a:t>
            </a:r>
          </a:p>
        </p:txBody>
      </p:sp>
    </p:spTree>
    <p:extLst>
      <p:ext uri="{BB962C8B-B14F-4D97-AF65-F5344CB8AC3E}">
        <p14:creationId xmlns:p14="http://schemas.microsoft.com/office/powerpoint/2010/main" val="3173605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0186"/>
            <a:ext cx="9144000" cy="738187"/>
          </a:xfrm>
        </p:spPr>
        <p:txBody>
          <a:bodyPr/>
          <a:lstStyle/>
          <a:p>
            <a:r>
              <a:rPr lang="en-US" sz="3200" dirty="0"/>
              <a:t>DFARS Safeguarding and Reporting Rule</a:t>
            </a:r>
          </a:p>
        </p:txBody>
      </p:sp>
      <p:sp>
        <p:nvSpPr>
          <p:cNvPr id="2" name="Content Placeholder 1"/>
          <p:cNvSpPr>
            <a:spLocks noGrp="1"/>
          </p:cNvSpPr>
          <p:nvPr>
            <p:ph sz="quarter" idx="10"/>
          </p:nvPr>
        </p:nvSpPr>
        <p:spPr/>
        <p:txBody>
          <a:bodyPr/>
          <a:lstStyle/>
          <a:p>
            <a:r>
              <a:rPr lang="en-US" dirty="0"/>
              <a:t>When Are You Required To Comply? </a:t>
            </a:r>
          </a:p>
          <a:p>
            <a:pPr lvl="1"/>
            <a:r>
              <a:rPr lang="en-US" dirty="0"/>
              <a:t>Requires implementation of the version of clause in your contract, or as authorized by Contracting Officer </a:t>
            </a:r>
          </a:p>
          <a:p>
            <a:pPr lvl="1"/>
            <a:r>
              <a:rPr lang="en-US" dirty="0"/>
              <a:t>For contracts awarded prior to October 1, 2017, current version requires contractors to notify the DOD CIO </a:t>
            </a:r>
            <a:r>
              <a:rPr lang="en-US" b="1" i="1" dirty="0"/>
              <a:t>within 30 days of contract award</a:t>
            </a:r>
            <a:r>
              <a:rPr lang="en-US" dirty="0"/>
              <a:t> of security requirements not implemented</a:t>
            </a:r>
          </a:p>
          <a:p>
            <a:pPr lvl="1"/>
            <a:r>
              <a:rPr lang="en-US" dirty="0"/>
              <a:t>Security requirements</a:t>
            </a:r>
            <a:r>
              <a:rPr lang="en-US" dirty="0">
                <a:solidFill>
                  <a:srgbClr val="FF0000"/>
                </a:solidFill>
              </a:rPr>
              <a:t> </a:t>
            </a:r>
            <a:r>
              <a:rPr lang="en-US" b="1" dirty="0">
                <a:solidFill>
                  <a:srgbClr val="FF0000"/>
                </a:solidFill>
              </a:rPr>
              <a:t>shall</a:t>
            </a:r>
            <a:r>
              <a:rPr lang="en-US" dirty="0">
                <a:solidFill>
                  <a:srgbClr val="FF0000"/>
                </a:solidFill>
              </a:rPr>
              <a:t> </a:t>
            </a:r>
            <a:r>
              <a:rPr lang="en-US" dirty="0"/>
              <a:t>be implemented </a:t>
            </a:r>
            <a:r>
              <a:rPr lang="en-US" b="1" dirty="0">
                <a:solidFill>
                  <a:srgbClr val="FF0000"/>
                </a:solidFill>
              </a:rPr>
              <a:t>by December 31, 2017</a:t>
            </a:r>
          </a:p>
          <a:p>
            <a:pPr lvl="0"/>
            <a:r>
              <a:rPr lang="en-US" b="1" dirty="0">
                <a:solidFill>
                  <a:srgbClr val="000000"/>
                </a:solidFill>
              </a:rPr>
              <a:t>Exceptions</a:t>
            </a:r>
            <a:r>
              <a:rPr lang="en-US" dirty="0">
                <a:solidFill>
                  <a:srgbClr val="000000"/>
                </a:solidFill>
              </a:rPr>
              <a:t> To Application of NIST SP 800-171:</a:t>
            </a:r>
          </a:p>
          <a:p>
            <a:pPr lvl="1">
              <a:buClr>
                <a:srgbClr val="830013"/>
              </a:buClr>
            </a:pPr>
            <a:r>
              <a:rPr lang="en-US" dirty="0">
                <a:solidFill>
                  <a:srgbClr val="000000"/>
                </a:solidFill>
              </a:rPr>
              <a:t>When there is a written request to vary from </a:t>
            </a:r>
            <a:r>
              <a:rPr lang="en-US" b="1" dirty="0">
                <a:solidFill>
                  <a:srgbClr val="000000"/>
                </a:solidFill>
              </a:rPr>
              <a:t>NIST SP 800-171, </a:t>
            </a:r>
            <a:r>
              <a:rPr lang="en-US" dirty="0">
                <a:solidFill>
                  <a:srgbClr val="000000"/>
                </a:solidFill>
              </a:rPr>
              <a:t>and </a:t>
            </a:r>
          </a:p>
          <a:p>
            <a:pPr lvl="1">
              <a:buClr>
                <a:srgbClr val="830013"/>
              </a:buClr>
            </a:pPr>
            <a:r>
              <a:rPr lang="en-US" dirty="0">
                <a:solidFill>
                  <a:srgbClr val="000000"/>
                </a:solidFill>
              </a:rPr>
              <a:t>“an authorized representative” from DoD CIO adjudicates that:</a:t>
            </a:r>
          </a:p>
          <a:p>
            <a:pPr lvl="2"/>
            <a:r>
              <a:rPr lang="en-US" dirty="0">
                <a:solidFill>
                  <a:srgbClr val="000000"/>
                </a:solidFill>
              </a:rPr>
              <a:t>The security requirement is inapplicable, </a:t>
            </a:r>
            <a:r>
              <a:rPr lang="en-US" b="1" i="1" dirty="0">
                <a:solidFill>
                  <a:srgbClr val="000000"/>
                </a:solidFill>
              </a:rPr>
              <a:t>or</a:t>
            </a:r>
          </a:p>
          <a:p>
            <a:pPr lvl="2"/>
            <a:r>
              <a:rPr lang="en-US" dirty="0">
                <a:solidFill>
                  <a:srgbClr val="000000"/>
                </a:solidFill>
              </a:rPr>
              <a:t>There is an alternative, but equally effective, security measure in place</a:t>
            </a:r>
          </a:p>
          <a:p>
            <a:endParaRPr lang="en-US" sz="5200" b="1" dirty="0"/>
          </a:p>
        </p:txBody>
      </p:sp>
    </p:spTree>
    <p:extLst>
      <p:ext uri="{BB962C8B-B14F-4D97-AF65-F5344CB8AC3E}">
        <p14:creationId xmlns:p14="http://schemas.microsoft.com/office/powerpoint/2010/main" val="584184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FEB3D1-1A58-4023-97A3-06E64915C5BE}"/>
              </a:ext>
            </a:extLst>
          </p:cNvPr>
          <p:cNvSpPr>
            <a:spLocks noGrp="1"/>
          </p:cNvSpPr>
          <p:nvPr>
            <p:ph sz="quarter" idx="10"/>
          </p:nvPr>
        </p:nvSpPr>
        <p:spPr>
          <a:xfrm>
            <a:off x="457200" y="1177953"/>
            <a:ext cx="8229600" cy="5130567"/>
          </a:xfrm>
        </p:spPr>
        <p:txBody>
          <a:bodyPr/>
          <a:lstStyle/>
          <a:p>
            <a:pPr>
              <a:buClr>
                <a:srgbClr val="830013"/>
              </a:buClr>
            </a:pPr>
            <a:r>
              <a:rPr lang="en-US" dirty="0">
                <a:solidFill>
                  <a:srgbClr val="000000"/>
                </a:solidFill>
              </a:rPr>
              <a:t>Where contractor uses external cloud service provider (CSP) “to store, process, or transmit any covered defense information in performance” of the contract, the CSP must:</a:t>
            </a:r>
          </a:p>
          <a:p>
            <a:pPr lvl="1"/>
            <a:r>
              <a:rPr lang="en-US" dirty="0">
                <a:solidFill>
                  <a:srgbClr val="000000"/>
                </a:solidFill>
              </a:rPr>
              <a:t>Meet equivalent security requirements to </a:t>
            </a:r>
            <a:r>
              <a:rPr lang="en-US" dirty="0" err="1">
                <a:solidFill>
                  <a:srgbClr val="000000"/>
                </a:solidFill>
              </a:rPr>
              <a:t>FedRAMP</a:t>
            </a:r>
            <a:r>
              <a:rPr lang="en-US" dirty="0">
                <a:solidFill>
                  <a:srgbClr val="000000"/>
                </a:solidFill>
              </a:rPr>
              <a:t> Moderate baseline</a:t>
            </a:r>
          </a:p>
          <a:p>
            <a:pPr lvl="1"/>
            <a:r>
              <a:rPr lang="en-US" dirty="0">
                <a:solidFill>
                  <a:srgbClr val="000000"/>
                </a:solidFill>
              </a:rPr>
              <a:t>Comply with five DFARS clauses that require:</a:t>
            </a:r>
          </a:p>
          <a:p>
            <a:pPr lvl="2"/>
            <a:r>
              <a:rPr lang="en-US" dirty="0">
                <a:solidFill>
                  <a:srgbClr val="000000"/>
                </a:solidFill>
              </a:rPr>
              <a:t>Cyber incident reporting, </a:t>
            </a:r>
          </a:p>
          <a:p>
            <a:pPr lvl="2"/>
            <a:r>
              <a:rPr lang="en-US" dirty="0">
                <a:solidFill>
                  <a:srgbClr val="000000"/>
                </a:solidFill>
              </a:rPr>
              <a:t>Malicious software, </a:t>
            </a:r>
          </a:p>
          <a:p>
            <a:pPr lvl="2"/>
            <a:r>
              <a:rPr lang="en-US" dirty="0">
                <a:solidFill>
                  <a:srgbClr val="000000"/>
                </a:solidFill>
              </a:rPr>
              <a:t>Media preservation and protection, </a:t>
            </a:r>
          </a:p>
          <a:p>
            <a:pPr lvl="2"/>
            <a:r>
              <a:rPr lang="en-US" dirty="0">
                <a:solidFill>
                  <a:srgbClr val="000000"/>
                </a:solidFill>
              </a:rPr>
              <a:t>Access to additional information, and equipment necessary for forensic analysis, and </a:t>
            </a:r>
          </a:p>
          <a:p>
            <a:pPr lvl="2"/>
            <a:r>
              <a:rPr lang="en-US" dirty="0">
                <a:solidFill>
                  <a:srgbClr val="000000"/>
                </a:solidFill>
              </a:rPr>
              <a:t>Cyber incident damage assessment</a:t>
            </a:r>
          </a:p>
          <a:p>
            <a:pPr lvl="1"/>
            <a:endParaRPr lang="en-US" dirty="0"/>
          </a:p>
        </p:txBody>
      </p:sp>
      <p:sp>
        <p:nvSpPr>
          <p:cNvPr id="3" name="Title 2">
            <a:extLst>
              <a:ext uri="{FF2B5EF4-FFF2-40B4-BE49-F238E27FC236}">
                <a16:creationId xmlns:a16="http://schemas.microsoft.com/office/drawing/2014/main" id="{50878985-7DEC-4FDF-9805-C2AE78819814}"/>
              </a:ext>
            </a:extLst>
          </p:cNvPr>
          <p:cNvSpPr>
            <a:spLocks noGrp="1"/>
          </p:cNvSpPr>
          <p:nvPr>
            <p:ph type="title"/>
          </p:nvPr>
        </p:nvSpPr>
        <p:spPr>
          <a:xfrm>
            <a:off x="0" y="150186"/>
            <a:ext cx="9144000" cy="738187"/>
          </a:xfrm>
        </p:spPr>
        <p:txBody>
          <a:bodyPr/>
          <a:lstStyle/>
          <a:p>
            <a:r>
              <a:rPr lang="en-US" sz="3200" dirty="0"/>
              <a:t>DFARS Safeguarding and Reporting Rule</a:t>
            </a:r>
          </a:p>
        </p:txBody>
      </p:sp>
    </p:spTree>
    <p:extLst>
      <p:ext uri="{BB962C8B-B14F-4D97-AF65-F5344CB8AC3E}">
        <p14:creationId xmlns:p14="http://schemas.microsoft.com/office/powerpoint/2010/main" val="2070244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229600" cy="1137407"/>
          </a:xfrm>
        </p:spPr>
        <p:txBody>
          <a:bodyPr/>
          <a:lstStyle/>
          <a:p>
            <a:r>
              <a:rPr lang="en-US" b="1" dirty="0"/>
              <a:t>NIST SP 800-171 requires compliance with 110 Security Controls to form a minimum level of CUI protection: </a:t>
            </a:r>
          </a:p>
          <a:p>
            <a:pPr lvl="1"/>
            <a:r>
              <a:rPr lang="en-US" dirty="0"/>
              <a:t> The 110 Security Controls Are Divided Into 14 Families Of Requirements:</a:t>
            </a:r>
          </a:p>
        </p:txBody>
      </p:sp>
      <p:sp>
        <p:nvSpPr>
          <p:cNvPr id="3" name="Title 2"/>
          <p:cNvSpPr>
            <a:spLocks noGrp="1"/>
          </p:cNvSpPr>
          <p:nvPr>
            <p:ph type="title"/>
          </p:nvPr>
        </p:nvSpPr>
        <p:spPr>
          <a:xfrm>
            <a:off x="0" y="150186"/>
            <a:ext cx="9144000" cy="738187"/>
          </a:xfrm>
        </p:spPr>
        <p:txBody>
          <a:bodyPr/>
          <a:lstStyle/>
          <a:p>
            <a:r>
              <a:rPr lang="en-US" sz="3200" dirty="0">
                <a:solidFill>
                  <a:prstClr val="white"/>
                </a:solidFill>
              </a:rPr>
              <a:t>DFARS Safeguarding and Reporting Rule</a:t>
            </a:r>
            <a:endParaRPr lang="en-US" dirty="0"/>
          </a:p>
        </p:txBody>
      </p:sp>
      <p:sp>
        <p:nvSpPr>
          <p:cNvPr id="4" name="TextBox 3">
            <a:extLst>
              <a:ext uri="{FF2B5EF4-FFF2-40B4-BE49-F238E27FC236}">
                <a16:creationId xmlns:a16="http://schemas.microsoft.com/office/drawing/2014/main" id="{40FCCC0D-2AAF-4F80-B798-A7FDEE709629}"/>
              </a:ext>
            </a:extLst>
          </p:cNvPr>
          <p:cNvSpPr txBox="1"/>
          <p:nvPr/>
        </p:nvSpPr>
        <p:spPr>
          <a:xfrm>
            <a:off x="457200" y="2920960"/>
            <a:ext cx="4131578" cy="2585323"/>
          </a:xfrm>
          <a:prstGeom prst="rect">
            <a:avLst/>
          </a:prstGeom>
          <a:noFill/>
        </p:spPr>
        <p:txBody>
          <a:bodyPr wrap="square" rtlCol="0">
            <a:spAutoFit/>
          </a:bodyPr>
          <a:lstStyle/>
          <a:p>
            <a:pPr marL="1200150" lvl="2" indent="-285750">
              <a:buFont typeface="Arial" panose="020B0604020202020204" pitchFamily="34" charset="0"/>
              <a:buChar char="•"/>
            </a:pPr>
            <a:r>
              <a:rPr lang="en-US" dirty="0">
                <a:latin typeface="+mn-lt"/>
              </a:rPr>
              <a:t>Access Control </a:t>
            </a:r>
          </a:p>
          <a:p>
            <a:pPr marL="1200150" lvl="2" indent="-285750">
              <a:buFont typeface="Arial" panose="020B0604020202020204" pitchFamily="34" charset="0"/>
              <a:buChar char="•"/>
            </a:pPr>
            <a:r>
              <a:rPr lang="en-US" dirty="0">
                <a:latin typeface="+mn-lt"/>
              </a:rPr>
              <a:t>Awareness and Training</a:t>
            </a:r>
          </a:p>
          <a:p>
            <a:pPr marL="1200150" lvl="2" indent="-285750">
              <a:buFont typeface="Arial" panose="020B0604020202020204" pitchFamily="34" charset="0"/>
              <a:buChar char="•"/>
            </a:pPr>
            <a:r>
              <a:rPr lang="en-US" dirty="0">
                <a:latin typeface="+mn-lt"/>
              </a:rPr>
              <a:t>Audit and Accountability </a:t>
            </a:r>
          </a:p>
          <a:p>
            <a:pPr marL="1200150" lvl="2" indent="-285750">
              <a:buFont typeface="Arial" panose="020B0604020202020204" pitchFamily="34" charset="0"/>
              <a:buChar char="•"/>
            </a:pPr>
            <a:r>
              <a:rPr lang="en-US" dirty="0">
                <a:latin typeface="+mn-lt"/>
              </a:rPr>
              <a:t>Configuration Management</a:t>
            </a:r>
          </a:p>
          <a:p>
            <a:pPr marL="1200150" lvl="2" indent="-285750">
              <a:buFont typeface="Arial" panose="020B0604020202020204" pitchFamily="34" charset="0"/>
              <a:buChar char="•"/>
            </a:pPr>
            <a:r>
              <a:rPr lang="en-US" dirty="0">
                <a:latin typeface="+mn-lt"/>
              </a:rPr>
              <a:t>Identification and Authentication</a:t>
            </a:r>
          </a:p>
          <a:p>
            <a:pPr marL="1200150" lvl="2" indent="-285750">
              <a:buFont typeface="Arial" panose="020B0604020202020204" pitchFamily="34" charset="0"/>
              <a:buChar char="•"/>
            </a:pPr>
            <a:r>
              <a:rPr lang="en-US" dirty="0">
                <a:latin typeface="+mn-lt"/>
              </a:rPr>
              <a:t>Incident Response</a:t>
            </a:r>
          </a:p>
          <a:p>
            <a:pPr marL="1200150" lvl="2" indent="-285750">
              <a:buFont typeface="Arial" panose="020B0604020202020204" pitchFamily="34" charset="0"/>
              <a:buChar char="•"/>
            </a:pPr>
            <a:r>
              <a:rPr lang="en-US" dirty="0">
                <a:latin typeface="+mn-lt"/>
              </a:rPr>
              <a:t>Maintenance</a:t>
            </a:r>
          </a:p>
          <a:p>
            <a:pPr marL="1200150" lvl="2" indent="-285750">
              <a:buFont typeface="Arial" panose="020B0604020202020204" pitchFamily="34" charset="0"/>
              <a:buChar char="•"/>
            </a:pPr>
            <a:r>
              <a:rPr lang="en-US" dirty="0">
                <a:latin typeface="+mn-lt"/>
              </a:rPr>
              <a:t>Media Protection</a:t>
            </a:r>
          </a:p>
        </p:txBody>
      </p:sp>
      <p:sp>
        <p:nvSpPr>
          <p:cNvPr id="5" name="TextBox 4">
            <a:extLst>
              <a:ext uri="{FF2B5EF4-FFF2-40B4-BE49-F238E27FC236}">
                <a16:creationId xmlns:a16="http://schemas.microsoft.com/office/drawing/2014/main" id="{06F1A947-AF53-492E-812A-F161E3C407F4}"/>
              </a:ext>
            </a:extLst>
          </p:cNvPr>
          <p:cNvSpPr txBox="1"/>
          <p:nvPr/>
        </p:nvSpPr>
        <p:spPr>
          <a:xfrm>
            <a:off x="4408051" y="2895576"/>
            <a:ext cx="3577905" cy="2585323"/>
          </a:xfrm>
          <a:prstGeom prst="rect">
            <a:avLst/>
          </a:prstGeom>
          <a:noFill/>
        </p:spPr>
        <p:txBody>
          <a:bodyPr wrap="square" rtlCol="0">
            <a:spAutoFit/>
          </a:bodyPr>
          <a:lstStyle/>
          <a:p>
            <a:pPr marL="1200150" lvl="2" indent="-285750">
              <a:buFont typeface="Arial" panose="020B0604020202020204" pitchFamily="34" charset="0"/>
              <a:buChar char="•"/>
            </a:pPr>
            <a:r>
              <a:rPr lang="en-US" dirty="0">
                <a:latin typeface="+mn-lt"/>
              </a:rPr>
              <a:t>Personnel Security </a:t>
            </a:r>
          </a:p>
          <a:p>
            <a:pPr marL="1200150" lvl="2" indent="-285750">
              <a:buFont typeface="Arial" panose="020B0604020202020204" pitchFamily="34" charset="0"/>
              <a:buChar char="•"/>
            </a:pPr>
            <a:r>
              <a:rPr lang="en-US" dirty="0">
                <a:latin typeface="+mn-lt"/>
              </a:rPr>
              <a:t>Physical Protection </a:t>
            </a:r>
          </a:p>
          <a:p>
            <a:pPr marL="1200150" lvl="2" indent="-285750">
              <a:buFont typeface="Arial" panose="020B0604020202020204" pitchFamily="34" charset="0"/>
              <a:buChar char="•"/>
            </a:pPr>
            <a:r>
              <a:rPr lang="en-US" dirty="0">
                <a:latin typeface="+mn-lt"/>
              </a:rPr>
              <a:t>Risk Assessment </a:t>
            </a:r>
          </a:p>
          <a:p>
            <a:pPr marL="1200150" lvl="2" indent="-285750">
              <a:buFont typeface="Arial" panose="020B0604020202020204" pitchFamily="34" charset="0"/>
              <a:buChar char="•"/>
            </a:pPr>
            <a:r>
              <a:rPr lang="en-US" dirty="0">
                <a:latin typeface="+mn-lt"/>
              </a:rPr>
              <a:t>Security Assessment </a:t>
            </a:r>
          </a:p>
          <a:p>
            <a:pPr marL="1200150" lvl="2" indent="-285750">
              <a:buFont typeface="Arial" panose="020B0604020202020204" pitchFamily="34" charset="0"/>
              <a:buChar char="•"/>
            </a:pPr>
            <a:r>
              <a:rPr lang="en-US" dirty="0">
                <a:latin typeface="+mn-lt"/>
              </a:rPr>
              <a:t>System and Communications Protection</a:t>
            </a:r>
          </a:p>
          <a:p>
            <a:pPr marL="1200150" lvl="2" indent="-285750">
              <a:buFont typeface="Arial" panose="020B0604020202020204" pitchFamily="34" charset="0"/>
              <a:buChar char="•"/>
            </a:pPr>
            <a:r>
              <a:rPr lang="en-US" dirty="0">
                <a:latin typeface="+mn-lt"/>
              </a:rPr>
              <a:t>System and Information Integrity</a:t>
            </a:r>
          </a:p>
        </p:txBody>
      </p:sp>
    </p:spTree>
    <p:extLst>
      <p:ext uri="{BB962C8B-B14F-4D97-AF65-F5344CB8AC3E}">
        <p14:creationId xmlns:p14="http://schemas.microsoft.com/office/powerpoint/2010/main" val="1214261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64346"/>
            <a:ext cx="8229600" cy="4953000"/>
          </a:xfrm>
        </p:spPr>
        <p:txBody>
          <a:bodyPr/>
          <a:lstStyle/>
          <a:p>
            <a:r>
              <a:rPr lang="en-US" b="1" dirty="0"/>
              <a:t>Rule Contains A Cyber Incident Reporting Requirement: </a:t>
            </a:r>
          </a:p>
          <a:p>
            <a:pPr lvl="1"/>
            <a:r>
              <a:rPr lang="en-US" dirty="0"/>
              <a:t>Requires you to identify if you have a reportable “cyber incident”</a:t>
            </a:r>
          </a:p>
          <a:p>
            <a:pPr lvl="1"/>
            <a:r>
              <a:rPr lang="en-US" dirty="0"/>
              <a:t>If a “cyber incident occurs”, you are required to </a:t>
            </a:r>
          </a:p>
          <a:p>
            <a:pPr lvl="2"/>
            <a:r>
              <a:rPr lang="en-US" sz="2000" dirty="0"/>
              <a:t>Rapidly Report to DoD within 72 hours of actual or suspected cyber incident</a:t>
            </a:r>
          </a:p>
          <a:p>
            <a:pPr lvl="2"/>
            <a:r>
              <a:rPr lang="en-US" sz="2000" dirty="0"/>
              <a:t>Provide the DoD Cyber Crime Center (DC3) with the “malicious software, if detected and isolated”</a:t>
            </a:r>
          </a:p>
          <a:p>
            <a:pPr lvl="2"/>
            <a:r>
              <a:rPr lang="en-US" sz="2000" dirty="0"/>
              <a:t>Engage in media preservation and protection for at least 90 days for all known affected information systems</a:t>
            </a:r>
          </a:p>
        </p:txBody>
      </p:sp>
      <p:sp>
        <p:nvSpPr>
          <p:cNvPr id="3" name="Title 2"/>
          <p:cNvSpPr>
            <a:spLocks noGrp="1"/>
          </p:cNvSpPr>
          <p:nvPr>
            <p:ph type="title"/>
          </p:nvPr>
        </p:nvSpPr>
        <p:spPr>
          <a:xfrm>
            <a:off x="0" y="150186"/>
            <a:ext cx="9144000" cy="738187"/>
          </a:xfrm>
        </p:spPr>
        <p:txBody>
          <a:bodyPr/>
          <a:lstStyle/>
          <a:p>
            <a:r>
              <a:rPr lang="en-US" sz="3200" dirty="0"/>
              <a:t>DFARS Safeguarding and Reporting Rule</a:t>
            </a:r>
          </a:p>
        </p:txBody>
      </p:sp>
    </p:spTree>
    <p:extLst>
      <p:ext uri="{BB962C8B-B14F-4D97-AF65-F5344CB8AC3E}">
        <p14:creationId xmlns:p14="http://schemas.microsoft.com/office/powerpoint/2010/main" val="439716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600" b="1" dirty="0">
                <a:solidFill>
                  <a:srgbClr val="000000"/>
                </a:solidFill>
              </a:rPr>
              <a:t>Cyber Incident Reporting Requirement (continued):</a:t>
            </a:r>
          </a:p>
          <a:p>
            <a:pPr lvl="2"/>
            <a:r>
              <a:rPr lang="en-US" dirty="0">
                <a:solidFill>
                  <a:srgbClr val="000000"/>
                </a:solidFill>
              </a:rPr>
              <a:t>Conduct cyber incident damage assessment activities. </a:t>
            </a:r>
          </a:p>
          <a:p>
            <a:pPr lvl="2"/>
            <a:r>
              <a:rPr lang="en-US" dirty="0">
                <a:solidFill>
                  <a:srgbClr val="000000"/>
                </a:solidFill>
              </a:rPr>
              <a:t>Upon DOD request, provide media or access to covered information systems and equipment </a:t>
            </a:r>
          </a:p>
          <a:p>
            <a:pPr lvl="2"/>
            <a:r>
              <a:rPr lang="en-US" dirty="0">
                <a:solidFill>
                  <a:srgbClr val="000000"/>
                </a:solidFill>
              </a:rPr>
              <a:t>Report to other Government locations as directed </a:t>
            </a:r>
          </a:p>
          <a:p>
            <a:pPr lvl="2"/>
            <a:r>
              <a:rPr lang="en-US" dirty="0">
                <a:solidFill>
                  <a:srgbClr val="000000"/>
                </a:solidFill>
              </a:rPr>
              <a:t>Other reports as required (e.g., export control disclosures)</a:t>
            </a:r>
          </a:p>
          <a:p>
            <a:r>
              <a:rPr lang="en-US" sz="2600" dirty="0">
                <a:solidFill>
                  <a:srgbClr val="000000"/>
                </a:solidFill>
              </a:rPr>
              <a:t>Don’t Forget To Mark Your Data </a:t>
            </a:r>
          </a:p>
          <a:p>
            <a:pPr lvl="1"/>
            <a:r>
              <a:rPr lang="en-US" dirty="0">
                <a:solidFill>
                  <a:srgbClr val="000000"/>
                </a:solidFill>
              </a:rPr>
              <a:t>Mark Government data consistent with requirements</a:t>
            </a:r>
          </a:p>
          <a:p>
            <a:pPr lvl="1"/>
            <a:r>
              <a:rPr lang="en-US" b="1" i="1" dirty="0">
                <a:solidFill>
                  <a:srgbClr val="000000"/>
                </a:solidFill>
              </a:rPr>
              <a:t>Mark Your OWN DATA to protect and preserve your rights</a:t>
            </a:r>
          </a:p>
          <a:p>
            <a:pPr marL="0" lvl="0" indent="0">
              <a:lnSpc>
                <a:spcPct val="115000"/>
              </a:lnSpc>
              <a:spcBef>
                <a:spcPts val="0"/>
              </a:spcBef>
              <a:spcAft>
                <a:spcPts val="1000"/>
              </a:spcAft>
              <a:buNone/>
              <a:tabLst>
                <a:tab pos="6400800" algn="l"/>
              </a:tabLst>
            </a:pPr>
            <a:endParaRPr lang="en-US" sz="2000" dirty="0">
              <a:solidFill>
                <a:srgbClr val="000000"/>
              </a:solidFill>
            </a:endParaRPr>
          </a:p>
        </p:txBody>
      </p:sp>
      <p:sp>
        <p:nvSpPr>
          <p:cNvPr id="3" name="Title 2"/>
          <p:cNvSpPr>
            <a:spLocks noGrp="1"/>
          </p:cNvSpPr>
          <p:nvPr>
            <p:ph type="title"/>
          </p:nvPr>
        </p:nvSpPr>
        <p:spPr>
          <a:xfrm>
            <a:off x="0" y="150186"/>
            <a:ext cx="9144000" cy="738187"/>
          </a:xfrm>
        </p:spPr>
        <p:txBody>
          <a:bodyPr/>
          <a:lstStyle/>
          <a:p>
            <a:r>
              <a:rPr lang="en-US" sz="3200" dirty="0"/>
              <a:t>DFARS Safeguarding and Reporting Rule</a:t>
            </a:r>
          </a:p>
        </p:txBody>
      </p:sp>
    </p:spTree>
    <p:extLst>
      <p:ext uri="{BB962C8B-B14F-4D97-AF65-F5344CB8AC3E}">
        <p14:creationId xmlns:p14="http://schemas.microsoft.com/office/powerpoint/2010/main" val="1101236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Potential New Template">
  <a:themeElements>
    <a:clrScheme name="Custom 2">
      <a:dk1>
        <a:srgbClr val="000000"/>
      </a:dk1>
      <a:lt1>
        <a:sysClr val="window" lastClr="FFFFFF"/>
      </a:lt1>
      <a:dk2>
        <a:srgbClr val="830013"/>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FD9F958D980342A5124FE7BD465D6F" ma:contentTypeVersion="0" ma:contentTypeDescription="Create a new document." ma:contentTypeScope="" ma:versionID="20a157cf91c9295912378a0110570cf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22A4C-E879-421E-9DD4-1EDB13D0CBCA}">
  <ds:schemaRefs>
    <ds:schemaRef ds:uri="http://schemas.microsoft.com/sharepoint/v3/contenttype/forms"/>
  </ds:schemaRefs>
</ds:datastoreItem>
</file>

<file path=customXml/itemProps2.xml><?xml version="1.0" encoding="utf-8"?>
<ds:datastoreItem xmlns:ds="http://schemas.openxmlformats.org/officeDocument/2006/customXml" ds:itemID="{F3A8CBDE-05A6-440F-8D9F-9F3E6A29342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9ECF168-5E3E-4033-876A-9E12822EE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Potential New Template.thmx</Template>
  <TotalTime>14304</TotalTime>
  <Words>1506</Words>
  <Application>Microsoft Office PowerPoint</Application>
  <PresentationFormat>On-screen Show (4:3)</PresentationFormat>
  <Paragraphs>183</Paragraphs>
  <Slides>23</Slides>
  <Notes>14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Candara</vt:lpstr>
      <vt:lpstr>Courier New</vt:lpstr>
      <vt:lpstr>Times New Roman</vt:lpstr>
      <vt:lpstr>Wingdings</vt:lpstr>
      <vt:lpstr>Potential New Template</vt:lpstr>
      <vt:lpstr>Custom Design</vt:lpstr>
      <vt:lpstr>PowerPoint Presentation</vt:lpstr>
      <vt:lpstr>Agenda </vt:lpstr>
      <vt:lpstr>DFARS Safeguarding and Reporting Rule</vt:lpstr>
      <vt:lpstr>DFARS Safeguarding and Reporting Rule</vt:lpstr>
      <vt:lpstr>DFARS Safeguarding and Reporting Rule</vt:lpstr>
      <vt:lpstr>DFARS Safeguarding and Reporting Rule</vt:lpstr>
      <vt:lpstr>DFARS Safeguarding and Reporting Rule</vt:lpstr>
      <vt:lpstr>DFARS Safeguarding and Reporting Rule</vt:lpstr>
      <vt:lpstr>DFARS Safeguarding and Reporting Rule</vt:lpstr>
      <vt:lpstr>DFARS Safeguarding and Reporting Rule</vt:lpstr>
      <vt:lpstr>The DFARS Wave</vt:lpstr>
      <vt:lpstr>Ride The Waves</vt:lpstr>
      <vt:lpstr>Challenges in Implementation </vt:lpstr>
      <vt:lpstr>Example: CDI Open-Ended Definition</vt:lpstr>
      <vt:lpstr>Example: Open-Ended Definition</vt:lpstr>
      <vt:lpstr>Challenges in Implementation </vt:lpstr>
      <vt:lpstr>Example: False Claims Act</vt:lpstr>
      <vt:lpstr>“I Didn’t Know” Is Not An Option</vt:lpstr>
      <vt:lpstr>What Are Your Next Steps </vt:lpstr>
      <vt:lpstr>PowerPoint Presentation</vt:lpstr>
      <vt:lpstr>Susan Warshaw Ebner </vt:lpstr>
      <vt:lpstr>PowerPoint Presentation</vt:lpstr>
      <vt:lpstr>Rolando R. Sanchez</vt:lpstr>
    </vt:vector>
  </TitlesOfParts>
  <Company>University of Maryland College 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Rolando Sanchez</cp:lastModifiedBy>
  <cp:revision>330</cp:revision>
  <cp:lastPrinted>2017-04-12T22:57:19Z</cp:lastPrinted>
  <dcterms:created xsi:type="dcterms:W3CDTF">2013-12-10T16:30:25Z</dcterms:created>
  <dcterms:modified xsi:type="dcterms:W3CDTF">2017-10-18T18:27:59Z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0x0101005CFD9F958D980342A5124FE7BD465D6F</vt:lpwstr>
  </property>
</Properties>
</file>