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8" r:id="rId2"/>
    <p:sldId id="260" r:id="rId3"/>
    <p:sldId id="320" r:id="rId4"/>
    <p:sldId id="328" r:id="rId5"/>
    <p:sldId id="323" r:id="rId6"/>
    <p:sldId id="331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66"/>
    <a:srgbClr val="002A54"/>
    <a:srgbClr val="543200"/>
    <a:srgbClr val="965900"/>
    <a:srgbClr val="969696"/>
    <a:srgbClr val="FF0000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420" autoAdjust="0"/>
  </p:normalViewPr>
  <p:slideViewPr>
    <p:cSldViewPr>
      <p:cViewPr>
        <p:scale>
          <a:sx n="89" d="100"/>
          <a:sy n="89" d="100"/>
        </p:scale>
        <p:origin x="-60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13C498ED-18F6-4C7A-95D0-9CA18635C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FCF650F2-8ED7-4D38-88B3-EAC2F6D2C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8C6133-316D-42F9-AD2F-3D1D782C417F}" type="slidenum">
              <a:rPr lang="en-US" smtClean="0"/>
              <a:pPr/>
              <a:t>0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E3EA7D-AEC1-495A-8F49-7155285301F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1" descr="07_main_Orion_with_LSA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271588" y="5149850"/>
            <a:ext cx="2362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4" descr="Ares1Vehicle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96863" y="5124450"/>
            <a:ext cx="998537" cy="12477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6" name="Rectangle 52"/>
          <p:cNvSpPr>
            <a:spLocks noChangeArrowheads="1"/>
          </p:cNvSpPr>
          <p:nvPr/>
        </p:nvSpPr>
        <p:spPr bwMode="gray">
          <a:xfrm>
            <a:off x="0" y="0"/>
            <a:ext cx="9144000" cy="5157788"/>
          </a:xfrm>
          <a:prstGeom prst="rect">
            <a:avLst/>
          </a:prstGeom>
          <a:solidFill>
            <a:schemeClr val="accent1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4"/>
          <p:cNvSpPr>
            <a:spLocks noChangeArrowheads="1"/>
          </p:cNvSpPr>
          <p:nvPr/>
        </p:nvSpPr>
        <p:spPr bwMode="gray">
          <a:xfrm>
            <a:off x="1262063" y="0"/>
            <a:ext cx="2362200" cy="49530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72549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63"/>
          <p:cNvSpPr>
            <a:spLocks noChangeArrowheads="1"/>
          </p:cNvSpPr>
          <p:nvPr/>
        </p:nvSpPr>
        <p:spPr bwMode="gray">
          <a:xfrm>
            <a:off x="1276350" y="4941888"/>
            <a:ext cx="7867650" cy="21748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68"/>
          <p:cNvSpPr>
            <a:spLocks noChangeArrowheads="1"/>
          </p:cNvSpPr>
          <p:nvPr/>
        </p:nvSpPr>
        <p:spPr bwMode="gray">
          <a:xfrm>
            <a:off x="8305800" y="0"/>
            <a:ext cx="76200" cy="17526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70" descr="nasa_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304800" y="304800"/>
            <a:ext cx="19431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2" descr="Ares I and V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300038" y="3481388"/>
            <a:ext cx="995362" cy="16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66"/>
          <p:cNvSpPr>
            <a:spLocks noChangeArrowheads="1"/>
          </p:cNvSpPr>
          <p:nvPr/>
        </p:nvSpPr>
        <p:spPr bwMode="gray">
          <a:xfrm>
            <a:off x="304800" y="304800"/>
            <a:ext cx="8534400" cy="4343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65"/>
          <p:cNvSpPr>
            <a:spLocks noChangeArrowheads="1"/>
          </p:cNvSpPr>
          <p:nvPr/>
        </p:nvSpPr>
        <p:spPr bwMode="gray">
          <a:xfrm>
            <a:off x="304800" y="2209800"/>
            <a:ext cx="8458200" cy="12954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733800"/>
            <a:ext cx="58674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4025" y="2606675"/>
            <a:ext cx="8229600" cy="685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400800"/>
            <a:ext cx="2133600" cy="3206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400800"/>
            <a:ext cx="2895600" cy="3206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400800"/>
            <a:ext cx="2133600" cy="3206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0C20345-878A-476C-BA6B-7FB3AFBC8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F419C-9F44-4ADA-A6D7-E2FFEA56D6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6191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6191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63482-1353-4161-9579-775A252C77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30948-DE8F-486C-B9FE-C95E38FE6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F2603-1AA1-4160-AC28-8009A6E70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43844-F9A5-4291-AB16-AE69164515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61563-A16F-4D6B-8CD4-6DC521F43A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02D62-0765-4981-BBED-7717A431B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F3FD0-B928-47C1-BA05-C3C19C0F8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8C754-58E6-4C4A-B906-7E13AB25E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00BEA-D2CE-45C1-8CF0-65F1CA591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" name="Rectangle 43"/>
          <p:cNvSpPr>
            <a:spLocks noChangeArrowheads="1"/>
          </p:cNvSpPr>
          <p:nvPr/>
        </p:nvSpPr>
        <p:spPr bwMode="gray">
          <a:xfrm>
            <a:off x="0" y="9525"/>
            <a:ext cx="9144000" cy="10287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68" name="Rectangle 44"/>
          <p:cNvSpPr>
            <a:spLocks noChangeArrowheads="1"/>
          </p:cNvSpPr>
          <p:nvPr/>
        </p:nvSpPr>
        <p:spPr bwMode="gray">
          <a:xfrm>
            <a:off x="1447800" y="0"/>
            <a:ext cx="7696200" cy="8794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69" name="Rectangle 45"/>
          <p:cNvSpPr>
            <a:spLocks noChangeArrowheads="1"/>
          </p:cNvSpPr>
          <p:nvPr/>
        </p:nvSpPr>
        <p:spPr bwMode="gray">
          <a:xfrm>
            <a:off x="0" y="158750"/>
            <a:ext cx="9144000" cy="60325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71" name="Rectangle 47"/>
          <p:cNvSpPr>
            <a:spLocks noChangeArrowheads="1"/>
          </p:cNvSpPr>
          <p:nvPr/>
        </p:nvSpPr>
        <p:spPr bwMode="gray">
          <a:xfrm>
            <a:off x="0" y="1143000"/>
            <a:ext cx="228600" cy="57150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72" name="Rectangle 48"/>
          <p:cNvSpPr>
            <a:spLocks noChangeArrowheads="1"/>
          </p:cNvSpPr>
          <p:nvPr/>
        </p:nvSpPr>
        <p:spPr bwMode="gray">
          <a:xfrm>
            <a:off x="8686800" y="0"/>
            <a:ext cx="76200" cy="6096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371600"/>
            <a:ext cx="8229600" cy="50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accent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52145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accent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1"/>
                </a:solidFill>
                <a:effectLst/>
              </a:defRPr>
            </a:lvl1pPr>
          </a:lstStyle>
          <a:p>
            <a:pPr>
              <a:defRPr/>
            </a:pPr>
            <a:fld id="{3D53AD0A-7E69-47FA-9AAB-2C902E1590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gray">
          <a:xfrm>
            <a:off x="0" y="0"/>
            <a:ext cx="1447800" cy="10668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gray">
          <a:xfrm>
            <a:off x="0" y="1035050"/>
            <a:ext cx="14478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7" name="Rectangle 50"/>
          <p:cNvSpPr>
            <a:spLocks noGrp="1" noChangeArrowheads="1"/>
          </p:cNvSpPr>
          <p:nvPr>
            <p:ph type="title"/>
          </p:nvPr>
        </p:nvSpPr>
        <p:spPr bwMode="gray">
          <a:xfrm>
            <a:off x="1447800" y="206375"/>
            <a:ext cx="685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38" name="Picture 53" descr="Ares1andVVehicles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28588" y="107950"/>
            <a:ext cx="1187450" cy="10318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 2" pitchFamily="18" charset="2"/>
        <a:buChar char="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 2" pitchFamily="18" charset="2"/>
        <a:buChar char="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8600" y="2463800"/>
            <a:ext cx="8763000" cy="685800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/>
              <a:t>NASA Update</a:t>
            </a:r>
            <a:endParaRPr lang="en-US" sz="3600" dirty="0" smtClean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685800"/>
            <a:ext cx="4724400" cy="609600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/>
              <a:t>NDIA PMSC Quarterly Meeting  </a:t>
            </a:r>
          </a:p>
          <a:p>
            <a:pPr eaLnBrk="1" hangingPunct="1">
              <a:defRPr/>
            </a:pPr>
            <a:r>
              <a:rPr lang="en-US" sz="2000" dirty="0" smtClean="0"/>
              <a:t>August 26, 2010</a:t>
            </a:r>
          </a:p>
        </p:txBody>
      </p:sp>
      <p:sp>
        <p:nvSpPr>
          <p:cNvPr id="15363" name="Rectangle 14"/>
          <p:cNvSpPr>
            <a:spLocks noChangeArrowheads="1"/>
          </p:cNvSpPr>
          <p:nvPr/>
        </p:nvSpPr>
        <p:spPr bwMode="auto">
          <a:xfrm>
            <a:off x="4562475" y="5715000"/>
            <a:ext cx="41243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200" b="1"/>
              <a:t>Ken Poole</a:t>
            </a:r>
          </a:p>
          <a:p>
            <a:pPr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200" b="1"/>
              <a:t>NASA/MSFC/CS40 (Project Planning &amp; Analysis Team)</a:t>
            </a:r>
          </a:p>
          <a:p>
            <a:pPr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200" b="1"/>
              <a:t>256-544-2419</a:t>
            </a:r>
            <a:endParaRPr lang="uk-UA" sz="1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BED098-6ED4-48AB-BAA0-52B031C16C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1447800" y="206375"/>
            <a:ext cx="6248400" cy="533400"/>
          </a:xfrm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/>
              <a:t>Topics</a:t>
            </a: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gray">
          <a:xfrm>
            <a:off x="762000" y="1974850"/>
            <a:ext cx="7772400" cy="539750"/>
          </a:xfrm>
          <a:prstGeom prst="roundRect">
            <a:avLst>
              <a:gd name="adj" fmla="val 1904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Policy and Requirements Update 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gray">
          <a:xfrm>
            <a:off x="762000" y="3659188"/>
            <a:ext cx="7772400" cy="533400"/>
          </a:xfrm>
          <a:prstGeom prst="roundRect">
            <a:avLst>
              <a:gd name="adj" fmla="val 1279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EVM Capability Development Summary Schedule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gray">
          <a:xfrm>
            <a:off x="762000" y="2825750"/>
            <a:ext cx="7772400" cy="527050"/>
          </a:xfrm>
          <a:prstGeom prst="roundRect">
            <a:avLst>
              <a:gd name="adj" fmla="val 19046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NASA EVM Capability Development Status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735F37-9314-45DB-BB25-1953404AFC4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238249"/>
            <a:ext cx="8458200" cy="2877009"/>
          </a:xfrm>
          <a:prstGeom prst="rect">
            <a:avLst/>
          </a:prstGeom>
        </p:spPr>
        <p:txBody>
          <a:bodyPr/>
          <a:lstStyle/>
          <a:p>
            <a:pPr marL="457200" indent="-457200" defTabSz="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b="1" kern="0" dirty="0">
                <a:solidFill>
                  <a:srgbClr val="000099"/>
                </a:solidFill>
                <a:latin typeface="+mn-lt"/>
              </a:rPr>
              <a:t>NASA’s </a:t>
            </a:r>
            <a:r>
              <a:rPr lang="en-US" sz="2000" b="1" kern="0" dirty="0">
                <a:solidFill>
                  <a:srgbClr val="000099"/>
                </a:solidFill>
                <a:latin typeface="+mn-lt"/>
              </a:rPr>
              <a:t>Program/Project Management Requirements for Flight Projects, NPR 7120.5 version </a:t>
            </a:r>
            <a:r>
              <a:rPr lang="en-US" sz="2000" b="1" kern="0" dirty="0">
                <a:solidFill>
                  <a:srgbClr val="000099"/>
                </a:solidFill>
                <a:latin typeface="+mn-lt"/>
              </a:rPr>
              <a:t>E is still on track for a 4</a:t>
            </a:r>
            <a:r>
              <a:rPr lang="en-US" sz="2000" b="1" kern="0" baseline="30000" dirty="0">
                <a:solidFill>
                  <a:srgbClr val="000099"/>
                </a:solidFill>
                <a:latin typeface="+mn-lt"/>
              </a:rPr>
              <a:t>th</a:t>
            </a:r>
            <a:r>
              <a:rPr lang="en-US" sz="2000" b="1" kern="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US" sz="2000" b="1" kern="0" dirty="0">
                <a:solidFill>
                  <a:srgbClr val="000099"/>
                </a:solidFill>
                <a:latin typeface="+mn-lt"/>
              </a:rPr>
              <a:t>Qtr </a:t>
            </a:r>
            <a:r>
              <a:rPr lang="en-US" sz="2000" b="1" kern="0" dirty="0">
                <a:solidFill>
                  <a:srgbClr val="000099"/>
                </a:solidFill>
                <a:latin typeface="+mn-lt"/>
              </a:rPr>
              <a:t>CY2010 completion</a:t>
            </a:r>
            <a:endParaRPr lang="en-US" sz="2000" dirty="0">
              <a:solidFill>
                <a:srgbClr val="000099"/>
              </a:solidFill>
            </a:endParaRPr>
          </a:p>
          <a:p>
            <a:pPr marL="914400" lvl="3" indent="-457200">
              <a:buClr>
                <a:schemeClr val="tx1"/>
              </a:buClr>
              <a:buSzPct val="60000"/>
              <a:buFont typeface="+mj-lt"/>
              <a:buAutoNum type="arabicPeriod"/>
              <a:defRPr/>
            </a:pPr>
            <a:endParaRPr lang="en-US" sz="800" dirty="0">
              <a:solidFill>
                <a:srgbClr val="000099"/>
              </a:solidFill>
            </a:endParaRPr>
          </a:p>
          <a:p>
            <a:pPr lvl="1">
              <a:buClr>
                <a:schemeClr val="tx1"/>
              </a:buClr>
              <a:buSzPct val="75000"/>
              <a:defRPr/>
            </a:pPr>
            <a:r>
              <a:rPr lang="en-US" b="1" dirty="0">
                <a:solidFill>
                  <a:srgbClr val="000099"/>
                </a:solidFill>
              </a:rPr>
              <a:t>Provides </a:t>
            </a:r>
            <a:r>
              <a:rPr lang="en-US" b="1" dirty="0">
                <a:solidFill>
                  <a:srgbClr val="000099"/>
                </a:solidFill>
              </a:rPr>
              <a:t>additional guidance and clarity to </a:t>
            </a:r>
            <a:r>
              <a:rPr lang="en-US" b="1" dirty="0">
                <a:solidFill>
                  <a:srgbClr val="000099"/>
                </a:solidFill>
              </a:rPr>
              <a:t>Project Planning &amp; Control requirements </a:t>
            </a:r>
            <a:endParaRPr lang="en-US" b="1" dirty="0">
              <a:solidFill>
                <a:srgbClr val="000099"/>
              </a:solidFill>
            </a:endParaRPr>
          </a:p>
          <a:p>
            <a:pPr marL="977900" lvl="2" indent="-342900">
              <a:spcBef>
                <a:spcPts val="600"/>
              </a:spcBef>
              <a:buClr>
                <a:schemeClr val="tx2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000099"/>
                </a:solidFill>
              </a:rPr>
              <a:t>Applicability of ANSI/EIA-748 guidelines vs. EVM </a:t>
            </a:r>
            <a:r>
              <a:rPr lang="en-US" sz="1600" dirty="0">
                <a:solidFill>
                  <a:srgbClr val="000099"/>
                </a:solidFill>
              </a:rPr>
              <a:t>principles </a:t>
            </a:r>
            <a:r>
              <a:rPr lang="en-US" sz="1600" dirty="0">
                <a:solidFill>
                  <a:srgbClr val="000099"/>
                </a:solidFill>
              </a:rPr>
              <a:t>for </a:t>
            </a:r>
            <a:r>
              <a:rPr lang="en-US" sz="1600" dirty="0">
                <a:solidFill>
                  <a:srgbClr val="000099"/>
                </a:solidFill>
              </a:rPr>
              <a:t>NASA in-house </a:t>
            </a:r>
            <a:r>
              <a:rPr lang="en-US" sz="1600" dirty="0">
                <a:solidFill>
                  <a:srgbClr val="000099"/>
                </a:solidFill>
              </a:rPr>
              <a:t>projects with a life cycle cost of estimate of greater than $20M</a:t>
            </a:r>
            <a:endParaRPr lang="en-US" sz="1600" dirty="0">
              <a:solidFill>
                <a:srgbClr val="000099"/>
              </a:solidFill>
            </a:endParaRPr>
          </a:p>
          <a:p>
            <a:pPr marL="977900" lvl="2" indent="-342900">
              <a:spcBef>
                <a:spcPts val="600"/>
              </a:spcBef>
              <a:buClr>
                <a:schemeClr val="tx2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000099"/>
                </a:solidFill>
              </a:rPr>
              <a:t>IBR requirements </a:t>
            </a:r>
            <a:r>
              <a:rPr lang="en-US" sz="1600" dirty="0">
                <a:solidFill>
                  <a:srgbClr val="000099"/>
                </a:solidFill>
              </a:rPr>
              <a:t>for NASA in-house project implementations</a:t>
            </a:r>
          </a:p>
          <a:p>
            <a:pPr marL="977900" lvl="2" indent="-342900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000099"/>
                </a:solidFill>
              </a:rPr>
              <a:t>Ensure consistency between new “Management Agreement” definition and PBB (Includes PMB &amp; Reserves)</a:t>
            </a:r>
          </a:p>
          <a:p>
            <a:pPr marL="977900" lvl="2" indent="-342900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000099"/>
                </a:solidFill>
              </a:rPr>
              <a:t>Initiate EVM planning during project Formulation (phases A &amp; B) with formal application and reporting starting in project Implementation (phase C)</a:t>
            </a:r>
          </a:p>
          <a:p>
            <a:pPr marL="977900" lvl="2" indent="-342900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000099"/>
                </a:solidFill>
              </a:rPr>
              <a:t>Acknowledges and requires adequate cost and schedule margin to be incorporated into the project integrated baseline</a:t>
            </a:r>
          </a:p>
          <a:p>
            <a:pPr lvl="2" indent="-279400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100000"/>
              <a:defRPr/>
            </a:pPr>
            <a:r>
              <a:rPr lang="en-US" sz="800" dirty="0">
                <a:solidFill>
                  <a:srgbClr val="000099"/>
                </a:solidFill>
              </a:rPr>
              <a:t> 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+mj-lt"/>
              <a:buAutoNum type="arabicPeriod"/>
              <a:defRPr/>
            </a:pPr>
            <a:r>
              <a:rPr lang="en-US" b="1" dirty="0">
                <a:solidFill>
                  <a:srgbClr val="000099"/>
                </a:solidFill>
              </a:rPr>
              <a:t>Completed Revision 4 of our draft Agency EVM System Description document (end of July).  Further updates to come based on findings &amp; results of our continued EVM project pilot testing</a:t>
            </a:r>
            <a:endParaRPr lang="en-US" b="1" dirty="0">
              <a:solidFill>
                <a:srgbClr val="000099"/>
              </a:solidFill>
            </a:endParaRPr>
          </a:p>
          <a:p>
            <a:pPr marL="914400" lvl="3" indent="-457200">
              <a:lnSpc>
                <a:spcPct val="120000"/>
              </a:lnSpc>
              <a:buClr>
                <a:schemeClr val="tx1"/>
              </a:buClr>
              <a:buSzPct val="60000"/>
              <a:defRPr/>
            </a:pPr>
            <a:endParaRPr lang="en-US" dirty="0">
              <a:solidFill>
                <a:srgbClr val="000099"/>
              </a:solidFill>
            </a:endParaRPr>
          </a:p>
          <a:p>
            <a:pPr marL="1828800" lvl="6" indent="-457200">
              <a:lnSpc>
                <a:spcPct val="120000"/>
              </a:lnSpc>
              <a:buClr>
                <a:schemeClr val="tx1"/>
              </a:buClr>
              <a:buSzPct val="60000"/>
              <a:buFont typeface="Wingdings" pitchFamily="2" charset="2"/>
              <a:buChar char="Ø"/>
              <a:defRPr/>
            </a:pPr>
            <a:endParaRPr lang="en-US" sz="1600" dirty="0">
              <a:solidFill>
                <a:srgbClr val="000099"/>
              </a:solidFill>
            </a:endParaRPr>
          </a:p>
          <a:p>
            <a:pPr marL="457200" lvl="4" indent="-457200">
              <a:lnSpc>
                <a:spcPct val="120000"/>
              </a:lnSpc>
              <a:buClr>
                <a:schemeClr val="tx1"/>
              </a:buClr>
              <a:buSzPct val="60000"/>
              <a:buFont typeface="Wingdings" pitchFamily="2" charset="2"/>
              <a:buChar char="Ø"/>
              <a:defRPr/>
            </a:pPr>
            <a:endParaRPr lang="en-US" sz="1600" dirty="0">
              <a:solidFill>
                <a:srgbClr val="000099"/>
              </a:solidFill>
            </a:endParaRPr>
          </a:p>
          <a:p>
            <a:pPr marL="914400" lvl="1" indent="-457200" defTabSz="457200">
              <a:spcBef>
                <a:spcPct val="20000"/>
              </a:spcBef>
              <a:defRPr/>
            </a:pPr>
            <a:r>
              <a:rPr lang="en-US" sz="2400" b="1" kern="0" dirty="0">
                <a:solidFill>
                  <a:srgbClr val="000099"/>
                </a:solidFill>
                <a:latin typeface="+mn-lt"/>
              </a:rPr>
              <a:t> </a:t>
            </a:r>
            <a:endParaRPr lang="en-US" sz="2000" b="1" kern="0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658938" y="206375"/>
            <a:ext cx="6723062" cy="533400"/>
          </a:xfrm>
          <a:prstGeom prst="rect">
            <a:avLst/>
          </a:prstGeom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Policy and Requirements Update</a:t>
            </a:r>
            <a:endParaRPr lang="en-US" sz="2800" b="1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EEBF0D-21A6-4B0C-9C0F-4F8A71E5A09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295400" y="152400"/>
            <a:ext cx="7543800" cy="533400"/>
          </a:xfrm>
          <a:prstGeom prst="rect">
            <a:avLst/>
          </a:prstGeom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2800" b="1" kern="0" dirty="0">
                <a:solidFill>
                  <a:schemeClr val="bg1"/>
                </a:solidFill>
              </a:rPr>
              <a:t>NASA EVM Capability Development Status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231900"/>
            <a:ext cx="8534400" cy="5554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spcBef>
                <a:spcPts val="1200"/>
              </a:spcBef>
              <a:buSzPct val="75000"/>
              <a:buFont typeface="Wingdings" pitchFamily="2" charset="2"/>
              <a:buChar char="v"/>
              <a:defRPr/>
            </a:pPr>
            <a:r>
              <a:rPr lang="en-US" sz="2000" b="1" dirty="0">
                <a:solidFill>
                  <a:srgbClr val="000099"/>
                </a:solidFill>
              </a:rPr>
              <a:t>Findings and comments from an Independent Peer Review of our Draft NASA EVM System Description &amp; other associated documents have been assessed and adjudicated.</a:t>
            </a:r>
          </a:p>
          <a:p>
            <a:pPr marL="285750" indent="-285750">
              <a:spcBef>
                <a:spcPts val="1200"/>
              </a:spcBef>
              <a:buSzPct val="75000"/>
              <a:buFont typeface="Wingdings" pitchFamily="2" charset="2"/>
              <a:buChar char="v"/>
              <a:defRPr/>
            </a:pPr>
            <a:r>
              <a:rPr lang="en-US" sz="2000" b="1" dirty="0">
                <a:solidFill>
                  <a:srgbClr val="000099"/>
                </a:solidFill>
              </a:rPr>
              <a:t>Updates to the EVM System Description resulting from Peer Review have been incorporated and a new draft revision was completed.  Updates to associated documents (handbooks and training) are scheduled.  </a:t>
            </a:r>
          </a:p>
          <a:p>
            <a:pPr marL="285750" lvl="1" indent="-285750">
              <a:spcBef>
                <a:spcPts val="600"/>
              </a:spcBef>
              <a:buSzPct val="75000"/>
              <a:buFont typeface="Wingdings" pitchFamily="2" charset="2"/>
              <a:buChar char="v"/>
              <a:defRPr/>
            </a:pPr>
            <a:r>
              <a:rPr lang="en-US" sz="2000" b="1" dirty="0">
                <a:solidFill>
                  <a:srgbClr val="000099"/>
                </a:solidFill>
              </a:rPr>
              <a:t>First EVM project  pilot was brought to a premature completion due to the impacts and changes resulting from the cancellation of the Constellation Program.  </a:t>
            </a:r>
            <a:r>
              <a:rPr lang="en-US" sz="2000" b="1" dirty="0">
                <a:solidFill>
                  <a:srgbClr val="FF0000"/>
                </a:solidFill>
              </a:rPr>
              <a:t>(</a:t>
            </a:r>
            <a:r>
              <a:rPr lang="en-US" sz="2000" dirty="0">
                <a:solidFill>
                  <a:srgbClr val="FF0000"/>
                </a:solidFill>
              </a:rPr>
              <a:t>Extra Vehicular Activity (EVA) Project at JSC).  </a:t>
            </a:r>
            <a:r>
              <a:rPr lang="en-US" sz="2000" b="1" dirty="0">
                <a:solidFill>
                  <a:srgbClr val="000099"/>
                </a:solidFill>
              </a:rPr>
              <a:t>Insights and benefits were gained even though the pilot testing was shortened:</a:t>
            </a:r>
          </a:p>
          <a:p>
            <a:pPr marL="623888" lvl="1" indent="-333375">
              <a:spcBef>
                <a:spcPts val="600"/>
              </a:spcBef>
              <a:buSzPct val="75000"/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00099"/>
                </a:solidFill>
              </a:rPr>
              <a:t>Typical implementation gaps were identified and better understood</a:t>
            </a:r>
          </a:p>
          <a:p>
            <a:pPr marL="623888" lvl="1" indent="-333375">
              <a:spcBef>
                <a:spcPts val="600"/>
              </a:spcBef>
              <a:buSzPct val="75000"/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00099"/>
                </a:solidFill>
              </a:rPr>
              <a:t>Over 50 Lessons Learned were documented for use in helping to better define our Agency EVM documentation, guidance, and methods  </a:t>
            </a:r>
          </a:p>
          <a:p>
            <a:pPr marL="623888" lvl="1" indent="-333375">
              <a:spcBef>
                <a:spcPts val="600"/>
              </a:spcBef>
              <a:buSzPct val="75000"/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00099"/>
                </a:solidFill>
              </a:rPr>
              <a:t>Gained insights into potential process work-</a:t>
            </a:r>
            <a:r>
              <a:rPr lang="en-US" dirty="0" err="1">
                <a:solidFill>
                  <a:srgbClr val="000099"/>
                </a:solidFill>
              </a:rPr>
              <a:t>arounds</a:t>
            </a:r>
            <a:r>
              <a:rPr lang="en-US" dirty="0">
                <a:solidFill>
                  <a:srgbClr val="000099"/>
                </a:solidFill>
              </a:rPr>
              <a:t> for problem areas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E9990F-36D1-45EF-B2E2-1DE695AF962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204913" y="206375"/>
            <a:ext cx="7720012" cy="533400"/>
          </a:xfrm>
          <a:prstGeom prst="rect">
            <a:avLst/>
          </a:prstGeom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2800" b="1" kern="0" dirty="0">
                <a:solidFill>
                  <a:schemeClr val="bg1"/>
                </a:solidFill>
              </a:rPr>
              <a:t>NASA EVM Capability Development Status</a:t>
            </a:r>
          </a:p>
        </p:txBody>
      </p:sp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609600" y="1082675"/>
            <a:ext cx="81534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95288" indent="-395288"/>
            <a:endParaRPr lang="en-US" b="1">
              <a:solidFill>
                <a:srgbClr val="000099"/>
              </a:solidFill>
            </a:endParaRPr>
          </a:p>
          <a:p>
            <a:pPr marL="395288" lvl="1" indent="-395288">
              <a:buFont typeface="Wingdings" pitchFamily="2" charset="2"/>
              <a:buChar char="v"/>
            </a:pPr>
            <a:r>
              <a:rPr lang="en-US" sz="2000" b="1">
                <a:solidFill>
                  <a:srgbClr val="000099"/>
                </a:solidFill>
              </a:rPr>
              <a:t>Started the second of two EVM pilot projects this month in which we will further test and validate our proposed Agency EVM processes and products. </a:t>
            </a:r>
            <a:r>
              <a:rPr lang="en-US" sz="2000">
                <a:solidFill>
                  <a:srgbClr val="FF0000"/>
                </a:solidFill>
              </a:rPr>
              <a:t>(Ice, Cloud, and land Elevation Satellite II (ICESatII) Project at GSFC).  </a:t>
            </a:r>
            <a:r>
              <a:rPr lang="en-US" sz="2000" b="1">
                <a:solidFill>
                  <a:srgbClr val="000099"/>
                </a:solidFill>
              </a:rPr>
              <a:t>(The ICESatII project is currently in Phase A Formulation with no preliminary baseline established yet. This project contains a significant amount of in-house development along with prime contracted effort allowing us to also test how we best merge all EVM data for a total project picture.)  </a:t>
            </a:r>
          </a:p>
          <a:p>
            <a:pPr marL="395288" lvl="1" indent="-395288">
              <a:spcBef>
                <a:spcPts val="1200"/>
              </a:spcBef>
              <a:buFont typeface="Wingdings" pitchFamily="2" charset="2"/>
              <a:buChar char="v"/>
            </a:pPr>
            <a:r>
              <a:rPr lang="en-US" sz="2000" b="1">
                <a:solidFill>
                  <a:srgbClr val="000099"/>
                </a:solidFill>
              </a:rPr>
              <a:t>Update EVM process training material for pilot project use and later Agency-wide use – (October 2010)</a:t>
            </a:r>
          </a:p>
          <a:p>
            <a:pPr marL="395288" lvl="1" indent="-395288">
              <a:spcBef>
                <a:spcPts val="1200"/>
              </a:spcBef>
              <a:buFont typeface="Wingdings" pitchFamily="2" charset="2"/>
              <a:buChar char="v"/>
            </a:pPr>
            <a:r>
              <a:rPr lang="en-US" sz="2000" b="1">
                <a:solidFill>
                  <a:srgbClr val="000099"/>
                </a:solidFill>
              </a:rPr>
              <a:t>Draft update of the NASA EVM Implementation Handbook – (September 2010)</a:t>
            </a:r>
          </a:p>
          <a:p>
            <a:pPr marL="395288" lvl="1" indent="-395288">
              <a:spcBef>
                <a:spcPts val="1200"/>
              </a:spcBef>
              <a:buFont typeface="Wingdings" pitchFamily="2" charset="2"/>
              <a:buChar char="v"/>
            </a:pPr>
            <a:r>
              <a:rPr lang="en-US" sz="2000" b="1">
                <a:solidFill>
                  <a:srgbClr val="000099"/>
                </a:solidFill>
              </a:rPr>
              <a:t>Draft update of the NASA CAM Handbook for EVM – (September 2010)  </a:t>
            </a:r>
          </a:p>
          <a:p>
            <a:pPr marL="395288" indent="-395288"/>
            <a:endParaRPr lang="en-US" b="1">
              <a:solidFill>
                <a:srgbClr val="000099"/>
              </a:solidFill>
            </a:endParaRPr>
          </a:p>
          <a:p>
            <a:pPr marL="395288" indent="-395288">
              <a:buFont typeface="Wingdings" pitchFamily="2" charset="2"/>
              <a:buChar char="v"/>
            </a:pPr>
            <a:endParaRPr lang="en-US" b="1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19B210-8090-4A4C-B7E9-A95DF787EE2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08100" y="206375"/>
            <a:ext cx="7499350" cy="533400"/>
          </a:xfrm>
          <a:prstGeom prst="rect">
            <a:avLst/>
          </a:prstGeom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24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EVM Capability Development Summary Schedule</a:t>
            </a:r>
            <a:endParaRPr lang="en-US" sz="2400" b="1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253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385888"/>
            <a:ext cx="87344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 presentation slides with animation">
  <a:themeElements>
    <a:clrScheme name="Sample presentation slides with animation 1">
      <a:dk1>
        <a:srgbClr val="1A1A70"/>
      </a:dk1>
      <a:lt1>
        <a:srgbClr val="FFFFFF"/>
      </a:lt1>
      <a:dk2>
        <a:srgbClr val="12449E"/>
      </a:dk2>
      <a:lt2>
        <a:srgbClr val="C0C0C0"/>
      </a:lt2>
      <a:accent1>
        <a:srgbClr val="3167D3"/>
      </a:accent1>
      <a:accent2>
        <a:srgbClr val="87A3E9"/>
      </a:accent2>
      <a:accent3>
        <a:srgbClr val="FFFFFF"/>
      </a:accent3>
      <a:accent4>
        <a:srgbClr val="14145F"/>
      </a:accent4>
      <a:accent5>
        <a:srgbClr val="ADB8E6"/>
      </a:accent5>
      <a:accent6>
        <a:srgbClr val="7A93D3"/>
      </a:accent6>
      <a:hlink>
        <a:srgbClr val="90B54D"/>
      </a:hlink>
      <a:folHlink>
        <a:srgbClr val="F6A23C"/>
      </a:folHlink>
    </a:clrScheme>
    <a:fontScheme name="Sample presentation slides with anim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Sample presentation slides with animation 1">
        <a:dk1>
          <a:srgbClr val="1A1A70"/>
        </a:dk1>
        <a:lt1>
          <a:srgbClr val="FFFFFF"/>
        </a:lt1>
        <a:dk2>
          <a:srgbClr val="12449E"/>
        </a:dk2>
        <a:lt2>
          <a:srgbClr val="C0C0C0"/>
        </a:lt2>
        <a:accent1>
          <a:srgbClr val="3167D3"/>
        </a:accent1>
        <a:accent2>
          <a:srgbClr val="87A3E9"/>
        </a:accent2>
        <a:accent3>
          <a:srgbClr val="FFFFFF"/>
        </a:accent3>
        <a:accent4>
          <a:srgbClr val="14145F"/>
        </a:accent4>
        <a:accent5>
          <a:srgbClr val="ADB8E6"/>
        </a:accent5>
        <a:accent6>
          <a:srgbClr val="7A93D3"/>
        </a:accent6>
        <a:hlink>
          <a:srgbClr val="90B54D"/>
        </a:hlink>
        <a:folHlink>
          <a:srgbClr val="F6A23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with animation 2">
        <a:dk1>
          <a:srgbClr val="0E5D92"/>
        </a:dk1>
        <a:lt1>
          <a:srgbClr val="FFFFFF"/>
        </a:lt1>
        <a:dk2>
          <a:srgbClr val="137C9D"/>
        </a:dk2>
        <a:lt2>
          <a:srgbClr val="C0C0C0"/>
        </a:lt2>
        <a:accent1>
          <a:srgbClr val="35AACF"/>
        </a:accent1>
        <a:accent2>
          <a:srgbClr val="75CDB2"/>
        </a:accent2>
        <a:accent3>
          <a:srgbClr val="FFFFFF"/>
        </a:accent3>
        <a:accent4>
          <a:srgbClr val="0A4E7C"/>
        </a:accent4>
        <a:accent5>
          <a:srgbClr val="AED2E4"/>
        </a:accent5>
        <a:accent6>
          <a:srgbClr val="69BAA1"/>
        </a:accent6>
        <a:hlink>
          <a:srgbClr val="E8C86E"/>
        </a:hlink>
        <a:folHlink>
          <a:srgbClr val="1E68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with animation 3">
        <a:dk1>
          <a:srgbClr val="164D60"/>
        </a:dk1>
        <a:lt1>
          <a:srgbClr val="FFFFFF"/>
        </a:lt1>
        <a:dk2>
          <a:srgbClr val="2A8486"/>
        </a:dk2>
        <a:lt2>
          <a:srgbClr val="C0C0C0"/>
        </a:lt2>
        <a:accent1>
          <a:srgbClr val="48BC77"/>
        </a:accent1>
        <a:accent2>
          <a:srgbClr val="ECCA4C"/>
        </a:accent2>
        <a:accent3>
          <a:srgbClr val="FFFFFF"/>
        </a:accent3>
        <a:accent4>
          <a:srgbClr val="114051"/>
        </a:accent4>
        <a:accent5>
          <a:srgbClr val="B1DABD"/>
        </a:accent5>
        <a:accent6>
          <a:srgbClr val="D6B744"/>
        </a:accent6>
        <a:hlink>
          <a:srgbClr val="3191E9"/>
        </a:hlink>
        <a:folHlink>
          <a:srgbClr val="E3694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A0B5AF411B9F43A791AE87FBCB0CCF" ma:contentTypeVersion="5" ma:contentTypeDescription="Create a new document." ma:contentTypeScope="" ma:versionID="a07428e1e86abfb92c13e40c6d87ac6b">
  <xsd:schema xmlns:xsd="http://www.w3.org/2001/XMLSchema" xmlns:p="http://schemas.microsoft.com/office/2006/metadata/properties" xmlns:ns1="http://schemas.microsoft.com/sharepoint/v3" xmlns:ns2="818ab197-d140-402e-b8de-97cd7fd16373" xmlns:ns3="8781b459-35d1-4874-a8a7-354b71085f54" targetNamespace="http://schemas.microsoft.com/office/2006/metadata/properties" ma:root="true" ma:fieldsID="b142ebc7ab5e1caa001ebac0546f0008" ns1:_="" ns2:_="" ns3:_="">
    <xsd:import namespace="http://schemas.microsoft.com/sharepoint/v3"/>
    <xsd:import namespace="818ab197-d140-402e-b8de-97cd7fd16373"/>
    <xsd:import namespace="8781b459-35d1-4874-a8a7-354b71085f54"/>
    <xsd:element name="properties">
      <xsd:complexType>
        <xsd:sequence>
          <xsd:element name="documentManagement">
            <xsd:complexType>
              <xsd:all>
                <xsd:element ref="ns2:ContentId" minOccurs="0"/>
                <xsd:element ref="ns2:NavMenuId" minOccurs="0"/>
                <xsd:element ref="ns2:ContentFileId" minOccurs="0"/>
                <xsd:element ref="ns3:Taxonomy" minOccurs="0"/>
                <xsd:element ref="ns2:SortOrder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13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dms="http://schemas.microsoft.com/office/2006/documentManagement/types" targetNamespace="818ab197-d140-402e-b8de-97cd7fd16373" elementFormDefault="qualified">
    <xsd:import namespace="http://schemas.microsoft.com/office/2006/documentManagement/types"/>
    <xsd:element name="ContentId" ma:index="8" nillable="true" ma:displayName="ContentId" ma:internalName="ContentId">
      <xsd:simpleType>
        <xsd:restriction base="dms:Text">
          <xsd:maxLength value="255"/>
        </xsd:restriction>
      </xsd:simpleType>
    </xsd:element>
    <xsd:element name="NavMenuId" ma:index="9" nillable="true" ma:displayName="NavMenuId" ma:internalName="NavMenuId">
      <xsd:simpleType>
        <xsd:restriction base="dms:Text">
          <xsd:maxLength value="255"/>
        </xsd:restriction>
      </xsd:simpleType>
    </xsd:element>
    <xsd:element name="ContentFileId" ma:index="10" nillable="true" ma:displayName="ContentFileId" ma:internalName="ContentFileId">
      <xsd:simpleType>
        <xsd:restriction base="dms:Text">
          <xsd:maxLength value="255"/>
        </xsd:restriction>
      </xsd:simpleType>
    </xsd:element>
    <xsd:element name="SortOrder" ma:index="12" nillable="true" ma:displayName="Homepage Sort Order" ma:internalName="SortOrder" ma:percentage="FALSE">
      <xsd:simpleType>
        <xsd:restriction base="dms:Number"/>
      </xsd:simpleType>
    </xsd:element>
  </xsd:schema>
  <xsd:schema xmlns:xsd="http://www.w3.org/2001/XMLSchema" xmlns:dms="http://schemas.microsoft.com/office/2006/documentManagement/types" targetNamespace="8781b459-35d1-4874-a8a7-354b71085f54" elementFormDefault="qualified">
    <xsd:import namespace="http://schemas.microsoft.com/office/2006/documentManagement/types"/>
    <xsd:element name="Taxonomy" ma:index="11" nillable="true" ma:displayName="Taxonomy" ma:internalName="SusQtechTaxonomy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NavMenuId xmlns="818ab197-d140-402e-b8de-97cd7fd16373" xsi:nil="true"/>
    <ContentId xmlns="818ab197-d140-402e-b8de-97cd7fd16373" xsi:nil="true"/>
    <SortOrder xmlns="818ab197-d140-402e-b8de-97cd7fd16373" xsi:nil="true"/>
    <PublishingExpirationDate xmlns="http://schemas.microsoft.com/sharepoint/v3" xsi:nil="true"/>
    <PublishingStartDate xmlns="http://schemas.microsoft.com/sharepoint/v3" xsi:nil="true"/>
    <ContentFileId xmlns="818ab197-d140-402e-b8de-97cd7fd16373" xsi:nil="true"/>
    <Taxonomy xmlns="8781b459-35d1-4874-a8a7-354b71085f54" xsi:nil="true"/>
  </documentManagement>
</p:properties>
</file>

<file path=customXml/itemProps1.xml><?xml version="1.0" encoding="utf-8"?>
<ds:datastoreItem xmlns:ds="http://schemas.openxmlformats.org/officeDocument/2006/customXml" ds:itemID="{DDDFF353-7EEF-4AFE-9587-B95CA6D165F8}"/>
</file>

<file path=customXml/itemProps2.xml><?xml version="1.0" encoding="utf-8"?>
<ds:datastoreItem xmlns:ds="http://schemas.openxmlformats.org/officeDocument/2006/customXml" ds:itemID="{1B6EC8CA-D806-4D1D-BE47-73C7404C3988}"/>
</file>

<file path=customXml/itemProps3.xml><?xml version="1.0" encoding="utf-8"?>
<ds:datastoreItem xmlns:ds="http://schemas.openxmlformats.org/officeDocument/2006/customXml" ds:itemID="{036F391E-1052-4D86-8855-05C18B3210E7}"/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 with animation</Template>
  <TotalTime>8304</TotalTime>
  <Words>311</Words>
  <Application>Microsoft Office PowerPoint</Application>
  <PresentationFormat>On-screen Show (4:3)</PresentationFormat>
  <Paragraphs>32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Wingdings</vt:lpstr>
      <vt:lpstr>Wingdings 2</vt:lpstr>
      <vt:lpstr>Sample presentation slides with animation</vt:lpstr>
      <vt:lpstr>Sample presentation slides with animation</vt:lpstr>
      <vt:lpstr>NASA Update</vt:lpstr>
      <vt:lpstr>Topics</vt:lpstr>
      <vt:lpstr>Slide 2</vt:lpstr>
      <vt:lpstr>Slide 3</vt:lpstr>
      <vt:lpstr>Slide 4</vt:lpstr>
      <vt:lpstr>Slide 5</vt:lpstr>
    </vt:vector>
  </TitlesOfParts>
  <Manager/>
  <Company>LMIT-ODIN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NASA_Presentation_for_NDIA_Qtrly_Mtg_Aug_2010_.pptx</dc:title>
  <dc:subject/>
  <dc:creator>Glen Harrison</dc:creator>
  <cp:keywords/>
  <dc:description/>
  <cp:lastModifiedBy>Mike Martin</cp:lastModifiedBy>
  <cp:revision>522</cp:revision>
  <dcterms:created xsi:type="dcterms:W3CDTF">2007-01-17T23:06:53Z</dcterms:created>
  <dcterms:modified xsi:type="dcterms:W3CDTF">2010-08-18T22:03:00Z</dcterms:modified>
  <cp:category/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TC011367991033</vt:lpwstr>
  </property>
  <property fmtid="{D5CDD505-2E9C-101B-9397-08002B2CF9AE}" pid="3" name="ContentTypeId">
    <vt:lpwstr>0x01010004A0B5AF411B9F43A791AE87FBCB0CCF</vt:lpwstr>
  </property>
  <property fmtid="{D5CDD505-2E9C-101B-9397-08002B2CF9AE}" pid="4" name="TemplateUrl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xd_Signature">
    <vt:bool>false</vt:bool>
  </property>
  <property fmtid="{D5CDD505-2E9C-101B-9397-08002B2CF9AE}" pid="8" name="xd_ProgID">
    <vt:lpwstr/>
  </property>
</Properties>
</file>